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325" r:id="rId3"/>
    <p:sldId id="334" r:id="rId4"/>
    <p:sldId id="335" r:id="rId5"/>
    <p:sldId id="336" r:id="rId6"/>
    <p:sldId id="337" r:id="rId7"/>
    <p:sldId id="338" r:id="rId8"/>
    <p:sldId id="341" r:id="rId9"/>
    <p:sldId id="339" r:id="rId10"/>
    <p:sldId id="330" r:id="rId11"/>
    <p:sldId id="305" r:id="rId12"/>
    <p:sldId id="306" r:id="rId13"/>
    <p:sldId id="307" r:id="rId14"/>
    <p:sldId id="308" r:id="rId15"/>
    <p:sldId id="343" r:id="rId16"/>
    <p:sldId id="282" r:id="rId17"/>
    <p:sldId id="284" r:id="rId18"/>
    <p:sldId id="342" r:id="rId19"/>
    <p:sldId id="310" r:id="rId20"/>
    <p:sldId id="311" r:id="rId21"/>
    <p:sldId id="312" r:id="rId22"/>
    <p:sldId id="313" r:id="rId23"/>
    <p:sldId id="314" r:id="rId24"/>
    <p:sldId id="316" r:id="rId25"/>
    <p:sldId id="315" r:id="rId26"/>
    <p:sldId id="317" r:id="rId27"/>
    <p:sldId id="331" r:id="rId28"/>
    <p:sldId id="332" r:id="rId29"/>
    <p:sldId id="340" r:id="rId30"/>
    <p:sldId id="333" r:id="rId31"/>
    <p:sldId id="324" r:id="rId32"/>
    <p:sldId id="32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3"/>
    <p:restoredTop sz="78701"/>
  </p:normalViewPr>
  <p:slideViewPr>
    <p:cSldViewPr snapToGrid="0" snapToObjects="1">
      <p:cViewPr>
        <p:scale>
          <a:sx n="75" d="100"/>
          <a:sy n="75" d="100"/>
        </p:scale>
        <p:origin x="328"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6CD67-EC3F-D546-A86C-04FC0D6576A6}" type="datetimeFigureOut">
              <a:rPr lang="en-US" smtClean="0"/>
              <a:t>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C553B-98A4-D445-A16C-6A5FE497E170}" type="slidenum">
              <a:rPr lang="en-US" smtClean="0"/>
              <a:t>‹#›</a:t>
            </a:fld>
            <a:endParaRPr lang="en-US"/>
          </a:p>
        </p:txBody>
      </p:sp>
    </p:spTree>
    <p:extLst>
      <p:ext uri="{BB962C8B-B14F-4D97-AF65-F5344CB8AC3E}">
        <p14:creationId xmlns:p14="http://schemas.microsoft.com/office/powerpoint/2010/main" val="112596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E745A-12FD-C447-8DC7-ABC1191FE2F1}" type="slidenum">
              <a:rPr lang="en-US" smtClean="0"/>
              <a:t>1</a:t>
            </a:fld>
            <a:endParaRPr lang="en-US"/>
          </a:p>
        </p:txBody>
      </p:sp>
    </p:spTree>
    <p:extLst>
      <p:ext uri="{BB962C8B-B14F-4D97-AF65-F5344CB8AC3E}">
        <p14:creationId xmlns:p14="http://schemas.microsoft.com/office/powerpoint/2010/main" val="393833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of zero knowledge MIPs has its origins in the foundations of classical complexity theory and cryptography. Let ZKMIP denote the problems solvable by zero knowledge MIPs. In a famous paper by Ben-Or, </a:t>
            </a:r>
            <a:r>
              <a:rPr lang="en-US" dirty="0" err="1"/>
              <a:t>Goldwasser</a:t>
            </a:r>
            <a:r>
              <a:rPr lang="en-US" dirty="0"/>
              <a:t>, Kilian, </a:t>
            </a:r>
            <a:r>
              <a:rPr lang="en-US" dirty="0" err="1"/>
              <a:t>Wigderson</a:t>
            </a:r>
            <a:r>
              <a:rPr lang="en-US" dirty="0"/>
              <a:t> ‘88, the model of </a:t>
            </a:r>
            <a:r>
              <a:rPr lang="en-US" dirty="0" err="1"/>
              <a:t>multiprover</a:t>
            </a:r>
            <a:r>
              <a:rPr lang="en-US" dirty="0"/>
              <a:t> interactive proofs was first defined, and then it was shown that ZKMIP = MIP, or in other words any classical </a:t>
            </a:r>
            <a:r>
              <a:rPr lang="en-US" dirty="0" err="1"/>
              <a:t>multiprover</a:t>
            </a:r>
            <a:r>
              <a:rPr lang="en-US" dirty="0"/>
              <a:t> interactive proof can be converted to a zero knowledge one, unconditionally. This paper was hugely influential in complexity theory and cryptography.</a:t>
            </a:r>
          </a:p>
          <a:p>
            <a:endParaRPr lang="en-US" dirty="0"/>
          </a:p>
          <a:p>
            <a:r>
              <a:rPr lang="en-US" dirty="0"/>
              <a:t>Given the interest in the quantum class MIP*, it makes sense for us to consider the zero knowledge variant, ZKMIP*. There are a couple choices of how one can define this class. For example, one could allow the simulator algorithm to be quantum, instead of a classical algorithm. In this work we will consider classical simulators only. </a:t>
            </a:r>
          </a:p>
          <a:p>
            <a:endParaRPr lang="en-US" dirty="0"/>
          </a:p>
          <a:p>
            <a:r>
              <a:rPr lang="en-US" dirty="0"/>
              <a:t>The natural question is, what is the complexity of ZKMIP*? Is it the same as MIP*? Does the ZK feature place a constraint on the model’s computational complexity? </a:t>
            </a:r>
          </a:p>
          <a:p>
            <a:endParaRPr lang="en-US" dirty="0"/>
          </a:p>
          <a:p>
            <a:endParaRPr lang="en-US" dirty="0"/>
          </a:p>
        </p:txBody>
      </p:sp>
      <p:sp>
        <p:nvSpPr>
          <p:cNvPr id="4" name="Slide Number Placeholder 3"/>
          <p:cNvSpPr>
            <a:spLocks noGrp="1"/>
          </p:cNvSpPr>
          <p:nvPr>
            <p:ph type="sldNum" sz="quarter" idx="10"/>
          </p:nvPr>
        </p:nvSpPr>
        <p:spPr/>
        <p:txBody>
          <a:bodyPr/>
          <a:lstStyle/>
          <a:p>
            <a:fld id="{4ECC553B-98A4-D445-A16C-6A5FE497E170}" type="slidenum">
              <a:rPr lang="en-US" smtClean="0"/>
              <a:t>10</a:t>
            </a:fld>
            <a:endParaRPr lang="en-US"/>
          </a:p>
        </p:txBody>
      </p:sp>
    </p:spTree>
    <p:extLst>
      <p:ext uri="{BB962C8B-B14F-4D97-AF65-F5344CB8AC3E}">
        <p14:creationId xmlns:p14="http://schemas.microsoft.com/office/powerpoint/2010/main" val="222566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of ZKMIP* is quite new, despite MIP* having been studied for over 15 years now. The only results prior to ours about this is a paper of Chiesa, Forbes, Gur and Spooner, who proved that the class NEXP is at least contained in ZKMIP*. </a:t>
            </a:r>
            <a:br>
              <a:rPr lang="en-US" dirty="0"/>
            </a:br>
            <a:br>
              <a:rPr lang="en-US" dirty="0"/>
            </a:br>
            <a:r>
              <a:rPr lang="en-US" dirty="0"/>
              <a:t>The </a:t>
            </a:r>
          </a:p>
        </p:txBody>
      </p:sp>
      <p:sp>
        <p:nvSpPr>
          <p:cNvPr id="4" name="Slide Number Placeholder 3"/>
          <p:cNvSpPr>
            <a:spLocks noGrp="1"/>
          </p:cNvSpPr>
          <p:nvPr>
            <p:ph type="sldNum" sz="quarter" idx="10"/>
          </p:nvPr>
        </p:nvSpPr>
        <p:spPr/>
        <p:txBody>
          <a:bodyPr/>
          <a:lstStyle/>
          <a:p>
            <a:fld id="{4ECC553B-98A4-D445-A16C-6A5FE497E170}" type="slidenum">
              <a:rPr lang="en-US" smtClean="0"/>
              <a:t>11</a:t>
            </a:fld>
            <a:endParaRPr lang="en-US"/>
          </a:p>
        </p:txBody>
      </p:sp>
    </p:spTree>
    <p:extLst>
      <p:ext uri="{BB962C8B-B14F-4D97-AF65-F5344CB8AC3E}">
        <p14:creationId xmlns:p14="http://schemas.microsoft.com/office/powerpoint/2010/main" val="114630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C553B-98A4-D445-A16C-6A5FE497E170}" type="slidenum">
              <a:rPr lang="en-US" smtClean="0"/>
              <a:t>21</a:t>
            </a:fld>
            <a:endParaRPr lang="en-US"/>
          </a:p>
        </p:txBody>
      </p:sp>
    </p:spTree>
    <p:extLst>
      <p:ext uri="{BB962C8B-B14F-4D97-AF65-F5344CB8AC3E}">
        <p14:creationId xmlns:p14="http://schemas.microsoft.com/office/powerpoint/2010/main" val="50993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E745A-12FD-C447-8DC7-ABC1191FE2F1}" type="slidenum">
              <a:rPr lang="en-US" smtClean="0"/>
              <a:t>24</a:t>
            </a:fld>
            <a:endParaRPr lang="en-US"/>
          </a:p>
        </p:txBody>
      </p:sp>
    </p:spTree>
    <p:extLst>
      <p:ext uri="{BB962C8B-B14F-4D97-AF65-F5344CB8AC3E}">
        <p14:creationId xmlns:p14="http://schemas.microsoft.com/office/powerpoint/2010/main" val="340108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E745A-12FD-C447-8DC7-ABC1191FE2F1}" type="slidenum">
              <a:rPr lang="en-US" smtClean="0"/>
              <a:t>27</a:t>
            </a:fld>
            <a:endParaRPr lang="en-US"/>
          </a:p>
        </p:txBody>
      </p:sp>
    </p:spTree>
    <p:extLst>
      <p:ext uri="{BB962C8B-B14F-4D97-AF65-F5344CB8AC3E}">
        <p14:creationId xmlns:p14="http://schemas.microsoft.com/office/powerpoint/2010/main" val="39782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E745A-12FD-C447-8DC7-ABC1191FE2F1}" type="slidenum">
              <a:rPr lang="en-US" smtClean="0"/>
              <a:t>28</a:t>
            </a:fld>
            <a:endParaRPr lang="en-US"/>
          </a:p>
        </p:txBody>
      </p:sp>
    </p:spTree>
    <p:extLst>
      <p:ext uri="{BB962C8B-B14F-4D97-AF65-F5344CB8AC3E}">
        <p14:creationId xmlns:p14="http://schemas.microsoft.com/office/powerpoint/2010/main" val="3902962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E745A-12FD-C447-8DC7-ABC1191FE2F1}" type="slidenum">
              <a:rPr lang="en-US" smtClean="0"/>
              <a:t>29</a:t>
            </a:fld>
            <a:endParaRPr lang="en-US"/>
          </a:p>
        </p:txBody>
      </p:sp>
    </p:spTree>
    <p:extLst>
      <p:ext uri="{BB962C8B-B14F-4D97-AF65-F5344CB8AC3E}">
        <p14:creationId xmlns:p14="http://schemas.microsoft.com/office/powerpoint/2010/main" val="383838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In one sentence, this is the main result I’m going to talk about. Every quantum MIP protocol, which are interactive proof systems with quantum provers, can be efficiently transformed into another quantum MIP, but with the zero knowledge property. </a:t>
            </a:r>
          </a:p>
          <a:p>
            <a:endParaRPr lang="en-US" dirty="0"/>
          </a:p>
        </p:txBody>
      </p:sp>
      <p:sp>
        <p:nvSpPr>
          <p:cNvPr id="4" name="Slide Number Placeholder 3"/>
          <p:cNvSpPr>
            <a:spLocks noGrp="1"/>
          </p:cNvSpPr>
          <p:nvPr>
            <p:ph type="sldNum" sz="quarter" idx="10"/>
          </p:nvPr>
        </p:nvSpPr>
        <p:spPr/>
        <p:txBody>
          <a:bodyPr/>
          <a:lstStyle/>
          <a:p>
            <a:fld id="{4ECC553B-98A4-D445-A16C-6A5FE497E170}" type="slidenum">
              <a:rPr lang="en-US" smtClean="0"/>
              <a:t>2</a:t>
            </a:fld>
            <a:endParaRPr lang="en-US"/>
          </a:p>
        </p:txBody>
      </p:sp>
    </p:spTree>
    <p:extLst>
      <p:ext uri="{BB962C8B-B14F-4D97-AF65-F5344CB8AC3E}">
        <p14:creationId xmlns:p14="http://schemas.microsoft.com/office/powerpoint/2010/main" val="116638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Anand just talked about </a:t>
            </a:r>
            <a:r>
              <a:rPr lang="en-US" dirty="0" err="1"/>
              <a:t>multiprover</a:t>
            </a:r>
            <a:r>
              <a:rPr lang="en-US" dirty="0"/>
              <a:t> interactive proofs, so I’ll review this very quickly. Here we have a polynomial time verifier V, and she wants to know, is some statement x true? An example of such a statement is, some 3SAT formula is satisfiable. We know that deciding such questions is a hard computational task, so to figure this out our verifier is going to run an interactive protocol with multiple all-powerful provers (two in this case). The provers cannot communicate with each other, but are trying to convince the verifier V that x is true.</a:t>
            </a:r>
          </a:p>
        </p:txBody>
      </p:sp>
      <p:sp>
        <p:nvSpPr>
          <p:cNvPr id="4" name="Slide Number Placeholder 3"/>
          <p:cNvSpPr>
            <a:spLocks noGrp="1"/>
          </p:cNvSpPr>
          <p:nvPr>
            <p:ph type="sldNum" sz="quarter" idx="10"/>
          </p:nvPr>
        </p:nvSpPr>
        <p:spPr/>
        <p:txBody>
          <a:bodyPr/>
          <a:lstStyle/>
          <a:p>
            <a:fld id="{4ECC553B-98A4-D445-A16C-6A5FE497E170}" type="slidenum">
              <a:rPr lang="en-US" smtClean="0"/>
              <a:t>3</a:t>
            </a:fld>
            <a:endParaRPr lang="en-US"/>
          </a:p>
        </p:txBody>
      </p:sp>
    </p:spTree>
    <p:extLst>
      <p:ext uri="{BB962C8B-B14F-4D97-AF65-F5344CB8AC3E}">
        <p14:creationId xmlns:p14="http://schemas.microsoft.com/office/powerpoint/2010/main" val="413543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the protocol to satisfy two important properties, completeness and soundness. Completeness says that if x is indeed true, then the provers can convince V to accept </a:t>
            </a:r>
            <a:r>
              <a:rPr lang="en-US" dirty="0" err="1"/>
              <a:t>w.h.p</a:t>
            </a:r>
            <a:r>
              <a:rPr lang="en-US" dirty="0"/>
              <a:t>. Soundness says that if, whenever x is actually false, then no matter what the provers say V will reject </a:t>
            </a:r>
            <a:r>
              <a:rPr lang="en-US" dirty="0" err="1"/>
              <a:t>w.h.p</a:t>
            </a:r>
            <a:r>
              <a:rPr lang="en-US" dirty="0"/>
              <a:t>.  As Anand mentioned, when the provers are classical, the class of problems that can be verified in this model is exactly problems solvable in nondeterministic exponential time, or NEXP. This is one of the famous results in classical complexity theory.</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4ECC553B-98A4-D445-A16C-6A5FE497E170}" type="slidenum">
              <a:rPr lang="en-US" smtClean="0"/>
              <a:t>4</a:t>
            </a:fld>
            <a:endParaRPr lang="en-US"/>
          </a:p>
        </p:txBody>
      </p:sp>
    </p:spTree>
    <p:extLst>
      <p:ext uri="{BB962C8B-B14F-4D97-AF65-F5344CB8AC3E}">
        <p14:creationId xmlns:p14="http://schemas.microsoft.com/office/powerpoint/2010/main" val="220763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MIP*, which is MIP with quantum entangled provers. As we just heard from Anand, when we allow the provers to share quantum entanglement, the complexity of problems that can be solved in this model becomes wildly complex, at least as hard as NEEXP, and no reasonable upper bound known. Let me just remind us that, the provers are still not allowed to communicate, and the verifier is still classical. But the provers can utilize nonlocal correlations in the protocol.</a:t>
            </a:r>
          </a:p>
        </p:txBody>
      </p:sp>
      <p:sp>
        <p:nvSpPr>
          <p:cNvPr id="4" name="Slide Number Placeholder 3"/>
          <p:cNvSpPr>
            <a:spLocks noGrp="1"/>
          </p:cNvSpPr>
          <p:nvPr>
            <p:ph type="sldNum" sz="quarter" idx="10"/>
          </p:nvPr>
        </p:nvSpPr>
        <p:spPr/>
        <p:txBody>
          <a:bodyPr/>
          <a:lstStyle/>
          <a:p>
            <a:fld id="{4ECC553B-98A4-D445-A16C-6A5FE497E170}" type="slidenum">
              <a:rPr lang="en-US" smtClean="0"/>
              <a:t>5</a:t>
            </a:fld>
            <a:endParaRPr lang="en-US"/>
          </a:p>
        </p:txBody>
      </p:sp>
    </p:spTree>
    <p:extLst>
      <p:ext uri="{BB962C8B-B14F-4D97-AF65-F5344CB8AC3E}">
        <p14:creationId xmlns:p14="http://schemas.microsoft.com/office/powerpoint/2010/main" val="296212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quantum </a:t>
            </a:r>
            <a:r>
              <a:rPr lang="en-US" dirty="0" err="1"/>
              <a:t>multiprover</a:t>
            </a:r>
            <a:r>
              <a:rPr lang="en-US" dirty="0"/>
              <a:t> interactive protocols. Now let me explain what zero knowledge protocols are. Let’s say phi is a satisfiable 3SAT formula, but the verifier doesn’t know that. The provers want to convince V that phi is satisfiable as usual, but they’re really secretive – maybe the satisfying assignment to phi contains information like the provers’ date of birth and home address and things like that, and they don’t want the verifier to learn this information. How can they do this? Well, a zero knowledge protocol exactly allows for this to happen. </a:t>
            </a:r>
          </a:p>
        </p:txBody>
      </p:sp>
      <p:sp>
        <p:nvSpPr>
          <p:cNvPr id="4" name="Slide Number Placeholder 3"/>
          <p:cNvSpPr>
            <a:spLocks noGrp="1"/>
          </p:cNvSpPr>
          <p:nvPr>
            <p:ph type="sldNum" sz="quarter" idx="10"/>
          </p:nvPr>
        </p:nvSpPr>
        <p:spPr/>
        <p:txBody>
          <a:bodyPr/>
          <a:lstStyle/>
          <a:p>
            <a:fld id="{4ECC553B-98A4-D445-A16C-6A5FE497E170}" type="slidenum">
              <a:rPr lang="en-US" smtClean="0"/>
              <a:t>6</a:t>
            </a:fld>
            <a:endParaRPr lang="en-US"/>
          </a:p>
        </p:txBody>
      </p:sp>
    </p:spTree>
    <p:extLst>
      <p:ext uri="{BB962C8B-B14F-4D97-AF65-F5344CB8AC3E}">
        <p14:creationId xmlns:p14="http://schemas.microsoft.com/office/powerpoint/2010/main" val="63411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we formalize this notion of “not learning anything else”? The zero knowledge property is the following: if x is true, then the transcript can be efficiently simulated by the verifier, without the provers help. What does this mean? Imagine the following: at the end of the protocol, the verifier concludes that phi is satisfiable. The provers go away, and the verifier examines the transcript of its conversation with the provers. </a:t>
            </a:r>
          </a:p>
        </p:txBody>
      </p:sp>
      <p:sp>
        <p:nvSpPr>
          <p:cNvPr id="4" name="Slide Number Placeholder 3"/>
          <p:cNvSpPr>
            <a:spLocks noGrp="1"/>
          </p:cNvSpPr>
          <p:nvPr>
            <p:ph type="sldNum" sz="quarter" idx="10"/>
          </p:nvPr>
        </p:nvSpPr>
        <p:spPr/>
        <p:txBody>
          <a:bodyPr/>
          <a:lstStyle/>
          <a:p>
            <a:fld id="{4ECC553B-98A4-D445-A16C-6A5FE497E170}" type="slidenum">
              <a:rPr lang="en-US" smtClean="0"/>
              <a:t>7</a:t>
            </a:fld>
            <a:endParaRPr lang="en-US"/>
          </a:p>
        </p:txBody>
      </p:sp>
    </p:spTree>
    <p:extLst>
      <p:ext uri="{BB962C8B-B14F-4D97-AF65-F5344CB8AC3E}">
        <p14:creationId xmlns:p14="http://schemas.microsoft.com/office/powerpoint/2010/main" val="210355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It realizes that instead of interacting with the provers, it could’ve actually just run a polynomial-time algorithm called a Simulator and generated the transcript by herself! </a:t>
            </a:r>
            <a:endParaRPr lang="en-US" dirty="0"/>
          </a:p>
        </p:txBody>
      </p:sp>
      <p:sp>
        <p:nvSpPr>
          <p:cNvPr id="4" name="Slide Number Placeholder 3"/>
          <p:cNvSpPr>
            <a:spLocks noGrp="1"/>
          </p:cNvSpPr>
          <p:nvPr>
            <p:ph type="sldNum" sz="quarter" idx="10"/>
          </p:nvPr>
        </p:nvSpPr>
        <p:spPr/>
        <p:txBody>
          <a:bodyPr/>
          <a:lstStyle/>
          <a:p>
            <a:fld id="{4ECC553B-98A4-D445-A16C-6A5FE497E170}" type="slidenum">
              <a:rPr lang="en-US" smtClean="0"/>
              <a:t>8</a:t>
            </a:fld>
            <a:endParaRPr lang="en-US"/>
          </a:p>
        </p:txBody>
      </p:sp>
    </p:spTree>
    <p:extLst>
      <p:ext uri="{BB962C8B-B14F-4D97-AF65-F5344CB8AC3E}">
        <p14:creationId xmlns:p14="http://schemas.microsoft.com/office/powerpoint/2010/main" val="79953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such a simulator, then it intuitively means that the verifier V didn’t learn anything new other than the fact that phi is satisfiable. </a:t>
            </a:r>
          </a:p>
        </p:txBody>
      </p:sp>
      <p:sp>
        <p:nvSpPr>
          <p:cNvPr id="4" name="Slide Number Placeholder 3"/>
          <p:cNvSpPr>
            <a:spLocks noGrp="1"/>
          </p:cNvSpPr>
          <p:nvPr>
            <p:ph type="sldNum" sz="quarter" idx="10"/>
          </p:nvPr>
        </p:nvSpPr>
        <p:spPr/>
        <p:txBody>
          <a:bodyPr/>
          <a:lstStyle/>
          <a:p>
            <a:fld id="{4ECC553B-98A4-D445-A16C-6A5FE497E170}" type="slidenum">
              <a:rPr lang="en-US" smtClean="0"/>
              <a:t>9</a:t>
            </a:fld>
            <a:endParaRPr lang="en-US"/>
          </a:p>
        </p:txBody>
      </p:sp>
    </p:spTree>
    <p:extLst>
      <p:ext uri="{BB962C8B-B14F-4D97-AF65-F5344CB8AC3E}">
        <p14:creationId xmlns:p14="http://schemas.microsoft.com/office/powerpoint/2010/main" val="295521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084D-5CCA-E94C-9B9C-E4E66A9EDB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B82C70-B5DA-914D-A036-1AAA593E8F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497A04-70DF-9A41-BE8D-49A3670AB6B4}"/>
              </a:ext>
            </a:extLst>
          </p:cNvPr>
          <p:cNvSpPr>
            <a:spLocks noGrp="1"/>
          </p:cNvSpPr>
          <p:nvPr>
            <p:ph type="dt" sz="half" idx="10"/>
          </p:nvPr>
        </p:nvSpPr>
        <p:spPr/>
        <p:txBody>
          <a:bodyPr/>
          <a:lstStyle/>
          <a:p>
            <a:fld id="{ECDE3EF1-B428-8945-B929-838479F7BA3E}" type="datetimeFigureOut">
              <a:rPr lang="en-US" smtClean="0"/>
              <a:t>1/6/20</a:t>
            </a:fld>
            <a:endParaRPr lang="en-US"/>
          </a:p>
        </p:txBody>
      </p:sp>
      <p:sp>
        <p:nvSpPr>
          <p:cNvPr id="5" name="Footer Placeholder 4">
            <a:extLst>
              <a:ext uri="{FF2B5EF4-FFF2-40B4-BE49-F238E27FC236}">
                <a16:creationId xmlns:a16="http://schemas.microsoft.com/office/drawing/2014/main" id="{310CEDA0-BD01-3848-9EA2-6C1A9F25E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77F38-F9BA-234E-B3B9-97874ECA223E}"/>
              </a:ext>
            </a:extLst>
          </p:cNvPr>
          <p:cNvSpPr>
            <a:spLocks noGrp="1"/>
          </p:cNvSpPr>
          <p:nvPr>
            <p:ph type="sldNum" sz="quarter" idx="12"/>
          </p:nvPr>
        </p:nvSpPr>
        <p:spPr/>
        <p:txBody>
          <a:bodyPr/>
          <a:lstStyle/>
          <a:p>
            <a:fld id="{7AA33708-3502-024A-97EC-D5CB81539E61}" type="slidenum">
              <a:rPr lang="en-US" smtClean="0"/>
              <a:t>‹#›</a:t>
            </a:fld>
            <a:endParaRPr lang="en-US"/>
          </a:p>
        </p:txBody>
      </p:sp>
    </p:spTree>
    <p:extLst>
      <p:ext uri="{BB962C8B-B14F-4D97-AF65-F5344CB8AC3E}">
        <p14:creationId xmlns:p14="http://schemas.microsoft.com/office/powerpoint/2010/main" val="5168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879B-8FA2-8B41-B53C-F4D0A00D51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E20DB-4133-6F41-AB40-205D5C7796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948D-B543-0C4D-8F44-84645EF1D8F5}"/>
              </a:ext>
            </a:extLst>
          </p:cNvPr>
          <p:cNvSpPr>
            <a:spLocks noGrp="1"/>
          </p:cNvSpPr>
          <p:nvPr>
            <p:ph type="dt" sz="half" idx="10"/>
          </p:nvPr>
        </p:nvSpPr>
        <p:spPr/>
        <p:txBody>
          <a:bodyPr/>
          <a:lstStyle/>
          <a:p>
            <a:fld id="{ECDE3EF1-B428-8945-B929-838479F7BA3E}" type="datetimeFigureOut">
              <a:rPr lang="en-US" smtClean="0"/>
              <a:t>1/6/20</a:t>
            </a:fld>
            <a:endParaRPr lang="en-US"/>
          </a:p>
        </p:txBody>
      </p:sp>
      <p:sp>
        <p:nvSpPr>
          <p:cNvPr id="5" name="Footer Placeholder 4">
            <a:extLst>
              <a:ext uri="{FF2B5EF4-FFF2-40B4-BE49-F238E27FC236}">
                <a16:creationId xmlns:a16="http://schemas.microsoft.com/office/drawing/2014/main" id="{160C45C5-BF69-6E46-97F2-37EC1C553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1D924-C67A-9947-978E-CF23041DFC1C}"/>
              </a:ext>
            </a:extLst>
          </p:cNvPr>
          <p:cNvSpPr>
            <a:spLocks noGrp="1"/>
          </p:cNvSpPr>
          <p:nvPr>
            <p:ph type="sldNum" sz="quarter" idx="12"/>
          </p:nvPr>
        </p:nvSpPr>
        <p:spPr/>
        <p:txBody>
          <a:bodyPr/>
          <a:lstStyle/>
          <a:p>
            <a:fld id="{7AA33708-3502-024A-97EC-D5CB81539E61}" type="slidenum">
              <a:rPr lang="en-US" smtClean="0"/>
              <a:t>‹#›</a:t>
            </a:fld>
            <a:endParaRPr lang="en-US"/>
          </a:p>
        </p:txBody>
      </p:sp>
    </p:spTree>
    <p:extLst>
      <p:ext uri="{BB962C8B-B14F-4D97-AF65-F5344CB8AC3E}">
        <p14:creationId xmlns:p14="http://schemas.microsoft.com/office/powerpoint/2010/main" val="167689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F9BD03-A8C1-F743-94A9-140A77E14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BA694-B472-BD46-A783-4C60AA2982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99019-1EDE-5D48-BC60-DB64C987F1DE}"/>
              </a:ext>
            </a:extLst>
          </p:cNvPr>
          <p:cNvSpPr>
            <a:spLocks noGrp="1"/>
          </p:cNvSpPr>
          <p:nvPr>
            <p:ph type="dt" sz="half" idx="10"/>
          </p:nvPr>
        </p:nvSpPr>
        <p:spPr/>
        <p:txBody>
          <a:bodyPr/>
          <a:lstStyle/>
          <a:p>
            <a:fld id="{ECDE3EF1-B428-8945-B929-838479F7BA3E}" type="datetimeFigureOut">
              <a:rPr lang="en-US" smtClean="0"/>
              <a:t>1/6/20</a:t>
            </a:fld>
            <a:endParaRPr lang="en-US"/>
          </a:p>
        </p:txBody>
      </p:sp>
      <p:sp>
        <p:nvSpPr>
          <p:cNvPr id="5" name="Footer Placeholder 4">
            <a:extLst>
              <a:ext uri="{FF2B5EF4-FFF2-40B4-BE49-F238E27FC236}">
                <a16:creationId xmlns:a16="http://schemas.microsoft.com/office/drawing/2014/main" id="{3D42CCD6-865A-DE47-B557-BF38E95D8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6FB96-B2AB-A544-9524-A71F9E5A93C0}"/>
              </a:ext>
            </a:extLst>
          </p:cNvPr>
          <p:cNvSpPr>
            <a:spLocks noGrp="1"/>
          </p:cNvSpPr>
          <p:nvPr>
            <p:ph type="sldNum" sz="quarter" idx="12"/>
          </p:nvPr>
        </p:nvSpPr>
        <p:spPr/>
        <p:txBody>
          <a:bodyPr/>
          <a:lstStyle/>
          <a:p>
            <a:fld id="{7AA33708-3502-024A-97EC-D5CB81539E61}" type="slidenum">
              <a:rPr lang="en-US" smtClean="0"/>
              <a:t>‹#›</a:t>
            </a:fld>
            <a:endParaRPr lang="en-US"/>
          </a:p>
        </p:txBody>
      </p:sp>
    </p:spTree>
    <p:extLst>
      <p:ext uri="{BB962C8B-B14F-4D97-AF65-F5344CB8AC3E}">
        <p14:creationId xmlns:p14="http://schemas.microsoft.com/office/powerpoint/2010/main" val="333665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FA01-C949-F849-BEE0-C1C3B7585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B96993-69A8-F140-B4B0-0394014D6B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C6332-5577-D44A-A51E-E55390B621BF}"/>
              </a:ext>
            </a:extLst>
          </p:cNvPr>
          <p:cNvSpPr>
            <a:spLocks noGrp="1"/>
          </p:cNvSpPr>
          <p:nvPr>
            <p:ph type="dt" sz="half" idx="10"/>
          </p:nvPr>
        </p:nvSpPr>
        <p:spPr/>
        <p:txBody>
          <a:bodyPr/>
          <a:lstStyle/>
          <a:p>
            <a:fld id="{ECDE3EF1-B428-8945-B929-838479F7BA3E}" type="datetimeFigureOut">
              <a:rPr lang="en-US" smtClean="0"/>
              <a:t>1/6/20</a:t>
            </a:fld>
            <a:endParaRPr lang="en-US"/>
          </a:p>
        </p:txBody>
      </p:sp>
      <p:sp>
        <p:nvSpPr>
          <p:cNvPr id="5" name="Footer Placeholder 4">
            <a:extLst>
              <a:ext uri="{FF2B5EF4-FFF2-40B4-BE49-F238E27FC236}">
                <a16:creationId xmlns:a16="http://schemas.microsoft.com/office/drawing/2014/main" id="{63B97299-3252-4046-AA5C-E69CC4A99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3B52B-3756-664E-82DC-27A975F28F12}"/>
              </a:ext>
            </a:extLst>
          </p:cNvPr>
          <p:cNvSpPr>
            <a:spLocks noGrp="1"/>
          </p:cNvSpPr>
          <p:nvPr>
            <p:ph type="sldNum" sz="quarter" idx="12"/>
          </p:nvPr>
        </p:nvSpPr>
        <p:spPr/>
        <p:txBody>
          <a:bodyPr/>
          <a:lstStyle/>
          <a:p>
            <a:fld id="{7AA33708-3502-024A-97EC-D5CB81539E61}" type="slidenum">
              <a:rPr lang="en-US" smtClean="0"/>
              <a:t>‹#›</a:t>
            </a:fld>
            <a:endParaRPr lang="en-US"/>
          </a:p>
        </p:txBody>
      </p:sp>
    </p:spTree>
    <p:extLst>
      <p:ext uri="{BB962C8B-B14F-4D97-AF65-F5344CB8AC3E}">
        <p14:creationId xmlns:p14="http://schemas.microsoft.com/office/powerpoint/2010/main" val="176073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4DEF-7B07-EB4D-B982-9C28B59BC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D02CA-058F-ED42-AE46-3E97F8C35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15225C-81D7-3A4C-99E9-03FF0BC934A8}"/>
              </a:ext>
            </a:extLst>
          </p:cNvPr>
          <p:cNvSpPr>
            <a:spLocks noGrp="1"/>
          </p:cNvSpPr>
          <p:nvPr>
            <p:ph type="dt" sz="half" idx="10"/>
          </p:nvPr>
        </p:nvSpPr>
        <p:spPr/>
        <p:txBody>
          <a:bodyPr/>
          <a:lstStyle/>
          <a:p>
            <a:fld id="{ECDE3EF1-B428-8945-B929-838479F7BA3E}" type="datetimeFigureOut">
              <a:rPr lang="en-US" smtClean="0"/>
              <a:t>1/6/20</a:t>
            </a:fld>
            <a:endParaRPr lang="en-US"/>
          </a:p>
        </p:txBody>
      </p:sp>
      <p:sp>
        <p:nvSpPr>
          <p:cNvPr id="5" name="Footer Placeholder 4">
            <a:extLst>
              <a:ext uri="{FF2B5EF4-FFF2-40B4-BE49-F238E27FC236}">
                <a16:creationId xmlns:a16="http://schemas.microsoft.com/office/drawing/2014/main" id="{1FAC0086-5F06-2845-9A5F-FF8E13E6C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EE9AE-5DCA-E44C-AE4F-4EEB24930586}"/>
              </a:ext>
            </a:extLst>
          </p:cNvPr>
          <p:cNvSpPr>
            <a:spLocks noGrp="1"/>
          </p:cNvSpPr>
          <p:nvPr>
            <p:ph type="sldNum" sz="quarter" idx="12"/>
          </p:nvPr>
        </p:nvSpPr>
        <p:spPr/>
        <p:txBody>
          <a:bodyPr/>
          <a:lstStyle/>
          <a:p>
            <a:fld id="{7AA33708-3502-024A-97EC-D5CB81539E61}" type="slidenum">
              <a:rPr lang="en-US" smtClean="0"/>
              <a:t>‹#›</a:t>
            </a:fld>
            <a:endParaRPr lang="en-US"/>
          </a:p>
        </p:txBody>
      </p:sp>
    </p:spTree>
    <p:extLst>
      <p:ext uri="{BB962C8B-B14F-4D97-AF65-F5344CB8AC3E}">
        <p14:creationId xmlns:p14="http://schemas.microsoft.com/office/powerpoint/2010/main" val="17640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D2BB-D32D-3645-9645-D14FD2FD91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BBBB2-AC65-F34F-A532-A137F6C510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3D202D-F728-C74F-B3B1-B3D1486167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64E013-AA24-EC40-A6F3-5A732C6E74EB}"/>
              </a:ext>
            </a:extLst>
          </p:cNvPr>
          <p:cNvSpPr>
            <a:spLocks noGrp="1"/>
          </p:cNvSpPr>
          <p:nvPr>
            <p:ph type="dt" sz="half" idx="10"/>
          </p:nvPr>
        </p:nvSpPr>
        <p:spPr/>
        <p:txBody>
          <a:bodyPr/>
          <a:lstStyle/>
          <a:p>
            <a:fld id="{ECDE3EF1-B428-8945-B929-838479F7BA3E}" type="datetimeFigureOut">
              <a:rPr lang="en-US" smtClean="0"/>
              <a:t>1/6/20</a:t>
            </a:fld>
            <a:endParaRPr lang="en-US"/>
          </a:p>
        </p:txBody>
      </p:sp>
      <p:sp>
        <p:nvSpPr>
          <p:cNvPr id="6" name="Footer Placeholder 5">
            <a:extLst>
              <a:ext uri="{FF2B5EF4-FFF2-40B4-BE49-F238E27FC236}">
                <a16:creationId xmlns:a16="http://schemas.microsoft.com/office/drawing/2014/main" id="{9198D7FE-69F4-364C-BF43-BCD6162E1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94D83-2025-7C49-8AB8-C94BA1460461}"/>
              </a:ext>
            </a:extLst>
          </p:cNvPr>
          <p:cNvSpPr>
            <a:spLocks noGrp="1"/>
          </p:cNvSpPr>
          <p:nvPr>
            <p:ph type="sldNum" sz="quarter" idx="12"/>
          </p:nvPr>
        </p:nvSpPr>
        <p:spPr/>
        <p:txBody>
          <a:bodyPr/>
          <a:lstStyle/>
          <a:p>
            <a:fld id="{7AA33708-3502-024A-97EC-D5CB81539E61}" type="slidenum">
              <a:rPr lang="en-US" smtClean="0"/>
              <a:t>‹#›</a:t>
            </a:fld>
            <a:endParaRPr lang="en-US"/>
          </a:p>
        </p:txBody>
      </p:sp>
    </p:spTree>
    <p:extLst>
      <p:ext uri="{BB962C8B-B14F-4D97-AF65-F5344CB8AC3E}">
        <p14:creationId xmlns:p14="http://schemas.microsoft.com/office/powerpoint/2010/main" val="308035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854B-9936-9542-A834-B8165580AD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D2ACE6-53D5-EB46-A03F-8E51F1DE8E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4A1FBA-38C4-2942-B8AE-1E914B069D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7A71C3-BBE2-484A-8D4D-303480221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716837-0456-F541-9CCA-E071CAB5BC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B3D496-D1BD-1B4F-87D5-54C90CD1FB50}"/>
              </a:ext>
            </a:extLst>
          </p:cNvPr>
          <p:cNvSpPr>
            <a:spLocks noGrp="1"/>
          </p:cNvSpPr>
          <p:nvPr>
            <p:ph type="dt" sz="half" idx="10"/>
          </p:nvPr>
        </p:nvSpPr>
        <p:spPr/>
        <p:txBody>
          <a:bodyPr/>
          <a:lstStyle/>
          <a:p>
            <a:fld id="{ECDE3EF1-B428-8945-B929-838479F7BA3E}" type="datetimeFigureOut">
              <a:rPr lang="en-US" smtClean="0"/>
              <a:t>1/6/20</a:t>
            </a:fld>
            <a:endParaRPr lang="en-US"/>
          </a:p>
        </p:txBody>
      </p:sp>
      <p:sp>
        <p:nvSpPr>
          <p:cNvPr id="8" name="Footer Placeholder 7">
            <a:extLst>
              <a:ext uri="{FF2B5EF4-FFF2-40B4-BE49-F238E27FC236}">
                <a16:creationId xmlns:a16="http://schemas.microsoft.com/office/drawing/2014/main" id="{FD75513C-BAC4-0945-8717-D1C809E66C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62539D-41FF-8844-B599-F8E6BF59F03D}"/>
              </a:ext>
            </a:extLst>
          </p:cNvPr>
          <p:cNvSpPr>
            <a:spLocks noGrp="1"/>
          </p:cNvSpPr>
          <p:nvPr>
            <p:ph type="sldNum" sz="quarter" idx="12"/>
          </p:nvPr>
        </p:nvSpPr>
        <p:spPr/>
        <p:txBody>
          <a:bodyPr/>
          <a:lstStyle/>
          <a:p>
            <a:fld id="{7AA33708-3502-024A-97EC-D5CB81539E61}" type="slidenum">
              <a:rPr lang="en-US" smtClean="0"/>
              <a:t>‹#›</a:t>
            </a:fld>
            <a:endParaRPr lang="en-US"/>
          </a:p>
        </p:txBody>
      </p:sp>
    </p:spTree>
    <p:extLst>
      <p:ext uri="{BB962C8B-B14F-4D97-AF65-F5344CB8AC3E}">
        <p14:creationId xmlns:p14="http://schemas.microsoft.com/office/powerpoint/2010/main" val="398416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DF96-9E13-D74A-AA27-12341B657D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673346-F492-AD46-A7F1-C809CEFECCFF}"/>
              </a:ext>
            </a:extLst>
          </p:cNvPr>
          <p:cNvSpPr>
            <a:spLocks noGrp="1"/>
          </p:cNvSpPr>
          <p:nvPr>
            <p:ph type="dt" sz="half" idx="10"/>
          </p:nvPr>
        </p:nvSpPr>
        <p:spPr/>
        <p:txBody>
          <a:bodyPr/>
          <a:lstStyle/>
          <a:p>
            <a:fld id="{ECDE3EF1-B428-8945-B929-838479F7BA3E}" type="datetimeFigureOut">
              <a:rPr lang="en-US" smtClean="0"/>
              <a:t>1/6/20</a:t>
            </a:fld>
            <a:endParaRPr lang="en-US"/>
          </a:p>
        </p:txBody>
      </p:sp>
      <p:sp>
        <p:nvSpPr>
          <p:cNvPr id="4" name="Footer Placeholder 3">
            <a:extLst>
              <a:ext uri="{FF2B5EF4-FFF2-40B4-BE49-F238E27FC236}">
                <a16:creationId xmlns:a16="http://schemas.microsoft.com/office/drawing/2014/main" id="{CC8236CA-6F0C-4B4D-8224-17A261DB15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65C6A-7E7E-F247-AAB3-9A5FC443133D}"/>
              </a:ext>
            </a:extLst>
          </p:cNvPr>
          <p:cNvSpPr>
            <a:spLocks noGrp="1"/>
          </p:cNvSpPr>
          <p:nvPr>
            <p:ph type="sldNum" sz="quarter" idx="12"/>
          </p:nvPr>
        </p:nvSpPr>
        <p:spPr/>
        <p:txBody>
          <a:bodyPr/>
          <a:lstStyle/>
          <a:p>
            <a:fld id="{7AA33708-3502-024A-97EC-D5CB81539E61}" type="slidenum">
              <a:rPr lang="en-US" smtClean="0"/>
              <a:t>‹#›</a:t>
            </a:fld>
            <a:endParaRPr lang="en-US"/>
          </a:p>
        </p:txBody>
      </p:sp>
    </p:spTree>
    <p:extLst>
      <p:ext uri="{BB962C8B-B14F-4D97-AF65-F5344CB8AC3E}">
        <p14:creationId xmlns:p14="http://schemas.microsoft.com/office/powerpoint/2010/main" val="129794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FD133-E5E7-AC47-BDD0-23E76AEA4566}"/>
              </a:ext>
            </a:extLst>
          </p:cNvPr>
          <p:cNvSpPr>
            <a:spLocks noGrp="1"/>
          </p:cNvSpPr>
          <p:nvPr>
            <p:ph type="dt" sz="half" idx="10"/>
          </p:nvPr>
        </p:nvSpPr>
        <p:spPr/>
        <p:txBody>
          <a:bodyPr/>
          <a:lstStyle/>
          <a:p>
            <a:fld id="{ECDE3EF1-B428-8945-B929-838479F7BA3E}" type="datetimeFigureOut">
              <a:rPr lang="en-US" smtClean="0"/>
              <a:t>1/6/20</a:t>
            </a:fld>
            <a:endParaRPr lang="en-US"/>
          </a:p>
        </p:txBody>
      </p:sp>
      <p:sp>
        <p:nvSpPr>
          <p:cNvPr id="3" name="Footer Placeholder 2">
            <a:extLst>
              <a:ext uri="{FF2B5EF4-FFF2-40B4-BE49-F238E27FC236}">
                <a16:creationId xmlns:a16="http://schemas.microsoft.com/office/drawing/2014/main" id="{7C948B1E-68ED-B345-8B35-7A69A3C5A7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15D982-6303-4447-B910-3075B4293D54}"/>
              </a:ext>
            </a:extLst>
          </p:cNvPr>
          <p:cNvSpPr>
            <a:spLocks noGrp="1"/>
          </p:cNvSpPr>
          <p:nvPr>
            <p:ph type="sldNum" sz="quarter" idx="12"/>
          </p:nvPr>
        </p:nvSpPr>
        <p:spPr/>
        <p:txBody>
          <a:bodyPr/>
          <a:lstStyle/>
          <a:p>
            <a:fld id="{7AA33708-3502-024A-97EC-D5CB81539E61}" type="slidenum">
              <a:rPr lang="en-US" smtClean="0"/>
              <a:t>‹#›</a:t>
            </a:fld>
            <a:endParaRPr lang="en-US"/>
          </a:p>
        </p:txBody>
      </p:sp>
    </p:spTree>
    <p:extLst>
      <p:ext uri="{BB962C8B-B14F-4D97-AF65-F5344CB8AC3E}">
        <p14:creationId xmlns:p14="http://schemas.microsoft.com/office/powerpoint/2010/main" val="381759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1587-1492-E14A-B2FF-3DF229CDA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3D0A7-8635-C840-892B-A41B41FE4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E01A03-4CE9-524F-9312-4198FEF68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9F5D69-1331-8345-B12C-CA166B3ED4AC}"/>
              </a:ext>
            </a:extLst>
          </p:cNvPr>
          <p:cNvSpPr>
            <a:spLocks noGrp="1"/>
          </p:cNvSpPr>
          <p:nvPr>
            <p:ph type="dt" sz="half" idx="10"/>
          </p:nvPr>
        </p:nvSpPr>
        <p:spPr/>
        <p:txBody>
          <a:bodyPr/>
          <a:lstStyle/>
          <a:p>
            <a:fld id="{ECDE3EF1-B428-8945-B929-838479F7BA3E}" type="datetimeFigureOut">
              <a:rPr lang="en-US" smtClean="0"/>
              <a:t>1/6/20</a:t>
            </a:fld>
            <a:endParaRPr lang="en-US"/>
          </a:p>
        </p:txBody>
      </p:sp>
      <p:sp>
        <p:nvSpPr>
          <p:cNvPr id="6" name="Footer Placeholder 5">
            <a:extLst>
              <a:ext uri="{FF2B5EF4-FFF2-40B4-BE49-F238E27FC236}">
                <a16:creationId xmlns:a16="http://schemas.microsoft.com/office/drawing/2014/main" id="{1A08ADB7-213D-8C4D-93A5-C02113F4F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7E97B-D654-B34D-A1FC-DB206E360248}"/>
              </a:ext>
            </a:extLst>
          </p:cNvPr>
          <p:cNvSpPr>
            <a:spLocks noGrp="1"/>
          </p:cNvSpPr>
          <p:nvPr>
            <p:ph type="sldNum" sz="quarter" idx="12"/>
          </p:nvPr>
        </p:nvSpPr>
        <p:spPr/>
        <p:txBody>
          <a:bodyPr/>
          <a:lstStyle/>
          <a:p>
            <a:fld id="{7AA33708-3502-024A-97EC-D5CB81539E61}" type="slidenum">
              <a:rPr lang="en-US" smtClean="0"/>
              <a:t>‹#›</a:t>
            </a:fld>
            <a:endParaRPr lang="en-US"/>
          </a:p>
        </p:txBody>
      </p:sp>
    </p:spTree>
    <p:extLst>
      <p:ext uri="{BB962C8B-B14F-4D97-AF65-F5344CB8AC3E}">
        <p14:creationId xmlns:p14="http://schemas.microsoft.com/office/powerpoint/2010/main" val="4463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4CE0-C2C6-F244-9A82-DBB84A14A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B1E520-2531-4348-B510-01094CE7D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6A5D65-D9A5-6749-9DF1-944E05B91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A06292-443A-D54A-9005-5CC266D8565B}"/>
              </a:ext>
            </a:extLst>
          </p:cNvPr>
          <p:cNvSpPr>
            <a:spLocks noGrp="1"/>
          </p:cNvSpPr>
          <p:nvPr>
            <p:ph type="dt" sz="half" idx="10"/>
          </p:nvPr>
        </p:nvSpPr>
        <p:spPr/>
        <p:txBody>
          <a:bodyPr/>
          <a:lstStyle/>
          <a:p>
            <a:fld id="{ECDE3EF1-B428-8945-B929-838479F7BA3E}" type="datetimeFigureOut">
              <a:rPr lang="en-US" smtClean="0"/>
              <a:t>1/6/20</a:t>
            </a:fld>
            <a:endParaRPr lang="en-US"/>
          </a:p>
        </p:txBody>
      </p:sp>
      <p:sp>
        <p:nvSpPr>
          <p:cNvPr id="6" name="Footer Placeholder 5">
            <a:extLst>
              <a:ext uri="{FF2B5EF4-FFF2-40B4-BE49-F238E27FC236}">
                <a16:creationId xmlns:a16="http://schemas.microsoft.com/office/drawing/2014/main" id="{8B59E58B-127C-B742-9C28-715986586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1EEF4-D39F-3A41-9C26-029DB12688F3}"/>
              </a:ext>
            </a:extLst>
          </p:cNvPr>
          <p:cNvSpPr>
            <a:spLocks noGrp="1"/>
          </p:cNvSpPr>
          <p:nvPr>
            <p:ph type="sldNum" sz="quarter" idx="12"/>
          </p:nvPr>
        </p:nvSpPr>
        <p:spPr/>
        <p:txBody>
          <a:bodyPr/>
          <a:lstStyle/>
          <a:p>
            <a:fld id="{7AA33708-3502-024A-97EC-D5CB81539E61}" type="slidenum">
              <a:rPr lang="en-US" smtClean="0"/>
              <a:t>‹#›</a:t>
            </a:fld>
            <a:endParaRPr lang="en-US"/>
          </a:p>
        </p:txBody>
      </p:sp>
    </p:spTree>
    <p:extLst>
      <p:ext uri="{BB962C8B-B14F-4D97-AF65-F5344CB8AC3E}">
        <p14:creationId xmlns:p14="http://schemas.microsoft.com/office/powerpoint/2010/main" val="242440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F15F9-6C7C-0D4C-AB05-0037FB18CF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E15F0-E47F-2B41-BBFF-91BB22D60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428D3-8A31-A346-A54F-214AADFC8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E3EF1-B428-8945-B929-838479F7BA3E}" type="datetimeFigureOut">
              <a:rPr lang="en-US" smtClean="0"/>
              <a:t>1/6/20</a:t>
            </a:fld>
            <a:endParaRPr lang="en-US"/>
          </a:p>
        </p:txBody>
      </p:sp>
      <p:sp>
        <p:nvSpPr>
          <p:cNvPr id="5" name="Footer Placeholder 4">
            <a:extLst>
              <a:ext uri="{FF2B5EF4-FFF2-40B4-BE49-F238E27FC236}">
                <a16:creationId xmlns:a16="http://schemas.microsoft.com/office/drawing/2014/main" id="{D2751C00-7482-1242-9ED2-F2FFAEBE8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602239-3C90-5840-8905-C56D92BAF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33708-3502-024A-97EC-D5CB81539E61}" type="slidenum">
              <a:rPr lang="en-US" smtClean="0"/>
              <a:t>‹#›</a:t>
            </a:fld>
            <a:endParaRPr lang="en-US"/>
          </a:p>
        </p:txBody>
      </p:sp>
    </p:spTree>
    <p:extLst>
      <p:ext uri="{BB962C8B-B14F-4D97-AF65-F5344CB8AC3E}">
        <p14:creationId xmlns:p14="http://schemas.microsoft.com/office/powerpoint/2010/main" val="449301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tiff"/><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tiff"/><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tiff"/><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tiff"/><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0.png"/><Relationship Id="rId7" Type="http://schemas.openxmlformats.org/officeDocument/2006/relationships/image" Target="../media/image36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40.png"/><Relationship Id="rId5" Type="http://schemas.openxmlformats.org/officeDocument/2006/relationships/image" Target="../media/image340.png"/><Relationship Id="rId10" Type="http://schemas.openxmlformats.org/officeDocument/2006/relationships/image" Target="../media/image39.png"/><Relationship Id="rId4" Type="http://schemas.openxmlformats.org/officeDocument/2006/relationships/image" Target="../media/image330.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0.png"/><Relationship Id="rId7"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0.png"/><Relationship Id="rId4" Type="http://schemas.openxmlformats.org/officeDocument/2006/relationships/image" Target="../media/image350.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2.tiff"/></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440.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image" Target="../media/image3.tiff"/><Relationship Id="rId2"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2.tiff"/><Relationship Id="rId5" Type="http://schemas.openxmlformats.org/officeDocument/2006/relationships/image" Target="../media/image1.png"/><Relationship Id="rId4" Type="http://schemas.openxmlformats.org/officeDocument/2006/relationships/image" Target="../media/image51.png"/><Relationship Id="rId9"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2.tiff"/><Relationship Id="rId4" Type="http://schemas.openxmlformats.org/officeDocument/2006/relationships/image" Target="../media/image36.tiff"/></Relationships>
</file>

<file path=ppt/slides/_rels/slide29.xml.rels><?xml version="1.0" encoding="UTF-8" standalone="yes"?>
<Relationships xmlns="http://schemas.openxmlformats.org/package/2006/relationships"><Relationship Id="rId3" Type="http://schemas.openxmlformats.org/officeDocument/2006/relationships/image" Target="../media/image36.tiff"/><Relationship Id="rId7"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41.png"/><Relationship Id="rId4" Type="http://schemas.openxmlformats.org/officeDocument/2006/relationships/image" Target="../media/image42.tif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tiff"/><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tiff"/><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tiff"/><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tiff"/><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tiff"/><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tiff"/><Relationship Id="rId4" Type="http://schemas.openxmlformats.org/officeDocument/2006/relationships/image" Target="../media/image2.tiff"/><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4DF5-C8FB-A543-B9C4-0F310B344DDC}"/>
              </a:ext>
            </a:extLst>
          </p:cNvPr>
          <p:cNvSpPr>
            <a:spLocks noGrp="1"/>
          </p:cNvSpPr>
          <p:nvPr>
            <p:ph type="ctrTitle"/>
          </p:nvPr>
        </p:nvSpPr>
        <p:spPr>
          <a:xfrm>
            <a:off x="204233" y="796327"/>
            <a:ext cx="11887199" cy="2387600"/>
          </a:xfrm>
        </p:spPr>
        <p:txBody>
          <a:bodyPr>
            <a:normAutofit/>
          </a:bodyPr>
          <a:lstStyle/>
          <a:p>
            <a:r>
              <a:rPr lang="en-US" sz="4800" dirty="0"/>
              <a:t>Zero knowledge for </a:t>
            </a:r>
            <a:br>
              <a:rPr lang="en-US" sz="4800" dirty="0"/>
            </a:br>
            <a:r>
              <a:rPr lang="en-US" sz="4800" dirty="0"/>
              <a:t>quantum </a:t>
            </a:r>
            <a:r>
              <a:rPr lang="en-US" sz="4800" dirty="0" err="1"/>
              <a:t>multiprover</a:t>
            </a:r>
            <a:r>
              <a:rPr lang="en-US" sz="4800" dirty="0"/>
              <a:t> interactive proofs</a:t>
            </a:r>
          </a:p>
        </p:txBody>
      </p:sp>
      <p:sp>
        <p:nvSpPr>
          <p:cNvPr id="9" name="TextBox 8">
            <a:extLst>
              <a:ext uri="{FF2B5EF4-FFF2-40B4-BE49-F238E27FC236}">
                <a16:creationId xmlns:a16="http://schemas.microsoft.com/office/drawing/2014/main" id="{BF04ADA1-AFD6-CB43-B395-09787D7DD419}"/>
              </a:ext>
            </a:extLst>
          </p:cNvPr>
          <p:cNvSpPr txBox="1"/>
          <p:nvPr/>
        </p:nvSpPr>
        <p:spPr>
          <a:xfrm>
            <a:off x="2687003" y="3741769"/>
            <a:ext cx="6921661" cy="954107"/>
          </a:xfrm>
          <a:prstGeom prst="rect">
            <a:avLst/>
          </a:prstGeom>
          <a:noFill/>
        </p:spPr>
        <p:txBody>
          <a:bodyPr wrap="square" rtlCol="0">
            <a:spAutoFit/>
          </a:bodyPr>
          <a:lstStyle/>
          <a:p>
            <a:pPr algn="ctr"/>
            <a:r>
              <a:rPr lang="en-US" sz="3200" dirty="0"/>
              <a:t>Henry Yuen</a:t>
            </a:r>
          </a:p>
          <a:p>
            <a:pPr algn="ctr"/>
            <a:r>
              <a:rPr lang="en-US" sz="2400" b="1" i="1" dirty="0">
                <a:solidFill>
                  <a:srgbClr val="0070C0"/>
                </a:solidFill>
              </a:rPr>
              <a:t>University of Toronto</a:t>
            </a:r>
          </a:p>
        </p:txBody>
      </p:sp>
      <p:sp>
        <p:nvSpPr>
          <p:cNvPr id="4" name="Rectangle 3">
            <a:extLst>
              <a:ext uri="{FF2B5EF4-FFF2-40B4-BE49-F238E27FC236}">
                <a16:creationId xmlns:a16="http://schemas.microsoft.com/office/drawing/2014/main" id="{9F934FE1-D17D-1948-9598-C11B0C038970}"/>
              </a:ext>
            </a:extLst>
          </p:cNvPr>
          <p:cNvSpPr/>
          <p:nvPr/>
        </p:nvSpPr>
        <p:spPr>
          <a:xfrm>
            <a:off x="-221305" y="5786057"/>
            <a:ext cx="12738273" cy="954107"/>
          </a:xfrm>
          <a:prstGeom prst="rect">
            <a:avLst/>
          </a:prstGeom>
        </p:spPr>
        <p:txBody>
          <a:bodyPr wrap="square">
            <a:spAutoFit/>
          </a:bodyPr>
          <a:lstStyle/>
          <a:p>
            <a:pPr algn="ctr"/>
            <a:r>
              <a:rPr lang="en-US" sz="2800" b="1" i="1" dirty="0">
                <a:solidFill>
                  <a:srgbClr val="0070C0"/>
                </a:solidFill>
              </a:rPr>
              <a:t>joint work with: </a:t>
            </a:r>
            <a:r>
              <a:rPr lang="en-US" sz="2800" dirty="0"/>
              <a:t>Alex </a:t>
            </a:r>
            <a:r>
              <a:rPr lang="en-US" sz="2800" dirty="0" err="1"/>
              <a:t>Grilo</a:t>
            </a:r>
            <a:r>
              <a:rPr lang="en-US" sz="2800" dirty="0"/>
              <a:t> (CWI), William </a:t>
            </a:r>
            <a:r>
              <a:rPr lang="en-US" sz="2800" dirty="0" err="1"/>
              <a:t>Slofstra</a:t>
            </a:r>
            <a:r>
              <a:rPr lang="en-US" sz="2800" dirty="0"/>
              <a:t> (IQC, U. Waterloo)</a:t>
            </a:r>
          </a:p>
          <a:p>
            <a:pPr algn="ctr"/>
            <a:endParaRPr lang="en-US" sz="2800" b="1" i="1" dirty="0">
              <a:solidFill>
                <a:srgbClr val="0070C0"/>
              </a:solidFill>
            </a:endParaRPr>
          </a:p>
        </p:txBody>
      </p:sp>
    </p:spTree>
    <p:extLst>
      <p:ext uri="{BB962C8B-B14F-4D97-AF65-F5344CB8AC3E}">
        <p14:creationId xmlns:p14="http://schemas.microsoft.com/office/powerpoint/2010/main" val="144285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42C67-7686-8243-AD46-D07D025D940A}"/>
              </a:ext>
            </a:extLst>
          </p:cNvPr>
          <p:cNvSpPr>
            <a:spLocks noGrp="1"/>
          </p:cNvSpPr>
          <p:nvPr>
            <p:ph type="title"/>
          </p:nvPr>
        </p:nvSpPr>
        <p:spPr/>
        <p:txBody>
          <a:bodyPr>
            <a:normAutofit/>
          </a:bodyPr>
          <a:lstStyle/>
          <a:p>
            <a:r>
              <a:rPr lang="en-US" sz="4000" dirty="0"/>
              <a:t>Complexity of zero knowledge MIP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31F1725-6274-F34C-9909-8A0B17546611}"/>
                  </a:ext>
                </a:extLst>
              </p:cNvPr>
              <p:cNvSpPr>
                <a:spLocks noGrp="1"/>
              </p:cNvSpPr>
              <p:nvPr>
                <p:ph idx="1"/>
              </p:nvPr>
            </p:nvSpPr>
            <p:spPr/>
            <p:txBody>
              <a:bodyPr/>
              <a:lstStyle/>
              <a:p>
                <a:r>
                  <a:rPr lang="en-US" dirty="0"/>
                  <a:t>ZKMIP is class of problems solvable by zero knowledge MIPs.</a:t>
                </a:r>
              </a:p>
              <a:p>
                <a:endParaRPr lang="en-US" dirty="0"/>
              </a:p>
              <a:p>
                <a:r>
                  <a:rPr lang="en-US" dirty="0"/>
                  <a:t>Ben-Or, </a:t>
                </a:r>
                <a:r>
                  <a:rPr lang="en-US" dirty="0" err="1"/>
                  <a:t>Goldwasser</a:t>
                </a:r>
                <a:r>
                  <a:rPr lang="en-US" dirty="0"/>
                  <a:t>, Kilian, </a:t>
                </a:r>
                <a:r>
                  <a:rPr lang="en-US" dirty="0" err="1"/>
                  <a:t>Wigderson</a:t>
                </a:r>
                <a:r>
                  <a:rPr lang="en-US" dirty="0"/>
                  <a:t> ’88: ZKMIP = MIP</a:t>
                </a:r>
              </a:p>
              <a:p>
                <a:pPr lvl="1"/>
                <a:r>
                  <a:rPr lang="en-US" dirty="0"/>
                  <a:t>[BGKW 88] invented concept of MIPs.</a:t>
                </a:r>
              </a:p>
              <a:p>
                <a:pPr lvl="1"/>
                <a:endParaRPr lang="en-US" dirty="0"/>
              </a:p>
              <a:p>
                <a:r>
                  <a:rPr lang="en-US" dirty="0"/>
                  <a:t>ZKMIP* </a:t>
                </a:r>
                <a14:m>
                  <m:oMath xmlns:m="http://schemas.openxmlformats.org/officeDocument/2006/math">
                    <m:r>
                      <a:rPr lang="en-CA" i="1">
                        <a:latin typeface="Cambria Math" panose="02040503050406030204" pitchFamily="18" charset="0"/>
                      </a:rPr>
                      <m:t>⊆ </m:t>
                    </m:r>
                  </m:oMath>
                </a14:m>
                <a:r>
                  <a:rPr lang="en-US" dirty="0"/>
                  <a:t>MIP* are zero-knowledge proofs with </a:t>
                </a:r>
                <a:r>
                  <a:rPr lang="en-US" b="1" dirty="0"/>
                  <a:t>entangled</a:t>
                </a:r>
                <a:r>
                  <a:rPr lang="en-US" dirty="0"/>
                  <a:t> provers.</a:t>
                </a:r>
              </a:p>
              <a:p>
                <a:pPr lvl="1"/>
                <a:r>
                  <a:rPr lang="en-US" dirty="0"/>
                  <a:t>Simulator can be quantum or classical algorithm</a:t>
                </a:r>
              </a:p>
              <a:p>
                <a:pPr lvl="1"/>
                <a:r>
                  <a:rPr lang="en-US" dirty="0"/>
                  <a:t>This work: classical simulator</a:t>
                </a:r>
              </a:p>
              <a:p>
                <a:endParaRPr lang="en-US" dirty="0"/>
              </a:p>
              <a:p>
                <a:endParaRPr lang="en-US" dirty="0"/>
              </a:p>
              <a:p>
                <a:pPr lvl="1"/>
                <a:endParaRPr lang="en-US" dirty="0"/>
              </a:p>
              <a:p>
                <a:endParaRPr lang="en-US" dirty="0"/>
              </a:p>
            </p:txBody>
          </p:sp>
        </mc:Choice>
        <mc:Fallback>
          <p:sp>
            <p:nvSpPr>
              <p:cNvPr id="3" name="Content Placeholder 2">
                <a:extLst>
                  <a:ext uri="{FF2B5EF4-FFF2-40B4-BE49-F238E27FC236}">
                    <a16:creationId xmlns:a16="http://schemas.microsoft.com/office/drawing/2014/main" id="{C31F1725-6274-F34C-9909-8A0B17546611}"/>
                  </a:ext>
                </a:extLst>
              </p:cNvPr>
              <p:cNvSpPr>
                <a:spLocks noGrp="1" noRot="1" noChangeAspect="1" noMove="1" noResize="1" noEditPoints="1" noAdjustHandles="1" noChangeArrowheads="1" noChangeShapeType="1" noTextEdit="1"/>
              </p:cNvSpPr>
              <p:nvPr>
                <p:ph idx="1"/>
              </p:nvPr>
            </p:nvSpPr>
            <p:spPr>
              <a:blipFill>
                <a:blip r:embed="rId3"/>
                <a:stretch>
                  <a:fillRect l="-965" t="-263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A14BAD8-084E-9241-82E4-B9B1CE3942C1}"/>
              </a:ext>
            </a:extLst>
          </p:cNvPr>
          <p:cNvSpPr txBox="1"/>
          <p:nvPr/>
        </p:nvSpPr>
        <p:spPr>
          <a:xfrm>
            <a:off x="3740727" y="5915353"/>
            <a:ext cx="7287491" cy="523220"/>
          </a:xfrm>
          <a:prstGeom prst="rect">
            <a:avLst/>
          </a:prstGeom>
          <a:noFill/>
        </p:spPr>
        <p:txBody>
          <a:bodyPr wrap="square" rtlCol="0">
            <a:spAutoFit/>
          </a:bodyPr>
          <a:lstStyle/>
          <a:p>
            <a:r>
              <a:rPr lang="en-US" sz="2800" b="1" dirty="0">
                <a:solidFill>
                  <a:srgbClr val="7030A0"/>
                </a:solidFill>
              </a:rPr>
              <a:t>What is complexity of ZKMIP*?</a:t>
            </a:r>
          </a:p>
        </p:txBody>
      </p:sp>
    </p:spTree>
    <p:extLst>
      <p:ext uri="{BB962C8B-B14F-4D97-AF65-F5344CB8AC3E}">
        <p14:creationId xmlns:p14="http://schemas.microsoft.com/office/powerpoint/2010/main" val="5952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51E-6966-9C45-934C-2F2622AB6100}"/>
              </a:ext>
            </a:extLst>
          </p:cNvPr>
          <p:cNvSpPr>
            <a:spLocks noGrp="1"/>
          </p:cNvSpPr>
          <p:nvPr>
            <p:ph type="title"/>
          </p:nvPr>
        </p:nvSpPr>
        <p:spPr/>
        <p:txBody>
          <a:bodyPr/>
          <a:lstStyle/>
          <a:p>
            <a:r>
              <a:rPr lang="en-US" dirty="0"/>
              <a:t>Zero knowledge MIP*</a:t>
            </a:r>
          </a:p>
        </p:txBody>
      </p:sp>
      <p:sp>
        <p:nvSpPr>
          <p:cNvPr id="3" name="Content Placeholder 2">
            <a:extLst>
              <a:ext uri="{FF2B5EF4-FFF2-40B4-BE49-F238E27FC236}">
                <a16:creationId xmlns:a16="http://schemas.microsoft.com/office/drawing/2014/main" id="{31901743-7CDE-6B44-9250-16F0BEC76AF9}"/>
              </a:ext>
            </a:extLst>
          </p:cNvPr>
          <p:cNvSpPr>
            <a:spLocks noGrp="1"/>
          </p:cNvSpPr>
          <p:nvPr>
            <p:ph idx="1"/>
          </p:nvPr>
        </p:nvSpPr>
        <p:spPr>
          <a:xfrm>
            <a:off x="838200" y="1825625"/>
            <a:ext cx="10515599" cy="4351338"/>
          </a:xfrm>
        </p:spPr>
        <p:txBody>
          <a:bodyPr/>
          <a:lstStyle/>
          <a:p>
            <a:pPr marL="0" indent="0">
              <a:buNone/>
            </a:pPr>
            <a:r>
              <a:rPr lang="en-US" dirty="0"/>
              <a:t>ZKMIP* studied only very recently:</a:t>
            </a:r>
          </a:p>
          <a:p>
            <a:r>
              <a:rPr lang="en-US" dirty="0"/>
              <a:t>[Chiesa, Forbes, Gur, Spooner 2018] proved that NEXP </a:t>
            </a:r>
            <a:r>
              <a:rPr lang="en-US" dirty="0">
                <a:latin typeface="Calibri" panose="020F0502020204030204" pitchFamily="34" charset="0"/>
                <a:cs typeface="Calibri" panose="020F0502020204030204" pitchFamily="34" charset="0"/>
              </a:rPr>
              <a:t>⊆ </a:t>
            </a:r>
            <a:r>
              <a:rPr lang="en-US" dirty="0"/>
              <a:t>ZKMIP* </a:t>
            </a:r>
          </a:p>
          <a:p>
            <a:pPr lvl="1"/>
            <a:r>
              <a:rPr lang="en-US" dirty="0"/>
              <a:t>Proved by lifting </a:t>
            </a:r>
            <a:r>
              <a:rPr lang="en-US" i="1" dirty="0"/>
              <a:t>algebraic interactive oracle proofs</a:t>
            </a:r>
            <a:r>
              <a:rPr lang="en-US" b="1" dirty="0"/>
              <a:t> </a:t>
            </a:r>
            <a:r>
              <a:rPr lang="en-US" dirty="0"/>
              <a:t>to quantum setting in </a:t>
            </a:r>
            <a:br>
              <a:rPr lang="en-US" dirty="0"/>
            </a:br>
            <a:r>
              <a:rPr lang="en-US" dirty="0"/>
              <a:t>zero-knowledge preserving way.</a:t>
            </a:r>
          </a:p>
          <a:p>
            <a:pPr lvl="1"/>
            <a:r>
              <a:rPr lang="en-US" dirty="0"/>
              <a:t>2 provers</a:t>
            </a:r>
          </a:p>
          <a:p>
            <a:pPr lvl="1"/>
            <a:r>
              <a:rPr lang="en-US" dirty="0"/>
              <a:t>poly(n) rounds</a:t>
            </a:r>
          </a:p>
          <a:p>
            <a:r>
              <a:rPr lang="en-US" dirty="0"/>
              <a:t>[</a:t>
            </a:r>
            <a:r>
              <a:rPr lang="en-US" dirty="0" err="1"/>
              <a:t>Coudron</a:t>
            </a:r>
            <a:r>
              <a:rPr lang="en-US" dirty="0"/>
              <a:t>, </a:t>
            </a:r>
            <a:r>
              <a:rPr lang="en-US" dirty="0" err="1"/>
              <a:t>Slofstra</a:t>
            </a:r>
            <a:r>
              <a:rPr lang="en-US" dirty="0"/>
              <a:t> 2019] studied the complexity of </a:t>
            </a:r>
            <a:r>
              <a:rPr lang="en-US" dirty="0" err="1"/>
              <a:t>ZKMIP</a:t>
            </a:r>
            <a:r>
              <a:rPr lang="en-US" baseline="30000" dirty="0" err="1"/>
              <a:t>co</a:t>
            </a:r>
            <a:r>
              <a:rPr lang="en-US" dirty="0"/>
              <a:t>, the commuting operator variant of ZKMIP*.</a:t>
            </a:r>
          </a:p>
        </p:txBody>
      </p:sp>
    </p:spTree>
    <p:extLst>
      <p:ext uri="{BB962C8B-B14F-4D97-AF65-F5344CB8AC3E}">
        <p14:creationId xmlns:p14="http://schemas.microsoft.com/office/powerpoint/2010/main" val="239511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871667-E2CC-4C47-B571-27F691287132}"/>
              </a:ext>
            </a:extLst>
          </p:cNvPr>
          <p:cNvSpPr/>
          <p:nvPr/>
        </p:nvSpPr>
        <p:spPr>
          <a:xfrm>
            <a:off x="663388" y="1690688"/>
            <a:ext cx="10954871" cy="2682529"/>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DFE51E-6966-9C45-934C-2F2622AB6100}"/>
              </a:ext>
            </a:extLst>
          </p:cNvPr>
          <p:cNvSpPr>
            <a:spLocks noGrp="1"/>
          </p:cNvSpPr>
          <p:nvPr>
            <p:ph type="title"/>
          </p:nvPr>
        </p:nvSpPr>
        <p:spPr/>
        <p:txBody>
          <a:bodyPr/>
          <a:lstStyle/>
          <a:p>
            <a:r>
              <a:rPr lang="en-US" dirty="0"/>
              <a:t>Zero knowledge MIP*</a:t>
            </a:r>
          </a:p>
        </p:txBody>
      </p:sp>
      <p:sp>
        <p:nvSpPr>
          <p:cNvPr id="3" name="Content Placeholder 2">
            <a:extLst>
              <a:ext uri="{FF2B5EF4-FFF2-40B4-BE49-F238E27FC236}">
                <a16:creationId xmlns:a16="http://schemas.microsoft.com/office/drawing/2014/main" id="{31901743-7CDE-6B44-9250-16F0BEC76AF9}"/>
              </a:ext>
            </a:extLst>
          </p:cNvPr>
          <p:cNvSpPr>
            <a:spLocks noGrp="1"/>
          </p:cNvSpPr>
          <p:nvPr>
            <p:ph idx="1"/>
          </p:nvPr>
        </p:nvSpPr>
        <p:spPr>
          <a:xfrm>
            <a:off x="838200" y="1825624"/>
            <a:ext cx="10515599" cy="3197295"/>
          </a:xfrm>
        </p:spPr>
        <p:txBody>
          <a:bodyPr>
            <a:normAutofit/>
          </a:bodyPr>
          <a:lstStyle/>
          <a:p>
            <a:pPr marL="0" indent="0">
              <a:buNone/>
            </a:pPr>
            <a:r>
              <a:rPr lang="en-US" b="1" dirty="0"/>
              <a:t>Main Theorem</a:t>
            </a:r>
            <a:r>
              <a:rPr lang="en-US" dirty="0"/>
              <a:t> [</a:t>
            </a:r>
            <a:r>
              <a:rPr lang="en-US" dirty="0" err="1"/>
              <a:t>Grilo</a:t>
            </a:r>
            <a:r>
              <a:rPr lang="en-US" dirty="0"/>
              <a:t>-</a:t>
            </a:r>
            <a:r>
              <a:rPr lang="en-US" dirty="0" err="1"/>
              <a:t>Slofstra</a:t>
            </a:r>
            <a:r>
              <a:rPr lang="en-US" dirty="0"/>
              <a:t>-Y. 19]:</a:t>
            </a:r>
          </a:p>
          <a:p>
            <a:pPr marL="0" indent="0">
              <a:buNone/>
            </a:pPr>
            <a:endParaRPr lang="en-US" dirty="0"/>
          </a:p>
          <a:p>
            <a:pPr marL="0" indent="0" algn="ctr">
              <a:buNone/>
            </a:pPr>
            <a:r>
              <a:rPr lang="en-US" sz="4000" dirty="0"/>
              <a:t>MIP* =</a:t>
            </a:r>
            <a:r>
              <a:rPr lang="en-US" sz="4000" dirty="0">
                <a:latin typeface="Calibri" panose="020F0502020204030204" pitchFamily="34" charset="0"/>
                <a:cs typeface="Calibri" panose="020F0502020204030204" pitchFamily="34" charset="0"/>
              </a:rPr>
              <a:t> </a:t>
            </a:r>
            <a:r>
              <a:rPr lang="en-US" sz="4000" dirty="0"/>
              <a:t>ZKMIP* </a:t>
            </a:r>
          </a:p>
          <a:p>
            <a:pPr marL="0" indent="0">
              <a:buNone/>
            </a:pPr>
            <a:endParaRPr lang="en-US" dirty="0"/>
          </a:p>
        </p:txBody>
      </p:sp>
      <p:sp>
        <p:nvSpPr>
          <p:cNvPr id="16" name="TextBox 15">
            <a:extLst>
              <a:ext uri="{FF2B5EF4-FFF2-40B4-BE49-F238E27FC236}">
                <a16:creationId xmlns:a16="http://schemas.microsoft.com/office/drawing/2014/main" id="{57B267D6-FBCA-B045-9DCD-2649EB62CD31}"/>
              </a:ext>
            </a:extLst>
          </p:cNvPr>
          <p:cNvSpPr txBox="1"/>
          <p:nvPr/>
        </p:nvSpPr>
        <p:spPr>
          <a:xfrm>
            <a:off x="663388" y="4850295"/>
            <a:ext cx="10690411" cy="2308324"/>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C00000"/>
                </a:solidFill>
              </a:rPr>
              <a:t>Fun corollary</a:t>
            </a:r>
            <a:r>
              <a:rPr lang="en-US" sz="2400" b="1" dirty="0"/>
              <a:t>: </a:t>
            </a:r>
            <a:r>
              <a:rPr lang="en-US" sz="2400" dirty="0"/>
              <a:t>NEEXP has zero knowledge proofs in the entangled provers model.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Quantum analogue of [BGKW]’s classic(al) result that MIP = ZKMIP.</a:t>
            </a:r>
          </a:p>
          <a:p>
            <a:endParaRPr lang="en-US" sz="2400" dirty="0"/>
          </a:p>
          <a:p>
            <a:endParaRPr lang="en-US" sz="2400" b="1" dirty="0"/>
          </a:p>
          <a:p>
            <a:endParaRPr lang="en-US" sz="2400" b="1" dirty="0"/>
          </a:p>
        </p:txBody>
      </p:sp>
    </p:spTree>
    <p:extLst>
      <p:ext uri="{BB962C8B-B14F-4D97-AF65-F5344CB8AC3E}">
        <p14:creationId xmlns:p14="http://schemas.microsoft.com/office/powerpoint/2010/main" val="110605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871667-E2CC-4C47-B571-27F691287132}"/>
              </a:ext>
            </a:extLst>
          </p:cNvPr>
          <p:cNvSpPr/>
          <p:nvPr/>
        </p:nvSpPr>
        <p:spPr>
          <a:xfrm>
            <a:off x="663388" y="1690688"/>
            <a:ext cx="10954871" cy="3225869"/>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DFE51E-6966-9C45-934C-2F2622AB6100}"/>
              </a:ext>
            </a:extLst>
          </p:cNvPr>
          <p:cNvSpPr>
            <a:spLocks noGrp="1"/>
          </p:cNvSpPr>
          <p:nvPr>
            <p:ph type="title"/>
          </p:nvPr>
        </p:nvSpPr>
        <p:spPr/>
        <p:txBody>
          <a:bodyPr/>
          <a:lstStyle/>
          <a:p>
            <a:r>
              <a:rPr lang="en-US" dirty="0"/>
              <a:t>Zero knowledge MIP*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1901743-7CDE-6B44-9250-16F0BEC76AF9}"/>
                  </a:ext>
                </a:extLst>
              </p:cNvPr>
              <p:cNvSpPr>
                <a:spLocks noGrp="1"/>
              </p:cNvSpPr>
              <p:nvPr>
                <p:ph idx="1"/>
              </p:nvPr>
            </p:nvSpPr>
            <p:spPr>
              <a:xfrm>
                <a:off x="838200" y="1825624"/>
                <a:ext cx="11177588" cy="3197295"/>
              </a:xfrm>
            </p:spPr>
            <p:txBody>
              <a:bodyPr>
                <a:normAutofit/>
              </a:bodyPr>
              <a:lstStyle/>
              <a:p>
                <a:pPr marL="0" indent="0">
                  <a:buNone/>
                </a:pPr>
                <a:r>
                  <a:rPr lang="en-US" b="1" dirty="0"/>
                  <a:t>Main Theorem</a:t>
                </a:r>
                <a:r>
                  <a:rPr lang="en-US" dirty="0"/>
                  <a:t> [</a:t>
                </a:r>
                <a:r>
                  <a:rPr lang="en-US" dirty="0" err="1"/>
                  <a:t>Grilo</a:t>
                </a:r>
                <a:r>
                  <a:rPr lang="en-US" dirty="0"/>
                  <a:t>-</a:t>
                </a:r>
                <a:r>
                  <a:rPr lang="en-US" dirty="0" err="1"/>
                  <a:t>Slofstra</a:t>
                </a:r>
                <a:r>
                  <a:rPr lang="en-US" dirty="0"/>
                  <a:t>-Y. 19]:</a:t>
                </a:r>
              </a:p>
              <a:p>
                <a:pPr marL="0" indent="0">
                  <a:buNone/>
                </a:pPr>
                <a:r>
                  <a:rPr lang="en-US" sz="2000" dirty="0"/>
                  <a:t>For all </a:t>
                </a:r>
                <a:r>
                  <a:rPr lang="en-US" sz="2000" dirty="0" err="1"/>
                  <a:t>polynomially</a:t>
                </a:r>
                <a:r>
                  <a:rPr lang="en-US" sz="2000" dirty="0"/>
                  <a:t> bounded functions k(n), r(n), and for all </a:t>
                </a:r>
                <a14:m>
                  <m:oMath xmlns:m="http://schemas.openxmlformats.org/officeDocument/2006/math">
                    <m:r>
                      <a:rPr lang="en-US" sz="1800" i="1">
                        <a:latin typeface="Cambria Math" panose="02040503050406030204" pitchFamily="18" charset="0"/>
                      </a:rPr>
                      <m:t>𝜖</m:t>
                    </m:r>
                    <m:r>
                      <a:rPr lang="en-US" sz="1800" b="0" i="1" smtClean="0">
                        <a:latin typeface="Cambria Math" panose="02040503050406030204" pitchFamily="18" charset="0"/>
                      </a:rPr>
                      <m:t>≥0</m:t>
                    </m:r>
                  </m:oMath>
                </a14:m>
                <a:r>
                  <a:rPr lang="en-US" sz="1800" dirty="0"/>
                  <a:t>,  </a:t>
                </a:r>
              </a:p>
              <a:p>
                <a:pPr marL="0" indent="0" algn="ctr">
                  <a:buNone/>
                </a:pPr>
                <a:endParaRPr lang="en-US" sz="4000" dirty="0"/>
              </a:p>
              <a:p>
                <a:pPr marL="0" indent="0">
                  <a:buNone/>
                </a:pPr>
                <a:r>
                  <a:rPr lang="en-US" sz="4000" dirty="0"/>
                  <a:t>	MIP* 			 </a:t>
                </a:r>
                <a:r>
                  <a:rPr lang="en-US" sz="4000" dirty="0">
                    <a:latin typeface="Futura Medium" panose="020B0602020204020303" pitchFamily="34" charset="-79"/>
                    <a:cs typeface="Futura Medium" panose="020B0602020204020303" pitchFamily="34" charset="-79"/>
                  </a:rPr>
                  <a:t>⊆</a:t>
                </a:r>
                <a:r>
                  <a:rPr lang="en-US" sz="4000" dirty="0">
                    <a:latin typeface="Calibri" panose="020F0502020204030204" pitchFamily="34" charset="0"/>
                    <a:cs typeface="Calibri" panose="020F0502020204030204" pitchFamily="34" charset="0"/>
                  </a:rPr>
                  <a:t> </a:t>
                </a:r>
                <a:r>
                  <a:rPr lang="en-US" sz="4000" dirty="0"/>
                  <a:t>ZKMIP*</a:t>
                </a:r>
              </a:p>
              <a:p>
                <a:pPr marL="0" indent="0">
                  <a:buNone/>
                </a:pPr>
                <a:endParaRPr lang="en-US" dirty="0"/>
              </a:p>
            </p:txBody>
          </p:sp>
        </mc:Choice>
        <mc:Fallback>
          <p:sp>
            <p:nvSpPr>
              <p:cNvPr id="3" name="Content Placeholder 2">
                <a:extLst>
                  <a:ext uri="{FF2B5EF4-FFF2-40B4-BE49-F238E27FC236}">
                    <a16:creationId xmlns:a16="http://schemas.microsoft.com/office/drawing/2014/main" id="{31901743-7CDE-6B44-9250-16F0BEC76AF9}"/>
                  </a:ext>
                </a:extLst>
              </p:cNvPr>
              <p:cNvSpPr>
                <a:spLocks noGrp="1" noRot="1" noChangeAspect="1" noMove="1" noResize="1" noEditPoints="1" noAdjustHandles="1" noChangeArrowheads="1" noChangeShapeType="1" noTextEdit="1"/>
              </p:cNvSpPr>
              <p:nvPr>
                <p:ph idx="1"/>
              </p:nvPr>
            </p:nvSpPr>
            <p:spPr>
              <a:xfrm>
                <a:off x="838200" y="1825624"/>
                <a:ext cx="11177588" cy="3197295"/>
              </a:xfrm>
              <a:blipFill>
                <a:blip r:embed="rId2"/>
                <a:stretch>
                  <a:fillRect l="-1022" t="-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CC25BDC-C327-8241-BA0C-B476665F40AC}"/>
                  </a:ext>
                </a:extLst>
              </p:cNvPr>
              <p:cNvSpPr txBox="1"/>
              <p:nvPr/>
            </p:nvSpPr>
            <p:spPr>
              <a:xfrm>
                <a:off x="3224858" y="3096423"/>
                <a:ext cx="3286539" cy="1631216"/>
              </a:xfrm>
              <a:prstGeom prst="rect">
                <a:avLst/>
              </a:prstGeom>
              <a:noFill/>
            </p:spPr>
            <p:txBody>
              <a:bodyPr wrap="square" rtlCol="0">
                <a:spAutoFit/>
              </a:bodyPr>
              <a:lstStyle/>
              <a:p>
                <a:r>
                  <a:rPr lang="en-US" sz="2000" dirty="0"/>
                  <a:t>Players: </a:t>
                </a:r>
                <a14:m>
                  <m:oMath xmlns:m="http://schemas.openxmlformats.org/officeDocument/2006/math">
                    <m:r>
                      <a:rPr lang="en-US" sz="2000" b="0" i="1" smtClean="0">
                        <a:latin typeface="Cambria Math" panose="02040503050406030204" pitchFamily="18" charset="0"/>
                      </a:rPr>
                      <m:t>𝑘</m:t>
                    </m:r>
                  </m:oMath>
                </a14:m>
                <a:endParaRPr lang="en-US" sz="2000" dirty="0"/>
              </a:p>
              <a:p>
                <a:r>
                  <a:rPr lang="en-US" sz="2000" dirty="0"/>
                  <a:t>Rounds: </a:t>
                </a:r>
                <a14:m>
                  <m:oMath xmlns:m="http://schemas.openxmlformats.org/officeDocument/2006/math">
                    <m:r>
                      <a:rPr lang="en-US" sz="2000" b="0" i="1" smtClean="0">
                        <a:latin typeface="Cambria Math" panose="02040503050406030204" pitchFamily="18" charset="0"/>
                      </a:rPr>
                      <m:t>𝑟</m:t>
                    </m:r>
                  </m:oMath>
                </a14:m>
                <a:endParaRPr lang="en-US" sz="2000" dirty="0"/>
              </a:p>
              <a:p>
                <a:r>
                  <a:rPr lang="en-US" sz="2000" dirty="0"/>
                  <a:t>Completeness: </a:t>
                </a:r>
                <a14:m>
                  <m:oMath xmlns:m="http://schemas.openxmlformats.org/officeDocument/2006/math">
                    <m:r>
                      <a:rPr lang="en-US" sz="2000" b="0" i="1" smtClean="0">
                        <a:latin typeface="Cambria Math" panose="02040503050406030204" pitchFamily="18" charset="0"/>
                      </a:rPr>
                      <m:t>1</m:t>
                    </m:r>
                  </m:oMath>
                </a14:m>
                <a:endParaRPr lang="en-US" sz="2000" dirty="0"/>
              </a:p>
              <a:p>
                <a:r>
                  <a:rPr lang="en-US" sz="2000" dirty="0"/>
                  <a:t>Soundness: </a:t>
                </a:r>
                <a14:m>
                  <m:oMath xmlns:m="http://schemas.openxmlformats.org/officeDocument/2006/math">
                    <m:r>
                      <a:rPr lang="en-US" sz="2000" b="0" i="0" smtClean="0">
                        <a:latin typeface="Cambria Math" panose="02040503050406030204" pitchFamily="18" charset="0"/>
                      </a:rPr>
                      <m:t>1− </m:t>
                    </m:r>
                    <m:r>
                      <a:rPr lang="en-US" sz="2000" b="0" i="1" smtClean="0">
                        <a:latin typeface="Cambria Math" panose="02040503050406030204" pitchFamily="18" charset="0"/>
                      </a:rPr>
                      <m:t>𝜖</m:t>
                    </m:r>
                  </m:oMath>
                </a14:m>
                <a:endParaRPr lang="en-US" sz="2000" dirty="0"/>
              </a:p>
              <a:p>
                <a:endParaRPr lang="en-US" sz="2000" dirty="0"/>
              </a:p>
            </p:txBody>
          </p:sp>
        </mc:Choice>
        <mc:Fallback xmlns="">
          <p:sp>
            <p:nvSpPr>
              <p:cNvPr id="4" name="TextBox 3">
                <a:extLst>
                  <a:ext uri="{FF2B5EF4-FFF2-40B4-BE49-F238E27FC236}">
                    <a16:creationId xmlns:a16="http://schemas.microsoft.com/office/drawing/2014/main" id="{9CC25BDC-C327-8241-BA0C-B476665F40AC}"/>
                  </a:ext>
                </a:extLst>
              </p:cNvPr>
              <p:cNvSpPr txBox="1">
                <a:spLocks noRot="1" noChangeAspect="1" noMove="1" noResize="1" noEditPoints="1" noAdjustHandles="1" noChangeArrowheads="1" noChangeShapeType="1" noTextEdit="1"/>
              </p:cNvSpPr>
              <p:nvPr/>
            </p:nvSpPr>
            <p:spPr>
              <a:xfrm>
                <a:off x="3224858" y="3096423"/>
                <a:ext cx="3286539" cy="1631216"/>
              </a:xfrm>
              <a:prstGeom prst="rect">
                <a:avLst/>
              </a:prstGeom>
              <a:blipFill>
                <a:blip r:embed="rId3"/>
                <a:stretch>
                  <a:fillRect l="-1538"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0EDCE8-E8FF-AE41-8EAB-E5FE2A203728}"/>
                  </a:ext>
                </a:extLst>
              </p:cNvPr>
              <p:cNvSpPr txBox="1"/>
              <p:nvPr/>
            </p:nvSpPr>
            <p:spPr>
              <a:xfrm>
                <a:off x="8199490" y="3096423"/>
                <a:ext cx="3286539" cy="1631216"/>
              </a:xfrm>
              <a:prstGeom prst="rect">
                <a:avLst/>
              </a:prstGeom>
              <a:noFill/>
            </p:spPr>
            <p:txBody>
              <a:bodyPr wrap="square" rtlCol="0">
                <a:spAutoFit/>
              </a:bodyPr>
              <a:lstStyle/>
              <a:p>
                <a:r>
                  <a:rPr lang="en-US" sz="2000" dirty="0"/>
                  <a:t>Players: </a:t>
                </a:r>
                <a14:m>
                  <m:oMath xmlns:m="http://schemas.openxmlformats.org/officeDocument/2006/math">
                    <m:r>
                      <m:rPr>
                        <m:sty m:val="p"/>
                      </m:rPr>
                      <a:rPr lang="en-US" sz="2000" dirty="0">
                        <a:latin typeface="Cambria Math" panose="02040503050406030204" pitchFamily="18" charset="0"/>
                      </a:rPr>
                      <m:t>m</m:t>
                    </m:r>
                    <m:r>
                      <m:rPr>
                        <m:sty m:val="p"/>
                      </m:rPr>
                      <a:rPr lang="en-US" sz="2000" b="0" i="0" dirty="0" smtClean="0">
                        <a:latin typeface="Cambria Math" panose="02040503050406030204" pitchFamily="18" charset="0"/>
                      </a:rPr>
                      <m:t>ax</m:t>
                    </m:r>
                    <m:r>
                      <a:rPr lang="en-US" sz="2000" b="0" i="0" dirty="0" smtClean="0">
                        <a:latin typeface="Cambria Math" panose="02040503050406030204" pitchFamily="18" charset="0"/>
                      </a:rPr>
                      <m:t> {</m:t>
                    </m:r>
                    <m:r>
                      <a:rPr lang="en-US" sz="2000" i="1">
                        <a:latin typeface="Cambria Math" panose="02040503050406030204" pitchFamily="18" charset="0"/>
                      </a:rPr>
                      <m:t>𝑘</m:t>
                    </m:r>
                    <m:r>
                      <a:rPr lang="en-US" sz="2000" b="0" i="1" smtClean="0">
                        <a:latin typeface="Cambria Math" panose="02040503050406030204" pitchFamily="18" charset="0"/>
                      </a:rPr>
                      <m:t>,4}</m:t>
                    </m:r>
                  </m:oMath>
                </a14:m>
                <a:endParaRPr lang="en-US" sz="2000" dirty="0"/>
              </a:p>
              <a:p>
                <a:r>
                  <a:rPr lang="en-US" sz="2000" dirty="0"/>
                  <a:t>Rounds: </a:t>
                </a:r>
                <a14:m>
                  <m:oMath xmlns:m="http://schemas.openxmlformats.org/officeDocument/2006/math">
                    <m:r>
                      <a:rPr lang="en-US" sz="2000" b="0" i="1" smtClean="0">
                        <a:latin typeface="Cambria Math" panose="02040503050406030204" pitchFamily="18" charset="0"/>
                      </a:rPr>
                      <m:t>1</m:t>
                    </m:r>
                  </m:oMath>
                </a14:m>
                <a:endParaRPr lang="en-US" sz="2000" dirty="0"/>
              </a:p>
              <a:p>
                <a:r>
                  <a:rPr lang="en-US" sz="2000" dirty="0"/>
                  <a:t>Completeness: </a:t>
                </a:r>
                <a14:m>
                  <m:oMath xmlns:m="http://schemas.openxmlformats.org/officeDocument/2006/math">
                    <m:r>
                      <a:rPr lang="en-US" sz="2000" b="0" i="1" smtClean="0">
                        <a:latin typeface="Cambria Math" panose="02040503050406030204" pitchFamily="18" charset="0"/>
                      </a:rPr>
                      <m:t>1</m:t>
                    </m:r>
                  </m:oMath>
                </a14:m>
                <a:endParaRPr lang="en-US" sz="2000" dirty="0"/>
              </a:p>
              <a:p>
                <a:r>
                  <a:rPr lang="en-US" sz="2000" dirty="0"/>
                  <a:t>Soundness: </a:t>
                </a:r>
                <a14:m>
                  <m:oMath xmlns:m="http://schemas.openxmlformats.org/officeDocument/2006/math">
                    <m:r>
                      <a:rPr lang="en-US" sz="2000" b="0" i="0" smtClean="0">
                        <a:latin typeface="Cambria Math" panose="02040503050406030204" pitchFamily="18" charset="0"/>
                      </a:rPr>
                      <m:t>1−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𝜖</m:t>
                        </m:r>
                      </m:e>
                      <m:sup>
                        <m:r>
                          <a:rPr lang="en-US" sz="2000" b="0" i="1" smtClean="0">
                            <a:latin typeface="Cambria Math" panose="02040503050406030204" pitchFamily="18" charset="0"/>
                          </a:rPr>
                          <m:t>𝛼</m:t>
                        </m:r>
                      </m:sup>
                    </m:sSup>
                  </m:oMath>
                </a14:m>
                <a:endParaRPr lang="en-US" sz="2000" dirty="0"/>
              </a:p>
              <a:p>
                <a:endParaRPr lang="en-US" sz="2000" dirty="0"/>
              </a:p>
            </p:txBody>
          </p:sp>
        </mc:Choice>
        <mc:Fallback xmlns="">
          <p:sp>
            <p:nvSpPr>
              <p:cNvPr id="8" name="TextBox 7">
                <a:extLst>
                  <a:ext uri="{FF2B5EF4-FFF2-40B4-BE49-F238E27FC236}">
                    <a16:creationId xmlns:a16="http://schemas.microsoft.com/office/drawing/2014/main" id="{EE0EDCE8-E8FF-AE41-8EAB-E5FE2A203728}"/>
                  </a:ext>
                </a:extLst>
              </p:cNvPr>
              <p:cNvSpPr txBox="1">
                <a:spLocks noRot="1" noChangeAspect="1" noMove="1" noResize="1" noEditPoints="1" noAdjustHandles="1" noChangeArrowheads="1" noChangeShapeType="1" noTextEdit="1"/>
              </p:cNvSpPr>
              <p:nvPr/>
            </p:nvSpPr>
            <p:spPr>
              <a:xfrm>
                <a:off x="8199490" y="3096423"/>
                <a:ext cx="3286539" cy="1631216"/>
              </a:xfrm>
              <a:prstGeom prst="rect">
                <a:avLst/>
              </a:prstGeom>
              <a:blipFill>
                <a:blip r:embed="rId4"/>
                <a:stretch>
                  <a:fillRect l="-1931" t="-2326"/>
                </a:stretch>
              </a:blipFill>
            </p:spPr>
            <p:txBody>
              <a:bodyPr/>
              <a:lstStyle/>
              <a:p>
                <a:r>
                  <a:rPr lang="en-US">
                    <a:noFill/>
                  </a:rPr>
                  <a:t> </a:t>
                </a:r>
              </a:p>
            </p:txBody>
          </p:sp>
        </mc:Fallback>
      </mc:AlternateContent>
      <p:sp>
        <p:nvSpPr>
          <p:cNvPr id="5" name="Left Bracket 4">
            <a:extLst>
              <a:ext uri="{FF2B5EF4-FFF2-40B4-BE49-F238E27FC236}">
                <a16:creationId xmlns:a16="http://schemas.microsoft.com/office/drawing/2014/main" id="{00A4638B-2598-D64B-8386-1D74A3FDA492}"/>
              </a:ext>
            </a:extLst>
          </p:cNvPr>
          <p:cNvSpPr/>
          <p:nvPr/>
        </p:nvSpPr>
        <p:spPr>
          <a:xfrm>
            <a:off x="3071813" y="2900363"/>
            <a:ext cx="153045" cy="170021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ket 9">
            <a:extLst>
              <a:ext uri="{FF2B5EF4-FFF2-40B4-BE49-F238E27FC236}">
                <a16:creationId xmlns:a16="http://schemas.microsoft.com/office/drawing/2014/main" id="{80E560C7-0A8F-8547-80D1-BB441E96BF1E}"/>
              </a:ext>
            </a:extLst>
          </p:cNvPr>
          <p:cNvSpPr/>
          <p:nvPr/>
        </p:nvSpPr>
        <p:spPr>
          <a:xfrm flipH="1">
            <a:off x="5249566" y="2900363"/>
            <a:ext cx="208905" cy="170021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ket 10">
            <a:extLst>
              <a:ext uri="{FF2B5EF4-FFF2-40B4-BE49-F238E27FC236}">
                <a16:creationId xmlns:a16="http://schemas.microsoft.com/office/drawing/2014/main" id="{BBCE7E62-1C17-7548-975B-F8D6C731BC0D}"/>
              </a:ext>
            </a:extLst>
          </p:cNvPr>
          <p:cNvSpPr/>
          <p:nvPr/>
        </p:nvSpPr>
        <p:spPr>
          <a:xfrm>
            <a:off x="8046445" y="2909921"/>
            <a:ext cx="153045" cy="170021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ket 11">
            <a:extLst>
              <a:ext uri="{FF2B5EF4-FFF2-40B4-BE49-F238E27FC236}">
                <a16:creationId xmlns:a16="http://schemas.microsoft.com/office/drawing/2014/main" id="{F6BD4F66-68A2-9B46-9739-6465C964EFF4}"/>
              </a:ext>
            </a:extLst>
          </p:cNvPr>
          <p:cNvSpPr/>
          <p:nvPr/>
        </p:nvSpPr>
        <p:spPr>
          <a:xfrm flipH="1">
            <a:off x="10224198" y="2909921"/>
            <a:ext cx="208905" cy="170021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5274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C499-A4FA-D24E-B0E4-92ABBE3FEC86}"/>
              </a:ext>
            </a:extLst>
          </p:cNvPr>
          <p:cNvSpPr>
            <a:spLocks noGrp="1"/>
          </p:cNvSpPr>
          <p:nvPr>
            <p:ph type="title"/>
          </p:nvPr>
        </p:nvSpPr>
        <p:spPr/>
        <p:txBody>
          <a:bodyPr/>
          <a:lstStyle/>
          <a:p>
            <a:r>
              <a:rPr lang="en-US" dirty="0"/>
              <a:t>Proof outline</a:t>
            </a:r>
          </a:p>
        </p:txBody>
      </p:sp>
      <p:cxnSp>
        <p:nvCxnSpPr>
          <p:cNvPr id="6" name="Straight Arrow Connector 5">
            <a:extLst>
              <a:ext uri="{FF2B5EF4-FFF2-40B4-BE49-F238E27FC236}">
                <a16:creationId xmlns:a16="http://schemas.microsoft.com/office/drawing/2014/main" id="{3C6FCED9-4437-8840-BA18-421B7A89363E}"/>
              </a:ext>
            </a:extLst>
          </p:cNvPr>
          <p:cNvCxnSpPr>
            <a:cxnSpLocks/>
          </p:cNvCxnSpPr>
          <p:nvPr/>
        </p:nvCxnSpPr>
        <p:spPr>
          <a:xfrm flipH="1" flipV="1">
            <a:off x="1286019" y="3912456"/>
            <a:ext cx="616407" cy="5603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E52CB31B-4DD2-AC4C-BC54-289D6C10C246}"/>
              </a:ext>
            </a:extLst>
          </p:cNvPr>
          <p:cNvCxnSpPr>
            <a:cxnSpLocks/>
          </p:cNvCxnSpPr>
          <p:nvPr/>
        </p:nvCxnSpPr>
        <p:spPr>
          <a:xfrm flipV="1">
            <a:off x="3146384" y="3789764"/>
            <a:ext cx="640976" cy="8677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D60B3FBF-48EC-DC44-A881-4981BFDB2E53}"/>
              </a:ext>
            </a:extLst>
          </p:cNvPr>
          <p:cNvPicPr>
            <a:picLocks noChangeAspect="1"/>
          </p:cNvPicPr>
          <p:nvPr/>
        </p:nvPicPr>
        <p:blipFill>
          <a:blip r:embed="rId2"/>
          <a:stretch>
            <a:fillRect/>
          </a:stretch>
        </p:blipFill>
        <p:spPr>
          <a:xfrm>
            <a:off x="2149797" y="4154707"/>
            <a:ext cx="701146" cy="1239968"/>
          </a:xfrm>
          <a:prstGeom prst="rect">
            <a:avLst/>
          </a:prstGeom>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id="{B4B5BB57-58E3-9847-B4F8-5C394054F40F}"/>
              </a:ext>
            </a:extLst>
          </p:cNvPr>
          <p:cNvCxnSpPr>
            <a:cxnSpLocks/>
          </p:cNvCxnSpPr>
          <p:nvPr/>
        </p:nvCxnSpPr>
        <p:spPr>
          <a:xfrm>
            <a:off x="1479016" y="3786121"/>
            <a:ext cx="509511" cy="50967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91BD908E-7F7A-9847-B696-816538E9D69E}"/>
              </a:ext>
            </a:extLst>
          </p:cNvPr>
          <p:cNvCxnSpPr>
            <a:cxnSpLocks/>
          </p:cNvCxnSpPr>
          <p:nvPr/>
        </p:nvCxnSpPr>
        <p:spPr>
          <a:xfrm flipH="1">
            <a:off x="3074175" y="3654827"/>
            <a:ext cx="555356" cy="7504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1BA28FA-4AC9-CE47-9236-6F745F620E43}"/>
              </a:ext>
            </a:extLst>
          </p:cNvPr>
          <p:cNvPicPr>
            <a:picLocks noChangeAspect="1"/>
          </p:cNvPicPr>
          <p:nvPr/>
        </p:nvPicPr>
        <p:blipFill>
          <a:blip r:embed="rId3"/>
          <a:stretch>
            <a:fillRect/>
          </a:stretch>
        </p:blipFill>
        <p:spPr>
          <a:xfrm>
            <a:off x="2980006" y="1565435"/>
            <a:ext cx="1675786" cy="2077773"/>
          </a:xfrm>
          <a:prstGeom prst="rect">
            <a:avLst/>
          </a:prstGeom>
        </p:spPr>
      </p:pic>
      <p:pic>
        <p:nvPicPr>
          <p:cNvPr id="12" name="Picture 11">
            <a:extLst>
              <a:ext uri="{FF2B5EF4-FFF2-40B4-BE49-F238E27FC236}">
                <a16:creationId xmlns:a16="http://schemas.microsoft.com/office/drawing/2014/main" id="{B6E846D4-FF62-5640-9C80-6F483A5B13D9}"/>
              </a:ext>
            </a:extLst>
          </p:cNvPr>
          <p:cNvPicPr>
            <a:picLocks noChangeAspect="1"/>
          </p:cNvPicPr>
          <p:nvPr/>
        </p:nvPicPr>
        <p:blipFill>
          <a:blip r:embed="rId4"/>
          <a:stretch>
            <a:fillRect/>
          </a:stretch>
        </p:blipFill>
        <p:spPr>
          <a:xfrm>
            <a:off x="460922" y="1543959"/>
            <a:ext cx="1650194" cy="213637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AF41E16-622F-5C49-B827-45F75BB19D5A}"/>
                  </a:ext>
                </a:extLst>
              </p:cNvPr>
              <p:cNvSpPr txBox="1"/>
              <p:nvPr/>
            </p:nvSpPr>
            <p:spPr>
              <a:xfrm>
                <a:off x="718214" y="5756467"/>
                <a:ext cx="5497316" cy="954107"/>
              </a:xfrm>
              <a:prstGeom prst="rect">
                <a:avLst/>
              </a:prstGeom>
              <a:noFill/>
            </p:spPr>
            <p:txBody>
              <a:bodyPr wrap="square" rtlCol="0">
                <a:spAutoFit/>
              </a:bodyPr>
              <a:lstStyle/>
              <a:p>
                <a:r>
                  <a:rPr lang="en-US" sz="2800" dirty="0"/>
                  <a:t>Original MIP* protocol </a:t>
                </a:r>
                <a14:m>
                  <m:oMath xmlns:m="http://schemas.openxmlformats.org/officeDocument/2006/math">
                    <m:r>
                      <m:rPr>
                        <m:sty m:val="p"/>
                      </m:rPr>
                      <a:rPr lang="en-US" sz="2800" b="0" i="0" smtClean="0">
                        <a:latin typeface="Cambria Math" panose="02040503050406030204" pitchFamily="18" charset="0"/>
                      </a:rPr>
                      <m:t>Π</m:t>
                    </m:r>
                  </m:oMath>
                </a14:m>
                <a:endParaRPr lang="en-US" sz="2800" dirty="0"/>
              </a:p>
              <a:p>
                <a:r>
                  <a:rPr lang="en-US" sz="2800" dirty="0"/>
                  <a:t>(not ZK, but complete/sound)</a:t>
                </a:r>
              </a:p>
            </p:txBody>
          </p:sp>
        </mc:Choice>
        <mc:Fallback xmlns="">
          <p:sp>
            <p:nvSpPr>
              <p:cNvPr id="13" name="TextBox 12">
                <a:extLst>
                  <a:ext uri="{FF2B5EF4-FFF2-40B4-BE49-F238E27FC236}">
                    <a16:creationId xmlns:a16="http://schemas.microsoft.com/office/drawing/2014/main" id="{2AF41E16-622F-5C49-B827-45F75BB19D5A}"/>
                  </a:ext>
                </a:extLst>
              </p:cNvPr>
              <p:cNvSpPr txBox="1">
                <a:spLocks noRot="1" noChangeAspect="1" noMove="1" noResize="1" noEditPoints="1" noAdjustHandles="1" noChangeArrowheads="1" noChangeShapeType="1" noTextEdit="1"/>
              </p:cNvSpPr>
              <p:nvPr/>
            </p:nvSpPr>
            <p:spPr>
              <a:xfrm>
                <a:off x="718214" y="5756467"/>
                <a:ext cx="5497316" cy="954107"/>
              </a:xfrm>
              <a:prstGeom prst="rect">
                <a:avLst/>
              </a:prstGeom>
              <a:blipFill>
                <a:blip r:embed="rId5"/>
                <a:stretch>
                  <a:fillRect l="-2309" t="-5263" b="-15789"/>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386A8A14-05DC-C74D-AD1D-4937DF6C2D1E}"/>
              </a:ext>
            </a:extLst>
          </p:cNvPr>
          <p:cNvGrpSpPr/>
          <p:nvPr/>
        </p:nvGrpSpPr>
        <p:grpSpPr>
          <a:xfrm>
            <a:off x="1348310" y="2420851"/>
            <a:ext cx="2439049" cy="450190"/>
            <a:chOff x="1835198" y="3980128"/>
            <a:chExt cx="4375371" cy="682855"/>
          </a:xfrm>
        </p:grpSpPr>
        <p:sp>
          <p:nvSpPr>
            <p:cNvPr id="15" name="Freeform 14">
              <a:extLst>
                <a:ext uri="{FF2B5EF4-FFF2-40B4-BE49-F238E27FC236}">
                  <a16:creationId xmlns:a16="http://schemas.microsoft.com/office/drawing/2014/main" id="{9F8DA33B-B460-5749-8035-2433BE616B38}"/>
                </a:ext>
              </a:extLst>
            </p:cNvPr>
            <p:cNvSpPr/>
            <p:nvPr/>
          </p:nvSpPr>
          <p:spPr>
            <a:xfrm>
              <a:off x="1835198" y="3980128"/>
              <a:ext cx="4222971" cy="530455"/>
            </a:xfrm>
            <a:custGeom>
              <a:avLst/>
              <a:gdLst>
                <a:gd name="connsiteX0" fmla="*/ 0 w 2893786"/>
                <a:gd name="connsiteY0" fmla="*/ 680588 h 1006187"/>
                <a:gd name="connsiteX1" fmla="*/ 299358 w 2893786"/>
                <a:gd name="connsiteY1" fmla="*/ 172588 h 1006187"/>
                <a:gd name="connsiteX2" fmla="*/ 979715 w 2893786"/>
                <a:gd name="connsiteY2" fmla="*/ 898302 h 1006187"/>
                <a:gd name="connsiteX3" fmla="*/ 1705429 w 2893786"/>
                <a:gd name="connsiteY3" fmla="*/ 231 h 1006187"/>
                <a:gd name="connsiteX4" fmla="*/ 2521858 w 2893786"/>
                <a:gd name="connsiteY4" fmla="*/ 998088 h 1006187"/>
                <a:gd name="connsiteX5" fmla="*/ 2893786 w 2893786"/>
                <a:gd name="connsiteY5" fmla="*/ 453802 h 100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786" h="1006187">
                  <a:moveTo>
                    <a:pt x="0" y="680588"/>
                  </a:moveTo>
                  <a:cubicBezTo>
                    <a:pt x="68036" y="408445"/>
                    <a:pt x="136072" y="136302"/>
                    <a:pt x="299358" y="172588"/>
                  </a:cubicBezTo>
                  <a:cubicBezTo>
                    <a:pt x="462644" y="208874"/>
                    <a:pt x="745370" y="927028"/>
                    <a:pt x="979715" y="898302"/>
                  </a:cubicBezTo>
                  <a:cubicBezTo>
                    <a:pt x="1214060" y="869576"/>
                    <a:pt x="1448405" y="-16400"/>
                    <a:pt x="1705429" y="231"/>
                  </a:cubicBezTo>
                  <a:cubicBezTo>
                    <a:pt x="1962453" y="16862"/>
                    <a:pt x="2323799" y="922493"/>
                    <a:pt x="2521858" y="998088"/>
                  </a:cubicBezTo>
                  <a:cubicBezTo>
                    <a:pt x="2719917" y="1073683"/>
                    <a:pt x="2830286" y="598945"/>
                    <a:pt x="2893786" y="453802"/>
                  </a:cubicBezTo>
                </a:path>
              </a:pathLst>
            </a:custGeom>
            <a:ln w="28575"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a:extLst>
                <a:ext uri="{FF2B5EF4-FFF2-40B4-BE49-F238E27FC236}">
                  <a16:creationId xmlns:a16="http://schemas.microsoft.com/office/drawing/2014/main" id="{3FC599BF-990F-B24F-9591-9FE723B5E256}"/>
                </a:ext>
              </a:extLst>
            </p:cNvPr>
            <p:cNvSpPr/>
            <p:nvPr/>
          </p:nvSpPr>
          <p:spPr>
            <a:xfrm>
              <a:off x="1987598" y="4132528"/>
              <a:ext cx="4222971" cy="530455"/>
            </a:xfrm>
            <a:custGeom>
              <a:avLst/>
              <a:gdLst>
                <a:gd name="connsiteX0" fmla="*/ 0 w 2893786"/>
                <a:gd name="connsiteY0" fmla="*/ 680588 h 1006187"/>
                <a:gd name="connsiteX1" fmla="*/ 299358 w 2893786"/>
                <a:gd name="connsiteY1" fmla="*/ 172588 h 1006187"/>
                <a:gd name="connsiteX2" fmla="*/ 979715 w 2893786"/>
                <a:gd name="connsiteY2" fmla="*/ 898302 h 1006187"/>
                <a:gd name="connsiteX3" fmla="*/ 1705429 w 2893786"/>
                <a:gd name="connsiteY3" fmla="*/ 231 h 1006187"/>
                <a:gd name="connsiteX4" fmla="*/ 2521858 w 2893786"/>
                <a:gd name="connsiteY4" fmla="*/ 998088 h 1006187"/>
                <a:gd name="connsiteX5" fmla="*/ 2893786 w 2893786"/>
                <a:gd name="connsiteY5" fmla="*/ 453802 h 100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786" h="1006187">
                  <a:moveTo>
                    <a:pt x="0" y="680588"/>
                  </a:moveTo>
                  <a:cubicBezTo>
                    <a:pt x="68036" y="408445"/>
                    <a:pt x="136072" y="136302"/>
                    <a:pt x="299358" y="172588"/>
                  </a:cubicBezTo>
                  <a:cubicBezTo>
                    <a:pt x="462644" y="208874"/>
                    <a:pt x="745370" y="927028"/>
                    <a:pt x="979715" y="898302"/>
                  </a:cubicBezTo>
                  <a:cubicBezTo>
                    <a:pt x="1214060" y="869576"/>
                    <a:pt x="1448405" y="-16400"/>
                    <a:pt x="1705429" y="231"/>
                  </a:cubicBezTo>
                  <a:cubicBezTo>
                    <a:pt x="1962453" y="16862"/>
                    <a:pt x="2323799" y="922493"/>
                    <a:pt x="2521858" y="998088"/>
                  </a:cubicBezTo>
                  <a:cubicBezTo>
                    <a:pt x="2719917" y="1073683"/>
                    <a:pt x="2830286" y="598945"/>
                    <a:pt x="2893786" y="453802"/>
                  </a:cubicBezTo>
                </a:path>
              </a:pathLst>
            </a:custGeom>
            <a:ln w="28575"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56857D3C-F090-EA45-9C99-E34D1E00565C}"/>
                  </a:ext>
                </a:extLst>
              </p:cNvPr>
              <p:cNvSpPr/>
              <p:nvPr/>
            </p:nvSpPr>
            <p:spPr>
              <a:xfrm>
                <a:off x="2116867" y="1847394"/>
                <a:ext cx="76700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𝜓</m:t>
                      </m:r>
                      <m:r>
                        <a:rPr lang="en-US" sz="2800" b="0" i="1" smtClean="0">
                          <a:latin typeface="Cambria Math" panose="02040503050406030204" pitchFamily="18" charset="0"/>
                        </a:rPr>
                        <m:t>⟩</m:t>
                      </m:r>
                    </m:oMath>
                  </m:oMathPara>
                </a14:m>
                <a:endParaRPr lang="en-US" sz="2800" dirty="0"/>
              </a:p>
            </p:txBody>
          </p:sp>
        </mc:Choice>
        <mc:Fallback xmlns="">
          <p:sp>
            <p:nvSpPr>
              <p:cNvPr id="17" name="Rectangle 16">
                <a:extLst>
                  <a:ext uri="{FF2B5EF4-FFF2-40B4-BE49-F238E27FC236}">
                    <a16:creationId xmlns:a16="http://schemas.microsoft.com/office/drawing/2014/main" id="{56857D3C-F090-EA45-9C99-E34D1E00565C}"/>
                  </a:ext>
                </a:extLst>
              </p:cNvPr>
              <p:cNvSpPr>
                <a:spLocks noRot="1" noChangeAspect="1" noMove="1" noResize="1" noEditPoints="1" noAdjustHandles="1" noChangeArrowheads="1" noChangeShapeType="1" noTextEdit="1"/>
              </p:cNvSpPr>
              <p:nvPr/>
            </p:nvSpPr>
            <p:spPr>
              <a:xfrm>
                <a:off x="2116867" y="1847394"/>
                <a:ext cx="767005" cy="523220"/>
              </a:xfrm>
              <a:prstGeom prst="rect">
                <a:avLst/>
              </a:prstGeom>
              <a:blipFill>
                <a:blip r:embed="rId6"/>
                <a:stretch>
                  <a:fillRect l="-3279" r="-3279" b="-16279"/>
                </a:stretch>
              </a:blipFill>
            </p:spPr>
            <p:txBody>
              <a:bodyPr/>
              <a:lstStyle/>
              <a:p>
                <a:r>
                  <a:rPr lang="en-US">
                    <a:noFill/>
                  </a:rPr>
                  <a:t> </a:t>
                </a:r>
              </a:p>
            </p:txBody>
          </p:sp>
        </mc:Fallback>
      </mc:AlternateContent>
      <p:sp>
        <p:nvSpPr>
          <p:cNvPr id="18" name="Right Arrow 17">
            <a:extLst>
              <a:ext uri="{FF2B5EF4-FFF2-40B4-BE49-F238E27FC236}">
                <a16:creationId xmlns:a16="http://schemas.microsoft.com/office/drawing/2014/main" id="{2B305AA9-53C3-B64A-B94D-7D156D453E9B}"/>
              </a:ext>
            </a:extLst>
          </p:cNvPr>
          <p:cNvSpPr/>
          <p:nvPr/>
        </p:nvSpPr>
        <p:spPr>
          <a:xfrm rot="19513859">
            <a:off x="4581080" y="2399955"/>
            <a:ext cx="1472054" cy="430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6AC45C4C-CF56-2E49-BC7D-CBBA55C4CBE8}"/>
                  </a:ext>
                </a:extLst>
              </p:cNvPr>
              <p:cNvSpPr txBox="1"/>
              <p:nvPr/>
            </p:nvSpPr>
            <p:spPr>
              <a:xfrm>
                <a:off x="6244839" y="851461"/>
                <a:ext cx="5108961" cy="954107"/>
              </a:xfrm>
              <a:prstGeom prst="rect">
                <a:avLst/>
              </a:prstGeom>
              <a:noFill/>
            </p:spPr>
            <p:txBody>
              <a:bodyPr wrap="square" rtlCol="0">
                <a:spAutoFit/>
              </a:bodyPr>
              <a:lstStyle/>
              <a:p>
                <a:r>
                  <a:rPr lang="en-US" sz="2800" dirty="0"/>
                  <a:t>Step 1: apply </a:t>
                </a:r>
                <a:r>
                  <a:rPr lang="en-US" sz="2800" b="1" dirty="0">
                    <a:solidFill>
                      <a:srgbClr val="C00000"/>
                    </a:solidFill>
                  </a:rPr>
                  <a:t>fault-tolerance</a:t>
                </a:r>
                <a:r>
                  <a:rPr lang="en-US" sz="2800" dirty="0"/>
                  <a:t> to </a:t>
                </a:r>
                <a14:m>
                  <m:oMath xmlns:m="http://schemas.openxmlformats.org/officeDocument/2006/math">
                    <m:r>
                      <m:rPr>
                        <m:sty m:val="p"/>
                      </m:rPr>
                      <a:rPr lang="en-US" sz="2800">
                        <a:latin typeface="Cambria Math" panose="02040503050406030204" pitchFamily="18" charset="0"/>
                      </a:rPr>
                      <m:t>Π</m:t>
                    </m:r>
                    <m:r>
                      <a:rPr lang="en-US" sz="2800" i="1">
                        <a:latin typeface="Cambria Math" panose="02040503050406030204" pitchFamily="18" charset="0"/>
                      </a:rPr>
                      <m:t> </m:t>
                    </m:r>
                  </m:oMath>
                </a14:m>
                <a:r>
                  <a:rPr lang="en-US" sz="2800" b="1" dirty="0"/>
                  <a:t> </a:t>
                </a:r>
                <a:r>
                  <a:rPr lang="en-US" sz="2800" dirty="0"/>
                  <a:t>get noise robust protocol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Π</m:t>
                        </m:r>
                      </m:e>
                      <m:sub>
                        <m:r>
                          <m:rPr>
                            <m:sty m:val="p"/>
                          </m:rPr>
                          <a:rPr lang="en-CA" sz="2800" b="0" i="0" smtClean="0">
                            <a:latin typeface="Cambria Math" panose="02040503050406030204" pitchFamily="18" charset="0"/>
                          </a:rPr>
                          <m:t>FT</m:t>
                        </m:r>
                      </m:sub>
                    </m:sSub>
                  </m:oMath>
                </a14:m>
                <a:endParaRPr lang="en-US" sz="2800" dirty="0"/>
              </a:p>
            </p:txBody>
          </p:sp>
        </mc:Choice>
        <mc:Fallback>
          <p:sp>
            <p:nvSpPr>
              <p:cNvPr id="19" name="TextBox 18">
                <a:extLst>
                  <a:ext uri="{FF2B5EF4-FFF2-40B4-BE49-F238E27FC236}">
                    <a16:creationId xmlns:a16="http://schemas.microsoft.com/office/drawing/2014/main" id="{6AC45C4C-CF56-2E49-BC7D-CBBA55C4CBE8}"/>
                  </a:ext>
                </a:extLst>
              </p:cNvPr>
              <p:cNvSpPr txBox="1">
                <a:spLocks noRot="1" noChangeAspect="1" noMove="1" noResize="1" noEditPoints="1" noAdjustHandles="1" noChangeArrowheads="1" noChangeShapeType="1" noTextEdit="1"/>
              </p:cNvSpPr>
              <p:nvPr/>
            </p:nvSpPr>
            <p:spPr>
              <a:xfrm>
                <a:off x="6244839" y="851461"/>
                <a:ext cx="5108961" cy="954107"/>
              </a:xfrm>
              <a:prstGeom prst="rect">
                <a:avLst/>
              </a:prstGeom>
              <a:blipFill>
                <a:blip r:embed="rId7"/>
                <a:stretch>
                  <a:fillRect l="-2736" t="-6579" r="-1244" b="-17105"/>
                </a:stretch>
              </a:blipFill>
            </p:spPr>
            <p:txBody>
              <a:bodyPr/>
              <a:lstStyle/>
              <a:p>
                <a:r>
                  <a:rPr lang="en-US">
                    <a:noFill/>
                  </a:rPr>
                  <a:t> </a:t>
                </a:r>
              </a:p>
            </p:txBody>
          </p:sp>
        </mc:Fallback>
      </mc:AlternateContent>
      <p:sp>
        <p:nvSpPr>
          <p:cNvPr id="20" name="Right Arrow 19">
            <a:extLst>
              <a:ext uri="{FF2B5EF4-FFF2-40B4-BE49-F238E27FC236}">
                <a16:creationId xmlns:a16="http://schemas.microsoft.com/office/drawing/2014/main" id="{2CFE4D4F-7945-C44A-BAA4-2495DFB44C93}"/>
              </a:ext>
            </a:extLst>
          </p:cNvPr>
          <p:cNvSpPr/>
          <p:nvPr/>
        </p:nvSpPr>
        <p:spPr>
          <a:xfrm rot="5400000">
            <a:off x="7831652" y="2643643"/>
            <a:ext cx="705593" cy="430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D98C58E3-CF77-B74E-9029-2B7C3D4EF1F7}"/>
                  </a:ext>
                </a:extLst>
              </p:cNvPr>
              <p:cNvSpPr txBox="1"/>
              <p:nvPr/>
            </p:nvSpPr>
            <p:spPr>
              <a:xfrm>
                <a:off x="6244839" y="3261417"/>
                <a:ext cx="5108961" cy="1465016"/>
              </a:xfrm>
              <a:prstGeom prst="rect">
                <a:avLst/>
              </a:prstGeom>
              <a:noFill/>
            </p:spPr>
            <p:txBody>
              <a:bodyPr wrap="square" rtlCol="0">
                <a:spAutoFit/>
              </a:bodyPr>
              <a:lstStyle/>
              <a:p>
                <a:r>
                  <a:rPr lang="en-US" sz="2800" dirty="0"/>
                  <a:t>Step 2: apply </a:t>
                </a:r>
                <a:r>
                  <a:rPr lang="en-US" sz="2800" b="1" dirty="0">
                    <a:solidFill>
                      <a:srgbClr val="C00000"/>
                    </a:solidFill>
                  </a:rPr>
                  <a:t>protocol delegation</a:t>
                </a:r>
                <a:r>
                  <a:rPr lang="en-US" sz="2800" dirty="0"/>
                  <a:t> to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Π</m:t>
                        </m:r>
                      </m:e>
                      <m:sub>
                        <m:r>
                          <m:rPr>
                            <m:sty m:val="p"/>
                          </m:rPr>
                          <a:rPr lang="en-CA" sz="2800" b="0" i="0" smtClean="0">
                            <a:latin typeface="Cambria Math" panose="02040503050406030204" pitchFamily="18" charset="0"/>
                          </a:rPr>
                          <m:t>FT</m:t>
                        </m:r>
                      </m:sub>
                    </m:sSub>
                    <m:r>
                      <a:rPr lang="en-US" sz="2800" i="1">
                        <a:latin typeface="Cambria Math" panose="02040503050406030204" pitchFamily="18" charset="0"/>
                      </a:rPr>
                      <m:t> </m:t>
                    </m:r>
                  </m:oMath>
                </a14:m>
                <a:r>
                  <a:rPr lang="en-US" sz="2800" dirty="0"/>
                  <a:t>to get protocol </a:t>
                </a:r>
                <a14:m>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a:latin typeface="Cambria Math" panose="02040503050406030204" pitchFamily="18" charset="0"/>
                          </a:rPr>
                          <m:t>Π</m:t>
                        </m:r>
                      </m:e>
                      <m:sub>
                        <m:r>
                          <a:rPr lang="en-CA" sz="2800" b="0" i="1" smtClean="0">
                            <a:latin typeface="Cambria Math" panose="02040503050406030204" pitchFamily="18" charset="0"/>
                          </a:rPr>
                          <m:t>𝑍𝐾</m:t>
                        </m:r>
                      </m:sub>
                      <m:sup/>
                    </m:sSubSup>
                  </m:oMath>
                </a14:m>
                <a:r>
                  <a:rPr lang="en-US" sz="2800" b="1" i="1" dirty="0"/>
                  <a:t> </a:t>
                </a:r>
                <a:r>
                  <a:rPr lang="en-US" sz="2800" dirty="0"/>
                  <a:t>with ZK property</a:t>
                </a:r>
                <a:endParaRPr lang="en-US" sz="2800" b="1" i="1" dirty="0"/>
              </a:p>
            </p:txBody>
          </p:sp>
        </mc:Choice>
        <mc:Fallback>
          <p:sp>
            <p:nvSpPr>
              <p:cNvPr id="21" name="TextBox 20">
                <a:extLst>
                  <a:ext uri="{FF2B5EF4-FFF2-40B4-BE49-F238E27FC236}">
                    <a16:creationId xmlns:a16="http://schemas.microsoft.com/office/drawing/2014/main" id="{D98C58E3-CF77-B74E-9029-2B7C3D4EF1F7}"/>
                  </a:ext>
                </a:extLst>
              </p:cNvPr>
              <p:cNvSpPr txBox="1">
                <a:spLocks noRot="1" noChangeAspect="1" noMove="1" noResize="1" noEditPoints="1" noAdjustHandles="1" noChangeArrowheads="1" noChangeShapeType="1" noTextEdit="1"/>
              </p:cNvSpPr>
              <p:nvPr/>
            </p:nvSpPr>
            <p:spPr>
              <a:xfrm>
                <a:off x="6244839" y="3261417"/>
                <a:ext cx="5108961" cy="1465016"/>
              </a:xfrm>
              <a:prstGeom prst="rect">
                <a:avLst/>
              </a:prstGeom>
              <a:blipFill>
                <a:blip r:embed="rId8"/>
                <a:stretch>
                  <a:fillRect l="-2736" t="-4310" r="-498" b="-7759"/>
                </a:stretch>
              </a:blipFill>
            </p:spPr>
            <p:txBody>
              <a:bodyPr/>
              <a:lstStyle/>
              <a:p>
                <a:r>
                  <a:rPr lang="en-US">
                    <a:noFill/>
                  </a:rPr>
                  <a:t> </a:t>
                </a:r>
              </a:p>
            </p:txBody>
          </p:sp>
        </mc:Fallback>
      </mc:AlternateContent>
      <p:sp>
        <p:nvSpPr>
          <p:cNvPr id="22" name="Right Arrow 21">
            <a:extLst>
              <a:ext uri="{FF2B5EF4-FFF2-40B4-BE49-F238E27FC236}">
                <a16:creationId xmlns:a16="http://schemas.microsoft.com/office/drawing/2014/main" id="{E1925A4D-D54A-2148-9829-E8F26C1C919A}"/>
              </a:ext>
            </a:extLst>
          </p:cNvPr>
          <p:cNvSpPr/>
          <p:nvPr/>
        </p:nvSpPr>
        <p:spPr>
          <a:xfrm rot="5400000">
            <a:off x="7815642" y="4960466"/>
            <a:ext cx="737613" cy="430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F474A3E2-D0DB-DE4A-BEA7-EDC721BDF1E0}"/>
                  </a:ext>
                </a:extLst>
              </p:cNvPr>
              <p:cNvSpPr txBox="1"/>
              <p:nvPr/>
            </p:nvSpPr>
            <p:spPr>
              <a:xfrm>
                <a:off x="6244839" y="5704846"/>
                <a:ext cx="6066431" cy="954107"/>
              </a:xfrm>
              <a:prstGeom prst="rect">
                <a:avLst/>
              </a:prstGeom>
              <a:noFill/>
            </p:spPr>
            <p:txBody>
              <a:bodyPr wrap="square" rtlCol="0">
                <a:spAutoFit/>
              </a:bodyPr>
              <a:lstStyle/>
              <a:p>
                <a:r>
                  <a:rPr lang="en-US" sz="2800" dirty="0"/>
                  <a:t>Step 3: reduce error via </a:t>
                </a:r>
                <a:r>
                  <a:rPr lang="en-US" sz="2800" b="1" dirty="0">
                    <a:solidFill>
                      <a:srgbClr val="C00000"/>
                    </a:solidFill>
                  </a:rPr>
                  <a:t>parallel repetition</a:t>
                </a:r>
                <a:r>
                  <a:rPr lang="en-US" sz="2800" dirty="0"/>
                  <a:t> to get final protocol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Π</m:t>
                        </m:r>
                      </m:e>
                      <m:sub>
                        <m:r>
                          <m:rPr>
                            <m:sty m:val="p"/>
                          </m:rPr>
                          <a:rPr lang="en-CA" sz="2800" b="0" i="0" smtClean="0">
                            <a:latin typeface="Cambria Math" panose="02040503050406030204" pitchFamily="18" charset="0"/>
                          </a:rPr>
                          <m:t>final</m:t>
                        </m:r>
                      </m:sub>
                    </m:sSub>
                  </m:oMath>
                </a14:m>
                <a:endParaRPr lang="en-US" sz="2800" b="1" i="1" dirty="0"/>
              </a:p>
            </p:txBody>
          </p:sp>
        </mc:Choice>
        <mc:Fallback>
          <p:sp>
            <p:nvSpPr>
              <p:cNvPr id="23" name="TextBox 22">
                <a:extLst>
                  <a:ext uri="{FF2B5EF4-FFF2-40B4-BE49-F238E27FC236}">
                    <a16:creationId xmlns:a16="http://schemas.microsoft.com/office/drawing/2014/main" id="{F474A3E2-D0DB-DE4A-BEA7-EDC721BDF1E0}"/>
                  </a:ext>
                </a:extLst>
              </p:cNvPr>
              <p:cNvSpPr txBox="1">
                <a:spLocks noRot="1" noChangeAspect="1" noMove="1" noResize="1" noEditPoints="1" noAdjustHandles="1" noChangeArrowheads="1" noChangeShapeType="1" noTextEdit="1"/>
              </p:cNvSpPr>
              <p:nvPr/>
            </p:nvSpPr>
            <p:spPr>
              <a:xfrm>
                <a:off x="6244839" y="5704846"/>
                <a:ext cx="6066431" cy="954107"/>
              </a:xfrm>
              <a:prstGeom prst="rect">
                <a:avLst/>
              </a:prstGeom>
              <a:blipFill>
                <a:blip r:embed="rId9"/>
                <a:stretch>
                  <a:fillRect l="-2306" t="-5263" b="-17105"/>
                </a:stretch>
              </a:blipFill>
            </p:spPr>
            <p:txBody>
              <a:bodyPr/>
              <a:lstStyle/>
              <a:p>
                <a:r>
                  <a:rPr lang="en-US">
                    <a:noFill/>
                  </a:rPr>
                  <a:t> </a:t>
                </a:r>
              </a:p>
            </p:txBody>
          </p:sp>
        </mc:Fallback>
      </mc:AlternateContent>
    </p:spTree>
    <p:extLst>
      <p:ext uri="{BB962C8B-B14F-4D97-AF65-F5344CB8AC3E}">
        <p14:creationId xmlns:p14="http://schemas.microsoft.com/office/powerpoint/2010/main" val="196442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C499-A4FA-D24E-B0E4-92ABBE3FEC86}"/>
              </a:ext>
            </a:extLst>
          </p:cNvPr>
          <p:cNvSpPr>
            <a:spLocks noGrp="1"/>
          </p:cNvSpPr>
          <p:nvPr>
            <p:ph type="title"/>
          </p:nvPr>
        </p:nvSpPr>
        <p:spPr/>
        <p:txBody>
          <a:bodyPr/>
          <a:lstStyle/>
          <a:p>
            <a:r>
              <a:rPr lang="en-US" dirty="0"/>
              <a:t>Proof outline</a:t>
            </a:r>
          </a:p>
        </p:txBody>
      </p:sp>
      <p:cxnSp>
        <p:nvCxnSpPr>
          <p:cNvPr id="6" name="Straight Arrow Connector 5">
            <a:extLst>
              <a:ext uri="{FF2B5EF4-FFF2-40B4-BE49-F238E27FC236}">
                <a16:creationId xmlns:a16="http://schemas.microsoft.com/office/drawing/2014/main" id="{3C6FCED9-4437-8840-BA18-421B7A89363E}"/>
              </a:ext>
            </a:extLst>
          </p:cNvPr>
          <p:cNvCxnSpPr>
            <a:cxnSpLocks/>
          </p:cNvCxnSpPr>
          <p:nvPr/>
        </p:nvCxnSpPr>
        <p:spPr>
          <a:xfrm flipH="1" flipV="1">
            <a:off x="1286019" y="3912456"/>
            <a:ext cx="616407" cy="5603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E52CB31B-4DD2-AC4C-BC54-289D6C10C246}"/>
              </a:ext>
            </a:extLst>
          </p:cNvPr>
          <p:cNvCxnSpPr>
            <a:cxnSpLocks/>
          </p:cNvCxnSpPr>
          <p:nvPr/>
        </p:nvCxnSpPr>
        <p:spPr>
          <a:xfrm flipV="1">
            <a:off x="3146384" y="3789764"/>
            <a:ext cx="640976" cy="8677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D60B3FBF-48EC-DC44-A881-4981BFDB2E53}"/>
              </a:ext>
            </a:extLst>
          </p:cNvPr>
          <p:cNvPicPr>
            <a:picLocks noChangeAspect="1"/>
          </p:cNvPicPr>
          <p:nvPr/>
        </p:nvPicPr>
        <p:blipFill>
          <a:blip r:embed="rId2"/>
          <a:stretch>
            <a:fillRect/>
          </a:stretch>
        </p:blipFill>
        <p:spPr>
          <a:xfrm>
            <a:off x="2149797" y="4154707"/>
            <a:ext cx="701146" cy="1239968"/>
          </a:xfrm>
          <a:prstGeom prst="rect">
            <a:avLst/>
          </a:prstGeom>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id="{B4B5BB57-58E3-9847-B4F8-5C394054F40F}"/>
              </a:ext>
            </a:extLst>
          </p:cNvPr>
          <p:cNvCxnSpPr>
            <a:cxnSpLocks/>
          </p:cNvCxnSpPr>
          <p:nvPr/>
        </p:nvCxnSpPr>
        <p:spPr>
          <a:xfrm>
            <a:off x="1479016" y="3786121"/>
            <a:ext cx="509511" cy="50967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91BD908E-7F7A-9847-B696-816538E9D69E}"/>
              </a:ext>
            </a:extLst>
          </p:cNvPr>
          <p:cNvCxnSpPr>
            <a:cxnSpLocks/>
          </p:cNvCxnSpPr>
          <p:nvPr/>
        </p:nvCxnSpPr>
        <p:spPr>
          <a:xfrm flipH="1">
            <a:off x="3074175" y="3654827"/>
            <a:ext cx="555356" cy="7504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1BA28FA-4AC9-CE47-9236-6F745F620E43}"/>
              </a:ext>
            </a:extLst>
          </p:cNvPr>
          <p:cNvPicPr>
            <a:picLocks noChangeAspect="1"/>
          </p:cNvPicPr>
          <p:nvPr/>
        </p:nvPicPr>
        <p:blipFill>
          <a:blip r:embed="rId3"/>
          <a:stretch>
            <a:fillRect/>
          </a:stretch>
        </p:blipFill>
        <p:spPr>
          <a:xfrm>
            <a:off x="2980006" y="1565435"/>
            <a:ext cx="1675786" cy="2077773"/>
          </a:xfrm>
          <a:prstGeom prst="rect">
            <a:avLst/>
          </a:prstGeom>
        </p:spPr>
      </p:pic>
      <p:pic>
        <p:nvPicPr>
          <p:cNvPr id="12" name="Picture 11">
            <a:extLst>
              <a:ext uri="{FF2B5EF4-FFF2-40B4-BE49-F238E27FC236}">
                <a16:creationId xmlns:a16="http://schemas.microsoft.com/office/drawing/2014/main" id="{B6E846D4-FF62-5640-9C80-6F483A5B13D9}"/>
              </a:ext>
            </a:extLst>
          </p:cNvPr>
          <p:cNvPicPr>
            <a:picLocks noChangeAspect="1"/>
          </p:cNvPicPr>
          <p:nvPr/>
        </p:nvPicPr>
        <p:blipFill>
          <a:blip r:embed="rId4"/>
          <a:stretch>
            <a:fillRect/>
          </a:stretch>
        </p:blipFill>
        <p:spPr>
          <a:xfrm>
            <a:off x="460922" y="1543959"/>
            <a:ext cx="1650194" cy="213637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AF41E16-622F-5C49-B827-45F75BB19D5A}"/>
                  </a:ext>
                </a:extLst>
              </p:cNvPr>
              <p:cNvSpPr txBox="1"/>
              <p:nvPr/>
            </p:nvSpPr>
            <p:spPr>
              <a:xfrm>
                <a:off x="718214" y="5756467"/>
                <a:ext cx="5497316" cy="954107"/>
              </a:xfrm>
              <a:prstGeom prst="rect">
                <a:avLst/>
              </a:prstGeom>
              <a:noFill/>
            </p:spPr>
            <p:txBody>
              <a:bodyPr wrap="square" rtlCol="0">
                <a:spAutoFit/>
              </a:bodyPr>
              <a:lstStyle/>
              <a:p>
                <a:r>
                  <a:rPr lang="en-US" sz="2800" dirty="0"/>
                  <a:t>Original MIP* protocol </a:t>
                </a:r>
                <a14:m>
                  <m:oMath xmlns:m="http://schemas.openxmlformats.org/officeDocument/2006/math">
                    <m:r>
                      <m:rPr>
                        <m:sty m:val="p"/>
                      </m:rPr>
                      <a:rPr lang="en-US" sz="2800" b="0" i="0" smtClean="0">
                        <a:latin typeface="Cambria Math" panose="02040503050406030204" pitchFamily="18" charset="0"/>
                      </a:rPr>
                      <m:t>Π</m:t>
                    </m:r>
                  </m:oMath>
                </a14:m>
                <a:endParaRPr lang="en-US" sz="2800" dirty="0"/>
              </a:p>
              <a:p>
                <a:r>
                  <a:rPr lang="en-US" sz="2800" dirty="0"/>
                  <a:t>(not ZK, but complete/sound)</a:t>
                </a:r>
              </a:p>
            </p:txBody>
          </p:sp>
        </mc:Choice>
        <mc:Fallback xmlns="">
          <p:sp>
            <p:nvSpPr>
              <p:cNvPr id="13" name="TextBox 12">
                <a:extLst>
                  <a:ext uri="{FF2B5EF4-FFF2-40B4-BE49-F238E27FC236}">
                    <a16:creationId xmlns:a16="http://schemas.microsoft.com/office/drawing/2014/main" id="{2AF41E16-622F-5C49-B827-45F75BB19D5A}"/>
                  </a:ext>
                </a:extLst>
              </p:cNvPr>
              <p:cNvSpPr txBox="1">
                <a:spLocks noRot="1" noChangeAspect="1" noMove="1" noResize="1" noEditPoints="1" noAdjustHandles="1" noChangeArrowheads="1" noChangeShapeType="1" noTextEdit="1"/>
              </p:cNvSpPr>
              <p:nvPr/>
            </p:nvSpPr>
            <p:spPr>
              <a:xfrm>
                <a:off x="718214" y="5756467"/>
                <a:ext cx="5497316" cy="954107"/>
              </a:xfrm>
              <a:prstGeom prst="rect">
                <a:avLst/>
              </a:prstGeom>
              <a:blipFill>
                <a:blip r:embed="rId5"/>
                <a:stretch>
                  <a:fillRect l="-2309" t="-5263" b="-15789"/>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386A8A14-05DC-C74D-AD1D-4937DF6C2D1E}"/>
              </a:ext>
            </a:extLst>
          </p:cNvPr>
          <p:cNvGrpSpPr/>
          <p:nvPr/>
        </p:nvGrpSpPr>
        <p:grpSpPr>
          <a:xfrm>
            <a:off x="1348310" y="2420851"/>
            <a:ext cx="2439049" cy="450190"/>
            <a:chOff x="1835198" y="3980128"/>
            <a:chExt cx="4375371" cy="682855"/>
          </a:xfrm>
        </p:grpSpPr>
        <p:sp>
          <p:nvSpPr>
            <p:cNvPr id="15" name="Freeform 14">
              <a:extLst>
                <a:ext uri="{FF2B5EF4-FFF2-40B4-BE49-F238E27FC236}">
                  <a16:creationId xmlns:a16="http://schemas.microsoft.com/office/drawing/2014/main" id="{9F8DA33B-B460-5749-8035-2433BE616B38}"/>
                </a:ext>
              </a:extLst>
            </p:cNvPr>
            <p:cNvSpPr/>
            <p:nvPr/>
          </p:nvSpPr>
          <p:spPr>
            <a:xfrm>
              <a:off x="1835198" y="3980128"/>
              <a:ext cx="4222971" cy="530455"/>
            </a:xfrm>
            <a:custGeom>
              <a:avLst/>
              <a:gdLst>
                <a:gd name="connsiteX0" fmla="*/ 0 w 2893786"/>
                <a:gd name="connsiteY0" fmla="*/ 680588 h 1006187"/>
                <a:gd name="connsiteX1" fmla="*/ 299358 w 2893786"/>
                <a:gd name="connsiteY1" fmla="*/ 172588 h 1006187"/>
                <a:gd name="connsiteX2" fmla="*/ 979715 w 2893786"/>
                <a:gd name="connsiteY2" fmla="*/ 898302 h 1006187"/>
                <a:gd name="connsiteX3" fmla="*/ 1705429 w 2893786"/>
                <a:gd name="connsiteY3" fmla="*/ 231 h 1006187"/>
                <a:gd name="connsiteX4" fmla="*/ 2521858 w 2893786"/>
                <a:gd name="connsiteY4" fmla="*/ 998088 h 1006187"/>
                <a:gd name="connsiteX5" fmla="*/ 2893786 w 2893786"/>
                <a:gd name="connsiteY5" fmla="*/ 453802 h 100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786" h="1006187">
                  <a:moveTo>
                    <a:pt x="0" y="680588"/>
                  </a:moveTo>
                  <a:cubicBezTo>
                    <a:pt x="68036" y="408445"/>
                    <a:pt x="136072" y="136302"/>
                    <a:pt x="299358" y="172588"/>
                  </a:cubicBezTo>
                  <a:cubicBezTo>
                    <a:pt x="462644" y="208874"/>
                    <a:pt x="745370" y="927028"/>
                    <a:pt x="979715" y="898302"/>
                  </a:cubicBezTo>
                  <a:cubicBezTo>
                    <a:pt x="1214060" y="869576"/>
                    <a:pt x="1448405" y="-16400"/>
                    <a:pt x="1705429" y="231"/>
                  </a:cubicBezTo>
                  <a:cubicBezTo>
                    <a:pt x="1962453" y="16862"/>
                    <a:pt x="2323799" y="922493"/>
                    <a:pt x="2521858" y="998088"/>
                  </a:cubicBezTo>
                  <a:cubicBezTo>
                    <a:pt x="2719917" y="1073683"/>
                    <a:pt x="2830286" y="598945"/>
                    <a:pt x="2893786" y="453802"/>
                  </a:cubicBezTo>
                </a:path>
              </a:pathLst>
            </a:custGeom>
            <a:ln w="28575"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a:extLst>
                <a:ext uri="{FF2B5EF4-FFF2-40B4-BE49-F238E27FC236}">
                  <a16:creationId xmlns:a16="http://schemas.microsoft.com/office/drawing/2014/main" id="{3FC599BF-990F-B24F-9591-9FE723B5E256}"/>
                </a:ext>
              </a:extLst>
            </p:cNvPr>
            <p:cNvSpPr/>
            <p:nvPr/>
          </p:nvSpPr>
          <p:spPr>
            <a:xfrm>
              <a:off x="1987598" y="4132528"/>
              <a:ext cx="4222971" cy="530455"/>
            </a:xfrm>
            <a:custGeom>
              <a:avLst/>
              <a:gdLst>
                <a:gd name="connsiteX0" fmla="*/ 0 w 2893786"/>
                <a:gd name="connsiteY0" fmla="*/ 680588 h 1006187"/>
                <a:gd name="connsiteX1" fmla="*/ 299358 w 2893786"/>
                <a:gd name="connsiteY1" fmla="*/ 172588 h 1006187"/>
                <a:gd name="connsiteX2" fmla="*/ 979715 w 2893786"/>
                <a:gd name="connsiteY2" fmla="*/ 898302 h 1006187"/>
                <a:gd name="connsiteX3" fmla="*/ 1705429 w 2893786"/>
                <a:gd name="connsiteY3" fmla="*/ 231 h 1006187"/>
                <a:gd name="connsiteX4" fmla="*/ 2521858 w 2893786"/>
                <a:gd name="connsiteY4" fmla="*/ 998088 h 1006187"/>
                <a:gd name="connsiteX5" fmla="*/ 2893786 w 2893786"/>
                <a:gd name="connsiteY5" fmla="*/ 453802 h 100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786" h="1006187">
                  <a:moveTo>
                    <a:pt x="0" y="680588"/>
                  </a:moveTo>
                  <a:cubicBezTo>
                    <a:pt x="68036" y="408445"/>
                    <a:pt x="136072" y="136302"/>
                    <a:pt x="299358" y="172588"/>
                  </a:cubicBezTo>
                  <a:cubicBezTo>
                    <a:pt x="462644" y="208874"/>
                    <a:pt x="745370" y="927028"/>
                    <a:pt x="979715" y="898302"/>
                  </a:cubicBezTo>
                  <a:cubicBezTo>
                    <a:pt x="1214060" y="869576"/>
                    <a:pt x="1448405" y="-16400"/>
                    <a:pt x="1705429" y="231"/>
                  </a:cubicBezTo>
                  <a:cubicBezTo>
                    <a:pt x="1962453" y="16862"/>
                    <a:pt x="2323799" y="922493"/>
                    <a:pt x="2521858" y="998088"/>
                  </a:cubicBezTo>
                  <a:cubicBezTo>
                    <a:pt x="2719917" y="1073683"/>
                    <a:pt x="2830286" y="598945"/>
                    <a:pt x="2893786" y="453802"/>
                  </a:cubicBezTo>
                </a:path>
              </a:pathLst>
            </a:custGeom>
            <a:ln w="28575"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56857D3C-F090-EA45-9C99-E34D1E00565C}"/>
                  </a:ext>
                </a:extLst>
              </p:cNvPr>
              <p:cNvSpPr/>
              <p:nvPr/>
            </p:nvSpPr>
            <p:spPr>
              <a:xfrm>
                <a:off x="2116867" y="1847394"/>
                <a:ext cx="76700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𝜓</m:t>
                      </m:r>
                      <m:r>
                        <a:rPr lang="en-US" sz="2800" b="0" i="1" smtClean="0">
                          <a:latin typeface="Cambria Math" panose="02040503050406030204" pitchFamily="18" charset="0"/>
                        </a:rPr>
                        <m:t>⟩</m:t>
                      </m:r>
                    </m:oMath>
                  </m:oMathPara>
                </a14:m>
                <a:endParaRPr lang="en-US" sz="2800" dirty="0"/>
              </a:p>
            </p:txBody>
          </p:sp>
        </mc:Choice>
        <mc:Fallback xmlns="">
          <p:sp>
            <p:nvSpPr>
              <p:cNvPr id="17" name="Rectangle 16">
                <a:extLst>
                  <a:ext uri="{FF2B5EF4-FFF2-40B4-BE49-F238E27FC236}">
                    <a16:creationId xmlns:a16="http://schemas.microsoft.com/office/drawing/2014/main" id="{56857D3C-F090-EA45-9C99-E34D1E00565C}"/>
                  </a:ext>
                </a:extLst>
              </p:cNvPr>
              <p:cNvSpPr>
                <a:spLocks noRot="1" noChangeAspect="1" noMove="1" noResize="1" noEditPoints="1" noAdjustHandles="1" noChangeArrowheads="1" noChangeShapeType="1" noTextEdit="1"/>
              </p:cNvSpPr>
              <p:nvPr/>
            </p:nvSpPr>
            <p:spPr>
              <a:xfrm>
                <a:off x="2116867" y="1847394"/>
                <a:ext cx="767005" cy="523220"/>
              </a:xfrm>
              <a:prstGeom prst="rect">
                <a:avLst/>
              </a:prstGeom>
              <a:blipFill>
                <a:blip r:embed="rId6"/>
                <a:stretch>
                  <a:fillRect l="-3279" r="-3279" b="-16279"/>
                </a:stretch>
              </a:blipFill>
            </p:spPr>
            <p:txBody>
              <a:bodyPr/>
              <a:lstStyle/>
              <a:p>
                <a:r>
                  <a:rPr lang="en-US">
                    <a:noFill/>
                  </a:rPr>
                  <a:t> </a:t>
                </a:r>
              </a:p>
            </p:txBody>
          </p:sp>
        </mc:Fallback>
      </mc:AlternateContent>
      <p:sp>
        <p:nvSpPr>
          <p:cNvPr id="18" name="Right Arrow 17">
            <a:extLst>
              <a:ext uri="{FF2B5EF4-FFF2-40B4-BE49-F238E27FC236}">
                <a16:creationId xmlns:a16="http://schemas.microsoft.com/office/drawing/2014/main" id="{2B305AA9-53C3-B64A-B94D-7D156D453E9B}"/>
              </a:ext>
            </a:extLst>
          </p:cNvPr>
          <p:cNvSpPr/>
          <p:nvPr/>
        </p:nvSpPr>
        <p:spPr>
          <a:xfrm rot="19513859">
            <a:off x="4581080" y="2399955"/>
            <a:ext cx="1472054" cy="430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6AC45C4C-CF56-2E49-BC7D-CBBA55C4CBE8}"/>
                  </a:ext>
                </a:extLst>
              </p:cNvPr>
              <p:cNvSpPr txBox="1"/>
              <p:nvPr/>
            </p:nvSpPr>
            <p:spPr>
              <a:xfrm>
                <a:off x="6244839" y="851461"/>
                <a:ext cx="5108961" cy="954107"/>
              </a:xfrm>
              <a:prstGeom prst="rect">
                <a:avLst/>
              </a:prstGeom>
              <a:noFill/>
            </p:spPr>
            <p:txBody>
              <a:bodyPr wrap="square" rtlCol="0">
                <a:spAutoFit/>
              </a:bodyPr>
              <a:lstStyle/>
              <a:p>
                <a:r>
                  <a:rPr lang="en-US" sz="2800" dirty="0"/>
                  <a:t>Step 1: apply </a:t>
                </a:r>
                <a:r>
                  <a:rPr lang="en-US" sz="2800" b="1" dirty="0">
                    <a:solidFill>
                      <a:srgbClr val="C00000"/>
                    </a:solidFill>
                  </a:rPr>
                  <a:t>fault-tolerance</a:t>
                </a:r>
                <a:r>
                  <a:rPr lang="en-US" sz="2800" dirty="0"/>
                  <a:t> to </a:t>
                </a:r>
                <a14:m>
                  <m:oMath xmlns:m="http://schemas.openxmlformats.org/officeDocument/2006/math">
                    <m:r>
                      <m:rPr>
                        <m:sty m:val="p"/>
                      </m:rPr>
                      <a:rPr lang="en-US" sz="2800">
                        <a:latin typeface="Cambria Math" panose="02040503050406030204" pitchFamily="18" charset="0"/>
                      </a:rPr>
                      <m:t>Π</m:t>
                    </m:r>
                    <m:r>
                      <a:rPr lang="en-US" sz="2800" i="1">
                        <a:latin typeface="Cambria Math" panose="02040503050406030204" pitchFamily="18" charset="0"/>
                      </a:rPr>
                      <m:t> </m:t>
                    </m:r>
                  </m:oMath>
                </a14:m>
                <a:r>
                  <a:rPr lang="en-US" sz="2800" b="1" dirty="0"/>
                  <a:t> </a:t>
                </a:r>
                <a:r>
                  <a:rPr lang="en-US" sz="2800" dirty="0"/>
                  <a:t>get noise robust protocol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Π</m:t>
                        </m:r>
                      </m:e>
                      <m:sub>
                        <m:r>
                          <m:rPr>
                            <m:sty m:val="p"/>
                          </m:rPr>
                          <a:rPr lang="en-CA" sz="2800" b="0" i="0" smtClean="0">
                            <a:latin typeface="Cambria Math" panose="02040503050406030204" pitchFamily="18" charset="0"/>
                          </a:rPr>
                          <m:t>FT</m:t>
                        </m:r>
                      </m:sub>
                    </m:sSub>
                  </m:oMath>
                </a14:m>
                <a:endParaRPr lang="en-US" sz="2800" dirty="0"/>
              </a:p>
            </p:txBody>
          </p:sp>
        </mc:Choice>
        <mc:Fallback>
          <p:sp>
            <p:nvSpPr>
              <p:cNvPr id="19" name="TextBox 18">
                <a:extLst>
                  <a:ext uri="{FF2B5EF4-FFF2-40B4-BE49-F238E27FC236}">
                    <a16:creationId xmlns:a16="http://schemas.microsoft.com/office/drawing/2014/main" id="{6AC45C4C-CF56-2E49-BC7D-CBBA55C4CBE8}"/>
                  </a:ext>
                </a:extLst>
              </p:cNvPr>
              <p:cNvSpPr txBox="1">
                <a:spLocks noRot="1" noChangeAspect="1" noMove="1" noResize="1" noEditPoints="1" noAdjustHandles="1" noChangeArrowheads="1" noChangeShapeType="1" noTextEdit="1"/>
              </p:cNvSpPr>
              <p:nvPr/>
            </p:nvSpPr>
            <p:spPr>
              <a:xfrm>
                <a:off x="6244839" y="851461"/>
                <a:ext cx="5108961" cy="954107"/>
              </a:xfrm>
              <a:prstGeom prst="rect">
                <a:avLst/>
              </a:prstGeom>
              <a:blipFill>
                <a:blip r:embed="rId7"/>
                <a:stretch>
                  <a:fillRect l="-2736" t="-6579" r="-1244" b="-17105"/>
                </a:stretch>
              </a:blipFill>
            </p:spPr>
            <p:txBody>
              <a:bodyPr/>
              <a:lstStyle/>
              <a:p>
                <a:r>
                  <a:rPr lang="en-US">
                    <a:noFill/>
                  </a:rPr>
                  <a:t> </a:t>
                </a:r>
              </a:p>
            </p:txBody>
          </p:sp>
        </mc:Fallback>
      </mc:AlternateContent>
      <p:sp>
        <p:nvSpPr>
          <p:cNvPr id="20" name="Right Arrow 19">
            <a:extLst>
              <a:ext uri="{FF2B5EF4-FFF2-40B4-BE49-F238E27FC236}">
                <a16:creationId xmlns:a16="http://schemas.microsoft.com/office/drawing/2014/main" id="{2CFE4D4F-7945-C44A-BAA4-2495DFB44C93}"/>
              </a:ext>
            </a:extLst>
          </p:cNvPr>
          <p:cNvSpPr/>
          <p:nvPr/>
        </p:nvSpPr>
        <p:spPr>
          <a:xfrm rot="5400000">
            <a:off x="7831652" y="2643643"/>
            <a:ext cx="705593" cy="430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D98C58E3-CF77-B74E-9029-2B7C3D4EF1F7}"/>
                  </a:ext>
                </a:extLst>
              </p:cNvPr>
              <p:cNvSpPr txBox="1"/>
              <p:nvPr/>
            </p:nvSpPr>
            <p:spPr>
              <a:xfrm>
                <a:off x="6244839" y="3261417"/>
                <a:ext cx="5108961" cy="1465016"/>
              </a:xfrm>
              <a:prstGeom prst="rect">
                <a:avLst/>
              </a:prstGeom>
              <a:noFill/>
            </p:spPr>
            <p:txBody>
              <a:bodyPr wrap="square" rtlCol="0">
                <a:spAutoFit/>
              </a:bodyPr>
              <a:lstStyle/>
              <a:p>
                <a:r>
                  <a:rPr lang="en-US" sz="2800" dirty="0"/>
                  <a:t>Step 2: apply </a:t>
                </a:r>
                <a:r>
                  <a:rPr lang="en-US" sz="2800" b="1" dirty="0">
                    <a:solidFill>
                      <a:srgbClr val="C00000"/>
                    </a:solidFill>
                  </a:rPr>
                  <a:t>protocol delegation</a:t>
                </a:r>
                <a:r>
                  <a:rPr lang="en-US" sz="2800" dirty="0"/>
                  <a:t> to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Π</m:t>
                        </m:r>
                      </m:e>
                      <m:sub>
                        <m:r>
                          <m:rPr>
                            <m:sty m:val="p"/>
                          </m:rPr>
                          <a:rPr lang="en-CA" sz="2800" b="0" i="0" smtClean="0">
                            <a:latin typeface="Cambria Math" panose="02040503050406030204" pitchFamily="18" charset="0"/>
                          </a:rPr>
                          <m:t>FT</m:t>
                        </m:r>
                      </m:sub>
                    </m:sSub>
                    <m:r>
                      <a:rPr lang="en-US" sz="2800" i="1">
                        <a:latin typeface="Cambria Math" panose="02040503050406030204" pitchFamily="18" charset="0"/>
                      </a:rPr>
                      <m:t> </m:t>
                    </m:r>
                  </m:oMath>
                </a14:m>
                <a:r>
                  <a:rPr lang="en-US" sz="2800" dirty="0"/>
                  <a:t>to get protocol </a:t>
                </a:r>
                <a14:m>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a:latin typeface="Cambria Math" panose="02040503050406030204" pitchFamily="18" charset="0"/>
                          </a:rPr>
                          <m:t>Π</m:t>
                        </m:r>
                      </m:e>
                      <m:sub>
                        <m:r>
                          <a:rPr lang="en-CA" sz="2800" b="0" i="1" smtClean="0">
                            <a:latin typeface="Cambria Math" panose="02040503050406030204" pitchFamily="18" charset="0"/>
                          </a:rPr>
                          <m:t>𝑍𝐾</m:t>
                        </m:r>
                      </m:sub>
                      <m:sup/>
                    </m:sSubSup>
                  </m:oMath>
                </a14:m>
                <a:r>
                  <a:rPr lang="en-US" sz="2800" b="1" i="1" dirty="0"/>
                  <a:t> </a:t>
                </a:r>
                <a:r>
                  <a:rPr lang="en-US" sz="2800" dirty="0"/>
                  <a:t>with ZK property</a:t>
                </a:r>
                <a:endParaRPr lang="en-US" sz="2800" b="1" i="1" dirty="0"/>
              </a:p>
            </p:txBody>
          </p:sp>
        </mc:Choice>
        <mc:Fallback>
          <p:sp>
            <p:nvSpPr>
              <p:cNvPr id="21" name="TextBox 20">
                <a:extLst>
                  <a:ext uri="{FF2B5EF4-FFF2-40B4-BE49-F238E27FC236}">
                    <a16:creationId xmlns:a16="http://schemas.microsoft.com/office/drawing/2014/main" id="{D98C58E3-CF77-B74E-9029-2B7C3D4EF1F7}"/>
                  </a:ext>
                </a:extLst>
              </p:cNvPr>
              <p:cNvSpPr txBox="1">
                <a:spLocks noRot="1" noChangeAspect="1" noMove="1" noResize="1" noEditPoints="1" noAdjustHandles="1" noChangeArrowheads="1" noChangeShapeType="1" noTextEdit="1"/>
              </p:cNvSpPr>
              <p:nvPr/>
            </p:nvSpPr>
            <p:spPr>
              <a:xfrm>
                <a:off x="6244839" y="3261417"/>
                <a:ext cx="5108961" cy="1465016"/>
              </a:xfrm>
              <a:prstGeom prst="rect">
                <a:avLst/>
              </a:prstGeom>
              <a:blipFill>
                <a:blip r:embed="rId8"/>
                <a:stretch>
                  <a:fillRect l="-2736" t="-4310" r="-498" b="-7759"/>
                </a:stretch>
              </a:blipFill>
            </p:spPr>
            <p:txBody>
              <a:bodyPr/>
              <a:lstStyle/>
              <a:p>
                <a:r>
                  <a:rPr lang="en-US">
                    <a:noFill/>
                  </a:rPr>
                  <a:t> </a:t>
                </a:r>
              </a:p>
            </p:txBody>
          </p:sp>
        </mc:Fallback>
      </mc:AlternateContent>
      <p:sp>
        <p:nvSpPr>
          <p:cNvPr id="22" name="Right Arrow 21">
            <a:extLst>
              <a:ext uri="{FF2B5EF4-FFF2-40B4-BE49-F238E27FC236}">
                <a16:creationId xmlns:a16="http://schemas.microsoft.com/office/drawing/2014/main" id="{E1925A4D-D54A-2148-9829-E8F26C1C919A}"/>
              </a:ext>
            </a:extLst>
          </p:cNvPr>
          <p:cNvSpPr/>
          <p:nvPr/>
        </p:nvSpPr>
        <p:spPr>
          <a:xfrm rot="5400000">
            <a:off x="7815642" y="4960466"/>
            <a:ext cx="737613" cy="430326"/>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F474A3E2-D0DB-DE4A-BEA7-EDC721BDF1E0}"/>
                  </a:ext>
                </a:extLst>
              </p:cNvPr>
              <p:cNvSpPr txBox="1"/>
              <p:nvPr/>
            </p:nvSpPr>
            <p:spPr>
              <a:xfrm>
                <a:off x="6244839" y="5704846"/>
                <a:ext cx="6066431" cy="954107"/>
              </a:xfrm>
              <a:prstGeom prst="rect">
                <a:avLst/>
              </a:prstGeom>
              <a:noFill/>
            </p:spPr>
            <p:txBody>
              <a:bodyPr wrap="square" rtlCol="0">
                <a:spAutoFit/>
              </a:bodyPr>
              <a:lstStyle/>
              <a:p>
                <a:r>
                  <a:rPr lang="en-US" sz="2800" dirty="0">
                    <a:solidFill>
                      <a:schemeClr val="bg1">
                        <a:lumMod val="75000"/>
                      </a:schemeClr>
                    </a:solidFill>
                  </a:rPr>
                  <a:t>Step 3: reduce error via </a:t>
                </a:r>
                <a:r>
                  <a:rPr lang="en-US" sz="2800" b="1" dirty="0">
                    <a:solidFill>
                      <a:schemeClr val="bg1">
                        <a:lumMod val="75000"/>
                      </a:schemeClr>
                    </a:solidFill>
                  </a:rPr>
                  <a:t>parallel repetition</a:t>
                </a:r>
                <a:r>
                  <a:rPr lang="en-US" sz="2800" dirty="0">
                    <a:solidFill>
                      <a:schemeClr val="bg1">
                        <a:lumMod val="75000"/>
                      </a:schemeClr>
                    </a:solidFill>
                  </a:rPr>
                  <a:t> to get final protocol </a:t>
                </a:r>
                <a14:m>
                  <m:oMath xmlns:m="http://schemas.openxmlformats.org/officeDocument/2006/math">
                    <m:sSub>
                      <m:sSubPr>
                        <m:ctrlPr>
                          <a:rPr lang="en-US" sz="2800" i="1">
                            <a:solidFill>
                              <a:schemeClr val="bg1">
                                <a:lumMod val="75000"/>
                              </a:schemeClr>
                            </a:solidFill>
                            <a:latin typeface="Cambria Math" panose="02040503050406030204" pitchFamily="18" charset="0"/>
                          </a:rPr>
                        </m:ctrlPr>
                      </m:sSubPr>
                      <m:e>
                        <m:r>
                          <m:rPr>
                            <m:sty m:val="p"/>
                          </m:rPr>
                          <a:rPr lang="en-US" sz="2800">
                            <a:solidFill>
                              <a:schemeClr val="bg1">
                                <a:lumMod val="75000"/>
                              </a:schemeClr>
                            </a:solidFill>
                            <a:latin typeface="Cambria Math" panose="02040503050406030204" pitchFamily="18" charset="0"/>
                          </a:rPr>
                          <m:t>Π</m:t>
                        </m:r>
                      </m:e>
                      <m:sub>
                        <m:r>
                          <m:rPr>
                            <m:sty m:val="p"/>
                          </m:rPr>
                          <a:rPr lang="en-CA" sz="2800" b="0" i="0" smtClean="0">
                            <a:solidFill>
                              <a:schemeClr val="bg1">
                                <a:lumMod val="75000"/>
                              </a:schemeClr>
                            </a:solidFill>
                            <a:latin typeface="Cambria Math" panose="02040503050406030204" pitchFamily="18" charset="0"/>
                          </a:rPr>
                          <m:t>final</m:t>
                        </m:r>
                      </m:sub>
                    </m:sSub>
                  </m:oMath>
                </a14:m>
                <a:endParaRPr lang="en-US" sz="2800" b="1" i="1" dirty="0">
                  <a:solidFill>
                    <a:schemeClr val="bg1">
                      <a:lumMod val="75000"/>
                    </a:schemeClr>
                  </a:solidFill>
                </a:endParaRPr>
              </a:p>
            </p:txBody>
          </p:sp>
        </mc:Choice>
        <mc:Fallback>
          <p:sp>
            <p:nvSpPr>
              <p:cNvPr id="23" name="TextBox 22">
                <a:extLst>
                  <a:ext uri="{FF2B5EF4-FFF2-40B4-BE49-F238E27FC236}">
                    <a16:creationId xmlns:a16="http://schemas.microsoft.com/office/drawing/2014/main" id="{F474A3E2-D0DB-DE4A-BEA7-EDC721BDF1E0}"/>
                  </a:ext>
                </a:extLst>
              </p:cNvPr>
              <p:cNvSpPr txBox="1">
                <a:spLocks noRot="1" noChangeAspect="1" noMove="1" noResize="1" noEditPoints="1" noAdjustHandles="1" noChangeArrowheads="1" noChangeShapeType="1" noTextEdit="1"/>
              </p:cNvSpPr>
              <p:nvPr/>
            </p:nvSpPr>
            <p:spPr>
              <a:xfrm>
                <a:off x="6244839" y="5704846"/>
                <a:ext cx="6066431" cy="954107"/>
              </a:xfrm>
              <a:prstGeom prst="rect">
                <a:avLst/>
              </a:prstGeom>
              <a:blipFill>
                <a:blip r:embed="rId9"/>
                <a:stretch>
                  <a:fillRect l="-2306" t="-5263" b="-17105"/>
                </a:stretch>
              </a:blipFill>
            </p:spPr>
            <p:txBody>
              <a:bodyPr/>
              <a:lstStyle/>
              <a:p>
                <a:r>
                  <a:rPr lang="en-US">
                    <a:noFill/>
                  </a:rPr>
                  <a:t> </a:t>
                </a:r>
              </a:p>
            </p:txBody>
          </p:sp>
        </mc:Fallback>
      </mc:AlternateContent>
    </p:spTree>
    <p:extLst>
      <p:ext uri="{BB962C8B-B14F-4D97-AF65-F5344CB8AC3E}">
        <p14:creationId xmlns:p14="http://schemas.microsoft.com/office/powerpoint/2010/main" val="115318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C0F1-7B08-F64E-A9F4-EE4A82572BDA}"/>
              </a:ext>
            </a:extLst>
          </p:cNvPr>
          <p:cNvSpPr>
            <a:spLocks noGrp="1"/>
          </p:cNvSpPr>
          <p:nvPr>
            <p:ph type="title"/>
          </p:nvPr>
        </p:nvSpPr>
        <p:spPr/>
        <p:txBody>
          <a:bodyPr/>
          <a:lstStyle/>
          <a:p>
            <a:r>
              <a:rPr lang="en-US" dirty="0"/>
              <a:t>Protocol circuits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C209312-2612-C247-8956-6E70543C5C54}"/>
                  </a:ext>
                </a:extLst>
              </p:cNvPr>
              <p:cNvSpPr>
                <a:spLocks noGrp="1"/>
              </p:cNvSpPr>
              <p:nvPr>
                <p:ph idx="1"/>
              </p:nvPr>
            </p:nvSpPr>
            <p:spPr>
              <a:xfrm>
                <a:off x="838200" y="1610233"/>
                <a:ext cx="10515600" cy="4351338"/>
              </a:xfrm>
            </p:spPr>
            <p:txBody>
              <a:bodyPr>
                <a:normAutofit/>
              </a:bodyPr>
              <a:lstStyle/>
              <a:p>
                <a:pPr marL="0" indent="0">
                  <a:buNone/>
                </a:pPr>
                <a:r>
                  <a:rPr lang="en-US" sz="2400" dirty="0"/>
                  <a:t>Circuit representation of 2-prover 1-round quantum interactive protocol </a:t>
                </a:r>
                <a14:m>
                  <m:oMath xmlns:m="http://schemas.openxmlformats.org/officeDocument/2006/math">
                    <m:r>
                      <m:rPr>
                        <m:sty m:val="p"/>
                      </m:rPr>
                      <a:rPr lang="en-US" sz="2400">
                        <a:latin typeface="Cambria Math" panose="02040503050406030204" pitchFamily="18" charset="0"/>
                      </a:rPr>
                      <m:t>Π</m:t>
                    </m:r>
                  </m:oMath>
                </a14:m>
                <a:endParaRPr lang="en-US" sz="2400" dirty="0"/>
              </a:p>
            </p:txBody>
          </p:sp>
        </mc:Choice>
        <mc:Fallback>
          <p:sp>
            <p:nvSpPr>
              <p:cNvPr id="3" name="Content Placeholder 2">
                <a:extLst>
                  <a:ext uri="{FF2B5EF4-FFF2-40B4-BE49-F238E27FC236}">
                    <a16:creationId xmlns:a16="http://schemas.microsoft.com/office/drawing/2014/main" id="{3C209312-2612-C247-8956-6E70543C5C54}"/>
                  </a:ext>
                </a:extLst>
              </p:cNvPr>
              <p:cNvSpPr>
                <a:spLocks noGrp="1" noRot="1" noChangeAspect="1" noMove="1" noResize="1" noEditPoints="1" noAdjustHandles="1" noChangeArrowheads="1" noChangeShapeType="1" noTextEdit="1"/>
              </p:cNvSpPr>
              <p:nvPr>
                <p:ph idx="1"/>
              </p:nvPr>
            </p:nvSpPr>
            <p:spPr>
              <a:xfrm>
                <a:off x="838200" y="1610233"/>
                <a:ext cx="10515600" cy="4351338"/>
              </a:xfrm>
              <a:blipFill>
                <a:blip r:embed="rId2"/>
                <a:stretch>
                  <a:fillRect l="-844" t="-1749"/>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9CD4B187-8405-5C43-8188-77E70521021D}"/>
              </a:ext>
            </a:extLst>
          </p:cNvPr>
          <p:cNvCxnSpPr/>
          <p:nvPr/>
        </p:nvCxnSpPr>
        <p:spPr>
          <a:xfrm>
            <a:off x="3678098" y="4351132"/>
            <a:ext cx="685221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6F7762-B0FB-3D43-8E8F-187E215978F8}"/>
              </a:ext>
            </a:extLst>
          </p:cNvPr>
          <p:cNvCxnSpPr/>
          <p:nvPr/>
        </p:nvCxnSpPr>
        <p:spPr>
          <a:xfrm>
            <a:off x="3709926" y="3785902"/>
            <a:ext cx="685221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0BCE39-DB23-6646-BB53-E2B5A95AD138}"/>
              </a:ext>
            </a:extLst>
          </p:cNvPr>
          <p:cNvCxnSpPr/>
          <p:nvPr/>
        </p:nvCxnSpPr>
        <p:spPr>
          <a:xfrm>
            <a:off x="3678097" y="4862347"/>
            <a:ext cx="685221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2760C1-1DC5-354A-A982-BBB71497CE4F}"/>
              </a:ext>
            </a:extLst>
          </p:cNvPr>
          <p:cNvCxnSpPr/>
          <p:nvPr/>
        </p:nvCxnSpPr>
        <p:spPr>
          <a:xfrm>
            <a:off x="3709924" y="3172443"/>
            <a:ext cx="685221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21D1B5-15E6-234D-8023-312E16F8AAC6}"/>
              </a:ext>
            </a:extLst>
          </p:cNvPr>
          <p:cNvCxnSpPr/>
          <p:nvPr/>
        </p:nvCxnSpPr>
        <p:spPr>
          <a:xfrm>
            <a:off x="3678096" y="5533680"/>
            <a:ext cx="685221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C17465C-6FE7-5B44-9185-1D3836685F71}"/>
              </a:ext>
            </a:extLst>
          </p:cNvPr>
          <p:cNvSpPr/>
          <p:nvPr/>
        </p:nvSpPr>
        <p:spPr>
          <a:xfrm>
            <a:off x="4238509" y="3581775"/>
            <a:ext cx="1504709" cy="1538714"/>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1544FB-EC41-8F45-AA27-E9DF4111B52B}"/>
              </a:ext>
            </a:extLst>
          </p:cNvPr>
          <p:cNvSpPr/>
          <p:nvPr/>
        </p:nvSpPr>
        <p:spPr>
          <a:xfrm>
            <a:off x="6383677" y="2554277"/>
            <a:ext cx="1504709" cy="1538714"/>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F00318-06F3-DB48-85F9-7291C289D0DB}"/>
              </a:ext>
            </a:extLst>
          </p:cNvPr>
          <p:cNvSpPr/>
          <p:nvPr/>
        </p:nvSpPr>
        <p:spPr>
          <a:xfrm>
            <a:off x="6368251" y="4603525"/>
            <a:ext cx="1504709" cy="1538714"/>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A0550D-5162-2C40-9F35-F782B125E261}"/>
              </a:ext>
            </a:extLst>
          </p:cNvPr>
          <p:cNvSpPr/>
          <p:nvPr/>
        </p:nvSpPr>
        <p:spPr>
          <a:xfrm>
            <a:off x="8465195" y="3581775"/>
            <a:ext cx="1504709" cy="1538714"/>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705B0E3-D4C1-FB46-B50B-C42CD0A77E1C}"/>
                  </a:ext>
                </a:extLst>
              </p:cNvPr>
              <p:cNvSpPr txBox="1"/>
              <p:nvPr/>
            </p:nvSpPr>
            <p:spPr>
              <a:xfrm>
                <a:off x="4684133" y="4062515"/>
                <a:ext cx="6134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1</m:t>
                          </m:r>
                        </m:sub>
                      </m:sSub>
                    </m:oMath>
                  </m:oMathPara>
                </a14:m>
                <a:endParaRPr lang="en-US" dirty="0"/>
              </a:p>
            </p:txBody>
          </p:sp>
        </mc:Choice>
        <mc:Fallback xmlns="">
          <p:sp>
            <p:nvSpPr>
              <p:cNvPr id="17" name="TextBox 16">
                <a:extLst>
                  <a:ext uri="{FF2B5EF4-FFF2-40B4-BE49-F238E27FC236}">
                    <a16:creationId xmlns:a16="http://schemas.microsoft.com/office/drawing/2014/main" id="{C705B0E3-D4C1-FB46-B50B-C42CD0A77E1C}"/>
                  </a:ext>
                </a:extLst>
              </p:cNvPr>
              <p:cNvSpPr txBox="1">
                <a:spLocks noRot="1" noChangeAspect="1" noMove="1" noResize="1" noEditPoints="1" noAdjustHandles="1" noChangeArrowheads="1" noChangeShapeType="1" noTextEdit="1"/>
              </p:cNvSpPr>
              <p:nvPr/>
            </p:nvSpPr>
            <p:spPr>
              <a:xfrm>
                <a:off x="4684133" y="4062515"/>
                <a:ext cx="613459"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C9A6271-FF82-1B41-809D-85206E26502F}"/>
                  </a:ext>
                </a:extLst>
              </p:cNvPr>
              <p:cNvSpPr txBox="1"/>
              <p:nvPr/>
            </p:nvSpPr>
            <p:spPr>
              <a:xfrm>
                <a:off x="8971108" y="4087265"/>
                <a:ext cx="6134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2</m:t>
                          </m:r>
                        </m:sub>
                      </m:sSub>
                    </m:oMath>
                  </m:oMathPara>
                </a14:m>
                <a:endParaRPr lang="en-US" dirty="0"/>
              </a:p>
            </p:txBody>
          </p:sp>
        </mc:Choice>
        <mc:Fallback xmlns="">
          <p:sp>
            <p:nvSpPr>
              <p:cNvPr id="20" name="TextBox 19">
                <a:extLst>
                  <a:ext uri="{FF2B5EF4-FFF2-40B4-BE49-F238E27FC236}">
                    <a16:creationId xmlns:a16="http://schemas.microsoft.com/office/drawing/2014/main" id="{BC9A6271-FF82-1B41-809D-85206E26502F}"/>
                  </a:ext>
                </a:extLst>
              </p:cNvPr>
              <p:cNvSpPr txBox="1">
                <a:spLocks noRot="1" noChangeAspect="1" noMove="1" noResize="1" noEditPoints="1" noAdjustHandles="1" noChangeArrowheads="1" noChangeShapeType="1" noTextEdit="1"/>
              </p:cNvSpPr>
              <p:nvPr/>
            </p:nvSpPr>
            <p:spPr>
              <a:xfrm>
                <a:off x="8971108" y="4087265"/>
                <a:ext cx="613459"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D949BA1-74B8-FB40-A4E4-832884B3CC99}"/>
                  </a:ext>
                </a:extLst>
              </p:cNvPr>
              <p:cNvSpPr txBox="1"/>
              <p:nvPr/>
            </p:nvSpPr>
            <p:spPr>
              <a:xfrm>
                <a:off x="6863552" y="3107575"/>
                <a:ext cx="6134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1</m:t>
                          </m:r>
                        </m:sub>
                      </m:sSub>
                    </m:oMath>
                  </m:oMathPara>
                </a14:m>
                <a:endParaRPr lang="en-US" dirty="0"/>
              </a:p>
            </p:txBody>
          </p:sp>
        </mc:Choice>
        <mc:Fallback xmlns="">
          <p:sp>
            <p:nvSpPr>
              <p:cNvPr id="21" name="TextBox 20">
                <a:extLst>
                  <a:ext uri="{FF2B5EF4-FFF2-40B4-BE49-F238E27FC236}">
                    <a16:creationId xmlns:a16="http://schemas.microsoft.com/office/drawing/2014/main" id="{FD949BA1-74B8-FB40-A4E4-832884B3CC99}"/>
                  </a:ext>
                </a:extLst>
              </p:cNvPr>
              <p:cNvSpPr txBox="1">
                <a:spLocks noRot="1" noChangeAspect="1" noMove="1" noResize="1" noEditPoints="1" noAdjustHandles="1" noChangeArrowheads="1" noChangeShapeType="1" noTextEdit="1"/>
              </p:cNvSpPr>
              <p:nvPr/>
            </p:nvSpPr>
            <p:spPr>
              <a:xfrm>
                <a:off x="6863552" y="3107575"/>
                <a:ext cx="613459"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2160FAD-2BBB-CA40-B651-09D748CA35D9}"/>
                  </a:ext>
                </a:extLst>
              </p:cNvPr>
              <p:cNvSpPr txBox="1"/>
              <p:nvPr/>
            </p:nvSpPr>
            <p:spPr>
              <a:xfrm>
                <a:off x="6829300" y="5084165"/>
                <a:ext cx="6134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2</m:t>
                          </m:r>
                        </m:sub>
                      </m:sSub>
                    </m:oMath>
                  </m:oMathPara>
                </a14:m>
                <a:endParaRPr lang="en-US" dirty="0"/>
              </a:p>
            </p:txBody>
          </p:sp>
        </mc:Choice>
        <mc:Fallback xmlns="">
          <p:sp>
            <p:nvSpPr>
              <p:cNvPr id="22" name="TextBox 21">
                <a:extLst>
                  <a:ext uri="{FF2B5EF4-FFF2-40B4-BE49-F238E27FC236}">
                    <a16:creationId xmlns:a16="http://schemas.microsoft.com/office/drawing/2014/main" id="{32160FAD-2BBB-CA40-B651-09D748CA35D9}"/>
                  </a:ext>
                </a:extLst>
              </p:cNvPr>
              <p:cNvSpPr txBox="1">
                <a:spLocks noRot="1" noChangeAspect="1" noMove="1" noResize="1" noEditPoints="1" noAdjustHandles="1" noChangeArrowheads="1" noChangeShapeType="1" noTextEdit="1"/>
              </p:cNvSpPr>
              <p:nvPr/>
            </p:nvSpPr>
            <p:spPr>
              <a:xfrm>
                <a:off x="6829300" y="5084165"/>
                <a:ext cx="613459"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2222975-761F-3F49-ADC5-FBA617910B97}"/>
                  </a:ext>
                </a:extLst>
              </p:cNvPr>
              <p:cNvSpPr txBox="1"/>
              <p:nvPr/>
            </p:nvSpPr>
            <p:spPr>
              <a:xfrm>
                <a:off x="3031841" y="4047512"/>
                <a:ext cx="6134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m:t>
                      </m:r>
                    </m:oMath>
                  </m:oMathPara>
                </a14:m>
                <a:endParaRPr lang="en-US" dirty="0"/>
              </a:p>
            </p:txBody>
          </p:sp>
        </mc:Choice>
        <mc:Fallback xmlns="">
          <p:sp>
            <p:nvSpPr>
              <p:cNvPr id="24" name="TextBox 23">
                <a:extLst>
                  <a:ext uri="{FF2B5EF4-FFF2-40B4-BE49-F238E27FC236}">
                    <a16:creationId xmlns:a16="http://schemas.microsoft.com/office/drawing/2014/main" id="{82222975-761F-3F49-ADC5-FBA617910B97}"/>
                  </a:ext>
                </a:extLst>
              </p:cNvPr>
              <p:cNvSpPr txBox="1">
                <a:spLocks noRot="1" noChangeAspect="1" noMove="1" noResize="1" noEditPoints="1" noAdjustHandles="1" noChangeArrowheads="1" noChangeShapeType="1" noTextEdit="1"/>
              </p:cNvSpPr>
              <p:nvPr/>
            </p:nvSpPr>
            <p:spPr>
              <a:xfrm>
                <a:off x="3031841" y="4047512"/>
                <a:ext cx="613459" cy="523220"/>
              </a:xfrm>
              <a:prstGeom prst="rect">
                <a:avLst/>
              </a:prstGeom>
              <a:blipFill>
                <a:blip r:embed="rId7"/>
                <a:stretch>
                  <a:fillRect l="-12245" r="-1224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1B5E046-640E-1548-9FC1-248F7CEDDA30}"/>
                  </a:ext>
                </a:extLst>
              </p:cNvPr>
              <p:cNvSpPr txBox="1"/>
              <p:nvPr/>
            </p:nvSpPr>
            <p:spPr>
              <a:xfrm>
                <a:off x="494688" y="2987777"/>
                <a:ext cx="2879210" cy="369332"/>
              </a:xfrm>
              <a:prstGeom prst="rect">
                <a:avLst/>
              </a:prstGeom>
              <a:noFill/>
            </p:spPr>
            <p:txBody>
              <a:bodyPr wrap="squar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oMath>
                </a14:m>
                <a:r>
                  <a:rPr lang="en-US" dirty="0"/>
                  <a:t>’s private registers</a:t>
                </a:r>
              </a:p>
            </p:txBody>
          </p:sp>
        </mc:Choice>
        <mc:Fallback xmlns="">
          <p:sp>
            <p:nvSpPr>
              <p:cNvPr id="26" name="TextBox 25">
                <a:extLst>
                  <a:ext uri="{FF2B5EF4-FFF2-40B4-BE49-F238E27FC236}">
                    <a16:creationId xmlns:a16="http://schemas.microsoft.com/office/drawing/2014/main" id="{61B5E046-640E-1548-9FC1-248F7CEDDA30}"/>
                  </a:ext>
                </a:extLst>
              </p:cNvPr>
              <p:cNvSpPr txBox="1">
                <a:spLocks noRot="1" noChangeAspect="1" noMove="1" noResize="1" noEditPoints="1" noAdjustHandles="1" noChangeArrowheads="1" noChangeShapeType="1" noTextEdit="1"/>
              </p:cNvSpPr>
              <p:nvPr/>
            </p:nvSpPr>
            <p:spPr>
              <a:xfrm>
                <a:off x="494688" y="2987777"/>
                <a:ext cx="2879210" cy="369332"/>
              </a:xfrm>
              <a:prstGeom prst="rect">
                <a:avLst/>
              </a:prstGeom>
              <a:blipFill>
                <a:blip r:embed="rId8"/>
                <a:stretch>
                  <a:fillRect t="-3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F71A4CE-C28D-DA43-BFF8-9D08A6F325E0}"/>
                  </a:ext>
                </a:extLst>
              </p:cNvPr>
              <p:cNvSpPr txBox="1"/>
              <p:nvPr/>
            </p:nvSpPr>
            <p:spPr>
              <a:xfrm>
                <a:off x="494688" y="5320845"/>
                <a:ext cx="2879210"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oMath>
                </a14:m>
                <a:r>
                  <a:rPr lang="en-US" dirty="0"/>
                  <a:t>’s private registers</a:t>
                </a:r>
              </a:p>
            </p:txBody>
          </p:sp>
        </mc:Choice>
        <mc:Fallback xmlns="">
          <p:sp>
            <p:nvSpPr>
              <p:cNvPr id="27" name="TextBox 26">
                <a:extLst>
                  <a:ext uri="{FF2B5EF4-FFF2-40B4-BE49-F238E27FC236}">
                    <a16:creationId xmlns:a16="http://schemas.microsoft.com/office/drawing/2014/main" id="{5F71A4CE-C28D-DA43-BFF8-9D08A6F325E0}"/>
                  </a:ext>
                </a:extLst>
              </p:cNvPr>
              <p:cNvSpPr txBox="1">
                <a:spLocks noRot="1" noChangeAspect="1" noMove="1" noResize="1" noEditPoints="1" noAdjustHandles="1" noChangeArrowheads="1" noChangeShapeType="1" noTextEdit="1"/>
              </p:cNvSpPr>
              <p:nvPr/>
            </p:nvSpPr>
            <p:spPr>
              <a:xfrm>
                <a:off x="494688" y="5320845"/>
                <a:ext cx="2879210" cy="369332"/>
              </a:xfrm>
              <a:prstGeom prst="rect">
                <a:avLst/>
              </a:prstGeom>
              <a:blipFill>
                <a:blip r:embed="rId9"/>
                <a:stretch>
                  <a:fillRect t="-6667" b="-26667"/>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E53236D9-A8C5-E246-BCC6-4089E4F6DBF8}"/>
              </a:ext>
            </a:extLst>
          </p:cNvPr>
          <p:cNvSpPr txBox="1"/>
          <p:nvPr/>
        </p:nvSpPr>
        <p:spPr>
          <a:xfrm>
            <a:off x="494688" y="4151866"/>
            <a:ext cx="2879210" cy="369332"/>
          </a:xfrm>
          <a:prstGeom prst="rect">
            <a:avLst/>
          </a:prstGeom>
          <a:noFill/>
        </p:spPr>
        <p:txBody>
          <a:bodyPr wrap="square" rtlCol="0">
            <a:spAutoFit/>
          </a:bodyPr>
          <a:lstStyle/>
          <a:p>
            <a:r>
              <a:rPr lang="en-US" dirty="0"/>
              <a:t>Verifier’s private registers</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E22A76D-1553-E740-B0EC-7900076E0608}"/>
                  </a:ext>
                </a:extLst>
              </p:cNvPr>
              <p:cNvSpPr txBox="1"/>
              <p:nvPr/>
            </p:nvSpPr>
            <p:spPr>
              <a:xfrm>
                <a:off x="500002" y="3582269"/>
                <a:ext cx="2879210" cy="369332"/>
              </a:xfrm>
              <a:prstGeom prst="rect">
                <a:avLst/>
              </a:prstGeom>
              <a:noFill/>
            </p:spPr>
            <p:txBody>
              <a:bodyPr wrap="square" rtlCol="0">
                <a:spAutoFit/>
              </a:bodyPr>
              <a:lstStyle/>
              <a:p>
                <a:r>
                  <a:rPr lang="en-US" dirty="0"/>
                  <a:t>Messages to/from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oMath>
                </a14:m>
                <a:r>
                  <a:rPr lang="en-US" dirty="0"/>
                  <a:t> </a:t>
                </a:r>
              </a:p>
            </p:txBody>
          </p:sp>
        </mc:Choice>
        <mc:Fallback xmlns="">
          <p:sp>
            <p:nvSpPr>
              <p:cNvPr id="29" name="TextBox 28">
                <a:extLst>
                  <a:ext uri="{FF2B5EF4-FFF2-40B4-BE49-F238E27FC236}">
                    <a16:creationId xmlns:a16="http://schemas.microsoft.com/office/drawing/2014/main" id="{4E22A76D-1553-E740-B0EC-7900076E0608}"/>
                  </a:ext>
                </a:extLst>
              </p:cNvPr>
              <p:cNvSpPr txBox="1">
                <a:spLocks noRot="1" noChangeAspect="1" noMove="1" noResize="1" noEditPoints="1" noAdjustHandles="1" noChangeArrowheads="1" noChangeShapeType="1" noTextEdit="1"/>
              </p:cNvSpPr>
              <p:nvPr/>
            </p:nvSpPr>
            <p:spPr>
              <a:xfrm>
                <a:off x="500002" y="3582269"/>
                <a:ext cx="2879210" cy="369332"/>
              </a:xfrm>
              <a:prstGeom prst="rect">
                <a:avLst/>
              </a:prstGeom>
              <a:blipFill>
                <a:blip r:embed="rId10"/>
                <a:stretch>
                  <a:fillRect l="-1316"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3337192-3A65-E943-B869-2DED9BD2AFF5}"/>
                  </a:ext>
                </a:extLst>
              </p:cNvPr>
              <p:cNvSpPr txBox="1"/>
              <p:nvPr/>
            </p:nvSpPr>
            <p:spPr>
              <a:xfrm>
                <a:off x="494688" y="4701714"/>
                <a:ext cx="2879210" cy="369332"/>
              </a:xfrm>
              <a:prstGeom prst="rect">
                <a:avLst/>
              </a:prstGeom>
              <a:noFill/>
            </p:spPr>
            <p:txBody>
              <a:bodyPr wrap="square" rtlCol="0">
                <a:spAutoFit/>
              </a:bodyPr>
              <a:lstStyle/>
              <a:p>
                <a:r>
                  <a:rPr lang="en-US" dirty="0"/>
                  <a:t>Messages to/from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oMath>
                </a14:m>
                <a:r>
                  <a:rPr lang="en-US" dirty="0"/>
                  <a:t> </a:t>
                </a:r>
              </a:p>
            </p:txBody>
          </p:sp>
        </mc:Choice>
        <mc:Fallback xmlns="">
          <p:sp>
            <p:nvSpPr>
              <p:cNvPr id="30" name="TextBox 29">
                <a:extLst>
                  <a:ext uri="{FF2B5EF4-FFF2-40B4-BE49-F238E27FC236}">
                    <a16:creationId xmlns:a16="http://schemas.microsoft.com/office/drawing/2014/main" id="{F3337192-3A65-E943-B869-2DED9BD2AFF5}"/>
                  </a:ext>
                </a:extLst>
              </p:cNvPr>
              <p:cNvSpPr txBox="1">
                <a:spLocks noRot="1" noChangeAspect="1" noMove="1" noResize="1" noEditPoints="1" noAdjustHandles="1" noChangeArrowheads="1" noChangeShapeType="1" noTextEdit="1"/>
              </p:cNvSpPr>
              <p:nvPr/>
            </p:nvSpPr>
            <p:spPr>
              <a:xfrm>
                <a:off x="494688" y="4701714"/>
                <a:ext cx="2879210" cy="369332"/>
              </a:xfrm>
              <a:prstGeom prst="rect">
                <a:avLst/>
              </a:prstGeom>
              <a:blipFill>
                <a:blip r:embed="rId11"/>
                <a:stretch>
                  <a:fillRect l="-1316" t="-3333" b="-26667"/>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A09936F6-13F3-4140-AA14-B68EBC0F33A7}"/>
              </a:ext>
            </a:extLst>
          </p:cNvPr>
          <p:cNvSpPr/>
          <p:nvPr/>
        </p:nvSpPr>
        <p:spPr>
          <a:xfrm>
            <a:off x="10530309" y="4151866"/>
            <a:ext cx="451456" cy="41886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EB51189E-CCBB-0740-9E7A-E22D14B8FE31}"/>
              </a:ext>
            </a:extLst>
          </p:cNvPr>
          <p:cNvSpPr/>
          <p:nvPr/>
        </p:nvSpPr>
        <p:spPr>
          <a:xfrm>
            <a:off x="10605875" y="4315717"/>
            <a:ext cx="308683" cy="151447"/>
          </a:xfrm>
          <a:custGeom>
            <a:avLst/>
            <a:gdLst>
              <a:gd name="connsiteX0" fmla="*/ 0 w 308683"/>
              <a:gd name="connsiteY0" fmla="*/ 151447 h 151447"/>
              <a:gd name="connsiteX1" fmla="*/ 151429 w 308683"/>
              <a:gd name="connsiteY1" fmla="*/ 18 h 151447"/>
              <a:gd name="connsiteX2" fmla="*/ 308683 w 308683"/>
              <a:gd name="connsiteY2" fmla="*/ 139799 h 151447"/>
            </a:gdLst>
            <a:ahLst/>
            <a:cxnLst>
              <a:cxn ang="0">
                <a:pos x="connsiteX0" y="connsiteY0"/>
              </a:cxn>
              <a:cxn ang="0">
                <a:pos x="connsiteX1" y="connsiteY1"/>
              </a:cxn>
              <a:cxn ang="0">
                <a:pos x="connsiteX2" y="connsiteY2"/>
              </a:cxn>
            </a:cxnLst>
            <a:rect l="l" t="t" r="r" b="b"/>
            <a:pathLst>
              <a:path w="308683" h="151447">
                <a:moveTo>
                  <a:pt x="0" y="151447"/>
                </a:moveTo>
                <a:cubicBezTo>
                  <a:pt x="49991" y="76703"/>
                  <a:pt x="99982" y="1959"/>
                  <a:pt x="151429" y="18"/>
                </a:cubicBezTo>
                <a:cubicBezTo>
                  <a:pt x="202876" y="-1923"/>
                  <a:pt x="263060" y="146594"/>
                  <a:pt x="308683" y="139799"/>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FE4C0E29-2C98-9140-A45D-5EF11A60F6CA}"/>
              </a:ext>
            </a:extLst>
          </p:cNvPr>
          <p:cNvCxnSpPr/>
          <p:nvPr/>
        </p:nvCxnSpPr>
        <p:spPr>
          <a:xfrm flipV="1">
            <a:off x="10699062" y="4230787"/>
            <a:ext cx="215496" cy="2363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354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C0F1-7B08-F64E-A9F4-EE4A82572BDA}"/>
              </a:ext>
            </a:extLst>
          </p:cNvPr>
          <p:cNvSpPr>
            <a:spLocks noGrp="1"/>
          </p:cNvSpPr>
          <p:nvPr>
            <p:ph type="title"/>
          </p:nvPr>
        </p:nvSpPr>
        <p:spPr/>
        <p:txBody>
          <a:bodyPr/>
          <a:lstStyle/>
          <a:p>
            <a:r>
              <a:rPr lang="en-US" dirty="0"/>
              <a:t>Protocol circuits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C209312-2612-C247-8956-6E70543C5C54}"/>
                  </a:ext>
                </a:extLst>
              </p:cNvPr>
              <p:cNvSpPr>
                <a:spLocks noGrp="1"/>
              </p:cNvSpPr>
              <p:nvPr>
                <p:ph idx="1"/>
              </p:nvPr>
            </p:nvSpPr>
            <p:spPr>
              <a:xfrm>
                <a:off x="838200" y="1610233"/>
                <a:ext cx="10515600" cy="4351338"/>
              </a:xfrm>
            </p:spPr>
            <p:txBody>
              <a:bodyPr>
                <a:normAutofit/>
              </a:bodyPr>
              <a:lstStyle/>
              <a:p>
                <a:pPr marL="0" indent="0">
                  <a:buNone/>
                </a:pPr>
                <a:r>
                  <a:rPr lang="en-US" sz="2400" dirty="0"/>
                  <a:t>Circuit representation of 2-prover 1-round quantum interactive protocol </a:t>
                </a:r>
                <a14:m>
                  <m:oMath xmlns:m="http://schemas.openxmlformats.org/officeDocument/2006/math">
                    <m:r>
                      <m:rPr>
                        <m:sty m:val="p"/>
                      </m:rPr>
                      <a:rPr lang="en-US" sz="2400">
                        <a:latin typeface="Cambria Math" panose="02040503050406030204" pitchFamily="18" charset="0"/>
                      </a:rPr>
                      <m:t>Π</m:t>
                    </m:r>
                  </m:oMath>
                </a14:m>
                <a:endParaRPr lang="en-US" sz="2400" dirty="0"/>
              </a:p>
            </p:txBody>
          </p:sp>
        </mc:Choice>
        <mc:Fallback>
          <p:sp>
            <p:nvSpPr>
              <p:cNvPr id="3" name="Content Placeholder 2">
                <a:extLst>
                  <a:ext uri="{FF2B5EF4-FFF2-40B4-BE49-F238E27FC236}">
                    <a16:creationId xmlns:a16="http://schemas.microsoft.com/office/drawing/2014/main" id="{3C209312-2612-C247-8956-6E70543C5C54}"/>
                  </a:ext>
                </a:extLst>
              </p:cNvPr>
              <p:cNvSpPr>
                <a:spLocks noGrp="1" noRot="1" noChangeAspect="1" noMove="1" noResize="1" noEditPoints="1" noAdjustHandles="1" noChangeArrowheads="1" noChangeShapeType="1" noTextEdit="1"/>
              </p:cNvSpPr>
              <p:nvPr>
                <p:ph idx="1"/>
              </p:nvPr>
            </p:nvSpPr>
            <p:spPr>
              <a:xfrm>
                <a:off x="838200" y="1610233"/>
                <a:ext cx="10515600" cy="4351338"/>
              </a:xfrm>
              <a:blipFill>
                <a:blip r:embed="rId2"/>
                <a:stretch>
                  <a:fillRect l="-844" t="-1749"/>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9CD4B187-8405-5C43-8188-77E70521021D}"/>
              </a:ext>
            </a:extLst>
          </p:cNvPr>
          <p:cNvCxnSpPr/>
          <p:nvPr/>
        </p:nvCxnSpPr>
        <p:spPr>
          <a:xfrm>
            <a:off x="3678098" y="4351132"/>
            <a:ext cx="685221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6F7762-B0FB-3D43-8E8F-187E215978F8}"/>
              </a:ext>
            </a:extLst>
          </p:cNvPr>
          <p:cNvCxnSpPr/>
          <p:nvPr/>
        </p:nvCxnSpPr>
        <p:spPr>
          <a:xfrm>
            <a:off x="3709926" y="3785902"/>
            <a:ext cx="685221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0BCE39-DB23-6646-BB53-E2B5A95AD138}"/>
              </a:ext>
            </a:extLst>
          </p:cNvPr>
          <p:cNvCxnSpPr/>
          <p:nvPr/>
        </p:nvCxnSpPr>
        <p:spPr>
          <a:xfrm>
            <a:off x="3678097" y="4862347"/>
            <a:ext cx="685221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2760C1-1DC5-354A-A982-BBB71497CE4F}"/>
              </a:ext>
            </a:extLst>
          </p:cNvPr>
          <p:cNvCxnSpPr/>
          <p:nvPr/>
        </p:nvCxnSpPr>
        <p:spPr>
          <a:xfrm>
            <a:off x="3709924" y="3172443"/>
            <a:ext cx="685221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21D1B5-15E6-234D-8023-312E16F8AAC6}"/>
              </a:ext>
            </a:extLst>
          </p:cNvPr>
          <p:cNvCxnSpPr/>
          <p:nvPr/>
        </p:nvCxnSpPr>
        <p:spPr>
          <a:xfrm>
            <a:off x="3678096" y="5533680"/>
            <a:ext cx="685221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C17465C-6FE7-5B44-9185-1D3836685F71}"/>
              </a:ext>
            </a:extLst>
          </p:cNvPr>
          <p:cNvSpPr/>
          <p:nvPr/>
        </p:nvSpPr>
        <p:spPr>
          <a:xfrm>
            <a:off x="4238509" y="3581775"/>
            <a:ext cx="1504709" cy="1538714"/>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1544FB-EC41-8F45-AA27-E9DF4111B52B}"/>
              </a:ext>
            </a:extLst>
          </p:cNvPr>
          <p:cNvSpPr/>
          <p:nvPr/>
        </p:nvSpPr>
        <p:spPr>
          <a:xfrm>
            <a:off x="6383677" y="2554277"/>
            <a:ext cx="1504709" cy="1538714"/>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F00318-06F3-DB48-85F9-7291C289D0DB}"/>
              </a:ext>
            </a:extLst>
          </p:cNvPr>
          <p:cNvSpPr/>
          <p:nvPr/>
        </p:nvSpPr>
        <p:spPr>
          <a:xfrm>
            <a:off x="6368251" y="4603525"/>
            <a:ext cx="1504709" cy="1538714"/>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A0550D-5162-2C40-9F35-F782B125E261}"/>
              </a:ext>
            </a:extLst>
          </p:cNvPr>
          <p:cNvSpPr/>
          <p:nvPr/>
        </p:nvSpPr>
        <p:spPr>
          <a:xfrm>
            <a:off x="8465195" y="3581775"/>
            <a:ext cx="1504709" cy="1538714"/>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D949BA1-74B8-FB40-A4E4-832884B3CC99}"/>
                  </a:ext>
                </a:extLst>
              </p:cNvPr>
              <p:cNvSpPr txBox="1"/>
              <p:nvPr/>
            </p:nvSpPr>
            <p:spPr>
              <a:xfrm>
                <a:off x="6863552" y="3107575"/>
                <a:ext cx="6134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1</m:t>
                          </m:r>
                        </m:sub>
                      </m:sSub>
                    </m:oMath>
                  </m:oMathPara>
                </a14:m>
                <a:endParaRPr lang="en-US" dirty="0"/>
              </a:p>
            </p:txBody>
          </p:sp>
        </mc:Choice>
        <mc:Fallback xmlns="">
          <p:sp>
            <p:nvSpPr>
              <p:cNvPr id="21" name="TextBox 20">
                <a:extLst>
                  <a:ext uri="{FF2B5EF4-FFF2-40B4-BE49-F238E27FC236}">
                    <a16:creationId xmlns:a16="http://schemas.microsoft.com/office/drawing/2014/main" id="{FD949BA1-74B8-FB40-A4E4-832884B3CC99}"/>
                  </a:ext>
                </a:extLst>
              </p:cNvPr>
              <p:cNvSpPr txBox="1">
                <a:spLocks noRot="1" noChangeAspect="1" noMove="1" noResize="1" noEditPoints="1" noAdjustHandles="1" noChangeArrowheads="1" noChangeShapeType="1" noTextEdit="1"/>
              </p:cNvSpPr>
              <p:nvPr/>
            </p:nvSpPr>
            <p:spPr>
              <a:xfrm>
                <a:off x="6863552" y="3107575"/>
                <a:ext cx="613459"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2160FAD-2BBB-CA40-B651-09D748CA35D9}"/>
                  </a:ext>
                </a:extLst>
              </p:cNvPr>
              <p:cNvSpPr txBox="1"/>
              <p:nvPr/>
            </p:nvSpPr>
            <p:spPr>
              <a:xfrm>
                <a:off x="6829300" y="5084165"/>
                <a:ext cx="6134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2</m:t>
                          </m:r>
                        </m:sub>
                      </m:sSub>
                    </m:oMath>
                  </m:oMathPara>
                </a14:m>
                <a:endParaRPr lang="en-US" dirty="0"/>
              </a:p>
            </p:txBody>
          </p:sp>
        </mc:Choice>
        <mc:Fallback xmlns="">
          <p:sp>
            <p:nvSpPr>
              <p:cNvPr id="22" name="TextBox 21">
                <a:extLst>
                  <a:ext uri="{FF2B5EF4-FFF2-40B4-BE49-F238E27FC236}">
                    <a16:creationId xmlns:a16="http://schemas.microsoft.com/office/drawing/2014/main" id="{32160FAD-2BBB-CA40-B651-09D748CA35D9}"/>
                  </a:ext>
                </a:extLst>
              </p:cNvPr>
              <p:cNvSpPr txBox="1">
                <a:spLocks noRot="1" noChangeAspect="1" noMove="1" noResize="1" noEditPoints="1" noAdjustHandles="1" noChangeArrowheads="1" noChangeShapeType="1" noTextEdit="1"/>
              </p:cNvSpPr>
              <p:nvPr/>
            </p:nvSpPr>
            <p:spPr>
              <a:xfrm>
                <a:off x="6829300" y="5084165"/>
                <a:ext cx="613459"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2222975-761F-3F49-ADC5-FBA617910B97}"/>
                  </a:ext>
                </a:extLst>
              </p:cNvPr>
              <p:cNvSpPr txBox="1"/>
              <p:nvPr/>
            </p:nvSpPr>
            <p:spPr>
              <a:xfrm>
                <a:off x="3031841" y="4047512"/>
                <a:ext cx="61345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|0⟩</m:t>
                      </m:r>
                    </m:oMath>
                  </m:oMathPara>
                </a14:m>
                <a:endParaRPr lang="en-US" dirty="0"/>
              </a:p>
            </p:txBody>
          </p:sp>
        </mc:Choice>
        <mc:Fallback xmlns="">
          <p:sp>
            <p:nvSpPr>
              <p:cNvPr id="24" name="TextBox 23">
                <a:extLst>
                  <a:ext uri="{FF2B5EF4-FFF2-40B4-BE49-F238E27FC236}">
                    <a16:creationId xmlns:a16="http://schemas.microsoft.com/office/drawing/2014/main" id="{82222975-761F-3F49-ADC5-FBA617910B97}"/>
                  </a:ext>
                </a:extLst>
              </p:cNvPr>
              <p:cNvSpPr txBox="1">
                <a:spLocks noRot="1" noChangeAspect="1" noMove="1" noResize="1" noEditPoints="1" noAdjustHandles="1" noChangeArrowheads="1" noChangeShapeType="1" noTextEdit="1"/>
              </p:cNvSpPr>
              <p:nvPr/>
            </p:nvSpPr>
            <p:spPr>
              <a:xfrm>
                <a:off x="3031841" y="4047512"/>
                <a:ext cx="613459" cy="523220"/>
              </a:xfrm>
              <a:prstGeom prst="rect">
                <a:avLst/>
              </a:prstGeom>
              <a:blipFill>
                <a:blip r:embed="rId5"/>
                <a:stretch>
                  <a:fillRect l="-12245" r="-1224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1B5E046-640E-1548-9FC1-248F7CEDDA30}"/>
                  </a:ext>
                </a:extLst>
              </p:cNvPr>
              <p:cNvSpPr txBox="1"/>
              <p:nvPr/>
            </p:nvSpPr>
            <p:spPr>
              <a:xfrm>
                <a:off x="494688" y="2987777"/>
                <a:ext cx="2879210" cy="369332"/>
              </a:xfrm>
              <a:prstGeom prst="rect">
                <a:avLst/>
              </a:prstGeom>
              <a:noFill/>
            </p:spPr>
            <p:txBody>
              <a:bodyPr wrap="squar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oMath>
                </a14:m>
                <a:r>
                  <a:rPr lang="en-US" dirty="0"/>
                  <a:t>’s private registers</a:t>
                </a:r>
              </a:p>
            </p:txBody>
          </p:sp>
        </mc:Choice>
        <mc:Fallback xmlns="">
          <p:sp>
            <p:nvSpPr>
              <p:cNvPr id="26" name="TextBox 25">
                <a:extLst>
                  <a:ext uri="{FF2B5EF4-FFF2-40B4-BE49-F238E27FC236}">
                    <a16:creationId xmlns:a16="http://schemas.microsoft.com/office/drawing/2014/main" id="{61B5E046-640E-1548-9FC1-248F7CEDDA30}"/>
                  </a:ext>
                </a:extLst>
              </p:cNvPr>
              <p:cNvSpPr txBox="1">
                <a:spLocks noRot="1" noChangeAspect="1" noMove="1" noResize="1" noEditPoints="1" noAdjustHandles="1" noChangeArrowheads="1" noChangeShapeType="1" noTextEdit="1"/>
              </p:cNvSpPr>
              <p:nvPr/>
            </p:nvSpPr>
            <p:spPr>
              <a:xfrm>
                <a:off x="494688" y="2987777"/>
                <a:ext cx="2879210" cy="369332"/>
              </a:xfrm>
              <a:prstGeom prst="rect">
                <a:avLst/>
              </a:prstGeom>
              <a:blipFill>
                <a:blip r:embed="rId6"/>
                <a:stretch>
                  <a:fillRect t="-3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F71A4CE-C28D-DA43-BFF8-9D08A6F325E0}"/>
                  </a:ext>
                </a:extLst>
              </p:cNvPr>
              <p:cNvSpPr txBox="1"/>
              <p:nvPr/>
            </p:nvSpPr>
            <p:spPr>
              <a:xfrm>
                <a:off x="494688" y="5320845"/>
                <a:ext cx="2879210"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oMath>
                </a14:m>
                <a:r>
                  <a:rPr lang="en-US" dirty="0"/>
                  <a:t>’s private registers</a:t>
                </a:r>
              </a:p>
            </p:txBody>
          </p:sp>
        </mc:Choice>
        <mc:Fallback xmlns="">
          <p:sp>
            <p:nvSpPr>
              <p:cNvPr id="27" name="TextBox 26">
                <a:extLst>
                  <a:ext uri="{FF2B5EF4-FFF2-40B4-BE49-F238E27FC236}">
                    <a16:creationId xmlns:a16="http://schemas.microsoft.com/office/drawing/2014/main" id="{5F71A4CE-C28D-DA43-BFF8-9D08A6F325E0}"/>
                  </a:ext>
                </a:extLst>
              </p:cNvPr>
              <p:cNvSpPr txBox="1">
                <a:spLocks noRot="1" noChangeAspect="1" noMove="1" noResize="1" noEditPoints="1" noAdjustHandles="1" noChangeArrowheads="1" noChangeShapeType="1" noTextEdit="1"/>
              </p:cNvSpPr>
              <p:nvPr/>
            </p:nvSpPr>
            <p:spPr>
              <a:xfrm>
                <a:off x="494688" y="5320845"/>
                <a:ext cx="2879210" cy="369332"/>
              </a:xfrm>
              <a:prstGeom prst="rect">
                <a:avLst/>
              </a:prstGeom>
              <a:blipFill>
                <a:blip r:embed="rId7"/>
                <a:stretch>
                  <a:fillRect t="-6667" b="-26667"/>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E53236D9-A8C5-E246-BCC6-4089E4F6DBF8}"/>
              </a:ext>
            </a:extLst>
          </p:cNvPr>
          <p:cNvSpPr txBox="1"/>
          <p:nvPr/>
        </p:nvSpPr>
        <p:spPr>
          <a:xfrm>
            <a:off x="494688" y="4151866"/>
            <a:ext cx="2879210" cy="369332"/>
          </a:xfrm>
          <a:prstGeom prst="rect">
            <a:avLst/>
          </a:prstGeom>
          <a:noFill/>
        </p:spPr>
        <p:txBody>
          <a:bodyPr wrap="square" rtlCol="0">
            <a:spAutoFit/>
          </a:bodyPr>
          <a:lstStyle/>
          <a:p>
            <a:r>
              <a:rPr lang="en-US" dirty="0"/>
              <a:t>Verifier’s private registers</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E22A76D-1553-E740-B0EC-7900076E0608}"/>
                  </a:ext>
                </a:extLst>
              </p:cNvPr>
              <p:cNvSpPr txBox="1"/>
              <p:nvPr/>
            </p:nvSpPr>
            <p:spPr>
              <a:xfrm>
                <a:off x="500002" y="3582269"/>
                <a:ext cx="2879210" cy="369332"/>
              </a:xfrm>
              <a:prstGeom prst="rect">
                <a:avLst/>
              </a:prstGeom>
              <a:noFill/>
            </p:spPr>
            <p:txBody>
              <a:bodyPr wrap="square" rtlCol="0">
                <a:spAutoFit/>
              </a:bodyPr>
              <a:lstStyle/>
              <a:p>
                <a:r>
                  <a:rPr lang="en-US" dirty="0"/>
                  <a:t>Messages to/from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oMath>
                </a14:m>
                <a:r>
                  <a:rPr lang="en-US" dirty="0"/>
                  <a:t> </a:t>
                </a:r>
              </a:p>
            </p:txBody>
          </p:sp>
        </mc:Choice>
        <mc:Fallback xmlns="">
          <p:sp>
            <p:nvSpPr>
              <p:cNvPr id="29" name="TextBox 28">
                <a:extLst>
                  <a:ext uri="{FF2B5EF4-FFF2-40B4-BE49-F238E27FC236}">
                    <a16:creationId xmlns:a16="http://schemas.microsoft.com/office/drawing/2014/main" id="{4E22A76D-1553-E740-B0EC-7900076E0608}"/>
                  </a:ext>
                </a:extLst>
              </p:cNvPr>
              <p:cNvSpPr txBox="1">
                <a:spLocks noRot="1" noChangeAspect="1" noMove="1" noResize="1" noEditPoints="1" noAdjustHandles="1" noChangeArrowheads="1" noChangeShapeType="1" noTextEdit="1"/>
              </p:cNvSpPr>
              <p:nvPr/>
            </p:nvSpPr>
            <p:spPr>
              <a:xfrm>
                <a:off x="500002" y="3582269"/>
                <a:ext cx="2879210" cy="369332"/>
              </a:xfrm>
              <a:prstGeom prst="rect">
                <a:avLst/>
              </a:prstGeom>
              <a:blipFill>
                <a:blip r:embed="rId8"/>
                <a:stretch>
                  <a:fillRect l="-1316"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3337192-3A65-E943-B869-2DED9BD2AFF5}"/>
                  </a:ext>
                </a:extLst>
              </p:cNvPr>
              <p:cNvSpPr txBox="1"/>
              <p:nvPr/>
            </p:nvSpPr>
            <p:spPr>
              <a:xfrm>
                <a:off x="494688" y="4701714"/>
                <a:ext cx="2879210" cy="369332"/>
              </a:xfrm>
              <a:prstGeom prst="rect">
                <a:avLst/>
              </a:prstGeom>
              <a:noFill/>
            </p:spPr>
            <p:txBody>
              <a:bodyPr wrap="square" rtlCol="0">
                <a:spAutoFit/>
              </a:bodyPr>
              <a:lstStyle/>
              <a:p>
                <a:r>
                  <a:rPr lang="en-US" dirty="0"/>
                  <a:t>Messages to/from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oMath>
                </a14:m>
                <a:r>
                  <a:rPr lang="en-US" dirty="0"/>
                  <a:t> </a:t>
                </a:r>
              </a:p>
            </p:txBody>
          </p:sp>
        </mc:Choice>
        <mc:Fallback xmlns="">
          <p:sp>
            <p:nvSpPr>
              <p:cNvPr id="30" name="TextBox 29">
                <a:extLst>
                  <a:ext uri="{FF2B5EF4-FFF2-40B4-BE49-F238E27FC236}">
                    <a16:creationId xmlns:a16="http://schemas.microsoft.com/office/drawing/2014/main" id="{F3337192-3A65-E943-B869-2DED9BD2AFF5}"/>
                  </a:ext>
                </a:extLst>
              </p:cNvPr>
              <p:cNvSpPr txBox="1">
                <a:spLocks noRot="1" noChangeAspect="1" noMove="1" noResize="1" noEditPoints="1" noAdjustHandles="1" noChangeArrowheads="1" noChangeShapeType="1" noTextEdit="1"/>
              </p:cNvSpPr>
              <p:nvPr/>
            </p:nvSpPr>
            <p:spPr>
              <a:xfrm>
                <a:off x="494688" y="4701714"/>
                <a:ext cx="2879210" cy="369332"/>
              </a:xfrm>
              <a:prstGeom prst="rect">
                <a:avLst/>
              </a:prstGeom>
              <a:blipFill>
                <a:blip r:embed="rId9"/>
                <a:stretch>
                  <a:fillRect l="-1316" t="-3333" b="-26667"/>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47E48DCE-D116-1849-9A1F-4D324D1F51E4}"/>
              </a:ext>
            </a:extLst>
          </p:cNvPr>
          <p:cNvCxnSpPr>
            <a:cxnSpLocks/>
          </p:cNvCxnSpPr>
          <p:nvPr/>
        </p:nvCxnSpPr>
        <p:spPr>
          <a:xfrm>
            <a:off x="4401670" y="3951601"/>
            <a:ext cx="12057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E26DBDC-C475-A54A-B56C-670FA166252A}"/>
              </a:ext>
            </a:extLst>
          </p:cNvPr>
          <p:cNvCxnSpPr>
            <a:cxnSpLocks/>
          </p:cNvCxnSpPr>
          <p:nvPr/>
        </p:nvCxnSpPr>
        <p:spPr>
          <a:xfrm>
            <a:off x="4401670" y="4153873"/>
            <a:ext cx="12057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27E28D-B57E-7B43-8EB1-816DD2CB6CAE}"/>
              </a:ext>
            </a:extLst>
          </p:cNvPr>
          <p:cNvCxnSpPr>
            <a:cxnSpLocks/>
          </p:cNvCxnSpPr>
          <p:nvPr/>
        </p:nvCxnSpPr>
        <p:spPr>
          <a:xfrm>
            <a:off x="4401670" y="4367227"/>
            <a:ext cx="12057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FE6B2A6-87F1-A842-B10A-386AD7BFDA46}"/>
              </a:ext>
            </a:extLst>
          </p:cNvPr>
          <p:cNvCxnSpPr>
            <a:cxnSpLocks/>
          </p:cNvCxnSpPr>
          <p:nvPr/>
        </p:nvCxnSpPr>
        <p:spPr>
          <a:xfrm>
            <a:off x="4401670" y="4610485"/>
            <a:ext cx="12057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F07294-DA9C-8646-B1F0-6C8792DFED32}"/>
              </a:ext>
            </a:extLst>
          </p:cNvPr>
          <p:cNvCxnSpPr>
            <a:cxnSpLocks/>
          </p:cNvCxnSpPr>
          <p:nvPr/>
        </p:nvCxnSpPr>
        <p:spPr>
          <a:xfrm>
            <a:off x="4401670" y="4864995"/>
            <a:ext cx="12057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0FE3F8D6-2125-A840-B9BC-D380ACD2B9A8}"/>
              </a:ext>
            </a:extLst>
          </p:cNvPr>
          <p:cNvSpPr/>
          <p:nvPr/>
        </p:nvSpPr>
        <p:spPr>
          <a:xfrm>
            <a:off x="4446737" y="3843776"/>
            <a:ext cx="205945" cy="391642"/>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EE98AF3-EDA8-584A-9EE8-4F594F77DCAC}"/>
              </a:ext>
            </a:extLst>
          </p:cNvPr>
          <p:cNvSpPr/>
          <p:nvPr/>
        </p:nvSpPr>
        <p:spPr>
          <a:xfrm>
            <a:off x="4705534" y="4548391"/>
            <a:ext cx="205945" cy="391642"/>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CA422C5-8BAD-E444-B458-D5BC7BD5F4BD}"/>
              </a:ext>
            </a:extLst>
          </p:cNvPr>
          <p:cNvSpPr/>
          <p:nvPr/>
        </p:nvSpPr>
        <p:spPr>
          <a:xfrm>
            <a:off x="5073703" y="4292685"/>
            <a:ext cx="205945" cy="391642"/>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64C55DA-5A27-8E4F-8454-4E8EA1C017D0}"/>
              </a:ext>
            </a:extLst>
          </p:cNvPr>
          <p:cNvSpPr/>
          <p:nvPr/>
        </p:nvSpPr>
        <p:spPr>
          <a:xfrm>
            <a:off x="5366845" y="4092912"/>
            <a:ext cx="205945" cy="391642"/>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54963D15-65B3-6048-B269-60F83A8F6C1E}"/>
              </a:ext>
            </a:extLst>
          </p:cNvPr>
          <p:cNvCxnSpPr>
            <a:cxnSpLocks/>
          </p:cNvCxnSpPr>
          <p:nvPr/>
        </p:nvCxnSpPr>
        <p:spPr>
          <a:xfrm>
            <a:off x="8612868" y="3890590"/>
            <a:ext cx="12057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648CE88-B8DA-1640-97B5-77049766AE47}"/>
              </a:ext>
            </a:extLst>
          </p:cNvPr>
          <p:cNvCxnSpPr>
            <a:cxnSpLocks/>
          </p:cNvCxnSpPr>
          <p:nvPr/>
        </p:nvCxnSpPr>
        <p:spPr>
          <a:xfrm>
            <a:off x="8612868" y="4092862"/>
            <a:ext cx="12057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C4C1979-B3C3-204A-B5F9-D7D613DDCB92}"/>
              </a:ext>
            </a:extLst>
          </p:cNvPr>
          <p:cNvCxnSpPr>
            <a:cxnSpLocks/>
          </p:cNvCxnSpPr>
          <p:nvPr/>
        </p:nvCxnSpPr>
        <p:spPr>
          <a:xfrm>
            <a:off x="8612868" y="4306216"/>
            <a:ext cx="12057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1F15C9-774D-214D-984B-2DE2FF334A2D}"/>
              </a:ext>
            </a:extLst>
          </p:cNvPr>
          <p:cNvCxnSpPr>
            <a:cxnSpLocks/>
          </p:cNvCxnSpPr>
          <p:nvPr/>
        </p:nvCxnSpPr>
        <p:spPr>
          <a:xfrm>
            <a:off x="8612868" y="4549474"/>
            <a:ext cx="12057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56437BF-F5A7-FE49-B881-51A67A1F49C4}"/>
              </a:ext>
            </a:extLst>
          </p:cNvPr>
          <p:cNvCxnSpPr>
            <a:cxnSpLocks/>
          </p:cNvCxnSpPr>
          <p:nvPr/>
        </p:nvCxnSpPr>
        <p:spPr>
          <a:xfrm>
            <a:off x="8612868" y="4803984"/>
            <a:ext cx="120575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83412D4-9799-BF48-95A9-D35C0E68E037}"/>
              </a:ext>
            </a:extLst>
          </p:cNvPr>
          <p:cNvSpPr/>
          <p:nvPr/>
        </p:nvSpPr>
        <p:spPr>
          <a:xfrm>
            <a:off x="9075980" y="4008399"/>
            <a:ext cx="205945" cy="391642"/>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247C26D-082C-8441-9CAB-59BD0298AA30}"/>
              </a:ext>
            </a:extLst>
          </p:cNvPr>
          <p:cNvSpPr/>
          <p:nvPr/>
        </p:nvSpPr>
        <p:spPr>
          <a:xfrm>
            <a:off x="9354424" y="4469575"/>
            <a:ext cx="205945" cy="391642"/>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04BB5A8-015D-E44D-B48D-3F03BEE1DF38}"/>
              </a:ext>
            </a:extLst>
          </p:cNvPr>
          <p:cNvSpPr/>
          <p:nvPr/>
        </p:nvSpPr>
        <p:spPr>
          <a:xfrm>
            <a:off x="8662477" y="4230787"/>
            <a:ext cx="205945" cy="391642"/>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1BE3B37-2E4D-5842-878D-9B0CF0C493AE}"/>
              </a:ext>
            </a:extLst>
          </p:cNvPr>
          <p:cNvSpPr/>
          <p:nvPr/>
        </p:nvSpPr>
        <p:spPr>
          <a:xfrm>
            <a:off x="9573962" y="3790610"/>
            <a:ext cx="205945" cy="391642"/>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93C5DE-FE0A-D34E-A154-DD9A9CC3C5BF}"/>
              </a:ext>
            </a:extLst>
          </p:cNvPr>
          <p:cNvSpPr/>
          <p:nvPr/>
        </p:nvSpPr>
        <p:spPr>
          <a:xfrm>
            <a:off x="10530309" y="4151866"/>
            <a:ext cx="451456" cy="41886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003E8F19-E397-9643-8021-84F5F31825C9}"/>
              </a:ext>
            </a:extLst>
          </p:cNvPr>
          <p:cNvSpPr/>
          <p:nvPr/>
        </p:nvSpPr>
        <p:spPr>
          <a:xfrm>
            <a:off x="10605875" y="4315717"/>
            <a:ext cx="308683" cy="151447"/>
          </a:xfrm>
          <a:custGeom>
            <a:avLst/>
            <a:gdLst>
              <a:gd name="connsiteX0" fmla="*/ 0 w 308683"/>
              <a:gd name="connsiteY0" fmla="*/ 151447 h 151447"/>
              <a:gd name="connsiteX1" fmla="*/ 151429 w 308683"/>
              <a:gd name="connsiteY1" fmla="*/ 18 h 151447"/>
              <a:gd name="connsiteX2" fmla="*/ 308683 w 308683"/>
              <a:gd name="connsiteY2" fmla="*/ 139799 h 151447"/>
            </a:gdLst>
            <a:ahLst/>
            <a:cxnLst>
              <a:cxn ang="0">
                <a:pos x="connsiteX0" y="connsiteY0"/>
              </a:cxn>
              <a:cxn ang="0">
                <a:pos x="connsiteX1" y="connsiteY1"/>
              </a:cxn>
              <a:cxn ang="0">
                <a:pos x="connsiteX2" y="connsiteY2"/>
              </a:cxn>
            </a:cxnLst>
            <a:rect l="l" t="t" r="r" b="b"/>
            <a:pathLst>
              <a:path w="308683" h="151447">
                <a:moveTo>
                  <a:pt x="0" y="151447"/>
                </a:moveTo>
                <a:cubicBezTo>
                  <a:pt x="49991" y="76703"/>
                  <a:pt x="99982" y="1959"/>
                  <a:pt x="151429" y="18"/>
                </a:cubicBezTo>
                <a:cubicBezTo>
                  <a:pt x="202876" y="-1923"/>
                  <a:pt x="263060" y="146594"/>
                  <a:pt x="308683" y="139799"/>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C263FD18-9E28-454D-9E43-AA5007CEAC03}"/>
              </a:ext>
            </a:extLst>
          </p:cNvPr>
          <p:cNvCxnSpPr/>
          <p:nvPr/>
        </p:nvCxnSpPr>
        <p:spPr>
          <a:xfrm flipV="1">
            <a:off x="10699062" y="4230787"/>
            <a:ext cx="215496" cy="2363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D01229A-9C46-984D-8E4A-D31B5D1016CB}"/>
              </a:ext>
            </a:extLst>
          </p:cNvPr>
          <p:cNvCxnSpPr>
            <a:cxnSpLocks/>
          </p:cNvCxnSpPr>
          <p:nvPr/>
        </p:nvCxnSpPr>
        <p:spPr>
          <a:xfrm flipV="1">
            <a:off x="4401670" y="4991905"/>
            <a:ext cx="406837" cy="122152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9BFE40A-D775-3643-94BB-01013BF84BB9}"/>
              </a:ext>
            </a:extLst>
          </p:cNvPr>
          <p:cNvCxnSpPr>
            <a:cxnSpLocks/>
          </p:cNvCxnSpPr>
          <p:nvPr/>
        </p:nvCxnSpPr>
        <p:spPr>
          <a:xfrm flipH="1" flipV="1">
            <a:off x="7657372" y="5881117"/>
            <a:ext cx="1108077" cy="41012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C49C45E-BB99-3346-A451-7F503EA5AE23}"/>
              </a:ext>
            </a:extLst>
          </p:cNvPr>
          <p:cNvSpPr txBox="1"/>
          <p:nvPr/>
        </p:nvSpPr>
        <p:spPr>
          <a:xfrm>
            <a:off x="3373898" y="6246292"/>
            <a:ext cx="2369320" cy="400110"/>
          </a:xfrm>
          <a:prstGeom prst="rect">
            <a:avLst/>
          </a:prstGeom>
          <a:noFill/>
        </p:spPr>
        <p:txBody>
          <a:bodyPr wrap="square" rtlCol="0">
            <a:spAutoFit/>
          </a:bodyPr>
          <a:lstStyle/>
          <a:p>
            <a:r>
              <a:rPr lang="en-US" sz="2000" dirty="0">
                <a:solidFill>
                  <a:srgbClr val="C00000"/>
                </a:solidFill>
              </a:rPr>
              <a:t>two-qubit gates</a:t>
            </a:r>
          </a:p>
        </p:txBody>
      </p:sp>
      <p:sp>
        <p:nvSpPr>
          <p:cNvPr id="58" name="TextBox 57">
            <a:extLst>
              <a:ext uri="{FF2B5EF4-FFF2-40B4-BE49-F238E27FC236}">
                <a16:creationId xmlns:a16="http://schemas.microsoft.com/office/drawing/2014/main" id="{661FF7D6-ED6E-5140-8974-DC8248A2EA4F}"/>
              </a:ext>
            </a:extLst>
          </p:cNvPr>
          <p:cNvSpPr txBox="1"/>
          <p:nvPr/>
        </p:nvSpPr>
        <p:spPr>
          <a:xfrm>
            <a:off x="8851541" y="6000785"/>
            <a:ext cx="2762773" cy="707886"/>
          </a:xfrm>
          <a:prstGeom prst="rect">
            <a:avLst/>
          </a:prstGeom>
          <a:noFill/>
        </p:spPr>
        <p:txBody>
          <a:bodyPr wrap="square" rtlCol="0">
            <a:spAutoFit/>
          </a:bodyPr>
          <a:lstStyle/>
          <a:p>
            <a:r>
              <a:rPr lang="en-US" sz="2000" dirty="0">
                <a:solidFill>
                  <a:srgbClr val="C00000"/>
                </a:solidFill>
              </a:rPr>
              <a:t>arbitrarily complex </a:t>
            </a:r>
            <a:r>
              <a:rPr lang="en-US" sz="2000" dirty="0" err="1">
                <a:solidFill>
                  <a:srgbClr val="C00000"/>
                </a:solidFill>
              </a:rPr>
              <a:t>unitaries</a:t>
            </a:r>
            <a:endParaRPr lang="en-US" sz="2000" dirty="0">
              <a:solidFill>
                <a:srgbClr val="C00000"/>
              </a:solidFill>
            </a:endParaRPr>
          </a:p>
        </p:txBody>
      </p:sp>
      <p:cxnSp>
        <p:nvCxnSpPr>
          <p:cNvPr id="59" name="Straight Arrow Connector 58">
            <a:extLst>
              <a:ext uri="{FF2B5EF4-FFF2-40B4-BE49-F238E27FC236}">
                <a16:creationId xmlns:a16="http://schemas.microsoft.com/office/drawing/2014/main" id="{056CCEF4-10E5-494A-9DCE-7AEA8A5DFF8F}"/>
              </a:ext>
            </a:extLst>
          </p:cNvPr>
          <p:cNvCxnSpPr>
            <a:cxnSpLocks/>
          </p:cNvCxnSpPr>
          <p:nvPr/>
        </p:nvCxnSpPr>
        <p:spPr>
          <a:xfrm flipH="1" flipV="1">
            <a:off x="7743464" y="3449257"/>
            <a:ext cx="1142519" cy="279703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07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365B-8252-684D-A9E1-6257B73A79BF}"/>
              </a:ext>
            </a:extLst>
          </p:cNvPr>
          <p:cNvSpPr>
            <a:spLocks noGrp="1"/>
          </p:cNvSpPr>
          <p:nvPr>
            <p:ph type="title"/>
          </p:nvPr>
        </p:nvSpPr>
        <p:spPr/>
        <p:txBody>
          <a:bodyPr/>
          <a:lstStyle/>
          <a:p>
            <a:r>
              <a:rPr lang="en-US" dirty="0"/>
              <a:t>Step 1: </a:t>
            </a:r>
            <a:r>
              <a:rPr lang="en-US" dirty="0" err="1"/>
              <a:t>robustifying</a:t>
            </a:r>
            <a:r>
              <a:rPr lang="en-US" dirty="0"/>
              <a:t> MIP* protocols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A182B3A-33B4-8C4E-A74C-E01B6C8EC003}"/>
                  </a:ext>
                </a:extLst>
              </p:cNvPr>
              <p:cNvSpPr>
                <a:spLocks noGrp="1"/>
              </p:cNvSpPr>
              <p:nvPr>
                <p:ph idx="1"/>
              </p:nvPr>
            </p:nvSpPr>
            <p:spPr>
              <a:xfrm>
                <a:off x="838199" y="1825625"/>
                <a:ext cx="11015134" cy="4351338"/>
              </a:xfrm>
            </p:spPr>
            <p:txBody>
              <a:bodyPr>
                <a:normAutofit/>
              </a:bodyPr>
              <a:lstStyle/>
              <a:p>
                <a:pPr marL="0" indent="0">
                  <a:buNone/>
                </a:pPr>
                <a:r>
                  <a:rPr lang="en-US" sz="2400" dirty="0"/>
                  <a:t>Make the original protocol </a:t>
                </a:r>
                <a14:m>
                  <m:oMath xmlns:m="http://schemas.openxmlformats.org/officeDocument/2006/math">
                    <m:r>
                      <m:rPr>
                        <m:sty m:val="p"/>
                      </m:rPr>
                      <a:rPr lang="en-US" sz="2400">
                        <a:latin typeface="Cambria Math" panose="02040503050406030204" pitchFamily="18" charset="0"/>
                      </a:rPr>
                      <m:t>Π</m:t>
                    </m:r>
                  </m:oMath>
                </a14:m>
                <a:r>
                  <a:rPr lang="en-US" sz="2400" dirty="0"/>
                  <a:t> </a:t>
                </a:r>
                <a:r>
                  <a:rPr lang="en-US" sz="2400" b="1" i="1" dirty="0"/>
                  <a:t>fault-tolerant</a:t>
                </a:r>
                <a:r>
                  <a:rPr lang="en-US" sz="2400" dirty="0"/>
                  <a:t>:</a:t>
                </a:r>
              </a:p>
              <a:p>
                <a:r>
                  <a:rPr lang="en-US" sz="2400" dirty="0"/>
                  <a:t>Turn verifier into a fault-tolerant quantum circuit using QECC (</a:t>
                </a:r>
                <a:r>
                  <a:rPr lang="en-US" sz="2400" dirty="0" err="1"/>
                  <a:t>concanted</a:t>
                </a:r>
                <a:r>
                  <a:rPr lang="en-US" sz="2400" dirty="0"/>
                  <a:t> </a:t>
                </a:r>
                <a:r>
                  <a:rPr lang="en-US" sz="2400" dirty="0" err="1"/>
                  <a:t>Steane</a:t>
                </a:r>
                <a:r>
                  <a:rPr lang="en-US" sz="2400" dirty="0"/>
                  <a:t> code)</a:t>
                </a:r>
              </a:p>
              <a:p>
                <a:r>
                  <a:rPr lang="en-US" sz="2400" dirty="0"/>
                  <a:t>Messages to/from provers are encoded</a:t>
                </a:r>
              </a:p>
              <a:p>
                <a:pPr marL="0" indent="0">
                  <a:buNone/>
                </a:pPr>
                <a:endParaRPr lang="en-US" sz="2400" dirty="0"/>
              </a:p>
            </p:txBody>
          </p:sp>
        </mc:Choice>
        <mc:Fallback>
          <p:sp>
            <p:nvSpPr>
              <p:cNvPr id="3" name="Content Placeholder 2">
                <a:extLst>
                  <a:ext uri="{FF2B5EF4-FFF2-40B4-BE49-F238E27FC236}">
                    <a16:creationId xmlns:a16="http://schemas.microsoft.com/office/drawing/2014/main" id="{9A182B3A-33B4-8C4E-A74C-E01B6C8EC003}"/>
                  </a:ext>
                </a:extLst>
              </p:cNvPr>
              <p:cNvSpPr>
                <a:spLocks noGrp="1" noRot="1" noChangeAspect="1" noMove="1" noResize="1" noEditPoints="1" noAdjustHandles="1" noChangeArrowheads="1" noChangeShapeType="1" noTextEdit="1"/>
              </p:cNvSpPr>
              <p:nvPr>
                <p:ph idx="1"/>
              </p:nvPr>
            </p:nvSpPr>
            <p:spPr>
              <a:xfrm>
                <a:off x="838199" y="1825625"/>
                <a:ext cx="11015134" cy="4351338"/>
              </a:xfrm>
              <a:blipFill>
                <a:blip r:embed="rId2"/>
                <a:stretch>
                  <a:fillRect l="-806" t="-2047" r="-806"/>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442702A4-0A6C-AE47-9859-CEAAEC2C22B1}"/>
              </a:ext>
            </a:extLst>
          </p:cNvPr>
          <p:cNvCxnSpPr>
            <a:cxnSpLocks/>
          </p:cNvCxnSpPr>
          <p:nvPr/>
        </p:nvCxnSpPr>
        <p:spPr>
          <a:xfrm>
            <a:off x="927117" y="4619466"/>
            <a:ext cx="40694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71F5FA-D04C-544A-81B3-5A38AA499ABA}"/>
              </a:ext>
            </a:extLst>
          </p:cNvPr>
          <p:cNvCxnSpPr>
            <a:cxnSpLocks/>
          </p:cNvCxnSpPr>
          <p:nvPr/>
        </p:nvCxnSpPr>
        <p:spPr>
          <a:xfrm>
            <a:off x="927117" y="4910763"/>
            <a:ext cx="40694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1A8A3C-C1C7-AF46-96F9-D6E705064731}"/>
              </a:ext>
            </a:extLst>
          </p:cNvPr>
          <p:cNvCxnSpPr>
            <a:cxnSpLocks/>
          </p:cNvCxnSpPr>
          <p:nvPr/>
        </p:nvCxnSpPr>
        <p:spPr>
          <a:xfrm>
            <a:off x="927116" y="5157692"/>
            <a:ext cx="4069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3DDE017-B139-4C47-9B10-22A297D75B13}"/>
              </a:ext>
            </a:extLst>
          </p:cNvPr>
          <p:cNvCxnSpPr>
            <a:cxnSpLocks/>
          </p:cNvCxnSpPr>
          <p:nvPr/>
        </p:nvCxnSpPr>
        <p:spPr>
          <a:xfrm>
            <a:off x="927115" y="5402690"/>
            <a:ext cx="40694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B0FC12-AE23-574D-A600-B40D70B6E61C}"/>
              </a:ext>
            </a:extLst>
          </p:cNvPr>
          <p:cNvCxnSpPr>
            <a:cxnSpLocks/>
          </p:cNvCxnSpPr>
          <p:nvPr/>
        </p:nvCxnSpPr>
        <p:spPr>
          <a:xfrm>
            <a:off x="927114" y="5799626"/>
            <a:ext cx="406946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39789C4-3304-384C-811F-D3A7706A8717}"/>
              </a:ext>
            </a:extLst>
          </p:cNvPr>
          <p:cNvSpPr/>
          <p:nvPr/>
        </p:nvSpPr>
        <p:spPr>
          <a:xfrm>
            <a:off x="1159609" y="4731652"/>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E257375-1645-5548-80C9-846EA6BF9930}"/>
              </a:ext>
            </a:extLst>
          </p:cNvPr>
          <p:cNvSpPr/>
          <p:nvPr/>
        </p:nvSpPr>
        <p:spPr>
          <a:xfrm>
            <a:off x="2134930" y="4193426"/>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152DA8A-0C5D-904F-B786-9D4501B636CD}"/>
              </a:ext>
            </a:extLst>
          </p:cNvPr>
          <p:cNvSpPr/>
          <p:nvPr/>
        </p:nvSpPr>
        <p:spPr>
          <a:xfrm>
            <a:off x="4108473" y="4731652"/>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A38AB3-6DB1-314C-9C2D-1204125255D7}"/>
              </a:ext>
            </a:extLst>
          </p:cNvPr>
          <p:cNvSpPr/>
          <p:nvPr/>
        </p:nvSpPr>
        <p:spPr>
          <a:xfrm>
            <a:off x="3133152" y="5256941"/>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38B0B9D0-1927-FD4B-B58B-A52328EF50F1}"/>
                  </a:ext>
                </a:extLst>
              </p:cNvPr>
              <p:cNvSpPr txBox="1"/>
              <p:nvPr/>
            </p:nvSpPr>
            <p:spPr>
              <a:xfrm>
                <a:off x="1394928" y="4969145"/>
                <a:ext cx="33971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1</m:t>
                          </m:r>
                        </m:sub>
                      </m:sSub>
                    </m:oMath>
                  </m:oMathPara>
                </a14:m>
                <a:endParaRPr lang="en-US" sz="1100" dirty="0"/>
              </a:p>
            </p:txBody>
          </p:sp>
        </mc:Choice>
        <mc:Fallback>
          <p:sp>
            <p:nvSpPr>
              <p:cNvPr id="28" name="TextBox 27">
                <a:extLst>
                  <a:ext uri="{FF2B5EF4-FFF2-40B4-BE49-F238E27FC236}">
                    <a16:creationId xmlns:a16="http://schemas.microsoft.com/office/drawing/2014/main" id="{38B0B9D0-1927-FD4B-B58B-A52328EF50F1}"/>
                  </a:ext>
                </a:extLst>
              </p:cNvPr>
              <p:cNvSpPr txBox="1">
                <a:spLocks noRot="1" noChangeAspect="1" noMove="1" noResize="1" noEditPoints="1" noAdjustHandles="1" noChangeArrowheads="1" noChangeShapeType="1" noTextEdit="1"/>
              </p:cNvSpPr>
              <p:nvPr/>
            </p:nvSpPr>
            <p:spPr>
              <a:xfrm>
                <a:off x="1394928" y="4969145"/>
                <a:ext cx="339710" cy="3385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F010322A-33BB-EC43-9357-E8AB292310F3}"/>
                  </a:ext>
                </a:extLst>
              </p:cNvPr>
              <p:cNvSpPr txBox="1"/>
              <p:nvPr/>
            </p:nvSpPr>
            <p:spPr>
              <a:xfrm>
                <a:off x="4330940" y="4970055"/>
                <a:ext cx="33971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2</m:t>
                          </m:r>
                        </m:sub>
                      </m:sSub>
                    </m:oMath>
                  </m:oMathPara>
                </a14:m>
                <a:endParaRPr lang="en-US" sz="1100" dirty="0"/>
              </a:p>
            </p:txBody>
          </p:sp>
        </mc:Choice>
        <mc:Fallback>
          <p:sp>
            <p:nvSpPr>
              <p:cNvPr id="29" name="TextBox 28">
                <a:extLst>
                  <a:ext uri="{FF2B5EF4-FFF2-40B4-BE49-F238E27FC236}">
                    <a16:creationId xmlns:a16="http://schemas.microsoft.com/office/drawing/2014/main" id="{F010322A-33BB-EC43-9357-E8AB292310F3}"/>
                  </a:ext>
                </a:extLst>
              </p:cNvPr>
              <p:cNvSpPr txBox="1">
                <a:spLocks noRot="1" noChangeAspect="1" noMove="1" noResize="1" noEditPoints="1" noAdjustHandles="1" noChangeArrowheads="1" noChangeShapeType="1" noTextEdit="1"/>
              </p:cNvSpPr>
              <p:nvPr/>
            </p:nvSpPr>
            <p:spPr>
              <a:xfrm>
                <a:off x="4330940" y="4970055"/>
                <a:ext cx="339710" cy="3385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F1DC8843-F920-594E-8A2F-7E3FB7BD218C}"/>
                  </a:ext>
                </a:extLst>
              </p:cNvPr>
              <p:cNvSpPr txBox="1"/>
              <p:nvPr/>
            </p:nvSpPr>
            <p:spPr>
              <a:xfrm>
                <a:off x="2341521" y="4365360"/>
                <a:ext cx="33971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1</m:t>
                          </m:r>
                        </m:sub>
                      </m:sSub>
                    </m:oMath>
                  </m:oMathPara>
                </a14:m>
                <a:endParaRPr lang="en-US" sz="1100" dirty="0"/>
              </a:p>
            </p:txBody>
          </p:sp>
        </mc:Choice>
        <mc:Fallback>
          <p:sp>
            <p:nvSpPr>
              <p:cNvPr id="30" name="TextBox 29">
                <a:extLst>
                  <a:ext uri="{FF2B5EF4-FFF2-40B4-BE49-F238E27FC236}">
                    <a16:creationId xmlns:a16="http://schemas.microsoft.com/office/drawing/2014/main" id="{F1DC8843-F920-594E-8A2F-7E3FB7BD218C}"/>
                  </a:ext>
                </a:extLst>
              </p:cNvPr>
              <p:cNvSpPr txBox="1">
                <a:spLocks noRot="1" noChangeAspect="1" noMove="1" noResize="1" noEditPoints="1" noAdjustHandles="1" noChangeArrowheads="1" noChangeShapeType="1" noTextEdit="1"/>
              </p:cNvSpPr>
              <p:nvPr/>
            </p:nvSpPr>
            <p:spPr>
              <a:xfrm>
                <a:off x="2341521" y="4365360"/>
                <a:ext cx="339710" cy="338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64F78727-6F70-FA4A-AC3E-9A29F35B67B2}"/>
                  </a:ext>
                </a:extLst>
              </p:cNvPr>
              <p:cNvSpPr txBox="1"/>
              <p:nvPr/>
            </p:nvSpPr>
            <p:spPr>
              <a:xfrm>
                <a:off x="3339744" y="5480720"/>
                <a:ext cx="3397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m:oMathPara>
                </a14:m>
                <a:endParaRPr lang="en-US" sz="1200" dirty="0"/>
              </a:p>
            </p:txBody>
          </p:sp>
        </mc:Choice>
        <mc:Fallback>
          <p:sp>
            <p:nvSpPr>
              <p:cNvPr id="31" name="TextBox 30">
                <a:extLst>
                  <a:ext uri="{FF2B5EF4-FFF2-40B4-BE49-F238E27FC236}">
                    <a16:creationId xmlns:a16="http://schemas.microsoft.com/office/drawing/2014/main" id="{64F78727-6F70-FA4A-AC3E-9A29F35B67B2}"/>
                  </a:ext>
                </a:extLst>
              </p:cNvPr>
              <p:cNvSpPr txBox="1">
                <a:spLocks noRot="1" noChangeAspect="1" noMove="1" noResize="1" noEditPoints="1" noAdjustHandles="1" noChangeArrowheads="1" noChangeShapeType="1" noTextEdit="1"/>
              </p:cNvSpPr>
              <p:nvPr/>
            </p:nvSpPr>
            <p:spPr>
              <a:xfrm>
                <a:off x="3339744" y="5480720"/>
                <a:ext cx="339710" cy="369332"/>
              </a:xfrm>
              <a:prstGeom prst="rect">
                <a:avLst/>
              </a:prstGeom>
              <a:blipFill>
                <a:blip r:embed="rId6"/>
                <a:stretch>
                  <a:fillRect r="-3571"/>
                </a:stretch>
              </a:blipFill>
            </p:spPr>
            <p:txBody>
              <a:bodyPr/>
              <a:lstStyle/>
              <a:p>
                <a:r>
                  <a:rPr lang="en-US">
                    <a:noFill/>
                  </a:rPr>
                  <a:t> </a:t>
                </a:r>
              </a:p>
            </p:txBody>
          </p:sp>
        </mc:Fallback>
      </mc:AlternateContent>
      <p:sp>
        <p:nvSpPr>
          <p:cNvPr id="15" name="Right Arrow 14">
            <a:extLst>
              <a:ext uri="{FF2B5EF4-FFF2-40B4-BE49-F238E27FC236}">
                <a16:creationId xmlns:a16="http://schemas.microsoft.com/office/drawing/2014/main" id="{FD9618C0-7D9F-6A47-B98C-8CF5204CBA13}"/>
              </a:ext>
            </a:extLst>
          </p:cNvPr>
          <p:cNvSpPr/>
          <p:nvPr/>
        </p:nvSpPr>
        <p:spPr>
          <a:xfrm>
            <a:off x="5456986" y="4911728"/>
            <a:ext cx="931888" cy="491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F9A0F549-9E52-3946-970B-5BE1467AB6D2}"/>
              </a:ext>
            </a:extLst>
          </p:cNvPr>
          <p:cNvCxnSpPr>
            <a:cxnSpLocks/>
          </p:cNvCxnSpPr>
          <p:nvPr/>
        </p:nvCxnSpPr>
        <p:spPr>
          <a:xfrm>
            <a:off x="6857755" y="4619466"/>
            <a:ext cx="406946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6AF65BB-92C9-FC48-B565-1D18FF7B260E}"/>
              </a:ext>
            </a:extLst>
          </p:cNvPr>
          <p:cNvCxnSpPr>
            <a:cxnSpLocks/>
          </p:cNvCxnSpPr>
          <p:nvPr/>
        </p:nvCxnSpPr>
        <p:spPr>
          <a:xfrm>
            <a:off x="6857755" y="4910763"/>
            <a:ext cx="406946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5E36B4-359A-A14D-B9F8-ED66BF03A562}"/>
              </a:ext>
            </a:extLst>
          </p:cNvPr>
          <p:cNvCxnSpPr>
            <a:cxnSpLocks/>
          </p:cNvCxnSpPr>
          <p:nvPr/>
        </p:nvCxnSpPr>
        <p:spPr>
          <a:xfrm>
            <a:off x="6857754" y="5157692"/>
            <a:ext cx="406946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DC303E2-20CC-EB4B-B29E-39D110498524}"/>
              </a:ext>
            </a:extLst>
          </p:cNvPr>
          <p:cNvCxnSpPr>
            <a:cxnSpLocks/>
          </p:cNvCxnSpPr>
          <p:nvPr/>
        </p:nvCxnSpPr>
        <p:spPr>
          <a:xfrm>
            <a:off x="6857753" y="5402690"/>
            <a:ext cx="406946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363E7F-9A79-0148-8C39-1C1742297E46}"/>
              </a:ext>
            </a:extLst>
          </p:cNvPr>
          <p:cNvCxnSpPr>
            <a:cxnSpLocks/>
          </p:cNvCxnSpPr>
          <p:nvPr/>
        </p:nvCxnSpPr>
        <p:spPr>
          <a:xfrm>
            <a:off x="6857752" y="5799626"/>
            <a:ext cx="406946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FF3E3EC-C046-7348-8F11-713B6036A589}"/>
              </a:ext>
            </a:extLst>
          </p:cNvPr>
          <p:cNvSpPr/>
          <p:nvPr/>
        </p:nvSpPr>
        <p:spPr>
          <a:xfrm>
            <a:off x="7090247" y="4731652"/>
            <a:ext cx="833249" cy="852080"/>
          </a:xfrm>
          <a:prstGeom prst="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F58FC1B-8029-4B4B-B857-41A8BC42DC0D}"/>
              </a:ext>
            </a:extLst>
          </p:cNvPr>
          <p:cNvSpPr/>
          <p:nvPr/>
        </p:nvSpPr>
        <p:spPr>
          <a:xfrm>
            <a:off x="8065568" y="4193426"/>
            <a:ext cx="833249" cy="852080"/>
          </a:xfrm>
          <a:prstGeom prst="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66D07E7-359D-0D46-9F22-D80D20395DCF}"/>
              </a:ext>
            </a:extLst>
          </p:cNvPr>
          <p:cNvSpPr/>
          <p:nvPr/>
        </p:nvSpPr>
        <p:spPr>
          <a:xfrm>
            <a:off x="10039111" y="4731652"/>
            <a:ext cx="833249" cy="852080"/>
          </a:xfrm>
          <a:prstGeom prst="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D5F1093-3DF0-3245-9F6D-25D30A66DE9B}"/>
              </a:ext>
            </a:extLst>
          </p:cNvPr>
          <p:cNvSpPr/>
          <p:nvPr/>
        </p:nvSpPr>
        <p:spPr>
          <a:xfrm>
            <a:off x="9063790" y="5256941"/>
            <a:ext cx="833249" cy="852080"/>
          </a:xfrm>
          <a:prstGeom prst="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82297370-D382-D640-85C9-7F6A4D52C09B}"/>
                  </a:ext>
                </a:extLst>
              </p:cNvPr>
              <p:cNvSpPr txBox="1"/>
              <p:nvPr/>
            </p:nvSpPr>
            <p:spPr>
              <a:xfrm>
                <a:off x="6832027" y="4969145"/>
                <a:ext cx="13873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600" b="0" i="1" smtClean="0">
                          <a:latin typeface="Cambria Math" panose="02040503050406030204" pitchFamily="18" charset="0"/>
                        </a:rPr>
                        <m:t>𝐸𝑛𝑐</m:t>
                      </m:r>
                      <m:r>
                        <a:rPr lang="en-CA"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1</m:t>
                          </m:r>
                        </m:sub>
                      </m:sSub>
                      <m:r>
                        <a:rPr lang="en-CA" sz="1600" b="0" i="1" smtClean="0">
                          <a:latin typeface="Cambria Math" panose="02040503050406030204" pitchFamily="18" charset="0"/>
                        </a:rPr>
                        <m:t>)</m:t>
                      </m:r>
                    </m:oMath>
                  </m:oMathPara>
                </a14:m>
                <a:endParaRPr lang="en-US" sz="1100" dirty="0"/>
              </a:p>
            </p:txBody>
          </p:sp>
        </mc:Choice>
        <mc:Fallback>
          <p:sp>
            <p:nvSpPr>
              <p:cNvPr id="51" name="TextBox 50">
                <a:extLst>
                  <a:ext uri="{FF2B5EF4-FFF2-40B4-BE49-F238E27FC236}">
                    <a16:creationId xmlns:a16="http://schemas.microsoft.com/office/drawing/2014/main" id="{82297370-D382-D640-85C9-7F6A4D52C09B}"/>
                  </a:ext>
                </a:extLst>
              </p:cNvPr>
              <p:cNvSpPr txBox="1">
                <a:spLocks noRot="1" noChangeAspect="1" noMove="1" noResize="1" noEditPoints="1" noAdjustHandles="1" noChangeArrowheads="1" noChangeShapeType="1" noTextEdit="1"/>
              </p:cNvSpPr>
              <p:nvPr/>
            </p:nvSpPr>
            <p:spPr>
              <a:xfrm>
                <a:off x="6832027" y="4969145"/>
                <a:ext cx="1387389" cy="338554"/>
              </a:xfrm>
              <a:prstGeom prst="rect">
                <a:avLst/>
              </a:prstGeom>
              <a:blipFill>
                <a:blip r:embed="rId7"/>
                <a:stretch>
                  <a:fillRect b="-10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EEC6D28F-0EAD-E943-AE1C-1F410F92320C}"/>
                  </a:ext>
                </a:extLst>
              </p:cNvPr>
              <p:cNvSpPr txBox="1"/>
              <p:nvPr/>
            </p:nvSpPr>
            <p:spPr>
              <a:xfrm>
                <a:off x="7925599" y="4422203"/>
                <a:ext cx="118292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𝑃</m:t>
                          </m:r>
                        </m:e>
                        <m:sub>
                          <m:r>
                            <a:rPr lang="en-CA" sz="1600" b="0" i="1" smtClean="0">
                              <a:latin typeface="Cambria Math" panose="02040503050406030204" pitchFamily="18" charset="0"/>
                            </a:rPr>
                            <m:t>1</m:t>
                          </m:r>
                        </m:sub>
                      </m:sSub>
                    </m:oMath>
                  </m:oMathPara>
                </a14:m>
                <a:endParaRPr lang="en-US" sz="1100" dirty="0"/>
              </a:p>
            </p:txBody>
          </p:sp>
        </mc:Choice>
        <mc:Fallback>
          <p:sp>
            <p:nvSpPr>
              <p:cNvPr id="53" name="TextBox 52">
                <a:extLst>
                  <a:ext uri="{FF2B5EF4-FFF2-40B4-BE49-F238E27FC236}">
                    <a16:creationId xmlns:a16="http://schemas.microsoft.com/office/drawing/2014/main" id="{EEC6D28F-0EAD-E943-AE1C-1F410F92320C}"/>
                  </a:ext>
                </a:extLst>
              </p:cNvPr>
              <p:cNvSpPr txBox="1">
                <a:spLocks noRot="1" noChangeAspect="1" noMove="1" noResize="1" noEditPoints="1" noAdjustHandles="1" noChangeArrowheads="1" noChangeShapeType="1" noTextEdit="1"/>
              </p:cNvSpPr>
              <p:nvPr/>
            </p:nvSpPr>
            <p:spPr>
              <a:xfrm>
                <a:off x="7925599" y="4422203"/>
                <a:ext cx="1182926"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59FF43B4-3A77-F340-8076-81537DE013A6}"/>
                  </a:ext>
                </a:extLst>
              </p:cNvPr>
              <p:cNvSpPr txBox="1"/>
              <p:nvPr/>
            </p:nvSpPr>
            <p:spPr>
              <a:xfrm>
                <a:off x="9762040" y="4969145"/>
                <a:ext cx="138738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1600" b="0" i="1" smtClean="0">
                          <a:latin typeface="Cambria Math" panose="02040503050406030204" pitchFamily="18" charset="0"/>
                        </a:rPr>
                        <m:t>𝐸𝑛𝑐</m:t>
                      </m:r>
                      <m:r>
                        <a:rPr lang="en-CA"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CA" sz="1600" b="0" i="1" smtClean="0">
                              <a:latin typeface="Cambria Math" panose="02040503050406030204" pitchFamily="18" charset="0"/>
                            </a:rPr>
                            <m:t>2</m:t>
                          </m:r>
                        </m:sub>
                      </m:sSub>
                      <m:r>
                        <a:rPr lang="en-CA" sz="1600" b="0" i="1" smtClean="0">
                          <a:latin typeface="Cambria Math" panose="02040503050406030204" pitchFamily="18" charset="0"/>
                        </a:rPr>
                        <m:t>)</m:t>
                      </m:r>
                    </m:oMath>
                  </m:oMathPara>
                </a14:m>
                <a:endParaRPr lang="en-US" sz="1100" dirty="0"/>
              </a:p>
            </p:txBody>
          </p:sp>
        </mc:Choice>
        <mc:Fallback>
          <p:sp>
            <p:nvSpPr>
              <p:cNvPr id="55" name="TextBox 54">
                <a:extLst>
                  <a:ext uri="{FF2B5EF4-FFF2-40B4-BE49-F238E27FC236}">
                    <a16:creationId xmlns:a16="http://schemas.microsoft.com/office/drawing/2014/main" id="{59FF43B4-3A77-F340-8076-81537DE013A6}"/>
                  </a:ext>
                </a:extLst>
              </p:cNvPr>
              <p:cNvSpPr txBox="1">
                <a:spLocks noRot="1" noChangeAspect="1" noMove="1" noResize="1" noEditPoints="1" noAdjustHandles="1" noChangeArrowheads="1" noChangeShapeType="1" noTextEdit="1"/>
              </p:cNvSpPr>
              <p:nvPr/>
            </p:nvSpPr>
            <p:spPr>
              <a:xfrm>
                <a:off x="9762040" y="4969145"/>
                <a:ext cx="1387389" cy="338554"/>
              </a:xfrm>
              <a:prstGeom prst="rect">
                <a:avLst/>
              </a:prstGeom>
              <a:blipFill>
                <a:blip r:embed="rId9"/>
                <a:stretch>
                  <a:fillRect b="-10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379F0B7E-6578-4E49-A275-B786DBD56458}"/>
                  </a:ext>
                </a:extLst>
              </p:cNvPr>
              <p:cNvSpPr txBox="1"/>
              <p:nvPr/>
            </p:nvSpPr>
            <p:spPr>
              <a:xfrm>
                <a:off x="8909619" y="5480720"/>
                <a:ext cx="118292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sz="1600" b="0" i="1" smtClean="0">
                              <a:latin typeface="Cambria Math" panose="02040503050406030204" pitchFamily="18" charset="0"/>
                            </a:rPr>
                          </m:ctrlPr>
                        </m:sSubPr>
                        <m:e>
                          <m:r>
                            <a:rPr lang="en-CA" sz="1600" b="0" i="1" smtClean="0">
                              <a:latin typeface="Cambria Math" panose="02040503050406030204" pitchFamily="18" charset="0"/>
                            </a:rPr>
                            <m:t>𝑃</m:t>
                          </m:r>
                        </m:e>
                        <m:sub>
                          <m:r>
                            <a:rPr lang="en-CA" sz="1600" b="0" i="1" smtClean="0">
                              <a:latin typeface="Cambria Math" panose="02040503050406030204" pitchFamily="18" charset="0"/>
                            </a:rPr>
                            <m:t>2</m:t>
                          </m:r>
                        </m:sub>
                      </m:sSub>
                      <m:r>
                        <a:rPr lang="en-CA" sz="1600" b="0" i="1" smtClean="0">
                          <a:latin typeface="Cambria Math" panose="02040503050406030204" pitchFamily="18" charset="0"/>
                        </a:rPr>
                        <m:t> </m:t>
                      </m:r>
                    </m:oMath>
                  </m:oMathPara>
                </a14:m>
                <a:endParaRPr lang="en-US" sz="1100" dirty="0"/>
              </a:p>
            </p:txBody>
          </p:sp>
        </mc:Choice>
        <mc:Fallback>
          <p:sp>
            <p:nvSpPr>
              <p:cNvPr id="56" name="TextBox 55">
                <a:extLst>
                  <a:ext uri="{FF2B5EF4-FFF2-40B4-BE49-F238E27FC236}">
                    <a16:creationId xmlns:a16="http://schemas.microsoft.com/office/drawing/2014/main" id="{379F0B7E-6578-4E49-A275-B786DBD56458}"/>
                  </a:ext>
                </a:extLst>
              </p:cNvPr>
              <p:cNvSpPr txBox="1">
                <a:spLocks noRot="1" noChangeAspect="1" noMove="1" noResize="1" noEditPoints="1" noAdjustHandles="1" noChangeArrowheads="1" noChangeShapeType="1" noTextEdit="1"/>
              </p:cNvSpPr>
              <p:nvPr/>
            </p:nvSpPr>
            <p:spPr>
              <a:xfrm>
                <a:off x="8909619" y="5480720"/>
                <a:ext cx="1182926" cy="338554"/>
              </a:xfrm>
              <a:prstGeom prst="rect">
                <a:avLst/>
              </a:prstGeom>
              <a:blipFill>
                <a:blip r:embed="rId10"/>
                <a:stretch>
                  <a:fillRect b="-115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Rectangle 56">
                <a:extLst>
                  <a:ext uri="{FF2B5EF4-FFF2-40B4-BE49-F238E27FC236}">
                    <a16:creationId xmlns:a16="http://schemas.microsoft.com/office/drawing/2014/main" id="{316BFBE8-B65C-6B46-A65E-24FE73B1F9B9}"/>
                  </a:ext>
                </a:extLst>
              </p:cNvPr>
              <p:cNvSpPr/>
              <p:nvPr/>
            </p:nvSpPr>
            <p:spPr>
              <a:xfrm>
                <a:off x="2162470" y="3411237"/>
                <a:ext cx="1728935" cy="523220"/>
              </a:xfrm>
              <a:prstGeom prst="rect">
                <a:avLst/>
              </a:prstGeom>
            </p:spPr>
            <p:txBody>
              <a:bodyPr wrap="none">
                <a:spAutoFit/>
              </a:bodyPr>
              <a:lstStyle/>
              <a:p>
                <a:r>
                  <a:rPr lang="en-US" sz="2800" dirty="0"/>
                  <a:t>Protocol </a:t>
                </a:r>
                <a14:m>
                  <m:oMath xmlns:m="http://schemas.openxmlformats.org/officeDocument/2006/math">
                    <m:r>
                      <m:rPr>
                        <m:sty m:val="p"/>
                      </m:rPr>
                      <a:rPr lang="en-US" sz="2800">
                        <a:latin typeface="Cambria Math" panose="02040503050406030204" pitchFamily="18" charset="0"/>
                      </a:rPr>
                      <m:t>Π</m:t>
                    </m:r>
                  </m:oMath>
                </a14:m>
                <a:endParaRPr lang="en-US" sz="2800" dirty="0"/>
              </a:p>
            </p:txBody>
          </p:sp>
        </mc:Choice>
        <mc:Fallback>
          <p:sp>
            <p:nvSpPr>
              <p:cNvPr id="57" name="Rectangle 56">
                <a:extLst>
                  <a:ext uri="{FF2B5EF4-FFF2-40B4-BE49-F238E27FC236}">
                    <a16:creationId xmlns:a16="http://schemas.microsoft.com/office/drawing/2014/main" id="{316BFBE8-B65C-6B46-A65E-24FE73B1F9B9}"/>
                  </a:ext>
                </a:extLst>
              </p:cNvPr>
              <p:cNvSpPr>
                <a:spLocks noRot="1" noChangeAspect="1" noMove="1" noResize="1" noEditPoints="1" noAdjustHandles="1" noChangeArrowheads="1" noChangeShapeType="1" noTextEdit="1"/>
              </p:cNvSpPr>
              <p:nvPr/>
            </p:nvSpPr>
            <p:spPr>
              <a:xfrm>
                <a:off x="2162470" y="3411237"/>
                <a:ext cx="1728935" cy="523220"/>
              </a:xfrm>
              <a:prstGeom prst="rect">
                <a:avLst/>
              </a:prstGeom>
              <a:blipFill>
                <a:blip r:embed="rId11"/>
                <a:stretch>
                  <a:fillRect l="-6569" t="-11905" r="-730" b="-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Rectangle 57">
                <a:extLst>
                  <a:ext uri="{FF2B5EF4-FFF2-40B4-BE49-F238E27FC236}">
                    <a16:creationId xmlns:a16="http://schemas.microsoft.com/office/drawing/2014/main" id="{2B397DDD-8CE7-ED4F-B405-F03117103EC9}"/>
                  </a:ext>
                </a:extLst>
              </p:cNvPr>
              <p:cNvSpPr/>
              <p:nvPr/>
            </p:nvSpPr>
            <p:spPr>
              <a:xfrm>
                <a:off x="7772147" y="3411237"/>
                <a:ext cx="2075568" cy="523220"/>
              </a:xfrm>
              <a:prstGeom prst="rect">
                <a:avLst/>
              </a:prstGeom>
            </p:spPr>
            <p:txBody>
              <a:bodyPr wrap="none">
                <a:spAutoFit/>
              </a:bodyPr>
              <a:lstStyle/>
              <a:p>
                <a:r>
                  <a:rPr lang="en-US" sz="2800" dirty="0"/>
                  <a:t>Protocol </a:t>
                </a:r>
                <a14:m>
                  <m:oMath xmlns:m="http://schemas.openxmlformats.org/officeDocument/2006/math">
                    <m:sSub>
                      <m:sSubPr>
                        <m:ctrlPr>
                          <a:rPr lang="en-CA" sz="2800" b="0" i="0" smtClean="0">
                            <a:latin typeface="Cambria Math" panose="02040503050406030204" pitchFamily="18" charset="0"/>
                          </a:rPr>
                        </m:ctrlPr>
                      </m:sSubPr>
                      <m:e>
                        <m:r>
                          <m:rPr>
                            <m:sty m:val="p"/>
                          </m:rPr>
                          <a:rPr lang="en-US" sz="2800">
                            <a:latin typeface="Cambria Math" panose="02040503050406030204" pitchFamily="18" charset="0"/>
                          </a:rPr>
                          <m:t>Π</m:t>
                        </m:r>
                      </m:e>
                      <m:sub>
                        <m:r>
                          <a:rPr lang="en-CA" sz="2800" b="0" i="1" smtClean="0">
                            <a:latin typeface="Cambria Math" panose="02040503050406030204" pitchFamily="18" charset="0"/>
                          </a:rPr>
                          <m:t>𝐹𝑇</m:t>
                        </m:r>
                      </m:sub>
                    </m:sSub>
                  </m:oMath>
                </a14:m>
                <a:endParaRPr lang="en-US" sz="2800" dirty="0"/>
              </a:p>
            </p:txBody>
          </p:sp>
        </mc:Choice>
        <mc:Fallback>
          <p:sp>
            <p:nvSpPr>
              <p:cNvPr id="58" name="Rectangle 57">
                <a:extLst>
                  <a:ext uri="{FF2B5EF4-FFF2-40B4-BE49-F238E27FC236}">
                    <a16:creationId xmlns:a16="http://schemas.microsoft.com/office/drawing/2014/main" id="{2B397DDD-8CE7-ED4F-B405-F03117103EC9}"/>
                  </a:ext>
                </a:extLst>
              </p:cNvPr>
              <p:cNvSpPr>
                <a:spLocks noRot="1" noChangeAspect="1" noMove="1" noResize="1" noEditPoints="1" noAdjustHandles="1" noChangeArrowheads="1" noChangeShapeType="1" noTextEdit="1"/>
              </p:cNvSpPr>
              <p:nvPr/>
            </p:nvSpPr>
            <p:spPr>
              <a:xfrm>
                <a:off x="7772147" y="3411237"/>
                <a:ext cx="2075568" cy="523220"/>
              </a:xfrm>
              <a:prstGeom prst="rect">
                <a:avLst/>
              </a:prstGeom>
              <a:blipFill>
                <a:blip r:embed="rId12"/>
                <a:stretch>
                  <a:fillRect l="-6748" t="-11905" b="-28571"/>
                </a:stretch>
              </a:blipFill>
            </p:spPr>
            <p:txBody>
              <a:bodyPr/>
              <a:lstStyle/>
              <a:p>
                <a:r>
                  <a:rPr lang="en-US">
                    <a:noFill/>
                  </a:rPr>
                  <a:t> </a:t>
                </a:r>
              </a:p>
            </p:txBody>
          </p:sp>
        </mc:Fallback>
      </mc:AlternateContent>
    </p:spTree>
    <p:extLst>
      <p:ext uri="{BB962C8B-B14F-4D97-AF65-F5344CB8AC3E}">
        <p14:creationId xmlns:p14="http://schemas.microsoft.com/office/powerpoint/2010/main" val="192506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1BD2925B-A777-5B47-B8E1-B43DA13BC3CD}"/>
              </a:ext>
            </a:extLst>
          </p:cNvPr>
          <p:cNvCxnSpPr>
            <a:cxnSpLocks/>
          </p:cNvCxnSpPr>
          <p:nvPr/>
        </p:nvCxnSpPr>
        <p:spPr>
          <a:xfrm>
            <a:off x="7033588" y="4246634"/>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1BF12E2-2CCA-5441-A5CF-C2404F90D0B3}"/>
              </a:ext>
            </a:extLst>
          </p:cNvPr>
          <p:cNvCxnSpPr>
            <a:cxnSpLocks/>
          </p:cNvCxnSpPr>
          <p:nvPr/>
        </p:nvCxnSpPr>
        <p:spPr>
          <a:xfrm>
            <a:off x="7033588" y="4471922"/>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D6EE23D-9C39-B64F-8052-AFE1D0B1EBA5}"/>
              </a:ext>
            </a:extLst>
          </p:cNvPr>
          <p:cNvCxnSpPr>
            <a:cxnSpLocks/>
          </p:cNvCxnSpPr>
          <p:nvPr/>
        </p:nvCxnSpPr>
        <p:spPr>
          <a:xfrm>
            <a:off x="7033588" y="4690582"/>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A37C41F-0D0D-2E46-8443-EB886C3AC5E6}"/>
              </a:ext>
            </a:extLst>
          </p:cNvPr>
          <p:cNvCxnSpPr>
            <a:cxnSpLocks/>
          </p:cNvCxnSpPr>
          <p:nvPr/>
        </p:nvCxnSpPr>
        <p:spPr>
          <a:xfrm>
            <a:off x="7045182" y="4955625"/>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648375C-9A46-F445-9B82-27516C7B312A}"/>
              </a:ext>
            </a:extLst>
          </p:cNvPr>
          <p:cNvCxnSpPr>
            <a:cxnSpLocks/>
          </p:cNvCxnSpPr>
          <p:nvPr/>
        </p:nvCxnSpPr>
        <p:spPr>
          <a:xfrm>
            <a:off x="7045182" y="5174285"/>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64F1910-09B7-5E4E-847B-C380CD48F8AA}"/>
              </a:ext>
            </a:extLst>
          </p:cNvPr>
          <p:cNvCxnSpPr>
            <a:cxnSpLocks/>
          </p:cNvCxnSpPr>
          <p:nvPr/>
        </p:nvCxnSpPr>
        <p:spPr>
          <a:xfrm>
            <a:off x="7045182" y="5399573"/>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7AF3C25-1D8C-8841-B3BC-A13A344251BC}"/>
              </a:ext>
            </a:extLst>
          </p:cNvPr>
          <p:cNvCxnSpPr>
            <a:cxnSpLocks/>
          </p:cNvCxnSpPr>
          <p:nvPr/>
        </p:nvCxnSpPr>
        <p:spPr>
          <a:xfrm>
            <a:off x="7045182" y="5618233"/>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1B2BDE3-2931-384B-903A-638528D22849}"/>
              </a:ext>
            </a:extLst>
          </p:cNvPr>
          <p:cNvCxnSpPr>
            <a:cxnSpLocks/>
          </p:cNvCxnSpPr>
          <p:nvPr/>
        </p:nvCxnSpPr>
        <p:spPr>
          <a:xfrm>
            <a:off x="7045182" y="5912438"/>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C49321B-CA4A-A749-BDDF-94D732A4DB32}"/>
              </a:ext>
            </a:extLst>
          </p:cNvPr>
          <p:cNvCxnSpPr>
            <a:cxnSpLocks/>
          </p:cNvCxnSpPr>
          <p:nvPr/>
        </p:nvCxnSpPr>
        <p:spPr>
          <a:xfrm>
            <a:off x="7045182" y="6131098"/>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C0CB5DD-ABEA-604C-93C8-3763D21241AA}"/>
              </a:ext>
            </a:extLst>
          </p:cNvPr>
          <p:cNvCxnSpPr>
            <a:cxnSpLocks/>
          </p:cNvCxnSpPr>
          <p:nvPr/>
        </p:nvCxnSpPr>
        <p:spPr>
          <a:xfrm>
            <a:off x="7045182" y="6356386"/>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88DF10-FECE-E941-80F8-7617CC519326}"/>
              </a:ext>
            </a:extLst>
          </p:cNvPr>
          <p:cNvSpPr>
            <a:spLocks noGrp="1"/>
          </p:cNvSpPr>
          <p:nvPr>
            <p:ph type="title"/>
          </p:nvPr>
        </p:nvSpPr>
        <p:spPr/>
        <p:txBody>
          <a:bodyPr/>
          <a:lstStyle/>
          <a:p>
            <a:r>
              <a:rPr lang="en-US" dirty="0"/>
              <a:t>Quantum fault tolerance</a:t>
            </a:r>
          </a:p>
        </p:txBody>
      </p:sp>
      <p:sp>
        <p:nvSpPr>
          <p:cNvPr id="3" name="Content Placeholder 2">
            <a:extLst>
              <a:ext uri="{FF2B5EF4-FFF2-40B4-BE49-F238E27FC236}">
                <a16:creationId xmlns:a16="http://schemas.microsoft.com/office/drawing/2014/main" id="{F54BD20C-7837-7B4D-B9E0-30FA8C7134B7}"/>
              </a:ext>
            </a:extLst>
          </p:cNvPr>
          <p:cNvSpPr>
            <a:spLocks noGrp="1"/>
          </p:cNvSpPr>
          <p:nvPr>
            <p:ph idx="1"/>
          </p:nvPr>
        </p:nvSpPr>
        <p:spPr>
          <a:xfrm>
            <a:off x="838200" y="1825625"/>
            <a:ext cx="10515600" cy="4351338"/>
          </a:xfrm>
        </p:spPr>
        <p:txBody>
          <a:bodyPr/>
          <a:lstStyle/>
          <a:p>
            <a:r>
              <a:rPr lang="en-US" dirty="0"/>
              <a:t>QECCs are crucial for </a:t>
            </a:r>
            <a:r>
              <a:rPr lang="en-US" b="1" i="1" dirty="0">
                <a:solidFill>
                  <a:srgbClr val="C00000"/>
                </a:solidFill>
              </a:rPr>
              <a:t>fault tolerant quantum computation</a:t>
            </a:r>
            <a:r>
              <a:rPr lang="en-US" dirty="0"/>
              <a:t>:</a:t>
            </a:r>
          </a:p>
          <a:p>
            <a:pPr lvl="1"/>
            <a:r>
              <a:rPr lang="en-US" dirty="0"/>
              <a:t>To protect quantum computations as they happen, we compute </a:t>
            </a:r>
            <a:r>
              <a:rPr lang="en-US" b="1" i="1" dirty="0">
                <a:solidFill>
                  <a:srgbClr val="C00000"/>
                </a:solidFill>
              </a:rPr>
              <a:t>on top</a:t>
            </a:r>
            <a:r>
              <a:rPr lang="en-US" b="1" i="1" dirty="0"/>
              <a:t> </a:t>
            </a:r>
            <a:r>
              <a:rPr lang="en-US" dirty="0"/>
              <a:t>of the encoded data (without ever fully decoding), and (try to) correct errors in </a:t>
            </a:r>
            <a:br>
              <a:rPr lang="en-US" dirty="0"/>
            </a:br>
            <a:r>
              <a:rPr lang="en-US" dirty="0"/>
              <a:t>real-time</a:t>
            </a:r>
          </a:p>
          <a:p>
            <a:pPr lvl="1"/>
            <a:r>
              <a:rPr lang="en-US" b="1" dirty="0">
                <a:solidFill>
                  <a:srgbClr val="C00000"/>
                </a:solidFill>
              </a:rPr>
              <a:t>Quantum Threshold Theorem</a:t>
            </a:r>
            <a:r>
              <a:rPr lang="en-US" dirty="0"/>
              <a:t>: with only polylog(N) overhead, can </a:t>
            </a:r>
            <a:br>
              <a:rPr lang="en-US" dirty="0"/>
            </a:br>
            <a:r>
              <a:rPr lang="en-US" dirty="0"/>
              <a:t>protect against constant noise levels.</a:t>
            </a:r>
          </a:p>
        </p:txBody>
      </p:sp>
      <p:cxnSp>
        <p:nvCxnSpPr>
          <p:cNvPr id="9" name="Straight Connector 8">
            <a:extLst>
              <a:ext uri="{FF2B5EF4-FFF2-40B4-BE49-F238E27FC236}">
                <a16:creationId xmlns:a16="http://schemas.microsoft.com/office/drawing/2014/main" id="{6655F429-55E6-A949-9637-41413CE11C2F}"/>
              </a:ext>
            </a:extLst>
          </p:cNvPr>
          <p:cNvCxnSpPr/>
          <p:nvPr/>
        </p:nvCxnSpPr>
        <p:spPr>
          <a:xfrm>
            <a:off x="1341780" y="4651511"/>
            <a:ext cx="3124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2C3294B-F336-A74C-A935-5698FEF29DA9}"/>
              </a:ext>
            </a:extLst>
          </p:cNvPr>
          <p:cNvCxnSpPr/>
          <p:nvPr/>
        </p:nvCxnSpPr>
        <p:spPr>
          <a:xfrm>
            <a:off x="1341780" y="4870171"/>
            <a:ext cx="3124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7D750C-DE8B-0542-884C-9D8EB162F86C}"/>
              </a:ext>
            </a:extLst>
          </p:cNvPr>
          <p:cNvCxnSpPr/>
          <p:nvPr/>
        </p:nvCxnSpPr>
        <p:spPr>
          <a:xfrm>
            <a:off x="1341780" y="5068955"/>
            <a:ext cx="3124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76ECBF-5B8F-7D4A-92E7-23657F7737FC}"/>
              </a:ext>
            </a:extLst>
          </p:cNvPr>
          <p:cNvCxnSpPr/>
          <p:nvPr/>
        </p:nvCxnSpPr>
        <p:spPr>
          <a:xfrm>
            <a:off x="1341780" y="5287615"/>
            <a:ext cx="3124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B452A3-234B-FA45-88BD-676114A2D8E5}"/>
              </a:ext>
            </a:extLst>
          </p:cNvPr>
          <p:cNvCxnSpPr/>
          <p:nvPr/>
        </p:nvCxnSpPr>
        <p:spPr>
          <a:xfrm>
            <a:off x="1341780" y="5519529"/>
            <a:ext cx="3124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23765F-0F6D-964A-9F13-E67B042A2C27}"/>
              </a:ext>
            </a:extLst>
          </p:cNvPr>
          <p:cNvCxnSpPr/>
          <p:nvPr/>
        </p:nvCxnSpPr>
        <p:spPr>
          <a:xfrm>
            <a:off x="1341780" y="5738189"/>
            <a:ext cx="3124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9A1EDE-66FD-2D40-81A3-9923FCDC49D1}"/>
              </a:ext>
            </a:extLst>
          </p:cNvPr>
          <p:cNvCxnSpPr/>
          <p:nvPr/>
        </p:nvCxnSpPr>
        <p:spPr>
          <a:xfrm>
            <a:off x="1341780" y="5936973"/>
            <a:ext cx="3124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C1CC10-76C2-C244-8C33-4B8C78612F21}"/>
              </a:ext>
            </a:extLst>
          </p:cNvPr>
          <p:cNvCxnSpPr/>
          <p:nvPr/>
        </p:nvCxnSpPr>
        <p:spPr>
          <a:xfrm>
            <a:off x="1341780" y="6155633"/>
            <a:ext cx="3124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6EAAF5-3EAA-9E4B-8B3F-C9693C2F81CF}"/>
              </a:ext>
            </a:extLst>
          </p:cNvPr>
          <p:cNvSpPr/>
          <p:nvPr/>
        </p:nvSpPr>
        <p:spPr>
          <a:xfrm>
            <a:off x="1696277" y="4481532"/>
            <a:ext cx="2385393" cy="183036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9ABFCA46-A936-BD4E-9C7C-F2364ACF1937}"/>
              </a:ext>
            </a:extLst>
          </p:cNvPr>
          <p:cNvSpPr/>
          <p:nvPr/>
        </p:nvSpPr>
        <p:spPr>
          <a:xfrm>
            <a:off x="5324057" y="5088831"/>
            <a:ext cx="1116500" cy="645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22814DB-D703-8C47-AF9E-285E9A587710}"/>
              </a:ext>
            </a:extLst>
          </p:cNvPr>
          <p:cNvSpPr/>
          <p:nvPr/>
        </p:nvSpPr>
        <p:spPr>
          <a:xfrm>
            <a:off x="7388085" y="4034602"/>
            <a:ext cx="3226905" cy="247607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08CA096-7D8D-E546-973B-860788229002}"/>
              </a:ext>
            </a:extLst>
          </p:cNvPr>
          <p:cNvSpPr txBox="1"/>
          <p:nvPr/>
        </p:nvSpPr>
        <p:spPr>
          <a:xfrm>
            <a:off x="7813814" y="4850911"/>
            <a:ext cx="2557668" cy="1015663"/>
          </a:xfrm>
          <a:prstGeom prst="rect">
            <a:avLst/>
          </a:prstGeom>
          <a:noFill/>
        </p:spPr>
        <p:txBody>
          <a:bodyPr wrap="square" rtlCol="0">
            <a:spAutoFit/>
          </a:bodyPr>
          <a:lstStyle/>
          <a:p>
            <a:pPr algn="ctr"/>
            <a:r>
              <a:rPr lang="en-US" sz="2000" dirty="0"/>
              <a:t>Fault tolerant circuit</a:t>
            </a:r>
          </a:p>
          <a:p>
            <a:pPr algn="ctr"/>
            <a:r>
              <a:rPr lang="en-US" sz="4000" dirty="0"/>
              <a:t>C’</a:t>
            </a:r>
          </a:p>
        </p:txBody>
      </p:sp>
      <p:sp>
        <p:nvSpPr>
          <p:cNvPr id="67" name="TextBox 66">
            <a:extLst>
              <a:ext uri="{FF2B5EF4-FFF2-40B4-BE49-F238E27FC236}">
                <a16:creationId xmlns:a16="http://schemas.microsoft.com/office/drawing/2014/main" id="{EE7AF219-E6D7-144B-98AC-D51073F1926E}"/>
              </a:ext>
            </a:extLst>
          </p:cNvPr>
          <p:cNvSpPr txBox="1"/>
          <p:nvPr/>
        </p:nvSpPr>
        <p:spPr>
          <a:xfrm>
            <a:off x="1687162" y="4921310"/>
            <a:ext cx="2557668" cy="1015663"/>
          </a:xfrm>
          <a:prstGeom prst="rect">
            <a:avLst/>
          </a:prstGeom>
          <a:noFill/>
        </p:spPr>
        <p:txBody>
          <a:bodyPr wrap="square" rtlCol="0">
            <a:spAutoFit/>
          </a:bodyPr>
          <a:lstStyle/>
          <a:p>
            <a:pPr algn="ctr"/>
            <a:r>
              <a:rPr lang="en-US" sz="2000" dirty="0"/>
              <a:t>Bare circuit</a:t>
            </a:r>
          </a:p>
          <a:p>
            <a:pPr algn="ctr"/>
            <a:r>
              <a:rPr lang="en-US" sz="4000" dirty="0"/>
              <a:t>C</a:t>
            </a:r>
          </a:p>
        </p:txBody>
      </p:sp>
    </p:spTree>
    <p:extLst>
      <p:ext uri="{BB962C8B-B14F-4D97-AF65-F5344CB8AC3E}">
        <p14:creationId xmlns:p14="http://schemas.microsoft.com/office/powerpoint/2010/main" val="159343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FA8B-E99D-3043-9D19-F71FE92C3B4D}"/>
              </a:ext>
            </a:extLst>
          </p:cNvPr>
          <p:cNvSpPr>
            <a:spLocks noGrp="1"/>
          </p:cNvSpPr>
          <p:nvPr>
            <p:ph type="title"/>
          </p:nvPr>
        </p:nvSpPr>
        <p:spPr/>
        <p:txBody>
          <a:bodyPr/>
          <a:lstStyle/>
          <a:p>
            <a:r>
              <a:rPr lang="en-US" dirty="0"/>
              <a:t>This talk</a:t>
            </a:r>
          </a:p>
        </p:txBody>
      </p:sp>
      <p:sp>
        <p:nvSpPr>
          <p:cNvPr id="4" name="Rectangle 3">
            <a:extLst>
              <a:ext uri="{FF2B5EF4-FFF2-40B4-BE49-F238E27FC236}">
                <a16:creationId xmlns:a16="http://schemas.microsoft.com/office/drawing/2014/main" id="{956B8412-696D-9340-A4C2-7611F7CC216A}"/>
              </a:ext>
            </a:extLst>
          </p:cNvPr>
          <p:cNvSpPr/>
          <p:nvPr/>
        </p:nvSpPr>
        <p:spPr>
          <a:xfrm>
            <a:off x="1185863" y="2488611"/>
            <a:ext cx="9099536" cy="1938992"/>
          </a:xfrm>
          <a:prstGeom prst="rect">
            <a:avLst/>
          </a:prstGeom>
        </p:spPr>
        <p:txBody>
          <a:bodyPr wrap="square">
            <a:spAutoFit/>
          </a:bodyPr>
          <a:lstStyle/>
          <a:p>
            <a:pPr algn="ctr"/>
            <a:r>
              <a:rPr lang="en-CA" sz="4000" i="1" dirty="0">
                <a:solidFill>
                  <a:srgbClr val="7030A0"/>
                </a:solidFill>
              </a:rPr>
              <a:t>Every quantum </a:t>
            </a:r>
            <a:r>
              <a:rPr lang="en-CA" sz="4000" i="1" dirty="0" err="1">
                <a:solidFill>
                  <a:srgbClr val="7030A0"/>
                </a:solidFill>
              </a:rPr>
              <a:t>multiprover</a:t>
            </a:r>
            <a:r>
              <a:rPr lang="en-CA" sz="4000" i="1" dirty="0">
                <a:solidFill>
                  <a:srgbClr val="7030A0"/>
                </a:solidFill>
              </a:rPr>
              <a:t> protocol </a:t>
            </a:r>
            <a:br>
              <a:rPr lang="en-CA" sz="4000" i="1" dirty="0">
                <a:solidFill>
                  <a:srgbClr val="7030A0"/>
                </a:solidFill>
              </a:rPr>
            </a:br>
            <a:r>
              <a:rPr lang="en-CA" sz="4000" i="1" dirty="0">
                <a:solidFill>
                  <a:srgbClr val="7030A0"/>
                </a:solidFill>
              </a:rPr>
              <a:t>can be efficiently transformed into an </a:t>
            </a:r>
            <a:br>
              <a:rPr lang="en-CA" sz="4000" i="1" dirty="0">
                <a:solidFill>
                  <a:srgbClr val="7030A0"/>
                </a:solidFill>
              </a:rPr>
            </a:br>
            <a:r>
              <a:rPr lang="en-CA" sz="4000" i="1" dirty="0">
                <a:solidFill>
                  <a:srgbClr val="7030A0"/>
                </a:solidFill>
              </a:rPr>
              <a:t>equivalent zero knowledge protocol.</a:t>
            </a:r>
            <a:endParaRPr lang="en-US" sz="4000" i="1" dirty="0">
              <a:solidFill>
                <a:srgbClr val="7030A0"/>
              </a:solidFill>
            </a:endParaRPr>
          </a:p>
        </p:txBody>
      </p:sp>
    </p:spTree>
    <p:extLst>
      <p:ext uri="{BB962C8B-B14F-4D97-AF65-F5344CB8AC3E}">
        <p14:creationId xmlns:p14="http://schemas.microsoft.com/office/powerpoint/2010/main" val="104381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DF10-FECE-E941-80F8-7617CC519326}"/>
              </a:ext>
            </a:extLst>
          </p:cNvPr>
          <p:cNvSpPr>
            <a:spLocks noGrp="1"/>
          </p:cNvSpPr>
          <p:nvPr>
            <p:ph type="title"/>
          </p:nvPr>
        </p:nvSpPr>
        <p:spPr/>
        <p:txBody>
          <a:bodyPr/>
          <a:lstStyle/>
          <a:p>
            <a:r>
              <a:rPr lang="en-US" dirty="0"/>
              <a:t>A perspective on quantum error correction</a:t>
            </a:r>
          </a:p>
        </p:txBody>
      </p:sp>
      <p:sp>
        <p:nvSpPr>
          <p:cNvPr id="3" name="Content Placeholder 2">
            <a:extLst>
              <a:ext uri="{FF2B5EF4-FFF2-40B4-BE49-F238E27FC236}">
                <a16:creationId xmlns:a16="http://schemas.microsoft.com/office/drawing/2014/main" id="{F54BD20C-7837-7B4D-B9E0-30FA8C7134B7}"/>
              </a:ext>
            </a:extLst>
          </p:cNvPr>
          <p:cNvSpPr>
            <a:spLocks noGrp="1"/>
          </p:cNvSpPr>
          <p:nvPr>
            <p:ph idx="1"/>
          </p:nvPr>
        </p:nvSpPr>
        <p:spPr>
          <a:xfrm>
            <a:off x="838200" y="1825625"/>
            <a:ext cx="10515600" cy="4351338"/>
          </a:xfrm>
        </p:spPr>
        <p:txBody>
          <a:bodyPr/>
          <a:lstStyle/>
          <a:p>
            <a:pPr marL="0" indent="0">
              <a:buNone/>
            </a:pPr>
            <a:r>
              <a:rPr lang="en-US" dirty="0"/>
              <a:t>We can think of the noisy environment as an adversary who can take “local peeks” at the computation and try to corrupt it. </a:t>
            </a:r>
          </a:p>
        </p:txBody>
      </p:sp>
      <p:pic>
        <p:nvPicPr>
          <p:cNvPr id="29" name="Picture 28">
            <a:extLst>
              <a:ext uri="{FF2B5EF4-FFF2-40B4-BE49-F238E27FC236}">
                <a16:creationId xmlns:a16="http://schemas.microsoft.com/office/drawing/2014/main" id="{4932ADBC-DA67-B046-8185-E4C4F21C2BB9}"/>
              </a:ext>
            </a:extLst>
          </p:cNvPr>
          <p:cNvPicPr>
            <a:picLocks noChangeAspect="1"/>
          </p:cNvPicPr>
          <p:nvPr/>
        </p:nvPicPr>
        <p:blipFill>
          <a:blip r:embed="rId2"/>
          <a:stretch>
            <a:fillRect/>
          </a:stretch>
        </p:blipFill>
        <p:spPr>
          <a:xfrm>
            <a:off x="534929" y="5537902"/>
            <a:ext cx="1237544" cy="1118740"/>
          </a:xfrm>
          <a:prstGeom prst="rect">
            <a:avLst/>
          </a:prstGeom>
        </p:spPr>
      </p:pic>
      <p:cxnSp>
        <p:nvCxnSpPr>
          <p:cNvPr id="30" name="Straight Connector 29">
            <a:extLst>
              <a:ext uri="{FF2B5EF4-FFF2-40B4-BE49-F238E27FC236}">
                <a16:creationId xmlns:a16="http://schemas.microsoft.com/office/drawing/2014/main" id="{3EED9F8E-576B-9F4F-839C-90D8F495552B}"/>
              </a:ext>
            </a:extLst>
          </p:cNvPr>
          <p:cNvCxnSpPr>
            <a:cxnSpLocks/>
          </p:cNvCxnSpPr>
          <p:nvPr/>
        </p:nvCxnSpPr>
        <p:spPr>
          <a:xfrm>
            <a:off x="1772473" y="3504512"/>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B88D745-909C-674A-B469-EEEA1E27CF66}"/>
              </a:ext>
            </a:extLst>
          </p:cNvPr>
          <p:cNvCxnSpPr>
            <a:cxnSpLocks/>
          </p:cNvCxnSpPr>
          <p:nvPr/>
        </p:nvCxnSpPr>
        <p:spPr>
          <a:xfrm>
            <a:off x="1772473" y="3729800"/>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8B4BFFF-49A8-3C4F-AA45-A11FFE75EC2D}"/>
              </a:ext>
            </a:extLst>
          </p:cNvPr>
          <p:cNvCxnSpPr>
            <a:cxnSpLocks/>
          </p:cNvCxnSpPr>
          <p:nvPr/>
        </p:nvCxnSpPr>
        <p:spPr>
          <a:xfrm>
            <a:off x="1772473" y="3948460"/>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7681991-996E-204D-9535-5A230D02E64F}"/>
              </a:ext>
            </a:extLst>
          </p:cNvPr>
          <p:cNvCxnSpPr>
            <a:cxnSpLocks/>
          </p:cNvCxnSpPr>
          <p:nvPr/>
        </p:nvCxnSpPr>
        <p:spPr>
          <a:xfrm>
            <a:off x="1784067" y="4213503"/>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AD24CC7-DDA2-1B4B-BC01-4AB4EEA1BD98}"/>
              </a:ext>
            </a:extLst>
          </p:cNvPr>
          <p:cNvCxnSpPr>
            <a:cxnSpLocks/>
          </p:cNvCxnSpPr>
          <p:nvPr/>
        </p:nvCxnSpPr>
        <p:spPr>
          <a:xfrm>
            <a:off x="1784067" y="4432163"/>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C0621C6-49AA-2144-B5DF-586911D72AED}"/>
              </a:ext>
            </a:extLst>
          </p:cNvPr>
          <p:cNvCxnSpPr>
            <a:cxnSpLocks/>
          </p:cNvCxnSpPr>
          <p:nvPr/>
        </p:nvCxnSpPr>
        <p:spPr>
          <a:xfrm>
            <a:off x="1784067" y="4657451"/>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37BCA7-1FA7-2649-917E-CF4518886755}"/>
              </a:ext>
            </a:extLst>
          </p:cNvPr>
          <p:cNvCxnSpPr>
            <a:cxnSpLocks/>
          </p:cNvCxnSpPr>
          <p:nvPr/>
        </p:nvCxnSpPr>
        <p:spPr>
          <a:xfrm>
            <a:off x="1784067" y="4876111"/>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4F29DC2-8D0C-B44F-B357-B73B436EBA3A}"/>
              </a:ext>
            </a:extLst>
          </p:cNvPr>
          <p:cNvCxnSpPr>
            <a:cxnSpLocks/>
          </p:cNvCxnSpPr>
          <p:nvPr/>
        </p:nvCxnSpPr>
        <p:spPr>
          <a:xfrm>
            <a:off x="1784067" y="5170316"/>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EF50487-2E8B-0D47-87F1-585AAE57F8BE}"/>
              </a:ext>
            </a:extLst>
          </p:cNvPr>
          <p:cNvCxnSpPr>
            <a:cxnSpLocks/>
          </p:cNvCxnSpPr>
          <p:nvPr/>
        </p:nvCxnSpPr>
        <p:spPr>
          <a:xfrm>
            <a:off x="1784067" y="5388976"/>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1FC1DF-6352-9943-ADCD-6BB70176090D}"/>
              </a:ext>
            </a:extLst>
          </p:cNvPr>
          <p:cNvCxnSpPr>
            <a:cxnSpLocks/>
          </p:cNvCxnSpPr>
          <p:nvPr/>
        </p:nvCxnSpPr>
        <p:spPr>
          <a:xfrm>
            <a:off x="1784067" y="5614264"/>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9FD482B-E686-0C45-92D5-4E6DA7C79F65}"/>
              </a:ext>
            </a:extLst>
          </p:cNvPr>
          <p:cNvSpPr/>
          <p:nvPr/>
        </p:nvSpPr>
        <p:spPr>
          <a:xfrm>
            <a:off x="2126970" y="3292480"/>
            <a:ext cx="3226905" cy="247607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28F06C5-57B8-9549-9D49-DC52DEE434F3}"/>
              </a:ext>
            </a:extLst>
          </p:cNvPr>
          <p:cNvSpPr txBox="1"/>
          <p:nvPr/>
        </p:nvSpPr>
        <p:spPr>
          <a:xfrm>
            <a:off x="2488090" y="5816234"/>
            <a:ext cx="2557668" cy="707886"/>
          </a:xfrm>
          <a:prstGeom prst="rect">
            <a:avLst/>
          </a:prstGeom>
          <a:noFill/>
        </p:spPr>
        <p:txBody>
          <a:bodyPr wrap="square" rtlCol="0">
            <a:spAutoFit/>
          </a:bodyPr>
          <a:lstStyle/>
          <a:p>
            <a:pPr algn="ctr"/>
            <a:r>
              <a:rPr lang="en-US" sz="2000" dirty="0"/>
              <a:t>Bare circuit </a:t>
            </a:r>
            <a:r>
              <a:rPr lang="en-US" sz="4000" dirty="0"/>
              <a:t>C</a:t>
            </a:r>
          </a:p>
        </p:txBody>
      </p:sp>
      <p:sp>
        <p:nvSpPr>
          <p:cNvPr id="5" name="Oval 4">
            <a:extLst>
              <a:ext uri="{FF2B5EF4-FFF2-40B4-BE49-F238E27FC236}">
                <a16:creationId xmlns:a16="http://schemas.microsoft.com/office/drawing/2014/main" id="{C928FAAF-8C23-4742-87BA-755CDB6B27E3}"/>
              </a:ext>
            </a:extLst>
          </p:cNvPr>
          <p:cNvSpPr/>
          <p:nvPr/>
        </p:nvSpPr>
        <p:spPr>
          <a:xfrm>
            <a:off x="2266120" y="3890590"/>
            <a:ext cx="1500804" cy="14983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5FB9DC-B779-B649-A879-24F39CE205C9}"/>
              </a:ext>
            </a:extLst>
          </p:cNvPr>
          <p:cNvSpPr txBox="1"/>
          <p:nvPr/>
        </p:nvSpPr>
        <p:spPr>
          <a:xfrm>
            <a:off x="2482293" y="3914642"/>
            <a:ext cx="1683026" cy="1477328"/>
          </a:xfrm>
          <a:prstGeom prst="rect">
            <a:avLst/>
          </a:prstGeom>
          <a:noFill/>
        </p:spPr>
        <p:txBody>
          <a:bodyPr wrap="square" rtlCol="0">
            <a:spAutoFit/>
          </a:bodyPr>
          <a:lstStyle/>
          <a:p>
            <a:r>
              <a:rPr lang="en-US" dirty="0"/>
              <a:t>01011001</a:t>
            </a:r>
            <a:br>
              <a:rPr lang="en-US" dirty="0"/>
            </a:br>
            <a:r>
              <a:rPr lang="en-US" dirty="0"/>
              <a:t>11101101</a:t>
            </a:r>
          </a:p>
          <a:p>
            <a:r>
              <a:rPr lang="en-US" dirty="0"/>
              <a:t>01011001</a:t>
            </a:r>
          </a:p>
          <a:p>
            <a:r>
              <a:rPr lang="en-US" dirty="0"/>
              <a:t>01011010</a:t>
            </a:r>
          </a:p>
          <a:p>
            <a:r>
              <a:rPr lang="en-US" dirty="0"/>
              <a:t>11010101</a:t>
            </a:r>
          </a:p>
        </p:txBody>
      </p:sp>
      <p:pic>
        <p:nvPicPr>
          <p:cNvPr id="42" name="Picture 41">
            <a:extLst>
              <a:ext uri="{FF2B5EF4-FFF2-40B4-BE49-F238E27FC236}">
                <a16:creationId xmlns:a16="http://schemas.microsoft.com/office/drawing/2014/main" id="{CE1232DE-DE90-564C-960E-35F2B33E5E56}"/>
              </a:ext>
            </a:extLst>
          </p:cNvPr>
          <p:cNvPicPr>
            <a:picLocks noChangeAspect="1"/>
          </p:cNvPicPr>
          <p:nvPr/>
        </p:nvPicPr>
        <p:blipFill>
          <a:blip r:embed="rId3"/>
          <a:stretch>
            <a:fillRect/>
          </a:stretch>
        </p:blipFill>
        <p:spPr>
          <a:xfrm rot="20299709" flipH="1">
            <a:off x="852052" y="3836569"/>
            <a:ext cx="3260482" cy="2445362"/>
          </a:xfrm>
          <a:prstGeom prst="rect">
            <a:avLst/>
          </a:prstGeom>
        </p:spPr>
      </p:pic>
    </p:spTree>
    <p:extLst>
      <p:ext uri="{BB962C8B-B14F-4D97-AF65-F5344CB8AC3E}">
        <p14:creationId xmlns:p14="http://schemas.microsoft.com/office/powerpoint/2010/main" val="2557830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DF10-FECE-E941-80F8-7617CC519326}"/>
              </a:ext>
            </a:extLst>
          </p:cNvPr>
          <p:cNvSpPr>
            <a:spLocks noGrp="1"/>
          </p:cNvSpPr>
          <p:nvPr>
            <p:ph type="title"/>
          </p:nvPr>
        </p:nvSpPr>
        <p:spPr/>
        <p:txBody>
          <a:bodyPr/>
          <a:lstStyle/>
          <a:p>
            <a:r>
              <a:rPr lang="en-US" dirty="0"/>
              <a:t>A perspective on quantum error correction</a:t>
            </a:r>
          </a:p>
        </p:txBody>
      </p:sp>
      <p:sp>
        <p:nvSpPr>
          <p:cNvPr id="3" name="Content Placeholder 2">
            <a:extLst>
              <a:ext uri="{FF2B5EF4-FFF2-40B4-BE49-F238E27FC236}">
                <a16:creationId xmlns:a16="http://schemas.microsoft.com/office/drawing/2014/main" id="{F54BD20C-7837-7B4D-B9E0-30FA8C7134B7}"/>
              </a:ext>
            </a:extLst>
          </p:cNvPr>
          <p:cNvSpPr>
            <a:spLocks noGrp="1"/>
          </p:cNvSpPr>
          <p:nvPr>
            <p:ph idx="1"/>
          </p:nvPr>
        </p:nvSpPr>
        <p:spPr>
          <a:xfrm>
            <a:off x="838200" y="1825625"/>
            <a:ext cx="10515600" cy="4351338"/>
          </a:xfrm>
        </p:spPr>
        <p:txBody>
          <a:bodyPr/>
          <a:lstStyle/>
          <a:p>
            <a:pPr marL="0" indent="0">
              <a:buNone/>
            </a:pPr>
            <a:r>
              <a:rPr lang="en-US" dirty="0"/>
              <a:t>QECC ”smears out” the information about computation – all ”juicy” information is stored in </a:t>
            </a:r>
            <a:r>
              <a:rPr lang="en-US" i="1" dirty="0"/>
              <a:t>global</a:t>
            </a:r>
            <a:r>
              <a:rPr lang="en-US" dirty="0"/>
              <a:t> correlations of the quantum state.</a:t>
            </a:r>
          </a:p>
        </p:txBody>
      </p:sp>
      <p:pic>
        <p:nvPicPr>
          <p:cNvPr id="29" name="Picture 28">
            <a:extLst>
              <a:ext uri="{FF2B5EF4-FFF2-40B4-BE49-F238E27FC236}">
                <a16:creationId xmlns:a16="http://schemas.microsoft.com/office/drawing/2014/main" id="{4932ADBC-DA67-B046-8185-E4C4F21C2BB9}"/>
              </a:ext>
            </a:extLst>
          </p:cNvPr>
          <p:cNvPicPr>
            <a:picLocks noChangeAspect="1"/>
          </p:cNvPicPr>
          <p:nvPr/>
        </p:nvPicPr>
        <p:blipFill>
          <a:blip r:embed="rId3"/>
          <a:stretch>
            <a:fillRect/>
          </a:stretch>
        </p:blipFill>
        <p:spPr>
          <a:xfrm>
            <a:off x="534924" y="5537902"/>
            <a:ext cx="1237544" cy="1118740"/>
          </a:xfrm>
          <a:prstGeom prst="rect">
            <a:avLst/>
          </a:prstGeom>
        </p:spPr>
      </p:pic>
      <p:cxnSp>
        <p:nvCxnSpPr>
          <p:cNvPr id="30" name="Straight Connector 29">
            <a:extLst>
              <a:ext uri="{FF2B5EF4-FFF2-40B4-BE49-F238E27FC236}">
                <a16:creationId xmlns:a16="http://schemas.microsoft.com/office/drawing/2014/main" id="{3EED9F8E-576B-9F4F-839C-90D8F495552B}"/>
              </a:ext>
            </a:extLst>
          </p:cNvPr>
          <p:cNvCxnSpPr>
            <a:cxnSpLocks/>
          </p:cNvCxnSpPr>
          <p:nvPr/>
        </p:nvCxnSpPr>
        <p:spPr>
          <a:xfrm>
            <a:off x="1772468" y="3504512"/>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B88D745-909C-674A-B469-EEEA1E27CF66}"/>
              </a:ext>
            </a:extLst>
          </p:cNvPr>
          <p:cNvCxnSpPr>
            <a:cxnSpLocks/>
          </p:cNvCxnSpPr>
          <p:nvPr/>
        </p:nvCxnSpPr>
        <p:spPr>
          <a:xfrm>
            <a:off x="1772468" y="3729800"/>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8B4BFFF-49A8-3C4F-AA45-A11FFE75EC2D}"/>
              </a:ext>
            </a:extLst>
          </p:cNvPr>
          <p:cNvCxnSpPr>
            <a:cxnSpLocks/>
          </p:cNvCxnSpPr>
          <p:nvPr/>
        </p:nvCxnSpPr>
        <p:spPr>
          <a:xfrm>
            <a:off x="1772468" y="3948460"/>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7681991-996E-204D-9535-5A230D02E64F}"/>
              </a:ext>
            </a:extLst>
          </p:cNvPr>
          <p:cNvCxnSpPr>
            <a:cxnSpLocks/>
          </p:cNvCxnSpPr>
          <p:nvPr/>
        </p:nvCxnSpPr>
        <p:spPr>
          <a:xfrm>
            <a:off x="1784062" y="4213503"/>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AD24CC7-DDA2-1B4B-BC01-4AB4EEA1BD98}"/>
              </a:ext>
            </a:extLst>
          </p:cNvPr>
          <p:cNvCxnSpPr>
            <a:cxnSpLocks/>
          </p:cNvCxnSpPr>
          <p:nvPr/>
        </p:nvCxnSpPr>
        <p:spPr>
          <a:xfrm>
            <a:off x="1784062" y="4432163"/>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C0621C6-49AA-2144-B5DF-586911D72AED}"/>
              </a:ext>
            </a:extLst>
          </p:cNvPr>
          <p:cNvCxnSpPr>
            <a:cxnSpLocks/>
          </p:cNvCxnSpPr>
          <p:nvPr/>
        </p:nvCxnSpPr>
        <p:spPr>
          <a:xfrm>
            <a:off x="1784062" y="4657451"/>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37BCA7-1FA7-2649-917E-CF4518886755}"/>
              </a:ext>
            </a:extLst>
          </p:cNvPr>
          <p:cNvCxnSpPr>
            <a:cxnSpLocks/>
          </p:cNvCxnSpPr>
          <p:nvPr/>
        </p:nvCxnSpPr>
        <p:spPr>
          <a:xfrm>
            <a:off x="1784062" y="4876111"/>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4F29DC2-8D0C-B44F-B357-B73B436EBA3A}"/>
              </a:ext>
            </a:extLst>
          </p:cNvPr>
          <p:cNvCxnSpPr>
            <a:cxnSpLocks/>
          </p:cNvCxnSpPr>
          <p:nvPr/>
        </p:nvCxnSpPr>
        <p:spPr>
          <a:xfrm>
            <a:off x="1784062" y="5170316"/>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EF50487-2E8B-0D47-87F1-585AAE57F8BE}"/>
              </a:ext>
            </a:extLst>
          </p:cNvPr>
          <p:cNvCxnSpPr>
            <a:cxnSpLocks/>
          </p:cNvCxnSpPr>
          <p:nvPr/>
        </p:nvCxnSpPr>
        <p:spPr>
          <a:xfrm>
            <a:off x="1784062" y="5388976"/>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1FC1DF-6352-9943-ADCD-6BB70176090D}"/>
              </a:ext>
            </a:extLst>
          </p:cNvPr>
          <p:cNvCxnSpPr>
            <a:cxnSpLocks/>
          </p:cNvCxnSpPr>
          <p:nvPr/>
        </p:nvCxnSpPr>
        <p:spPr>
          <a:xfrm>
            <a:off x="1784062" y="5614264"/>
            <a:ext cx="39657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9FD482B-E686-0C45-92D5-4E6DA7C79F65}"/>
              </a:ext>
            </a:extLst>
          </p:cNvPr>
          <p:cNvSpPr/>
          <p:nvPr/>
        </p:nvSpPr>
        <p:spPr>
          <a:xfrm>
            <a:off x="2126965" y="3292480"/>
            <a:ext cx="3226905" cy="247607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28F06C5-57B8-9549-9D49-DC52DEE434F3}"/>
              </a:ext>
            </a:extLst>
          </p:cNvPr>
          <p:cNvSpPr txBox="1"/>
          <p:nvPr/>
        </p:nvSpPr>
        <p:spPr>
          <a:xfrm>
            <a:off x="2488085" y="5816234"/>
            <a:ext cx="2557668" cy="707886"/>
          </a:xfrm>
          <a:prstGeom prst="rect">
            <a:avLst/>
          </a:prstGeom>
          <a:noFill/>
        </p:spPr>
        <p:txBody>
          <a:bodyPr wrap="square" rtlCol="0">
            <a:spAutoFit/>
          </a:bodyPr>
          <a:lstStyle/>
          <a:p>
            <a:pPr algn="ctr"/>
            <a:r>
              <a:rPr lang="en-US" sz="2000" dirty="0"/>
              <a:t>Fault tolerant </a:t>
            </a:r>
            <a:r>
              <a:rPr lang="en-US" sz="4000" dirty="0"/>
              <a:t>C’</a:t>
            </a:r>
          </a:p>
        </p:txBody>
      </p:sp>
      <p:sp>
        <p:nvSpPr>
          <p:cNvPr id="5" name="Oval 4">
            <a:extLst>
              <a:ext uri="{FF2B5EF4-FFF2-40B4-BE49-F238E27FC236}">
                <a16:creationId xmlns:a16="http://schemas.microsoft.com/office/drawing/2014/main" id="{C928FAAF-8C23-4742-87BA-755CDB6B27E3}"/>
              </a:ext>
            </a:extLst>
          </p:cNvPr>
          <p:cNvSpPr/>
          <p:nvPr/>
        </p:nvSpPr>
        <p:spPr>
          <a:xfrm>
            <a:off x="2266115" y="3890590"/>
            <a:ext cx="1500804" cy="14983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B0857B-79DA-F54B-B14F-660456C947E3}"/>
              </a:ext>
            </a:extLst>
          </p:cNvPr>
          <p:cNvPicPr>
            <a:picLocks noChangeAspect="1"/>
          </p:cNvPicPr>
          <p:nvPr/>
        </p:nvPicPr>
        <p:blipFill>
          <a:blip r:embed="rId4">
            <a:alphaModFix amt="50000"/>
          </a:blip>
          <a:stretch>
            <a:fillRect/>
          </a:stretch>
        </p:blipFill>
        <p:spPr>
          <a:xfrm>
            <a:off x="2266115" y="3877664"/>
            <a:ext cx="1524238" cy="1524238"/>
          </a:xfrm>
          <a:prstGeom prst="ellipse">
            <a:avLst/>
          </a:prstGeom>
        </p:spPr>
      </p:pic>
      <p:pic>
        <p:nvPicPr>
          <p:cNvPr id="42" name="Picture 41">
            <a:extLst>
              <a:ext uri="{FF2B5EF4-FFF2-40B4-BE49-F238E27FC236}">
                <a16:creationId xmlns:a16="http://schemas.microsoft.com/office/drawing/2014/main" id="{CE1232DE-DE90-564C-960E-35F2B33E5E56}"/>
              </a:ext>
            </a:extLst>
          </p:cNvPr>
          <p:cNvPicPr>
            <a:picLocks noChangeAspect="1"/>
          </p:cNvPicPr>
          <p:nvPr/>
        </p:nvPicPr>
        <p:blipFill>
          <a:blip r:embed="rId5"/>
          <a:stretch>
            <a:fillRect/>
          </a:stretch>
        </p:blipFill>
        <p:spPr>
          <a:xfrm rot="20299709" flipH="1">
            <a:off x="822227" y="3865549"/>
            <a:ext cx="3260482" cy="2445362"/>
          </a:xfrm>
          <a:prstGeom prst="rect">
            <a:avLst/>
          </a:prstGeom>
        </p:spPr>
      </p:pic>
      <p:sp>
        <p:nvSpPr>
          <p:cNvPr id="7" name="TextBox 6">
            <a:extLst>
              <a:ext uri="{FF2B5EF4-FFF2-40B4-BE49-F238E27FC236}">
                <a16:creationId xmlns:a16="http://schemas.microsoft.com/office/drawing/2014/main" id="{03DB6A18-B8CD-6F44-8261-ED39519F0A13}"/>
              </a:ext>
            </a:extLst>
          </p:cNvPr>
          <p:cNvSpPr txBox="1"/>
          <p:nvPr/>
        </p:nvSpPr>
        <p:spPr>
          <a:xfrm>
            <a:off x="6081087" y="4001294"/>
            <a:ext cx="5624973" cy="830997"/>
          </a:xfrm>
          <a:prstGeom prst="rect">
            <a:avLst/>
          </a:prstGeom>
          <a:noFill/>
        </p:spPr>
        <p:txBody>
          <a:bodyPr wrap="square" rtlCol="0">
            <a:spAutoFit/>
          </a:bodyPr>
          <a:lstStyle/>
          <a:p>
            <a:r>
              <a:rPr lang="en-US" sz="2400" dirty="0"/>
              <a:t>Local views of at most </a:t>
            </a:r>
            <a:r>
              <a:rPr lang="en-US" sz="2400" b="1" i="1" dirty="0"/>
              <a:t>d</a:t>
            </a:r>
            <a:r>
              <a:rPr lang="en-US" sz="2400" dirty="0"/>
              <a:t> qubits </a:t>
            </a:r>
            <a:br>
              <a:rPr lang="en-US" sz="2400" dirty="0"/>
            </a:br>
            <a:r>
              <a:rPr lang="en-US" sz="2400" dirty="0"/>
              <a:t>(</a:t>
            </a:r>
            <a:r>
              <a:rPr lang="en-US" sz="2400" b="1" i="1" dirty="0"/>
              <a:t>d</a:t>
            </a:r>
            <a:r>
              <a:rPr lang="en-US" sz="2400" dirty="0"/>
              <a:t> = QECC distance) looks like</a:t>
            </a:r>
            <a:r>
              <a:rPr lang="en-US" sz="2400" i="1" dirty="0"/>
              <a:t> </a:t>
            </a:r>
            <a:r>
              <a:rPr lang="en-US" sz="2400" dirty="0"/>
              <a:t>noise.</a:t>
            </a:r>
          </a:p>
        </p:txBody>
      </p:sp>
    </p:spTree>
    <p:extLst>
      <p:ext uri="{BB962C8B-B14F-4D97-AF65-F5344CB8AC3E}">
        <p14:creationId xmlns:p14="http://schemas.microsoft.com/office/powerpoint/2010/main" val="350956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A051F9E-C32E-9A4D-8562-515AC7C34770}"/>
              </a:ext>
            </a:extLst>
          </p:cNvPr>
          <p:cNvSpPr/>
          <p:nvPr/>
        </p:nvSpPr>
        <p:spPr>
          <a:xfrm>
            <a:off x="398929" y="3533846"/>
            <a:ext cx="11268138" cy="1664687"/>
          </a:xfrm>
          <a:prstGeom prst="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4365B-8252-684D-A9E1-6257B73A79BF}"/>
              </a:ext>
            </a:extLst>
          </p:cNvPr>
          <p:cNvSpPr>
            <a:spLocks noGrp="1"/>
          </p:cNvSpPr>
          <p:nvPr>
            <p:ph type="title"/>
          </p:nvPr>
        </p:nvSpPr>
        <p:spPr/>
        <p:txBody>
          <a:bodyPr/>
          <a:lstStyle/>
          <a:p>
            <a:r>
              <a:rPr lang="en-US" dirty="0"/>
              <a:t>Step 1: </a:t>
            </a:r>
            <a:r>
              <a:rPr lang="en-US" dirty="0" err="1"/>
              <a:t>robustifying</a:t>
            </a:r>
            <a:r>
              <a:rPr lang="en-US" dirty="0"/>
              <a:t> MIP* protocols</a:t>
            </a:r>
          </a:p>
        </p:txBody>
      </p:sp>
      <p:sp>
        <p:nvSpPr>
          <p:cNvPr id="26" name="TextBox 25">
            <a:extLst>
              <a:ext uri="{FF2B5EF4-FFF2-40B4-BE49-F238E27FC236}">
                <a16:creationId xmlns:a16="http://schemas.microsoft.com/office/drawing/2014/main" id="{B74C2AA2-12A2-DE40-B410-C00C1E01B29A}"/>
              </a:ext>
            </a:extLst>
          </p:cNvPr>
          <p:cNvSpPr txBox="1"/>
          <p:nvPr/>
        </p:nvSpPr>
        <p:spPr>
          <a:xfrm>
            <a:off x="571658" y="3601918"/>
            <a:ext cx="10782141" cy="1384995"/>
          </a:xfrm>
          <a:prstGeom prst="rect">
            <a:avLst/>
          </a:prstGeom>
          <a:noFill/>
        </p:spPr>
        <p:txBody>
          <a:bodyPr wrap="square" rtlCol="0">
            <a:spAutoFit/>
          </a:bodyPr>
          <a:lstStyle/>
          <a:p>
            <a:r>
              <a:rPr lang="en-US" sz="2800" b="1" dirty="0" err="1">
                <a:solidFill>
                  <a:srgbClr val="C00000"/>
                </a:solidFill>
              </a:rPr>
              <a:t>Simulability</a:t>
            </a:r>
            <a:r>
              <a:rPr lang="en-US" sz="2800" b="1" dirty="0">
                <a:solidFill>
                  <a:srgbClr val="C00000"/>
                </a:solidFill>
              </a:rPr>
              <a:t> Lemma:</a:t>
            </a:r>
            <a:r>
              <a:rPr lang="en-US" sz="2800" b="1" dirty="0"/>
              <a:t> </a:t>
            </a:r>
            <a:r>
              <a:rPr lang="en-US" sz="2800" dirty="0"/>
              <a:t>Using distance </a:t>
            </a:r>
            <a:r>
              <a:rPr lang="en-US" sz="2800" b="1" dirty="0"/>
              <a:t>d</a:t>
            </a:r>
            <a:r>
              <a:rPr lang="en-US" sz="2800" dirty="0"/>
              <a:t> concatenated </a:t>
            </a:r>
            <a:r>
              <a:rPr lang="en-US" sz="2800" dirty="0" err="1"/>
              <a:t>Steane</a:t>
            </a:r>
            <a:r>
              <a:rPr lang="en-US" sz="2800" dirty="0"/>
              <a:t> code, the reduced density matrix of every subset of </a:t>
            </a:r>
            <a:r>
              <a:rPr lang="en-US" sz="2800" b="1" dirty="0"/>
              <a:t>d</a:t>
            </a:r>
            <a:r>
              <a:rPr lang="en-US" sz="2800" dirty="0"/>
              <a:t> qubits of protocol at time </a:t>
            </a:r>
            <a:r>
              <a:rPr lang="en-US" sz="2800" b="1" dirty="0"/>
              <a:t>t</a:t>
            </a:r>
            <a:r>
              <a:rPr lang="en-US" sz="2800" dirty="0"/>
              <a:t> is computable in polynomial time.</a:t>
            </a:r>
            <a:endParaRPr lang="en-US" sz="2800" b="1" dirty="0"/>
          </a:p>
        </p:txBody>
      </p:sp>
      <mc:AlternateContent xmlns:mc="http://schemas.openxmlformats.org/markup-compatibility/2006">
        <mc:Choice xmlns:a14="http://schemas.microsoft.com/office/drawing/2010/main" Requires="a14">
          <p:sp>
            <p:nvSpPr>
              <p:cNvPr id="19" name="Content Placeholder 2">
                <a:extLst>
                  <a:ext uri="{FF2B5EF4-FFF2-40B4-BE49-F238E27FC236}">
                    <a16:creationId xmlns:a16="http://schemas.microsoft.com/office/drawing/2014/main" id="{E4D1626E-C5C4-0B47-AF29-6416444BE971}"/>
                  </a:ext>
                </a:extLst>
              </p:cNvPr>
              <p:cNvSpPr>
                <a:spLocks noGrp="1"/>
              </p:cNvSpPr>
              <p:nvPr>
                <p:ph idx="1"/>
              </p:nvPr>
            </p:nvSpPr>
            <p:spPr>
              <a:xfrm>
                <a:off x="838199" y="1825625"/>
                <a:ext cx="11015134" cy="4351338"/>
              </a:xfrm>
            </p:spPr>
            <p:txBody>
              <a:bodyPr>
                <a:normAutofit/>
              </a:bodyPr>
              <a:lstStyle/>
              <a:p>
                <a:pPr marL="0" indent="0">
                  <a:buNone/>
                </a:pPr>
                <a:r>
                  <a:rPr lang="en-US" sz="2400" dirty="0"/>
                  <a:t>Make the original protocol </a:t>
                </a:r>
                <a14:m>
                  <m:oMath xmlns:m="http://schemas.openxmlformats.org/officeDocument/2006/math">
                    <m:r>
                      <m:rPr>
                        <m:sty m:val="p"/>
                      </m:rPr>
                      <a:rPr lang="en-US" sz="2400">
                        <a:latin typeface="Cambria Math" panose="02040503050406030204" pitchFamily="18" charset="0"/>
                      </a:rPr>
                      <m:t>Π</m:t>
                    </m:r>
                  </m:oMath>
                </a14:m>
                <a:r>
                  <a:rPr lang="en-US" sz="2400" dirty="0"/>
                  <a:t> </a:t>
                </a:r>
                <a:r>
                  <a:rPr lang="en-US" sz="2400" b="1" i="1" dirty="0"/>
                  <a:t>fault-tolerant</a:t>
                </a:r>
                <a:r>
                  <a:rPr lang="en-US" sz="2400" dirty="0"/>
                  <a:t>:</a:t>
                </a:r>
              </a:p>
              <a:p>
                <a:r>
                  <a:rPr lang="en-US" sz="2400" dirty="0"/>
                  <a:t>Turn verifier into a fault-tolerant quantum circuit using QECC (</a:t>
                </a:r>
                <a:r>
                  <a:rPr lang="en-US" sz="2400" dirty="0" err="1"/>
                  <a:t>concanted</a:t>
                </a:r>
                <a:r>
                  <a:rPr lang="en-US" sz="2400" dirty="0"/>
                  <a:t> </a:t>
                </a:r>
                <a:r>
                  <a:rPr lang="en-US" sz="2400" dirty="0" err="1"/>
                  <a:t>Steane</a:t>
                </a:r>
                <a:r>
                  <a:rPr lang="en-US" sz="2400" dirty="0"/>
                  <a:t> code)</a:t>
                </a:r>
              </a:p>
              <a:p>
                <a:r>
                  <a:rPr lang="en-US" sz="2400" dirty="0"/>
                  <a:t>Messages to/from provers are encoded</a:t>
                </a:r>
              </a:p>
              <a:p>
                <a:pPr marL="0" indent="0">
                  <a:buNone/>
                </a:pPr>
                <a:endParaRPr lang="en-US" sz="2400" dirty="0"/>
              </a:p>
            </p:txBody>
          </p:sp>
        </mc:Choice>
        <mc:Fallback>
          <p:sp>
            <p:nvSpPr>
              <p:cNvPr id="19" name="Content Placeholder 2">
                <a:extLst>
                  <a:ext uri="{FF2B5EF4-FFF2-40B4-BE49-F238E27FC236}">
                    <a16:creationId xmlns:a16="http://schemas.microsoft.com/office/drawing/2014/main" id="{E4D1626E-C5C4-0B47-AF29-6416444BE971}"/>
                  </a:ext>
                </a:extLst>
              </p:cNvPr>
              <p:cNvSpPr>
                <a:spLocks noGrp="1" noRot="1" noChangeAspect="1" noMove="1" noResize="1" noEditPoints="1" noAdjustHandles="1" noChangeArrowheads="1" noChangeShapeType="1" noTextEdit="1"/>
              </p:cNvSpPr>
              <p:nvPr>
                <p:ph idx="1"/>
              </p:nvPr>
            </p:nvSpPr>
            <p:spPr>
              <a:xfrm>
                <a:off x="838199" y="1825625"/>
                <a:ext cx="11015134" cy="4351338"/>
              </a:xfrm>
              <a:blipFill>
                <a:blip r:embed="rId2"/>
                <a:stretch>
                  <a:fillRect l="-806" t="-2047" r="-806"/>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C5162F39-B2FF-3D40-AED2-DD7F6717A6BF}"/>
              </a:ext>
            </a:extLst>
          </p:cNvPr>
          <p:cNvSpPr txBox="1"/>
          <p:nvPr/>
        </p:nvSpPr>
        <p:spPr>
          <a:xfrm>
            <a:off x="571658" y="5520267"/>
            <a:ext cx="9689942" cy="523220"/>
          </a:xfrm>
          <a:prstGeom prst="rect">
            <a:avLst/>
          </a:prstGeom>
          <a:noFill/>
        </p:spPr>
        <p:txBody>
          <a:bodyPr wrap="square" rtlCol="0">
            <a:spAutoFit/>
          </a:bodyPr>
          <a:lstStyle/>
          <a:p>
            <a:r>
              <a:rPr lang="en-US" sz="2800" dirty="0"/>
              <a:t>In our setting, </a:t>
            </a:r>
            <a:r>
              <a:rPr lang="en-US" sz="2800" b="1" dirty="0"/>
              <a:t>d</a:t>
            </a:r>
            <a:r>
              <a:rPr lang="en-US" sz="2800" dirty="0"/>
              <a:t> = 192.</a:t>
            </a:r>
          </a:p>
        </p:txBody>
      </p:sp>
    </p:spTree>
    <p:extLst>
      <p:ext uri="{BB962C8B-B14F-4D97-AF65-F5344CB8AC3E}">
        <p14:creationId xmlns:p14="http://schemas.microsoft.com/office/powerpoint/2010/main" val="172990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A4E6-CD88-2D43-9557-7A4A198E2C38}"/>
              </a:ext>
            </a:extLst>
          </p:cNvPr>
          <p:cNvSpPr>
            <a:spLocks noGrp="1"/>
          </p:cNvSpPr>
          <p:nvPr>
            <p:ph type="title"/>
          </p:nvPr>
        </p:nvSpPr>
        <p:spPr/>
        <p:txBody>
          <a:bodyPr/>
          <a:lstStyle/>
          <a:p>
            <a:r>
              <a:rPr lang="en-US" dirty="0"/>
              <a:t>Step 2: delegating MIP* protocols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D2B8F76-8BB2-3C44-8BF5-43B8CD34ED33}"/>
                  </a:ext>
                </a:extLst>
              </p:cNvPr>
              <p:cNvSpPr>
                <a:spLocks noGrp="1"/>
              </p:cNvSpPr>
              <p:nvPr>
                <p:ph idx="1"/>
              </p:nvPr>
            </p:nvSpPr>
            <p:spPr/>
            <p:txBody>
              <a:bodyPr>
                <a:normAutofit/>
              </a:bodyPr>
              <a:lstStyle/>
              <a:p>
                <a:pPr marL="0" indent="0">
                  <a:buNone/>
                </a:pPr>
                <a:r>
                  <a:rPr lang="en-US" dirty="0"/>
                  <a:t>Instead of running </a:t>
                </a:r>
                <a14:m>
                  <m:oMath xmlns:m="http://schemas.openxmlformats.org/officeDocument/2006/math">
                    <m:sSub>
                      <m:sSubPr>
                        <m:ctrlPr>
                          <a:rPr lang="en-CA" b="0" i="0" smtClean="0">
                            <a:latin typeface="Cambria Math" panose="02040503050406030204" pitchFamily="18" charset="0"/>
                          </a:rPr>
                        </m:ctrlPr>
                      </m:sSubPr>
                      <m:e>
                        <m:r>
                          <m:rPr>
                            <m:sty m:val="p"/>
                          </m:rPr>
                          <a:rPr lang="en-US">
                            <a:latin typeface="Cambria Math" panose="02040503050406030204" pitchFamily="18" charset="0"/>
                          </a:rPr>
                          <m:t>Π</m:t>
                        </m:r>
                      </m:e>
                      <m:sub>
                        <m:r>
                          <a:rPr lang="en-CA" b="0" i="1" smtClean="0">
                            <a:latin typeface="Cambria Math" panose="02040503050406030204" pitchFamily="18" charset="0"/>
                          </a:rPr>
                          <m:t>𝐹𝑇</m:t>
                        </m:r>
                      </m:sub>
                    </m:sSub>
                  </m:oMath>
                </a14:m>
                <a:r>
                  <a:rPr lang="en-US" dirty="0"/>
                  <a:t>, the verifier will </a:t>
                </a:r>
                <a:r>
                  <a:rPr lang="en-US" b="1" i="1" dirty="0"/>
                  <a:t>delegate</a:t>
                </a:r>
                <a:r>
                  <a:rPr lang="en-US" dirty="0"/>
                  <a:t> it to the provers, by testing for:</a:t>
                </a:r>
                <a:endParaRPr lang="en-US" b="1" i="1" dirty="0"/>
              </a:p>
              <a:p>
                <a:pPr marL="0" indent="0">
                  <a:buNone/>
                </a:pPr>
                <a:endParaRPr lang="en-US" dirty="0"/>
              </a:p>
              <a:p>
                <a:r>
                  <a:rPr lang="en-US" dirty="0"/>
                  <a:t>Provers share poly(N) qubits of entanglement</a:t>
                </a:r>
              </a:p>
              <a:p>
                <a:r>
                  <a:rPr lang="en-US" dirty="0"/>
                  <a:t>When asked to measure any subset of O(1) qubits in X- or Z- basis, </a:t>
                </a:r>
                <a:br>
                  <a:rPr lang="en-US" dirty="0"/>
                </a:br>
                <a:r>
                  <a:rPr lang="en-US" dirty="0"/>
                  <a:t>the provers will do this honestly</a:t>
                </a:r>
              </a:p>
              <a:p>
                <a:r>
                  <a:rPr lang="en-US" dirty="0"/>
                  <a:t>Shared entangled state is a </a:t>
                </a:r>
                <a:r>
                  <a:rPr lang="en-US" b="1" i="1" dirty="0">
                    <a:solidFill>
                      <a:srgbClr val="C00000"/>
                    </a:solidFill>
                  </a:rPr>
                  <a:t>quantum proof</a:t>
                </a:r>
                <a:r>
                  <a:rPr lang="en-US" dirty="0"/>
                  <a:t> that </a:t>
                </a:r>
                <a:br>
                  <a:rPr lang="en-US" dirty="0"/>
                </a:br>
                <a14:m>
                  <m:oMath xmlns:m="http://schemas.openxmlformats.org/officeDocument/2006/math">
                    <m:sSub>
                      <m:sSubPr>
                        <m:ctrlPr>
                          <a:rPr lang="en-CA" b="0" i="0" smtClean="0">
                            <a:latin typeface="Cambria Math" panose="02040503050406030204" pitchFamily="18" charset="0"/>
                          </a:rPr>
                        </m:ctrlPr>
                      </m:sSubPr>
                      <m:e>
                        <m:r>
                          <m:rPr>
                            <m:sty m:val="p"/>
                          </m:rPr>
                          <a:rPr lang="en-US">
                            <a:latin typeface="Cambria Math" panose="02040503050406030204" pitchFamily="18" charset="0"/>
                          </a:rPr>
                          <m:t>Π</m:t>
                        </m:r>
                      </m:e>
                      <m:sub>
                        <m:r>
                          <a:rPr lang="en-CA" b="0" i="1" smtClean="0">
                            <a:latin typeface="Cambria Math" panose="02040503050406030204" pitchFamily="18" charset="0"/>
                          </a:rPr>
                          <m:t>𝐹𝑇</m:t>
                        </m:r>
                      </m:sub>
                    </m:sSub>
                  </m:oMath>
                </a14:m>
                <a:r>
                  <a:rPr lang="en-US" dirty="0"/>
                  <a:t> would have accepted.</a:t>
                </a:r>
              </a:p>
            </p:txBody>
          </p:sp>
        </mc:Choice>
        <mc:Fallback>
          <p:sp>
            <p:nvSpPr>
              <p:cNvPr id="3" name="Content Placeholder 2">
                <a:extLst>
                  <a:ext uri="{FF2B5EF4-FFF2-40B4-BE49-F238E27FC236}">
                    <a16:creationId xmlns:a16="http://schemas.microsoft.com/office/drawing/2014/main" id="{4D2B8F76-8BB2-3C44-8BF5-43B8CD34ED33}"/>
                  </a:ext>
                </a:extLst>
              </p:cNvPr>
              <p:cNvSpPr>
                <a:spLocks noGrp="1" noRot="1" noChangeAspect="1" noMove="1" noResize="1" noEditPoints="1" noAdjustHandles="1" noChangeArrowheads="1" noChangeShapeType="1" noTextEdit="1"/>
              </p:cNvSpPr>
              <p:nvPr>
                <p:ph idx="1"/>
              </p:nvPr>
            </p:nvSpPr>
            <p:spPr>
              <a:blipFill>
                <a:blip r:embed="rId2"/>
                <a:stretch>
                  <a:fillRect l="-1086" t="-2632"/>
                </a:stretch>
              </a:blipFill>
            </p:spPr>
            <p:txBody>
              <a:bodyPr/>
              <a:lstStyle/>
              <a:p>
                <a:r>
                  <a:rPr lang="en-US">
                    <a:noFill/>
                  </a:rPr>
                  <a:t> </a:t>
                </a:r>
              </a:p>
            </p:txBody>
          </p:sp>
        </mc:Fallback>
      </mc:AlternateContent>
      <p:sp>
        <p:nvSpPr>
          <p:cNvPr id="4" name="Right Brace 3">
            <a:extLst>
              <a:ext uri="{FF2B5EF4-FFF2-40B4-BE49-F238E27FC236}">
                <a16:creationId xmlns:a16="http://schemas.microsoft.com/office/drawing/2014/main" id="{E68274B8-29C4-0F4F-879F-F254711C1EF7}"/>
              </a:ext>
            </a:extLst>
          </p:cNvPr>
          <p:cNvSpPr/>
          <p:nvPr/>
        </p:nvSpPr>
        <p:spPr>
          <a:xfrm>
            <a:off x="10616821" y="3002506"/>
            <a:ext cx="341194" cy="1392072"/>
          </a:xfrm>
          <a:prstGeom prst="righ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Curved Connector 6">
            <a:extLst>
              <a:ext uri="{FF2B5EF4-FFF2-40B4-BE49-F238E27FC236}">
                <a16:creationId xmlns:a16="http://schemas.microsoft.com/office/drawing/2014/main" id="{E0CB192C-0D6D-8B40-8072-3EE7CF447291}"/>
              </a:ext>
            </a:extLst>
          </p:cNvPr>
          <p:cNvCxnSpPr/>
          <p:nvPr/>
        </p:nvCxnSpPr>
        <p:spPr>
          <a:xfrm rot="16200000" flipH="1">
            <a:off x="10283019" y="4284424"/>
            <a:ext cx="1651380" cy="490182"/>
          </a:xfrm>
          <a:prstGeom prst="curvedConnector3">
            <a:avLst>
              <a:gd name="adj1" fmla="val -41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F1FB4D-807A-3340-B3CD-C4820355A1C3}"/>
              </a:ext>
            </a:extLst>
          </p:cNvPr>
          <p:cNvSpPr txBox="1"/>
          <p:nvPr/>
        </p:nvSpPr>
        <p:spPr>
          <a:xfrm>
            <a:off x="9396483" y="5390154"/>
            <a:ext cx="2661313" cy="1200329"/>
          </a:xfrm>
          <a:prstGeom prst="rect">
            <a:avLst/>
          </a:prstGeom>
          <a:noFill/>
        </p:spPr>
        <p:txBody>
          <a:bodyPr wrap="square" rtlCol="0">
            <a:spAutoFit/>
          </a:bodyPr>
          <a:lstStyle/>
          <a:p>
            <a:r>
              <a:rPr lang="en-US" sz="2400" dirty="0"/>
              <a:t>Use self-tests like Magic Square game to certify this!</a:t>
            </a:r>
          </a:p>
        </p:txBody>
      </p:sp>
    </p:spTree>
    <p:extLst>
      <p:ext uri="{BB962C8B-B14F-4D97-AF65-F5344CB8AC3E}">
        <p14:creationId xmlns:p14="http://schemas.microsoft.com/office/powerpoint/2010/main" val="52779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0178E63-AD61-BA42-961C-04AEDA3848B4}"/>
              </a:ext>
            </a:extLst>
          </p:cNvPr>
          <p:cNvCxnSpPr>
            <a:cxnSpLocks/>
          </p:cNvCxnSpPr>
          <p:nvPr/>
        </p:nvCxnSpPr>
        <p:spPr>
          <a:xfrm>
            <a:off x="7771262" y="4797182"/>
            <a:ext cx="40694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7745932-DBF6-B545-87A1-0FBFF768391D}"/>
              </a:ext>
            </a:extLst>
          </p:cNvPr>
          <p:cNvCxnSpPr>
            <a:cxnSpLocks/>
          </p:cNvCxnSpPr>
          <p:nvPr/>
        </p:nvCxnSpPr>
        <p:spPr>
          <a:xfrm>
            <a:off x="7771262" y="5088479"/>
            <a:ext cx="40694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3B376B-1156-DA4D-B5C0-CB2F94404947}"/>
              </a:ext>
            </a:extLst>
          </p:cNvPr>
          <p:cNvCxnSpPr>
            <a:cxnSpLocks/>
          </p:cNvCxnSpPr>
          <p:nvPr/>
        </p:nvCxnSpPr>
        <p:spPr>
          <a:xfrm>
            <a:off x="7771261" y="5335408"/>
            <a:ext cx="4069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1EC66D-04F3-4D4A-AB16-7104AE7C36F4}"/>
              </a:ext>
            </a:extLst>
          </p:cNvPr>
          <p:cNvCxnSpPr>
            <a:cxnSpLocks/>
          </p:cNvCxnSpPr>
          <p:nvPr/>
        </p:nvCxnSpPr>
        <p:spPr>
          <a:xfrm>
            <a:off x="7771260" y="5580406"/>
            <a:ext cx="40694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A62C4E-4891-0D49-A3F9-A54A2EDC7C3C}"/>
              </a:ext>
            </a:extLst>
          </p:cNvPr>
          <p:cNvCxnSpPr>
            <a:cxnSpLocks/>
          </p:cNvCxnSpPr>
          <p:nvPr/>
        </p:nvCxnSpPr>
        <p:spPr>
          <a:xfrm>
            <a:off x="7771259" y="5977342"/>
            <a:ext cx="406946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BCF07A-F7DD-8D4A-BBD3-F8D493EEE11C}"/>
              </a:ext>
            </a:extLst>
          </p:cNvPr>
          <p:cNvSpPr>
            <a:spLocks noGrp="1"/>
          </p:cNvSpPr>
          <p:nvPr>
            <p:ph type="title"/>
          </p:nvPr>
        </p:nvSpPr>
        <p:spPr/>
        <p:txBody>
          <a:bodyPr/>
          <a:lstStyle/>
          <a:p>
            <a:r>
              <a:rPr lang="en-US" dirty="0"/>
              <a:t>Protocol history states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E9B0CDD-D5A1-7846-9C49-07A43BCA6DD6}"/>
                  </a:ext>
                </a:extLst>
              </p:cNvPr>
              <p:cNvSpPr>
                <a:spLocks noGrp="1"/>
              </p:cNvSpPr>
              <p:nvPr>
                <p:ph idx="1"/>
              </p:nvPr>
            </p:nvSpPr>
            <p:spPr>
              <a:xfrm>
                <a:off x="838197" y="1619810"/>
                <a:ext cx="10515600" cy="5335171"/>
              </a:xfrm>
            </p:spPr>
            <p:txBody>
              <a:bodyPr/>
              <a:lstStyle/>
              <a:p>
                <a:r>
                  <a:rPr lang="en-US" dirty="0"/>
                  <a:t>[Ji 17, FJVY 19] A </a:t>
                </a:r>
                <a:r>
                  <a:rPr lang="en-US" i="1" dirty="0">
                    <a:solidFill>
                      <a:srgbClr val="7030A0"/>
                    </a:solidFill>
                  </a:rPr>
                  <a:t>protocol history state</a:t>
                </a:r>
                <a:r>
                  <a:rPr lang="en-US" dirty="0"/>
                  <a:t> of </a:t>
                </a:r>
                <a14:m>
                  <m:oMath xmlns:m="http://schemas.openxmlformats.org/officeDocument/2006/math">
                    <m:r>
                      <a:rPr lang="en-US" b="0" i="1" smtClean="0">
                        <a:latin typeface="Cambria Math" panose="02040503050406030204" pitchFamily="18" charset="0"/>
                      </a:rPr>
                      <m:t>𝐶</m:t>
                    </m:r>
                  </m:oMath>
                </a14:m>
                <a:r>
                  <a:rPr lang="en-US" dirty="0"/>
                  <a:t> is generalization of Feynman-</a:t>
                </a:r>
                <a:r>
                  <a:rPr lang="en-US" dirty="0" err="1"/>
                  <a:t>Kitaev</a:t>
                </a:r>
                <a:r>
                  <a:rPr lang="en-US" dirty="0"/>
                  <a:t> history states to MIP protocols.</a:t>
                </a:r>
              </a:p>
              <a:p>
                <a:endParaRPr lang="en-US" dirty="0"/>
              </a:p>
              <a:p>
                <a:endParaRPr lang="en-US" dirty="0"/>
              </a:p>
              <a:p>
                <a:endParaRPr lang="en-US" dirty="0"/>
              </a:p>
              <a:p>
                <a14:m>
                  <m:oMath xmlns:m="http://schemas.openxmlformats.org/officeDocument/2006/math">
                    <m:d>
                      <m:dPr>
                        <m:begChr m:val="|"/>
                        <m:endChr m:val="⟩"/>
                        <m:ctrlPr>
                          <a:rPr lang="en-US" i="1">
                            <a:latin typeface="Cambria Math" panose="02040503050406030204" pitchFamily="18" charset="0"/>
                          </a:rPr>
                        </m:ctrlPr>
                      </m:dPr>
                      <m:e>
                        <m:r>
                          <a:rPr lang="en-US" b="0" i="1" smtClean="0">
                            <a:latin typeface="Cambria Math" panose="02040503050406030204" pitchFamily="18" charset="0"/>
                          </a:rPr>
                          <m:t>𝜓</m:t>
                        </m:r>
                      </m:e>
                    </m:d>
                  </m:oMath>
                </a14:m>
                <a:r>
                  <a:rPr lang="en-US" dirty="0"/>
                  <a:t> is a quantum proof that protocol </a:t>
                </a:r>
                <a14:m>
                  <m:oMath xmlns:m="http://schemas.openxmlformats.org/officeDocument/2006/math">
                    <m:sSub>
                      <m:sSubPr>
                        <m:ctrlPr>
                          <a:rPr lang="en-CA" b="0" i="0" smtClean="0">
                            <a:latin typeface="Cambria Math" panose="02040503050406030204" pitchFamily="18" charset="0"/>
                          </a:rPr>
                        </m:ctrlPr>
                      </m:sSubPr>
                      <m:e>
                        <m:r>
                          <m:rPr>
                            <m:sty m:val="p"/>
                          </m:rPr>
                          <a:rPr lang="en-US">
                            <a:latin typeface="Cambria Math" panose="02040503050406030204" pitchFamily="18" charset="0"/>
                          </a:rPr>
                          <m:t>Π</m:t>
                        </m:r>
                      </m:e>
                      <m:sub>
                        <m:r>
                          <a:rPr lang="en-CA" b="0" i="1" smtClean="0">
                            <a:latin typeface="Cambria Math" panose="02040503050406030204" pitchFamily="18" charset="0"/>
                          </a:rPr>
                          <m:t>𝐹𝑇</m:t>
                        </m:r>
                      </m:sub>
                    </m:sSub>
                  </m:oMath>
                </a14:m>
                <a:br>
                  <a:rPr lang="en-US" dirty="0"/>
                </a:br>
                <a:r>
                  <a:rPr lang="en-US" dirty="0"/>
                  <a:t>would have accepted.</a:t>
                </a:r>
              </a:p>
              <a:p>
                <a:r>
                  <a:rPr lang="en-US" dirty="0"/>
                  <a:t>There is ”protocol” Hamiltonian </a:t>
                </a:r>
                <a14:m>
                  <m:oMath xmlns:m="http://schemas.openxmlformats.org/officeDocument/2006/math">
                    <m:r>
                      <a:rPr lang="en-CA" b="0" i="1" smtClean="0">
                        <a:latin typeface="Cambria Math" panose="02040503050406030204" pitchFamily="18" charset="0"/>
                      </a:rPr>
                      <m:t>𝐻</m:t>
                    </m:r>
                  </m:oMath>
                </a14:m>
                <a:r>
                  <a:rPr lang="en-US" dirty="0"/>
                  <a:t> with</a:t>
                </a:r>
                <a:br>
                  <a:rPr lang="en-US" dirty="0"/>
                </a:br>
                <a:r>
                  <a:rPr lang="en-US" dirty="0"/>
                  <a:t>ground state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𝜓</m:t>
                        </m:r>
                      </m:e>
                    </m:d>
                  </m:oMath>
                </a14:m>
                <a:r>
                  <a:rPr lang="en-US" dirty="0"/>
                  <a:t>.</a:t>
                </a:r>
              </a:p>
            </p:txBody>
          </p:sp>
        </mc:Choice>
        <mc:Fallback>
          <p:sp>
            <p:nvSpPr>
              <p:cNvPr id="3" name="Content Placeholder 2">
                <a:extLst>
                  <a:ext uri="{FF2B5EF4-FFF2-40B4-BE49-F238E27FC236}">
                    <a16:creationId xmlns:a16="http://schemas.microsoft.com/office/drawing/2014/main" id="{4E9B0CDD-D5A1-7846-9C49-07A43BCA6DD6}"/>
                  </a:ext>
                </a:extLst>
              </p:cNvPr>
              <p:cNvSpPr>
                <a:spLocks noGrp="1" noRot="1" noChangeAspect="1" noMove="1" noResize="1" noEditPoints="1" noAdjustHandles="1" noChangeArrowheads="1" noChangeShapeType="1" noTextEdit="1"/>
              </p:cNvSpPr>
              <p:nvPr>
                <p:ph idx="1"/>
              </p:nvPr>
            </p:nvSpPr>
            <p:spPr>
              <a:xfrm>
                <a:off x="838197" y="1619810"/>
                <a:ext cx="10515600" cy="5335171"/>
              </a:xfrm>
              <a:blipFill>
                <a:blip r:embed="rId3"/>
                <a:stretch>
                  <a:fillRect l="-965" t="-19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CC44E41-51A9-754F-BC5B-018FAD07FFB5}"/>
                  </a:ext>
                </a:extLst>
              </p:cNvPr>
              <p:cNvSpPr/>
              <p:nvPr/>
            </p:nvSpPr>
            <p:spPr>
              <a:xfrm>
                <a:off x="3380516" y="2664337"/>
                <a:ext cx="3792833" cy="1131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𝜓</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𝑇</m:t>
                              </m:r>
                              <m:r>
                                <a:rPr lang="en-US" sz="2400" b="0" i="1" smtClean="0">
                                  <a:latin typeface="Cambria Math" panose="02040503050406030204" pitchFamily="18" charset="0"/>
                                </a:rPr>
                                <m:t>+1</m:t>
                              </m:r>
                            </m:e>
                          </m:rad>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𝑡</m:t>
                          </m:r>
                          <m:r>
                            <a:rPr lang="en-US" sz="2400" b="0" i="1" smtClean="0">
                              <a:latin typeface="Cambria Math" panose="02040503050406030204" pitchFamily="18" charset="0"/>
                            </a:rPr>
                            <m:t>=0</m:t>
                          </m:r>
                        </m:sub>
                        <m:sup>
                          <m:r>
                            <a:rPr lang="en-US" sz="2400" b="0" i="1" smtClean="0">
                              <a:latin typeface="Cambria Math" panose="02040503050406030204" pitchFamily="18" charset="0"/>
                            </a:rPr>
                            <m:t>𝑇</m:t>
                          </m:r>
                        </m:sup>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𝜓</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e>
                      </m:nary>
                    </m:oMath>
                  </m:oMathPara>
                </a14:m>
                <a:endParaRPr lang="en-US" sz="2400" dirty="0"/>
              </a:p>
            </p:txBody>
          </p:sp>
        </mc:Choice>
        <mc:Fallback>
          <p:sp>
            <p:nvSpPr>
              <p:cNvPr id="4" name="Rectangle 3">
                <a:extLst>
                  <a:ext uri="{FF2B5EF4-FFF2-40B4-BE49-F238E27FC236}">
                    <a16:creationId xmlns:a16="http://schemas.microsoft.com/office/drawing/2014/main" id="{8CC44E41-51A9-754F-BC5B-018FAD07FFB5}"/>
                  </a:ext>
                </a:extLst>
              </p:cNvPr>
              <p:cNvSpPr>
                <a:spLocks noRot="1" noChangeAspect="1" noMove="1" noResize="1" noEditPoints="1" noAdjustHandles="1" noChangeArrowheads="1" noChangeShapeType="1" noTextEdit="1"/>
              </p:cNvSpPr>
              <p:nvPr/>
            </p:nvSpPr>
            <p:spPr>
              <a:xfrm>
                <a:off x="3380516" y="2664337"/>
                <a:ext cx="3792833" cy="1131143"/>
              </a:xfrm>
              <a:prstGeom prst="rect">
                <a:avLst/>
              </a:prstGeom>
              <a:blipFill>
                <a:blip r:embed="rId4"/>
                <a:stretch>
                  <a:fillRect t="-101111" b="-156667"/>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5F815F27-5940-514F-A467-BF7382DEF986}"/>
              </a:ext>
            </a:extLst>
          </p:cNvPr>
          <p:cNvSpPr/>
          <p:nvPr/>
        </p:nvSpPr>
        <p:spPr>
          <a:xfrm>
            <a:off x="8003754" y="4909368"/>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9F3040-E80A-7247-A8EE-C2521C30E3B6}"/>
              </a:ext>
            </a:extLst>
          </p:cNvPr>
          <p:cNvSpPr/>
          <p:nvPr/>
        </p:nvSpPr>
        <p:spPr>
          <a:xfrm>
            <a:off x="8979075" y="4371142"/>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DC23ED-9DE1-3842-9D46-370CE235E364}"/>
              </a:ext>
            </a:extLst>
          </p:cNvPr>
          <p:cNvSpPr/>
          <p:nvPr/>
        </p:nvSpPr>
        <p:spPr>
          <a:xfrm>
            <a:off x="10952618" y="4909368"/>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300B91-321B-D04E-B93D-428C7D52D0E5}"/>
              </a:ext>
            </a:extLst>
          </p:cNvPr>
          <p:cNvSpPr/>
          <p:nvPr/>
        </p:nvSpPr>
        <p:spPr>
          <a:xfrm>
            <a:off x="9977297" y="5434657"/>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29E0A87-926E-F548-A5E8-AA049404F4A2}"/>
                  </a:ext>
                </a:extLst>
              </p:cNvPr>
              <p:cNvSpPr txBox="1"/>
              <p:nvPr/>
            </p:nvSpPr>
            <p:spPr>
              <a:xfrm>
                <a:off x="8231879" y="6013278"/>
                <a:ext cx="33971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1</m:t>
                          </m:r>
                        </m:sub>
                      </m:sSub>
                    </m:oMath>
                  </m:oMathPara>
                </a14:m>
                <a:endParaRPr lang="en-US" sz="1100" dirty="0"/>
              </a:p>
            </p:txBody>
          </p:sp>
        </mc:Choice>
        <mc:Fallback xmlns="">
          <p:sp>
            <p:nvSpPr>
              <p:cNvPr id="14" name="TextBox 13">
                <a:extLst>
                  <a:ext uri="{FF2B5EF4-FFF2-40B4-BE49-F238E27FC236}">
                    <a16:creationId xmlns:a16="http://schemas.microsoft.com/office/drawing/2014/main" id="{829E0A87-926E-F548-A5E8-AA049404F4A2}"/>
                  </a:ext>
                </a:extLst>
              </p:cNvPr>
              <p:cNvSpPr txBox="1">
                <a:spLocks noRot="1" noChangeAspect="1" noMove="1" noResize="1" noEditPoints="1" noAdjustHandles="1" noChangeArrowheads="1" noChangeShapeType="1" noTextEdit="1"/>
              </p:cNvSpPr>
              <p:nvPr/>
            </p:nvSpPr>
            <p:spPr>
              <a:xfrm>
                <a:off x="8231879" y="6013278"/>
                <a:ext cx="339710" cy="338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C9F6225-F142-124D-B213-38BDDF2653DE}"/>
                  </a:ext>
                </a:extLst>
              </p:cNvPr>
              <p:cNvSpPr txBox="1"/>
              <p:nvPr/>
            </p:nvSpPr>
            <p:spPr>
              <a:xfrm>
                <a:off x="11230482" y="6016125"/>
                <a:ext cx="33971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2</m:t>
                          </m:r>
                        </m:sub>
                      </m:sSub>
                    </m:oMath>
                  </m:oMathPara>
                </a14:m>
                <a:endParaRPr lang="en-US" sz="1100" dirty="0"/>
              </a:p>
            </p:txBody>
          </p:sp>
        </mc:Choice>
        <mc:Fallback xmlns="">
          <p:sp>
            <p:nvSpPr>
              <p:cNvPr id="15" name="TextBox 14">
                <a:extLst>
                  <a:ext uri="{FF2B5EF4-FFF2-40B4-BE49-F238E27FC236}">
                    <a16:creationId xmlns:a16="http://schemas.microsoft.com/office/drawing/2014/main" id="{0C9F6225-F142-124D-B213-38BDDF2653DE}"/>
                  </a:ext>
                </a:extLst>
              </p:cNvPr>
              <p:cNvSpPr txBox="1">
                <a:spLocks noRot="1" noChangeAspect="1" noMove="1" noResize="1" noEditPoints="1" noAdjustHandles="1" noChangeArrowheads="1" noChangeShapeType="1" noTextEdit="1"/>
              </p:cNvSpPr>
              <p:nvPr/>
            </p:nvSpPr>
            <p:spPr>
              <a:xfrm>
                <a:off x="11230482" y="6016125"/>
                <a:ext cx="339710" cy="3385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D9A0579-A631-2344-9198-7EA0406D815F}"/>
                  </a:ext>
                </a:extLst>
              </p:cNvPr>
              <p:cNvSpPr txBox="1"/>
              <p:nvPr/>
            </p:nvSpPr>
            <p:spPr>
              <a:xfrm>
                <a:off x="9185666" y="4543076"/>
                <a:ext cx="33971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1</m:t>
                          </m:r>
                        </m:sub>
                      </m:sSub>
                    </m:oMath>
                  </m:oMathPara>
                </a14:m>
                <a:endParaRPr lang="en-US" sz="1100" dirty="0"/>
              </a:p>
            </p:txBody>
          </p:sp>
        </mc:Choice>
        <mc:Fallback xmlns="">
          <p:sp>
            <p:nvSpPr>
              <p:cNvPr id="16" name="TextBox 15">
                <a:extLst>
                  <a:ext uri="{FF2B5EF4-FFF2-40B4-BE49-F238E27FC236}">
                    <a16:creationId xmlns:a16="http://schemas.microsoft.com/office/drawing/2014/main" id="{1D9A0579-A631-2344-9198-7EA0406D815F}"/>
                  </a:ext>
                </a:extLst>
              </p:cNvPr>
              <p:cNvSpPr txBox="1">
                <a:spLocks noRot="1" noChangeAspect="1" noMove="1" noResize="1" noEditPoints="1" noAdjustHandles="1" noChangeArrowheads="1" noChangeShapeType="1" noTextEdit="1"/>
              </p:cNvSpPr>
              <p:nvPr/>
            </p:nvSpPr>
            <p:spPr>
              <a:xfrm>
                <a:off x="9185666" y="4543076"/>
                <a:ext cx="339710"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E994DB1-62F5-5345-BCA7-49E85B3D7C4A}"/>
                  </a:ext>
                </a:extLst>
              </p:cNvPr>
              <p:cNvSpPr txBox="1"/>
              <p:nvPr/>
            </p:nvSpPr>
            <p:spPr>
              <a:xfrm>
                <a:off x="10183889" y="5658436"/>
                <a:ext cx="3397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m:oMathPara>
                </a14:m>
                <a:endParaRPr lang="en-US" sz="1200" dirty="0"/>
              </a:p>
            </p:txBody>
          </p:sp>
        </mc:Choice>
        <mc:Fallback xmlns="">
          <p:sp>
            <p:nvSpPr>
              <p:cNvPr id="17" name="TextBox 16">
                <a:extLst>
                  <a:ext uri="{FF2B5EF4-FFF2-40B4-BE49-F238E27FC236}">
                    <a16:creationId xmlns:a16="http://schemas.microsoft.com/office/drawing/2014/main" id="{BE994DB1-62F5-5345-BCA7-49E85B3D7C4A}"/>
                  </a:ext>
                </a:extLst>
              </p:cNvPr>
              <p:cNvSpPr txBox="1">
                <a:spLocks noRot="1" noChangeAspect="1" noMove="1" noResize="1" noEditPoints="1" noAdjustHandles="1" noChangeArrowheads="1" noChangeShapeType="1" noTextEdit="1"/>
              </p:cNvSpPr>
              <p:nvPr/>
            </p:nvSpPr>
            <p:spPr>
              <a:xfrm>
                <a:off x="10183889" y="5658436"/>
                <a:ext cx="339710" cy="369332"/>
              </a:xfrm>
              <a:prstGeom prst="rect">
                <a:avLst/>
              </a:prstGeom>
              <a:blipFill>
                <a:blip r:embed="rId8"/>
                <a:stretch>
                  <a:fillRect/>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F452205E-0CF7-1C46-8FAE-08EBEC4A2341}"/>
              </a:ext>
            </a:extLst>
          </p:cNvPr>
          <p:cNvSpPr/>
          <p:nvPr/>
        </p:nvSpPr>
        <p:spPr>
          <a:xfrm>
            <a:off x="8063615" y="5042180"/>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9FF3A14-F0F7-524A-B28D-DA204BAD4B68}"/>
              </a:ext>
            </a:extLst>
          </p:cNvPr>
          <p:cNvSpPr/>
          <p:nvPr/>
        </p:nvSpPr>
        <p:spPr>
          <a:xfrm>
            <a:off x="8209611" y="5400565"/>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E8BA2F2-F9DC-5847-9822-ED09F0DEFC98}"/>
              </a:ext>
            </a:extLst>
          </p:cNvPr>
          <p:cNvSpPr/>
          <p:nvPr/>
        </p:nvSpPr>
        <p:spPr>
          <a:xfrm>
            <a:off x="8490851" y="5133905"/>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D2CE6D3-F6D8-A84B-B712-EB263708E88B}"/>
              </a:ext>
            </a:extLst>
          </p:cNvPr>
          <p:cNvSpPr/>
          <p:nvPr/>
        </p:nvSpPr>
        <p:spPr>
          <a:xfrm>
            <a:off x="8662065" y="5398537"/>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0BA01CE-7043-6F41-BAD7-2ECD336A9DC4}"/>
              </a:ext>
            </a:extLst>
          </p:cNvPr>
          <p:cNvSpPr/>
          <p:nvPr/>
        </p:nvSpPr>
        <p:spPr>
          <a:xfrm>
            <a:off x="11020137" y="5200665"/>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69659B-1F18-6749-90F7-7E277EA6215F}"/>
              </a:ext>
            </a:extLst>
          </p:cNvPr>
          <p:cNvSpPr/>
          <p:nvPr/>
        </p:nvSpPr>
        <p:spPr>
          <a:xfrm>
            <a:off x="11228068" y="4932173"/>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548EC9-2434-E64A-AFD6-5F56CAFC42A4}"/>
              </a:ext>
            </a:extLst>
          </p:cNvPr>
          <p:cNvSpPr/>
          <p:nvPr/>
        </p:nvSpPr>
        <p:spPr>
          <a:xfrm>
            <a:off x="11436913" y="5400564"/>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2A218D7-3BC2-F64C-A90C-C5AF1A0B7A03}"/>
              </a:ext>
            </a:extLst>
          </p:cNvPr>
          <p:cNvSpPr/>
          <p:nvPr/>
        </p:nvSpPr>
        <p:spPr>
          <a:xfrm>
            <a:off x="11625387" y="5267246"/>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CE2CDE2-AE25-244A-B56E-340D5FA79FE8}"/>
              </a:ext>
            </a:extLst>
          </p:cNvPr>
          <p:cNvCxnSpPr/>
          <p:nvPr/>
        </p:nvCxnSpPr>
        <p:spPr>
          <a:xfrm>
            <a:off x="11214420" y="4251577"/>
            <a:ext cx="0" cy="2167662"/>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33F7007-13B7-914D-B803-E063C9A72697}"/>
                  </a:ext>
                </a:extLst>
              </p:cNvPr>
              <p:cNvSpPr/>
              <p:nvPr/>
            </p:nvSpPr>
            <p:spPr>
              <a:xfrm>
                <a:off x="11062769" y="3860835"/>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dirty="0"/>
              </a:p>
            </p:txBody>
          </p:sp>
        </mc:Choice>
        <mc:Fallback xmlns="">
          <p:sp>
            <p:nvSpPr>
              <p:cNvPr id="9" name="Rectangle 8">
                <a:extLst>
                  <a:ext uri="{FF2B5EF4-FFF2-40B4-BE49-F238E27FC236}">
                    <a16:creationId xmlns:a16="http://schemas.microsoft.com/office/drawing/2014/main" id="{233F7007-13B7-914D-B803-E063C9A72697}"/>
                  </a:ext>
                </a:extLst>
              </p:cNvPr>
              <p:cNvSpPr>
                <a:spLocks noRot="1" noChangeAspect="1" noMove="1" noResize="1" noEditPoints="1" noAdjustHandles="1" noChangeArrowheads="1" noChangeShapeType="1" noTextEdit="1"/>
              </p:cNvSpPr>
              <p:nvPr/>
            </p:nvSpPr>
            <p:spPr>
              <a:xfrm>
                <a:off x="11062769" y="3860835"/>
                <a:ext cx="33457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DB17478B-A247-FD46-B1EF-D19A06165FBF}"/>
                  </a:ext>
                </a:extLst>
              </p:cNvPr>
              <p:cNvSpPr/>
              <p:nvPr/>
            </p:nvSpPr>
            <p:spPr>
              <a:xfrm>
                <a:off x="8188889" y="2805163"/>
                <a:ext cx="2967544" cy="369332"/>
              </a:xfrm>
              <a:prstGeom prst="rect">
                <a:avLst/>
              </a:prstGeom>
            </p:spPr>
            <p:txBody>
              <a:bodyPr wrap="none">
                <a:spAutoFit/>
              </a:bodyPr>
              <a:lstStyle/>
              <a:p>
                <a:r>
                  <a:rPr lang="en-US" dirty="0"/>
                  <a:t>state of the protocol at time </a:t>
                </a:r>
                <a14:m>
                  <m:oMath xmlns:m="http://schemas.openxmlformats.org/officeDocument/2006/math">
                    <m:r>
                      <a:rPr lang="en-US" i="1">
                        <a:latin typeface="Cambria Math" panose="02040503050406030204" pitchFamily="18" charset="0"/>
                      </a:rPr>
                      <m:t>𝑡</m:t>
                    </m:r>
                  </m:oMath>
                </a14:m>
                <a:endParaRPr lang="en-US" dirty="0"/>
              </a:p>
            </p:txBody>
          </p:sp>
        </mc:Choice>
        <mc:Fallback>
          <p:sp>
            <p:nvSpPr>
              <p:cNvPr id="5" name="Rectangle 4">
                <a:extLst>
                  <a:ext uri="{FF2B5EF4-FFF2-40B4-BE49-F238E27FC236}">
                    <a16:creationId xmlns:a16="http://schemas.microsoft.com/office/drawing/2014/main" id="{DB17478B-A247-FD46-B1EF-D19A06165FBF}"/>
                  </a:ext>
                </a:extLst>
              </p:cNvPr>
              <p:cNvSpPr>
                <a:spLocks noRot="1" noChangeAspect="1" noMove="1" noResize="1" noEditPoints="1" noAdjustHandles="1" noChangeArrowheads="1" noChangeShapeType="1" noTextEdit="1"/>
              </p:cNvSpPr>
              <p:nvPr/>
            </p:nvSpPr>
            <p:spPr>
              <a:xfrm>
                <a:off x="8188889" y="2805163"/>
                <a:ext cx="2967544" cy="369332"/>
              </a:xfrm>
              <a:prstGeom prst="rect">
                <a:avLst/>
              </a:prstGeom>
              <a:blipFill>
                <a:blip r:embed="rId10"/>
                <a:stretch>
                  <a:fillRect l="-1709" t="-6667" b="-23333"/>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3168B23F-57D6-F34D-B0BC-B7FA579A5AB0}"/>
              </a:ext>
            </a:extLst>
          </p:cNvPr>
          <p:cNvCxnSpPr/>
          <p:nvPr/>
        </p:nvCxnSpPr>
        <p:spPr>
          <a:xfrm flipH="1">
            <a:off x="7173349" y="3059269"/>
            <a:ext cx="830405" cy="225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134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loud 14">
            <a:extLst>
              <a:ext uri="{FF2B5EF4-FFF2-40B4-BE49-F238E27FC236}">
                <a16:creationId xmlns:a16="http://schemas.microsoft.com/office/drawing/2014/main" id="{3AA9E7B4-167A-1543-8C03-E2C7244090D0}"/>
              </a:ext>
            </a:extLst>
          </p:cNvPr>
          <p:cNvSpPr/>
          <p:nvPr/>
        </p:nvSpPr>
        <p:spPr>
          <a:xfrm>
            <a:off x="7181087" y="-101685"/>
            <a:ext cx="4861485" cy="2595391"/>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DFAA589-C2FF-7B47-B336-9D3754E895DF}"/>
              </a:ext>
            </a:extLst>
          </p:cNvPr>
          <p:cNvCxnSpPr>
            <a:cxnSpLocks/>
          </p:cNvCxnSpPr>
          <p:nvPr/>
        </p:nvCxnSpPr>
        <p:spPr>
          <a:xfrm>
            <a:off x="7602426" y="475317"/>
            <a:ext cx="40694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855E7E-4CED-3047-9CB9-22BA681E32A0}"/>
              </a:ext>
            </a:extLst>
          </p:cNvPr>
          <p:cNvCxnSpPr>
            <a:cxnSpLocks/>
          </p:cNvCxnSpPr>
          <p:nvPr/>
        </p:nvCxnSpPr>
        <p:spPr>
          <a:xfrm>
            <a:off x="7602426" y="766614"/>
            <a:ext cx="40694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16FDBD4-DB6A-504C-806F-1A65354A1FE0}"/>
              </a:ext>
            </a:extLst>
          </p:cNvPr>
          <p:cNvCxnSpPr>
            <a:cxnSpLocks/>
          </p:cNvCxnSpPr>
          <p:nvPr/>
        </p:nvCxnSpPr>
        <p:spPr>
          <a:xfrm>
            <a:off x="7602425" y="1013543"/>
            <a:ext cx="4069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BF379C6-27C3-B64D-AD54-287AC9043E3C}"/>
              </a:ext>
            </a:extLst>
          </p:cNvPr>
          <p:cNvCxnSpPr>
            <a:cxnSpLocks/>
          </p:cNvCxnSpPr>
          <p:nvPr/>
        </p:nvCxnSpPr>
        <p:spPr>
          <a:xfrm>
            <a:off x="7602424" y="1258541"/>
            <a:ext cx="40694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79E3F1-2A20-7A4F-9F4E-789F070F8F90}"/>
              </a:ext>
            </a:extLst>
          </p:cNvPr>
          <p:cNvCxnSpPr>
            <a:cxnSpLocks/>
          </p:cNvCxnSpPr>
          <p:nvPr/>
        </p:nvCxnSpPr>
        <p:spPr>
          <a:xfrm>
            <a:off x="7602423" y="1655477"/>
            <a:ext cx="406946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9A6F48A-DA35-B04E-BA48-FFB6E22E165B}"/>
              </a:ext>
            </a:extLst>
          </p:cNvPr>
          <p:cNvSpPr/>
          <p:nvPr/>
        </p:nvSpPr>
        <p:spPr>
          <a:xfrm>
            <a:off x="7834918" y="587503"/>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74A6B15-026D-5C48-85E7-7095F83A742B}"/>
              </a:ext>
            </a:extLst>
          </p:cNvPr>
          <p:cNvSpPr/>
          <p:nvPr/>
        </p:nvSpPr>
        <p:spPr>
          <a:xfrm>
            <a:off x="8810239" y="49277"/>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558A213-13C0-BE4A-9BC2-6DAEA856497A}"/>
              </a:ext>
            </a:extLst>
          </p:cNvPr>
          <p:cNvSpPr/>
          <p:nvPr/>
        </p:nvSpPr>
        <p:spPr>
          <a:xfrm>
            <a:off x="10783782" y="587503"/>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97C1194-7B5B-1541-8723-08D82425ACD2}"/>
              </a:ext>
            </a:extLst>
          </p:cNvPr>
          <p:cNvSpPr/>
          <p:nvPr/>
        </p:nvSpPr>
        <p:spPr>
          <a:xfrm>
            <a:off x="9808461" y="1112792"/>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2B5C604-F5F9-9646-9FAC-353E0CF6561B}"/>
                  </a:ext>
                </a:extLst>
              </p:cNvPr>
              <p:cNvSpPr txBox="1"/>
              <p:nvPr/>
            </p:nvSpPr>
            <p:spPr>
              <a:xfrm>
                <a:off x="9016830" y="221211"/>
                <a:ext cx="33971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1</m:t>
                          </m:r>
                        </m:sub>
                      </m:sSub>
                    </m:oMath>
                  </m:oMathPara>
                </a14:m>
                <a:endParaRPr lang="en-US" sz="1100" dirty="0"/>
              </a:p>
            </p:txBody>
          </p:sp>
        </mc:Choice>
        <mc:Fallback xmlns="">
          <p:sp>
            <p:nvSpPr>
              <p:cNvPr id="30" name="TextBox 29">
                <a:extLst>
                  <a:ext uri="{FF2B5EF4-FFF2-40B4-BE49-F238E27FC236}">
                    <a16:creationId xmlns:a16="http://schemas.microsoft.com/office/drawing/2014/main" id="{12B5C604-F5F9-9646-9FAC-353E0CF6561B}"/>
                  </a:ext>
                </a:extLst>
              </p:cNvPr>
              <p:cNvSpPr txBox="1">
                <a:spLocks noRot="1" noChangeAspect="1" noMove="1" noResize="1" noEditPoints="1" noAdjustHandles="1" noChangeArrowheads="1" noChangeShapeType="1" noTextEdit="1"/>
              </p:cNvSpPr>
              <p:nvPr/>
            </p:nvSpPr>
            <p:spPr>
              <a:xfrm>
                <a:off x="9016830" y="221211"/>
                <a:ext cx="339710" cy="33855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930DFAC-B64D-6847-9087-5C3421704B9F}"/>
                  </a:ext>
                </a:extLst>
              </p:cNvPr>
              <p:cNvSpPr txBox="1"/>
              <p:nvPr/>
            </p:nvSpPr>
            <p:spPr>
              <a:xfrm>
                <a:off x="10015053" y="1336571"/>
                <a:ext cx="3397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m:oMathPara>
                </a14:m>
                <a:endParaRPr lang="en-US" sz="1200" dirty="0"/>
              </a:p>
            </p:txBody>
          </p:sp>
        </mc:Choice>
        <mc:Fallback xmlns="">
          <p:sp>
            <p:nvSpPr>
              <p:cNvPr id="31" name="TextBox 30">
                <a:extLst>
                  <a:ext uri="{FF2B5EF4-FFF2-40B4-BE49-F238E27FC236}">
                    <a16:creationId xmlns:a16="http://schemas.microsoft.com/office/drawing/2014/main" id="{C930DFAC-B64D-6847-9087-5C3421704B9F}"/>
                  </a:ext>
                </a:extLst>
              </p:cNvPr>
              <p:cNvSpPr txBox="1">
                <a:spLocks noRot="1" noChangeAspect="1" noMove="1" noResize="1" noEditPoints="1" noAdjustHandles="1" noChangeArrowheads="1" noChangeShapeType="1" noTextEdit="1"/>
              </p:cNvSpPr>
              <p:nvPr/>
            </p:nvSpPr>
            <p:spPr>
              <a:xfrm>
                <a:off x="10015053" y="1336571"/>
                <a:ext cx="339710" cy="369332"/>
              </a:xfrm>
              <a:prstGeom prst="rect">
                <a:avLst/>
              </a:prstGeom>
              <a:blipFill>
                <a:blip r:embed="rId3"/>
                <a:stretch>
                  <a:fillRect r="-3704"/>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1625480A-3BB7-A949-B797-A6061B21ECD1}"/>
              </a:ext>
            </a:extLst>
          </p:cNvPr>
          <p:cNvSpPr/>
          <p:nvPr/>
        </p:nvSpPr>
        <p:spPr>
          <a:xfrm>
            <a:off x="7894779" y="720315"/>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ED28DD-29CB-ED4B-8D7B-6DD9A15AEEEA}"/>
              </a:ext>
            </a:extLst>
          </p:cNvPr>
          <p:cNvSpPr/>
          <p:nvPr/>
        </p:nvSpPr>
        <p:spPr>
          <a:xfrm>
            <a:off x="8040775" y="1078700"/>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D02CC28-1511-0B4B-861E-AB832ABD97A1}"/>
              </a:ext>
            </a:extLst>
          </p:cNvPr>
          <p:cNvSpPr/>
          <p:nvPr/>
        </p:nvSpPr>
        <p:spPr>
          <a:xfrm>
            <a:off x="8322015" y="812040"/>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43E8E6E-E937-A741-BE06-2634686A9DFF}"/>
              </a:ext>
            </a:extLst>
          </p:cNvPr>
          <p:cNvSpPr/>
          <p:nvPr/>
        </p:nvSpPr>
        <p:spPr>
          <a:xfrm>
            <a:off x="8493229" y="1076672"/>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C05181C-85F5-504D-8398-620E52E4727F}"/>
              </a:ext>
            </a:extLst>
          </p:cNvPr>
          <p:cNvSpPr/>
          <p:nvPr/>
        </p:nvSpPr>
        <p:spPr>
          <a:xfrm>
            <a:off x="10851301" y="878800"/>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EDDC7C9-9CA5-AE4D-ADC5-9EC0CCF82CE4}"/>
              </a:ext>
            </a:extLst>
          </p:cNvPr>
          <p:cNvSpPr/>
          <p:nvPr/>
        </p:nvSpPr>
        <p:spPr>
          <a:xfrm>
            <a:off x="11059232" y="610308"/>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E7A846-AE88-7949-957D-CB08AE699483}"/>
              </a:ext>
            </a:extLst>
          </p:cNvPr>
          <p:cNvSpPr/>
          <p:nvPr/>
        </p:nvSpPr>
        <p:spPr>
          <a:xfrm>
            <a:off x="11268077" y="1078699"/>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F5D89EA-AD68-CD40-88F2-7365B7C8CC2D}"/>
              </a:ext>
            </a:extLst>
          </p:cNvPr>
          <p:cNvSpPr/>
          <p:nvPr/>
        </p:nvSpPr>
        <p:spPr>
          <a:xfrm>
            <a:off x="11456551" y="945381"/>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14C079-E7E5-2E46-AB7E-85AF19C01293}"/>
              </a:ext>
            </a:extLst>
          </p:cNvPr>
          <p:cNvSpPr>
            <a:spLocks noGrp="1"/>
          </p:cNvSpPr>
          <p:nvPr>
            <p:ph type="title"/>
          </p:nvPr>
        </p:nvSpPr>
        <p:spPr/>
        <p:txBody>
          <a:bodyPr/>
          <a:lstStyle/>
          <a:p>
            <a:r>
              <a:rPr lang="en-US" dirty="0"/>
              <a:t>Checking protocol history </a:t>
            </a:r>
            <a:br>
              <a:rPr lang="en-US" dirty="0"/>
            </a:br>
            <a:r>
              <a:rPr lang="en-US" dirty="0"/>
              <a:t>states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6D934E6-EAF0-2B4A-8430-3FAB42E1F494}"/>
                  </a:ext>
                </a:extLst>
              </p:cNvPr>
              <p:cNvSpPr>
                <a:spLocks noGrp="1"/>
              </p:cNvSpPr>
              <p:nvPr>
                <p:ph idx="1"/>
              </p:nvPr>
            </p:nvSpPr>
            <p:spPr>
              <a:xfrm>
                <a:off x="838201" y="1825625"/>
                <a:ext cx="7149072" cy="4351338"/>
              </a:xfrm>
            </p:spPr>
            <p:txBody>
              <a:bodyPr>
                <a:normAutofit fontScale="92500" lnSpcReduction="20000"/>
              </a:bodyPr>
              <a:lstStyle/>
              <a:p>
                <a:r>
                  <a:rPr lang="en-US" dirty="0"/>
                  <a:t>Verifier asks provers to perform energy measurements corresponding to </a:t>
                </a:r>
                <a14:m>
                  <m:oMath xmlns:m="http://schemas.openxmlformats.org/officeDocument/2006/math">
                    <m:r>
                      <a:rPr lang="en-CA" b="0" i="1" smtClean="0">
                        <a:latin typeface="Cambria Math" panose="02040503050406030204" pitchFamily="18" charset="0"/>
                      </a:rPr>
                      <m:t>𝐻</m:t>
                    </m:r>
                  </m:oMath>
                </a14:m>
                <a:endParaRPr lang="en-US" dirty="0"/>
              </a:p>
              <a:p>
                <a:pPr lvl="1"/>
                <a:endParaRPr lang="en-US" dirty="0"/>
              </a:p>
              <a:p>
                <a:r>
                  <a:rPr lang="en-US" dirty="0"/>
                  <a:t>Most terms are Pauli measurements on O(1) qubits.</a:t>
                </a:r>
              </a:p>
              <a:p>
                <a:pPr marL="0" indent="0">
                  <a:buNone/>
                </a:pPr>
                <a:endParaRPr lang="en-US" dirty="0"/>
              </a:p>
              <a:p>
                <a:r>
                  <a:rPr lang="en-US" dirty="0"/>
                  <a:t>Difficulty comes from checking the highly </a:t>
                </a:r>
                <a:br>
                  <a:rPr lang="en-US" dirty="0"/>
                </a:br>
                <a:r>
                  <a:rPr lang="en-US" dirty="0"/>
                  <a:t>nonlocal ”gates”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r>
                      <a:rPr lang="en-US" i="1">
                        <a:latin typeface="Cambria Math" panose="02040503050406030204" pitchFamily="18" charset="0"/>
                      </a:rPr>
                      <m:t> </m:t>
                    </m:r>
                  </m:oMath>
                </a14:m>
                <a:r>
                  <a:rPr lang="en-US" dirty="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oMath>
                </a14:m>
                <a:r>
                  <a:rPr lang="en-US" dirty="0"/>
                  <a:t>.</a:t>
                </a:r>
              </a:p>
              <a:p>
                <a:pPr marL="457200" lvl="1" indent="0">
                  <a:buNone/>
                </a:pPr>
                <a:endParaRPr lang="en-US" dirty="0"/>
              </a:p>
              <a:p>
                <a:r>
                  <a:rPr lang="en-US" dirty="0"/>
                  <a:t>Low energy certifies provers</a:t>
                </a:r>
                <a:br>
                  <a:rPr lang="en-US" dirty="0"/>
                </a:br>
                <a:r>
                  <a:rPr lang="en-US" dirty="0"/>
                  <a:t>have accepting history state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𝜓</m:t>
                        </m:r>
                      </m:e>
                    </m:d>
                    <m:r>
                      <a:rPr lang="en-US" i="1">
                        <a:latin typeface="Cambria Math" panose="02040503050406030204" pitchFamily="18" charset="0"/>
                      </a:rPr>
                      <m:t> </m:t>
                    </m:r>
                  </m:oMath>
                </a14:m>
                <a:r>
                  <a:rPr lang="en-US" dirty="0"/>
                  <a:t>of </a:t>
                </a:r>
                <a14:m>
                  <m:oMath xmlns:m="http://schemas.openxmlformats.org/officeDocument/2006/math">
                    <m:sSub>
                      <m:sSubPr>
                        <m:ctrlPr>
                          <a:rPr lang="en-CA" b="0" i="0" smtClean="0">
                            <a:latin typeface="Cambria Math" panose="02040503050406030204" pitchFamily="18" charset="0"/>
                          </a:rPr>
                        </m:ctrlPr>
                      </m:sSubPr>
                      <m:e>
                        <m:r>
                          <m:rPr>
                            <m:sty m:val="p"/>
                          </m:rPr>
                          <a:rPr lang="en-US">
                            <a:latin typeface="Cambria Math" panose="02040503050406030204" pitchFamily="18" charset="0"/>
                          </a:rPr>
                          <m:t>Π</m:t>
                        </m:r>
                      </m:e>
                      <m:sub>
                        <m:r>
                          <a:rPr lang="en-CA" b="0" i="1" smtClean="0">
                            <a:latin typeface="Cambria Math" panose="02040503050406030204" pitchFamily="18" charset="0"/>
                          </a:rPr>
                          <m:t>𝐹𝑇</m:t>
                        </m:r>
                      </m:sub>
                    </m:sSub>
                  </m:oMath>
                </a14:m>
                <a:r>
                  <a:rPr lang="en-US" dirty="0"/>
                  <a:t>.</a:t>
                </a:r>
                <a:br>
                  <a:rPr lang="en-US" dirty="0"/>
                </a:br>
                <a:endParaRPr lang="en-US" dirty="0"/>
              </a:p>
            </p:txBody>
          </p:sp>
        </mc:Choice>
        <mc:Fallback>
          <p:sp>
            <p:nvSpPr>
              <p:cNvPr id="3" name="Content Placeholder 2">
                <a:extLst>
                  <a:ext uri="{FF2B5EF4-FFF2-40B4-BE49-F238E27FC236}">
                    <a16:creationId xmlns:a16="http://schemas.microsoft.com/office/drawing/2014/main" id="{F6D934E6-EAF0-2B4A-8430-3FAB42E1F494}"/>
                  </a:ext>
                </a:extLst>
              </p:cNvPr>
              <p:cNvSpPr>
                <a:spLocks noGrp="1" noRot="1" noChangeAspect="1" noMove="1" noResize="1" noEditPoints="1" noAdjustHandles="1" noChangeArrowheads="1" noChangeShapeType="1" noTextEdit="1"/>
              </p:cNvSpPr>
              <p:nvPr>
                <p:ph idx="1"/>
              </p:nvPr>
            </p:nvSpPr>
            <p:spPr>
              <a:xfrm>
                <a:off x="838201" y="1825625"/>
                <a:ext cx="7149072" cy="4351338"/>
              </a:xfrm>
              <a:blipFill>
                <a:blip r:embed="rId4"/>
                <a:stretch>
                  <a:fillRect l="-1241" t="-3801"/>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6CF65351-4685-D049-8DC3-E70134CF3C96}"/>
              </a:ext>
            </a:extLst>
          </p:cNvPr>
          <p:cNvCxnSpPr>
            <a:cxnSpLocks/>
          </p:cNvCxnSpPr>
          <p:nvPr/>
        </p:nvCxnSpPr>
        <p:spPr>
          <a:xfrm flipH="1" flipV="1">
            <a:off x="8524356" y="4967995"/>
            <a:ext cx="616407" cy="5603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8B57CC75-A18D-1A48-8CC0-287C3843D60E}"/>
              </a:ext>
            </a:extLst>
          </p:cNvPr>
          <p:cNvCxnSpPr>
            <a:cxnSpLocks/>
          </p:cNvCxnSpPr>
          <p:nvPr/>
        </p:nvCxnSpPr>
        <p:spPr>
          <a:xfrm flipV="1">
            <a:off x="10384721" y="4845303"/>
            <a:ext cx="640976" cy="8677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7910B3FB-7D9C-1A4C-8704-EC0477D73C45}"/>
              </a:ext>
            </a:extLst>
          </p:cNvPr>
          <p:cNvPicPr>
            <a:picLocks noChangeAspect="1"/>
          </p:cNvPicPr>
          <p:nvPr/>
        </p:nvPicPr>
        <p:blipFill>
          <a:blip r:embed="rId5"/>
          <a:stretch>
            <a:fillRect/>
          </a:stretch>
        </p:blipFill>
        <p:spPr>
          <a:xfrm>
            <a:off x="9388134" y="5210246"/>
            <a:ext cx="701146" cy="1239968"/>
          </a:xfrm>
          <a:prstGeom prst="rect">
            <a:avLst/>
          </a:prstGeom>
          <a:effectLst>
            <a:outerShdw blurRad="50800" dist="38100" dir="2700000" algn="tl" rotWithShape="0">
              <a:prstClr val="black">
                <a:alpha val="40000"/>
              </a:prstClr>
            </a:outerShdw>
          </a:effectLst>
        </p:spPr>
      </p:pic>
      <p:cxnSp>
        <p:nvCxnSpPr>
          <p:cNvPr id="7" name="Straight Arrow Connector 6">
            <a:extLst>
              <a:ext uri="{FF2B5EF4-FFF2-40B4-BE49-F238E27FC236}">
                <a16:creationId xmlns:a16="http://schemas.microsoft.com/office/drawing/2014/main" id="{37BFFA6B-2E8E-5C4D-8EDF-785CAB86E637}"/>
              </a:ext>
            </a:extLst>
          </p:cNvPr>
          <p:cNvCxnSpPr>
            <a:cxnSpLocks/>
          </p:cNvCxnSpPr>
          <p:nvPr/>
        </p:nvCxnSpPr>
        <p:spPr>
          <a:xfrm>
            <a:off x="8717353" y="4841660"/>
            <a:ext cx="509511" cy="50967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F168387-982A-FB4D-96BE-84F59CF90FC8}"/>
              </a:ext>
            </a:extLst>
          </p:cNvPr>
          <p:cNvCxnSpPr>
            <a:cxnSpLocks/>
          </p:cNvCxnSpPr>
          <p:nvPr/>
        </p:nvCxnSpPr>
        <p:spPr>
          <a:xfrm flipH="1">
            <a:off x="10312512" y="4710366"/>
            <a:ext cx="555356" cy="7504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D9C0921-7221-024C-8114-C9A4275C57C4}"/>
              </a:ext>
            </a:extLst>
          </p:cNvPr>
          <p:cNvPicPr>
            <a:picLocks noChangeAspect="1"/>
          </p:cNvPicPr>
          <p:nvPr/>
        </p:nvPicPr>
        <p:blipFill>
          <a:blip r:embed="rId6"/>
          <a:stretch>
            <a:fillRect/>
          </a:stretch>
        </p:blipFill>
        <p:spPr>
          <a:xfrm>
            <a:off x="10218343" y="2620974"/>
            <a:ext cx="1675786" cy="2077773"/>
          </a:xfrm>
          <a:prstGeom prst="rect">
            <a:avLst/>
          </a:prstGeom>
        </p:spPr>
      </p:pic>
      <p:pic>
        <p:nvPicPr>
          <p:cNvPr id="10" name="Picture 9">
            <a:extLst>
              <a:ext uri="{FF2B5EF4-FFF2-40B4-BE49-F238E27FC236}">
                <a16:creationId xmlns:a16="http://schemas.microsoft.com/office/drawing/2014/main" id="{CF8575B1-D4F5-414E-B52D-58760998E99F}"/>
              </a:ext>
            </a:extLst>
          </p:cNvPr>
          <p:cNvPicPr>
            <a:picLocks noChangeAspect="1"/>
          </p:cNvPicPr>
          <p:nvPr/>
        </p:nvPicPr>
        <p:blipFill>
          <a:blip r:embed="rId7"/>
          <a:stretch>
            <a:fillRect/>
          </a:stretch>
        </p:blipFill>
        <p:spPr>
          <a:xfrm>
            <a:off x="7699259" y="2599498"/>
            <a:ext cx="1650194" cy="2136370"/>
          </a:xfrm>
          <a:prstGeom prst="rect">
            <a:avLst/>
          </a:prstGeom>
        </p:spPr>
      </p:pic>
      <p:grpSp>
        <p:nvGrpSpPr>
          <p:cNvPr id="11" name="Group 10">
            <a:extLst>
              <a:ext uri="{FF2B5EF4-FFF2-40B4-BE49-F238E27FC236}">
                <a16:creationId xmlns:a16="http://schemas.microsoft.com/office/drawing/2014/main" id="{302C690D-B4C3-BF41-A964-851463802E6C}"/>
              </a:ext>
            </a:extLst>
          </p:cNvPr>
          <p:cNvGrpSpPr/>
          <p:nvPr/>
        </p:nvGrpSpPr>
        <p:grpSpPr>
          <a:xfrm>
            <a:off x="8709128" y="3295325"/>
            <a:ext cx="2439049" cy="450190"/>
            <a:chOff x="1835198" y="3980128"/>
            <a:chExt cx="4375371" cy="682855"/>
          </a:xfrm>
        </p:grpSpPr>
        <p:sp>
          <p:nvSpPr>
            <p:cNvPr id="12" name="Freeform 11">
              <a:extLst>
                <a:ext uri="{FF2B5EF4-FFF2-40B4-BE49-F238E27FC236}">
                  <a16:creationId xmlns:a16="http://schemas.microsoft.com/office/drawing/2014/main" id="{3D9327ED-83EF-954A-BBD0-B6C7532D53FF}"/>
                </a:ext>
              </a:extLst>
            </p:cNvPr>
            <p:cNvSpPr/>
            <p:nvPr/>
          </p:nvSpPr>
          <p:spPr>
            <a:xfrm>
              <a:off x="1835198" y="3980128"/>
              <a:ext cx="4222971" cy="530455"/>
            </a:xfrm>
            <a:custGeom>
              <a:avLst/>
              <a:gdLst>
                <a:gd name="connsiteX0" fmla="*/ 0 w 2893786"/>
                <a:gd name="connsiteY0" fmla="*/ 680588 h 1006187"/>
                <a:gd name="connsiteX1" fmla="*/ 299358 w 2893786"/>
                <a:gd name="connsiteY1" fmla="*/ 172588 h 1006187"/>
                <a:gd name="connsiteX2" fmla="*/ 979715 w 2893786"/>
                <a:gd name="connsiteY2" fmla="*/ 898302 h 1006187"/>
                <a:gd name="connsiteX3" fmla="*/ 1705429 w 2893786"/>
                <a:gd name="connsiteY3" fmla="*/ 231 h 1006187"/>
                <a:gd name="connsiteX4" fmla="*/ 2521858 w 2893786"/>
                <a:gd name="connsiteY4" fmla="*/ 998088 h 1006187"/>
                <a:gd name="connsiteX5" fmla="*/ 2893786 w 2893786"/>
                <a:gd name="connsiteY5" fmla="*/ 453802 h 100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786" h="1006187">
                  <a:moveTo>
                    <a:pt x="0" y="680588"/>
                  </a:moveTo>
                  <a:cubicBezTo>
                    <a:pt x="68036" y="408445"/>
                    <a:pt x="136072" y="136302"/>
                    <a:pt x="299358" y="172588"/>
                  </a:cubicBezTo>
                  <a:cubicBezTo>
                    <a:pt x="462644" y="208874"/>
                    <a:pt x="745370" y="927028"/>
                    <a:pt x="979715" y="898302"/>
                  </a:cubicBezTo>
                  <a:cubicBezTo>
                    <a:pt x="1214060" y="869576"/>
                    <a:pt x="1448405" y="-16400"/>
                    <a:pt x="1705429" y="231"/>
                  </a:cubicBezTo>
                  <a:cubicBezTo>
                    <a:pt x="1962453" y="16862"/>
                    <a:pt x="2323799" y="922493"/>
                    <a:pt x="2521858" y="998088"/>
                  </a:cubicBezTo>
                  <a:cubicBezTo>
                    <a:pt x="2719917" y="1073683"/>
                    <a:pt x="2830286" y="598945"/>
                    <a:pt x="2893786" y="453802"/>
                  </a:cubicBezTo>
                </a:path>
              </a:pathLst>
            </a:custGeom>
            <a:ln w="28575"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a:extLst>
                <a:ext uri="{FF2B5EF4-FFF2-40B4-BE49-F238E27FC236}">
                  <a16:creationId xmlns:a16="http://schemas.microsoft.com/office/drawing/2014/main" id="{5FCFEB09-EDED-7843-9DFA-0E3330DDE6DC}"/>
                </a:ext>
              </a:extLst>
            </p:cNvPr>
            <p:cNvSpPr/>
            <p:nvPr/>
          </p:nvSpPr>
          <p:spPr>
            <a:xfrm>
              <a:off x="1987598" y="4132528"/>
              <a:ext cx="4222971" cy="530455"/>
            </a:xfrm>
            <a:custGeom>
              <a:avLst/>
              <a:gdLst>
                <a:gd name="connsiteX0" fmla="*/ 0 w 2893786"/>
                <a:gd name="connsiteY0" fmla="*/ 680588 h 1006187"/>
                <a:gd name="connsiteX1" fmla="*/ 299358 w 2893786"/>
                <a:gd name="connsiteY1" fmla="*/ 172588 h 1006187"/>
                <a:gd name="connsiteX2" fmla="*/ 979715 w 2893786"/>
                <a:gd name="connsiteY2" fmla="*/ 898302 h 1006187"/>
                <a:gd name="connsiteX3" fmla="*/ 1705429 w 2893786"/>
                <a:gd name="connsiteY3" fmla="*/ 231 h 1006187"/>
                <a:gd name="connsiteX4" fmla="*/ 2521858 w 2893786"/>
                <a:gd name="connsiteY4" fmla="*/ 998088 h 1006187"/>
                <a:gd name="connsiteX5" fmla="*/ 2893786 w 2893786"/>
                <a:gd name="connsiteY5" fmla="*/ 453802 h 100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786" h="1006187">
                  <a:moveTo>
                    <a:pt x="0" y="680588"/>
                  </a:moveTo>
                  <a:cubicBezTo>
                    <a:pt x="68036" y="408445"/>
                    <a:pt x="136072" y="136302"/>
                    <a:pt x="299358" y="172588"/>
                  </a:cubicBezTo>
                  <a:cubicBezTo>
                    <a:pt x="462644" y="208874"/>
                    <a:pt x="745370" y="927028"/>
                    <a:pt x="979715" y="898302"/>
                  </a:cubicBezTo>
                  <a:cubicBezTo>
                    <a:pt x="1214060" y="869576"/>
                    <a:pt x="1448405" y="-16400"/>
                    <a:pt x="1705429" y="231"/>
                  </a:cubicBezTo>
                  <a:cubicBezTo>
                    <a:pt x="1962453" y="16862"/>
                    <a:pt x="2323799" y="922493"/>
                    <a:pt x="2521858" y="998088"/>
                  </a:cubicBezTo>
                  <a:cubicBezTo>
                    <a:pt x="2719917" y="1073683"/>
                    <a:pt x="2830286" y="598945"/>
                    <a:pt x="2893786" y="453802"/>
                  </a:cubicBezTo>
                </a:path>
              </a:pathLst>
            </a:custGeom>
            <a:ln w="28575"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 name="Oval 15">
            <a:extLst>
              <a:ext uri="{FF2B5EF4-FFF2-40B4-BE49-F238E27FC236}">
                <a16:creationId xmlns:a16="http://schemas.microsoft.com/office/drawing/2014/main" id="{93BEEE16-678A-7D48-93F6-13C60BFE164E}"/>
              </a:ext>
            </a:extLst>
          </p:cNvPr>
          <p:cNvSpPr/>
          <p:nvPr/>
        </p:nvSpPr>
        <p:spPr>
          <a:xfrm>
            <a:off x="9388134" y="3084576"/>
            <a:ext cx="182586" cy="21074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A0E4432-5F47-5B43-A84A-B8EFCCD80D81}"/>
              </a:ext>
            </a:extLst>
          </p:cNvPr>
          <p:cNvSpPr/>
          <p:nvPr/>
        </p:nvSpPr>
        <p:spPr>
          <a:xfrm>
            <a:off x="9491481" y="2842037"/>
            <a:ext cx="182586" cy="21074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DC3AA02-6387-EC48-9572-37F47BABCDF4}"/>
              </a:ext>
            </a:extLst>
          </p:cNvPr>
          <p:cNvSpPr/>
          <p:nvPr/>
        </p:nvSpPr>
        <p:spPr>
          <a:xfrm>
            <a:off x="9596556" y="2594831"/>
            <a:ext cx="182586" cy="21074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2" name="Rectangle 41">
                <a:extLst>
                  <a:ext uri="{FF2B5EF4-FFF2-40B4-BE49-F238E27FC236}">
                    <a16:creationId xmlns:a16="http://schemas.microsoft.com/office/drawing/2014/main" id="{5AA2F6A6-2913-1448-A9F3-0E360BF1D30A}"/>
                  </a:ext>
                </a:extLst>
              </p:cNvPr>
              <p:cNvSpPr/>
              <p:nvPr/>
            </p:nvSpPr>
            <p:spPr>
              <a:xfrm>
                <a:off x="9249236" y="1815163"/>
                <a:ext cx="7588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2400" b="0" i="0" smtClean="0">
                              <a:latin typeface="Cambria Math" panose="02040503050406030204" pitchFamily="18" charset="0"/>
                            </a:rPr>
                          </m:ctrlPr>
                        </m:sSubPr>
                        <m:e>
                          <m:r>
                            <m:rPr>
                              <m:sty m:val="p"/>
                            </m:rPr>
                            <a:rPr lang="en-US" sz="2400" smtClean="0">
                              <a:latin typeface="Cambria Math" panose="02040503050406030204" pitchFamily="18" charset="0"/>
                            </a:rPr>
                            <m:t>Π</m:t>
                          </m:r>
                        </m:e>
                        <m:sub>
                          <m:r>
                            <a:rPr lang="en-CA" sz="2400" b="0" i="1" smtClean="0">
                              <a:latin typeface="Cambria Math" panose="02040503050406030204" pitchFamily="18" charset="0"/>
                            </a:rPr>
                            <m:t>𝐹𝑇</m:t>
                          </m:r>
                        </m:sub>
                      </m:sSub>
                    </m:oMath>
                  </m:oMathPara>
                </a14:m>
                <a:endParaRPr lang="en-US" sz="2400" dirty="0"/>
              </a:p>
            </p:txBody>
          </p:sp>
        </mc:Choice>
        <mc:Fallback>
          <p:sp>
            <p:nvSpPr>
              <p:cNvPr id="42" name="Rectangle 41">
                <a:extLst>
                  <a:ext uri="{FF2B5EF4-FFF2-40B4-BE49-F238E27FC236}">
                    <a16:creationId xmlns:a16="http://schemas.microsoft.com/office/drawing/2014/main" id="{5AA2F6A6-2913-1448-A9F3-0E360BF1D30A}"/>
                  </a:ext>
                </a:extLst>
              </p:cNvPr>
              <p:cNvSpPr>
                <a:spLocks noRot="1" noChangeAspect="1" noMove="1" noResize="1" noEditPoints="1" noAdjustHandles="1" noChangeArrowheads="1" noChangeShapeType="1" noTextEdit="1"/>
              </p:cNvSpPr>
              <p:nvPr/>
            </p:nvSpPr>
            <p:spPr>
              <a:xfrm>
                <a:off x="9249236" y="1815163"/>
                <a:ext cx="758862" cy="461665"/>
              </a:xfrm>
              <a:prstGeom prst="rect">
                <a:avLst/>
              </a:prstGeom>
              <a:blipFill>
                <a:blip r:embed="rId8"/>
                <a:stretch>
                  <a:fillRect b="-27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Rectangle 42">
                <a:extLst>
                  <a:ext uri="{FF2B5EF4-FFF2-40B4-BE49-F238E27FC236}">
                    <a16:creationId xmlns:a16="http://schemas.microsoft.com/office/drawing/2014/main" id="{D3712EDD-9BC0-7942-832F-F33A795B7845}"/>
                  </a:ext>
                </a:extLst>
              </p:cNvPr>
              <p:cNvSpPr/>
              <p:nvPr/>
            </p:nvSpPr>
            <p:spPr>
              <a:xfrm>
                <a:off x="10315817" y="6030397"/>
                <a:ext cx="98341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3200" b="0" i="0" smtClean="0">
                              <a:latin typeface="Cambria Math" panose="02040503050406030204" pitchFamily="18" charset="0"/>
                            </a:rPr>
                          </m:ctrlPr>
                        </m:sSubPr>
                        <m:e>
                          <m:r>
                            <m:rPr>
                              <m:sty m:val="p"/>
                            </m:rPr>
                            <a:rPr lang="en-US" sz="3200" smtClean="0">
                              <a:latin typeface="Cambria Math" panose="02040503050406030204" pitchFamily="18" charset="0"/>
                            </a:rPr>
                            <m:t>Π</m:t>
                          </m:r>
                        </m:e>
                        <m:sub>
                          <m:r>
                            <a:rPr lang="en-CA" sz="3200" b="0" i="1" smtClean="0">
                              <a:latin typeface="Cambria Math" panose="02040503050406030204" pitchFamily="18" charset="0"/>
                            </a:rPr>
                            <m:t>𝑍𝐾</m:t>
                          </m:r>
                        </m:sub>
                      </m:sSub>
                    </m:oMath>
                  </m:oMathPara>
                </a14:m>
                <a:endParaRPr lang="en-US" sz="3200" dirty="0"/>
              </a:p>
            </p:txBody>
          </p:sp>
        </mc:Choice>
        <mc:Fallback>
          <p:sp>
            <p:nvSpPr>
              <p:cNvPr id="43" name="Rectangle 42">
                <a:extLst>
                  <a:ext uri="{FF2B5EF4-FFF2-40B4-BE49-F238E27FC236}">
                    <a16:creationId xmlns:a16="http://schemas.microsoft.com/office/drawing/2014/main" id="{D3712EDD-9BC0-7942-832F-F33A795B7845}"/>
                  </a:ext>
                </a:extLst>
              </p:cNvPr>
              <p:cNvSpPr>
                <a:spLocks noRot="1" noChangeAspect="1" noMove="1" noResize="1" noEditPoints="1" noAdjustHandles="1" noChangeArrowheads="1" noChangeShapeType="1" noTextEdit="1"/>
              </p:cNvSpPr>
              <p:nvPr/>
            </p:nvSpPr>
            <p:spPr>
              <a:xfrm>
                <a:off x="10315817" y="6030397"/>
                <a:ext cx="983411" cy="584775"/>
              </a:xfrm>
              <a:prstGeom prst="rect">
                <a:avLst/>
              </a:prstGeom>
              <a:blipFill>
                <a:blip r:embed="rId9"/>
                <a:stretch>
                  <a:fillRect b="-2128"/>
                </a:stretch>
              </a:blipFill>
            </p:spPr>
            <p:txBody>
              <a:bodyPr/>
              <a:lstStyle/>
              <a:p>
                <a:r>
                  <a:rPr lang="en-US">
                    <a:noFill/>
                  </a:rPr>
                  <a:t> </a:t>
                </a:r>
              </a:p>
            </p:txBody>
          </p:sp>
        </mc:Fallback>
      </mc:AlternateContent>
    </p:spTree>
    <p:extLst>
      <p:ext uri="{BB962C8B-B14F-4D97-AF65-F5344CB8AC3E}">
        <p14:creationId xmlns:p14="http://schemas.microsoft.com/office/powerpoint/2010/main" val="9709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5" grpId="0" animBg="1"/>
      <p:bldP spid="26" grpId="0" animBg="1"/>
      <p:bldP spid="27" grpId="0" animBg="1"/>
      <p:bldP spid="30" grpId="0"/>
      <p:bldP spid="31" grpId="0"/>
      <p:bldP spid="32" grpId="0" animBg="1"/>
      <p:bldP spid="33" grpId="0" animBg="1"/>
      <p:bldP spid="34" grpId="0" animBg="1"/>
      <p:bldP spid="35" grpId="0" animBg="1"/>
      <p:bldP spid="36" grpId="0" animBg="1"/>
      <p:bldP spid="37" grpId="0" animBg="1"/>
      <p:bldP spid="38" grpId="0" animBg="1"/>
      <p:bldP spid="39" grpId="0" animBg="1"/>
      <p:bldP spid="16" grpId="0" animBg="1"/>
      <p:bldP spid="17" grpId="0" animBg="1"/>
      <p:bldP spid="18" grpId="0" animBg="1"/>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185202E-C514-044F-A505-19EE4DACDB56}"/>
                  </a:ext>
                </a:extLst>
              </p:cNvPr>
              <p:cNvSpPr>
                <a:spLocks noGrp="1"/>
              </p:cNvSpPr>
              <p:nvPr>
                <p:ph type="title"/>
              </p:nvPr>
            </p:nvSpPr>
            <p:spPr/>
            <p:txBody>
              <a:bodyPr/>
              <a:lstStyle/>
              <a:p>
                <a:r>
                  <a:rPr lang="en-US" dirty="0"/>
                  <a:t>Compiling </a:t>
                </a:r>
                <a14:m>
                  <m:oMath xmlns:m="http://schemas.openxmlformats.org/officeDocument/2006/math">
                    <m:r>
                      <m:rPr>
                        <m:sty m:val="p"/>
                      </m:rPr>
                      <a:rPr lang="en-US">
                        <a:latin typeface="Cambria Math" panose="02040503050406030204" pitchFamily="18" charset="0"/>
                      </a:rPr>
                      <m:t>Π</m:t>
                    </m:r>
                  </m:oMath>
                </a14:m>
                <a:r>
                  <a:rPr lang="en-US" dirty="0"/>
                  <a:t> to zero knowledge </a:t>
                </a:r>
              </a:p>
            </p:txBody>
          </p:sp>
        </mc:Choice>
        <mc:Fallback xmlns="">
          <p:sp>
            <p:nvSpPr>
              <p:cNvPr id="2" name="Title 1">
                <a:extLst>
                  <a:ext uri="{FF2B5EF4-FFF2-40B4-BE49-F238E27FC236}">
                    <a16:creationId xmlns:a16="http://schemas.microsoft.com/office/drawing/2014/main" id="{3185202E-C514-044F-A505-19EE4DACDB56}"/>
                  </a:ext>
                </a:extLst>
              </p:cNvPr>
              <p:cNvSpPr>
                <a:spLocks noGrp="1" noRot="1" noChangeAspect="1" noMove="1" noResize="1" noEditPoints="1" noAdjustHandles="1" noChangeArrowheads="1" noChangeShapeType="1" noTextEdit="1"/>
              </p:cNvSpPr>
              <p:nvPr>
                <p:ph type="title"/>
              </p:nvPr>
            </p:nvSpPr>
            <p:spPr>
              <a:blipFill>
                <a:blip r:embed="rId2"/>
                <a:stretch>
                  <a:fillRect l="-22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3654EC2-A7FA-C24E-B392-A703B02D5ED3}"/>
                  </a:ext>
                </a:extLst>
              </p:cNvPr>
              <p:cNvSpPr>
                <a:spLocks noGrp="1"/>
              </p:cNvSpPr>
              <p:nvPr>
                <p:ph idx="1"/>
              </p:nvPr>
            </p:nvSpPr>
            <p:spPr/>
            <p:txBody>
              <a:bodyPr/>
              <a:lstStyle/>
              <a:p>
                <a:pPr marL="514350" indent="-514350">
                  <a:buAutoNum type="arabicPeriod"/>
                </a:pPr>
                <a:r>
                  <a:rPr lang="en-US" b="0" dirty="0"/>
                  <a:t> </a:t>
                </a:r>
                <a14:m>
                  <m:oMath xmlns:m="http://schemas.openxmlformats.org/officeDocument/2006/math">
                    <m:sSub>
                      <m:sSubPr>
                        <m:ctrlPr>
                          <a:rPr lang="en-US" b="0" i="1" smtClean="0">
                            <a:latin typeface="Cambria Math" panose="02040503050406030204" pitchFamily="18" charset="0"/>
                          </a:rPr>
                        </m:ctrlPr>
                      </m:sSubPr>
                      <m:e>
                        <m:r>
                          <m:rPr>
                            <m:sty m:val="p"/>
                          </m:rPr>
                          <a:rPr lang="en-US">
                            <a:latin typeface="Cambria Math" panose="02040503050406030204" pitchFamily="18" charset="0"/>
                          </a:rPr>
                          <m:t>Π</m:t>
                        </m:r>
                      </m:e>
                      <m:sub>
                        <m:r>
                          <m:rPr>
                            <m:sty m:val="p"/>
                          </m:rPr>
                          <a:rPr lang="en-CA" b="0" i="0" smtClean="0">
                            <a:latin typeface="Cambria Math" panose="02040503050406030204" pitchFamily="18" charset="0"/>
                          </a:rPr>
                          <m:t>FT</m:t>
                        </m:r>
                      </m:sub>
                    </m:sSub>
                  </m:oMath>
                </a14:m>
                <a:r>
                  <a:rPr lang="en-US" dirty="0"/>
                  <a:t> = noise-robust via fault-tolerant encoding of </a:t>
                </a:r>
                <a14:m>
                  <m:oMath xmlns:m="http://schemas.openxmlformats.org/officeDocument/2006/math">
                    <m:r>
                      <m:rPr>
                        <m:sty m:val="p"/>
                      </m:rPr>
                      <a:rPr lang="en-US">
                        <a:latin typeface="Cambria Math" panose="02040503050406030204" pitchFamily="18" charset="0"/>
                      </a:rPr>
                      <m:t>Π</m:t>
                    </m:r>
                  </m:oMath>
                </a14:m>
                <a:endParaRPr lang="en-US" dirty="0"/>
              </a:p>
              <a:p>
                <a:pPr marL="514350" indent="-514350">
                  <a:buAutoNum type="arabicPeriod"/>
                </a:pPr>
                <a:endParaRPr lang="en-US" dirty="0"/>
              </a:p>
              <a:p>
                <a:pPr marL="514350" indent="-514350">
                  <a:buAutoNum type="arabicPeriod"/>
                </a:pPr>
                <a:r>
                  <a:rPr lang="en-US" dirty="0"/>
                  <a:t>Let C be the protocol circuit of </a:t>
                </a:r>
                <a14:m>
                  <m:oMath xmlns:m="http://schemas.openxmlformats.org/officeDocument/2006/math">
                    <m:sSub>
                      <m:sSubPr>
                        <m:ctrlPr>
                          <a:rPr lang="en-US" b="0" i="1" smtClean="0">
                            <a:latin typeface="Cambria Math" panose="02040503050406030204" pitchFamily="18" charset="0"/>
                          </a:rPr>
                        </m:ctrlPr>
                      </m:sSubPr>
                      <m:e>
                        <m:r>
                          <m:rPr>
                            <m:sty m:val="p"/>
                          </m:rPr>
                          <a:rPr lang="en-US">
                            <a:latin typeface="Cambria Math" panose="02040503050406030204" pitchFamily="18" charset="0"/>
                          </a:rPr>
                          <m:t>Π</m:t>
                        </m:r>
                      </m:e>
                      <m:sub>
                        <m:r>
                          <m:rPr>
                            <m:sty m:val="p"/>
                          </m:rPr>
                          <a:rPr lang="en-CA" b="0" i="0" smtClean="0">
                            <a:latin typeface="Cambria Math" panose="02040503050406030204" pitchFamily="18" charset="0"/>
                          </a:rPr>
                          <m:t>FT</m:t>
                        </m:r>
                      </m:sub>
                    </m:sSub>
                  </m:oMath>
                </a14:m>
                <a:endParaRPr lang="en-US" dirty="0"/>
              </a:p>
              <a:p>
                <a:pPr marL="514350" indent="-514350">
                  <a:buAutoNum type="arabicPeriod"/>
                </a:pPr>
                <a:endParaRPr lang="en-US" dirty="0"/>
              </a:p>
              <a:p>
                <a:pPr marL="514350" indent="-514350">
                  <a:buAutoNum type="arabicPeriod"/>
                </a:pPr>
                <a:r>
                  <a:rPr lang="en-US" dirty="0"/>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Π</m:t>
                        </m:r>
                      </m:e>
                      <m:sub>
                        <m:r>
                          <m:rPr>
                            <m:sty m:val="p"/>
                          </m:rPr>
                          <a:rPr lang="en-CA" b="0" i="0" smtClean="0">
                            <a:latin typeface="Cambria Math" panose="02040503050406030204" pitchFamily="18" charset="0"/>
                          </a:rPr>
                          <m:t>ZK</m:t>
                        </m:r>
                      </m:sub>
                    </m:sSub>
                  </m:oMath>
                </a14:m>
                <a:r>
                  <a:rPr lang="en-US" dirty="0"/>
                  <a:t> = protocol testing if provers have accepting history state of C.</a:t>
                </a:r>
              </a:p>
            </p:txBody>
          </p:sp>
        </mc:Choice>
        <mc:Fallback>
          <p:sp>
            <p:nvSpPr>
              <p:cNvPr id="3" name="Content Placeholder 2">
                <a:extLst>
                  <a:ext uri="{FF2B5EF4-FFF2-40B4-BE49-F238E27FC236}">
                    <a16:creationId xmlns:a16="http://schemas.microsoft.com/office/drawing/2014/main" id="{D3654EC2-A7FA-C24E-B392-A703B02D5ED3}"/>
                  </a:ext>
                </a:extLst>
              </p:cNvPr>
              <p:cNvSpPr>
                <a:spLocks noGrp="1" noRot="1" noChangeAspect="1" noMove="1" noResize="1" noEditPoints="1" noAdjustHandles="1" noChangeArrowheads="1" noChangeShapeType="1" noTextEdit="1"/>
              </p:cNvSpPr>
              <p:nvPr>
                <p:ph idx="1"/>
              </p:nvPr>
            </p:nvSpPr>
            <p:spPr>
              <a:blipFill>
                <a:blip r:embed="rId3"/>
                <a:stretch>
                  <a:fillRect l="-1086" t="-29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251C825-2A20-1042-81B0-9F29BDC4DD39}"/>
                  </a:ext>
                </a:extLst>
              </p:cNvPr>
              <p:cNvSpPr txBox="1"/>
              <p:nvPr/>
            </p:nvSpPr>
            <p:spPr>
              <a:xfrm>
                <a:off x="706582" y="5243513"/>
                <a:ext cx="10809143" cy="954107"/>
              </a:xfrm>
              <a:prstGeom prst="rect">
                <a:avLst/>
              </a:prstGeom>
              <a:noFill/>
            </p:spPr>
            <p:txBody>
              <a:bodyPr wrap="square" rtlCol="0">
                <a:spAutoFit/>
              </a:bodyPr>
              <a:lstStyle/>
              <a:p>
                <a:r>
                  <a:rPr lang="en-US" sz="2800" dirty="0">
                    <a:solidFill>
                      <a:srgbClr val="7030A0"/>
                    </a:solidFill>
                  </a:rPr>
                  <a:t>Protocol </a:t>
                </a:r>
                <a14:m>
                  <m:oMath xmlns:m="http://schemas.openxmlformats.org/officeDocument/2006/math">
                    <m:sSub>
                      <m:sSubPr>
                        <m:ctrlPr>
                          <a:rPr lang="en-US" sz="2800" i="1">
                            <a:solidFill>
                              <a:srgbClr val="7030A0"/>
                            </a:solidFill>
                            <a:latin typeface="Cambria Math" panose="02040503050406030204" pitchFamily="18" charset="0"/>
                          </a:rPr>
                        </m:ctrlPr>
                      </m:sSubPr>
                      <m:e>
                        <m:r>
                          <m:rPr>
                            <m:sty m:val="p"/>
                          </m:rPr>
                          <a:rPr lang="en-US" sz="2800">
                            <a:solidFill>
                              <a:srgbClr val="7030A0"/>
                            </a:solidFill>
                            <a:latin typeface="Cambria Math" panose="02040503050406030204" pitchFamily="18" charset="0"/>
                          </a:rPr>
                          <m:t>Π</m:t>
                        </m:r>
                      </m:e>
                      <m:sub>
                        <m:r>
                          <m:rPr>
                            <m:sty m:val="p"/>
                          </m:rPr>
                          <a:rPr lang="en-CA" sz="2800" b="0" i="0" smtClean="0">
                            <a:solidFill>
                              <a:srgbClr val="7030A0"/>
                            </a:solidFill>
                            <a:latin typeface="Cambria Math" panose="02040503050406030204" pitchFamily="18" charset="0"/>
                          </a:rPr>
                          <m:t>ZK</m:t>
                        </m:r>
                      </m:sub>
                    </m:sSub>
                  </m:oMath>
                </a14:m>
                <a:r>
                  <a:rPr lang="en-US" sz="2800" dirty="0">
                    <a:solidFill>
                      <a:srgbClr val="7030A0"/>
                    </a:solidFill>
                  </a:rPr>
                  <a:t> clearly is equivalent to </a:t>
                </a:r>
                <a14:m>
                  <m:oMath xmlns:m="http://schemas.openxmlformats.org/officeDocument/2006/math">
                    <m:r>
                      <m:rPr>
                        <m:sty m:val="p"/>
                      </m:rPr>
                      <a:rPr lang="en-US" sz="2800" b="0" i="0" smtClean="0">
                        <a:solidFill>
                          <a:srgbClr val="7030A0"/>
                        </a:solidFill>
                        <a:latin typeface="Cambria Math" panose="02040503050406030204" pitchFamily="18" charset="0"/>
                      </a:rPr>
                      <m:t>Π</m:t>
                    </m:r>
                  </m:oMath>
                </a14:m>
                <a:r>
                  <a:rPr lang="en-US" sz="2800" dirty="0">
                    <a:solidFill>
                      <a:srgbClr val="7030A0"/>
                    </a:solidFill>
                  </a:rPr>
                  <a:t>. The completeness/soundness of </a:t>
                </a:r>
                <a14:m>
                  <m:oMath xmlns:m="http://schemas.openxmlformats.org/officeDocument/2006/math">
                    <m:sSub>
                      <m:sSubPr>
                        <m:ctrlPr>
                          <a:rPr lang="en-US" sz="2800" i="1">
                            <a:solidFill>
                              <a:srgbClr val="7030A0"/>
                            </a:solidFill>
                            <a:latin typeface="Cambria Math" panose="02040503050406030204" pitchFamily="18" charset="0"/>
                          </a:rPr>
                        </m:ctrlPr>
                      </m:sSubPr>
                      <m:e>
                        <m:r>
                          <m:rPr>
                            <m:sty m:val="p"/>
                          </m:rPr>
                          <a:rPr lang="en-US" sz="2800">
                            <a:solidFill>
                              <a:srgbClr val="7030A0"/>
                            </a:solidFill>
                            <a:latin typeface="Cambria Math" panose="02040503050406030204" pitchFamily="18" charset="0"/>
                          </a:rPr>
                          <m:t>Π</m:t>
                        </m:r>
                      </m:e>
                      <m:sub>
                        <m:r>
                          <m:rPr>
                            <m:sty m:val="p"/>
                          </m:rPr>
                          <a:rPr lang="en-CA" sz="2800" b="0" i="0" smtClean="0">
                            <a:solidFill>
                              <a:srgbClr val="7030A0"/>
                            </a:solidFill>
                            <a:latin typeface="Cambria Math" panose="02040503050406030204" pitchFamily="18" charset="0"/>
                          </a:rPr>
                          <m:t>ZK</m:t>
                        </m:r>
                      </m:sub>
                    </m:sSub>
                  </m:oMath>
                </a14:m>
                <a:r>
                  <a:rPr lang="en-US" sz="2800" dirty="0">
                    <a:solidFill>
                      <a:srgbClr val="7030A0"/>
                    </a:solidFill>
                  </a:rPr>
                  <a:t> follows from the analysis of [FJVY ‘19]. What about ZK property?</a:t>
                </a:r>
              </a:p>
            </p:txBody>
          </p:sp>
        </mc:Choice>
        <mc:Fallback>
          <p:sp>
            <p:nvSpPr>
              <p:cNvPr id="4" name="TextBox 3">
                <a:extLst>
                  <a:ext uri="{FF2B5EF4-FFF2-40B4-BE49-F238E27FC236}">
                    <a16:creationId xmlns:a16="http://schemas.microsoft.com/office/drawing/2014/main" id="{8251C825-2A20-1042-81B0-9F29BDC4DD39}"/>
                  </a:ext>
                </a:extLst>
              </p:cNvPr>
              <p:cNvSpPr txBox="1">
                <a:spLocks noRot="1" noChangeAspect="1" noMove="1" noResize="1" noEditPoints="1" noAdjustHandles="1" noChangeArrowheads="1" noChangeShapeType="1" noTextEdit="1"/>
              </p:cNvSpPr>
              <p:nvPr/>
            </p:nvSpPr>
            <p:spPr>
              <a:xfrm>
                <a:off x="706582" y="5243513"/>
                <a:ext cx="10809143" cy="954107"/>
              </a:xfrm>
              <a:prstGeom prst="rect">
                <a:avLst/>
              </a:prstGeom>
              <a:blipFill>
                <a:blip r:embed="rId4"/>
                <a:stretch>
                  <a:fillRect l="-1174" t="-6579" b="-15789"/>
                </a:stretch>
              </a:blipFill>
            </p:spPr>
            <p:txBody>
              <a:bodyPr/>
              <a:lstStyle/>
              <a:p>
                <a:r>
                  <a:rPr lang="en-US">
                    <a:noFill/>
                  </a:rPr>
                  <a:t> </a:t>
                </a:r>
              </a:p>
            </p:txBody>
          </p:sp>
        </mc:Fallback>
      </mc:AlternateContent>
    </p:spTree>
    <p:extLst>
      <p:ext uri="{BB962C8B-B14F-4D97-AF65-F5344CB8AC3E}">
        <p14:creationId xmlns:p14="http://schemas.microsoft.com/office/powerpoint/2010/main" val="203143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0178E63-AD61-BA42-961C-04AEDA3848B4}"/>
              </a:ext>
            </a:extLst>
          </p:cNvPr>
          <p:cNvCxnSpPr>
            <a:cxnSpLocks/>
          </p:cNvCxnSpPr>
          <p:nvPr/>
        </p:nvCxnSpPr>
        <p:spPr>
          <a:xfrm>
            <a:off x="7935286" y="1033532"/>
            <a:ext cx="40694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7745932-DBF6-B545-87A1-0FBFF768391D}"/>
              </a:ext>
            </a:extLst>
          </p:cNvPr>
          <p:cNvCxnSpPr>
            <a:cxnSpLocks/>
          </p:cNvCxnSpPr>
          <p:nvPr/>
        </p:nvCxnSpPr>
        <p:spPr>
          <a:xfrm>
            <a:off x="7935286" y="1324829"/>
            <a:ext cx="40694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3B376B-1156-DA4D-B5C0-CB2F94404947}"/>
              </a:ext>
            </a:extLst>
          </p:cNvPr>
          <p:cNvCxnSpPr>
            <a:cxnSpLocks/>
          </p:cNvCxnSpPr>
          <p:nvPr/>
        </p:nvCxnSpPr>
        <p:spPr>
          <a:xfrm>
            <a:off x="7935285" y="1571758"/>
            <a:ext cx="4069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1EC66D-04F3-4D4A-AB16-7104AE7C36F4}"/>
              </a:ext>
            </a:extLst>
          </p:cNvPr>
          <p:cNvCxnSpPr>
            <a:cxnSpLocks/>
          </p:cNvCxnSpPr>
          <p:nvPr/>
        </p:nvCxnSpPr>
        <p:spPr>
          <a:xfrm>
            <a:off x="7935284" y="1816756"/>
            <a:ext cx="40694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A62C4E-4891-0D49-A3F9-A54A2EDC7C3C}"/>
              </a:ext>
            </a:extLst>
          </p:cNvPr>
          <p:cNvCxnSpPr>
            <a:cxnSpLocks/>
          </p:cNvCxnSpPr>
          <p:nvPr/>
        </p:nvCxnSpPr>
        <p:spPr>
          <a:xfrm>
            <a:off x="7935283" y="2213692"/>
            <a:ext cx="406946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BCF07A-F7DD-8D4A-BBD3-F8D493EEE11C}"/>
              </a:ext>
            </a:extLst>
          </p:cNvPr>
          <p:cNvSpPr>
            <a:spLocks noGrp="1"/>
          </p:cNvSpPr>
          <p:nvPr>
            <p:ph type="title"/>
          </p:nvPr>
        </p:nvSpPr>
        <p:spPr/>
        <p:txBody>
          <a:bodyPr/>
          <a:lstStyle/>
          <a:p>
            <a:r>
              <a:rPr lang="en-US" dirty="0"/>
              <a:t>The zero knowledge property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E9B0CDD-D5A1-7846-9C49-07A43BCA6DD6}"/>
                  </a:ext>
                </a:extLst>
              </p:cNvPr>
              <p:cNvSpPr>
                <a:spLocks noGrp="1"/>
              </p:cNvSpPr>
              <p:nvPr>
                <p:ph idx="1"/>
              </p:nvPr>
            </p:nvSpPr>
            <p:spPr>
              <a:xfrm>
                <a:off x="838197" y="1619810"/>
                <a:ext cx="10515600" cy="5335171"/>
              </a:xfrm>
            </p:spPr>
            <p:txBody>
              <a:bodyPr/>
              <a:lstStyle/>
              <a:p>
                <a:r>
                  <a:rPr lang="en-US" dirty="0"/>
                  <a:t>ZK property = transcript efficiently </a:t>
                </a:r>
                <a:r>
                  <a:rPr lang="en-US" dirty="0" err="1"/>
                  <a:t>simulable</a:t>
                </a:r>
                <a:r>
                  <a:rPr lang="en-US" dirty="0"/>
                  <a:t> </a:t>
                </a:r>
                <a:br>
                  <a:rPr lang="en-US" dirty="0"/>
                </a:br>
                <a:r>
                  <a:rPr lang="en-US" dirty="0"/>
                  <a:t>without provers </a:t>
                </a:r>
                <a:br>
                  <a:rPr lang="en-US" dirty="0"/>
                </a:br>
                <a:r>
                  <a:rPr lang="en-US" dirty="0"/>
                  <a:t>(if </a:t>
                </a:r>
                <a14:m>
                  <m:oMath xmlns:m="http://schemas.openxmlformats.org/officeDocument/2006/math">
                    <m:sSub>
                      <m:sSubPr>
                        <m:ctrlPr>
                          <a:rPr lang="en-CA" b="0" i="0" smtClean="0">
                            <a:latin typeface="Cambria Math" panose="02040503050406030204" pitchFamily="18" charset="0"/>
                          </a:rPr>
                        </m:ctrlPr>
                      </m:sSubPr>
                      <m:e>
                        <m:r>
                          <m:rPr>
                            <m:sty m:val="p"/>
                          </m:rPr>
                          <a:rPr lang="en-US">
                            <a:latin typeface="Cambria Math" panose="02040503050406030204" pitchFamily="18" charset="0"/>
                          </a:rPr>
                          <m:t>Π</m:t>
                        </m:r>
                      </m:e>
                      <m:sub>
                        <m:r>
                          <a:rPr lang="en-CA" b="0" i="1" smtClean="0">
                            <a:latin typeface="Cambria Math" panose="02040503050406030204" pitchFamily="18" charset="0"/>
                          </a:rPr>
                          <m:t>𝐹𝑇</m:t>
                        </m:r>
                      </m:sub>
                    </m:sSub>
                  </m:oMath>
                </a14:m>
                <a:r>
                  <a:rPr lang="en-US" dirty="0"/>
                  <a:t> was accepting)</a:t>
                </a:r>
              </a:p>
              <a:p>
                <a:r>
                  <a:rPr lang="en-US" dirty="0"/>
                  <a:t>Transcript of interaction with honest provers:</a:t>
                </a:r>
              </a:p>
              <a:p>
                <a:pPr lvl="1"/>
                <a:r>
                  <a:rPr lang="en-US" dirty="0"/>
                  <a:t>Verifier sends measurement requests (terms of Hamiltonian </a:t>
                </a:r>
                <a14:m>
                  <m:oMath xmlns:m="http://schemas.openxmlformats.org/officeDocument/2006/math">
                    <m:r>
                      <a:rPr lang="en-CA" b="0" i="1" smtClean="0">
                        <a:latin typeface="Cambria Math" panose="02040503050406030204" pitchFamily="18" charset="0"/>
                      </a:rPr>
                      <m:t>𝐻</m:t>
                    </m:r>
                  </m:oMath>
                </a14:m>
                <a:r>
                  <a:rPr lang="en-US" dirty="0"/>
                  <a:t>)</a:t>
                </a:r>
              </a:p>
              <a:p>
                <a:pPr lvl="1"/>
                <a:r>
                  <a:rPr lang="en-US" dirty="0"/>
                  <a:t>Provers measure history state and report outcomes.</a:t>
                </a:r>
              </a:p>
              <a:p>
                <a:pPr marL="0" indent="0">
                  <a:buNone/>
                </a:pPr>
                <a:endParaRPr lang="en-US" dirty="0"/>
              </a:p>
              <a:p>
                <a:r>
                  <a:rPr lang="en-US" dirty="0"/>
                  <a:t>Have to argue that measurement outcomes are predictable!</a:t>
                </a:r>
              </a:p>
            </p:txBody>
          </p:sp>
        </mc:Choice>
        <mc:Fallback>
          <p:sp>
            <p:nvSpPr>
              <p:cNvPr id="3" name="Content Placeholder 2">
                <a:extLst>
                  <a:ext uri="{FF2B5EF4-FFF2-40B4-BE49-F238E27FC236}">
                    <a16:creationId xmlns:a16="http://schemas.microsoft.com/office/drawing/2014/main" id="{4E9B0CDD-D5A1-7846-9C49-07A43BCA6DD6}"/>
                  </a:ext>
                </a:extLst>
              </p:cNvPr>
              <p:cNvSpPr>
                <a:spLocks noGrp="1" noRot="1" noChangeAspect="1" noMove="1" noResize="1" noEditPoints="1" noAdjustHandles="1" noChangeArrowheads="1" noChangeShapeType="1" noTextEdit="1"/>
              </p:cNvSpPr>
              <p:nvPr>
                <p:ph idx="1"/>
              </p:nvPr>
            </p:nvSpPr>
            <p:spPr>
              <a:xfrm>
                <a:off x="838197" y="1619810"/>
                <a:ext cx="10515600" cy="5335171"/>
              </a:xfrm>
              <a:blipFill>
                <a:blip r:embed="rId3"/>
                <a:stretch>
                  <a:fillRect l="-965" t="-1900"/>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5F815F27-5940-514F-A467-BF7382DEF986}"/>
              </a:ext>
            </a:extLst>
          </p:cNvPr>
          <p:cNvSpPr/>
          <p:nvPr/>
        </p:nvSpPr>
        <p:spPr>
          <a:xfrm>
            <a:off x="8167778" y="1145718"/>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9F3040-E80A-7247-A8EE-C2521C30E3B6}"/>
              </a:ext>
            </a:extLst>
          </p:cNvPr>
          <p:cNvSpPr/>
          <p:nvPr/>
        </p:nvSpPr>
        <p:spPr>
          <a:xfrm>
            <a:off x="9143099" y="607492"/>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DC23ED-9DE1-3842-9D46-370CE235E364}"/>
              </a:ext>
            </a:extLst>
          </p:cNvPr>
          <p:cNvSpPr/>
          <p:nvPr/>
        </p:nvSpPr>
        <p:spPr>
          <a:xfrm>
            <a:off x="11116642" y="1145718"/>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300B91-321B-D04E-B93D-428C7D52D0E5}"/>
              </a:ext>
            </a:extLst>
          </p:cNvPr>
          <p:cNvSpPr/>
          <p:nvPr/>
        </p:nvSpPr>
        <p:spPr>
          <a:xfrm>
            <a:off x="10141321" y="1671007"/>
            <a:ext cx="833249" cy="852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29E0A87-926E-F548-A5E8-AA049404F4A2}"/>
                  </a:ext>
                </a:extLst>
              </p:cNvPr>
              <p:cNvSpPr txBox="1"/>
              <p:nvPr/>
            </p:nvSpPr>
            <p:spPr>
              <a:xfrm>
                <a:off x="8395903" y="2249628"/>
                <a:ext cx="33971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1</m:t>
                          </m:r>
                        </m:sub>
                      </m:sSub>
                    </m:oMath>
                  </m:oMathPara>
                </a14:m>
                <a:endParaRPr lang="en-US" sz="1100" dirty="0"/>
              </a:p>
            </p:txBody>
          </p:sp>
        </mc:Choice>
        <mc:Fallback>
          <p:sp>
            <p:nvSpPr>
              <p:cNvPr id="14" name="TextBox 13">
                <a:extLst>
                  <a:ext uri="{FF2B5EF4-FFF2-40B4-BE49-F238E27FC236}">
                    <a16:creationId xmlns:a16="http://schemas.microsoft.com/office/drawing/2014/main" id="{829E0A87-926E-F548-A5E8-AA049404F4A2}"/>
                  </a:ext>
                </a:extLst>
              </p:cNvPr>
              <p:cNvSpPr txBox="1">
                <a:spLocks noRot="1" noChangeAspect="1" noMove="1" noResize="1" noEditPoints="1" noAdjustHandles="1" noChangeArrowheads="1" noChangeShapeType="1" noTextEdit="1"/>
              </p:cNvSpPr>
              <p:nvPr/>
            </p:nvSpPr>
            <p:spPr>
              <a:xfrm>
                <a:off x="8395903" y="2249628"/>
                <a:ext cx="339710" cy="33855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0C9F6225-F142-124D-B213-38BDDF2653DE}"/>
                  </a:ext>
                </a:extLst>
              </p:cNvPr>
              <p:cNvSpPr txBox="1"/>
              <p:nvPr/>
            </p:nvSpPr>
            <p:spPr>
              <a:xfrm>
                <a:off x="11394506" y="2252475"/>
                <a:ext cx="33971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2</m:t>
                          </m:r>
                        </m:sub>
                      </m:sSub>
                    </m:oMath>
                  </m:oMathPara>
                </a14:m>
                <a:endParaRPr lang="en-US" sz="1100" dirty="0"/>
              </a:p>
            </p:txBody>
          </p:sp>
        </mc:Choice>
        <mc:Fallback>
          <p:sp>
            <p:nvSpPr>
              <p:cNvPr id="15" name="TextBox 14">
                <a:extLst>
                  <a:ext uri="{FF2B5EF4-FFF2-40B4-BE49-F238E27FC236}">
                    <a16:creationId xmlns:a16="http://schemas.microsoft.com/office/drawing/2014/main" id="{0C9F6225-F142-124D-B213-38BDDF2653DE}"/>
                  </a:ext>
                </a:extLst>
              </p:cNvPr>
              <p:cNvSpPr txBox="1">
                <a:spLocks noRot="1" noChangeAspect="1" noMove="1" noResize="1" noEditPoints="1" noAdjustHandles="1" noChangeArrowheads="1" noChangeShapeType="1" noTextEdit="1"/>
              </p:cNvSpPr>
              <p:nvPr/>
            </p:nvSpPr>
            <p:spPr>
              <a:xfrm>
                <a:off x="11394506" y="2252475"/>
                <a:ext cx="339710" cy="3385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1D9A0579-A631-2344-9198-7EA0406D815F}"/>
                  </a:ext>
                </a:extLst>
              </p:cNvPr>
              <p:cNvSpPr txBox="1"/>
              <p:nvPr/>
            </p:nvSpPr>
            <p:spPr>
              <a:xfrm>
                <a:off x="9349690" y="779426"/>
                <a:ext cx="33971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1</m:t>
                          </m:r>
                        </m:sub>
                      </m:sSub>
                    </m:oMath>
                  </m:oMathPara>
                </a14:m>
                <a:endParaRPr lang="en-US" sz="1100" dirty="0"/>
              </a:p>
            </p:txBody>
          </p:sp>
        </mc:Choice>
        <mc:Fallback>
          <p:sp>
            <p:nvSpPr>
              <p:cNvPr id="16" name="TextBox 15">
                <a:extLst>
                  <a:ext uri="{FF2B5EF4-FFF2-40B4-BE49-F238E27FC236}">
                    <a16:creationId xmlns:a16="http://schemas.microsoft.com/office/drawing/2014/main" id="{1D9A0579-A631-2344-9198-7EA0406D815F}"/>
                  </a:ext>
                </a:extLst>
              </p:cNvPr>
              <p:cNvSpPr txBox="1">
                <a:spLocks noRot="1" noChangeAspect="1" noMove="1" noResize="1" noEditPoints="1" noAdjustHandles="1" noChangeArrowheads="1" noChangeShapeType="1" noTextEdit="1"/>
              </p:cNvSpPr>
              <p:nvPr/>
            </p:nvSpPr>
            <p:spPr>
              <a:xfrm>
                <a:off x="9349690" y="779426"/>
                <a:ext cx="339710" cy="3385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BE994DB1-62F5-5345-BCA7-49E85B3D7C4A}"/>
                  </a:ext>
                </a:extLst>
              </p:cNvPr>
              <p:cNvSpPr txBox="1"/>
              <p:nvPr/>
            </p:nvSpPr>
            <p:spPr>
              <a:xfrm>
                <a:off x="10347913" y="1894786"/>
                <a:ext cx="33971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m:oMathPara>
                </a14:m>
                <a:endParaRPr lang="en-US" sz="1200" dirty="0"/>
              </a:p>
            </p:txBody>
          </p:sp>
        </mc:Choice>
        <mc:Fallback>
          <p:sp>
            <p:nvSpPr>
              <p:cNvPr id="17" name="TextBox 16">
                <a:extLst>
                  <a:ext uri="{FF2B5EF4-FFF2-40B4-BE49-F238E27FC236}">
                    <a16:creationId xmlns:a16="http://schemas.microsoft.com/office/drawing/2014/main" id="{BE994DB1-62F5-5345-BCA7-49E85B3D7C4A}"/>
                  </a:ext>
                </a:extLst>
              </p:cNvPr>
              <p:cNvSpPr txBox="1">
                <a:spLocks noRot="1" noChangeAspect="1" noMove="1" noResize="1" noEditPoints="1" noAdjustHandles="1" noChangeArrowheads="1" noChangeShapeType="1" noTextEdit="1"/>
              </p:cNvSpPr>
              <p:nvPr/>
            </p:nvSpPr>
            <p:spPr>
              <a:xfrm>
                <a:off x="10347913" y="1894786"/>
                <a:ext cx="339710" cy="369332"/>
              </a:xfrm>
              <a:prstGeom prst="rect">
                <a:avLst/>
              </a:prstGeom>
              <a:blipFill>
                <a:blip r:embed="rId7"/>
                <a:stretch>
                  <a:fillRect/>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F452205E-0CF7-1C46-8FAE-08EBEC4A2341}"/>
              </a:ext>
            </a:extLst>
          </p:cNvPr>
          <p:cNvSpPr/>
          <p:nvPr/>
        </p:nvSpPr>
        <p:spPr>
          <a:xfrm>
            <a:off x="8227639" y="1278530"/>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9FF3A14-F0F7-524A-B28D-DA204BAD4B68}"/>
              </a:ext>
            </a:extLst>
          </p:cNvPr>
          <p:cNvSpPr/>
          <p:nvPr/>
        </p:nvSpPr>
        <p:spPr>
          <a:xfrm>
            <a:off x="8373635" y="1636915"/>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E8BA2F2-F9DC-5847-9822-ED09F0DEFC98}"/>
              </a:ext>
            </a:extLst>
          </p:cNvPr>
          <p:cNvSpPr/>
          <p:nvPr/>
        </p:nvSpPr>
        <p:spPr>
          <a:xfrm>
            <a:off x="8654875" y="1370255"/>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D2CE6D3-F6D8-A84B-B712-EB263708E88B}"/>
              </a:ext>
            </a:extLst>
          </p:cNvPr>
          <p:cNvSpPr/>
          <p:nvPr/>
        </p:nvSpPr>
        <p:spPr>
          <a:xfrm>
            <a:off x="8826089" y="1634887"/>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0BA01CE-7043-6F41-BAD7-2ECD336A9DC4}"/>
              </a:ext>
            </a:extLst>
          </p:cNvPr>
          <p:cNvSpPr/>
          <p:nvPr/>
        </p:nvSpPr>
        <p:spPr>
          <a:xfrm>
            <a:off x="11184161" y="1437015"/>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69659B-1F18-6749-90F7-7E277EA6215F}"/>
              </a:ext>
            </a:extLst>
          </p:cNvPr>
          <p:cNvSpPr/>
          <p:nvPr/>
        </p:nvSpPr>
        <p:spPr>
          <a:xfrm>
            <a:off x="11392092" y="1168523"/>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548EC9-2434-E64A-AFD6-5F56CAFC42A4}"/>
              </a:ext>
            </a:extLst>
          </p:cNvPr>
          <p:cNvSpPr/>
          <p:nvPr/>
        </p:nvSpPr>
        <p:spPr>
          <a:xfrm>
            <a:off x="11600937" y="1636914"/>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2A218D7-3BC2-F64C-A90C-C5AF1A0B7A03}"/>
              </a:ext>
            </a:extLst>
          </p:cNvPr>
          <p:cNvSpPr/>
          <p:nvPr/>
        </p:nvSpPr>
        <p:spPr>
          <a:xfrm>
            <a:off x="11789411" y="1503596"/>
            <a:ext cx="125274" cy="238231"/>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CE2CDE2-AE25-244A-B56E-340D5FA79FE8}"/>
              </a:ext>
            </a:extLst>
          </p:cNvPr>
          <p:cNvCxnSpPr/>
          <p:nvPr/>
        </p:nvCxnSpPr>
        <p:spPr>
          <a:xfrm>
            <a:off x="11378444" y="487927"/>
            <a:ext cx="0" cy="2167662"/>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233F7007-13B7-914D-B803-E063C9A72697}"/>
                  </a:ext>
                </a:extLst>
              </p:cNvPr>
              <p:cNvSpPr/>
              <p:nvPr/>
            </p:nvSpPr>
            <p:spPr>
              <a:xfrm>
                <a:off x="11226793" y="97185"/>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dirty="0"/>
              </a:p>
            </p:txBody>
          </p:sp>
        </mc:Choice>
        <mc:Fallback>
          <p:sp>
            <p:nvSpPr>
              <p:cNvPr id="9" name="Rectangle 8">
                <a:extLst>
                  <a:ext uri="{FF2B5EF4-FFF2-40B4-BE49-F238E27FC236}">
                    <a16:creationId xmlns:a16="http://schemas.microsoft.com/office/drawing/2014/main" id="{233F7007-13B7-914D-B803-E063C9A72697}"/>
                  </a:ext>
                </a:extLst>
              </p:cNvPr>
              <p:cNvSpPr>
                <a:spLocks noRot="1" noChangeAspect="1" noMove="1" noResize="1" noEditPoints="1" noAdjustHandles="1" noChangeArrowheads="1" noChangeShapeType="1" noTextEdit="1"/>
              </p:cNvSpPr>
              <p:nvPr/>
            </p:nvSpPr>
            <p:spPr>
              <a:xfrm>
                <a:off x="11226793" y="97185"/>
                <a:ext cx="334579"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71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F07A-F7DD-8D4A-BBD3-F8D493EEE11C}"/>
              </a:ext>
            </a:extLst>
          </p:cNvPr>
          <p:cNvSpPr>
            <a:spLocks noGrp="1"/>
          </p:cNvSpPr>
          <p:nvPr>
            <p:ph type="title"/>
          </p:nvPr>
        </p:nvSpPr>
        <p:spPr/>
        <p:txBody>
          <a:bodyPr/>
          <a:lstStyle/>
          <a:p>
            <a:r>
              <a:rPr lang="en-US" dirty="0"/>
              <a:t>The zero knowledge property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E9B0CDD-D5A1-7846-9C49-07A43BCA6DD6}"/>
                  </a:ext>
                </a:extLst>
              </p:cNvPr>
              <p:cNvSpPr>
                <a:spLocks noGrp="1"/>
              </p:cNvSpPr>
              <p:nvPr>
                <p:ph idx="1"/>
              </p:nvPr>
            </p:nvSpPr>
            <p:spPr>
              <a:xfrm>
                <a:off x="838197" y="1619810"/>
                <a:ext cx="10515600" cy="5335171"/>
              </a:xfrm>
            </p:spPr>
            <p:txBody>
              <a:bodyPr>
                <a:normAutofit/>
              </a:bodyPr>
              <a:lstStyle/>
              <a:p>
                <a:r>
                  <a:rPr lang="en-US" dirty="0"/>
                  <a:t>Most terms of </a:t>
                </a:r>
                <a14:m>
                  <m:oMath xmlns:m="http://schemas.openxmlformats.org/officeDocument/2006/math">
                    <m:r>
                      <a:rPr lang="en-CA" b="0" i="1" smtClean="0">
                        <a:latin typeface="Cambria Math" panose="02040503050406030204" pitchFamily="18" charset="0"/>
                      </a:rPr>
                      <m:t>𝐻</m:t>
                    </m:r>
                  </m:oMath>
                </a14:m>
                <a:r>
                  <a:rPr lang="en-US" dirty="0"/>
                  <a:t> are O(1)-local</a:t>
                </a:r>
              </a:p>
              <a:p>
                <a:pPr lvl="1"/>
                <a:endParaRPr lang="en-US" dirty="0"/>
              </a:p>
              <a:p>
                <a:r>
                  <a:rPr lang="en-US" dirty="0"/>
                  <a:t>Local measurements on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𝜓</m:t>
                        </m:r>
                      </m:e>
                    </m:d>
                  </m:oMath>
                </a14:m>
                <a:r>
                  <a:rPr lang="en-US" dirty="0"/>
                  <a:t> result in</a:t>
                </a:r>
                <a:br>
                  <a:rPr lang="en-US" dirty="0"/>
                </a:br>
                <a:r>
                  <a:rPr lang="en-US" dirty="0"/>
                  <a:t>local views of the computation of protocol</a:t>
                </a:r>
              </a:p>
              <a:p>
                <a:endParaRPr lang="en-US" i="1" dirty="0">
                  <a:latin typeface="Cambria Math" panose="02040503050406030204" pitchFamily="18" charset="0"/>
                </a:endParaRPr>
              </a:p>
              <a:p>
                <a:r>
                  <a:rPr lang="en-US" b="1" dirty="0">
                    <a:solidFill>
                      <a:srgbClr val="C00000"/>
                    </a:solidFill>
                  </a:rPr>
                  <a:t>Intuition</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𝜓</m:t>
                        </m:r>
                      </m:e>
                    </m:d>
                  </m:oMath>
                </a14:m>
                <a:r>
                  <a:rPr lang="en-US" dirty="0"/>
                  <a:t> is history state of fault-tolerant protocol, </a:t>
                </a:r>
                <a:br>
                  <a:rPr lang="en-US" dirty="0"/>
                </a:br>
                <a:r>
                  <a:rPr lang="en-US" dirty="0"/>
                  <a:t>so local views should reveal no information!</a:t>
                </a:r>
              </a:p>
              <a:p>
                <a:pPr lvl="1"/>
                <a:r>
                  <a:rPr lang="en-US" dirty="0"/>
                  <a:t>Use</a:t>
                </a:r>
                <a:r>
                  <a:rPr lang="en-US" b="1" dirty="0"/>
                  <a:t> </a:t>
                </a:r>
                <a:r>
                  <a:rPr lang="en-US" b="1" dirty="0" err="1">
                    <a:solidFill>
                      <a:srgbClr val="7030A0"/>
                    </a:solidFill>
                  </a:rPr>
                  <a:t>Simulability</a:t>
                </a:r>
                <a:r>
                  <a:rPr lang="en-US" b="1" dirty="0">
                    <a:solidFill>
                      <a:srgbClr val="7030A0"/>
                    </a:solidFill>
                  </a:rPr>
                  <a:t> Lemma </a:t>
                </a:r>
                <a:r>
                  <a:rPr lang="en-US" dirty="0"/>
                  <a:t>to argue that local density matrices of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𝜓</m:t>
                        </m:r>
                      </m:e>
                    </m:d>
                  </m:oMath>
                </a14:m>
                <a:r>
                  <a:rPr lang="en-US" dirty="0"/>
                  <a:t> are efficiently computable.</a:t>
                </a:r>
                <a:br>
                  <a:rPr lang="en-US" dirty="0"/>
                </a:br>
                <a:endParaRPr lang="en-US" dirty="0"/>
              </a:p>
            </p:txBody>
          </p:sp>
        </mc:Choice>
        <mc:Fallback>
          <p:sp>
            <p:nvSpPr>
              <p:cNvPr id="3" name="Content Placeholder 2">
                <a:extLst>
                  <a:ext uri="{FF2B5EF4-FFF2-40B4-BE49-F238E27FC236}">
                    <a16:creationId xmlns:a16="http://schemas.microsoft.com/office/drawing/2014/main" id="{4E9B0CDD-D5A1-7846-9C49-07A43BCA6DD6}"/>
                  </a:ext>
                </a:extLst>
              </p:cNvPr>
              <p:cNvSpPr>
                <a:spLocks noGrp="1" noRot="1" noChangeAspect="1" noMove="1" noResize="1" noEditPoints="1" noAdjustHandles="1" noChangeArrowheads="1" noChangeShapeType="1" noTextEdit="1"/>
              </p:cNvSpPr>
              <p:nvPr>
                <p:ph idx="1"/>
              </p:nvPr>
            </p:nvSpPr>
            <p:spPr>
              <a:xfrm>
                <a:off x="838197" y="1619810"/>
                <a:ext cx="10515600" cy="5335171"/>
              </a:xfrm>
              <a:blipFill>
                <a:blip r:embed="rId3"/>
                <a:stretch>
                  <a:fillRect l="-965" t="-1900"/>
                </a:stretch>
              </a:blipFill>
            </p:spPr>
            <p:txBody>
              <a:bodyPr/>
              <a:lstStyle/>
              <a:p>
                <a:r>
                  <a:rPr lang="en-US">
                    <a:noFill/>
                  </a:rPr>
                  <a:t> </a:t>
                </a:r>
              </a:p>
            </p:txBody>
          </p:sp>
        </mc:Fallback>
      </mc:AlternateContent>
      <p:pic>
        <p:nvPicPr>
          <p:cNvPr id="29" name="Picture 28">
            <a:extLst>
              <a:ext uri="{FF2B5EF4-FFF2-40B4-BE49-F238E27FC236}">
                <a16:creationId xmlns:a16="http://schemas.microsoft.com/office/drawing/2014/main" id="{CD6A7B73-9E08-B444-B4F0-A8C923C4B95D}"/>
              </a:ext>
            </a:extLst>
          </p:cNvPr>
          <p:cNvPicPr>
            <a:picLocks noChangeAspect="1"/>
          </p:cNvPicPr>
          <p:nvPr/>
        </p:nvPicPr>
        <p:blipFill>
          <a:blip r:embed="rId4"/>
          <a:stretch>
            <a:fillRect/>
          </a:stretch>
        </p:blipFill>
        <p:spPr>
          <a:xfrm>
            <a:off x="9678048" y="3096653"/>
            <a:ext cx="1237544" cy="1118740"/>
          </a:xfrm>
          <a:prstGeom prst="rect">
            <a:avLst/>
          </a:prstGeom>
        </p:spPr>
      </p:pic>
      <p:sp>
        <p:nvSpPr>
          <p:cNvPr id="37" name="Rectangle 36">
            <a:extLst>
              <a:ext uri="{FF2B5EF4-FFF2-40B4-BE49-F238E27FC236}">
                <a16:creationId xmlns:a16="http://schemas.microsoft.com/office/drawing/2014/main" id="{5764D91C-4AAE-A344-88A8-65A366D3D71A}"/>
              </a:ext>
            </a:extLst>
          </p:cNvPr>
          <p:cNvSpPr/>
          <p:nvPr/>
        </p:nvSpPr>
        <p:spPr>
          <a:xfrm>
            <a:off x="8292558" y="1165228"/>
            <a:ext cx="2283280" cy="17520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7A4C030-3D24-3347-A4E5-EC341A91C569}"/>
              </a:ext>
            </a:extLst>
          </p:cNvPr>
          <p:cNvSpPr/>
          <p:nvPr/>
        </p:nvSpPr>
        <p:spPr>
          <a:xfrm>
            <a:off x="8476654" y="1883668"/>
            <a:ext cx="911899" cy="9104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20415520-93D5-7740-AF26-289706417122}"/>
              </a:ext>
            </a:extLst>
          </p:cNvPr>
          <p:cNvPicPr>
            <a:picLocks noChangeAspect="1"/>
          </p:cNvPicPr>
          <p:nvPr/>
        </p:nvPicPr>
        <p:blipFill>
          <a:blip r:embed="rId5">
            <a:alphaModFix amt="50000"/>
          </a:blip>
          <a:stretch>
            <a:fillRect/>
          </a:stretch>
        </p:blipFill>
        <p:spPr>
          <a:xfrm>
            <a:off x="8496835" y="1888650"/>
            <a:ext cx="923356" cy="923356"/>
          </a:xfrm>
          <a:prstGeom prst="ellipse">
            <a:avLst/>
          </a:prstGeom>
        </p:spPr>
      </p:pic>
      <p:pic>
        <p:nvPicPr>
          <p:cNvPr id="40" name="Picture 39">
            <a:extLst>
              <a:ext uri="{FF2B5EF4-FFF2-40B4-BE49-F238E27FC236}">
                <a16:creationId xmlns:a16="http://schemas.microsoft.com/office/drawing/2014/main" id="{27DA20AB-9F19-734B-855A-9EA9B06C494E}"/>
              </a:ext>
            </a:extLst>
          </p:cNvPr>
          <p:cNvPicPr>
            <a:picLocks noChangeAspect="1"/>
          </p:cNvPicPr>
          <p:nvPr/>
        </p:nvPicPr>
        <p:blipFill>
          <a:blip r:embed="rId6"/>
          <a:stretch>
            <a:fillRect/>
          </a:stretch>
        </p:blipFill>
        <p:spPr>
          <a:xfrm rot="15441172" flipH="1">
            <a:off x="8054496" y="1933788"/>
            <a:ext cx="2217957" cy="1663468"/>
          </a:xfrm>
          <a:prstGeom prst="rect">
            <a:avLst/>
          </a:prstGeom>
        </p:spPr>
      </p:pic>
      <mc:AlternateContent xmlns:mc="http://schemas.openxmlformats.org/markup-compatibility/2006">
        <mc:Choice xmlns:a14="http://schemas.microsoft.com/office/drawing/2010/main" Requires="a14">
          <p:sp>
            <p:nvSpPr>
              <p:cNvPr id="41" name="Rectangle 40">
                <a:extLst>
                  <a:ext uri="{FF2B5EF4-FFF2-40B4-BE49-F238E27FC236}">
                    <a16:creationId xmlns:a16="http://schemas.microsoft.com/office/drawing/2014/main" id="{98B7202E-5945-A647-851C-71E89A1FA177}"/>
                  </a:ext>
                </a:extLst>
              </p:cNvPr>
              <p:cNvSpPr/>
              <p:nvPr/>
            </p:nvSpPr>
            <p:spPr>
              <a:xfrm>
                <a:off x="9199704" y="1503589"/>
                <a:ext cx="84952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r>
                        <a:rPr lang="en-US" sz="3200" i="1">
                          <a:latin typeface="Cambria Math" panose="02040503050406030204" pitchFamily="18" charset="0"/>
                        </a:rPr>
                        <m:t>𝜓</m:t>
                      </m:r>
                      <m:r>
                        <a:rPr lang="en-US" sz="3200" b="0" i="1" smtClean="0">
                          <a:latin typeface="Cambria Math" panose="02040503050406030204" pitchFamily="18" charset="0"/>
                        </a:rPr>
                        <m:t>⟩</m:t>
                      </m:r>
                    </m:oMath>
                  </m:oMathPara>
                </a14:m>
                <a:endParaRPr lang="en-US" sz="3200" dirty="0"/>
              </a:p>
            </p:txBody>
          </p:sp>
        </mc:Choice>
        <mc:Fallback>
          <p:sp>
            <p:nvSpPr>
              <p:cNvPr id="41" name="Rectangle 40">
                <a:extLst>
                  <a:ext uri="{FF2B5EF4-FFF2-40B4-BE49-F238E27FC236}">
                    <a16:creationId xmlns:a16="http://schemas.microsoft.com/office/drawing/2014/main" id="{98B7202E-5945-A647-851C-71E89A1FA177}"/>
                  </a:ext>
                </a:extLst>
              </p:cNvPr>
              <p:cNvSpPr>
                <a:spLocks noRot="1" noChangeAspect="1" noMove="1" noResize="1" noEditPoints="1" noAdjustHandles="1" noChangeArrowheads="1" noChangeShapeType="1" noTextEdit="1"/>
              </p:cNvSpPr>
              <p:nvPr/>
            </p:nvSpPr>
            <p:spPr>
              <a:xfrm>
                <a:off x="9199704" y="1503589"/>
                <a:ext cx="849528" cy="584775"/>
              </a:xfrm>
              <a:prstGeom prst="rect">
                <a:avLst/>
              </a:prstGeom>
              <a:blipFill>
                <a:blip r:embed="rId7"/>
                <a:stretch>
                  <a:fillRect l="-4412" r="-4412" b="-19149"/>
                </a:stretch>
              </a:blipFill>
            </p:spPr>
            <p:txBody>
              <a:bodyPr/>
              <a:lstStyle/>
              <a:p>
                <a:r>
                  <a:rPr lang="en-US">
                    <a:noFill/>
                  </a:rPr>
                  <a:t> </a:t>
                </a:r>
              </a:p>
            </p:txBody>
          </p:sp>
        </mc:Fallback>
      </mc:AlternateContent>
    </p:spTree>
    <p:extLst>
      <p:ext uri="{BB962C8B-B14F-4D97-AF65-F5344CB8AC3E}">
        <p14:creationId xmlns:p14="http://schemas.microsoft.com/office/powerpoint/2010/main" val="349353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F07A-F7DD-8D4A-BBD3-F8D493EEE11C}"/>
              </a:ext>
            </a:extLst>
          </p:cNvPr>
          <p:cNvSpPr>
            <a:spLocks noGrp="1"/>
          </p:cNvSpPr>
          <p:nvPr>
            <p:ph type="title"/>
          </p:nvPr>
        </p:nvSpPr>
        <p:spPr/>
        <p:txBody>
          <a:bodyPr/>
          <a:lstStyle/>
          <a:p>
            <a:r>
              <a:rPr lang="en-US" dirty="0"/>
              <a:t>The zero knowledge property</a:t>
            </a:r>
          </a:p>
        </p:txBody>
      </p:sp>
      <p:sp>
        <p:nvSpPr>
          <p:cNvPr id="3" name="Content Placeholder 2">
            <a:extLst>
              <a:ext uri="{FF2B5EF4-FFF2-40B4-BE49-F238E27FC236}">
                <a16:creationId xmlns:a16="http://schemas.microsoft.com/office/drawing/2014/main" id="{4E9B0CDD-D5A1-7846-9C49-07A43BCA6DD6}"/>
              </a:ext>
            </a:extLst>
          </p:cNvPr>
          <p:cNvSpPr>
            <a:spLocks noGrp="1"/>
          </p:cNvSpPr>
          <p:nvPr>
            <p:ph idx="1"/>
          </p:nvPr>
        </p:nvSpPr>
        <p:spPr>
          <a:xfrm>
            <a:off x="838197" y="1619810"/>
            <a:ext cx="6912914" cy="1594445"/>
          </a:xfrm>
        </p:spPr>
        <p:txBody>
          <a:bodyPr>
            <a:normAutofit/>
          </a:bodyPr>
          <a:lstStyle/>
          <a:p>
            <a:pPr marL="0" indent="0">
              <a:buNone/>
            </a:pPr>
            <a:r>
              <a:rPr lang="en-CA" b="1" dirty="0"/>
              <a:t>Issue</a:t>
            </a:r>
            <a:r>
              <a:rPr lang="en-CA" dirty="0"/>
              <a:t>: </a:t>
            </a:r>
            <a:r>
              <a:rPr lang="en-CA" dirty="0" err="1"/>
              <a:t>Simulability</a:t>
            </a:r>
            <a:r>
              <a:rPr lang="en-CA" dirty="0"/>
              <a:t> Lemma only applies to </a:t>
            </a:r>
            <a:br>
              <a:rPr lang="en-CA" dirty="0"/>
            </a:br>
            <a:r>
              <a:rPr lang="en-CA" dirty="0"/>
              <a:t>single time slices of circuit. History state is</a:t>
            </a:r>
            <a:br>
              <a:rPr lang="en-CA" dirty="0"/>
            </a:br>
            <a:r>
              <a:rPr lang="en-CA" i="1" dirty="0">
                <a:solidFill>
                  <a:srgbClr val="7030A0"/>
                </a:solidFill>
              </a:rPr>
              <a:t>superposition</a:t>
            </a:r>
            <a:r>
              <a:rPr lang="en-CA" dirty="0"/>
              <a:t> over time slices. </a:t>
            </a:r>
          </a:p>
        </p:txBody>
      </p:sp>
      <p:pic>
        <p:nvPicPr>
          <p:cNvPr id="29" name="Picture 28">
            <a:extLst>
              <a:ext uri="{FF2B5EF4-FFF2-40B4-BE49-F238E27FC236}">
                <a16:creationId xmlns:a16="http://schemas.microsoft.com/office/drawing/2014/main" id="{CD6A7B73-9E08-B444-B4F0-A8C923C4B95D}"/>
              </a:ext>
            </a:extLst>
          </p:cNvPr>
          <p:cNvPicPr>
            <a:picLocks noChangeAspect="1"/>
          </p:cNvPicPr>
          <p:nvPr/>
        </p:nvPicPr>
        <p:blipFill>
          <a:blip r:embed="rId3"/>
          <a:stretch>
            <a:fillRect/>
          </a:stretch>
        </p:blipFill>
        <p:spPr>
          <a:xfrm>
            <a:off x="9678048" y="3096653"/>
            <a:ext cx="1237544" cy="1118740"/>
          </a:xfrm>
          <a:prstGeom prst="rect">
            <a:avLst/>
          </a:prstGeom>
        </p:spPr>
      </p:pic>
      <p:sp>
        <p:nvSpPr>
          <p:cNvPr id="37" name="Rectangle 36">
            <a:extLst>
              <a:ext uri="{FF2B5EF4-FFF2-40B4-BE49-F238E27FC236}">
                <a16:creationId xmlns:a16="http://schemas.microsoft.com/office/drawing/2014/main" id="{5764D91C-4AAE-A344-88A8-65A366D3D71A}"/>
              </a:ext>
            </a:extLst>
          </p:cNvPr>
          <p:cNvSpPr/>
          <p:nvPr/>
        </p:nvSpPr>
        <p:spPr>
          <a:xfrm>
            <a:off x="8292558" y="1165228"/>
            <a:ext cx="2283280" cy="17520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7A4C030-3D24-3347-A4E5-EC341A91C569}"/>
              </a:ext>
            </a:extLst>
          </p:cNvPr>
          <p:cNvSpPr/>
          <p:nvPr/>
        </p:nvSpPr>
        <p:spPr>
          <a:xfrm>
            <a:off x="8476654" y="1883668"/>
            <a:ext cx="911899" cy="9104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20415520-93D5-7740-AF26-289706417122}"/>
              </a:ext>
            </a:extLst>
          </p:cNvPr>
          <p:cNvPicPr>
            <a:picLocks noChangeAspect="1"/>
          </p:cNvPicPr>
          <p:nvPr/>
        </p:nvPicPr>
        <p:blipFill>
          <a:blip r:embed="rId4">
            <a:alphaModFix amt="50000"/>
          </a:blip>
          <a:stretch>
            <a:fillRect/>
          </a:stretch>
        </p:blipFill>
        <p:spPr>
          <a:xfrm>
            <a:off x="8496835" y="1888650"/>
            <a:ext cx="923356" cy="923356"/>
          </a:xfrm>
          <a:prstGeom prst="ellipse">
            <a:avLst/>
          </a:prstGeom>
        </p:spPr>
      </p:pic>
      <p:pic>
        <p:nvPicPr>
          <p:cNvPr id="40" name="Picture 39">
            <a:extLst>
              <a:ext uri="{FF2B5EF4-FFF2-40B4-BE49-F238E27FC236}">
                <a16:creationId xmlns:a16="http://schemas.microsoft.com/office/drawing/2014/main" id="{27DA20AB-9F19-734B-855A-9EA9B06C494E}"/>
              </a:ext>
            </a:extLst>
          </p:cNvPr>
          <p:cNvPicPr>
            <a:picLocks noChangeAspect="1"/>
          </p:cNvPicPr>
          <p:nvPr/>
        </p:nvPicPr>
        <p:blipFill>
          <a:blip r:embed="rId5"/>
          <a:stretch>
            <a:fillRect/>
          </a:stretch>
        </p:blipFill>
        <p:spPr>
          <a:xfrm rot="15441172" flipH="1">
            <a:off x="8054496" y="1933788"/>
            <a:ext cx="2217957" cy="1663468"/>
          </a:xfrm>
          <a:prstGeom prst="rect">
            <a:avLst/>
          </a:prstGeom>
        </p:spPr>
      </p:pic>
      <mc:AlternateContent xmlns:mc="http://schemas.openxmlformats.org/markup-compatibility/2006">
        <mc:Choice xmlns:a14="http://schemas.microsoft.com/office/drawing/2010/main" Requires="a14">
          <p:sp>
            <p:nvSpPr>
              <p:cNvPr id="41" name="Rectangle 40">
                <a:extLst>
                  <a:ext uri="{FF2B5EF4-FFF2-40B4-BE49-F238E27FC236}">
                    <a16:creationId xmlns:a16="http://schemas.microsoft.com/office/drawing/2014/main" id="{98B7202E-5945-A647-851C-71E89A1FA177}"/>
                  </a:ext>
                </a:extLst>
              </p:cNvPr>
              <p:cNvSpPr/>
              <p:nvPr/>
            </p:nvSpPr>
            <p:spPr>
              <a:xfrm>
                <a:off x="9199704" y="1503589"/>
                <a:ext cx="84952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r>
                        <a:rPr lang="en-US" sz="3200" i="1">
                          <a:latin typeface="Cambria Math" panose="02040503050406030204" pitchFamily="18" charset="0"/>
                        </a:rPr>
                        <m:t>𝜓</m:t>
                      </m:r>
                      <m:r>
                        <a:rPr lang="en-US" sz="3200" b="0" i="1" smtClean="0">
                          <a:latin typeface="Cambria Math" panose="02040503050406030204" pitchFamily="18" charset="0"/>
                        </a:rPr>
                        <m:t>⟩</m:t>
                      </m:r>
                    </m:oMath>
                  </m:oMathPara>
                </a14:m>
                <a:endParaRPr lang="en-US" sz="3200" dirty="0"/>
              </a:p>
            </p:txBody>
          </p:sp>
        </mc:Choice>
        <mc:Fallback>
          <p:sp>
            <p:nvSpPr>
              <p:cNvPr id="41" name="Rectangle 40">
                <a:extLst>
                  <a:ext uri="{FF2B5EF4-FFF2-40B4-BE49-F238E27FC236}">
                    <a16:creationId xmlns:a16="http://schemas.microsoft.com/office/drawing/2014/main" id="{98B7202E-5945-A647-851C-71E89A1FA177}"/>
                  </a:ext>
                </a:extLst>
              </p:cNvPr>
              <p:cNvSpPr>
                <a:spLocks noRot="1" noChangeAspect="1" noMove="1" noResize="1" noEditPoints="1" noAdjustHandles="1" noChangeArrowheads="1" noChangeShapeType="1" noTextEdit="1"/>
              </p:cNvSpPr>
              <p:nvPr/>
            </p:nvSpPr>
            <p:spPr>
              <a:xfrm>
                <a:off x="9199704" y="1503589"/>
                <a:ext cx="849528" cy="584775"/>
              </a:xfrm>
              <a:prstGeom prst="rect">
                <a:avLst/>
              </a:prstGeom>
              <a:blipFill>
                <a:blip r:embed="rId6"/>
                <a:stretch>
                  <a:fillRect l="-4412" r="-4412" b="-19149"/>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B581E16D-ADDD-0949-A8F4-CC5A3658F0D6}"/>
              </a:ext>
            </a:extLst>
          </p:cNvPr>
          <p:cNvSpPr txBox="1">
            <a:spLocks/>
          </p:cNvSpPr>
          <p:nvPr/>
        </p:nvSpPr>
        <p:spPr>
          <a:xfrm>
            <a:off x="838196" y="3232476"/>
            <a:ext cx="7904021" cy="15944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t>Solution</a:t>
            </a:r>
            <a:r>
              <a:rPr lang="en-CA" dirty="0"/>
              <a:t>: History state uses </a:t>
            </a:r>
            <a:r>
              <a:rPr lang="en-CA" i="1" dirty="0">
                <a:solidFill>
                  <a:srgbClr val="7030A0"/>
                </a:solidFill>
              </a:rPr>
              <a:t>unary</a:t>
            </a:r>
            <a:r>
              <a:rPr lang="en-CA" i="1" dirty="0"/>
              <a:t> </a:t>
            </a:r>
            <a:r>
              <a:rPr lang="en-CA" dirty="0"/>
              <a:t>clock, so local</a:t>
            </a:r>
            <a:br>
              <a:rPr lang="en-CA" dirty="0"/>
            </a:br>
            <a:r>
              <a:rPr lang="en-CA" dirty="0"/>
              <a:t>measurements can only access superpositions of</a:t>
            </a:r>
            <a:br>
              <a:rPr lang="en-CA" dirty="0"/>
            </a:br>
            <a:r>
              <a:rPr lang="en-CA" dirty="0"/>
              <a:t>O(1) consecutive time slices. These are still </a:t>
            </a:r>
            <a:r>
              <a:rPr lang="en-CA" dirty="0" err="1"/>
              <a:t>simulable</a:t>
            </a:r>
            <a:r>
              <a:rPr lang="en-CA" dirty="0"/>
              <a:t>!</a:t>
            </a:r>
          </a:p>
        </p:txBody>
      </p:sp>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4D3D33A5-DF97-7743-B3C2-7BE7E502C37C}"/>
                  </a:ext>
                </a:extLst>
              </p:cNvPr>
              <p:cNvSpPr txBox="1">
                <a:spLocks/>
              </p:cNvSpPr>
              <p:nvPr/>
            </p:nvSpPr>
            <p:spPr>
              <a:xfrm>
                <a:off x="838196" y="4958755"/>
                <a:ext cx="8839852" cy="662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Issue</a:t>
                </a:r>
                <a:r>
                  <a:rPr lang="en-CA" dirty="0"/>
                  <a:t>: How to simulate nonlocal terms of </a:t>
                </a:r>
                <a14:m>
                  <m:oMath xmlns:m="http://schemas.openxmlformats.org/officeDocument/2006/math">
                    <m:r>
                      <a:rPr lang="en-CA" b="0" i="1" smtClean="0">
                        <a:latin typeface="Cambria Math" panose="02040503050406030204" pitchFamily="18" charset="0"/>
                      </a:rPr>
                      <m:t>𝐻</m:t>
                    </m:r>
                  </m:oMath>
                </a14:m>
                <a:r>
                  <a:rPr lang="en-CA" dirty="0"/>
                  <a:t>?</a:t>
                </a:r>
              </a:p>
            </p:txBody>
          </p:sp>
        </mc:Choice>
        <mc:Fallback>
          <p:sp>
            <p:nvSpPr>
              <p:cNvPr id="11" name="Content Placeholder 2">
                <a:extLst>
                  <a:ext uri="{FF2B5EF4-FFF2-40B4-BE49-F238E27FC236}">
                    <a16:creationId xmlns:a16="http://schemas.microsoft.com/office/drawing/2014/main" id="{4D3D33A5-DF97-7743-B3C2-7BE7E502C37C}"/>
                  </a:ext>
                </a:extLst>
              </p:cNvPr>
              <p:cNvSpPr txBox="1">
                <a:spLocks noRot="1" noChangeAspect="1" noMove="1" noResize="1" noEditPoints="1" noAdjustHandles="1" noChangeArrowheads="1" noChangeShapeType="1" noTextEdit="1"/>
              </p:cNvSpPr>
              <p:nvPr/>
            </p:nvSpPr>
            <p:spPr>
              <a:xfrm>
                <a:off x="838196" y="4958755"/>
                <a:ext cx="8839852" cy="662603"/>
              </a:xfrm>
              <a:prstGeom prst="rect">
                <a:avLst/>
              </a:prstGeom>
              <a:blipFill>
                <a:blip r:embed="rId7"/>
                <a:stretch>
                  <a:fillRect l="-1291" t="-12963"/>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A0DE0EDF-64C7-2F4F-AD8E-744857FCD5AC}"/>
              </a:ext>
            </a:extLst>
          </p:cNvPr>
          <p:cNvSpPr txBox="1">
            <a:spLocks/>
          </p:cNvSpPr>
          <p:nvPr/>
        </p:nvSpPr>
        <p:spPr>
          <a:xfrm>
            <a:off x="838195" y="5648084"/>
            <a:ext cx="9737643" cy="1594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t>Solution</a:t>
            </a:r>
            <a:r>
              <a:rPr lang="en-CA" dirty="0"/>
              <a:t>: We can design protocol so measurements are unbiased.</a:t>
            </a:r>
          </a:p>
        </p:txBody>
      </p:sp>
    </p:spTree>
    <p:extLst>
      <p:ext uri="{BB962C8B-B14F-4D97-AF65-F5344CB8AC3E}">
        <p14:creationId xmlns:p14="http://schemas.microsoft.com/office/powerpoint/2010/main" val="120164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FA8B-E99D-3043-9D19-F71FE92C3B4D}"/>
              </a:ext>
            </a:extLst>
          </p:cNvPr>
          <p:cNvSpPr>
            <a:spLocks noGrp="1"/>
          </p:cNvSpPr>
          <p:nvPr>
            <p:ph type="title"/>
          </p:nvPr>
        </p:nvSpPr>
        <p:spPr/>
        <p:txBody>
          <a:bodyPr>
            <a:normAutofit/>
          </a:bodyPr>
          <a:lstStyle/>
          <a:p>
            <a:r>
              <a:rPr lang="en-US" sz="4000" dirty="0" err="1"/>
              <a:t>Multiprover</a:t>
            </a:r>
            <a:r>
              <a:rPr lang="en-US" sz="4000" dirty="0"/>
              <a:t> interactive protocols (MIP)</a:t>
            </a:r>
          </a:p>
        </p:txBody>
      </p:sp>
      <p:pic>
        <p:nvPicPr>
          <p:cNvPr id="7" name="Picture 6">
            <a:extLst>
              <a:ext uri="{FF2B5EF4-FFF2-40B4-BE49-F238E27FC236}">
                <a16:creationId xmlns:a16="http://schemas.microsoft.com/office/drawing/2014/main" id="{4FBA4816-D970-9040-ACEE-E90FD358631A}"/>
              </a:ext>
            </a:extLst>
          </p:cNvPr>
          <p:cNvPicPr>
            <a:picLocks noChangeAspect="1"/>
          </p:cNvPicPr>
          <p:nvPr/>
        </p:nvPicPr>
        <p:blipFill>
          <a:blip r:embed="rId3"/>
          <a:stretch>
            <a:fillRect/>
          </a:stretch>
        </p:blipFill>
        <p:spPr>
          <a:xfrm>
            <a:off x="1911855" y="3771158"/>
            <a:ext cx="1046854" cy="1851348"/>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15A9BE8-BDC6-1649-A003-B2A69EC321D5}"/>
              </a:ext>
            </a:extLst>
          </p:cNvPr>
          <p:cNvPicPr>
            <a:picLocks noChangeAspect="1"/>
          </p:cNvPicPr>
          <p:nvPr/>
        </p:nvPicPr>
        <p:blipFill>
          <a:blip r:embed="rId4"/>
          <a:stretch>
            <a:fillRect/>
          </a:stretch>
        </p:blipFill>
        <p:spPr>
          <a:xfrm>
            <a:off x="2890883" y="1384035"/>
            <a:ext cx="1675786" cy="2077773"/>
          </a:xfrm>
          <a:prstGeom prst="rect">
            <a:avLst/>
          </a:prstGeom>
        </p:spPr>
      </p:pic>
      <p:pic>
        <p:nvPicPr>
          <p:cNvPr id="11" name="Picture 10">
            <a:extLst>
              <a:ext uri="{FF2B5EF4-FFF2-40B4-BE49-F238E27FC236}">
                <a16:creationId xmlns:a16="http://schemas.microsoft.com/office/drawing/2014/main" id="{2043BC26-0588-A64A-B815-447581DE6A8D}"/>
              </a:ext>
            </a:extLst>
          </p:cNvPr>
          <p:cNvPicPr>
            <a:picLocks noChangeAspect="1"/>
          </p:cNvPicPr>
          <p:nvPr/>
        </p:nvPicPr>
        <p:blipFill>
          <a:blip r:embed="rId5"/>
          <a:stretch>
            <a:fillRect/>
          </a:stretch>
        </p:blipFill>
        <p:spPr>
          <a:xfrm>
            <a:off x="371799" y="1362559"/>
            <a:ext cx="1650194" cy="2136370"/>
          </a:xfrm>
          <a:prstGeom prst="rect">
            <a:avLst/>
          </a:prstGeom>
        </p:spPr>
      </p:pic>
      <p:sp>
        <p:nvSpPr>
          <p:cNvPr id="13" name="TextBox 12">
            <a:extLst>
              <a:ext uri="{FF2B5EF4-FFF2-40B4-BE49-F238E27FC236}">
                <a16:creationId xmlns:a16="http://schemas.microsoft.com/office/drawing/2014/main" id="{D8A09095-A16E-AE4B-A231-2681115C55D6}"/>
              </a:ext>
            </a:extLst>
          </p:cNvPr>
          <p:cNvSpPr txBox="1"/>
          <p:nvPr/>
        </p:nvSpPr>
        <p:spPr>
          <a:xfrm>
            <a:off x="4566669" y="1660697"/>
            <a:ext cx="3576517" cy="369332"/>
          </a:xfrm>
          <a:prstGeom prst="rect">
            <a:avLst/>
          </a:prstGeom>
          <a:noFill/>
        </p:spPr>
        <p:txBody>
          <a:bodyPr wrap="square" rtlCol="0">
            <a:spAutoFit/>
          </a:bodyPr>
          <a:lstStyle/>
          <a:p>
            <a:r>
              <a:rPr lang="en-US" dirty="0"/>
              <a:t>All-powerful provers</a:t>
            </a:r>
          </a:p>
        </p:txBody>
      </p:sp>
      <p:sp>
        <p:nvSpPr>
          <p:cNvPr id="14" name="Oval Callout 13">
            <a:extLst>
              <a:ext uri="{FF2B5EF4-FFF2-40B4-BE49-F238E27FC236}">
                <a16:creationId xmlns:a16="http://schemas.microsoft.com/office/drawing/2014/main" id="{FF763092-BE1C-2B42-905E-686B846D1545}"/>
              </a:ext>
            </a:extLst>
          </p:cNvPr>
          <p:cNvSpPr/>
          <p:nvPr/>
        </p:nvSpPr>
        <p:spPr>
          <a:xfrm>
            <a:off x="4163728" y="3460529"/>
            <a:ext cx="2977178" cy="1075234"/>
          </a:xfrm>
          <a:prstGeom prst="wedgeEllipseCallout">
            <a:avLst>
              <a:gd name="adj1" fmla="val -85052"/>
              <a:gd name="adj2" fmla="val 985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388665-009A-F04D-BE72-444532D92B36}"/>
              </a:ext>
            </a:extLst>
          </p:cNvPr>
          <p:cNvSpPr txBox="1"/>
          <p:nvPr/>
        </p:nvSpPr>
        <p:spPr>
          <a:xfrm>
            <a:off x="4822082" y="3718840"/>
            <a:ext cx="2887076" cy="584775"/>
          </a:xfrm>
          <a:prstGeom prst="rect">
            <a:avLst/>
          </a:prstGeom>
          <a:noFill/>
        </p:spPr>
        <p:txBody>
          <a:bodyPr wrap="square" rtlCol="0">
            <a:spAutoFit/>
          </a:bodyPr>
          <a:lstStyle/>
          <a:p>
            <a:r>
              <a:rPr lang="en-US" sz="3200" dirty="0"/>
              <a:t>Is x true?</a:t>
            </a: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0C2BFF82-113A-7743-9CFE-0D4A2D127BA6}"/>
                  </a:ext>
                </a:extLst>
              </p:cNvPr>
              <p:cNvSpPr txBox="1"/>
              <p:nvPr/>
            </p:nvSpPr>
            <p:spPr>
              <a:xfrm>
                <a:off x="6265620" y="2234721"/>
                <a:ext cx="6608618" cy="523220"/>
              </a:xfrm>
              <a:prstGeom prst="rect">
                <a:avLst/>
              </a:prstGeom>
              <a:noFill/>
            </p:spPr>
            <p:txBody>
              <a:bodyPr wrap="square" rtlCol="0">
                <a:spAutoFit/>
              </a:bodyPr>
              <a:lstStyle/>
              <a:p>
                <a:r>
                  <a:rPr lang="en-US" sz="2800" dirty="0"/>
                  <a:t>E.g. x = ”3SAT formula </a:t>
                </a:r>
                <a14:m>
                  <m:oMath xmlns:m="http://schemas.openxmlformats.org/officeDocument/2006/math">
                    <m:r>
                      <a:rPr lang="en-CA" sz="2800" b="0" i="1" smtClean="0">
                        <a:latin typeface="Cambria Math" panose="02040503050406030204" pitchFamily="18" charset="0"/>
                      </a:rPr>
                      <m:t>𝜑</m:t>
                    </m:r>
                  </m:oMath>
                </a14:m>
                <a:r>
                  <a:rPr lang="en-US" sz="2800" dirty="0"/>
                  <a:t> is satisfiable”</a:t>
                </a:r>
              </a:p>
            </p:txBody>
          </p:sp>
        </mc:Choice>
        <mc:Fallback>
          <p:sp>
            <p:nvSpPr>
              <p:cNvPr id="15" name="TextBox 14">
                <a:extLst>
                  <a:ext uri="{FF2B5EF4-FFF2-40B4-BE49-F238E27FC236}">
                    <a16:creationId xmlns:a16="http://schemas.microsoft.com/office/drawing/2014/main" id="{0C2BFF82-113A-7743-9CFE-0D4A2D127BA6}"/>
                  </a:ext>
                </a:extLst>
              </p:cNvPr>
              <p:cNvSpPr txBox="1">
                <a:spLocks noRot="1" noChangeAspect="1" noMove="1" noResize="1" noEditPoints="1" noAdjustHandles="1" noChangeArrowheads="1" noChangeShapeType="1" noTextEdit="1"/>
              </p:cNvSpPr>
              <p:nvPr/>
            </p:nvSpPr>
            <p:spPr>
              <a:xfrm>
                <a:off x="6265620" y="2234721"/>
                <a:ext cx="6608618" cy="523220"/>
              </a:xfrm>
              <a:prstGeom prst="rect">
                <a:avLst/>
              </a:prstGeom>
              <a:blipFill>
                <a:blip r:embed="rId6"/>
                <a:stretch>
                  <a:fillRect l="-1724" t="-11905" b="-28571"/>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A0FBA47E-BE0B-6D47-B207-2AE021424D1B}"/>
              </a:ext>
            </a:extLst>
          </p:cNvPr>
          <p:cNvCxnSpPr>
            <a:cxnSpLocks/>
          </p:cNvCxnSpPr>
          <p:nvPr/>
        </p:nvCxnSpPr>
        <p:spPr>
          <a:xfrm>
            <a:off x="2410691" y="1384035"/>
            <a:ext cx="0" cy="209797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7DE5690-54A2-7048-B186-6C3039696FB7}"/>
              </a:ext>
            </a:extLst>
          </p:cNvPr>
          <p:cNvSpPr txBox="1"/>
          <p:nvPr/>
        </p:nvSpPr>
        <p:spPr>
          <a:xfrm>
            <a:off x="1474471" y="5951613"/>
            <a:ext cx="3576517" cy="369332"/>
          </a:xfrm>
          <a:prstGeom prst="rect">
            <a:avLst/>
          </a:prstGeom>
          <a:noFill/>
        </p:spPr>
        <p:txBody>
          <a:bodyPr wrap="square" rtlCol="0">
            <a:spAutoFit/>
          </a:bodyPr>
          <a:lstStyle/>
          <a:p>
            <a:r>
              <a:rPr lang="en-US" dirty="0"/>
              <a:t>Poly time verifier V</a:t>
            </a:r>
          </a:p>
        </p:txBody>
      </p:sp>
      <p:cxnSp>
        <p:nvCxnSpPr>
          <p:cNvPr id="21" name="Straight Arrow Connector 20">
            <a:extLst>
              <a:ext uri="{FF2B5EF4-FFF2-40B4-BE49-F238E27FC236}">
                <a16:creationId xmlns:a16="http://schemas.microsoft.com/office/drawing/2014/main" id="{F854AECE-C45A-BB43-A79A-5449EC137370}"/>
              </a:ext>
            </a:extLst>
          </p:cNvPr>
          <p:cNvCxnSpPr>
            <a:cxnSpLocks/>
          </p:cNvCxnSpPr>
          <p:nvPr/>
        </p:nvCxnSpPr>
        <p:spPr>
          <a:xfrm flipH="1" flipV="1">
            <a:off x="1196896" y="3731056"/>
            <a:ext cx="616407" cy="5603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B3AEBB5A-C32C-4F4F-84ED-9CDDFC62E2AC}"/>
              </a:ext>
            </a:extLst>
          </p:cNvPr>
          <p:cNvCxnSpPr>
            <a:cxnSpLocks/>
          </p:cNvCxnSpPr>
          <p:nvPr/>
        </p:nvCxnSpPr>
        <p:spPr>
          <a:xfrm flipV="1">
            <a:off x="3057261" y="3608364"/>
            <a:ext cx="640976" cy="8677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19AF05B-70B4-C84E-9F5E-8D47284A2D91}"/>
              </a:ext>
            </a:extLst>
          </p:cNvPr>
          <p:cNvCxnSpPr>
            <a:cxnSpLocks/>
          </p:cNvCxnSpPr>
          <p:nvPr/>
        </p:nvCxnSpPr>
        <p:spPr>
          <a:xfrm>
            <a:off x="1389893" y="3604721"/>
            <a:ext cx="509511" cy="50967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E8CA361-0039-1144-B026-18A266F2A418}"/>
              </a:ext>
            </a:extLst>
          </p:cNvPr>
          <p:cNvCxnSpPr>
            <a:cxnSpLocks/>
          </p:cNvCxnSpPr>
          <p:nvPr/>
        </p:nvCxnSpPr>
        <p:spPr>
          <a:xfrm flipH="1">
            <a:off x="2985052" y="3473427"/>
            <a:ext cx="555356" cy="7504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724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C499-A4FA-D24E-B0E4-92ABBE3FEC86}"/>
              </a:ext>
            </a:extLst>
          </p:cNvPr>
          <p:cNvSpPr>
            <a:spLocks noGrp="1"/>
          </p:cNvSpPr>
          <p:nvPr>
            <p:ph type="title"/>
          </p:nvPr>
        </p:nvSpPr>
        <p:spPr/>
        <p:txBody>
          <a:bodyPr/>
          <a:lstStyle/>
          <a:p>
            <a:r>
              <a:rPr lang="en-US" dirty="0"/>
              <a:t>Summary</a:t>
            </a:r>
          </a:p>
        </p:txBody>
      </p:sp>
      <p:cxnSp>
        <p:nvCxnSpPr>
          <p:cNvPr id="6" name="Straight Arrow Connector 5">
            <a:extLst>
              <a:ext uri="{FF2B5EF4-FFF2-40B4-BE49-F238E27FC236}">
                <a16:creationId xmlns:a16="http://schemas.microsoft.com/office/drawing/2014/main" id="{3C6FCED9-4437-8840-BA18-421B7A89363E}"/>
              </a:ext>
            </a:extLst>
          </p:cNvPr>
          <p:cNvCxnSpPr>
            <a:cxnSpLocks/>
          </p:cNvCxnSpPr>
          <p:nvPr/>
        </p:nvCxnSpPr>
        <p:spPr>
          <a:xfrm flipH="1" flipV="1">
            <a:off x="1286019" y="3912456"/>
            <a:ext cx="616407" cy="5603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E52CB31B-4DD2-AC4C-BC54-289D6C10C246}"/>
              </a:ext>
            </a:extLst>
          </p:cNvPr>
          <p:cNvCxnSpPr>
            <a:cxnSpLocks/>
          </p:cNvCxnSpPr>
          <p:nvPr/>
        </p:nvCxnSpPr>
        <p:spPr>
          <a:xfrm flipV="1">
            <a:off x="3146384" y="3789764"/>
            <a:ext cx="640976" cy="8677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D60B3FBF-48EC-DC44-A881-4981BFDB2E53}"/>
              </a:ext>
            </a:extLst>
          </p:cNvPr>
          <p:cNvPicPr>
            <a:picLocks noChangeAspect="1"/>
          </p:cNvPicPr>
          <p:nvPr/>
        </p:nvPicPr>
        <p:blipFill>
          <a:blip r:embed="rId2"/>
          <a:stretch>
            <a:fillRect/>
          </a:stretch>
        </p:blipFill>
        <p:spPr>
          <a:xfrm>
            <a:off x="2149797" y="4154707"/>
            <a:ext cx="701146" cy="1239968"/>
          </a:xfrm>
          <a:prstGeom prst="rect">
            <a:avLst/>
          </a:prstGeom>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id="{B4B5BB57-58E3-9847-B4F8-5C394054F40F}"/>
              </a:ext>
            </a:extLst>
          </p:cNvPr>
          <p:cNvCxnSpPr>
            <a:cxnSpLocks/>
          </p:cNvCxnSpPr>
          <p:nvPr/>
        </p:nvCxnSpPr>
        <p:spPr>
          <a:xfrm>
            <a:off x="1479016" y="3786121"/>
            <a:ext cx="509511" cy="50967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91BD908E-7F7A-9847-B696-816538E9D69E}"/>
              </a:ext>
            </a:extLst>
          </p:cNvPr>
          <p:cNvCxnSpPr>
            <a:cxnSpLocks/>
          </p:cNvCxnSpPr>
          <p:nvPr/>
        </p:nvCxnSpPr>
        <p:spPr>
          <a:xfrm flipH="1">
            <a:off x="3074175" y="3654827"/>
            <a:ext cx="555356" cy="7504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1BA28FA-4AC9-CE47-9236-6F745F620E43}"/>
              </a:ext>
            </a:extLst>
          </p:cNvPr>
          <p:cNvPicPr>
            <a:picLocks noChangeAspect="1"/>
          </p:cNvPicPr>
          <p:nvPr/>
        </p:nvPicPr>
        <p:blipFill>
          <a:blip r:embed="rId3"/>
          <a:stretch>
            <a:fillRect/>
          </a:stretch>
        </p:blipFill>
        <p:spPr>
          <a:xfrm>
            <a:off x="2980006" y="1565435"/>
            <a:ext cx="1675786" cy="2077773"/>
          </a:xfrm>
          <a:prstGeom prst="rect">
            <a:avLst/>
          </a:prstGeom>
        </p:spPr>
      </p:pic>
      <p:pic>
        <p:nvPicPr>
          <p:cNvPr id="12" name="Picture 11">
            <a:extLst>
              <a:ext uri="{FF2B5EF4-FFF2-40B4-BE49-F238E27FC236}">
                <a16:creationId xmlns:a16="http://schemas.microsoft.com/office/drawing/2014/main" id="{B6E846D4-FF62-5640-9C80-6F483A5B13D9}"/>
              </a:ext>
            </a:extLst>
          </p:cNvPr>
          <p:cNvPicPr>
            <a:picLocks noChangeAspect="1"/>
          </p:cNvPicPr>
          <p:nvPr/>
        </p:nvPicPr>
        <p:blipFill>
          <a:blip r:embed="rId4"/>
          <a:stretch>
            <a:fillRect/>
          </a:stretch>
        </p:blipFill>
        <p:spPr>
          <a:xfrm>
            <a:off x="460922" y="1543959"/>
            <a:ext cx="1650194" cy="213637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AF41E16-622F-5C49-B827-45F75BB19D5A}"/>
                  </a:ext>
                </a:extLst>
              </p:cNvPr>
              <p:cNvSpPr txBox="1"/>
              <p:nvPr/>
            </p:nvSpPr>
            <p:spPr>
              <a:xfrm>
                <a:off x="718214" y="5756467"/>
                <a:ext cx="5497316" cy="954107"/>
              </a:xfrm>
              <a:prstGeom prst="rect">
                <a:avLst/>
              </a:prstGeom>
              <a:noFill/>
            </p:spPr>
            <p:txBody>
              <a:bodyPr wrap="square" rtlCol="0">
                <a:spAutoFit/>
              </a:bodyPr>
              <a:lstStyle/>
              <a:p>
                <a:r>
                  <a:rPr lang="en-US" sz="2800" dirty="0"/>
                  <a:t>Original MIP* protocol </a:t>
                </a:r>
                <a14:m>
                  <m:oMath xmlns:m="http://schemas.openxmlformats.org/officeDocument/2006/math">
                    <m:r>
                      <m:rPr>
                        <m:sty m:val="p"/>
                      </m:rPr>
                      <a:rPr lang="en-US" sz="2800" b="0" i="0" smtClean="0">
                        <a:latin typeface="Cambria Math" panose="02040503050406030204" pitchFamily="18" charset="0"/>
                      </a:rPr>
                      <m:t>Π</m:t>
                    </m:r>
                  </m:oMath>
                </a14:m>
                <a:endParaRPr lang="en-US" sz="2800" dirty="0"/>
              </a:p>
              <a:p>
                <a:r>
                  <a:rPr lang="en-US" sz="2800" dirty="0"/>
                  <a:t>(not ZK, but complete/sound)</a:t>
                </a:r>
              </a:p>
            </p:txBody>
          </p:sp>
        </mc:Choice>
        <mc:Fallback xmlns="">
          <p:sp>
            <p:nvSpPr>
              <p:cNvPr id="13" name="TextBox 12">
                <a:extLst>
                  <a:ext uri="{FF2B5EF4-FFF2-40B4-BE49-F238E27FC236}">
                    <a16:creationId xmlns:a16="http://schemas.microsoft.com/office/drawing/2014/main" id="{2AF41E16-622F-5C49-B827-45F75BB19D5A}"/>
                  </a:ext>
                </a:extLst>
              </p:cNvPr>
              <p:cNvSpPr txBox="1">
                <a:spLocks noRot="1" noChangeAspect="1" noMove="1" noResize="1" noEditPoints="1" noAdjustHandles="1" noChangeArrowheads="1" noChangeShapeType="1" noTextEdit="1"/>
              </p:cNvSpPr>
              <p:nvPr/>
            </p:nvSpPr>
            <p:spPr>
              <a:xfrm>
                <a:off x="718214" y="5756467"/>
                <a:ext cx="5497316" cy="954107"/>
              </a:xfrm>
              <a:prstGeom prst="rect">
                <a:avLst/>
              </a:prstGeom>
              <a:blipFill>
                <a:blip r:embed="rId5"/>
                <a:stretch>
                  <a:fillRect l="-2309" t="-5263" b="-15789"/>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386A8A14-05DC-C74D-AD1D-4937DF6C2D1E}"/>
              </a:ext>
            </a:extLst>
          </p:cNvPr>
          <p:cNvGrpSpPr/>
          <p:nvPr/>
        </p:nvGrpSpPr>
        <p:grpSpPr>
          <a:xfrm>
            <a:off x="1348310" y="2420851"/>
            <a:ext cx="2439049" cy="450190"/>
            <a:chOff x="1835198" y="3980128"/>
            <a:chExt cx="4375371" cy="682855"/>
          </a:xfrm>
        </p:grpSpPr>
        <p:sp>
          <p:nvSpPr>
            <p:cNvPr id="15" name="Freeform 14">
              <a:extLst>
                <a:ext uri="{FF2B5EF4-FFF2-40B4-BE49-F238E27FC236}">
                  <a16:creationId xmlns:a16="http://schemas.microsoft.com/office/drawing/2014/main" id="{9F8DA33B-B460-5749-8035-2433BE616B38}"/>
                </a:ext>
              </a:extLst>
            </p:cNvPr>
            <p:cNvSpPr/>
            <p:nvPr/>
          </p:nvSpPr>
          <p:spPr>
            <a:xfrm>
              <a:off x="1835198" y="3980128"/>
              <a:ext cx="4222971" cy="530455"/>
            </a:xfrm>
            <a:custGeom>
              <a:avLst/>
              <a:gdLst>
                <a:gd name="connsiteX0" fmla="*/ 0 w 2893786"/>
                <a:gd name="connsiteY0" fmla="*/ 680588 h 1006187"/>
                <a:gd name="connsiteX1" fmla="*/ 299358 w 2893786"/>
                <a:gd name="connsiteY1" fmla="*/ 172588 h 1006187"/>
                <a:gd name="connsiteX2" fmla="*/ 979715 w 2893786"/>
                <a:gd name="connsiteY2" fmla="*/ 898302 h 1006187"/>
                <a:gd name="connsiteX3" fmla="*/ 1705429 w 2893786"/>
                <a:gd name="connsiteY3" fmla="*/ 231 h 1006187"/>
                <a:gd name="connsiteX4" fmla="*/ 2521858 w 2893786"/>
                <a:gd name="connsiteY4" fmla="*/ 998088 h 1006187"/>
                <a:gd name="connsiteX5" fmla="*/ 2893786 w 2893786"/>
                <a:gd name="connsiteY5" fmla="*/ 453802 h 100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786" h="1006187">
                  <a:moveTo>
                    <a:pt x="0" y="680588"/>
                  </a:moveTo>
                  <a:cubicBezTo>
                    <a:pt x="68036" y="408445"/>
                    <a:pt x="136072" y="136302"/>
                    <a:pt x="299358" y="172588"/>
                  </a:cubicBezTo>
                  <a:cubicBezTo>
                    <a:pt x="462644" y="208874"/>
                    <a:pt x="745370" y="927028"/>
                    <a:pt x="979715" y="898302"/>
                  </a:cubicBezTo>
                  <a:cubicBezTo>
                    <a:pt x="1214060" y="869576"/>
                    <a:pt x="1448405" y="-16400"/>
                    <a:pt x="1705429" y="231"/>
                  </a:cubicBezTo>
                  <a:cubicBezTo>
                    <a:pt x="1962453" y="16862"/>
                    <a:pt x="2323799" y="922493"/>
                    <a:pt x="2521858" y="998088"/>
                  </a:cubicBezTo>
                  <a:cubicBezTo>
                    <a:pt x="2719917" y="1073683"/>
                    <a:pt x="2830286" y="598945"/>
                    <a:pt x="2893786" y="453802"/>
                  </a:cubicBezTo>
                </a:path>
              </a:pathLst>
            </a:custGeom>
            <a:ln w="28575"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a:extLst>
                <a:ext uri="{FF2B5EF4-FFF2-40B4-BE49-F238E27FC236}">
                  <a16:creationId xmlns:a16="http://schemas.microsoft.com/office/drawing/2014/main" id="{3FC599BF-990F-B24F-9591-9FE723B5E256}"/>
                </a:ext>
              </a:extLst>
            </p:cNvPr>
            <p:cNvSpPr/>
            <p:nvPr/>
          </p:nvSpPr>
          <p:spPr>
            <a:xfrm>
              <a:off x="1987598" y="4132528"/>
              <a:ext cx="4222971" cy="530455"/>
            </a:xfrm>
            <a:custGeom>
              <a:avLst/>
              <a:gdLst>
                <a:gd name="connsiteX0" fmla="*/ 0 w 2893786"/>
                <a:gd name="connsiteY0" fmla="*/ 680588 h 1006187"/>
                <a:gd name="connsiteX1" fmla="*/ 299358 w 2893786"/>
                <a:gd name="connsiteY1" fmla="*/ 172588 h 1006187"/>
                <a:gd name="connsiteX2" fmla="*/ 979715 w 2893786"/>
                <a:gd name="connsiteY2" fmla="*/ 898302 h 1006187"/>
                <a:gd name="connsiteX3" fmla="*/ 1705429 w 2893786"/>
                <a:gd name="connsiteY3" fmla="*/ 231 h 1006187"/>
                <a:gd name="connsiteX4" fmla="*/ 2521858 w 2893786"/>
                <a:gd name="connsiteY4" fmla="*/ 998088 h 1006187"/>
                <a:gd name="connsiteX5" fmla="*/ 2893786 w 2893786"/>
                <a:gd name="connsiteY5" fmla="*/ 453802 h 100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786" h="1006187">
                  <a:moveTo>
                    <a:pt x="0" y="680588"/>
                  </a:moveTo>
                  <a:cubicBezTo>
                    <a:pt x="68036" y="408445"/>
                    <a:pt x="136072" y="136302"/>
                    <a:pt x="299358" y="172588"/>
                  </a:cubicBezTo>
                  <a:cubicBezTo>
                    <a:pt x="462644" y="208874"/>
                    <a:pt x="745370" y="927028"/>
                    <a:pt x="979715" y="898302"/>
                  </a:cubicBezTo>
                  <a:cubicBezTo>
                    <a:pt x="1214060" y="869576"/>
                    <a:pt x="1448405" y="-16400"/>
                    <a:pt x="1705429" y="231"/>
                  </a:cubicBezTo>
                  <a:cubicBezTo>
                    <a:pt x="1962453" y="16862"/>
                    <a:pt x="2323799" y="922493"/>
                    <a:pt x="2521858" y="998088"/>
                  </a:cubicBezTo>
                  <a:cubicBezTo>
                    <a:pt x="2719917" y="1073683"/>
                    <a:pt x="2830286" y="598945"/>
                    <a:pt x="2893786" y="453802"/>
                  </a:cubicBezTo>
                </a:path>
              </a:pathLst>
            </a:custGeom>
            <a:ln w="28575"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56857D3C-F090-EA45-9C99-E34D1E00565C}"/>
                  </a:ext>
                </a:extLst>
              </p:cNvPr>
              <p:cNvSpPr/>
              <p:nvPr/>
            </p:nvSpPr>
            <p:spPr>
              <a:xfrm>
                <a:off x="2116867" y="1847394"/>
                <a:ext cx="76700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𝜓</m:t>
                      </m:r>
                      <m:r>
                        <a:rPr lang="en-US" sz="2800" b="0" i="1" smtClean="0">
                          <a:latin typeface="Cambria Math" panose="02040503050406030204" pitchFamily="18" charset="0"/>
                        </a:rPr>
                        <m:t>⟩</m:t>
                      </m:r>
                    </m:oMath>
                  </m:oMathPara>
                </a14:m>
                <a:endParaRPr lang="en-US" sz="2800" dirty="0"/>
              </a:p>
            </p:txBody>
          </p:sp>
        </mc:Choice>
        <mc:Fallback xmlns="">
          <p:sp>
            <p:nvSpPr>
              <p:cNvPr id="17" name="Rectangle 16">
                <a:extLst>
                  <a:ext uri="{FF2B5EF4-FFF2-40B4-BE49-F238E27FC236}">
                    <a16:creationId xmlns:a16="http://schemas.microsoft.com/office/drawing/2014/main" id="{56857D3C-F090-EA45-9C99-E34D1E00565C}"/>
                  </a:ext>
                </a:extLst>
              </p:cNvPr>
              <p:cNvSpPr>
                <a:spLocks noRot="1" noChangeAspect="1" noMove="1" noResize="1" noEditPoints="1" noAdjustHandles="1" noChangeArrowheads="1" noChangeShapeType="1" noTextEdit="1"/>
              </p:cNvSpPr>
              <p:nvPr/>
            </p:nvSpPr>
            <p:spPr>
              <a:xfrm>
                <a:off x="2116867" y="1847394"/>
                <a:ext cx="767005" cy="523220"/>
              </a:xfrm>
              <a:prstGeom prst="rect">
                <a:avLst/>
              </a:prstGeom>
              <a:blipFill>
                <a:blip r:embed="rId6"/>
                <a:stretch>
                  <a:fillRect l="-3279" r="-3279" b="-16279"/>
                </a:stretch>
              </a:blipFill>
            </p:spPr>
            <p:txBody>
              <a:bodyPr/>
              <a:lstStyle/>
              <a:p>
                <a:r>
                  <a:rPr lang="en-US">
                    <a:noFill/>
                  </a:rPr>
                  <a:t> </a:t>
                </a:r>
              </a:p>
            </p:txBody>
          </p:sp>
        </mc:Fallback>
      </mc:AlternateContent>
      <p:sp>
        <p:nvSpPr>
          <p:cNvPr id="18" name="Right Arrow 17">
            <a:extLst>
              <a:ext uri="{FF2B5EF4-FFF2-40B4-BE49-F238E27FC236}">
                <a16:creationId xmlns:a16="http://schemas.microsoft.com/office/drawing/2014/main" id="{2B305AA9-53C3-B64A-B94D-7D156D453E9B}"/>
              </a:ext>
            </a:extLst>
          </p:cNvPr>
          <p:cNvSpPr/>
          <p:nvPr/>
        </p:nvSpPr>
        <p:spPr>
          <a:xfrm rot="19513859">
            <a:off x="4581080" y="2399955"/>
            <a:ext cx="1472054" cy="430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6AC45C4C-CF56-2E49-BC7D-CBBA55C4CBE8}"/>
                  </a:ext>
                </a:extLst>
              </p:cNvPr>
              <p:cNvSpPr txBox="1"/>
              <p:nvPr/>
            </p:nvSpPr>
            <p:spPr>
              <a:xfrm>
                <a:off x="6244839" y="851461"/>
                <a:ext cx="5108961" cy="954107"/>
              </a:xfrm>
              <a:prstGeom prst="rect">
                <a:avLst/>
              </a:prstGeom>
              <a:noFill/>
            </p:spPr>
            <p:txBody>
              <a:bodyPr wrap="square" rtlCol="0">
                <a:spAutoFit/>
              </a:bodyPr>
              <a:lstStyle/>
              <a:p>
                <a:r>
                  <a:rPr lang="en-US" sz="2800" dirty="0"/>
                  <a:t>Step 1: apply </a:t>
                </a:r>
                <a:r>
                  <a:rPr lang="en-US" sz="2800" b="1" dirty="0">
                    <a:solidFill>
                      <a:srgbClr val="C00000"/>
                    </a:solidFill>
                  </a:rPr>
                  <a:t>fault-tolerance</a:t>
                </a:r>
                <a:r>
                  <a:rPr lang="en-US" sz="2800" dirty="0"/>
                  <a:t> to </a:t>
                </a:r>
                <a14:m>
                  <m:oMath xmlns:m="http://schemas.openxmlformats.org/officeDocument/2006/math">
                    <m:r>
                      <m:rPr>
                        <m:sty m:val="p"/>
                      </m:rPr>
                      <a:rPr lang="en-US" sz="2800">
                        <a:latin typeface="Cambria Math" panose="02040503050406030204" pitchFamily="18" charset="0"/>
                      </a:rPr>
                      <m:t>Π</m:t>
                    </m:r>
                    <m:r>
                      <a:rPr lang="en-US" sz="2800" i="1">
                        <a:latin typeface="Cambria Math" panose="02040503050406030204" pitchFamily="18" charset="0"/>
                      </a:rPr>
                      <m:t> </m:t>
                    </m:r>
                  </m:oMath>
                </a14:m>
                <a:r>
                  <a:rPr lang="en-US" sz="2800" b="1" dirty="0"/>
                  <a:t> </a:t>
                </a:r>
                <a:r>
                  <a:rPr lang="en-US" sz="2800" dirty="0"/>
                  <a:t>get noise robust protocol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Π</m:t>
                        </m:r>
                      </m:e>
                      <m:sub>
                        <m:r>
                          <m:rPr>
                            <m:sty m:val="p"/>
                          </m:rPr>
                          <a:rPr lang="en-CA" sz="2800" b="0" i="0" smtClean="0">
                            <a:latin typeface="Cambria Math" panose="02040503050406030204" pitchFamily="18" charset="0"/>
                          </a:rPr>
                          <m:t>FT</m:t>
                        </m:r>
                      </m:sub>
                    </m:sSub>
                  </m:oMath>
                </a14:m>
                <a:endParaRPr lang="en-US" sz="2800" dirty="0"/>
              </a:p>
            </p:txBody>
          </p:sp>
        </mc:Choice>
        <mc:Fallback>
          <p:sp>
            <p:nvSpPr>
              <p:cNvPr id="19" name="TextBox 18">
                <a:extLst>
                  <a:ext uri="{FF2B5EF4-FFF2-40B4-BE49-F238E27FC236}">
                    <a16:creationId xmlns:a16="http://schemas.microsoft.com/office/drawing/2014/main" id="{6AC45C4C-CF56-2E49-BC7D-CBBA55C4CBE8}"/>
                  </a:ext>
                </a:extLst>
              </p:cNvPr>
              <p:cNvSpPr txBox="1">
                <a:spLocks noRot="1" noChangeAspect="1" noMove="1" noResize="1" noEditPoints="1" noAdjustHandles="1" noChangeArrowheads="1" noChangeShapeType="1" noTextEdit="1"/>
              </p:cNvSpPr>
              <p:nvPr/>
            </p:nvSpPr>
            <p:spPr>
              <a:xfrm>
                <a:off x="6244839" y="851461"/>
                <a:ext cx="5108961" cy="954107"/>
              </a:xfrm>
              <a:prstGeom prst="rect">
                <a:avLst/>
              </a:prstGeom>
              <a:blipFill>
                <a:blip r:embed="rId7"/>
                <a:stretch>
                  <a:fillRect l="-2736" t="-6579" r="-1244" b="-17105"/>
                </a:stretch>
              </a:blipFill>
            </p:spPr>
            <p:txBody>
              <a:bodyPr/>
              <a:lstStyle/>
              <a:p>
                <a:r>
                  <a:rPr lang="en-US">
                    <a:noFill/>
                  </a:rPr>
                  <a:t> </a:t>
                </a:r>
              </a:p>
            </p:txBody>
          </p:sp>
        </mc:Fallback>
      </mc:AlternateContent>
      <p:sp>
        <p:nvSpPr>
          <p:cNvPr id="20" name="Right Arrow 19">
            <a:extLst>
              <a:ext uri="{FF2B5EF4-FFF2-40B4-BE49-F238E27FC236}">
                <a16:creationId xmlns:a16="http://schemas.microsoft.com/office/drawing/2014/main" id="{2CFE4D4F-7945-C44A-BAA4-2495DFB44C93}"/>
              </a:ext>
            </a:extLst>
          </p:cNvPr>
          <p:cNvSpPr/>
          <p:nvPr/>
        </p:nvSpPr>
        <p:spPr>
          <a:xfrm rot="5400000">
            <a:off x="7831652" y="2643643"/>
            <a:ext cx="705593" cy="430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D98C58E3-CF77-B74E-9029-2B7C3D4EF1F7}"/>
                  </a:ext>
                </a:extLst>
              </p:cNvPr>
              <p:cNvSpPr txBox="1"/>
              <p:nvPr/>
            </p:nvSpPr>
            <p:spPr>
              <a:xfrm>
                <a:off x="6244839" y="3261417"/>
                <a:ext cx="5108961" cy="1465016"/>
              </a:xfrm>
              <a:prstGeom prst="rect">
                <a:avLst/>
              </a:prstGeom>
              <a:noFill/>
            </p:spPr>
            <p:txBody>
              <a:bodyPr wrap="square" rtlCol="0">
                <a:spAutoFit/>
              </a:bodyPr>
              <a:lstStyle/>
              <a:p>
                <a:r>
                  <a:rPr lang="en-US" sz="2800" dirty="0"/>
                  <a:t>Step 2: apply </a:t>
                </a:r>
                <a:r>
                  <a:rPr lang="en-US" sz="2800" b="1" dirty="0">
                    <a:solidFill>
                      <a:srgbClr val="C00000"/>
                    </a:solidFill>
                  </a:rPr>
                  <a:t>protocol delegation</a:t>
                </a:r>
                <a:r>
                  <a:rPr lang="en-US" sz="2800" dirty="0"/>
                  <a:t> to </a:t>
                </a:r>
                <a14:m>
                  <m:oMath xmlns:m="http://schemas.openxmlformats.org/officeDocument/2006/math">
                    <m:sSub>
                      <m:sSubPr>
                        <m:ctrlPr>
                          <a:rPr lang="en-US" sz="2800" b="0" i="1" smtClean="0">
                            <a:latin typeface="Cambria Math" panose="02040503050406030204" pitchFamily="18" charset="0"/>
                          </a:rPr>
                        </m:ctrlPr>
                      </m:sSubPr>
                      <m:e>
                        <m:r>
                          <m:rPr>
                            <m:sty m:val="p"/>
                          </m:rPr>
                          <a:rPr lang="en-US" sz="2800">
                            <a:latin typeface="Cambria Math" panose="02040503050406030204" pitchFamily="18" charset="0"/>
                          </a:rPr>
                          <m:t>Π</m:t>
                        </m:r>
                      </m:e>
                      <m:sub>
                        <m:r>
                          <m:rPr>
                            <m:sty m:val="p"/>
                          </m:rPr>
                          <a:rPr lang="en-CA" sz="2800" b="0" i="0" smtClean="0">
                            <a:latin typeface="Cambria Math" panose="02040503050406030204" pitchFamily="18" charset="0"/>
                          </a:rPr>
                          <m:t>FT</m:t>
                        </m:r>
                      </m:sub>
                    </m:sSub>
                    <m:r>
                      <a:rPr lang="en-US" sz="2800" i="1">
                        <a:latin typeface="Cambria Math" panose="02040503050406030204" pitchFamily="18" charset="0"/>
                      </a:rPr>
                      <m:t> </m:t>
                    </m:r>
                  </m:oMath>
                </a14:m>
                <a:r>
                  <a:rPr lang="en-US" sz="2800" dirty="0"/>
                  <a:t>to get protocol </a:t>
                </a:r>
                <a14:m>
                  <m:oMath xmlns:m="http://schemas.openxmlformats.org/officeDocument/2006/math">
                    <m:sSubSup>
                      <m:sSubSupPr>
                        <m:ctrlPr>
                          <a:rPr lang="en-US" sz="2800" b="0" i="1" smtClean="0">
                            <a:latin typeface="Cambria Math" panose="02040503050406030204" pitchFamily="18" charset="0"/>
                          </a:rPr>
                        </m:ctrlPr>
                      </m:sSubSupPr>
                      <m:e>
                        <m:r>
                          <m:rPr>
                            <m:sty m:val="p"/>
                          </m:rPr>
                          <a:rPr lang="en-US" sz="2800">
                            <a:latin typeface="Cambria Math" panose="02040503050406030204" pitchFamily="18" charset="0"/>
                          </a:rPr>
                          <m:t>Π</m:t>
                        </m:r>
                      </m:e>
                      <m:sub>
                        <m:r>
                          <a:rPr lang="en-CA" sz="2800" b="0" i="1" smtClean="0">
                            <a:latin typeface="Cambria Math" panose="02040503050406030204" pitchFamily="18" charset="0"/>
                          </a:rPr>
                          <m:t>𝑍𝐾</m:t>
                        </m:r>
                      </m:sub>
                      <m:sup/>
                    </m:sSubSup>
                  </m:oMath>
                </a14:m>
                <a:r>
                  <a:rPr lang="en-US" sz="2800" b="1" i="1" dirty="0"/>
                  <a:t> </a:t>
                </a:r>
                <a:r>
                  <a:rPr lang="en-US" sz="2800" dirty="0"/>
                  <a:t>with ZK property</a:t>
                </a:r>
                <a:endParaRPr lang="en-US" sz="2800" b="1" i="1" dirty="0"/>
              </a:p>
            </p:txBody>
          </p:sp>
        </mc:Choice>
        <mc:Fallback>
          <p:sp>
            <p:nvSpPr>
              <p:cNvPr id="21" name="TextBox 20">
                <a:extLst>
                  <a:ext uri="{FF2B5EF4-FFF2-40B4-BE49-F238E27FC236}">
                    <a16:creationId xmlns:a16="http://schemas.microsoft.com/office/drawing/2014/main" id="{D98C58E3-CF77-B74E-9029-2B7C3D4EF1F7}"/>
                  </a:ext>
                </a:extLst>
              </p:cNvPr>
              <p:cNvSpPr txBox="1">
                <a:spLocks noRot="1" noChangeAspect="1" noMove="1" noResize="1" noEditPoints="1" noAdjustHandles="1" noChangeArrowheads="1" noChangeShapeType="1" noTextEdit="1"/>
              </p:cNvSpPr>
              <p:nvPr/>
            </p:nvSpPr>
            <p:spPr>
              <a:xfrm>
                <a:off x="6244839" y="3261417"/>
                <a:ext cx="5108961" cy="1465016"/>
              </a:xfrm>
              <a:prstGeom prst="rect">
                <a:avLst/>
              </a:prstGeom>
              <a:blipFill>
                <a:blip r:embed="rId8"/>
                <a:stretch>
                  <a:fillRect l="-2736" t="-4310" r="-498" b="-7759"/>
                </a:stretch>
              </a:blipFill>
            </p:spPr>
            <p:txBody>
              <a:bodyPr/>
              <a:lstStyle/>
              <a:p>
                <a:r>
                  <a:rPr lang="en-US">
                    <a:noFill/>
                  </a:rPr>
                  <a:t> </a:t>
                </a:r>
              </a:p>
            </p:txBody>
          </p:sp>
        </mc:Fallback>
      </mc:AlternateContent>
      <p:sp>
        <p:nvSpPr>
          <p:cNvPr id="22" name="Right Arrow 21">
            <a:extLst>
              <a:ext uri="{FF2B5EF4-FFF2-40B4-BE49-F238E27FC236}">
                <a16:creationId xmlns:a16="http://schemas.microsoft.com/office/drawing/2014/main" id="{E1925A4D-D54A-2148-9829-E8F26C1C919A}"/>
              </a:ext>
            </a:extLst>
          </p:cNvPr>
          <p:cNvSpPr/>
          <p:nvPr/>
        </p:nvSpPr>
        <p:spPr>
          <a:xfrm rot="5400000">
            <a:off x="7815642" y="4960466"/>
            <a:ext cx="737613" cy="4303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F474A3E2-D0DB-DE4A-BEA7-EDC721BDF1E0}"/>
                  </a:ext>
                </a:extLst>
              </p:cNvPr>
              <p:cNvSpPr txBox="1"/>
              <p:nvPr/>
            </p:nvSpPr>
            <p:spPr>
              <a:xfrm>
                <a:off x="6244839" y="5704846"/>
                <a:ext cx="6066431" cy="954107"/>
              </a:xfrm>
              <a:prstGeom prst="rect">
                <a:avLst/>
              </a:prstGeom>
              <a:noFill/>
            </p:spPr>
            <p:txBody>
              <a:bodyPr wrap="square" rtlCol="0">
                <a:spAutoFit/>
              </a:bodyPr>
              <a:lstStyle/>
              <a:p>
                <a:r>
                  <a:rPr lang="en-US" sz="2800" dirty="0"/>
                  <a:t>Step 3: reduce error via </a:t>
                </a:r>
                <a:r>
                  <a:rPr lang="en-US" sz="2800" b="1" dirty="0">
                    <a:solidFill>
                      <a:srgbClr val="C00000"/>
                    </a:solidFill>
                  </a:rPr>
                  <a:t>parallel repetition</a:t>
                </a:r>
                <a:r>
                  <a:rPr lang="en-US" sz="2800" dirty="0"/>
                  <a:t> to get final protocol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Π</m:t>
                        </m:r>
                      </m:e>
                      <m:sub>
                        <m:r>
                          <m:rPr>
                            <m:sty m:val="p"/>
                          </m:rPr>
                          <a:rPr lang="en-CA" sz="2800" b="0" i="0" smtClean="0">
                            <a:latin typeface="Cambria Math" panose="02040503050406030204" pitchFamily="18" charset="0"/>
                          </a:rPr>
                          <m:t>final</m:t>
                        </m:r>
                      </m:sub>
                    </m:sSub>
                  </m:oMath>
                </a14:m>
                <a:endParaRPr lang="en-US" sz="2800" b="1" i="1" dirty="0"/>
              </a:p>
            </p:txBody>
          </p:sp>
        </mc:Choice>
        <mc:Fallback>
          <p:sp>
            <p:nvSpPr>
              <p:cNvPr id="23" name="TextBox 22">
                <a:extLst>
                  <a:ext uri="{FF2B5EF4-FFF2-40B4-BE49-F238E27FC236}">
                    <a16:creationId xmlns:a16="http://schemas.microsoft.com/office/drawing/2014/main" id="{F474A3E2-D0DB-DE4A-BEA7-EDC721BDF1E0}"/>
                  </a:ext>
                </a:extLst>
              </p:cNvPr>
              <p:cNvSpPr txBox="1">
                <a:spLocks noRot="1" noChangeAspect="1" noMove="1" noResize="1" noEditPoints="1" noAdjustHandles="1" noChangeArrowheads="1" noChangeShapeType="1" noTextEdit="1"/>
              </p:cNvSpPr>
              <p:nvPr/>
            </p:nvSpPr>
            <p:spPr>
              <a:xfrm>
                <a:off x="6244839" y="5704846"/>
                <a:ext cx="6066431" cy="954107"/>
              </a:xfrm>
              <a:prstGeom prst="rect">
                <a:avLst/>
              </a:prstGeom>
              <a:blipFill>
                <a:blip r:embed="rId9"/>
                <a:stretch>
                  <a:fillRect l="-2306" t="-5263" b="-17105"/>
                </a:stretch>
              </a:blipFill>
            </p:spPr>
            <p:txBody>
              <a:bodyPr/>
              <a:lstStyle/>
              <a:p>
                <a:r>
                  <a:rPr lang="en-US">
                    <a:noFill/>
                  </a:rPr>
                  <a:t> </a:t>
                </a:r>
              </a:p>
            </p:txBody>
          </p:sp>
        </mc:Fallback>
      </mc:AlternateContent>
    </p:spTree>
    <p:extLst>
      <p:ext uri="{BB962C8B-B14F-4D97-AF65-F5344CB8AC3E}">
        <p14:creationId xmlns:p14="http://schemas.microsoft.com/office/powerpoint/2010/main" val="2017328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43AA-7AA9-2742-B1C6-21EC7B995B79}"/>
              </a:ext>
            </a:extLst>
          </p:cNvPr>
          <p:cNvSpPr>
            <a:spLocks noGrp="1"/>
          </p:cNvSpPr>
          <p:nvPr>
            <p:ph type="title"/>
          </p:nvPr>
        </p:nvSpPr>
        <p:spPr/>
        <p:txBody>
          <a:bodyPr/>
          <a:lstStyle/>
          <a:p>
            <a:r>
              <a:rPr lang="en-US" dirty="0"/>
              <a:t>Open questions</a:t>
            </a:r>
          </a:p>
        </p:txBody>
      </p:sp>
      <p:sp>
        <p:nvSpPr>
          <p:cNvPr id="3" name="Content Placeholder 2">
            <a:extLst>
              <a:ext uri="{FF2B5EF4-FFF2-40B4-BE49-F238E27FC236}">
                <a16:creationId xmlns:a16="http://schemas.microsoft.com/office/drawing/2014/main" id="{81001120-6589-C648-9C61-672D533E4F0D}"/>
              </a:ext>
            </a:extLst>
          </p:cNvPr>
          <p:cNvSpPr>
            <a:spLocks noGrp="1"/>
          </p:cNvSpPr>
          <p:nvPr>
            <p:ph idx="1"/>
          </p:nvPr>
        </p:nvSpPr>
        <p:spPr/>
        <p:txBody>
          <a:bodyPr/>
          <a:lstStyle/>
          <a:p>
            <a:r>
              <a:rPr lang="en-US" dirty="0"/>
              <a:t>Can we do zero knowledge compilation without increasing number of provers? Currently need at least four.</a:t>
            </a:r>
          </a:p>
          <a:p>
            <a:endParaRPr lang="en-US" dirty="0"/>
          </a:p>
          <a:p>
            <a:r>
              <a:rPr lang="en-US" dirty="0"/>
              <a:t>Is there a way to compile quantum </a:t>
            </a:r>
            <a:r>
              <a:rPr lang="en-US" dirty="0" err="1"/>
              <a:t>multiprover</a:t>
            </a:r>
            <a:r>
              <a:rPr lang="en-US" dirty="0"/>
              <a:t> protocols to single prover protocols using computational assumptions, in a way that preserves completeness/soundness/zero knowledge? </a:t>
            </a:r>
          </a:p>
          <a:p>
            <a:endParaRPr lang="en-US" dirty="0"/>
          </a:p>
          <a:p>
            <a:r>
              <a:rPr lang="en-US" dirty="0"/>
              <a:t>Quantum analogues of proof-of-knowledge, argument systems,…?</a:t>
            </a:r>
            <a:br>
              <a:rPr lang="en-US" dirty="0"/>
            </a:br>
            <a:r>
              <a:rPr lang="en-US" i="1" dirty="0">
                <a:solidFill>
                  <a:srgbClr val="C00000"/>
                </a:solidFill>
              </a:rPr>
              <a:t>See </a:t>
            </a:r>
            <a:r>
              <a:rPr lang="en-US" i="1" dirty="0" err="1">
                <a:solidFill>
                  <a:srgbClr val="C00000"/>
                </a:solidFill>
              </a:rPr>
              <a:t>followup</a:t>
            </a:r>
            <a:r>
              <a:rPr lang="en-US" i="1" dirty="0">
                <a:solidFill>
                  <a:srgbClr val="C00000"/>
                </a:solidFill>
              </a:rPr>
              <a:t> work by Broadbent and </a:t>
            </a:r>
            <a:r>
              <a:rPr lang="en-US" i="1" dirty="0" err="1">
                <a:solidFill>
                  <a:srgbClr val="C00000"/>
                </a:solidFill>
              </a:rPr>
              <a:t>Grilo</a:t>
            </a:r>
            <a:r>
              <a:rPr lang="en-US" i="1" dirty="0">
                <a:solidFill>
                  <a:srgbClr val="C00000"/>
                </a:solidFill>
              </a:rPr>
              <a:t> (</a:t>
            </a:r>
            <a:r>
              <a:rPr lang="en-US" i="1" dirty="0" err="1">
                <a:solidFill>
                  <a:srgbClr val="C00000"/>
                </a:solidFill>
              </a:rPr>
              <a:t>arxiv</a:t>
            </a:r>
            <a:r>
              <a:rPr lang="en-US" i="1" dirty="0">
                <a:solidFill>
                  <a:srgbClr val="C00000"/>
                </a:solidFill>
              </a:rPr>
              <a:t>: 1911.07782)</a:t>
            </a:r>
          </a:p>
          <a:p>
            <a:endParaRPr lang="en-US" dirty="0"/>
          </a:p>
          <a:p>
            <a:endParaRPr lang="en-US" dirty="0"/>
          </a:p>
        </p:txBody>
      </p:sp>
    </p:spTree>
    <p:extLst>
      <p:ext uri="{BB962C8B-B14F-4D97-AF65-F5344CB8AC3E}">
        <p14:creationId xmlns:p14="http://schemas.microsoft.com/office/powerpoint/2010/main" val="3981743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43AA-7AA9-2742-B1C6-21EC7B995B79}"/>
              </a:ext>
            </a:extLst>
          </p:cNvPr>
          <p:cNvSpPr>
            <a:spLocks noGrp="1"/>
          </p:cNvSpPr>
          <p:nvPr>
            <p:ph type="title"/>
          </p:nvPr>
        </p:nvSpPr>
        <p:spPr/>
        <p:txBody>
          <a:bodyPr/>
          <a:lstStyle/>
          <a:p>
            <a:r>
              <a:rPr lang="en-US" dirty="0"/>
              <a:t>Open questions</a:t>
            </a:r>
          </a:p>
        </p:txBody>
      </p:sp>
      <p:sp>
        <p:nvSpPr>
          <p:cNvPr id="3" name="Content Placeholder 2">
            <a:extLst>
              <a:ext uri="{FF2B5EF4-FFF2-40B4-BE49-F238E27FC236}">
                <a16:creationId xmlns:a16="http://schemas.microsoft.com/office/drawing/2014/main" id="{81001120-6589-C648-9C61-672D533E4F0D}"/>
              </a:ext>
            </a:extLst>
          </p:cNvPr>
          <p:cNvSpPr>
            <a:spLocks noGrp="1"/>
          </p:cNvSpPr>
          <p:nvPr>
            <p:ph idx="1"/>
          </p:nvPr>
        </p:nvSpPr>
        <p:spPr/>
        <p:txBody>
          <a:bodyPr/>
          <a:lstStyle/>
          <a:p>
            <a:r>
              <a:rPr lang="en-US" dirty="0"/>
              <a:t>Can we do zero knowledge compilation without increasing number of provers? Currently need at least four.</a:t>
            </a:r>
          </a:p>
          <a:p>
            <a:endParaRPr lang="en-US" dirty="0"/>
          </a:p>
          <a:p>
            <a:r>
              <a:rPr lang="en-US" dirty="0"/>
              <a:t>Is there a way to compile quantum </a:t>
            </a:r>
            <a:r>
              <a:rPr lang="en-US" dirty="0" err="1"/>
              <a:t>multiprover</a:t>
            </a:r>
            <a:r>
              <a:rPr lang="en-US" dirty="0"/>
              <a:t> protocols to single prover protocols using computational assumptions, in a way that preserves completeness/soundness/zero knowledge? </a:t>
            </a:r>
          </a:p>
          <a:p>
            <a:endParaRPr lang="en-US" dirty="0"/>
          </a:p>
          <a:p>
            <a:r>
              <a:rPr lang="en-US" dirty="0"/>
              <a:t>Quantum analogues of proof-of-knowledge, argument systems,…?</a:t>
            </a:r>
            <a:br>
              <a:rPr lang="en-US" dirty="0"/>
            </a:br>
            <a:r>
              <a:rPr lang="en-US" i="1" dirty="0">
                <a:solidFill>
                  <a:srgbClr val="C00000"/>
                </a:solidFill>
              </a:rPr>
              <a:t>See </a:t>
            </a:r>
            <a:r>
              <a:rPr lang="en-US" i="1" dirty="0" err="1">
                <a:solidFill>
                  <a:srgbClr val="C00000"/>
                </a:solidFill>
              </a:rPr>
              <a:t>followup</a:t>
            </a:r>
            <a:r>
              <a:rPr lang="en-US" i="1" dirty="0">
                <a:solidFill>
                  <a:srgbClr val="C00000"/>
                </a:solidFill>
              </a:rPr>
              <a:t> work by Broadbent and </a:t>
            </a:r>
            <a:r>
              <a:rPr lang="en-US" i="1" dirty="0" err="1">
                <a:solidFill>
                  <a:srgbClr val="C00000"/>
                </a:solidFill>
              </a:rPr>
              <a:t>Grilo</a:t>
            </a:r>
            <a:r>
              <a:rPr lang="en-US" i="1" dirty="0">
                <a:solidFill>
                  <a:srgbClr val="C00000"/>
                </a:solidFill>
              </a:rPr>
              <a:t> (</a:t>
            </a:r>
            <a:r>
              <a:rPr lang="en-US" i="1" dirty="0" err="1">
                <a:solidFill>
                  <a:srgbClr val="C00000"/>
                </a:solidFill>
              </a:rPr>
              <a:t>arxiv</a:t>
            </a:r>
            <a:r>
              <a:rPr lang="en-US" i="1" dirty="0">
                <a:solidFill>
                  <a:srgbClr val="C00000"/>
                </a:solidFill>
              </a:rPr>
              <a:t>: 1911.07782)</a:t>
            </a:r>
            <a:endParaRPr lang="en-US" dirty="0"/>
          </a:p>
          <a:p>
            <a:endParaRPr lang="en-US" dirty="0"/>
          </a:p>
          <a:p>
            <a:endParaRPr lang="en-US" dirty="0"/>
          </a:p>
        </p:txBody>
      </p:sp>
      <p:sp>
        <p:nvSpPr>
          <p:cNvPr id="4" name="TextBox 3">
            <a:extLst>
              <a:ext uri="{FF2B5EF4-FFF2-40B4-BE49-F238E27FC236}">
                <a16:creationId xmlns:a16="http://schemas.microsoft.com/office/drawing/2014/main" id="{2F09D2DA-045F-F04F-A8D9-FC24E92BD9BD}"/>
              </a:ext>
            </a:extLst>
          </p:cNvPr>
          <p:cNvSpPr txBox="1"/>
          <p:nvPr/>
        </p:nvSpPr>
        <p:spPr>
          <a:xfrm>
            <a:off x="8396287" y="673963"/>
            <a:ext cx="2957513" cy="707886"/>
          </a:xfrm>
          <a:prstGeom prst="rect">
            <a:avLst/>
          </a:prstGeom>
          <a:noFill/>
        </p:spPr>
        <p:txBody>
          <a:bodyPr wrap="square" rtlCol="0">
            <a:spAutoFit/>
          </a:bodyPr>
          <a:lstStyle/>
          <a:p>
            <a:r>
              <a:rPr lang="en-US" sz="4000" b="1" dirty="0">
                <a:solidFill>
                  <a:srgbClr val="00B0F0"/>
                </a:solidFill>
              </a:rPr>
              <a:t>Thank you!</a:t>
            </a:r>
          </a:p>
        </p:txBody>
      </p:sp>
    </p:spTree>
    <p:extLst>
      <p:ext uri="{BB962C8B-B14F-4D97-AF65-F5344CB8AC3E}">
        <p14:creationId xmlns:p14="http://schemas.microsoft.com/office/powerpoint/2010/main" val="408904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FA8B-E99D-3043-9D19-F71FE92C3B4D}"/>
              </a:ext>
            </a:extLst>
          </p:cNvPr>
          <p:cNvSpPr>
            <a:spLocks noGrp="1"/>
          </p:cNvSpPr>
          <p:nvPr>
            <p:ph type="title"/>
          </p:nvPr>
        </p:nvSpPr>
        <p:spPr/>
        <p:txBody>
          <a:bodyPr>
            <a:normAutofit/>
          </a:bodyPr>
          <a:lstStyle/>
          <a:p>
            <a:r>
              <a:rPr lang="en-US" sz="4000" dirty="0" err="1"/>
              <a:t>Multiprover</a:t>
            </a:r>
            <a:r>
              <a:rPr lang="en-US" sz="4000" dirty="0"/>
              <a:t> interactive protocols (MIP)</a:t>
            </a:r>
          </a:p>
        </p:txBody>
      </p:sp>
      <p:cxnSp>
        <p:nvCxnSpPr>
          <p:cNvPr id="5" name="Straight Arrow Connector 4">
            <a:extLst>
              <a:ext uri="{FF2B5EF4-FFF2-40B4-BE49-F238E27FC236}">
                <a16:creationId xmlns:a16="http://schemas.microsoft.com/office/drawing/2014/main" id="{253A62DD-D793-8E45-B35E-4524C23D4CD5}"/>
              </a:ext>
            </a:extLst>
          </p:cNvPr>
          <p:cNvCxnSpPr>
            <a:cxnSpLocks/>
          </p:cNvCxnSpPr>
          <p:nvPr/>
        </p:nvCxnSpPr>
        <p:spPr>
          <a:xfrm flipH="1" flipV="1">
            <a:off x="1196896" y="3731056"/>
            <a:ext cx="616407" cy="5603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DC7CE3BB-D970-2641-B10F-92C5A22AEDB7}"/>
              </a:ext>
            </a:extLst>
          </p:cNvPr>
          <p:cNvCxnSpPr>
            <a:cxnSpLocks/>
          </p:cNvCxnSpPr>
          <p:nvPr/>
        </p:nvCxnSpPr>
        <p:spPr>
          <a:xfrm flipV="1">
            <a:off x="3057261" y="3608364"/>
            <a:ext cx="640976" cy="8677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4FBA4816-D970-9040-ACEE-E90FD358631A}"/>
              </a:ext>
            </a:extLst>
          </p:cNvPr>
          <p:cNvPicPr>
            <a:picLocks noChangeAspect="1"/>
          </p:cNvPicPr>
          <p:nvPr/>
        </p:nvPicPr>
        <p:blipFill>
          <a:blip r:embed="rId3"/>
          <a:stretch>
            <a:fillRect/>
          </a:stretch>
        </p:blipFill>
        <p:spPr>
          <a:xfrm>
            <a:off x="1911855" y="3771158"/>
            <a:ext cx="1046854" cy="1851348"/>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id="{0E6D737D-40A9-9E4A-8A3B-BA909D6A1D19}"/>
              </a:ext>
            </a:extLst>
          </p:cNvPr>
          <p:cNvCxnSpPr>
            <a:cxnSpLocks/>
          </p:cNvCxnSpPr>
          <p:nvPr/>
        </p:nvCxnSpPr>
        <p:spPr>
          <a:xfrm>
            <a:off x="1389893" y="3604721"/>
            <a:ext cx="509511" cy="50967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268646C-071C-2946-A910-06CF49F17E88}"/>
              </a:ext>
            </a:extLst>
          </p:cNvPr>
          <p:cNvCxnSpPr>
            <a:cxnSpLocks/>
          </p:cNvCxnSpPr>
          <p:nvPr/>
        </p:nvCxnSpPr>
        <p:spPr>
          <a:xfrm flipH="1">
            <a:off x="2985052" y="3473427"/>
            <a:ext cx="555356" cy="7504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15A9BE8-BDC6-1649-A003-B2A69EC321D5}"/>
              </a:ext>
            </a:extLst>
          </p:cNvPr>
          <p:cNvPicPr>
            <a:picLocks noChangeAspect="1"/>
          </p:cNvPicPr>
          <p:nvPr/>
        </p:nvPicPr>
        <p:blipFill>
          <a:blip r:embed="rId4"/>
          <a:stretch>
            <a:fillRect/>
          </a:stretch>
        </p:blipFill>
        <p:spPr>
          <a:xfrm>
            <a:off x="2890883" y="1384035"/>
            <a:ext cx="1675786" cy="2077773"/>
          </a:xfrm>
          <a:prstGeom prst="rect">
            <a:avLst/>
          </a:prstGeom>
        </p:spPr>
      </p:pic>
      <p:pic>
        <p:nvPicPr>
          <p:cNvPr id="11" name="Picture 10">
            <a:extLst>
              <a:ext uri="{FF2B5EF4-FFF2-40B4-BE49-F238E27FC236}">
                <a16:creationId xmlns:a16="http://schemas.microsoft.com/office/drawing/2014/main" id="{2043BC26-0588-A64A-B815-447581DE6A8D}"/>
              </a:ext>
            </a:extLst>
          </p:cNvPr>
          <p:cNvPicPr>
            <a:picLocks noChangeAspect="1"/>
          </p:cNvPicPr>
          <p:nvPr/>
        </p:nvPicPr>
        <p:blipFill>
          <a:blip r:embed="rId5"/>
          <a:stretch>
            <a:fillRect/>
          </a:stretch>
        </p:blipFill>
        <p:spPr>
          <a:xfrm>
            <a:off x="371799" y="1362559"/>
            <a:ext cx="1650194" cy="2136370"/>
          </a:xfrm>
          <a:prstGeom prst="rect">
            <a:avLst/>
          </a:prstGeom>
        </p:spPr>
      </p:pic>
      <p:sp>
        <p:nvSpPr>
          <p:cNvPr id="13" name="TextBox 12">
            <a:extLst>
              <a:ext uri="{FF2B5EF4-FFF2-40B4-BE49-F238E27FC236}">
                <a16:creationId xmlns:a16="http://schemas.microsoft.com/office/drawing/2014/main" id="{D8A09095-A16E-AE4B-A231-2681115C55D6}"/>
              </a:ext>
            </a:extLst>
          </p:cNvPr>
          <p:cNvSpPr txBox="1"/>
          <p:nvPr/>
        </p:nvSpPr>
        <p:spPr>
          <a:xfrm>
            <a:off x="4566669" y="1660697"/>
            <a:ext cx="3576517" cy="369332"/>
          </a:xfrm>
          <a:prstGeom prst="rect">
            <a:avLst/>
          </a:prstGeom>
          <a:noFill/>
        </p:spPr>
        <p:txBody>
          <a:bodyPr wrap="square" rtlCol="0">
            <a:spAutoFit/>
          </a:bodyPr>
          <a:lstStyle/>
          <a:p>
            <a:r>
              <a:rPr lang="en-US" dirty="0"/>
              <a:t>All-powerful provers</a:t>
            </a:r>
          </a:p>
        </p:txBody>
      </p:sp>
      <p:cxnSp>
        <p:nvCxnSpPr>
          <p:cNvPr id="16" name="Straight Connector 15">
            <a:extLst>
              <a:ext uri="{FF2B5EF4-FFF2-40B4-BE49-F238E27FC236}">
                <a16:creationId xmlns:a16="http://schemas.microsoft.com/office/drawing/2014/main" id="{EBB0A176-CCA6-6646-8753-53435FE3CAFD}"/>
              </a:ext>
            </a:extLst>
          </p:cNvPr>
          <p:cNvCxnSpPr>
            <a:cxnSpLocks/>
          </p:cNvCxnSpPr>
          <p:nvPr/>
        </p:nvCxnSpPr>
        <p:spPr>
          <a:xfrm>
            <a:off x="2410691" y="1384035"/>
            <a:ext cx="0" cy="209797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7D96714-9C20-FC4F-B2F4-A6164BFD95F0}"/>
              </a:ext>
            </a:extLst>
          </p:cNvPr>
          <p:cNvSpPr txBox="1"/>
          <p:nvPr/>
        </p:nvSpPr>
        <p:spPr>
          <a:xfrm>
            <a:off x="5569527" y="2979989"/>
            <a:ext cx="7564582" cy="830997"/>
          </a:xfrm>
          <a:prstGeom prst="rect">
            <a:avLst/>
          </a:prstGeom>
          <a:noFill/>
        </p:spPr>
        <p:txBody>
          <a:bodyPr wrap="square" rtlCol="0">
            <a:spAutoFit/>
          </a:bodyPr>
          <a:lstStyle/>
          <a:p>
            <a:r>
              <a:rPr lang="en-US" sz="2400" b="1" dirty="0">
                <a:solidFill>
                  <a:srgbClr val="C00000"/>
                </a:solidFill>
              </a:rPr>
              <a:t>Completeness: </a:t>
            </a:r>
            <a:r>
              <a:rPr lang="en-US" sz="2400" dirty="0"/>
              <a:t>if x true, then provers can </a:t>
            </a:r>
            <a:br>
              <a:rPr lang="en-US" sz="2400" dirty="0"/>
            </a:br>
            <a:r>
              <a:rPr lang="en-US" sz="2400" dirty="0"/>
              <a:t>convince V to accept </a:t>
            </a:r>
            <a:r>
              <a:rPr lang="en-US" sz="2400" dirty="0" err="1"/>
              <a:t>w.h.p</a:t>
            </a:r>
            <a:r>
              <a:rPr lang="en-US" sz="2400" dirty="0"/>
              <a:t>. </a:t>
            </a:r>
            <a:endParaRPr lang="en-US" sz="2400" b="1" dirty="0"/>
          </a:p>
        </p:txBody>
      </p:sp>
      <p:sp>
        <p:nvSpPr>
          <p:cNvPr id="18" name="TextBox 17">
            <a:extLst>
              <a:ext uri="{FF2B5EF4-FFF2-40B4-BE49-F238E27FC236}">
                <a16:creationId xmlns:a16="http://schemas.microsoft.com/office/drawing/2014/main" id="{2A8C4B31-9E94-1A4B-8D69-C9569C2B1EE4}"/>
              </a:ext>
            </a:extLst>
          </p:cNvPr>
          <p:cNvSpPr txBox="1"/>
          <p:nvPr/>
        </p:nvSpPr>
        <p:spPr>
          <a:xfrm>
            <a:off x="5569527" y="4046746"/>
            <a:ext cx="7564582" cy="830997"/>
          </a:xfrm>
          <a:prstGeom prst="rect">
            <a:avLst/>
          </a:prstGeom>
          <a:noFill/>
        </p:spPr>
        <p:txBody>
          <a:bodyPr wrap="square" rtlCol="0">
            <a:spAutoFit/>
          </a:bodyPr>
          <a:lstStyle/>
          <a:p>
            <a:r>
              <a:rPr lang="en-US" sz="2400" b="1" dirty="0">
                <a:solidFill>
                  <a:srgbClr val="C00000"/>
                </a:solidFill>
              </a:rPr>
              <a:t>Soundness: </a:t>
            </a:r>
            <a:r>
              <a:rPr lang="en-US" sz="2400" dirty="0"/>
              <a:t>if x false,  V rejects </a:t>
            </a:r>
            <a:r>
              <a:rPr lang="en-US" sz="2400" dirty="0" err="1"/>
              <a:t>w.h.p</a:t>
            </a:r>
            <a:r>
              <a:rPr lang="en-US" sz="2400" dirty="0"/>
              <a:t>. </a:t>
            </a:r>
            <a:br>
              <a:rPr lang="en-US" sz="2400" dirty="0"/>
            </a:br>
            <a:r>
              <a:rPr lang="en-US" sz="2400" dirty="0"/>
              <a:t>(no matter what provers say)</a:t>
            </a:r>
            <a:endParaRPr lang="en-US" sz="2400" b="1" dirty="0"/>
          </a:p>
        </p:txBody>
      </p:sp>
      <p:sp>
        <p:nvSpPr>
          <p:cNvPr id="19" name="TextBox 18">
            <a:extLst>
              <a:ext uri="{FF2B5EF4-FFF2-40B4-BE49-F238E27FC236}">
                <a16:creationId xmlns:a16="http://schemas.microsoft.com/office/drawing/2014/main" id="{8C04BE79-EBFA-5048-BC65-3CC05B68E322}"/>
              </a:ext>
            </a:extLst>
          </p:cNvPr>
          <p:cNvSpPr txBox="1"/>
          <p:nvPr/>
        </p:nvSpPr>
        <p:spPr>
          <a:xfrm>
            <a:off x="5569527" y="5253174"/>
            <a:ext cx="6497782" cy="830997"/>
          </a:xfrm>
          <a:prstGeom prst="rect">
            <a:avLst/>
          </a:prstGeom>
          <a:noFill/>
        </p:spPr>
        <p:txBody>
          <a:bodyPr wrap="square" rtlCol="0">
            <a:spAutoFit/>
          </a:bodyPr>
          <a:lstStyle/>
          <a:p>
            <a:r>
              <a:rPr lang="en-US" sz="2400" dirty="0"/>
              <a:t>Difficult statements can be verified in this model: </a:t>
            </a:r>
            <a:br>
              <a:rPr lang="en-US" sz="2400" dirty="0"/>
            </a:br>
            <a:r>
              <a:rPr lang="en-US" sz="2400" dirty="0"/>
              <a:t>MIP = NEXP [BFL ‘90]</a:t>
            </a:r>
          </a:p>
        </p:txBody>
      </p:sp>
      <p:sp>
        <p:nvSpPr>
          <p:cNvPr id="20" name="TextBox 19">
            <a:extLst>
              <a:ext uri="{FF2B5EF4-FFF2-40B4-BE49-F238E27FC236}">
                <a16:creationId xmlns:a16="http://schemas.microsoft.com/office/drawing/2014/main" id="{34CFE6E5-9917-0444-814E-8E04081A537D}"/>
              </a:ext>
            </a:extLst>
          </p:cNvPr>
          <p:cNvSpPr txBox="1"/>
          <p:nvPr/>
        </p:nvSpPr>
        <p:spPr>
          <a:xfrm>
            <a:off x="1474471" y="5951613"/>
            <a:ext cx="3576517" cy="369332"/>
          </a:xfrm>
          <a:prstGeom prst="rect">
            <a:avLst/>
          </a:prstGeom>
          <a:noFill/>
        </p:spPr>
        <p:txBody>
          <a:bodyPr wrap="square" rtlCol="0">
            <a:spAutoFit/>
          </a:bodyPr>
          <a:lstStyle/>
          <a:p>
            <a:r>
              <a:rPr lang="en-US" dirty="0"/>
              <a:t>Poly time verifier V</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54649621-FA76-E94B-AAF0-211E66E53115}"/>
                  </a:ext>
                </a:extLst>
              </p:cNvPr>
              <p:cNvSpPr txBox="1"/>
              <p:nvPr/>
            </p:nvSpPr>
            <p:spPr>
              <a:xfrm>
                <a:off x="6265620" y="2234721"/>
                <a:ext cx="6608618" cy="523220"/>
              </a:xfrm>
              <a:prstGeom prst="rect">
                <a:avLst/>
              </a:prstGeom>
              <a:noFill/>
            </p:spPr>
            <p:txBody>
              <a:bodyPr wrap="square" rtlCol="0">
                <a:spAutoFit/>
              </a:bodyPr>
              <a:lstStyle/>
              <a:p>
                <a:r>
                  <a:rPr lang="en-US" sz="2800" dirty="0"/>
                  <a:t>E.g. x = ”3SAT formula </a:t>
                </a:r>
                <a14:m>
                  <m:oMath xmlns:m="http://schemas.openxmlformats.org/officeDocument/2006/math">
                    <m:r>
                      <a:rPr lang="en-CA" sz="2800" b="0" i="1" smtClean="0">
                        <a:latin typeface="Cambria Math" panose="02040503050406030204" pitchFamily="18" charset="0"/>
                      </a:rPr>
                      <m:t>𝜑</m:t>
                    </m:r>
                  </m:oMath>
                </a14:m>
                <a:r>
                  <a:rPr lang="en-US" sz="2800" dirty="0"/>
                  <a:t> is satisfiable”</a:t>
                </a:r>
              </a:p>
            </p:txBody>
          </p:sp>
        </mc:Choice>
        <mc:Fallback>
          <p:sp>
            <p:nvSpPr>
              <p:cNvPr id="21" name="TextBox 20">
                <a:extLst>
                  <a:ext uri="{FF2B5EF4-FFF2-40B4-BE49-F238E27FC236}">
                    <a16:creationId xmlns:a16="http://schemas.microsoft.com/office/drawing/2014/main" id="{54649621-FA76-E94B-AAF0-211E66E53115}"/>
                  </a:ext>
                </a:extLst>
              </p:cNvPr>
              <p:cNvSpPr txBox="1">
                <a:spLocks noRot="1" noChangeAspect="1" noMove="1" noResize="1" noEditPoints="1" noAdjustHandles="1" noChangeArrowheads="1" noChangeShapeType="1" noTextEdit="1"/>
              </p:cNvSpPr>
              <p:nvPr/>
            </p:nvSpPr>
            <p:spPr>
              <a:xfrm>
                <a:off x="6265620" y="2234721"/>
                <a:ext cx="6608618" cy="523220"/>
              </a:xfrm>
              <a:prstGeom prst="rect">
                <a:avLst/>
              </a:prstGeom>
              <a:blipFill>
                <a:blip r:embed="rId6"/>
                <a:stretch>
                  <a:fillRect l="-1724" t="-11905" b="-28571"/>
                </a:stretch>
              </a:blipFill>
            </p:spPr>
            <p:txBody>
              <a:bodyPr/>
              <a:lstStyle/>
              <a:p>
                <a:r>
                  <a:rPr lang="en-US">
                    <a:noFill/>
                  </a:rPr>
                  <a:t> </a:t>
                </a:r>
              </a:p>
            </p:txBody>
          </p:sp>
        </mc:Fallback>
      </mc:AlternateContent>
    </p:spTree>
    <p:extLst>
      <p:ext uri="{BB962C8B-B14F-4D97-AF65-F5344CB8AC3E}">
        <p14:creationId xmlns:p14="http://schemas.microsoft.com/office/powerpoint/2010/main" val="150170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FA8B-E99D-3043-9D19-F71FE92C3B4D}"/>
              </a:ext>
            </a:extLst>
          </p:cNvPr>
          <p:cNvSpPr>
            <a:spLocks noGrp="1"/>
          </p:cNvSpPr>
          <p:nvPr>
            <p:ph type="title"/>
          </p:nvPr>
        </p:nvSpPr>
        <p:spPr/>
        <p:txBody>
          <a:bodyPr>
            <a:normAutofit/>
          </a:bodyPr>
          <a:lstStyle/>
          <a:p>
            <a:r>
              <a:rPr lang="en-US" sz="4000" b="1" i="1" dirty="0">
                <a:solidFill>
                  <a:srgbClr val="7030A0"/>
                </a:solidFill>
              </a:rPr>
              <a:t>Quantum</a:t>
            </a:r>
            <a:r>
              <a:rPr lang="en-US" sz="4000" dirty="0"/>
              <a:t> </a:t>
            </a:r>
            <a:r>
              <a:rPr lang="en-US" sz="4000" dirty="0" err="1"/>
              <a:t>multiprover</a:t>
            </a:r>
            <a:r>
              <a:rPr lang="en-US" sz="4000" dirty="0"/>
              <a:t> interactive protocols (MIP*)</a:t>
            </a:r>
          </a:p>
        </p:txBody>
      </p:sp>
      <p:cxnSp>
        <p:nvCxnSpPr>
          <p:cNvPr id="5" name="Straight Arrow Connector 4">
            <a:extLst>
              <a:ext uri="{FF2B5EF4-FFF2-40B4-BE49-F238E27FC236}">
                <a16:creationId xmlns:a16="http://schemas.microsoft.com/office/drawing/2014/main" id="{253A62DD-D793-8E45-B35E-4524C23D4CD5}"/>
              </a:ext>
            </a:extLst>
          </p:cNvPr>
          <p:cNvCxnSpPr>
            <a:cxnSpLocks/>
          </p:cNvCxnSpPr>
          <p:nvPr/>
        </p:nvCxnSpPr>
        <p:spPr>
          <a:xfrm flipH="1" flipV="1">
            <a:off x="1196896" y="3731056"/>
            <a:ext cx="616407" cy="5603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DC7CE3BB-D970-2641-B10F-92C5A22AEDB7}"/>
              </a:ext>
            </a:extLst>
          </p:cNvPr>
          <p:cNvCxnSpPr>
            <a:cxnSpLocks/>
          </p:cNvCxnSpPr>
          <p:nvPr/>
        </p:nvCxnSpPr>
        <p:spPr>
          <a:xfrm flipV="1">
            <a:off x="3057261" y="3608364"/>
            <a:ext cx="640976" cy="8677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4FBA4816-D970-9040-ACEE-E90FD358631A}"/>
              </a:ext>
            </a:extLst>
          </p:cNvPr>
          <p:cNvPicPr>
            <a:picLocks noChangeAspect="1"/>
          </p:cNvPicPr>
          <p:nvPr/>
        </p:nvPicPr>
        <p:blipFill>
          <a:blip r:embed="rId3"/>
          <a:stretch>
            <a:fillRect/>
          </a:stretch>
        </p:blipFill>
        <p:spPr>
          <a:xfrm>
            <a:off x="1911855" y="3771158"/>
            <a:ext cx="1046854" cy="1851348"/>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id="{0E6D737D-40A9-9E4A-8A3B-BA909D6A1D19}"/>
              </a:ext>
            </a:extLst>
          </p:cNvPr>
          <p:cNvCxnSpPr>
            <a:cxnSpLocks/>
          </p:cNvCxnSpPr>
          <p:nvPr/>
        </p:nvCxnSpPr>
        <p:spPr>
          <a:xfrm>
            <a:off x="1389893" y="3604721"/>
            <a:ext cx="509511" cy="50967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268646C-071C-2946-A910-06CF49F17E88}"/>
              </a:ext>
            </a:extLst>
          </p:cNvPr>
          <p:cNvCxnSpPr>
            <a:cxnSpLocks/>
          </p:cNvCxnSpPr>
          <p:nvPr/>
        </p:nvCxnSpPr>
        <p:spPr>
          <a:xfrm flipH="1">
            <a:off x="2985052" y="3473427"/>
            <a:ext cx="555356" cy="7504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15A9BE8-BDC6-1649-A003-B2A69EC321D5}"/>
              </a:ext>
            </a:extLst>
          </p:cNvPr>
          <p:cNvPicPr>
            <a:picLocks noChangeAspect="1"/>
          </p:cNvPicPr>
          <p:nvPr/>
        </p:nvPicPr>
        <p:blipFill>
          <a:blip r:embed="rId4"/>
          <a:stretch>
            <a:fillRect/>
          </a:stretch>
        </p:blipFill>
        <p:spPr>
          <a:xfrm>
            <a:off x="2890883" y="1384035"/>
            <a:ext cx="1675786" cy="2077773"/>
          </a:xfrm>
          <a:prstGeom prst="rect">
            <a:avLst/>
          </a:prstGeom>
        </p:spPr>
      </p:pic>
      <p:pic>
        <p:nvPicPr>
          <p:cNvPr id="11" name="Picture 10">
            <a:extLst>
              <a:ext uri="{FF2B5EF4-FFF2-40B4-BE49-F238E27FC236}">
                <a16:creationId xmlns:a16="http://schemas.microsoft.com/office/drawing/2014/main" id="{2043BC26-0588-A64A-B815-447581DE6A8D}"/>
              </a:ext>
            </a:extLst>
          </p:cNvPr>
          <p:cNvPicPr>
            <a:picLocks noChangeAspect="1"/>
          </p:cNvPicPr>
          <p:nvPr/>
        </p:nvPicPr>
        <p:blipFill>
          <a:blip r:embed="rId5"/>
          <a:stretch>
            <a:fillRect/>
          </a:stretch>
        </p:blipFill>
        <p:spPr>
          <a:xfrm>
            <a:off x="371799" y="1362559"/>
            <a:ext cx="1650194" cy="2136370"/>
          </a:xfrm>
          <a:prstGeom prst="rect">
            <a:avLst/>
          </a:prstGeom>
        </p:spPr>
      </p:pic>
      <p:sp>
        <p:nvSpPr>
          <p:cNvPr id="13" name="TextBox 12">
            <a:extLst>
              <a:ext uri="{FF2B5EF4-FFF2-40B4-BE49-F238E27FC236}">
                <a16:creationId xmlns:a16="http://schemas.microsoft.com/office/drawing/2014/main" id="{D8A09095-A16E-AE4B-A231-2681115C55D6}"/>
              </a:ext>
            </a:extLst>
          </p:cNvPr>
          <p:cNvSpPr txBox="1"/>
          <p:nvPr/>
        </p:nvSpPr>
        <p:spPr>
          <a:xfrm>
            <a:off x="4566669" y="1660697"/>
            <a:ext cx="3576517" cy="369332"/>
          </a:xfrm>
          <a:prstGeom prst="rect">
            <a:avLst/>
          </a:prstGeom>
          <a:noFill/>
        </p:spPr>
        <p:txBody>
          <a:bodyPr wrap="square" rtlCol="0">
            <a:spAutoFit/>
          </a:bodyPr>
          <a:lstStyle/>
          <a:p>
            <a:r>
              <a:rPr lang="en-US" dirty="0"/>
              <a:t>All-powerful </a:t>
            </a:r>
            <a:r>
              <a:rPr lang="en-US" b="1" dirty="0">
                <a:solidFill>
                  <a:srgbClr val="7030A0"/>
                </a:solidFill>
              </a:rPr>
              <a:t>entangled</a:t>
            </a:r>
            <a:r>
              <a:rPr lang="en-US" b="1" dirty="0"/>
              <a:t> </a:t>
            </a:r>
            <a:r>
              <a:rPr lang="en-US" dirty="0"/>
              <a:t>provers</a:t>
            </a:r>
          </a:p>
        </p:txBody>
      </p:sp>
      <p:cxnSp>
        <p:nvCxnSpPr>
          <p:cNvPr id="16" name="Straight Connector 15">
            <a:extLst>
              <a:ext uri="{FF2B5EF4-FFF2-40B4-BE49-F238E27FC236}">
                <a16:creationId xmlns:a16="http://schemas.microsoft.com/office/drawing/2014/main" id="{EBB0A176-CCA6-6646-8753-53435FE3CAFD}"/>
              </a:ext>
            </a:extLst>
          </p:cNvPr>
          <p:cNvCxnSpPr>
            <a:cxnSpLocks/>
          </p:cNvCxnSpPr>
          <p:nvPr/>
        </p:nvCxnSpPr>
        <p:spPr>
          <a:xfrm>
            <a:off x="2410691" y="1384035"/>
            <a:ext cx="0" cy="209797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F0FD7EA-D61F-B84C-AC4C-C7F6ED80421B}"/>
              </a:ext>
            </a:extLst>
          </p:cNvPr>
          <p:cNvGrpSpPr/>
          <p:nvPr/>
        </p:nvGrpSpPr>
        <p:grpSpPr>
          <a:xfrm>
            <a:off x="1378354" y="2341925"/>
            <a:ext cx="1842780" cy="450190"/>
            <a:chOff x="1835198" y="3980128"/>
            <a:chExt cx="4375371" cy="682855"/>
          </a:xfrm>
        </p:grpSpPr>
        <p:sp>
          <p:nvSpPr>
            <p:cNvPr id="20" name="Freeform 19">
              <a:extLst>
                <a:ext uri="{FF2B5EF4-FFF2-40B4-BE49-F238E27FC236}">
                  <a16:creationId xmlns:a16="http://schemas.microsoft.com/office/drawing/2014/main" id="{A37E1407-4E8E-574C-9F8B-1CEFD9944F00}"/>
                </a:ext>
              </a:extLst>
            </p:cNvPr>
            <p:cNvSpPr/>
            <p:nvPr/>
          </p:nvSpPr>
          <p:spPr>
            <a:xfrm>
              <a:off x="1835198" y="3980128"/>
              <a:ext cx="4222971" cy="530455"/>
            </a:xfrm>
            <a:custGeom>
              <a:avLst/>
              <a:gdLst>
                <a:gd name="connsiteX0" fmla="*/ 0 w 2893786"/>
                <a:gd name="connsiteY0" fmla="*/ 680588 h 1006187"/>
                <a:gd name="connsiteX1" fmla="*/ 299358 w 2893786"/>
                <a:gd name="connsiteY1" fmla="*/ 172588 h 1006187"/>
                <a:gd name="connsiteX2" fmla="*/ 979715 w 2893786"/>
                <a:gd name="connsiteY2" fmla="*/ 898302 h 1006187"/>
                <a:gd name="connsiteX3" fmla="*/ 1705429 w 2893786"/>
                <a:gd name="connsiteY3" fmla="*/ 231 h 1006187"/>
                <a:gd name="connsiteX4" fmla="*/ 2521858 w 2893786"/>
                <a:gd name="connsiteY4" fmla="*/ 998088 h 1006187"/>
                <a:gd name="connsiteX5" fmla="*/ 2893786 w 2893786"/>
                <a:gd name="connsiteY5" fmla="*/ 453802 h 100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786" h="1006187">
                  <a:moveTo>
                    <a:pt x="0" y="680588"/>
                  </a:moveTo>
                  <a:cubicBezTo>
                    <a:pt x="68036" y="408445"/>
                    <a:pt x="136072" y="136302"/>
                    <a:pt x="299358" y="172588"/>
                  </a:cubicBezTo>
                  <a:cubicBezTo>
                    <a:pt x="462644" y="208874"/>
                    <a:pt x="745370" y="927028"/>
                    <a:pt x="979715" y="898302"/>
                  </a:cubicBezTo>
                  <a:cubicBezTo>
                    <a:pt x="1214060" y="869576"/>
                    <a:pt x="1448405" y="-16400"/>
                    <a:pt x="1705429" y="231"/>
                  </a:cubicBezTo>
                  <a:cubicBezTo>
                    <a:pt x="1962453" y="16862"/>
                    <a:pt x="2323799" y="922493"/>
                    <a:pt x="2521858" y="998088"/>
                  </a:cubicBezTo>
                  <a:cubicBezTo>
                    <a:pt x="2719917" y="1073683"/>
                    <a:pt x="2830286" y="598945"/>
                    <a:pt x="2893786" y="453802"/>
                  </a:cubicBezTo>
                </a:path>
              </a:pathLst>
            </a:custGeom>
            <a:ln w="28575"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a:extLst>
                <a:ext uri="{FF2B5EF4-FFF2-40B4-BE49-F238E27FC236}">
                  <a16:creationId xmlns:a16="http://schemas.microsoft.com/office/drawing/2014/main" id="{C687FFE0-AA64-3344-B7C0-C5728E576DCC}"/>
                </a:ext>
              </a:extLst>
            </p:cNvPr>
            <p:cNvSpPr/>
            <p:nvPr/>
          </p:nvSpPr>
          <p:spPr>
            <a:xfrm>
              <a:off x="1987598" y="4132528"/>
              <a:ext cx="4222971" cy="530455"/>
            </a:xfrm>
            <a:custGeom>
              <a:avLst/>
              <a:gdLst>
                <a:gd name="connsiteX0" fmla="*/ 0 w 2893786"/>
                <a:gd name="connsiteY0" fmla="*/ 680588 h 1006187"/>
                <a:gd name="connsiteX1" fmla="*/ 299358 w 2893786"/>
                <a:gd name="connsiteY1" fmla="*/ 172588 h 1006187"/>
                <a:gd name="connsiteX2" fmla="*/ 979715 w 2893786"/>
                <a:gd name="connsiteY2" fmla="*/ 898302 h 1006187"/>
                <a:gd name="connsiteX3" fmla="*/ 1705429 w 2893786"/>
                <a:gd name="connsiteY3" fmla="*/ 231 h 1006187"/>
                <a:gd name="connsiteX4" fmla="*/ 2521858 w 2893786"/>
                <a:gd name="connsiteY4" fmla="*/ 998088 h 1006187"/>
                <a:gd name="connsiteX5" fmla="*/ 2893786 w 2893786"/>
                <a:gd name="connsiteY5" fmla="*/ 453802 h 100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786" h="1006187">
                  <a:moveTo>
                    <a:pt x="0" y="680588"/>
                  </a:moveTo>
                  <a:cubicBezTo>
                    <a:pt x="68036" y="408445"/>
                    <a:pt x="136072" y="136302"/>
                    <a:pt x="299358" y="172588"/>
                  </a:cubicBezTo>
                  <a:cubicBezTo>
                    <a:pt x="462644" y="208874"/>
                    <a:pt x="745370" y="927028"/>
                    <a:pt x="979715" y="898302"/>
                  </a:cubicBezTo>
                  <a:cubicBezTo>
                    <a:pt x="1214060" y="869576"/>
                    <a:pt x="1448405" y="-16400"/>
                    <a:pt x="1705429" y="231"/>
                  </a:cubicBezTo>
                  <a:cubicBezTo>
                    <a:pt x="1962453" y="16862"/>
                    <a:pt x="2323799" y="922493"/>
                    <a:pt x="2521858" y="998088"/>
                  </a:cubicBezTo>
                  <a:cubicBezTo>
                    <a:pt x="2719917" y="1073683"/>
                    <a:pt x="2830286" y="598945"/>
                    <a:pt x="2893786" y="453802"/>
                  </a:cubicBezTo>
                </a:path>
              </a:pathLst>
            </a:custGeom>
            <a:ln w="28575"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200B21D7-1D98-2F49-B94C-E0995A362A4F}"/>
                  </a:ext>
                </a:extLst>
              </p:cNvPr>
              <p:cNvSpPr/>
              <p:nvPr/>
            </p:nvSpPr>
            <p:spPr>
              <a:xfrm>
                <a:off x="2507380" y="1897976"/>
                <a:ext cx="76700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𝜓</m:t>
                      </m:r>
                      <m:r>
                        <a:rPr lang="en-US" sz="2800" b="0" i="1" smtClean="0">
                          <a:latin typeface="Cambria Math" panose="02040503050406030204" pitchFamily="18" charset="0"/>
                        </a:rPr>
                        <m:t>⟩</m:t>
                      </m:r>
                    </m:oMath>
                  </m:oMathPara>
                </a14:m>
                <a:endParaRPr lang="en-US" sz="2800" dirty="0"/>
              </a:p>
            </p:txBody>
          </p:sp>
        </mc:Choice>
        <mc:Fallback>
          <p:sp>
            <p:nvSpPr>
              <p:cNvPr id="22" name="Rectangle 21">
                <a:extLst>
                  <a:ext uri="{FF2B5EF4-FFF2-40B4-BE49-F238E27FC236}">
                    <a16:creationId xmlns:a16="http://schemas.microsoft.com/office/drawing/2014/main" id="{200B21D7-1D98-2F49-B94C-E0995A362A4F}"/>
                  </a:ext>
                </a:extLst>
              </p:cNvPr>
              <p:cNvSpPr>
                <a:spLocks noRot="1" noChangeAspect="1" noMove="1" noResize="1" noEditPoints="1" noAdjustHandles="1" noChangeArrowheads="1" noChangeShapeType="1" noTextEdit="1"/>
              </p:cNvSpPr>
              <p:nvPr/>
            </p:nvSpPr>
            <p:spPr>
              <a:xfrm>
                <a:off x="2507380" y="1897976"/>
                <a:ext cx="767005" cy="523220"/>
              </a:xfrm>
              <a:prstGeom prst="rect">
                <a:avLst/>
              </a:prstGeom>
              <a:blipFill>
                <a:blip r:embed="rId6"/>
                <a:stretch>
                  <a:fillRect l="-3226" r="-3226" b="-1627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8DD54D5-171D-A746-89FD-BC5286DC4BC3}"/>
              </a:ext>
            </a:extLst>
          </p:cNvPr>
          <p:cNvSpPr txBox="1"/>
          <p:nvPr/>
        </p:nvSpPr>
        <p:spPr>
          <a:xfrm>
            <a:off x="5590309" y="2462151"/>
            <a:ext cx="5763491" cy="1077218"/>
          </a:xfrm>
          <a:prstGeom prst="rect">
            <a:avLst/>
          </a:prstGeom>
          <a:noFill/>
        </p:spPr>
        <p:txBody>
          <a:bodyPr wrap="square" rtlCol="0">
            <a:spAutoFit/>
          </a:bodyPr>
          <a:lstStyle/>
          <a:p>
            <a:r>
              <a:rPr lang="en-US" sz="3200" dirty="0"/>
              <a:t>Provers allowed to measure entangled state during protocol.</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C3C0AB4E-1706-4A41-A1F7-26728D99DB9F}"/>
                  </a:ext>
                </a:extLst>
              </p:cNvPr>
              <p:cNvSpPr txBox="1"/>
              <p:nvPr/>
            </p:nvSpPr>
            <p:spPr>
              <a:xfrm>
                <a:off x="5590309" y="4114395"/>
                <a:ext cx="6497782" cy="1569660"/>
              </a:xfrm>
              <a:prstGeom prst="rect">
                <a:avLst/>
              </a:prstGeom>
              <a:noFill/>
            </p:spPr>
            <p:txBody>
              <a:bodyPr wrap="square" rtlCol="0">
                <a:spAutoFit/>
              </a:bodyPr>
              <a:lstStyle/>
              <a:p>
                <a:r>
                  <a:rPr lang="en-US" sz="3200" b="1" i="1" dirty="0"/>
                  <a:t>Very</a:t>
                </a:r>
                <a:r>
                  <a:rPr lang="en-US" sz="3200" b="1" dirty="0"/>
                  <a:t> </a:t>
                </a:r>
                <a:r>
                  <a:rPr lang="en-US" sz="3200" dirty="0"/>
                  <a:t>difficult statements can be verified in this model: </a:t>
                </a:r>
                <a:br>
                  <a:rPr lang="en-US" sz="3200" dirty="0"/>
                </a:br>
                <a:r>
                  <a:rPr lang="en-US" sz="3200" dirty="0"/>
                  <a:t>NEEXP </a:t>
                </a:r>
                <a14:m>
                  <m:oMath xmlns:m="http://schemas.openxmlformats.org/officeDocument/2006/math">
                    <m:r>
                      <a:rPr lang="en-CA" sz="3200" i="1">
                        <a:latin typeface="Cambria Math" panose="02040503050406030204" pitchFamily="18" charset="0"/>
                      </a:rPr>
                      <m:t>⊆</m:t>
                    </m:r>
                  </m:oMath>
                </a14:m>
                <a:r>
                  <a:rPr lang="en-US" sz="3200" dirty="0"/>
                  <a:t> MIP* [previous talk]</a:t>
                </a:r>
              </a:p>
            </p:txBody>
          </p:sp>
        </mc:Choice>
        <mc:Fallback>
          <p:sp>
            <p:nvSpPr>
              <p:cNvPr id="23" name="TextBox 22">
                <a:extLst>
                  <a:ext uri="{FF2B5EF4-FFF2-40B4-BE49-F238E27FC236}">
                    <a16:creationId xmlns:a16="http://schemas.microsoft.com/office/drawing/2014/main" id="{C3C0AB4E-1706-4A41-A1F7-26728D99DB9F}"/>
                  </a:ext>
                </a:extLst>
              </p:cNvPr>
              <p:cNvSpPr txBox="1">
                <a:spLocks noRot="1" noChangeAspect="1" noMove="1" noResize="1" noEditPoints="1" noAdjustHandles="1" noChangeArrowheads="1" noChangeShapeType="1" noTextEdit="1"/>
              </p:cNvSpPr>
              <p:nvPr/>
            </p:nvSpPr>
            <p:spPr>
              <a:xfrm>
                <a:off x="5590309" y="4114395"/>
                <a:ext cx="6497782" cy="1569660"/>
              </a:xfrm>
              <a:prstGeom prst="rect">
                <a:avLst/>
              </a:prstGeom>
              <a:blipFill>
                <a:blip r:embed="rId7"/>
                <a:stretch>
                  <a:fillRect l="-2144" t="-5645" b="-10484"/>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CE8CEC22-EDD0-4A4C-A8E5-84C90AF3E717}"/>
              </a:ext>
            </a:extLst>
          </p:cNvPr>
          <p:cNvSpPr txBox="1"/>
          <p:nvPr/>
        </p:nvSpPr>
        <p:spPr>
          <a:xfrm>
            <a:off x="1474471" y="5951613"/>
            <a:ext cx="3576517" cy="369332"/>
          </a:xfrm>
          <a:prstGeom prst="rect">
            <a:avLst/>
          </a:prstGeom>
          <a:noFill/>
        </p:spPr>
        <p:txBody>
          <a:bodyPr wrap="square" rtlCol="0">
            <a:spAutoFit/>
          </a:bodyPr>
          <a:lstStyle/>
          <a:p>
            <a:r>
              <a:rPr lang="en-US" dirty="0"/>
              <a:t>Poly time verifier V</a:t>
            </a:r>
          </a:p>
        </p:txBody>
      </p:sp>
    </p:spTree>
    <p:extLst>
      <p:ext uri="{BB962C8B-B14F-4D97-AF65-F5344CB8AC3E}">
        <p14:creationId xmlns:p14="http://schemas.microsoft.com/office/powerpoint/2010/main" val="317904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FA8B-E99D-3043-9D19-F71FE92C3B4D}"/>
              </a:ext>
            </a:extLst>
          </p:cNvPr>
          <p:cNvSpPr>
            <a:spLocks noGrp="1"/>
          </p:cNvSpPr>
          <p:nvPr>
            <p:ph type="title"/>
          </p:nvPr>
        </p:nvSpPr>
        <p:spPr/>
        <p:txBody>
          <a:bodyPr/>
          <a:lstStyle/>
          <a:p>
            <a:r>
              <a:rPr lang="en-US" dirty="0"/>
              <a:t>Zero knowledge protocols</a:t>
            </a:r>
          </a:p>
        </p:txBody>
      </p:sp>
      <p:cxnSp>
        <p:nvCxnSpPr>
          <p:cNvPr id="5" name="Straight Arrow Connector 4">
            <a:extLst>
              <a:ext uri="{FF2B5EF4-FFF2-40B4-BE49-F238E27FC236}">
                <a16:creationId xmlns:a16="http://schemas.microsoft.com/office/drawing/2014/main" id="{253A62DD-D793-8E45-B35E-4524C23D4CD5}"/>
              </a:ext>
            </a:extLst>
          </p:cNvPr>
          <p:cNvCxnSpPr>
            <a:cxnSpLocks/>
          </p:cNvCxnSpPr>
          <p:nvPr/>
        </p:nvCxnSpPr>
        <p:spPr>
          <a:xfrm flipH="1" flipV="1">
            <a:off x="1196896" y="3731056"/>
            <a:ext cx="616407" cy="5603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DC7CE3BB-D970-2641-B10F-92C5A22AEDB7}"/>
              </a:ext>
            </a:extLst>
          </p:cNvPr>
          <p:cNvCxnSpPr>
            <a:cxnSpLocks/>
          </p:cNvCxnSpPr>
          <p:nvPr/>
        </p:nvCxnSpPr>
        <p:spPr>
          <a:xfrm flipV="1">
            <a:off x="3057261" y="3608364"/>
            <a:ext cx="640976" cy="8677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4FBA4816-D970-9040-ACEE-E90FD358631A}"/>
              </a:ext>
            </a:extLst>
          </p:cNvPr>
          <p:cNvPicPr>
            <a:picLocks noChangeAspect="1"/>
          </p:cNvPicPr>
          <p:nvPr/>
        </p:nvPicPr>
        <p:blipFill>
          <a:blip r:embed="rId3"/>
          <a:stretch>
            <a:fillRect/>
          </a:stretch>
        </p:blipFill>
        <p:spPr>
          <a:xfrm>
            <a:off x="1911855" y="3771158"/>
            <a:ext cx="1046854" cy="1851348"/>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id="{0E6D737D-40A9-9E4A-8A3B-BA909D6A1D19}"/>
              </a:ext>
            </a:extLst>
          </p:cNvPr>
          <p:cNvCxnSpPr>
            <a:cxnSpLocks/>
          </p:cNvCxnSpPr>
          <p:nvPr/>
        </p:nvCxnSpPr>
        <p:spPr>
          <a:xfrm>
            <a:off x="1389893" y="3604721"/>
            <a:ext cx="509511" cy="50967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268646C-071C-2946-A910-06CF49F17E88}"/>
              </a:ext>
            </a:extLst>
          </p:cNvPr>
          <p:cNvCxnSpPr>
            <a:cxnSpLocks/>
          </p:cNvCxnSpPr>
          <p:nvPr/>
        </p:nvCxnSpPr>
        <p:spPr>
          <a:xfrm flipH="1">
            <a:off x="2985052" y="3473427"/>
            <a:ext cx="555356" cy="7504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15A9BE8-BDC6-1649-A003-B2A69EC321D5}"/>
              </a:ext>
            </a:extLst>
          </p:cNvPr>
          <p:cNvPicPr>
            <a:picLocks noChangeAspect="1"/>
          </p:cNvPicPr>
          <p:nvPr/>
        </p:nvPicPr>
        <p:blipFill>
          <a:blip r:embed="rId4"/>
          <a:stretch>
            <a:fillRect/>
          </a:stretch>
        </p:blipFill>
        <p:spPr>
          <a:xfrm>
            <a:off x="2890883" y="1384035"/>
            <a:ext cx="1675786" cy="2077773"/>
          </a:xfrm>
          <a:prstGeom prst="rect">
            <a:avLst/>
          </a:prstGeom>
        </p:spPr>
      </p:pic>
      <p:pic>
        <p:nvPicPr>
          <p:cNvPr id="11" name="Picture 10">
            <a:extLst>
              <a:ext uri="{FF2B5EF4-FFF2-40B4-BE49-F238E27FC236}">
                <a16:creationId xmlns:a16="http://schemas.microsoft.com/office/drawing/2014/main" id="{2043BC26-0588-A64A-B815-447581DE6A8D}"/>
              </a:ext>
            </a:extLst>
          </p:cNvPr>
          <p:cNvPicPr>
            <a:picLocks noChangeAspect="1"/>
          </p:cNvPicPr>
          <p:nvPr/>
        </p:nvPicPr>
        <p:blipFill>
          <a:blip r:embed="rId5"/>
          <a:stretch>
            <a:fillRect/>
          </a:stretch>
        </p:blipFill>
        <p:spPr>
          <a:xfrm>
            <a:off x="371799" y="1362559"/>
            <a:ext cx="1650194" cy="2136370"/>
          </a:xfrm>
          <a:prstGeom prst="rect">
            <a:avLst/>
          </a:prstGeom>
        </p:spPr>
      </p:pic>
      <p:sp>
        <p:nvSpPr>
          <p:cNvPr id="13" name="TextBox 12">
            <a:extLst>
              <a:ext uri="{FF2B5EF4-FFF2-40B4-BE49-F238E27FC236}">
                <a16:creationId xmlns:a16="http://schemas.microsoft.com/office/drawing/2014/main" id="{D8A09095-A16E-AE4B-A231-2681115C55D6}"/>
              </a:ext>
            </a:extLst>
          </p:cNvPr>
          <p:cNvSpPr txBox="1"/>
          <p:nvPr/>
        </p:nvSpPr>
        <p:spPr>
          <a:xfrm>
            <a:off x="4566669" y="1660697"/>
            <a:ext cx="3576517" cy="369332"/>
          </a:xfrm>
          <a:prstGeom prst="rect">
            <a:avLst/>
          </a:prstGeom>
          <a:noFill/>
        </p:spPr>
        <p:txBody>
          <a:bodyPr wrap="square" rtlCol="0">
            <a:spAutoFit/>
          </a:bodyPr>
          <a:lstStyle/>
          <a:p>
            <a:r>
              <a:rPr lang="en-US" dirty="0"/>
              <a:t>All-powerful provers</a:t>
            </a:r>
          </a:p>
        </p:txBody>
      </p:sp>
      <p:cxnSp>
        <p:nvCxnSpPr>
          <p:cNvPr id="16" name="Straight Connector 15">
            <a:extLst>
              <a:ext uri="{FF2B5EF4-FFF2-40B4-BE49-F238E27FC236}">
                <a16:creationId xmlns:a16="http://schemas.microsoft.com/office/drawing/2014/main" id="{EBB0A176-CCA6-6646-8753-53435FE3CAFD}"/>
              </a:ext>
            </a:extLst>
          </p:cNvPr>
          <p:cNvCxnSpPr>
            <a:cxnSpLocks/>
          </p:cNvCxnSpPr>
          <p:nvPr/>
        </p:nvCxnSpPr>
        <p:spPr>
          <a:xfrm>
            <a:off x="2410691" y="1384035"/>
            <a:ext cx="0" cy="209797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21" name="Oval Callout 20">
            <a:extLst>
              <a:ext uri="{FF2B5EF4-FFF2-40B4-BE49-F238E27FC236}">
                <a16:creationId xmlns:a16="http://schemas.microsoft.com/office/drawing/2014/main" id="{6DCA66AA-E722-D14C-85D1-084680F86320}"/>
              </a:ext>
            </a:extLst>
          </p:cNvPr>
          <p:cNvSpPr/>
          <p:nvPr/>
        </p:nvSpPr>
        <p:spPr>
          <a:xfrm>
            <a:off x="5652318" y="2083046"/>
            <a:ext cx="6054774" cy="1806428"/>
          </a:xfrm>
          <a:prstGeom prst="wedgeEllipseCallout">
            <a:avLst>
              <a:gd name="adj1" fmla="val -68257"/>
              <a:gd name="adj2" fmla="val -302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269349A5-B6A2-1A49-9548-B161253E8355}"/>
                  </a:ext>
                </a:extLst>
              </p:cNvPr>
              <p:cNvSpPr txBox="1"/>
              <p:nvPr/>
            </p:nvSpPr>
            <p:spPr>
              <a:xfrm>
                <a:off x="6354927" y="2467795"/>
                <a:ext cx="5701337" cy="1200329"/>
              </a:xfrm>
              <a:prstGeom prst="rect">
                <a:avLst/>
              </a:prstGeom>
              <a:noFill/>
            </p:spPr>
            <p:txBody>
              <a:bodyPr wrap="square" rtlCol="0">
                <a:spAutoFit/>
              </a:bodyPr>
              <a:lstStyle/>
              <a:p>
                <a:r>
                  <a:rPr lang="en-US" sz="2400" dirty="0"/>
                  <a:t>Want to convince verifier </a:t>
                </a:r>
                <a14:m>
                  <m:oMath xmlns:m="http://schemas.openxmlformats.org/officeDocument/2006/math">
                    <m:r>
                      <a:rPr lang="en-CA" sz="2400" i="1">
                        <a:latin typeface="Cambria Math" panose="02040503050406030204" pitchFamily="18" charset="0"/>
                      </a:rPr>
                      <m:t>𝜑</m:t>
                    </m:r>
                  </m:oMath>
                </a14:m>
                <a:r>
                  <a:rPr lang="en-US" sz="2400" dirty="0"/>
                  <a:t> is satisfiable, </a:t>
                </a:r>
                <a:br>
                  <a:rPr lang="en-US" sz="2400" dirty="0"/>
                </a:br>
                <a:r>
                  <a:rPr lang="en-US" sz="2400" dirty="0"/>
                  <a:t>but don’t want to reveal any info about satisfying assignment…</a:t>
                </a:r>
              </a:p>
            </p:txBody>
          </p:sp>
        </mc:Choice>
        <mc:Fallback>
          <p:sp>
            <p:nvSpPr>
              <p:cNvPr id="22" name="TextBox 21">
                <a:extLst>
                  <a:ext uri="{FF2B5EF4-FFF2-40B4-BE49-F238E27FC236}">
                    <a16:creationId xmlns:a16="http://schemas.microsoft.com/office/drawing/2014/main" id="{269349A5-B6A2-1A49-9548-B161253E8355}"/>
                  </a:ext>
                </a:extLst>
              </p:cNvPr>
              <p:cNvSpPr txBox="1">
                <a:spLocks noRot="1" noChangeAspect="1" noMove="1" noResize="1" noEditPoints="1" noAdjustHandles="1" noChangeArrowheads="1" noChangeShapeType="1" noTextEdit="1"/>
              </p:cNvSpPr>
              <p:nvPr/>
            </p:nvSpPr>
            <p:spPr>
              <a:xfrm>
                <a:off x="6354927" y="2467795"/>
                <a:ext cx="5701337" cy="1200329"/>
              </a:xfrm>
              <a:prstGeom prst="rect">
                <a:avLst/>
              </a:prstGeom>
              <a:blipFill>
                <a:blip r:embed="rId6"/>
                <a:stretch>
                  <a:fillRect l="-1556" t="-2083" b="-93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E0C0D88-F1E6-4D43-A5FB-7EF02AD86EB9}"/>
                  </a:ext>
                </a:extLst>
              </p:cNvPr>
              <p:cNvSpPr txBox="1"/>
              <p:nvPr/>
            </p:nvSpPr>
            <p:spPr>
              <a:xfrm>
                <a:off x="7245927" y="1059746"/>
                <a:ext cx="4461165" cy="523220"/>
              </a:xfrm>
              <a:prstGeom prst="rect">
                <a:avLst/>
              </a:prstGeom>
              <a:noFill/>
            </p:spPr>
            <p:txBody>
              <a:bodyPr wrap="square" rtlCol="0">
                <a:spAutoFit/>
              </a:bodyPr>
              <a:lstStyle/>
              <a:p>
                <a14:m>
                  <m:oMath xmlns:m="http://schemas.openxmlformats.org/officeDocument/2006/math">
                    <m:r>
                      <a:rPr lang="en-CA" sz="2800" i="1" smtClean="0">
                        <a:latin typeface="Cambria Math" panose="02040503050406030204" pitchFamily="18" charset="0"/>
                      </a:rPr>
                      <m:t>𝜑</m:t>
                    </m:r>
                  </m:oMath>
                </a14:m>
                <a:r>
                  <a:rPr lang="en-US" sz="2800" dirty="0"/>
                  <a:t>: satisfiable 3SAT formula</a:t>
                </a:r>
              </a:p>
            </p:txBody>
          </p:sp>
        </mc:Choice>
        <mc:Fallback>
          <p:sp>
            <p:nvSpPr>
              <p:cNvPr id="14" name="TextBox 13">
                <a:extLst>
                  <a:ext uri="{FF2B5EF4-FFF2-40B4-BE49-F238E27FC236}">
                    <a16:creationId xmlns:a16="http://schemas.microsoft.com/office/drawing/2014/main" id="{5E0C0D88-F1E6-4D43-A5FB-7EF02AD86EB9}"/>
                  </a:ext>
                </a:extLst>
              </p:cNvPr>
              <p:cNvSpPr txBox="1">
                <a:spLocks noRot="1" noChangeAspect="1" noMove="1" noResize="1" noEditPoints="1" noAdjustHandles="1" noChangeArrowheads="1" noChangeShapeType="1" noTextEdit="1"/>
              </p:cNvSpPr>
              <p:nvPr/>
            </p:nvSpPr>
            <p:spPr>
              <a:xfrm>
                <a:off x="7245927" y="1059746"/>
                <a:ext cx="4461165" cy="523220"/>
              </a:xfrm>
              <a:prstGeom prst="rect">
                <a:avLst/>
              </a:prstGeom>
              <a:blipFill>
                <a:blip r:embed="rId7"/>
                <a:stretch>
                  <a:fillRect l="-852" t="-9302" b="-279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66599F79-D6A0-4E4E-8903-86F239D14573}"/>
                  </a:ext>
                </a:extLst>
              </p:cNvPr>
              <p:cNvSpPr txBox="1"/>
              <p:nvPr/>
            </p:nvSpPr>
            <p:spPr>
              <a:xfrm>
                <a:off x="5334000" y="4223861"/>
                <a:ext cx="5805055" cy="1200329"/>
              </a:xfrm>
              <a:prstGeom prst="rect">
                <a:avLst/>
              </a:prstGeom>
              <a:noFill/>
            </p:spPr>
            <p:txBody>
              <a:bodyPr wrap="square" rtlCol="0">
                <a:spAutoFit/>
              </a:bodyPr>
              <a:lstStyle/>
              <a:p>
                <a:r>
                  <a:rPr lang="en-US" sz="2400" b="1" dirty="0">
                    <a:solidFill>
                      <a:srgbClr val="C00000"/>
                    </a:solidFill>
                  </a:rPr>
                  <a:t>Zero knowledge protocol</a:t>
                </a:r>
                <a:r>
                  <a:rPr lang="en-US" sz="2400" dirty="0"/>
                  <a:t>: provers can convince verifier that </a:t>
                </a:r>
                <a14:m>
                  <m:oMath xmlns:m="http://schemas.openxmlformats.org/officeDocument/2006/math">
                    <m:r>
                      <a:rPr lang="en-CA" sz="2400" i="1">
                        <a:latin typeface="Cambria Math" panose="02040503050406030204" pitchFamily="18" charset="0"/>
                      </a:rPr>
                      <m:t>𝜑</m:t>
                    </m:r>
                  </m:oMath>
                </a14:m>
                <a:r>
                  <a:rPr lang="en-US" sz="2400" dirty="0"/>
                  <a:t> is satisfiable, and </a:t>
                </a:r>
                <a:r>
                  <a:rPr lang="en-US" sz="2400" b="1" dirty="0"/>
                  <a:t>verifier does not learn anything else!</a:t>
                </a:r>
              </a:p>
            </p:txBody>
          </p:sp>
        </mc:Choice>
        <mc:Fallback>
          <p:sp>
            <p:nvSpPr>
              <p:cNvPr id="15" name="TextBox 14">
                <a:extLst>
                  <a:ext uri="{FF2B5EF4-FFF2-40B4-BE49-F238E27FC236}">
                    <a16:creationId xmlns:a16="http://schemas.microsoft.com/office/drawing/2014/main" id="{66599F79-D6A0-4E4E-8903-86F239D14573}"/>
                  </a:ext>
                </a:extLst>
              </p:cNvPr>
              <p:cNvSpPr txBox="1">
                <a:spLocks noRot="1" noChangeAspect="1" noMove="1" noResize="1" noEditPoints="1" noAdjustHandles="1" noChangeArrowheads="1" noChangeShapeType="1" noTextEdit="1"/>
              </p:cNvSpPr>
              <p:nvPr/>
            </p:nvSpPr>
            <p:spPr>
              <a:xfrm>
                <a:off x="5334000" y="4223861"/>
                <a:ext cx="5805055" cy="1200329"/>
              </a:xfrm>
              <a:prstGeom prst="rect">
                <a:avLst/>
              </a:prstGeom>
              <a:blipFill>
                <a:blip r:embed="rId8"/>
                <a:stretch>
                  <a:fillRect l="-1751" t="-4211" b="-9474"/>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F6E08ED8-52A1-FF4C-8B13-F2517949D120}"/>
              </a:ext>
            </a:extLst>
          </p:cNvPr>
          <p:cNvSpPr txBox="1"/>
          <p:nvPr/>
        </p:nvSpPr>
        <p:spPr>
          <a:xfrm>
            <a:off x="5334000" y="5832764"/>
            <a:ext cx="5805055" cy="461665"/>
          </a:xfrm>
          <a:prstGeom prst="rect">
            <a:avLst/>
          </a:prstGeom>
          <a:noFill/>
        </p:spPr>
        <p:txBody>
          <a:bodyPr wrap="square" rtlCol="0">
            <a:spAutoFit/>
          </a:bodyPr>
          <a:lstStyle/>
          <a:p>
            <a:r>
              <a:rPr lang="en-US" sz="2400" dirty="0"/>
              <a:t>Central concept in cryptography.</a:t>
            </a:r>
          </a:p>
        </p:txBody>
      </p:sp>
      <p:sp>
        <p:nvSpPr>
          <p:cNvPr id="24" name="TextBox 23">
            <a:extLst>
              <a:ext uri="{FF2B5EF4-FFF2-40B4-BE49-F238E27FC236}">
                <a16:creationId xmlns:a16="http://schemas.microsoft.com/office/drawing/2014/main" id="{661A1328-8B54-6E40-8BAF-ED744A65621E}"/>
              </a:ext>
            </a:extLst>
          </p:cNvPr>
          <p:cNvSpPr txBox="1"/>
          <p:nvPr/>
        </p:nvSpPr>
        <p:spPr>
          <a:xfrm>
            <a:off x="1474471" y="5951613"/>
            <a:ext cx="3576517" cy="369332"/>
          </a:xfrm>
          <a:prstGeom prst="rect">
            <a:avLst/>
          </a:prstGeom>
          <a:noFill/>
        </p:spPr>
        <p:txBody>
          <a:bodyPr wrap="square" rtlCol="0">
            <a:spAutoFit/>
          </a:bodyPr>
          <a:lstStyle/>
          <a:p>
            <a:r>
              <a:rPr lang="en-US" dirty="0"/>
              <a:t>Poly time verifier V</a:t>
            </a:r>
          </a:p>
        </p:txBody>
      </p:sp>
    </p:spTree>
    <p:extLst>
      <p:ext uri="{BB962C8B-B14F-4D97-AF65-F5344CB8AC3E}">
        <p14:creationId xmlns:p14="http://schemas.microsoft.com/office/powerpoint/2010/main" val="58657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15"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FA8B-E99D-3043-9D19-F71FE92C3B4D}"/>
              </a:ext>
            </a:extLst>
          </p:cNvPr>
          <p:cNvSpPr>
            <a:spLocks noGrp="1"/>
          </p:cNvSpPr>
          <p:nvPr>
            <p:ph type="title"/>
          </p:nvPr>
        </p:nvSpPr>
        <p:spPr/>
        <p:txBody>
          <a:bodyPr/>
          <a:lstStyle/>
          <a:p>
            <a:r>
              <a:rPr lang="en-US" dirty="0"/>
              <a:t>Zero knowledge protocols</a:t>
            </a:r>
          </a:p>
        </p:txBody>
      </p:sp>
      <p:cxnSp>
        <p:nvCxnSpPr>
          <p:cNvPr id="5" name="Straight Arrow Connector 4">
            <a:extLst>
              <a:ext uri="{FF2B5EF4-FFF2-40B4-BE49-F238E27FC236}">
                <a16:creationId xmlns:a16="http://schemas.microsoft.com/office/drawing/2014/main" id="{253A62DD-D793-8E45-B35E-4524C23D4CD5}"/>
              </a:ext>
            </a:extLst>
          </p:cNvPr>
          <p:cNvCxnSpPr>
            <a:cxnSpLocks/>
          </p:cNvCxnSpPr>
          <p:nvPr/>
        </p:nvCxnSpPr>
        <p:spPr>
          <a:xfrm flipH="1" flipV="1">
            <a:off x="1196896" y="3731056"/>
            <a:ext cx="616407" cy="5603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DC7CE3BB-D970-2641-B10F-92C5A22AEDB7}"/>
              </a:ext>
            </a:extLst>
          </p:cNvPr>
          <p:cNvCxnSpPr>
            <a:cxnSpLocks/>
          </p:cNvCxnSpPr>
          <p:nvPr/>
        </p:nvCxnSpPr>
        <p:spPr>
          <a:xfrm flipV="1">
            <a:off x="3057261" y="3608364"/>
            <a:ext cx="640976" cy="8677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4FBA4816-D970-9040-ACEE-E90FD358631A}"/>
              </a:ext>
            </a:extLst>
          </p:cNvPr>
          <p:cNvPicPr>
            <a:picLocks noChangeAspect="1"/>
          </p:cNvPicPr>
          <p:nvPr/>
        </p:nvPicPr>
        <p:blipFill>
          <a:blip r:embed="rId3"/>
          <a:stretch>
            <a:fillRect/>
          </a:stretch>
        </p:blipFill>
        <p:spPr>
          <a:xfrm>
            <a:off x="1911855" y="3771158"/>
            <a:ext cx="1046854" cy="1851348"/>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id="{0E6D737D-40A9-9E4A-8A3B-BA909D6A1D19}"/>
              </a:ext>
            </a:extLst>
          </p:cNvPr>
          <p:cNvCxnSpPr>
            <a:cxnSpLocks/>
          </p:cNvCxnSpPr>
          <p:nvPr/>
        </p:nvCxnSpPr>
        <p:spPr>
          <a:xfrm>
            <a:off x="1389893" y="3604721"/>
            <a:ext cx="509511" cy="50967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268646C-071C-2946-A910-06CF49F17E88}"/>
              </a:ext>
            </a:extLst>
          </p:cNvPr>
          <p:cNvCxnSpPr>
            <a:cxnSpLocks/>
          </p:cNvCxnSpPr>
          <p:nvPr/>
        </p:nvCxnSpPr>
        <p:spPr>
          <a:xfrm flipH="1">
            <a:off x="2985052" y="3473427"/>
            <a:ext cx="555356" cy="7504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15A9BE8-BDC6-1649-A003-B2A69EC321D5}"/>
              </a:ext>
            </a:extLst>
          </p:cNvPr>
          <p:cNvPicPr>
            <a:picLocks noChangeAspect="1"/>
          </p:cNvPicPr>
          <p:nvPr/>
        </p:nvPicPr>
        <p:blipFill>
          <a:blip r:embed="rId4"/>
          <a:stretch>
            <a:fillRect/>
          </a:stretch>
        </p:blipFill>
        <p:spPr>
          <a:xfrm>
            <a:off x="2890883" y="1384035"/>
            <a:ext cx="1675786" cy="2077773"/>
          </a:xfrm>
          <a:prstGeom prst="rect">
            <a:avLst/>
          </a:prstGeom>
        </p:spPr>
      </p:pic>
      <p:pic>
        <p:nvPicPr>
          <p:cNvPr id="11" name="Picture 10">
            <a:extLst>
              <a:ext uri="{FF2B5EF4-FFF2-40B4-BE49-F238E27FC236}">
                <a16:creationId xmlns:a16="http://schemas.microsoft.com/office/drawing/2014/main" id="{2043BC26-0588-A64A-B815-447581DE6A8D}"/>
              </a:ext>
            </a:extLst>
          </p:cNvPr>
          <p:cNvPicPr>
            <a:picLocks noChangeAspect="1"/>
          </p:cNvPicPr>
          <p:nvPr/>
        </p:nvPicPr>
        <p:blipFill>
          <a:blip r:embed="rId5"/>
          <a:stretch>
            <a:fillRect/>
          </a:stretch>
        </p:blipFill>
        <p:spPr>
          <a:xfrm>
            <a:off x="371799" y="1362559"/>
            <a:ext cx="1650194" cy="2136370"/>
          </a:xfrm>
          <a:prstGeom prst="rect">
            <a:avLst/>
          </a:prstGeom>
        </p:spPr>
      </p:pic>
      <p:sp>
        <p:nvSpPr>
          <p:cNvPr id="13" name="TextBox 12">
            <a:extLst>
              <a:ext uri="{FF2B5EF4-FFF2-40B4-BE49-F238E27FC236}">
                <a16:creationId xmlns:a16="http://schemas.microsoft.com/office/drawing/2014/main" id="{D8A09095-A16E-AE4B-A231-2681115C55D6}"/>
              </a:ext>
            </a:extLst>
          </p:cNvPr>
          <p:cNvSpPr txBox="1"/>
          <p:nvPr/>
        </p:nvSpPr>
        <p:spPr>
          <a:xfrm>
            <a:off x="4566669" y="1660697"/>
            <a:ext cx="3576517" cy="369332"/>
          </a:xfrm>
          <a:prstGeom prst="rect">
            <a:avLst/>
          </a:prstGeom>
          <a:noFill/>
        </p:spPr>
        <p:txBody>
          <a:bodyPr wrap="square" rtlCol="0">
            <a:spAutoFit/>
          </a:bodyPr>
          <a:lstStyle/>
          <a:p>
            <a:r>
              <a:rPr lang="en-US" dirty="0"/>
              <a:t>All-powerful provers</a:t>
            </a:r>
          </a:p>
        </p:txBody>
      </p:sp>
      <p:cxnSp>
        <p:nvCxnSpPr>
          <p:cNvPr id="16" name="Straight Connector 15">
            <a:extLst>
              <a:ext uri="{FF2B5EF4-FFF2-40B4-BE49-F238E27FC236}">
                <a16:creationId xmlns:a16="http://schemas.microsoft.com/office/drawing/2014/main" id="{EBB0A176-CCA6-6646-8753-53435FE3CAFD}"/>
              </a:ext>
            </a:extLst>
          </p:cNvPr>
          <p:cNvCxnSpPr>
            <a:cxnSpLocks/>
          </p:cNvCxnSpPr>
          <p:nvPr/>
        </p:nvCxnSpPr>
        <p:spPr>
          <a:xfrm>
            <a:off x="2410691" y="1384035"/>
            <a:ext cx="0" cy="209797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E0C0D88-F1E6-4D43-A5FB-7EF02AD86EB9}"/>
                  </a:ext>
                </a:extLst>
              </p:cNvPr>
              <p:cNvSpPr txBox="1"/>
              <p:nvPr/>
            </p:nvSpPr>
            <p:spPr>
              <a:xfrm>
                <a:off x="7245927" y="1059746"/>
                <a:ext cx="4461165" cy="523220"/>
              </a:xfrm>
              <a:prstGeom prst="rect">
                <a:avLst/>
              </a:prstGeom>
              <a:noFill/>
            </p:spPr>
            <p:txBody>
              <a:bodyPr wrap="square" rtlCol="0">
                <a:spAutoFit/>
              </a:bodyPr>
              <a:lstStyle/>
              <a:p>
                <a14:m>
                  <m:oMath xmlns:m="http://schemas.openxmlformats.org/officeDocument/2006/math">
                    <m:r>
                      <a:rPr lang="en-CA" sz="2800" i="1" smtClean="0">
                        <a:latin typeface="Cambria Math" panose="02040503050406030204" pitchFamily="18" charset="0"/>
                      </a:rPr>
                      <m:t>𝜑</m:t>
                    </m:r>
                  </m:oMath>
                </a14:m>
                <a:r>
                  <a:rPr lang="en-US" sz="2800" dirty="0"/>
                  <a:t>: satisfiable 3SAT formula</a:t>
                </a:r>
              </a:p>
            </p:txBody>
          </p:sp>
        </mc:Choice>
        <mc:Fallback>
          <p:sp>
            <p:nvSpPr>
              <p:cNvPr id="14" name="TextBox 13">
                <a:extLst>
                  <a:ext uri="{FF2B5EF4-FFF2-40B4-BE49-F238E27FC236}">
                    <a16:creationId xmlns:a16="http://schemas.microsoft.com/office/drawing/2014/main" id="{5E0C0D88-F1E6-4D43-A5FB-7EF02AD86EB9}"/>
                  </a:ext>
                </a:extLst>
              </p:cNvPr>
              <p:cNvSpPr txBox="1">
                <a:spLocks noRot="1" noChangeAspect="1" noMove="1" noResize="1" noEditPoints="1" noAdjustHandles="1" noChangeArrowheads="1" noChangeShapeType="1" noTextEdit="1"/>
              </p:cNvSpPr>
              <p:nvPr/>
            </p:nvSpPr>
            <p:spPr>
              <a:xfrm>
                <a:off x="7245927" y="1059746"/>
                <a:ext cx="4461165" cy="523220"/>
              </a:xfrm>
              <a:prstGeom prst="rect">
                <a:avLst/>
              </a:prstGeom>
              <a:blipFill>
                <a:blip r:embed="rId6"/>
                <a:stretch>
                  <a:fillRect l="-852" t="-9302" b="-2790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66599F79-D6A0-4E4E-8903-86F239D14573}"/>
              </a:ext>
            </a:extLst>
          </p:cNvPr>
          <p:cNvSpPr txBox="1"/>
          <p:nvPr/>
        </p:nvSpPr>
        <p:spPr>
          <a:xfrm>
            <a:off x="5057707" y="2430744"/>
            <a:ext cx="6296093" cy="1200329"/>
          </a:xfrm>
          <a:prstGeom prst="rect">
            <a:avLst/>
          </a:prstGeom>
          <a:noFill/>
        </p:spPr>
        <p:txBody>
          <a:bodyPr wrap="square" rtlCol="0">
            <a:spAutoFit/>
          </a:bodyPr>
          <a:lstStyle/>
          <a:p>
            <a:r>
              <a:rPr lang="en-US" sz="2400" b="1" dirty="0">
                <a:solidFill>
                  <a:srgbClr val="C00000"/>
                </a:solidFill>
              </a:rPr>
              <a:t>Zero knowledge property</a:t>
            </a:r>
            <a:r>
              <a:rPr lang="en-US" sz="2400" dirty="0"/>
              <a:t>: if x is true, transcript between provers and verifier can be efficiently simulated, without provers help!</a:t>
            </a:r>
            <a:endParaRPr lang="en-US" sz="2400" b="1" dirty="0"/>
          </a:p>
        </p:txBody>
      </p:sp>
      <p:sp>
        <p:nvSpPr>
          <p:cNvPr id="18" name="TextBox 17">
            <a:extLst>
              <a:ext uri="{FF2B5EF4-FFF2-40B4-BE49-F238E27FC236}">
                <a16:creationId xmlns:a16="http://schemas.microsoft.com/office/drawing/2014/main" id="{D9C353C2-823F-2C49-A3EA-F66F700AF56E}"/>
              </a:ext>
            </a:extLst>
          </p:cNvPr>
          <p:cNvSpPr txBox="1"/>
          <p:nvPr/>
        </p:nvSpPr>
        <p:spPr>
          <a:xfrm>
            <a:off x="1474471" y="5951613"/>
            <a:ext cx="3576517" cy="369332"/>
          </a:xfrm>
          <a:prstGeom prst="rect">
            <a:avLst/>
          </a:prstGeom>
          <a:noFill/>
        </p:spPr>
        <p:txBody>
          <a:bodyPr wrap="square" rtlCol="0">
            <a:spAutoFit/>
          </a:bodyPr>
          <a:lstStyle/>
          <a:p>
            <a:r>
              <a:rPr lang="en-US" dirty="0"/>
              <a:t>Poly time verifier V</a:t>
            </a:r>
          </a:p>
        </p:txBody>
      </p:sp>
      <p:sp>
        <p:nvSpPr>
          <p:cNvPr id="19" name="Oval Callout 18">
            <a:extLst>
              <a:ext uri="{FF2B5EF4-FFF2-40B4-BE49-F238E27FC236}">
                <a16:creationId xmlns:a16="http://schemas.microsoft.com/office/drawing/2014/main" id="{CDA36970-7E14-824C-B349-A72F60426313}"/>
              </a:ext>
            </a:extLst>
          </p:cNvPr>
          <p:cNvSpPr/>
          <p:nvPr/>
        </p:nvSpPr>
        <p:spPr>
          <a:xfrm rot="10800000" flipH="1">
            <a:off x="4150467" y="4835235"/>
            <a:ext cx="3247860" cy="1248522"/>
          </a:xfrm>
          <a:prstGeom prst="wedgeEllipseCallout">
            <a:avLst>
              <a:gd name="adj1" fmla="val -62993"/>
              <a:gd name="adj2" fmla="val 5017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0" name="Rectangle 19">
                <a:extLst>
                  <a:ext uri="{FF2B5EF4-FFF2-40B4-BE49-F238E27FC236}">
                    <a16:creationId xmlns:a16="http://schemas.microsoft.com/office/drawing/2014/main" id="{666394F3-EFBD-1642-870D-FE4C5E15A479}"/>
                  </a:ext>
                </a:extLst>
              </p:cNvPr>
              <p:cNvSpPr/>
              <p:nvPr/>
            </p:nvSpPr>
            <p:spPr>
              <a:xfrm>
                <a:off x="4808497" y="5238304"/>
                <a:ext cx="6303473" cy="523220"/>
              </a:xfrm>
              <a:prstGeom prst="rect">
                <a:avLst/>
              </a:prstGeom>
            </p:spPr>
            <p:txBody>
              <a:bodyPr wrap="square">
                <a:spAutoFit/>
              </a:bodyPr>
              <a:lstStyle/>
              <a:p>
                <a14:m>
                  <m:oMath xmlns:m="http://schemas.openxmlformats.org/officeDocument/2006/math">
                    <m:r>
                      <a:rPr lang="en-CA" sz="2800" i="1">
                        <a:latin typeface="Cambria Math" panose="02040503050406030204" pitchFamily="18" charset="0"/>
                      </a:rPr>
                      <m:t>𝜑</m:t>
                    </m:r>
                  </m:oMath>
                </a14:m>
                <a:r>
                  <a:rPr lang="en-CA" sz="2800" dirty="0"/>
                  <a:t> is satisfiable</a:t>
                </a:r>
                <a:endParaRPr lang="en-US" sz="2800" dirty="0"/>
              </a:p>
            </p:txBody>
          </p:sp>
        </mc:Choice>
        <mc:Fallback>
          <p:sp>
            <p:nvSpPr>
              <p:cNvPr id="20" name="Rectangle 19">
                <a:extLst>
                  <a:ext uri="{FF2B5EF4-FFF2-40B4-BE49-F238E27FC236}">
                    <a16:creationId xmlns:a16="http://schemas.microsoft.com/office/drawing/2014/main" id="{666394F3-EFBD-1642-870D-FE4C5E15A479}"/>
                  </a:ext>
                </a:extLst>
              </p:cNvPr>
              <p:cNvSpPr>
                <a:spLocks noRot="1" noChangeAspect="1" noMove="1" noResize="1" noEditPoints="1" noAdjustHandles="1" noChangeArrowheads="1" noChangeShapeType="1" noTextEdit="1"/>
              </p:cNvSpPr>
              <p:nvPr/>
            </p:nvSpPr>
            <p:spPr>
              <a:xfrm>
                <a:off x="4808497" y="5238304"/>
                <a:ext cx="6303473" cy="523220"/>
              </a:xfrm>
              <a:prstGeom prst="rect">
                <a:avLst/>
              </a:prstGeom>
              <a:blipFill>
                <a:blip r:embed="rId7"/>
                <a:stretch>
                  <a:fillRect l="-402" t="-9302" b="-27907"/>
                </a:stretch>
              </a:blipFill>
            </p:spPr>
            <p:txBody>
              <a:bodyPr/>
              <a:lstStyle/>
              <a:p>
                <a:r>
                  <a:rPr lang="en-US">
                    <a:noFill/>
                  </a:rPr>
                  <a:t> </a:t>
                </a:r>
              </a:p>
            </p:txBody>
          </p:sp>
        </mc:Fallback>
      </mc:AlternateContent>
    </p:spTree>
    <p:extLst>
      <p:ext uri="{BB962C8B-B14F-4D97-AF65-F5344CB8AC3E}">
        <p14:creationId xmlns:p14="http://schemas.microsoft.com/office/powerpoint/2010/main" val="208294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FA8B-E99D-3043-9D19-F71FE92C3B4D}"/>
              </a:ext>
            </a:extLst>
          </p:cNvPr>
          <p:cNvSpPr>
            <a:spLocks noGrp="1"/>
          </p:cNvSpPr>
          <p:nvPr>
            <p:ph type="title"/>
          </p:nvPr>
        </p:nvSpPr>
        <p:spPr/>
        <p:txBody>
          <a:bodyPr/>
          <a:lstStyle/>
          <a:p>
            <a:r>
              <a:rPr lang="en-US" dirty="0"/>
              <a:t>Zero knowledge protocols</a:t>
            </a:r>
          </a:p>
        </p:txBody>
      </p:sp>
      <p:cxnSp>
        <p:nvCxnSpPr>
          <p:cNvPr id="5" name="Straight Arrow Connector 4">
            <a:extLst>
              <a:ext uri="{FF2B5EF4-FFF2-40B4-BE49-F238E27FC236}">
                <a16:creationId xmlns:a16="http://schemas.microsoft.com/office/drawing/2014/main" id="{253A62DD-D793-8E45-B35E-4524C23D4CD5}"/>
              </a:ext>
            </a:extLst>
          </p:cNvPr>
          <p:cNvCxnSpPr>
            <a:cxnSpLocks/>
          </p:cNvCxnSpPr>
          <p:nvPr/>
        </p:nvCxnSpPr>
        <p:spPr>
          <a:xfrm flipH="1" flipV="1">
            <a:off x="1196896" y="3731056"/>
            <a:ext cx="616407" cy="56034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DC7CE3BB-D970-2641-B10F-92C5A22AEDB7}"/>
              </a:ext>
            </a:extLst>
          </p:cNvPr>
          <p:cNvCxnSpPr>
            <a:cxnSpLocks/>
          </p:cNvCxnSpPr>
          <p:nvPr/>
        </p:nvCxnSpPr>
        <p:spPr>
          <a:xfrm flipV="1">
            <a:off x="3057261" y="3608364"/>
            <a:ext cx="640976" cy="867703"/>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4FBA4816-D970-9040-ACEE-E90FD358631A}"/>
              </a:ext>
            </a:extLst>
          </p:cNvPr>
          <p:cNvPicPr>
            <a:picLocks noChangeAspect="1"/>
          </p:cNvPicPr>
          <p:nvPr/>
        </p:nvPicPr>
        <p:blipFill>
          <a:blip r:embed="rId3"/>
          <a:stretch>
            <a:fillRect/>
          </a:stretch>
        </p:blipFill>
        <p:spPr>
          <a:xfrm>
            <a:off x="1911855" y="3771158"/>
            <a:ext cx="1046854" cy="1851348"/>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id="{0E6D737D-40A9-9E4A-8A3B-BA909D6A1D19}"/>
              </a:ext>
            </a:extLst>
          </p:cNvPr>
          <p:cNvCxnSpPr>
            <a:cxnSpLocks/>
          </p:cNvCxnSpPr>
          <p:nvPr/>
        </p:nvCxnSpPr>
        <p:spPr>
          <a:xfrm>
            <a:off x="1389893" y="3604721"/>
            <a:ext cx="509511" cy="50967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268646C-071C-2946-A910-06CF49F17E88}"/>
              </a:ext>
            </a:extLst>
          </p:cNvPr>
          <p:cNvCxnSpPr>
            <a:cxnSpLocks/>
          </p:cNvCxnSpPr>
          <p:nvPr/>
        </p:nvCxnSpPr>
        <p:spPr>
          <a:xfrm flipH="1">
            <a:off x="2985052" y="3473427"/>
            <a:ext cx="555356" cy="7504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15A9BE8-BDC6-1649-A003-B2A69EC321D5}"/>
              </a:ext>
            </a:extLst>
          </p:cNvPr>
          <p:cNvPicPr>
            <a:picLocks noChangeAspect="1"/>
          </p:cNvPicPr>
          <p:nvPr/>
        </p:nvPicPr>
        <p:blipFill>
          <a:blip r:embed="rId4"/>
          <a:stretch>
            <a:fillRect/>
          </a:stretch>
        </p:blipFill>
        <p:spPr>
          <a:xfrm>
            <a:off x="2890883" y="1384035"/>
            <a:ext cx="1675786" cy="2077773"/>
          </a:xfrm>
          <a:prstGeom prst="rect">
            <a:avLst/>
          </a:prstGeom>
        </p:spPr>
      </p:pic>
      <p:pic>
        <p:nvPicPr>
          <p:cNvPr id="11" name="Picture 10">
            <a:extLst>
              <a:ext uri="{FF2B5EF4-FFF2-40B4-BE49-F238E27FC236}">
                <a16:creationId xmlns:a16="http://schemas.microsoft.com/office/drawing/2014/main" id="{2043BC26-0588-A64A-B815-447581DE6A8D}"/>
              </a:ext>
            </a:extLst>
          </p:cNvPr>
          <p:cNvPicPr>
            <a:picLocks noChangeAspect="1"/>
          </p:cNvPicPr>
          <p:nvPr/>
        </p:nvPicPr>
        <p:blipFill>
          <a:blip r:embed="rId5"/>
          <a:stretch>
            <a:fillRect/>
          </a:stretch>
        </p:blipFill>
        <p:spPr>
          <a:xfrm>
            <a:off x="371799" y="1362559"/>
            <a:ext cx="1650194" cy="2136370"/>
          </a:xfrm>
          <a:prstGeom prst="rect">
            <a:avLst/>
          </a:prstGeom>
        </p:spPr>
      </p:pic>
      <p:sp>
        <p:nvSpPr>
          <p:cNvPr id="13" name="TextBox 12">
            <a:extLst>
              <a:ext uri="{FF2B5EF4-FFF2-40B4-BE49-F238E27FC236}">
                <a16:creationId xmlns:a16="http://schemas.microsoft.com/office/drawing/2014/main" id="{D8A09095-A16E-AE4B-A231-2681115C55D6}"/>
              </a:ext>
            </a:extLst>
          </p:cNvPr>
          <p:cNvSpPr txBox="1"/>
          <p:nvPr/>
        </p:nvSpPr>
        <p:spPr>
          <a:xfrm>
            <a:off x="4566669" y="1660697"/>
            <a:ext cx="3576517" cy="369332"/>
          </a:xfrm>
          <a:prstGeom prst="rect">
            <a:avLst/>
          </a:prstGeom>
          <a:noFill/>
        </p:spPr>
        <p:txBody>
          <a:bodyPr wrap="square" rtlCol="0">
            <a:spAutoFit/>
          </a:bodyPr>
          <a:lstStyle/>
          <a:p>
            <a:r>
              <a:rPr lang="en-US" dirty="0"/>
              <a:t>All-powerful provers</a:t>
            </a:r>
          </a:p>
        </p:txBody>
      </p:sp>
      <p:cxnSp>
        <p:nvCxnSpPr>
          <p:cNvPr id="16" name="Straight Connector 15">
            <a:extLst>
              <a:ext uri="{FF2B5EF4-FFF2-40B4-BE49-F238E27FC236}">
                <a16:creationId xmlns:a16="http://schemas.microsoft.com/office/drawing/2014/main" id="{EBB0A176-CCA6-6646-8753-53435FE3CAFD}"/>
              </a:ext>
            </a:extLst>
          </p:cNvPr>
          <p:cNvCxnSpPr>
            <a:cxnSpLocks/>
          </p:cNvCxnSpPr>
          <p:nvPr/>
        </p:nvCxnSpPr>
        <p:spPr>
          <a:xfrm>
            <a:off x="2410691" y="1384035"/>
            <a:ext cx="0" cy="209797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E0C0D88-F1E6-4D43-A5FB-7EF02AD86EB9}"/>
                  </a:ext>
                </a:extLst>
              </p:cNvPr>
              <p:cNvSpPr txBox="1"/>
              <p:nvPr/>
            </p:nvSpPr>
            <p:spPr>
              <a:xfrm>
                <a:off x="7245927" y="1059746"/>
                <a:ext cx="4461165" cy="523220"/>
              </a:xfrm>
              <a:prstGeom prst="rect">
                <a:avLst/>
              </a:prstGeom>
              <a:noFill/>
            </p:spPr>
            <p:txBody>
              <a:bodyPr wrap="square" rtlCol="0">
                <a:spAutoFit/>
              </a:bodyPr>
              <a:lstStyle/>
              <a:p>
                <a14:m>
                  <m:oMath xmlns:m="http://schemas.openxmlformats.org/officeDocument/2006/math">
                    <m:r>
                      <a:rPr lang="en-CA" sz="2800" i="1" smtClean="0">
                        <a:latin typeface="Cambria Math" panose="02040503050406030204" pitchFamily="18" charset="0"/>
                      </a:rPr>
                      <m:t>𝜑</m:t>
                    </m:r>
                  </m:oMath>
                </a14:m>
                <a:r>
                  <a:rPr lang="en-US" sz="2800" dirty="0"/>
                  <a:t>: satisfiable 3SAT formula</a:t>
                </a:r>
              </a:p>
            </p:txBody>
          </p:sp>
        </mc:Choice>
        <mc:Fallback>
          <p:sp>
            <p:nvSpPr>
              <p:cNvPr id="14" name="TextBox 13">
                <a:extLst>
                  <a:ext uri="{FF2B5EF4-FFF2-40B4-BE49-F238E27FC236}">
                    <a16:creationId xmlns:a16="http://schemas.microsoft.com/office/drawing/2014/main" id="{5E0C0D88-F1E6-4D43-A5FB-7EF02AD86EB9}"/>
                  </a:ext>
                </a:extLst>
              </p:cNvPr>
              <p:cNvSpPr txBox="1">
                <a:spLocks noRot="1" noChangeAspect="1" noMove="1" noResize="1" noEditPoints="1" noAdjustHandles="1" noChangeArrowheads="1" noChangeShapeType="1" noTextEdit="1"/>
              </p:cNvSpPr>
              <p:nvPr/>
            </p:nvSpPr>
            <p:spPr>
              <a:xfrm>
                <a:off x="7245927" y="1059746"/>
                <a:ext cx="4461165" cy="523220"/>
              </a:xfrm>
              <a:prstGeom prst="rect">
                <a:avLst/>
              </a:prstGeom>
              <a:blipFill>
                <a:blip r:embed="rId6"/>
                <a:stretch>
                  <a:fillRect l="-852" t="-9302" b="-2790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66599F79-D6A0-4E4E-8903-86F239D14573}"/>
              </a:ext>
            </a:extLst>
          </p:cNvPr>
          <p:cNvSpPr txBox="1"/>
          <p:nvPr/>
        </p:nvSpPr>
        <p:spPr>
          <a:xfrm>
            <a:off x="5057707" y="2430744"/>
            <a:ext cx="6296093" cy="1200329"/>
          </a:xfrm>
          <a:prstGeom prst="rect">
            <a:avLst/>
          </a:prstGeom>
          <a:noFill/>
        </p:spPr>
        <p:txBody>
          <a:bodyPr wrap="square" rtlCol="0">
            <a:spAutoFit/>
          </a:bodyPr>
          <a:lstStyle/>
          <a:p>
            <a:r>
              <a:rPr lang="en-US" sz="2400" b="1" dirty="0">
                <a:solidFill>
                  <a:srgbClr val="C00000"/>
                </a:solidFill>
              </a:rPr>
              <a:t>Zero knowledge property</a:t>
            </a:r>
            <a:r>
              <a:rPr lang="en-US" sz="2400" dirty="0"/>
              <a:t>: if x is true, transcript between provers and verifier can be efficiently simulated, without provers help!</a:t>
            </a:r>
            <a:endParaRPr lang="en-US" sz="2400" b="1" dirty="0"/>
          </a:p>
        </p:txBody>
      </p:sp>
      <p:sp>
        <p:nvSpPr>
          <p:cNvPr id="18" name="TextBox 17">
            <a:extLst>
              <a:ext uri="{FF2B5EF4-FFF2-40B4-BE49-F238E27FC236}">
                <a16:creationId xmlns:a16="http://schemas.microsoft.com/office/drawing/2014/main" id="{D9C353C2-823F-2C49-A3EA-F66F700AF56E}"/>
              </a:ext>
            </a:extLst>
          </p:cNvPr>
          <p:cNvSpPr txBox="1"/>
          <p:nvPr/>
        </p:nvSpPr>
        <p:spPr>
          <a:xfrm>
            <a:off x="1474471" y="5951613"/>
            <a:ext cx="3576517" cy="369332"/>
          </a:xfrm>
          <a:prstGeom prst="rect">
            <a:avLst/>
          </a:prstGeom>
          <a:noFill/>
        </p:spPr>
        <p:txBody>
          <a:bodyPr wrap="square" rtlCol="0">
            <a:spAutoFit/>
          </a:bodyPr>
          <a:lstStyle/>
          <a:p>
            <a:r>
              <a:rPr lang="en-US" dirty="0"/>
              <a:t>Poly time verifier V</a:t>
            </a:r>
          </a:p>
        </p:txBody>
      </p:sp>
      <p:pic>
        <p:nvPicPr>
          <p:cNvPr id="3" name="Picture 2">
            <a:extLst>
              <a:ext uri="{FF2B5EF4-FFF2-40B4-BE49-F238E27FC236}">
                <a16:creationId xmlns:a16="http://schemas.microsoft.com/office/drawing/2014/main" id="{9737A3E2-ACDD-6041-9BBD-77F1504B447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410" b="95827" l="10455" r="90682"/>
                    </a14:imgEffect>
                  </a14:imgLayer>
                </a14:imgProps>
              </a:ext>
            </a:extLst>
          </a:blip>
          <a:stretch>
            <a:fillRect/>
          </a:stretch>
        </p:blipFill>
        <p:spPr>
          <a:xfrm>
            <a:off x="3921768" y="4083611"/>
            <a:ext cx="2601364" cy="1912594"/>
          </a:xfrm>
          <a:prstGeom prst="rect">
            <a:avLst/>
          </a:prstGeom>
        </p:spPr>
      </p:pic>
      <p:sp>
        <p:nvSpPr>
          <p:cNvPr id="21" name="Rounded Rectangle 20">
            <a:extLst>
              <a:ext uri="{FF2B5EF4-FFF2-40B4-BE49-F238E27FC236}">
                <a16:creationId xmlns:a16="http://schemas.microsoft.com/office/drawing/2014/main" id="{79984732-A6A8-5A4D-8397-DA08EEFB36E7}"/>
              </a:ext>
            </a:extLst>
          </p:cNvPr>
          <p:cNvSpPr/>
          <p:nvPr/>
        </p:nvSpPr>
        <p:spPr>
          <a:xfrm>
            <a:off x="7681242" y="4298348"/>
            <a:ext cx="4248014" cy="1443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EC9BB962-B71B-3A40-85CF-14050A570FFA}"/>
                  </a:ext>
                </a:extLst>
              </p:cNvPr>
              <p:cNvSpPr txBox="1"/>
              <p:nvPr/>
            </p:nvSpPr>
            <p:spPr>
              <a:xfrm>
                <a:off x="7924149" y="4549778"/>
                <a:ext cx="3768436" cy="954107"/>
              </a:xfrm>
              <a:prstGeom prst="rect">
                <a:avLst/>
              </a:prstGeom>
              <a:noFill/>
            </p:spPr>
            <p:txBody>
              <a:bodyPr wrap="square" rtlCol="0">
                <a:spAutoFit/>
              </a:bodyPr>
              <a:lstStyle/>
              <a:p>
                <a:pPr algn="ctr"/>
                <a:r>
                  <a:rPr lang="en-US" sz="2800" dirty="0"/>
                  <a:t>Efficient Simulator algorithm, given </a:t>
                </a:r>
                <a14:m>
                  <m:oMath xmlns:m="http://schemas.openxmlformats.org/officeDocument/2006/math">
                    <m:r>
                      <a:rPr lang="en-CA" sz="2800" i="1">
                        <a:latin typeface="Cambria Math" panose="02040503050406030204" pitchFamily="18" charset="0"/>
                      </a:rPr>
                      <m:t>𝜑</m:t>
                    </m:r>
                  </m:oMath>
                </a14:m>
                <a:endParaRPr lang="en-US" sz="2800" dirty="0"/>
              </a:p>
            </p:txBody>
          </p:sp>
        </mc:Choice>
        <mc:Fallback>
          <p:sp>
            <p:nvSpPr>
              <p:cNvPr id="22" name="TextBox 21">
                <a:extLst>
                  <a:ext uri="{FF2B5EF4-FFF2-40B4-BE49-F238E27FC236}">
                    <a16:creationId xmlns:a16="http://schemas.microsoft.com/office/drawing/2014/main" id="{EC9BB962-B71B-3A40-85CF-14050A570FFA}"/>
                  </a:ext>
                </a:extLst>
              </p:cNvPr>
              <p:cNvSpPr txBox="1">
                <a:spLocks noRot="1" noChangeAspect="1" noMove="1" noResize="1" noEditPoints="1" noAdjustHandles="1" noChangeArrowheads="1" noChangeShapeType="1" noTextEdit="1"/>
              </p:cNvSpPr>
              <p:nvPr/>
            </p:nvSpPr>
            <p:spPr>
              <a:xfrm>
                <a:off x="7924149" y="4549778"/>
                <a:ext cx="3768436" cy="954107"/>
              </a:xfrm>
              <a:prstGeom prst="rect">
                <a:avLst/>
              </a:prstGeom>
              <a:blipFill>
                <a:blip r:embed="rId9"/>
                <a:stretch>
                  <a:fillRect t="-5263" b="-15789"/>
                </a:stretch>
              </a:blipFill>
            </p:spPr>
            <p:txBody>
              <a:bodyPr/>
              <a:lstStyle/>
              <a:p>
                <a:r>
                  <a:rPr lang="en-US">
                    <a:noFill/>
                  </a:rPr>
                  <a:t> </a:t>
                </a:r>
              </a:p>
            </p:txBody>
          </p:sp>
        </mc:Fallback>
      </mc:AlternateContent>
      <p:sp>
        <p:nvSpPr>
          <p:cNvPr id="4" name="Right Arrow 3">
            <a:extLst>
              <a:ext uri="{FF2B5EF4-FFF2-40B4-BE49-F238E27FC236}">
                <a16:creationId xmlns:a16="http://schemas.microsoft.com/office/drawing/2014/main" id="{57A0E044-8499-A84E-9450-69373647D0D0}"/>
              </a:ext>
            </a:extLst>
          </p:cNvPr>
          <p:cNvSpPr/>
          <p:nvPr/>
        </p:nvSpPr>
        <p:spPr>
          <a:xfrm rot="10800000">
            <a:off x="6253080" y="4859799"/>
            <a:ext cx="1191491" cy="360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D5A67F-CD43-454E-AB4C-BFAC9E9689BE}"/>
              </a:ext>
            </a:extLst>
          </p:cNvPr>
          <p:cNvSpPr txBox="1"/>
          <p:nvPr/>
        </p:nvSpPr>
        <p:spPr>
          <a:xfrm>
            <a:off x="4566669" y="5996205"/>
            <a:ext cx="1447378" cy="369332"/>
          </a:xfrm>
          <a:prstGeom prst="rect">
            <a:avLst/>
          </a:prstGeom>
          <a:noFill/>
        </p:spPr>
        <p:txBody>
          <a:bodyPr wrap="square" rtlCol="0">
            <a:spAutoFit/>
          </a:bodyPr>
          <a:lstStyle/>
          <a:p>
            <a:r>
              <a:rPr lang="en-US" dirty="0"/>
              <a:t>Transcript</a:t>
            </a:r>
          </a:p>
        </p:txBody>
      </p:sp>
    </p:spTree>
    <p:extLst>
      <p:ext uri="{BB962C8B-B14F-4D97-AF65-F5344CB8AC3E}">
        <p14:creationId xmlns:p14="http://schemas.microsoft.com/office/powerpoint/2010/main" val="245000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dissolv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p:bldP spid="4"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FA8B-E99D-3043-9D19-F71FE92C3B4D}"/>
              </a:ext>
            </a:extLst>
          </p:cNvPr>
          <p:cNvSpPr>
            <a:spLocks noGrp="1"/>
          </p:cNvSpPr>
          <p:nvPr>
            <p:ph type="title"/>
          </p:nvPr>
        </p:nvSpPr>
        <p:spPr/>
        <p:txBody>
          <a:bodyPr/>
          <a:lstStyle/>
          <a:p>
            <a:r>
              <a:rPr lang="en-US" dirty="0"/>
              <a:t>Zero knowledge protocols</a:t>
            </a:r>
          </a:p>
        </p:txBody>
      </p:sp>
      <p:pic>
        <p:nvPicPr>
          <p:cNvPr id="7" name="Picture 6">
            <a:extLst>
              <a:ext uri="{FF2B5EF4-FFF2-40B4-BE49-F238E27FC236}">
                <a16:creationId xmlns:a16="http://schemas.microsoft.com/office/drawing/2014/main" id="{4FBA4816-D970-9040-ACEE-E90FD358631A}"/>
              </a:ext>
            </a:extLst>
          </p:cNvPr>
          <p:cNvPicPr>
            <a:picLocks noChangeAspect="1"/>
          </p:cNvPicPr>
          <p:nvPr/>
        </p:nvPicPr>
        <p:blipFill>
          <a:blip r:embed="rId3"/>
          <a:stretch>
            <a:fillRect/>
          </a:stretch>
        </p:blipFill>
        <p:spPr>
          <a:xfrm>
            <a:off x="1911855" y="3771158"/>
            <a:ext cx="1046854" cy="1851348"/>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E6FDDCAC-1336-2340-A789-535D61937B83}"/>
              </a:ext>
            </a:extLst>
          </p:cNvPr>
          <p:cNvSpPr txBox="1"/>
          <p:nvPr/>
        </p:nvSpPr>
        <p:spPr>
          <a:xfrm>
            <a:off x="1474471" y="5951613"/>
            <a:ext cx="3576517" cy="369332"/>
          </a:xfrm>
          <a:prstGeom prst="rect">
            <a:avLst/>
          </a:prstGeom>
          <a:noFill/>
        </p:spPr>
        <p:txBody>
          <a:bodyPr wrap="square" rtlCol="0">
            <a:spAutoFit/>
          </a:bodyPr>
          <a:lstStyle/>
          <a:p>
            <a:r>
              <a:rPr lang="en-US" dirty="0"/>
              <a:t>Poly time verifier V</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E0C0D88-F1E6-4D43-A5FB-7EF02AD86EB9}"/>
                  </a:ext>
                </a:extLst>
              </p:cNvPr>
              <p:cNvSpPr txBox="1"/>
              <p:nvPr/>
            </p:nvSpPr>
            <p:spPr>
              <a:xfrm>
                <a:off x="7245927" y="1059746"/>
                <a:ext cx="4461165" cy="523220"/>
              </a:xfrm>
              <a:prstGeom prst="rect">
                <a:avLst/>
              </a:prstGeom>
              <a:noFill/>
            </p:spPr>
            <p:txBody>
              <a:bodyPr wrap="square" rtlCol="0">
                <a:spAutoFit/>
              </a:bodyPr>
              <a:lstStyle/>
              <a:p>
                <a14:m>
                  <m:oMath xmlns:m="http://schemas.openxmlformats.org/officeDocument/2006/math">
                    <m:r>
                      <a:rPr lang="en-CA" sz="2800" i="1" smtClean="0">
                        <a:latin typeface="Cambria Math" panose="02040503050406030204" pitchFamily="18" charset="0"/>
                      </a:rPr>
                      <m:t>𝜑</m:t>
                    </m:r>
                  </m:oMath>
                </a14:m>
                <a:r>
                  <a:rPr lang="en-US" sz="2800" dirty="0"/>
                  <a:t>: satisfiable 3SAT formula</a:t>
                </a:r>
              </a:p>
            </p:txBody>
          </p:sp>
        </mc:Choice>
        <mc:Fallback>
          <p:sp>
            <p:nvSpPr>
              <p:cNvPr id="14" name="TextBox 13">
                <a:extLst>
                  <a:ext uri="{FF2B5EF4-FFF2-40B4-BE49-F238E27FC236}">
                    <a16:creationId xmlns:a16="http://schemas.microsoft.com/office/drawing/2014/main" id="{5E0C0D88-F1E6-4D43-A5FB-7EF02AD86EB9}"/>
                  </a:ext>
                </a:extLst>
              </p:cNvPr>
              <p:cNvSpPr txBox="1">
                <a:spLocks noRot="1" noChangeAspect="1" noMove="1" noResize="1" noEditPoints="1" noAdjustHandles="1" noChangeArrowheads="1" noChangeShapeType="1" noTextEdit="1"/>
              </p:cNvSpPr>
              <p:nvPr/>
            </p:nvSpPr>
            <p:spPr>
              <a:xfrm>
                <a:off x="7245927" y="1059746"/>
                <a:ext cx="4461165" cy="523220"/>
              </a:xfrm>
              <a:prstGeom prst="rect">
                <a:avLst/>
              </a:prstGeom>
              <a:blipFill>
                <a:blip r:embed="rId4"/>
                <a:stretch>
                  <a:fillRect l="-852" t="-9302" b="-27907"/>
                </a:stretch>
              </a:blipFill>
            </p:spPr>
            <p:txBody>
              <a:bodyPr/>
              <a:lstStyle/>
              <a:p>
                <a:r>
                  <a:rPr lang="en-US">
                    <a:noFill/>
                  </a:rPr>
                  <a:t> </a:t>
                </a:r>
              </a:p>
            </p:txBody>
          </p:sp>
        </mc:Fallback>
      </mc:AlternateContent>
      <p:sp>
        <p:nvSpPr>
          <p:cNvPr id="18" name="Oval Callout 17">
            <a:extLst>
              <a:ext uri="{FF2B5EF4-FFF2-40B4-BE49-F238E27FC236}">
                <a16:creationId xmlns:a16="http://schemas.microsoft.com/office/drawing/2014/main" id="{F2F31A81-BEE3-AC41-9253-DBC373D820C2}"/>
              </a:ext>
            </a:extLst>
          </p:cNvPr>
          <p:cNvSpPr/>
          <p:nvPr/>
        </p:nvSpPr>
        <p:spPr>
          <a:xfrm rot="10800000" flipH="1">
            <a:off x="631411" y="1163779"/>
            <a:ext cx="4564044" cy="1756983"/>
          </a:xfrm>
          <a:prstGeom prst="wedgeEllipseCallout">
            <a:avLst>
              <a:gd name="adj1" fmla="val -8630"/>
              <a:gd name="adj2" fmla="val -9450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9BA2027-7644-7045-8937-46714BA27241}"/>
              </a:ext>
            </a:extLst>
          </p:cNvPr>
          <p:cNvSpPr/>
          <p:nvPr/>
        </p:nvSpPr>
        <p:spPr>
          <a:xfrm>
            <a:off x="1289442" y="1340753"/>
            <a:ext cx="3504231" cy="1200329"/>
          </a:xfrm>
          <a:prstGeom prst="rect">
            <a:avLst/>
          </a:prstGeom>
        </p:spPr>
        <p:txBody>
          <a:bodyPr wrap="square">
            <a:spAutoFit/>
          </a:bodyPr>
          <a:lstStyle/>
          <a:p>
            <a:r>
              <a:rPr lang="en-CA" sz="2400" dirty="0"/>
              <a:t>I learned that x is true, but I could’ve simulated the conversation myself…</a:t>
            </a:r>
            <a:endParaRPr lang="en-US" sz="2400" dirty="0"/>
          </a:p>
        </p:txBody>
      </p:sp>
      <p:sp>
        <p:nvSpPr>
          <p:cNvPr id="20" name="TextBox 19">
            <a:extLst>
              <a:ext uri="{FF2B5EF4-FFF2-40B4-BE49-F238E27FC236}">
                <a16:creationId xmlns:a16="http://schemas.microsoft.com/office/drawing/2014/main" id="{F19D5998-1789-1242-B3C1-B3E862E8A62C}"/>
              </a:ext>
            </a:extLst>
          </p:cNvPr>
          <p:cNvSpPr txBox="1"/>
          <p:nvPr/>
        </p:nvSpPr>
        <p:spPr>
          <a:xfrm>
            <a:off x="5057707" y="2430744"/>
            <a:ext cx="7286693" cy="1200329"/>
          </a:xfrm>
          <a:prstGeom prst="rect">
            <a:avLst/>
          </a:prstGeom>
          <a:noFill/>
        </p:spPr>
        <p:txBody>
          <a:bodyPr wrap="square" rtlCol="0">
            <a:spAutoFit/>
          </a:bodyPr>
          <a:lstStyle/>
          <a:p>
            <a:r>
              <a:rPr lang="en-US" sz="2400" b="1" dirty="0">
                <a:solidFill>
                  <a:srgbClr val="C00000"/>
                </a:solidFill>
              </a:rPr>
              <a:t>Zero knowledge property</a:t>
            </a:r>
            <a:r>
              <a:rPr lang="en-US" sz="2400" dirty="0"/>
              <a:t>: there exists polytime algorithm </a:t>
            </a:r>
            <a:r>
              <a:rPr lang="en-US" sz="2400" b="1" dirty="0"/>
              <a:t>Sim</a:t>
            </a:r>
            <a:r>
              <a:rPr lang="en-US" sz="2400" dirty="0"/>
              <a:t> such that if x is true, </a:t>
            </a:r>
            <a:br>
              <a:rPr lang="en-US" sz="2400" dirty="0"/>
            </a:br>
            <a:r>
              <a:rPr lang="en-US" sz="2400" dirty="0"/>
              <a:t>output distribution of </a:t>
            </a:r>
            <a:r>
              <a:rPr lang="en-US" sz="2400" b="1" dirty="0"/>
              <a:t>Sim</a:t>
            </a:r>
            <a:r>
              <a:rPr lang="en-US" sz="2400" dirty="0"/>
              <a:t>(x) = distribution of transcripts</a:t>
            </a:r>
            <a:endParaRPr lang="en-US" sz="2400" b="1" dirty="0"/>
          </a:p>
        </p:txBody>
      </p:sp>
      <p:pic>
        <p:nvPicPr>
          <p:cNvPr id="28" name="Picture 27">
            <a:extLst>
              <a:ext uri="{FF2B5EF4-FFF2-40B4-BE49-F238E27FC236}">
                <a16:creationId xmlns:a16="http://schemas.microsoft.com/office/drawing/2014/main" id="{6EC52081-3857-2A44-B5A0-C2ABA76BE5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410" b="95827" l="10455" r="90682"/>
                    </a14:imgEffect>
                  </a14:imgLayer>
                </a14:imgProps>
              </a:ext>
            </a:extLst>
          </a:blip>
          <a:stretch>
            <a:fillRect/>
          </a:stretch>
        </p:blipFill>
        <p:spPr>
          <a:xfrm>
            <a:off x="3921768" y="4083611"/>
            <a:ext cx="2601364" cy="1912594"/>
          </a:xfrm>
          <a:prstGeom prst="rect">
            <a:avLst/>
          </a:prstGeom>
        </p:spPr>
      </p:pic>
      <p:sp>
        <p:nvSpPr>
          <p:cNvPr id="29" name="Rounded Rectangle 28">
            <a:extLst>
              <a:ext uri="{FF2B5EF4-FFF2-40B4-BE49-F238E27FC236}">
                <a16:creationId xmlns:a16="http://schemas.microsoft.com/office/drawing/2014/main" id="{44571193-50FE-6343-9B9A-C5A1CFD7C57E}"/>
              </a:ext>
            </a:extLst>
          </p:cNvPr>
          <p:cNvSpPr/>
          <p:nvPr/>
        </p:nvSpPr>
        <p:spPr>
          <a:xfrm>
            <a:off x="7681242" y="4298348"/>
            <a:ext cx="4248014" cy="1443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650B9238-99A7-1C4C-A584-60CEB5D0548D}"/>
                  </a:ext>
                </a:extLst>
              </p:cNvPr>
              <p:cNvSpPr txBox="1"/>
              <p:nvPr/>
            </p:nvSpPr>
            <p:spPr>
              <a:xfrm>
                <a:off x="7924149" y="4549778"/>
                <a:ext cx="3768436" cy="954107"/>
              </a:xfrm>
              <a:prstGeom prst="rect">
                <a:avLst/>
              </a:prstGeom>
              <a:noFill/>
            </p:spPr>
            <p:txBody>
              <a:bodyPr wrap="square" rtlCol="0">
                <a:spAutoFit/>
              </a:bodyPr>
              <a:lstStyle/>
              <a:p>
                <a:pPr algn="ctr"/>
                <a:r>
                  <a:rPr lang="en-US" sz="2800" dirty="0"/>
                  <a:t>Efficient Simulator algorithm, given </a:t>
                </a:r>
                <a14:m>
                  <m:oMath xmlns:m="http://schemas.openxmlformats.org/officeDocument/2006/math">
                    <m:r>
                      <a:rPr lang="en-CA" sz="2800" i="1">
                        <a:latin typeface="Cambria Math" panose="02040503050406030204" pitchFamily="18" charset="0"/>
                      </a:rPr>
                      <m:t>𝜑</m:t>
                    </m:r>
                  </m:oMath>
                </a14:m>
                <a:endParaRPr lang="en-US" sz="2800" dirty="0"/>
              </a:p>
            </p:txBody>
          </p:sp>
        </mc:Choice>
        <mc:Fallback>
          <p:sp>
            <p:nvSpPr>
              <p:cNvPr id="30" name="TextBox 29">
                <a:extLst>
                  <a:ext uri="{FF2B5EF4-FFF2-40B4-BE49-F238E27FC236}">
                    <a16:creationId xmlns:a16="http://schemas.microsoft.com/office/drawing/2014/main" id="{650B9238-99A7-1C4C-A584-60CEB5D0548D}"/>
                  </a:ext>
                </a:extLst>
              </p:cNvPr>
              <p:cNvSpPr txBox="1">
                <a:spLocks noRot="1" noChangeAspect="1" noMove="1" noResize="1" noEditPoints="1" noAdjustHandles="1" noChangeArrowheads="1" noChangeShapeType="1" noTextEdit="1"/>
              </p:cNvSpPr>
              <p:nvPr/>
            </p:nvSpPr>
            <p:spPr>
              <a:xfrm>
                <a:off x="7924149" y="4549778"/>
                <a:ext cx="3768436" cy="954107"/>
              </a:xfrm>
              <a:prstGeom prst="rect">
                <a:avLst/>
              </a:prstGeom>
              <a:blipFill>
                <a:blip r:embed="rId7"/>
                <a:stretch>
                  <a:fillRect t="-5263" b="-15789"/>
                </a:stretch>
              </a:blipFill>
            </p:spPr>
            <p:txBody>
              <a:bodyPr/>
              <a:lstStyle/>
              <a:p>
                <a:r>
                  <a:rPr lang="en-US">
                    <a:noFill/>
                  </a:rPr>
                  <a:t> </a:t>
                </a:r>
              </a:p>
            </p:txBody>
          </p:sp>
        </mc:Fallback>
      </mc:AlternateContent>
      <p:sp>
        <p:nvSpPr>
          <p:cNvPr id="31" name="Right Arrow 30">
            <a:extLst>
              <a:ext uri="{FF2B5EF4-FFF2-40B4-BE49-F238E27FC236}">
                <a16:creationId xmlns:a16="http://schemas.microsoft.com/office/drawing/2014/main" id="{5066AAFE-C834-F94A-8179-45B447ED1C65}"/>
              </a:ext>
            </a:extLst>
          </p:cNvPr>
          <p:cNvSpPr/>
          <p:nvPr/>
        </p:nvSpPr>
        <p:spPr>
          <a:xfrm rot="10800000">
            <a:off x="6253080" y="4859799"/>
            <a:ext cx="1191491" cy="360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50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9579</TotalTime>
  <Words>2337</Words>
  <Application>Microsoft Macintosh PowerPoint</Application>
  <PresentationFormat>Widescreen</PresentationFormat>
  <Paragraphs>283</Paragraphs>
  <Slides>32</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Cambria Math</vt:lpstr>
      <vt:lpstr>Futura Medium</vt:lpstr>
      <vt:lpstr>Office Theme</vt:lpstr>
      <vt:lpstr>Zero knowledge for  quantum multiprover interactive proofs</vt:lpstr>
      <vt:lpstr>This talk</vt:lpstr>
      <vt:lpstr>Multiprover interactive protocols (MIP)</vt:lpstr>
      <vt:lpstr>Multiprover interactive protocols (MIP)</vt:lpstr>
      <vt:lpstr>Quantum multiprover interactive protocols (MIP*)</vt:lpstr>
      <vt:lpstr>Zero knowledge protocols</vt:lpstr>
      <vt:lpstr>Zero knowledge protocols</vt:lpstr>
      <vt:lpstr>Zero knowledge protocols</vt:lpstr>
      <vt:lpstr>Zero knowledge protocols</vt:lpstr>
      <vt:lpstr>Complexity of zero knowledge MIP</vt:lpstr>
      <vt:lpstr>Zero knowledge MIP*</vt:lpstr>
      <vt:lpstr>Zero knowledge MIP*</vt:lpstr>
      <vt:lpstr>Zero knowledge MIP*</vt:lpstr>
      <vt:lpstr>Proof outline</vt:lpstr>
      <vt:lpstr>Proof outline</vt:lpstr>
      <vt:lpstr>Protocol circuits</vt:lpstr>
      <vt:lpstr>Protocol circuits</vt:lpstr>
      <vt:lpstr>Step 1: robustifying MIP* protocols</vt:lpstr>
      <vt:lpstr>Quantum fault tolerance</vt:lpstr>
      <vt:lpstr>A perspective on quantum error correction</vt:lpstr>
      <vt:lpstr>A perspective on quantum error correction</vt:lpstr>
      <vt:lpstr>Step 1: robustifying MIP* protocols</vt:lpstr>
      <vt:lpstr>Step 2: delegating MIP* protocols</vt:lpstr>
      <vt:lpstr>Protocol history states</vt:lpstr>
      <vt:lpstr>Checking protocol history  states</vt:lpstr>
      <vt:lpstr>Compiling Π to zero knowledge </vt:lpstr>
      <vt:lpstr>The zero knowledge property</vt:lpstr>
      <vt:lpstr>The zero knowledge property</vt:lpstr>
      <vt:lpstr>The zero knowledge property</vt:lpstr>
      <vt:lpstr>Summary</vt:lpstr>
      <vt:lpstr>Open questions</vt:lpstr>
      <vt:lpstr>Open questions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proof systems for  iterated exponential time, and beyond</dc:title>
  <dc:creator>Microsoft Office User</dc:creator>
  <cp:lastModifiedBy>Microsoft Office User</cp:lastModifiedBy>
  <cp:revision>825</cp:revision>
  <dcterms:created xsi:type="dcterms:W3CDTF">2019-06-23T17:38:32Z</dcterms:created>
  <dcterms:modified xsi:type="dcterms:W3CDTF">2020-01-09T00:44:25Z</dcterms:modified>
</cp:coreProperties>
</file>