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47"/>
  </p:notesMasterIdLst>
  <p:sldIdLst>
    <p:sldId id="256" r:id="rId2"/>
    <p:sldId id="267" r:id="rId3"/>
    <p:sldId id="257" r:id="rId4"/>
    <p:sldId id="258" r:id="rId5"/>
    <p:sldId id="288" r:id="rId6"/>
    <p:sldId id="289" r:id="rId7"/>
    <p:sldId id="266" r:id="rId8"/>
    <p:sldId id="300" r:id="rId9"/>
    <p:sldId id="301" r:id="rId10"/>
    <p:sldId id="261" r:id="rId11"/>
    <p:sldId id="269" r:id="rId12"/>
    <p:sldId id="271" r:id="rId13"/>
    <p:sldId id="293" r:id="rId14"/>
    <p:sldId id="294" r:id="rId15"/>
    <p:sldId id="295" r:id="rId16"/>
    <p:sldId id="296" r:id="rId17"/>
    <p:sldId id="310" r:id="rId18"/>
    <p:sldId id="311" r:id="rId19"/>
    <p:sldId id="312" r:id="rId20"/>
    <p:sldId id="313" r:id="rId21"/>
    <p:sldId id="314" r:id="rId22"/>
    <p:sldId id="263" r:id="rId23"/>
    <p:sldId id="315" r:id="rId24"/>
    <p:sldId id="260" r:id="rId25"/>
    <p:sldId id="302" r:id="rId26"/>
    <p:sldId id="303" r:id="rId27"/>
    <p:sldId id="304" r:id="rId28"/>
    <p:sldId id="306" r:id="rId29"/>
    <p:sldId id="305" r:id="rId30"/>
    <p:sldId id="307" r:id="rId31"/>
    <p:sldId id="308" r:id="rId32"/>
    <p:sldId id="309" r:id="rId33"/>
    <p:sldId id="264" r:id="rId34"/>
    <p:sldId id="297" r:id="rId35"/>
    <p:sldId id="265" r:id="rId36"/>
    <p:sldId id="277" r:id="rId37"/>
    <p:sldId id="278" r:id="rId38"/>
    <p:sldId id="279" r:id="rId39"/>
    <p:sldId id="281" r:id="rId40"/>
    <p:sldId id="282" r:id="rId41"/>
    <p:sldId id="283" r:id="rId42"/>
    <p:sldId id="284" r:id="rId43"/>
    <p:sldId id="298" r:id="rId44"/>
    <p:sldId id="286" r:id="rId45"/>
    <p:sldId id="28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p:restoredTop sz="75421"/>
  </p:normalViewPr>
  <p:slideViewPr>
    <p:cSldViewPr snapToGrid="0" snapToObjects="1">
      <p:cViewPr varScale="1">
        <p:scale>
          <a:sx n="92" d="100"/>
          <a:sy n="92" d="100"/>
        </p:scale>
        <p:origin x="9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E8332-646A-7246-ADDA-2020624CC0BC}" type="datetimeFigureOut">
              <a:rPr lang="en-US" smtClean="0"/>
              <a:t>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CE319-2E83-2F47-8201-59795EAB4BF5}" type="slidenum">
              <a:rPr lang="en-US" smtClean="0"/>
              <a:t>‹#›</a:t>
            </a:fld>
            <a:endParaRPr lang="en-US"/>
          </a:p>
        </p:txBody>
      </p:sp>
    </p:spTree>
    <p:extLst>
      <p:ext uri="{BB962C8B-B14F-4D97-AF65-F5344CB8AC3E}">
        <p14:creationId xmlns:p14="http://schemas.microsoft.com/office/powerpoint/2010/main" val="150283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invitation to speak. Today I’m going to talk some joint work with </a:t>
            </a:r>
            <a:r>
              <a:rPr lang="en-US" dirty="0" err="1"/>
              <a:t>Zvika</a:t>
            </a:r>
            <a:r>
              <a:rPr lang="en-US" dirty="0"/>
              <a:t> </a:t>
            </a:r>
            <a:r>
              <a:rPr lang="en-US" dirty="0" err="1"/>
              <a:t>Brakerski</a:t>
            </a:r>
            <a:r>
              <a:rPr lang="en-US" dirty="0"/>
              <a:t>, where we come up with a quantum analogue of the famous Garbled Circuits construction. Actually I should say that it was </a:t>
            </a:r>
            <a:r>
              <a:rPr lang="en-US" dirty="0" err="1"/>
              <a:t>Sanjam</a:t>
            </a:r>
            <a:r>
              <a:rPr lang="en-US" dirty="0"/>
              <a:t> who initially pushed me to think about quantum garbled circuits about 3 years ago, when I was postdoc-</a:t>
            </a:r>
            <a:r>
              <a:rPr lang="en-US" dirty="0" err="1"/>
              <a:t>ing</a:t>
            </a:r>
            <a:r>
              <a:rPr lang="en-US" dirty="0"/>
              <a:t> at Berkeley, and there were a lot of dead ends that I explored. So I’m happy that there’s finally a solution for it. I think there should be a lot of applications for quantum garbled circuits in quantum cryptography, and if any of you have ideas, I’d love to talk more about it.</a:t>
            </a:r>
          </a:p>
          <a:p>
            <a:endParaRPr lang="en-US" dirty="0"/>
          </a:p>
          <a:p>
            <a:r>
              <a:rPr lang="en-US" dirty="0"/>
              <a:t>I’m going to try my best not to assume any background in quantum… or maybe I should say, any quantum knowledge you should be able to simulate yourself. </a:t>
            </a:r>
            <a:r>
              <a:rPr lang="en-US" dirty="0">
                <a:sym typeface="Wingdings" pitchFamily="2" charset="2"/>
              </a:rPr>
              <a:t> </a:t>
            </a:r>
          </a:p>
          <a:p>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BC4CE319-2E83-2F47-8201-59795EAB4BF5}" type="slidenum">
              <a:rPr lang="en-US" smtClean="0"/>
              <a:t>1</a:t>
            </a:fld>
            <a:endParaRPr lang="en-US"/>
          </a:p>
        </p:txBody>
      </p:sp>
    </p:spTree>
    <p:extLst>
      <p:ext uri="{BB962C8B-B14F-4D97-AF65-F5344CB8AC3E}">
        <p14:creationId xmlns:p14="http://schemas.microsoft.com/office/powerpoint/2010/main" val="110888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details of the construction of Quantum Garbled Circuits, I’ll cover an application of QREs, which is to give a simple construction of a zero knowledge protocol for QMA.</a:t>
            </a:r>
          </a:p>
        </p:txBody>
      </p:sp>
      <p:sp>
        <p:nvSpPr>
          <p:cNvPr id="4" name="Slide Number Placeholder 3"/>
          <p:cNvSpPr>
            <a:spLocks noGrp="1"/>
          </p:cNvSpPr>
          <p:nvPr>
            <p:ph type="sldNum" sz="quarter" idx="10"/>
          </p:nvPr>
        </p:nvSpPr>
        <p:spPr/>
        <p:txBody>
          <a:bodyPr/>
          <a:lstStyle/>
          <a:p>
            <a:fld id="{BC4CE319-2E83-2F47-8201-59795EAB4BF5}" type="slidenum">
              <a:rPr lang="en-US" smtClean="0"/>
              <a:t>17</a:t>
            </a:fld>
            <a:endParaRPr lang="en-US"/>
          </a:p>
        </p:txBody>
      </p:sp>
    </p:spTree>
    <p:extLst>
      <p:ext uri="{BB962C8B-B14F-4D97-AF65-F5344CB8AC3E}">
        <p14:creationId xmlns:p14="http://schemas.microsoft.com/office/powerpoint/2010/main" val="293783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CE319-2E83-2F47-8201-59795EAB4BF5}" type="slidenum">
              <a:rPr lang="en-US" smtClean="0"/>
              <a:t>21</a:t>
            </a:fld>
            <a:endParaRPr lang="en-US"/>
          </a:p>
        </p:txBody>
      </p:sp>
    </p:spTree>
    <p:extLst>
      <p:ext uri="{BB962C8B-B14F-4D97-AF65-F5344CB8AC3E}">
        <p14:creationId xmlns:p14="http://schemas.microsoft.com/office/powerpoint/2010/main" val="196812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hopefully you have a good sense of what randomized encodings are and why they’re interesting. Given how their importance in classical cryptography, it’s natural to ask whether there’s a quantum analogue.</a:t>
            </a:r>
          </a:p>
        </p:txBody>
      </p:sp>
      <p:sp>
        <p:nvSpPr>
          <p:cNvPr id="4" name="Slide Number Placeholder 3"/>
          <p:cNvSpPr>
            <a:spLocks noGrp="1"/>
          </p:cNvSpPr>
          <p:nvPr>
            <p:ph type="sldNum" sz="quarter" idx="10"/>
          </p:nvPr>
        </p:nvSpPr>
        <p:spPr/>
        <p:txBody>
          <a:bodyPr/>
          <a:lstStyle/>
          <a:p>
            <a:fld id="{BC4CE319-2E83-2F47-8201-59795EAB4BF5}" type="slidenum">
              <a:rPr lang="en-US" smtClean="0"/>
              <a:t>24</a:t>
            </a:fld>
            <a:endParaRPr lang="en-US"/>
          </a:p>
        </p:txBody>
      </p:sp>
    </p:spTree>
    <p:extLst>
      <p:ext uri="{BB962C8B-B14F-4D97-AF65-F5344CB8AC3E}">
        <p14:creationId xmlns:p14="http://schemas.microsoft.com/office/powerpoint/2010/main" val="312790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CE319-2E83-2F47-8201-59795EAB4BF5}" type="slidenum">
              <a:rPr lang="en-US" smtClean="0"/>
              <a:t>31</a:t>
            </a:fld>
            <a:endParaRPr lang="en-US"/>
          </a:p>
        </p:txBody>
      </p:sp>
    </p:spTree>
    <p:extLst>
      <p:ext uri="{BB962C8B-B14F-4D97-AF65-F5344CB8AC3E}">
        <p14:creationId xmlns:p14="http://schemas.microsoft.com/office/powerpoint/2010/main" val="448583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CE319-2E83-2F47-8201-59795EAB4BF5}" type="slidenum">
              <a:rPr lang="en-US" smtClean="0"/>
              <a:t>32</a:t>
            </a:fld>
            <a:endParaRPr lang="en-US"/>
          </a:p>
        </p:txBody>
      </p:sp>
    </p:spTree>
    <p:extLst>
      <p:ext uri="{BB962C8B-B14F-4D97-AF65-F5344CB8AC3E}">
        <p14:creationId xmlns:p14="http://schemas.microsoft.com/office/powerpoint/2010/main" val="304264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talk about _quantum_ GC, I need to talk about _classical_ GC. And before I talk about classical GC, I’m going to talk about the concept of *randomized encodings*, of which GC is a specific construction.</a:t>
            </a:r>
          </a:p>
        </p:txBody>
      </p:sp>
      <p:sp>
        <p:nvSpPr>
          <p:cNvPr id="4" name="Slide Number Placeholder 3"/>
          <p:cNvSpPr>
            <a:spLocks noGrp="1"/>
          </p:cNvSpPr>
          <p:nvPr>
            <p:ph type="sldNum" sz="quarter" idx="10"/>
          </p:nvPr>
        </p:nvSpPr>
        <p:spPr/>
        <p:txBody>
          <a:bodyPr/>
          <a:lstStyle/>
          <a:p>
            <a:fld id="{BC4CE319-2E83-2F47-8201-59795EAB4BF5}" type="slidenum">
              <a:rPr lang="en-US" smtClean="0"/>
              <a:t>2</a:t>
            </a:fld>
            <a:endParaRPr lang="en-US"/>
          </a:p>
        </p:txBody>
      </p:sp>
    </p:spTree>
    <p:extLst>
      <p:ext uri="{BB962C8B-B14F-4D97-AF65-F5344CB8AC3E}">
        <p14:creationId xmlns:p14="http://schemas.microsoft.com/office/powerpoint/2010/main" val="171402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def). </a:t>
            </a:r>
          </a:p>
        </p:txBody>
      </p:sp>
      <p:sp>
        <p:nvSpPr>
          <p:cNvPr id="4" name="Slide Number Placeholder 3"/>
          <p:cNvSpPr>
            <a:spLocks noGrp="1"/>
          </p:cNvSpPr>
          <p:nvPr>
            <p:ph type="sldNum" sz="quarter" idx="10"/>
          </p:nvPr>
        </p:nvSpPr>
        <p:spPr/>
        <p:txBody>
          <a:bodyPr/>
          <a:lstStyle/>
          <a:p>
            <a:fld id="{BC4CE319-2E83-2F47-8201-59795EAB4BF5}" type="slidenum">
              <a:rPr lang="en-US" smtClean="0"/>
              <a:t>3</a:t>
            </a:fld>
            <a:endParaRPr lang="en-US"/>
          </a:p>
        </p:txBody>
      </p:sp>
    </p:spTree>
    <p:extLst>
      <p:ext uri="{BB962C8B-B14F-4D97-AF65-F5344CB8AC3E}">
        <p14:creationId xmlns:p14="http://schemas.microsoft.com/office/powerpoint/2010/main" val="19134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example of randomized encodings I want to talk about is a famous scheme in cryptography called Yao’s Garbled Circuits, which is perhaps the earliest and most famous proposal to do secure multiparty computation. This was proposed by Andy Yao in the early 1980s and has been extremely influential in cryptography. </a:t>
            </a:r>
            <a:br>
              <a:rPr lang="en-US" dirty="0"/>
            </a:br>
            <a:br>
              <a:rPr lang="en-US" dirty="0"/>
            </a:br>
            <a:r>
              <a:rPr lang="en-US" dirty="0"/>
              <a:t>Suppose you’re given a circuit with some inputs, like the two OR gates connected to an AND gate depicted here. We can evaluate this circuit so that every wire gets a value or 0 or 1, depending on the original inputs and the circuit. To garble this circuit, we first assign every wire two random keys: one key (shown here in grey) for when the wire is 0, and one key (shown here in gold) for when the wire is 1. The encoding doesn’t specify whether a key is grey or gold – this is just to help us keep track.</a:t>
            </a:r>
            <a:br>
              <a:rPr lang="en-US" dirty="0"/>
            </a:br>
            <a:br>
              <a:rPr lang="en-US" dirty="0"/>
            </a:br>
            <a:r>
              <a:rPr lang="en-US" dirty="0"/>
              <a:t>Each gate g is encoded as an encrypted truth table, where the four possible output values of the gate are encrypted under the keys of the input wires of the gate. So for example, if the input to this OR gate is 0 and 1, we have a grey key for the top wire and a gold key for the bottom wire. Together these keys can open the top right corner of this truth table. These two keys are unable to open any other box here.</a:t>
            </a:r>
          </a:p>
        </p:txBody>
      </p:sp>
      <p:sp>
        <p:nvSpPr>
          <p:cNvPr id="4" name="Slide Number Placeholder 3"/>
          <p:cNvSpPr>
            <a:spLocks noGrp="1"/>
          </p:cNvSpPr>
          <p:nvPr>
            <p:ph type="sldNum" sz="quarter" idx="10"/>
          </p:nvPr>
        </p:nvSpPr>
        <p:spPr/>
        <p:txBody>
          <a:bodyPr/>
          <a:lstStyle/>
          <a:p>
            <a:fld id="{BC4CE319-2E83-2F47-8201-59795EAB4BF5}" type="slidenum">
              <a:rPr lang="en-US" smtClean="0"/>
              <a:t>4</a:t>
            </a:fld>
            <a:endParaRPr lang="en-US"/>
          </a:p>
        </p:txBody>
      </p:sp>
    </p:spTree>
    <p:extLst>
      <p:ext uri="{BB962C8B-B14F-4D97-AF65-F5344CB8AC3E}">
        <p14:creationId xmlns:p14="http://schemas.microsoft.com/office/powerpoint/2010/main" val="233676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opened, the value of this truth table is not a 0 or 1, but instead contains the encryption key of whether the outgoing wire is 0 or 1. In this case, it’s 1 so it’s a gold key. We can do the same for the bottom gate, and we get the encryption key for this bottom intermediate wire. </a:t>
            </a:r>
          </a:p>
        </p:txBody>
      </p:sp>
      <p:sp>
        <p:nvSpPr>
          <p:cNvPr id="4" name="Slide Number Placeholder 3"/>
          <p:cNvSpPr>
            <a:spLocks noGrp="1"/>
          </p:cNvSpPr>
          <p:nvPr>
            <p:ph type="sldNum" sz="quarter" idx="10"/>
          </p:nvPr>
        </p:nvSpPr>
        <p:spPr/>
        <p:txBody>
          <a:bodyPr/>
          <a:lstStyle/>
          <a:p>
            <a:fld id="{BC4CE319-2E83-2F47-8201-59795EAB4BF5}" type="slidenum">
              <a:rPr lang="en-US" smtClean="0"/>
              <a:t>5</a:t>
            </a:fld>
            <a:endParaRPr lang="en-US"/>
          </a:p>
        </p:txBody>
      </p:sp>
    </p:spTree>
    <p:extLst>
      <p:ext uri="{BB962C8B-B14F-4D97-AF65-F5344CB8AC3E}">
        <p14:creationId xmlns:p14="http://schemas.microsoft.com/office/powerpoint/2010/main" val="366285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get to the last wire of the circuit, the encrypted truth table will contain the output values so that we can determine the value of the circuit. </a:t>
            </a:r>
          </a:p>
          <a:p>
            <a:endParaRPr lang="en-US" dirty="0"/>
          </a:p>
          <a:p>
            <a:r>
              <a:rPr lang="en-US" dirty="0"/>
              <a:t>So again, the encoding of this circuit are these encrypted truth tables, and one key for each input wire. All meaning to the wires and gates are lost, except for the very last output wire which reveals whether the final output is 0 or 1. It’s not too hard to see that this encoding scheme satisfies both Correctness and Privacy properties, and furthermore the encoding complexity of this scheme can be much better than the original circuit, because each wire’s keys can be chosen in parallel, and computing each gate’s truth table can be done in parallel. Furthermore, this randomized encoding scheme has a very nice property called decomposability, which I’ll describe next.</a:t>
            </a:r>
          </a:p>
        </p:txBody>
      </p:sp>
      <p:sp>
        <p:nvSpPr>
          <p:cNvPr id="4" name="Slide Number Placeholder 3"/>
          <p:cNvSpPr>
            <a:spLocks noGrp="1"/>
          </p:cNvSpPr>
          <p:nvPr>
            <p:ph type="sldNum" sz="quarter" idx="10"/>
          </p:nvPr>
        </p:nvSpPr>
        <p:spPr/>
        <p:txBody>
          <a:bodyPr/>
          <a:lstStyle/>
          <a:p>
            <a:fld id="{BC4CE319-2E83-2F47-8201-59795EAB4BF5}" type="slidenum">
              <a:rPr lang="en-US" smtClean="0"/>
              <a:t>6</a:t>
            </a:fld>
            <a:endParaRPr lang="en-US"/>
          </a:p>
        </p:txBody>
      </p:sp>
    </p:spTree>
    <p:extLst>
      <p:ext uri="{BB962C8B-B14F-4D97-AF65-F5344CB8AC3E}">
        <p14:creationId xmlns:p14="http://schemas.microsoft.com/office/powerpoint/2010/main" val="65641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CE319-2E83-2F47-8201-59795EAB4BF5}" type="slidenum">
              <a:rPr lang="en-US" smtClean="0"/>
              <a:t>7</a:t>
            </a:fld>
            <a:endParaRPr lang="en-US"/>
          </a:p>
        </p:txBody>
      </p:sp>
    </p:spTree>
    <p:extLst>
      <p:ext uri="{BB962C8B-B14F-4D97-AF65-F5344CB8AC3E}">
        <p14:creationId xmlns:p14="http://schemas.microsoft.com/office/powerpoint/2010/main" val="370391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hopefully you have a good sense of what randomized encodings are and why they’re interesting. Given how their importance in classical cryptography, it’s natural to ask whether there’s a quantum analogue.</a:t>
            </a:r>
          </a:p>
        </p:txBody>
      </p:sp>
      <p:sp>
        <p:nvSpPr>
          <p:cNvPr id="4" name="Slide Number Placeholder 3"/>
          <p:cNvSpPr>
            <a:spLocks noGrp="1"/>
          </p:cNvSpPr>
          <p:nvPr>
            <p:ph type="sldNum" sz="quarter" idx="10"/>
          </p:nvPr>
        </p:nvSpPr>
        <p:spPr/>
        <p:txBody>
          <a:bodyPr/>
          <a:lstStyle/>
          <a:p>
            <a:fld id="{BC4CE319-2E83-2F47-8201-59795EAB4BF5}" type="slidenum">
              <a:rPr lang="en-US" smtClean="0"/>
              <a:t>9</a:t>
            </a:fld>
            <a:endParaRPr lang="en-US"/>
          </a:p>
        </p:txBody>
      </p:sp>
    </p:spTree>
    <p:extLst>
      <p:ext uri="{BB962C8B-B14F-4D97-AF65-F5344CB8AC3E}">
        <p14:creationId xmlns:p14="http://schemas.microsoft.com/office/powerpoint/2010/main" val="1010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do is propose the </a:t>
            </a:r>
            <a:r>
              <a:rPr lang="en-US"/>
              <a:t>following generalization. </a:t>
            </a:r>
          </a:p>
        </p:txBody>
      </p:sp>
      <p:sp>
        <p:nvSpPr>
          <p:cNvPr id="4" name="Slide Number Placeholder 3"/>
          <p:cNvSpPr>
            <a:spLocks noGrp="1"/>
          </p:cNvSpPr>
          <p:nvPr>
            <p:ph type="sldNum" sz="quarter" idx="10"/>
          </p:nvPr>
        </p:nvSpPr>
        <p:spPr/>
        <p:txBody>
          <a:bodyPr/>
          <a:lstStyle/>
          <a:p>
            <a:fld id="{BC4CE319-2E83-2F47-8201-59795EAB4BF5}" type="slidenum">
              <a:rPr lang="en-US" smtClean="0"/>
              <a:t>10</a:t>
            </a:fld>
            <a:endParaRPr lang="en-US"/>
          </a:p>
        </p:txBody>
      </p:sp>
    </p:spTree>
    <p:extLst>
      <p:ext uri="{BB962C8B-B14F-4D97-AF65-F5344CB8AC3E}">
        <p14:creationId xmlns:p14="http://schemas.microsoft.com/office/powerpoint/2010/main" val="108139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A444-41DA-E249-AE93-1C5A95BE9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289A8E-9546-5745-8DDD-1233B8228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FF0EE-363E-6749-A27B-CA43A8FD24B3}"/>
              </a:ext>
            </a:extLst>
          </p:cNvPr>
          <p:cNvSpPr>
            <a:spLocks noGrp="1"/>
          </p:cNvSpPr>
          <p:nvPr>
            <p:ph type="dt" sz="half" idx="10"/>
          </p:nvPr>
        </p:nvSpPr>
        <p:spPr/>
        <p:txBody>
          <a:bodyPr/>
          <a:lstStyle/>
          <a:p>
            <a:fld id="{2F3E8B1C-86EF-43CF-8304-249481088644}" type="datetimeFigureOut">
              <a:rPr lang="en-US" smtClean="0"/>
              <a:t>1/17/21</a:t>
            </a:fld>
            <a:endParaRPr lang="en-US"/>
          </a:p>
        </p:txBody>
      </p:sp>
      <p:sp>
        <p:nvSpPr>
          <p:cNvPr id="5" name="Footer Placeholder 4">
            <a:extLst>
              <a:ext uri="{FF2B5EF4-FFF2-40B4-BE49-F238E27FC236}">
                <a16:creationId xmlns:a16="http://schemas.microsoft.com/office/drawing/2014/main" id="{FF5C715C-1E9D-EF41-BF4F-D6D3E3761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CA172-87EA-C848-A3F9-0171BCB10D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5070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F3EB-1B3F-244F-B152-DB4A68AAD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92630-4541-104A-8BDB-132C51ECD8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08E4E-67D9-DF49-928C-3BF412BD5A1B}"/>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5" name="Footer Placeholder 4">
            <a:extLst>
              <a:ext uri="{FF2B5EF4-FFF2-40B4-BE49-F238E27FC236}">
                <a16:creationId xmlns:a16="http://schemas.microsoft.com/office/drawing/2014/main" id="{0268EAB3-2BD4-3648-9E2C-740661865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02A77-B708-E34E-84AC-99306551F614}"/>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67882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EBE991-ED43-3B43-BB8F-4631DBB29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04863-C293-A24C-B6A7-F48E5745EE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E0A68-2BCC-4647-8590-3AC559BAA937}"/>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5" name="Footer Placeholder 4">
            <a:extLst>
              <a:ext uri="{FF2B5EF4-FFF2-40B4-BE49-F238E27FC236}">
                <a16:creationId xmlns:a16="http://schemas.microsoft.com/office/drawing/2014/main" id="{0F00AD02-2DF7-F84D-A161-A07C9D4D9C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2E4A0E-4723-1646-B43D-85F1247EC975}"/>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30308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9BA1-36CA-9A41-95D8-6756CD70C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FDED76-71EC-B94B-995E-7B1073C9C9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3AD7A-5D73-1F42-BE82-74AC4BD8A2BA}"/>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5" name="Footer Placeholder 4">
            <a:extLst>
              <a:ext uri="{FF2B5EF4-FFF2-40B4-BE49-F238E27FC236}">
                <a16:creationId xmlns:a16="http://schemas.microsoft.com/office/drawing/2014/main" id="{8CC3D479-63E4-EC4B-A0DD-C68E7413F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86F020-3E03-5644-8E72-7418EE1ED20A}"/>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18650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0216-C3BD-424F-9738-ECCD8F6BF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71AD1-C902-CE40-A849-75412F8D9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C9CEBE-AE1C-D74F-ADDD-0F3A08937A7A}"/>
              </a:ext>
            </a:extLst>
          </p:cNvPr>
          <p:cNvSpPr>
            <a:spLocks noGrp="1"/>
          </p:cNvSpPr>
          <p:nvPr>
            <p:ph type="dt" sz="half" idx="10"/>
          </p:nvPr>
        </p:nvSpPr>
        <p:spPr/>
        <p:txBody>
          <a:bodyPr/>
          <a:lstStyle/>
          <a:p>
            <a:fld id="{2F3E8B1C-86EF-43CF-8304-249481088644}" type="datetimeFigureOut">
              <a:rPr lang="en-US" smtClean="0"/>
              <a:t>1/17/21</a:t>
            </a:fld>
            <a:endParaRPr lang="en-US"/>
          </a:p>
        </p:txBody>
      </p:sp>
      <p:sp>
        <p:nvSpPr>
          <p:cNvPr id="5" name="Footer Placeholder 4">
            <a:extLst>
              <a:ext uri="{FF2B5EF4-FFF2-40B4-BE49-F238E27FC236}">
                <a16:creationId xmlns:a16="http://schemas.microsoft.com/office/drawing/2014/main" id="{AE18CB8E-C6F5-824A-8201-B17CDC8C8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7CBB6-C003-0842-920E-6E8D13DAB93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99894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5FCB-81C3-0A4B-AB05-21CD8C462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BE426-9331-C54E-8F89-31B99C3DBE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021FC-486B-9046-888E-AD1DC8C06A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206B4-F8E8-5F44-97BF-E0451FCE25D4}"/>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6" name="Footer Placeholder 5">
            <a:extLst>
              <a:ext uri="{FF2B5EF4-FFF2-40B4-BE49-F238E27FC236}">
                <a16:creationId xmlns:a16="http://schemas.microsoft.com/office/drawing/2014/main" id="{9B38214B-6F14-6E48-AADE-0B616FFE2A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F86D26-89CF-704E-BE77-E725E8C27EE3}"/>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33519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B4E8-961A-5947-9FAF-E3FA2C109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0CCAD-84DE-944C-95E6-37E548C10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985017-8A94-0E41-9573-FF351BCF33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15ED8-428F-B24B-8474-A7CC9608B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72CC25-2BB4-3541-BB24-1AA14DE825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17FB6-9D8D-5740-ABC4-693E9A91F87D}"/>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8" name="Footer Placeholder 7">
            <a:extLst>
              <a:ext uri="{FF2B5EF4-FFF2-40B4-BE49-F238E27FC236}">
                <a16:creationId xmlns:a16="http://schemas.microsoft.com/office/drawing/2014/main" id="{A9013193-CAAC-B34D-8F6A-A846328949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23DC53-136A-3142-B193-0D79C2B55FFA}"/>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4113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C68B-B9F1-3F4E-BECD-7DBC9F4F56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362547-D280-A646-AA08-DD2E4CE3F026}"/>
              </a:ext>
            </a:extLst>
          </p:cNvPr>
          <p:cNvSpPr>
            <a:spLocks noGrp="1"/>
          </p:cNvSpPr>
          <p:nvPr>
            <p:ph type="dt" sz="half" idx="10"/>
          </p:nvPr>
        </p:nvSpPr>
        <p:spPr/>
        <p:txBody>
          <a:bodyPr/>
          <a:lstStyle/>
          <a:p>
            <a:fld id="{2F3E8B1C-86EF-43CF-8304-249481088644}" type="datetimeFigureOut">
              <a:rPr lang="en-US" smtClean="0"/>
              <a:t>1/17/21</a:t>
            </a:fld>
            <a:endParaRPr lang="en-US"/>
          </a:p>
        </p:txBody>
      </p:sp>
      <p:sp>
        <p:nvSpPr>
          <p:cNvPr id="4" name="Footer Placeholder 3">
            <a:extLst>
              <a:ext uri="{FF2B5EF4-FFF2-40B4-BE49-F238E27FC236}">
                <a16:creationId xmlns:a16="http://schemas.microsoft.com/office/drawing/2014/main" id="{DEBF58C9-E523-A745-98C7-5DFFDF3F28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D6AA4D-F722-C447-ACAC-7C7E0F910F8A}"/>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1757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1DB98-2DD0-8C4A-AC17-56E374228052}"/>
              </a:ext>
            </a:extLst>
          </p:cNvPr>
          <p:cNvSpPr>
            <a:spLocks noGrp="1"/>
          </p:cNvSpPr>
          <p:nvPr>
            <p:ph type="dt" sz="half" idx="10"/>
          </p:nvPr>
        </p:nvSpPr>
        <p:spPr/>
        <p:txBody>
          <a:bodyPr/>
          <a:lstStyle/>
          <a:p>
            <a:fld id="{2F3E8B1C-86EF-43CF-8304-249481088644}" type="datetimeFigureOut">
              <a:rPr lang="en-US" smtClean="0"/>
              <a:t>1/17/21</a:t>
            </a:fld>
            <a:endParaRPr lang="en-US"/>
          </a:p>
        </p:txBody>
      </p:sp>
      <p:sp>
        <p:nvSpPr>
          <p:cNvPr id="3" name="Footer Placeholder 2">
            <a:extLst>
              <a:ext uri="{FF2B5EF4-FFF2-40B4-BE49-F238E27FC236}">
                <a16:creationId xmlns:a16="http://schemas.microsoft.com/office/drawing/2014/main" id="{D9024199-956D-3446-9CC9-3E077F7A1F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011F21-1C48-A64B-A531-07F572E0BD74}"/>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1320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BA15-94F5-E547-B44C-3B73567B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6AEB8B-1442-EA4B-A23E-A32CE6A90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837342-3E40-5440-81C9-8C0C5638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991FB6-79A4-A54D-BA15-BA1BA8FA1186}"/>
              </a:ext>
            </a:extLst>
          </p:cNvPr>
          <p:cNvSpPr>
            <a:spLocks noGrp="1"/>
          </p:cNvSpPr>
          <p:nvPr>
            <p:ph type="dt" sz="half" idx="10"/>
          </p:nvPr>
        </p:nvSpPr>
        <p:spPr/>
        <p:txBody>
          <a:bodyPr/>
          <a:lstStyle/>
          <a:p>
            <a:fld id="{2F3E8B1C-86EF-43CF-8304-249481088644}" type="datetimeFigureOut">
              <a:rPr lang="en-US" smtClean="0"/>
              <a:pPr/>
              <a:t>1/17/21</a:t>
            </a:fld>
            <a:endParaRPr lang="en-US" dirty="0"/>
          </a:p>
        </p:txBody>
      </p:sp>
      <p:sp>
        <p:nvSpPr>
          <p:cNvPr id="6" name="Footer Placeholder 5">
            <a:extLst>
              <a:ext uri="{FF2B5EF4-FFF2-40B4-BE49-F238E27FC236}">
                <a16:creationId xmlns:a16="http://schemas.microsoft.com/office/drawing/2014/main" id="{185888E4-DBF8-664D-A679-F26EFC98B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264CBE-E097-754F-BE51-FAF734628D0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55636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6E7F-85C8-044E-B438-8EAA57C46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92F88-2949-174B-A4AD-5215DB09A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01D55-504D-914E-B91A-3D2EDBCFE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A3692A-977F-2045-8260-91B8DCDEF3BE}"/>
              </a:ext>
            </a:extLst>
          </p:cNvPr>
          <p:cNvSpPr>
            <a:spLocks noGrp="1"/>
          </p:cNvSpPr>
          <p:nvPr>
            <p:ph type="dt" sz="half" idx="10"/>
          </p:nvPr>
        </p:nvSpPr>
        <p:spPr/>
        <p:txBody>
          <a:bodyPr/>
          <a:lstStyle/>
          <a:p>
            <a:fld id="{2F3E8B1C-86EF-43CF-8304-249481088644}" type="datetimeFigureOut">
              <a:rPr lang="en-US" smtClean="0"/>
              <a:t>1/17/21</a:t>
            </a:fld>
            <a:endParaRPr lang="en-US"/>
          </a:p>
        </p:txBody>
      </p:sp>
      <p:sp>
        <p:nvSpPr>
          <p:cNvPr id="6" name="Footer Placeholder 5">
            <a:extLst>
              <a:ext uri="{FF2B5EF4-FFF2-40B4-BE49-F238E27FC236}">
                <a16:creationId xmlns:a16="http://schemas.microsoft.com/office/drawing/2014/main" id="{0D29AA94-CB19-EC48-88FA-28CD4453DB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5AB756-E2BC-9345-AC58-154A83DFF30C}"/>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8035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EFC12-D3BF-864D-BB1C-D4BCE0A3D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DF97-F53B-EA48-82E2-638259674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7FFD3-2DD0-4E49-BDA7-4106B60FF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8B1C-86EF-43CF-8304-249481088644}" type="datetimeFigureOut">
              <a:rPr lang="en-US" smtClean="0"/>
              <a:pPr/>
              <a:t>1/17/21</a:t>
            </a:fld>
            <a:endParaRPr lang="en-US" dirty="0"/>
          </a:p>
        </p:txBody>
      </p:sp>
      <p:sp>
        <p:nvSpPr>
          <p:cNvPr id="5" name="Footer Placeholder 4">
            <a:extLst>
              <a:ext uri="{FF2B5EF4-FFF2-40B4-BE49-F238E27FC236}">
                <a16:creationId xmlns:a16="http://schemas.microsoft.com/office/drawing/2014/main" id="{959D4E07-2AC7-A241-86D4-AFAE6D563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C2B98F6-A1DB-D347-9959-C76C8424B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8773053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33.png"/><Relationship Id="rId7" Type="http://schemas.openxmlformats.org/officeDocument/2006/relationships/image" Target="../media/image2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image" Target="../media/image290.png"/><Relationship Id="rId5" Type="http://schemas.openxmlformats.org/officeDocument/2006/relationships/image" Target="../media/image230.png"/><Relationship Id="rId10" Type="http://schemas.openxmlformats.org/officeDocument/2006/relationships/image" Target="../media/image281.png"/><Relationship Id="rId4" Type="http://schemas.openxmlformats.org/officeDocument/2006/relationships/image" Target="../media/image221.png"/><Relationship Id="rId9" Type="http://schemas.openxmlformats.org/officeDocument/2006/relationships/image" Target="../media/image271.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430.png"/><Relationship Id="rId3" Type="http://schemas.openxmlformats.org/officeDocument/2006/relationships/image" Target="../media/image330.png"/><Relationship Id="rId7" Type="http://schemas.openxmlformats.org/officeDocument/2006/relationships/image" Target="../media/image370.png"/><Relationship Id="rId12" Type="http://schemas.openxmlformats.org/officeDocument/2006/relationships/image" Target="../media/image42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11" Type="http://schemas.openxmlformats.org/officeDocument/2006/relationships/image" Target="../media/image410.png"/><Relationship Id="rId5" Type="http://schemas.openxmlformats.org/officeDocument/2006/relationships/image" Target="../media/image350.png"/><Relationship Id="rId15" Type="http://schemas.openxmlformats.org/officeDocument/2006/relationships/image" Target="../media/image45.png"/><Relationship Id="rId10" Type="http://schemas.openxmlformats.org/officeDocument/2006/relationships/image" Target="../media/image400.png"/><Relationship Id="rId4" Type="http://schemas.openxmlformats.org/officeDocument/2006/relationships/image" Target="../media/image340.png"/><Relationship Id="rId9" Type="http://schemas.openxmlformats.org/officeDocument/2006/relationships/image" Target="../media/image390.png"/><Relationship Id="rId14" Type="http://schemas.openxmlformats.org/officeDocument/2006/relationships/image" Target="../media/image440.png"/></Relationships>
</file>

<file path=ppt/slides/_rels/slide36.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7.png"/><Relationship Id="rId21" Type="http://schemas.openxmlformats.org/officeDocument/2006/relationships/image" Target="../media/image64.png"/><Relationship Id="rId7" Type="http://schemas.openxmlformats.org/officeDocument/2006/relationships/image" Target="../media/image51.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image" Target="../media/image46.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49.pn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70.png"/><Relationship Id="rId26" Type="http://schemas.openxmlformats.org/officeDocument/2006/relationships/image" Target="../media/image54.png"/><Relationship Id="rId3" Type="http://schemas.openxmlformats.org/officeDocument/2006/relationships/image" Target="../media/image51.png"/><Relationship Id="rId21" Type="http://schemas.openxmlformats.org/officeDocument/2006/relationships/image" Target="../media/image74.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8.png"/><Relationship Id="rId2" Type="http://schemas.openxmlformats.org/officeDocument/2006/relationships/image" Target="../media/image72.png"/><Relationship Id="rId16" Type="http://schemas.openxmlformats.org/officeDocument/2006/relationships/image" Target="../media/image64.png"/><Relationship Id="rId20" Type="http://schemas.openxmlformats.org/officeDocument/2006/relationships/image" Target="../media/image73.png"/><Relationship Id="rId29"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9.png"/><Relationship Id="rId24" Type="http://schemas.openxmlformats.org/officeDocument/2006/relationships/image" Target="../media/image77.png"/><Relationship Id="rId5" Type="http://schemas.openxmlformats.org/officeDocument/2006/relationships/image" Target="../media/image52.png"/><Relationship Id="rId15" Type="http://schemas.openxmlformats.org/officeDocument/2006/relationships/image" Target="../media/image63.png"/><Relationship Id="rId23" Type="http://schemas.openxmlformats.org/officeDocument/2006/relationships/image" Target="../media/image76.png"/><Relationship Id="rId28" Type="http://schemas.openxmlformats.org/officeDocument/2006/relationships/image" Target="../media/image80.png"/><Relationship Id="rId10" Type="http://schemas.openxmlformats.org/officeDocument/2006/relationships/image" Target="../media/image58.png"/><Relationship Id="rId19" Type="http://schemas.openxmlformats.org/officeDocument/2006/relationships/image" Target="../media/image71.png"/><Relationship Id="rId4" Type="http://schemas.openxmlformats.org/officeDocument/2006/relationships/image" Target="../media/image320.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5.png"/><Relationship Id="rId27" Type="http://schemas.openxmlformats.org/officeDocument/2006/relationships/image" Target="../media/image79.png"/><Relationship Id="rId30"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3.tiff"/><Relationship Id="rId2" Type="http://schemas.openxmlformats.org/officeDocument/2006/relationships/image" Target="../media/image72.png"/><Relationship Id="rId16" Type="http://schemas.microsoft.com/office/2007/relationships/hdphoto" Target="../media/hdphoto19.wdp"/><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89.png"/><Relationship Id="rId5" Type="http://schemas.openxmlformats.org/officeDocument/2006/relationships/image" Target="../media/image52.png"/><Relationship Id="rId15" Type="http://schemas.openxmlformats.org/officeDocument/2006/relationships/image" Target="../media/image2.png"/><Relationship Id="rId10" Type="http://schemas.openxmlformats.org/officeDocument/2006/relationships/image" Target="../media/image88.png"/><Relationship Id="rId19" Type="http://schemas.openxmlformats.org/officeDocument/2006/relationships/image" Target="../media/image94.png"/><Relationship Id="rId4" Type="http://schemas.openxmlformats.org/officeDocument/2006/relationships/image" Target="../media/image84.png"/><Relationship Id="rId9" Type="http://schemas.openxmlformats.org/officeDocument/2006/relationships/image" Target="../media/image87.png"/><Relationship Id="rId14" Type="http://schemas.openxmlformats.org/officeDocument/2006/relationships/image" Target="../media/image92.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89.png"/><Relationship Id="rId18" Type="http://schemas.openxmlformats.org/officeDocument/2006/relationships/image" Target="../media/image3.tiff"/><Relationship Id="rId3" Type="http://schemas.openxmlformats.org/officeDocument/2006/relationships/image" Target="../media/image95.png"/><Relationship Id="rId21" Type="http://schemas.openxmlformats.org/officeDocument/2006/relationships/image" Target="../media/image101.png"/><Relationship Id="rId7" Type="http://schemas.openxmlformats.org/officeDocument/2006/relationships/image" Target="../media/image84.png"/><Relationship Id="rId12" Type="http://schemas.openxmlformats.org/officeDocument/2006/relationships/image" Target="../media/image88.png"/><Relationship Id="rId17" Type="http://schemas.openxmlformats.org/officeDocument/2006/relationships/image" Target="../media/image99.png"/><Relationship Id="rId2" Type="http://schemas.openxmlformats.org/officeDocument/2006/relationships/image" Target="../media/image87.png"/><Relationship Id="rId16" Type="http://schemas.openxmlformats.org/officeDocument/2006/relationships/image" Target="../media/image91.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5.png"/><Relationship Id="rId5" Type="http://schemas.openxmlformats.org/officeDocument/2006/relationships/image" Target="../media/image72.png"/><Relationship Id="rId15" Type="http://schemas.openxmlformats.org/officeDocument/2006/relationships/image" Target="../media/image90.png"/><Relationship Id="rId10" Type="http://schemas.openxmlformats.org/officeDocument/2006/relationships/image" Target="../media/image62.png"/><Relationship Id="rId19" Type="http://schemas.openxmlformats.org/officeDocument/2006/relationships/image" Target="../media/image20.tiff"/><Relationship Id="rId4" Type="http://schemas.openxmlformats.org/officeDocument/2006/relationships/image" Target="../media/image96.png"/><Relationship Id="rId9" Type="http://schemas.openxmlformats.org/officeDocument/2006/relationships/image" Target="../media/image97.png"/><Relationship Id="rId14"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1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4.wdp"/><Relationship Id="rId12" Type="http://schemas.microsoft.com/office/2007/relationships/hdphoto" Target="../media/hdphoto9.wdp"/><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8.wdp"/><Relationship Id="rId5" Type="http://schemas.microsoft.com/office/2007/relationships/hdphoto" Target="../media/hdphoto2.wdp"/><Relationship Id="rId15" Type="http://schemas.openxmlformats.org/officeDocument/2006/relationships/image" Target="../media/image3.tiff"/><Relationship Id="rId10" Type="http://schemas.microsoft.com/office/2007/relationships/hdphoto" Target="../media/hdphoto7.wdp"/><Relationship Id="rId19"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6.wdp"/><Relationship Id="rId14" Type="http://schemas.microsoft.com/office/2007/relationships/hdphoto" Target="../media/hdphoto11.wdp"/></Relationships>
</file>

<file path=ppt/slides/_rels/slide40.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18" Type="http://schemas.openxmlformats.org/officeDocument/2006/relationships/image" Target="../media/image118.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7.png"/><Relationship Id="rId2" Type="http://schemas.openxmlformats.org/officeDocument/2006/relationships/image" Target="../media/image102.png"/><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19" Type="http://schemas.openxmlformats.org/officeDocument/2006/relationships/image" Target="../media/image119.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41.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image" Target="../media/image75.png"/><Relationship Id="rId26" Type="http://schemas.openxmlformats.org/officeDocument/2006/relationships/image" Target="../media/image134.png"/><Relationship Id="rId3" Type="http://schemas.openxmlformats.org/officeDocument/2006/relationships/image" Target="../media/image120.png"/><Relationship Id="rId21" Type="http://schemas.openxmlformats.org/officeDocument/2006/relationships/image" Target="../media/image129.png"/><Relationship Id="rId7" Type="http://schemas.openxmlformats.org/officeDocument/2006/relationships/image" Target="../media/image122.png"/><Relationship Id="rId12" Type="http://schemas.openxmlformats.org/officeDocument/2006/relationships/image" Target="../media/image125.png"/><Relationship Id="rId17" Type="http://schemas.openxmlformats.org/officeDocument/2006/relationships/image" Target="../media/image74.png"/><Relationship Id="rId25" Type="http://schemas.openxmlformats.org/officeDocument/2006/relationships/image" Target="../media/image133.png"/><Relationship Id="rId33" Type="http://schemas.microsoft.com/office/2007/relationships/hdphoto" Target="../media/hdphoto21.wdp"/><Relationship Id="rId2" Type="http://schemas.openxmlformats.org/officeDocument/2006/relationships/image" Target="../media/image72.png"/><Relationship Id="rId16" Type="http://schemas.openxmlformats.org/officeDocument/2006/relationships/image" Target="../media/image73.png"/><Relationship Id="rId20" Type="http://schemas.openxmlformats.org/officeDocument/2006/relationships/image" Target="../media/image128.png"/><Relationship Id="rId29"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61.png"/><Relationship Id="rId24" Type="http://schemas.openxmlformats.org/officeDocument/2006/relationships/image" Target="../media/image132.png"/><Relationship Id="rId32" Type="http://schemas.microsoft.com/office/2007/relationships/hdphoto" Target="../media/hdphoto9.wdp"/><Relationship Id="rId5" Type="http://schemas.openxmlformats.org/officeDocument/2006/relationships/image" Target="../media/image52.png"/><Relationship Id="rId15" Type="http://schemas.openxmlformats.org/officeDocument/2006/relationships/image" Target="../media/image71.png"/><Relationship Id="rId23" Type="http://schemas.openxmlformats.org/officeDocument/2006/relationships/image" Target="../media/image131.png"/><Relationship Id="rId28" Type="http://schemas.openxmlformats.org/officeDocument/2006/relationships/image" Target="../media/image136.png"/><Relationship Id="rId10" Type="http://schemas.openxmlformats.org/officeDocument/2006/relationships/image" Target="../media/image58.png"/><Relationship Id="rId19" Type="http://schemas.openxmlformats.org/officeDocument/2006/relationships/image" Target="../media/image76.png"/><Relationship Id="rId31" Type="http://schemas.microsoft.com/office/2007/relationships/hdphoto" Target="../media/hdphoto20.wdp"/><Relationship Id="rId4" Type="http://schemas.openxmlformats.org/officeDocument/2006/relationships/image" Target="../media/image320.png"/><Relationship Id="rId9" Type="http://schemas.openxmlformats.org/officeDocument/2006/relationships/image" Target="../media/image124.png"/><Relationship Id="rId14" Type="http://schemas.openxmlformats.org/officeDocument/2006/relationships/image" Target="../media/image127.png"/><Relationship Id="rId22" Type="http://schemas.openxmlformats.org/officeDocument/2006/relationships/image" Target="../media/image130.png"/><Relationship Id="rId27" Type="http://schemas.openxmlformats.org/officeDocument/2006/relationships/image" Target="../media/image135.png"/><Relationship Id="rId30" Type="http://schemas.openxmlformats.org/officeDocument/2006/relationships/image" Target="../media/image2.png"/><Relationship Id="rId8" Type="http://schemas.openxmlformats.org/officeDocument/2006/relationships/image" Target="../media/image123.pn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130.png"/><Relationship Id="rId18"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56.png"/><Relationship Id="rId12" Type="http://schemas.openxmlformats.org/officeDocument/2006/relationships/image" Target="../media/image71.png"/><Relationship Id="rId17" Type="http://schemas.openxmlformats.org/officeDocument/2006/relationships/image" Target="../media/image135.png"/><Relationship Id="rId2" Type="http://schemas.openxmlformats.org/officeDocument/2006/relationships/image" Target="../media/image72.png"/><Relationship Id="rId16" Type="http://schemas.openxmlformats.org/officeDocument/2006/relationships/image" Target="../media/image142.png"/><Relationship Id="rId20"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39.png"/><Relationship Id="rId5" Type="http://schemas.openxmlformats.org/officeDocument/2006/relationships/image" Target="../media/image52.png"/><Relationship Id="rId15" Type="http://schemas.openxmlformats.org/officeDocument/2006/relationships/image" Target="../media/image141.png"/><Relationship Id="rId10" Type="http://schemas.openxmlformats.org/officeDocument/2006/relationships/image" Target="../media/image62.png"/><Relationship Id="rId19" Type="http://schemas.microsoft.com/office/2007/relationships/hdphoto" Target="../media/hdphoto22.wdp"/><Relationship Id="rId4" Type="http://schemas.openxmlformats.org/officeDocument/2006/relationships/image" Target="../media/image320.png"/><Relationship Id="rId9" Type="http://schemas.openxmlformats.org/officeDocument/2006/relationships/image" Target="../media/image61.png"/><Relationship Id="rId14" Type="http://schemas.openxmlformats.org/officeDocument/2006/relationships/image" Target="../media/image140.png"/></Relationships>
</file>

<file path=ppt/slides/_rels/slide43.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6.png"/><Relationship Id="rId18" Type="http://schemas.openxmlformats.org/officeDocument/2006/relationships/image" Target="../media/image75.png"/><Relationship Id="rId26" Type="http://schemas.openxmlformats.org/officeDocument/2006/relationships/image" Target="../media/image134.png"/><Relationship Id="rId3" Type="http://schemas.openxmlformats.org/officeDocument/2006/relationships/image" Target="../media/image120.png"/><Relationship Id="rId21" Type="http://schemas.openxmlformats.org/officeDocument/2006/relationships/image" Target="../media/image129.png"/><Relationship Id="rId7" Type="http://schemas.openxmlformats.org/officeDocument/2006/relationships/image" Target="../media/image122.png"/><Relationship Id="rId12" Type="http://schemas.openxmlformats.org/officeDocument/2006/relationships/image" Target="../media/image125.png"/><Relationship Id="rId17" Type="http://schemas.openxmlformats.org/officeDocument/2006/relationships/image" Target="../media/image74.png"/><Relationship Id="rId25" Type="http://schemas.openxmlformats.org/officeDocument/2006/relationships/image" Target="../media/image133.png"/><Relationship Id="rId2" Type="http://schemas.openxmlformats.org/officeDocument/2006/relationships/image" Target="../media/image72.png"/><Relationship Id="rId16" Type="http://schemas.openxmlformats.org/officeDocument/2006/relationships/image" Target="../media/image73.png"/><Relationship Id="rId20" Type="http://schemas.openxmlformats.org/officeDocument/2006/relationships/image" Target="../media/image128.png"/><Relationship Id="rId29" Type="http://schemas.microsoft.com/office/2007/relationships/hdphoto" Target="../media/hdphoto23.wdp"/><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61.png"/><Relationship Id="rId24" Type="http://schemas.openxmlformats.org/officeDocument/2006/relationships/image" Target="../media/image132.png"/><Relationship Id="rId5" Type="http://schemas.openxmlformats.org/officeDocument/2006/relationships/image" Target="../media/image52.png"/><Relationship Id="rId15" Type="http://schemas.openxmlformats.org/officeDocument/2006/relationships/image" Target="../media/image71.png"/><Relationship Id="rId23" Type="http://schemas.openxmlformats.org/officeDocument/2006/relationships/image" Target="../media/image131.png"/><Relationship Id="rId28" Type="http://schemas.openxmlformats.org/officeDocument/2006/relationships/image" Target="../media/image2.png"/><Relationship Id="rId10" Type="http://schemas.openxmlformats.org/officeDocument/2006/relationships/image" Target="../media/image58.png"/><Relationship Id="rId19" Type="http://schemas.openxmlformats.org/officeDocument/2006/relationships/image" Target="../media/image76.png"/><Relationship Id="rId31" Type="http://schemas.openxmlformats.org/officeDocument/2006/relationships/image" Target="../media/image143.png"/><Relationship Id="rId4" Type="http://schemas.openxmlformats.org/officeDocument/2006/relationships/image" Target="../media/image320.png"/><Relationship Id="rId9" Type="http://schemas.openxmlformats.org/officeDocument/2006/relationships/image" Target="../media/image124.png"/><Relationship Id="rId14" Type="http://schemas.openxmlformats.org/officeDocument/2006/relationships/image" Target="../media/image127.png"/><Relationship Id="rId22" Type="http://schemas.openxmlformats.org/officeDocument/2006/relationships/image" Target="../media/image130.png"/><Relationship Id="rId27" Type="http://schemas.openxmlformats.org/officeDocument/2006/relationships/image" Target="../media/image135.png"/><Relationship Id="rId30" Type="http://schemas.microsoft.com/office/2007/relationships/hdphoto" Target="../media/hdphoto5.wdp"/></Relationships>
</file>

<file path=ppt/slides/_rels/slide44.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7.png"/><Relationship Id="rId3" Type="http://schemas.openxmlformats.org/officeDocument/2006/relationships/image" Target="../media/image2.png"/><Relationship Id="rId7" Type="http://schemas.microsoft.com/office/2007/relationships/hdphoto" Target="../media/hdphoto14.wdp"/><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5.png"/><Relationship Id="rId5" Type="http://schemas.microsoft.com/office/2007/relationships/hdphoto" Target="../media/hdphoto4.wdp"/><Relationship Id="rId10" Type="http://schemas.openxmlformats.org/officeDocument/2006/relationships/image" Target="../media/image4.png"/><Relationship Id="rId4" Type="http://schemas.microsoft.com/office/2007/relationships/hdphoto" Target="../media/hdphoto12.wdp"/><Relationship Id="rId9" Type="http://schemas.openxmlformats.org/officeDocument/2006/relationships/image" Target="../media/image3.tiff"/></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5.wdp"/><Relationship Id="rId12"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3.wdp"/><Relationship Id="rId11" Type="http://schemas.openxmlformats.org/officeDocument/2006/relationships/image" Target="../media/image4.png"/><Relationship Id="rId5" Type="http://schemas.microsoft.com/office/2007/relationships/hdphoto" Target="../media/hdphoto17.wdp"/><Relationship Id="rId10" Type="http://schemas.openxmlformats.org/officeDocument/2006/relationships/image" Target="../media/image3.tiff"/><Relationship Id="rId4" Type="http://schemas.microsoft.com/office/2007/relationships/hdphoto" Target="../media/hdphoto16.wdp"/><Relationship Id="rId9" Type="http://schemas.microsoft.com/office/2007/relationships/hdphoto" Target="../media/hdphoto18.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B307D-955D-E543-B75E-CF2EB7E44814}"/>
              </a:ext>
            </a:extLst>
          </p:cNvPr>
          <p:cNvSpPr>
            <a:spLocks noGrp="1"/>
          </p:cNvSpPr>
          <p:nvPr>
            <p:ph type="ctrTitle"/>
          </p:nvPr>
        </p:nvSpPr>
        <p:spPr/>
        <p:txBody>
          <a:bodyPr>
            <a:normAutofit/>
          </a:bodyPr>
          <a:lstStyle/>
          <a:p>
            <a:r>
              <a:rPr lang="en-US" sz="4800" dirty="0"/>
              <a:t>Quantum Garbled Circuits</a:t>
            </a:r>
            <a:br>
              <a:rPr lang="en-US" sz="4800" dirty="0"/>
            </a:br>
            <a:r>
              <a:rPr lang="en-US" sz="4800" dirty="0"/>
              <a:t>and their Applications</a:t>
            </a:r>
          </a:p>
        </p:txBody>
      </p:sp>
      <p:sp>
        <p:nvSpPr>
          <p:cNvPr id="7" name="Subtitle 6">
            <a:extLst>
              <a:ext uri="{FF2B5EF4-FFF2-40B4-BE49-F238E27FC236}">
                <a16:creationId xmlns:a16="http://schemas.microsoft.com/office/drawing/2014/main" id="{596B1788-C9BB-5D47-AE82-736D444D7715}"/>
              </a:ext>
            </a:extLst>
          </p:cNvPr>
          <p:cNvSpPr>
            <a:spLocks noGrp="1"/>
          </p:cNvSpPr>
          <p:nvPr>
            <p:ph type="subTitle" idx="1"/>
          </p:nvPr>
        </p:nvSpPr>
        <p:spPr/>
        <p:txBody>
          <a:bodyPr>
            <a:normAutofit/>
          </a:bodyPr>
          <a:lstStyle/>
          <a:p>
            <a:endParaRPr lang="en-US" dirty="0"/>
          </a:p>
          <a:p>
            <a:r>
              <a:rPr lang="en-US" dirty="0" err="1"/>
              <a:t>Zvika</a:t>
            </a:r>
            <a:r>
              <a:rPr lang="en-US" dirty="0"/>
              <a:t> </a:t>
            </a:r>
            <a:r>
              <a:rPr lang="en-US" dirty="0" err="1"/>
              <a:t>Brakerski</a:t>
            </a:r>
            <a:r>
              <a:rPr lang="en-US" dirty="0"/>
              <a:t> (Weizmann Institute)</a:t>
            </a:r>
          </a:p>
          <a:p>
            <a:r>
              <a:rPr lang="en-US" b="1" dirty="0">
                <a:solidFill>
                  <a:srgbClr val="002060"/>
                </a:solidFill>
              </a:rPr>
              <a:t>Henry Yuen</a:t>
            </a:r>
            <a:r>
              <a:rPr lang="en-US" dirty="0"/>
              <a:t> (Columbia University)</a:t>
            </a:r>
          </a:p>
        </p:txBody>
      </p:sp>
    </p:spTree>
    <p:extLst>
      <p:ext uri="{BB962C8B-B14F-4D97-AF65-F5344CB8AC3E}">
        <p14:creationId xmlns:p14="http://schemas.microsoft.com/office/powerpoint/2010/main" val="135477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952AB-ED41-274F-AE81-1DB57912B4EE}"/>
              </a:ext>
            </a:extLst>
          </p:cNvPr>
          <p:cNvSpPr>
            <a:spLocks noGrp="1"/>
          </p:cNvSpPr>
          <p:nvPr>
            <p:ph type="title"/>
          </p:nvPr>
        </p:nvSpPr>
        <p:spPr/>
        <p:txBody>
          <a:bodyPr/>
          <a:lstStyle/>
          <a:p>
            <a:r>
              <a:rPr lang="en-US" dirty="0"/>
              <a:t>A Quantum Analogue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AB85DC2-2B03-3244-8815-8B109A454506}"/>
                  </a:ext>
                </a:extLst>
              </p:cNvPr>
              <p:cNvSpPr>
                <a:spLocks noGrp="1"/>
              </p:cNvSpPr>
              <p:nvPr>
                <p:ph idx="1"/>
              </p:nvPr>
            </p:nvSpPr>
            <p:spPr/>
            <p:txBody>
              <a:bodyPr>
                <a:normAutofit/>
              </a:bodyPr>
              <a:lstStyle/>
              <a:p>
                <a:r>
                  <a:rPr lang="en-US" sz="2000" dirty="0"/>
                  <a:t>A Quantum Randomized Encoding (QRE) of a </a:t>
                </a:r>
                <a:r>
                  <a:rPr lang="en-US" sz="2000" b="1" i="1" dirty="0"/>
                  <a:t>quantum circuit</a:t>
                </a:r>
                <a:r>
                  <a:rPr lang="en-US" sz="2000" dirty="0"/>
                  <a:t> </a:t>
                </a:r>
                <a14:m>
                  <m:oMath xmlns:m="http://schemas.openxmlformats.org/officeDocument/2006/math">
                    <m:r>
                      <a:rPr lang="en-CA" sz="2000" b="0" i="1" smtClean="0">
                        <a:latin typeface="Cambria Math" panose="02040503050406030204" pitchFamily="18" charset="0"/>
                      </a:rPr>
                      <m:t>𝐹</m:t>
                    </m:r>
                  </m:oMath>
                </a14:m>
                <a:r>
                  <a:rPr lang="en-US" sz="2000" dirty="0"/>
                  <a:t> and a </a:t>
                </a:r>
                <a:r>
                  <a:rPr lang="en-US" sz="2000" b="1" i="1" dirty="0"/>
                  <a:t>quantum input</a:t>
                </a:r>
                <a:r>
                  <a:rPr lang="en-US" sz="2000" dirty="0"/>
                  <a:t> </a:t>
                </a:r>
                <a14:m>
                  <m:oMath xmlns:m="http://schemas.openxmlformats.org/officeDocument/2006/math">
                    <m:r>
                      <a:rPr lang="en-CA" sz="2000" b="1" i="1" smtClean="0">
                        <a:latin typeface="Cambria Math" panose="02040503050406030204" pitchFamily="18" charset="0"/>
                      </a:rPr>
                      <m:t>𝒙</m:t>
                    </m:r>
                  </m:oMath>
                </a14:m>
                <a:r>
                  <a:rPr lang="en-US" sz="2000" b="1" dirty="0"/>
                  <a:t> </a:t>
                </a:r>
                <a:r>
                  <a:rPr lang="en-US" sz="2000" dirty="0"/>
                  <a:t>is a quantum state </a:t>
                </a:r>
                <a14:m>
                  <m:oMath xmlns:m="http://schemas.openxmlformats.org/officeDocument/2006/math">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𝐹</m:t>
                        </m:r>
                      </m:e>
                    </m:acc>
                    <m:r>
                      <a:rPr lang="en-CA" sz="2000" b="0" i="1" smtClean="0">
                        <a:latin typeface="Cambria Math" panose="02040503050406030204" pitchFamily="18" charset="0"/>
                      </a:rPr>
                      <m:t>(</m:t>
                    </m:r>
                    <m:r>
                      <a:rPr lang="en-CA" sz="2000" b="1" i="1" smtClean="0">
                        <a:latin typeface="Cambria Math" panose="02040503050406030204" pitchFamily="18" charset="0"/>
                      </a:rPr>
                      <m:t>𝒙</m:t>
                    </m:r>
                    <m:r>
                      <a:rPr lang="en-CA" sz="2000" b="0" i="1" smtClean="0">
                        <a:latin typeface="Cambria Math" panose="02040503050406030204" pitchFamily="18" charset="0"/>
                      </a:rPr>
                      <m:t>;</m:t>
                    </m:r>
                    <m:r>
                      <a:rPr lang="en-CA" sz="2000" b="1" i="1" smtClean="0">
                        <a:latin typeface="Cambria Math" panose="02040503050406030204" pitchFamily="18" charset="0"/>
                      </a:rPr>
                      <m:t>𝒓</m:t>
                    </m:r>
                    <m:r>
                      <a:rPr lang="en-CA" sz="2000" b="0" i="1" smtClean="0">
                        <a:latin typeface="Cambria Math" panose="02040503050406030204" pitchFamily="18" charset="0"/>
                      </a:rPr>
                      <m:t>)</m:t>
                    </m:r>
                  </m:oMath>
                </a14:m>
                <a:r>
                  <a:rPr lang="en-US" sz="2000" b="1" dirty="0"/>
                  <a:t> </a:t>
                </a:r>
                <a:r>
                  <a:rPr lang="en-US" sz="2000" dirty="0"/>
                  <a:t>such that</a:t>
                </a:r>
                <a:endParaRPr lang="en-US" sz="2000" b="1" dirty="0"/>
              </a:p>
              <a:p>
                <a:pPr lvl="1"/>
                <a:endParaRPr lang="en-US" sz="1800" b="1" dirty="0"/>
              </a:p>
              <a:p>
                <a:pPr lvl="1"/>
                <a:r>
                  <a:rPr lang="en-US" sz="1800" dirty="0"/>
                  <a:t>The auxiliary input </a:t>
                </a:r>
                <a14:m>
                  <m:oMath xmlns:m="http://schemas.openxmlformats.org/officeDocument/2006/math">
                    <m:r>
                      <a:rPr lang="en-CA" sz="1800" b="1" i="1" smtClean="0">
                        <a:latin typeface="Cambria Math" panose="02040503050406030204" pitchFamily="18" charset="0"/>
                      </a:rPr>
                      <m:t>𝒓</m:t>
                    </m:r>
                  </m:oMath>
                </a14:m>
                <a:r>
                  <a:rPr lang="en-US" sz="1800" dirty="0"/>
                  <a:t> can be quantum.</a:t>
                </a:r>
              </a:p>
              <a:p>
                <a:pPr lvl="1"/>
                <a:endParaRPr lang="en-US" sz="1800" dirty="0"/>
              </a:p>
              <a:p>
                <a:pPr lvl="1"/>
                <a:r>
                  <a:rPr lang="en-US" sz="1800" dirty="0"/>
                  <a:t>The output state </a:t>
                </a:r>
                <a14:m>
                  <m:oMath xmlns:m="http://schemas.openxmlformats.org/officeDocument/2006/math">
                    <m:r>
                      <a:rPr lang="en-CA" sz="1800" b="0" i="1" smtClean="0">
                        <a:latin typeface="Cambria Math" panose="02040503050406030204" pitchFamily="18" charset="0"/>
                      </a:rPr>
                      <m:t>𝐹</m:t>
                    </m:r>
                    <m:r>
                      <a:rPr lang="en-CA" sz="1800" b="0" i="1" smtClean="0">
                        <a:latin typeface="Cambria Math" panose="02040503050406030204" pitchFamily="18" charset="0"/>
                      </a:rPr>
                      <m:t>(</m:t>
                    </m:r>
                    <m:r>
                      <a:rPr lang="en-CA" sz="1800" b="1" i="1" smtClean="0">
                        <a:latin typeface="Cambria Math" panose="02040503050406030204" pitchFamily="18" charset="0"/>
                      </a:rPr>
                      <m:t>𝒙</m:t>
                    </m:r>
                    <m:r>
                      <a:rPr lang="en-CA" sz="1800" b="0" i="1" smtClean="0">
                        <a:latin typeface="Cambria Math" panose="02040503050406030204" pitchFamily="18" charset="0"/>
                      </a:rPr>
                      <m:t>)</m:t>
                    </m:r>
                  </m:oMath>
                </a14:m>
                <a:r>
                  <a:rPr lang="en-US" sz="1800" dirty="0"/>
                  <a:t> is recoverable from </a:t>
                </a:r>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𝐹</m:t>
                        </m:r>
                      </m:e>
                    </m:acc>
                    <m:r>
                      <a:rPr lang="en-CA" sz="1800" b="0" i="1" smtClean="0">
                        <a:latin typeface="Cambria Math" panose="02040503050406030204" pitchFamily="18" charset="0"/>
                      </a:rPr>
                      <m:t>(</m:t>
                    </m:r>
                    <m:r>
                      <a:rPr lang="en-CA" sz="1800" b="1" i="1" smtClean="0">
                        <a:latin typeface="Cambria Math" panose="02040503050406030204" pitchFamily="18" charset="0"/>
                      </a:rPr>
                      <m:t>𝒙</m:t>
                    </m:r>
                    <m:r>
                      <a:rPr lang="en-CA" sz="1800" b="0" i="1" smtClean="0">
                        <a:latin typeface="Cambria Math" panose="02040503050406030204" pitchFamily="18" charset="0"/>
                      </a:rPr>
                      <m:t>;</m:t>
                    </m:r>
                    <m:r>
                      <a:rPr lang="en-CA" sz="1800" b="1" i="1" smtClean="0">
                        <a:latin typeface="Cambria Math" panose="02040503050406030204" pitchFamily="18" charset="0"/>
                      </a:rPr>
                      <m:t>𝒓</m:t>
                    </m:r>
                    <m:r>
                      <a:rPr lang="en-CA" sz="1800" b="0" i="1" smtClean="0">
                        <a:latin typeface="Cambria Math" panose="02040503050406030204" pitchFamily="18" charset="0"/>
                      </a:rPr>
                      <m:t>)</m:t>
                    </m:r>
                  </m:oMath>
                </a14:m>
                <a:endParaRPr lang="en-US" sz="1800" dirty="0"/>
              </a:p>
              <a:p>
                <a:pPr lvl="1"/>
                <a:endParaRPr lang="en-US" sz="1800" dirty="0"/>
              </a:p>
              <a:p>
                <a:pPr lvl="1"/>
                <a14:m>
                  <m:oMath xmlns:m="http://schemas.openxmlformats.org/officeDocument/2006/math">
                    <m:acc>
                      <m:accPr>
                        <m:chr m:val="̂"/>
                        <m:ctrlPr>
                          <a:rPr lang="en-CA" sz="1800" b="0" i="1" smtClean="0">
                            <a:latin typeface="Cambria Math" panose="02040503050406030204" pitchFamily="18" charset="0"/>
                          </a:rPr>
                        </m:ctrlPr>
                      </m:accPr>
                      <m:e>
                        <m:r>
                          <a:rPr lang="en-CA" sz="1800" b="0" i="1" smtClean="0">
                            <a:latin typeface="Cambria Math" panose="02040503050406030204" pitchFamily="18" charset="0"/>
                          </a:rPr>
                          <m:t>𝐹</m:t>
                        </m:r>
                      </m:e>
                    </m:acc>
                    <m:r>
                      <a:rPr lang="en-CA" sz="1800" b="0" i="1" smtClean="0">
                        <a:latin typeface="Cambria Math" panose="02040503050406030204" pitchFamily="18" charset="0"/>
                      </a:rPr>
                      <m:t>(</m:t>
                    </m:r>
                    <m:r>
                      <a:rPr lang="en-CA" sz="1800" b="1" i="1" smtClean="0">
                        <a:latin typeface="Cambria Math" panose="02040503050406030204" pitchFamily="18" charset="0"/>
                      </a:rPr>
                      <m:t>𝒙</m:t>
                    </m:r>
                    <m:r>
                      <a:rPr lang="en-CA" sz="1800" b="0" i="1" smtClean="0">
                        <a:latin typeface="Cambria Math" panose="02040503050406030204" pitchFamily="18" charset="0"/>
                      </a:rPr>
                      <m:t>;</m:t>
                    </m:r>
                    <m:r>
                      <a:rPr lang="en-CA" sz="1800" b="1" i="1" smtClean="0">
                        <a:latin typeface="Cambria Math" panose="02040503050406030204" pitchFamily="18" charset="0"/>
                      </a:rPr>
                      <m:t>𝒓</m:t>
                    </m:r>
                    <m:r>
                      <a:rPr lang="en-CA" sz="1800" b="0" i="1" smtClean="0">
                        <a:latin typeface="Cambria Math" panose="02040503050406030204" pitchFamily="18" charset="0"/>
                      </a:rPr>
                      <m:t>)</m:t>
                    </m:r>
                  </m:oMath>
                </a14:m>
                <a:r>
                  <a:rPr lang="en-US" sz="1800" dirty="0"/>
                  <a:t> reveals nothing beyond </a:t>
                </a:r>
                <a14:m>
                  <m:oMath xmlns:m="http://schemas.openxmlformats.org/officeDocument/2006/math">
                    <m:r>
                      <a:rPr lang="en-CA" sz="1800" b="0" i="1" smtClean="0">
                        <a:latin typeface="Cambria Math" panose="02040503050406030204" pitchFamily="18" charset="0"/>
                      </a:rPr>
                      <m:t>𝐹</m:t>
                    </m:r>
                    <m:r>
                      <a:rPr lang="en-CA" sz="1800" b="0" i="1" smtClean="0">
                        <a:latin typeface="Cambria Math" panose="02040503050406030204" pitchFamily="18" charset="0"/>
                      </a:rPr>
                      <m:t>(</m:t>
                    </m:r>
                    <m:r>
                      <a:rPr lang="en-CA" sz="1800" b="1" i="1" smtClean="0">
                        <a:latin typeface="Cambria Math" panose="02040503050406030204" pitchFamily="18" charset="0"/>
                      </a:rPr>
                      <m:t>𝒙</m:t>
                    </m:r>
                    <m:r>
                      <a:rPr lang="en-CA" sz="1800" b="0" i="1" smtClean="0">
                        <a:latin typeface="Cambria Math" panose="02040503050406030204" pitchFamily="18" charset="0"/>
                      </a:rPr>
                      <m:t>)</m:t>
                    </m:r>
                  </m:oMath>
                </a14:m>
                <a:r>
                  <a:rPr lang="en-US" sz="1800" dirty="0"/>
                  <a:t> </a:t>
                </a:r>
              </a:p>
              <a:p>
                <a:pPr lvl="1"/>
                <a:endParaRPr lang="en-US" sz="1800" dirty="0"/>
              </a:p>
              <a:p>
                <a:r>
                  <a:rPr lang="en-US" sz="2000" dirty="0"/>
                  <a:t>Again, QREs get interesting and nontrivial when requiring</a:t>
                </a:r>
                <a:br>
                  <a:rPr lang="en-US" sz="2000" dirty="0"/>
                </a:br>
                <a:br>
                  <a:rPr lang="en-US" sz="2000" dirty="0"/>
                </a:br>
                <a:r>
                  <a:rPr lang="en-US" sz="2000" dirty="0"/>
                  <a:t>complexity of computing </a:t>
                </a:r>
                <a14:m>
                  <m:oMath xmlns:m="http://schemas.openxmlformats.org/officeDocument/2006/math">
                    <m:acc>
                      <m:accPr>
                        <m:chr m:val="̂"/>
                        <m:ctrlPr>
                          <a:rPr lang="en-CA" sz="2000" b="0" i="1" smtClean="0">
                            <a:latin typeface="Cambria Math" panose="02040503050406030204" pitchFamily="18" charset="0"/>
                          </a:rPr>
                        </m:ctrlPr>
                      </m:accPr>
                      <m:e>
                        <m:r>
                          <a:rPr lang="en-CA" sz="2000" b="0" i="1" smtClean="0">
                            <a:latin typeface="Cambria Math" panose="02040503050406030204" pitchFamily="18" charset="0"/>
                          </a:rPr>
                          <m:t>𝐹</m:t>
                        </m:r>
                      </m:e>
                    </m:acc>
                    <m:r>
                      <a:rPr lang="en-CA" sz="2000" b="0" i="1" dirty="0" smtClean="0">
                        <a:latin typeface="Cambria Math" panose="02040503050406030204" pitchFamily="18" charset="0"/>
                      </a:rPr>
                      <m:t>(</m:t>
                    </m:r>
                    <m:r>
                      <a:rPr lang="en-CA" sz="2000" b="1" i="1" dirty="0" smtClean="0">
                        <a:latin typeface="Cambria Math" panose="02040503050406030204" pitchFamily="18" charset="0"/>
                      </a:rPr>
                      <m:t>𝒙</m:t>
                    </m:r>
                    <m:r>
                      <a:rPr lang="en-CA" sz="2000" b="0" i="1" dirty="0" smtClean="0">
                        <a:latin typeface="Cambria Math" panose="02040503050406030204" pitchFamily="18" charset="0"/>
                      </a:rPr>
                      <m:t>;</m:t>
                    </m:r>
                    <m:r>
                      <a:rPr lang="en-CA" sz="2000" b="1" i="1" dirty="0" smtClean="0">
                        <a:latin typeface="Cambria Math" panose="02040503050406030204" pitchFamily="18" charset="0"/>
                      </a:rPr>
                      <m:t>𝒓</m:t>
                    </m:r>
                    <m:r>
                      <a:rPr lang="en-CA" sz="2000" b="0" i="1" dirty="0" smtClean="0">
                        <a:latin typeface="Cambria Math" panose="02040503050406030204" pitchFamily="18" charset="0"/>
                      </a:rPr>
                      <m:t>)</m:t>
                    </m:r>
                  </m:oMath>
                </a14:m>
                <a:r>
                  <a:rPr lang="en-US" sz="2000" dirty="0"/>
                  <a:t> </a:t>
                </a:r>
                <a14:m>
                  <m:oMath xmlns:m="http://schemas.openxmlformats.org/officeDocument/2006/math">
                    <m:r>
                      <a:rPr lang="en-CA" sz="2000" b="0" i="1" smtClean="0">
                        <a:latin typeface="Cambria Math" panose="02040503050406030204" pitchFamily="18" charset="0"/>
                      </a:rPr>
                      <m:t>≪</m:t>
                    </m:r>
                  </m:oMath>
                </a14:m>
                <a:r>
                  <a:rPr lang="en-US" sz="2000" dirty="0"/>
                  <a:t> complexity of computing </a:t>
                </a:r>
                <a14:m>
                  <m:oMath xmlns:m="http://schemas.openxmlformats.org/officeDocument/2006/math">
                    <m:r>
                      <a:rPr lang="en-CA" sz="2000" b="0" i="1" smtClean="0">
                        <a:latin typeface="Cambria Math" panose="02040503050406030204" pitchFamily="18" charset="0"/>
                      </a:rPr>
                      <m:t>𝐹</m:t>
                    </m:r>
                    <m:r>
                      <a:rPr lang="en-CA" sz="2000" i="1">
                        <a:latin typeface="Cambria Math" panose="02040503050406030204" pitchFamily="18" charset="0"/>
                      </a:rPr>
                      <m:t>(</m:t>
                    </m:r>
                    <m:r>
                      <a:rPr lang="en-CA" sz="2000" b="1" i="1">
                        <a:latin typeface="Cambria Math" panose="02040503050406030204" pitchFamily="18" charset="0"/>
                      </a:rPr>
                      <m:t>𝒙</m:t>
                    </m:r>
                    <m:r>
                      <a:rPr lang="en-CA" sz="2000" i="1">
                        <a:latin typeface="Cambria Math" panose="02040503050406030204" pitchFamily="18" charset="0"/>
                      </a:rPr>
                      <m:t>)</m:t>
                    </m:r>
                  </m:oMath>
                </a14:m>
                <a:endParaRPr lang="en-US" sz="2000" dirty="0"/>
              </a:p>
            </p:txBody>
          </p:sp>
        </mc:Choice>
        <mc:Fallback xmlns="">
          <p:sp>
            <p:nvSpPr>
              <p:cNvPr id="5" name="Content Placeholder 4">
                <a:extLst>
                  <a:ext uri="{FF2B5EF4-FFF2-40B4-BE49-F238E27FC236}">
                    <a16:creationId xmlns:a16="http://schemas.microsoft.com/office/drawing/2014/main" id="{FAB85DC2-2B03-3244-8815-8B109A454506}"/>
                  </a:ext>
                </a:extLst>
              </p:cNvPr>
              <p:cNvSpPr>
                <a:spLocks noGrp="1" noRot="1" noChangeAspect="1" noMove="1" noResize="1" noEditPoints="1" noAdjustHandles="1" noChangeArrowheads="1" noChangeShapeType="1" noTextEdit="1"/>
              </p:cNvSpPr>
              <p:nvPr>
                <p:ph idx="1"/>
              </p:nvPr>
            </p:nvSpPr>
            <p:spPr>
              <a:blipFill>
                <a:blip r:embed="rId3"/>
                <a:stretch>
                  <a:fillRect l="-483" t="-175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A2ECAE6-AAF8-FE4B-BD57-6B8103D9CC5C}"/>
              </a:ext>
            </a:extLst>
          </p:cNvPr>
          <p:cNvSpPr txBox="1"/>
          <p:nvPr/>
        </p:nvSpPr>
        <p:spPr>
          <a:xfrm>
            <a:off x="8808441" y="3011648"/>
            <a:ext cx="2860645" cy="646331"/>
          </a:xfrm>
          <a:prstGeom prst="rect">
            <a:avLst/>
          </a:prstGeom>
          <a:noFill/>
        </p:spPr>
        <p:txBody>
          <a:bodyPr wrap="square" rtlCol="0">
            <a:spAutoFit/>
          </a:bodyPr>
          <a:lstStyle/>
          <a:p>
            <a:r>
              <a:rPr lang="en-US" b="1" dirty="0"/>
              <a:t>Bold variables indicate quantum states.</a:t>
            </a:r>
          </a:p>
        </p:txBody>
      </p:sp>
    </p:spTree>
    <p:extLst>
      <p:ext uri="{BB962C8B-B14F-4D97-AF65-F5344CB8AC3E}">
        <p14:creationId xmlns:p14="http://schemas.microsoft.com/office/powerpoint/2010/main" val="159291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1FF0-A264-1D4E-9BD8-E38ED012088E}"/>
              </a:ext>
            </a:extLst>
          </p:cNvPr>
          <p:cNvSpPr>
            <a:spLocks noGrp="1"/>
          </p:cNvSpPr>
          <p:nvPr>
            <p:ph type="title"/>
          </p:nvPr>
        </p:nvSpPr>
        <p:spPr/>
        <p:txBody>
          <a:bodyPr/>
          <a:lstStyle/>
          <a:p>
            <a:r>
              <a:rPr lang="en-US" dirty="0"/>
              <a:t>Our Definition of QRE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E350DB-26CF-6A43-831C-572591184E7E}"/>
                  </a:ext>
                </a:extLst>
              </p:cNvPr>
              <p:cNvSpPr>
                <a:spLocks noGrp="1"/>
              </p:cNvSpPr>
              <p:nvPr>
                <p:ph idx="1"/>
              </p:nvPr>
            </p:nvSpPr>
            <p:spPr>
              <a:xfrm>
                <a:off x="838200" y="1825625"/>
                <a:ext cx="10763774" cy="4351338"/>
              </a:xfrm>
            </p:spPr>
            <p:txBody>
              <a:bodyPr>
                <a:normAutofit fontScale="62500" lnSpcReduction="20000"/>
              </a:bodyPr>
              <a:lstStyle/>
              <a:p>
                <a:pPr marL="0" indent="0">
                  <a:lnSpc>
                    <a:spcPct val="170000"/>
                  </a:lnSpc>
                  <a:buNone/>
                </a:pPr>
                <a:r>
                  <a:rPr lang="en-US" dirty="0"/>
                  <a:t>A (Decomposable) QRE scheme for circuit class </a:t>
                </a:r>
                <a14:m>
                  <m:oMath xmlns:m="http://schemas.openxmlformats.org/officeDocument/2006/math">
                    <m:r>
                      <a:rPr lang="en-CA" b="0" i="1" smtClean="0">
                        <a:latin typeface="Cambria Math" panose="02040503050406030204" pitchFamily="18" charset="0"/>
                        <a:ea typeface="Cambria Math" panose="02040503050406030204" pitchFamily="18" charset="0"/>
                      </a:rPr>
                      <m:t>ℱ</m:t>
                    </m:r>
                  </m:oMath>
                </a14:m>
                <a:r>
                  <a:rPr lang="en-US" dirty="0"/>
                  <a:t>: triple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𝐸𝑛𝑐</m:t>
                    </m:r>
                    <m:r>
                      <a:rPr lang="en-CA" b="0" i="1" smtClean="0">
                        <a:latin typeface="Cambria Math" panose="02040503050406030204" pitchFamily="18" charset="0"/>
                      </a:rPr>
                      <m:t>,</m:t>
                    </m:r>
                    <m:r>
                      <a:rPr lang="en-CA" b="0" i="1" smtClean="0">
                        <a:latin typeface="Cambria Math" panose="02040503050406030204" pitchFamily="18" charset="0"/>
                      </a:rPr>
                      <m:t>𝐷𝑒𝑐</m:t>
                    </m:r>
                    <m:r>
                      <a:rPr lang="en-CA" b="0" i="1" smtClean="0">
                        <a:latin typeface="Cambria Math" panose="02040503050406030204" pitchFamily="18" charset="0"/>
                      </a:rPr>
                      <m:t>,</m:t>
                    </m:r>
                    <m:r>
                      <a:rPr lang="en-CA" b="0" i="1" smtClean="0">
                        <a:latin typeface="Cambria Math" panose="02040503050406030204" pitchFamily="18" charset="0"/>
                      </a:rPr>
                      <m:t>𝑆𝑖𝑚</m:t>
                    </m:r>
                    <m:r>
                      <a:rPr lang="en-CA" b="0" i="1" smtClean="0">
                        <a:latin typeface="Cambria Math" panose="02040503050406030204" pitchFamily="18" charset="0"/>
                      </a:rPr>
                      <m:t>)</m:t>
                    </m:r>
                  </m:oMath>
                </a14:m>
                <a:r>
                  <a:rPr lang="en-US" dirty="0"/>
                  <a:t> of quantum algorithms where </a:t>
                </a:r>
                <a14:m>
                  <m:oMath xmlns:m="http://schemas.openxmlformats.org/officeDocument/2006/math">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𝐹</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ℱ</m:t>
                    </m:r>
                  </m:oMath>
                </a14:m>
                <a:r>
                  <a:rPr lang="en-US" dirty="0"/>
                  <a:t> and </a:t>
                </a:r>
                <a14:m>
                  <m:oMath xmlns:m="http://schemas.openxmlformats.org/officeDocument/2006/math">
                    <m:r>
                      <a:rPr lang="en-CA" b="0" i="1" smtClean="0">
                        <a:latin typeface="Cambria Math" panose="02040503050406030204" pitchFamily="18" charset="0"/>
                        <a:ea typeface="Cambria Math" panose="02040503050406030204" pitchFamily="18" charset="0"/>
                      </a:rPr>
                      <m:t>∀</m:t>
                    </m:r>
                  </m:oMath>
                </a14:m>
                <a:r>
                  <a:rPr lang="en-US" dirty="0"/>
                  <a:t> quantum inputs </a:t>
                </a:r>
                <a14:m>
                  <m:oMath xmlns:m="http://schemas.openxmlformats.org/officeDocument/2006/math">
                    <m:r>
                      <a:rPr lang="en-CA" b="1" i="1" smtClean="0">
                        <a:latin typeface="Cambria Math" panose="02040503050406030204" pitchFamily="18" charset="0"/>
                        <a:ea typeface="Cambria Math" panose="02040503050406030204" pitchFamily="18" charset="0"/>
                      </a:rPr>
                      <m:t>𝒙</m:t>
                    </m:r>
                  </m:oMath>
                </a14:m>
                <a:r>
                  <a:rPr lang="en-US" dirty="0"/>
                  <a:t>,  </a:t>
                </a:r>
                <a14:m>
                  <m:oMath xmlns:m="http://schemas.openxmlformats.org/officeDocument/2006/math">
                    <m:r>
                      <a:rPr lang="en-CA" b="0" i="1" smtClean="0">
                        <a:latin typeface="Cambria Math" panose="02040503050406030204" pitchFamily="18" charset="0"/>
                        <a:ea typeface="Cambria Math" panose="02040503050406030204" pitchFamily="18" charset="0"/>
                      </a:rPr>
                      <m:t>𝐸𝑛𝑐</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𝐹</m:t>
                        </m:r>
                        <m:r>
                          <a:rPr lang="en-CA" b="0"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𝒓</m:t>
                        </m:r>
                      </m:e>
                    </m:d>
                    <m:r>
                      <a:rPr lang="en-CA" b="0" i="1" smtClean="0">
                        <a:latin typeface="Cambria Math" panose="02040503050406030204" pitchFamily="18" charset="0"/>
                        <a:ea typeface="Cambria Math" panose="02040503050406030204" pitchFamily="18" charset="0"/>
                      </a:rPr>
                      <m:t>=</m:t>
                    </m:r>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d>
                      <m:dPr>
                        <m:ctrlPr>
                          <a:rPr lang="en-CA" b="0"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 </m:t>
                        </m:r>
                        <m:r>
                          <a:rPr lang="en-CA" b="1" i="1" smtClean="0">
                            <a:latin typeface="Cambria Math" panose="02040503050406030204" pitchFamily="18" charset="0"/>
                            <a:ea typeface="Cambria Math" panose="02040503050406030204" pitchFamily="18" charset="0"/>
                          </a:rPr>
                          <m:t>𝒓</m:t>
                        </m:r>
                      </m:e>
                    </m:d>
                  </m:oMath>
                </a14:m>
                <a:r>
                  <a:rPr lang="en-US" dirty="0"/>
                  <a:t> and</a:t>
                </a:r>
              </a:p>
              <a:p>
                <a:pPr marL="0" indent="0">
                  <a:buNone/>
                </a:pPr>
                <a:endParaRPr lang="en-US" dirty="0"/>
              </a:p>
              <a:p>
                <a:r>
                  <a:rPr lang="en-CA" b="1" dirty="0">
                    <a:ea typeface="Cambria Math" panose="02040503050406030204" pitchFamily="18" charset="0"/>
                  </a:rPr>
                  <a:t>Correctness</a:t>
                </a:r>
                <a:r>
                  <a:rPr lang="en-CA" dirty="0">
                    <a:ea typeface="Cambria Math" panose="02040503050406030204" pitchFamily="18" charset="0"/>
                  </a:rPr>
                  <a:t>: </a:t>
                </a:r>
                <a14:m>
                  <m:oMath xmlns:m="http://schemas.openxmlformats.org/officeDocument/2006/math">
                    <m:r>
                      <m:rPr>
                        <m:sty m:val="p"/>
                      </m:rPr>
                      <a:rPr lang="en-CA" b="0" i="0" smtClean="0">
                        <a:latin typeface="Cambria Math" panose="02040503050406030204" pitchFamily="18" charset="0"/>
                        <a:ea typeface="Cambria Math" panose="02040503050406030204" pitchFamily="18" charset="0"/>
                      </a:rPr>
                      <m:t>Dec</m:t>
                    </m:r>
                    <m:d>
                      <m:dPr>
                        <m:ctrlPr>
                          <a:rPr lang="en-CA" b="0" i="1" smtClean="0">
                            <a:latin typeface="Cambria Math" panose="02040503050406030204" pitchFamily="18" charset="0"/>
                            <a:ea typeface="Cambria Math" panose="02040503050406030204" pitchFamily="18" charset="0"/>
                          </a:rPr>
                        </m:ctrlPr>
                      </m:dPr>
                      <m:e>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d>
                          <m:dPr>
                            <m:ctrlPr>
                              <a:rPr lang="en-CA" b="0"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 </m:t>
                            </m:r>
                            <m:r>
                              <a:rPr lang="en-CA" b="1" i="1" smtClean="0">
                                <a:latin typeface="Cambria Math" panose="02040503050406030204" pitchFamily="18" charset="0"/>
                                <a:ea typeface="Cambria Math" panose="02040503050406030204" pitchFamily="18" charset="0"/>
                              </a:rPr>
                              <m:t>𝒓</m:t>
                            </m:r>
                          </m:e>
                        </m:d>
                      </m:e>
                    </m:d>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𝐹</m:t>
                    </m:r>
                    <m:r>
                      <a:rPr lang="en-CA" b="0"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m:t>
                    </m:r>
                  </m:oMath>
                </a14:m>
                <a:endParaRPr lang="en-US" dirty="0"/>
              </a:p>
              <a:p>
                <a:endParaRPr lang="en-US" b="1" dirty="0"/>
              </a:p>
              <a:p>
                <a14:m>
                  <m:oMath xmlns:m="http://schemas.openxmlformats.org/officeDocument/2006/math">
                    <m:r>
                      <a:rPr lang="en-CA" b="0" i="1" smtClean="0">
                        <a:latin typeface="Cambria Math" panose="02040503050406030204" pitchFamily="18" charset="0"/>
                        <a:ea typeface="Cambria Math" panose="02040503050406030204" pitchFamily="18" charset="0"/>
                      </a:rPr>
                      <m:t>𝜖</m:t>
                    </m:r>
                  </m:oMath>
                </a14:m>
                <a:r>
                  <a:rPr lang="en-US" dirty="0"/>
                  <a:t>-</a:t>
                </a:r>
                <a:r>
                  <a:rPr lang="en-US" b="1" dirty="0"/>
                  <a:t>Privacy</a:t>
                </a:r>
                <a:r>
                  <a:rPr lang="en-US" dirty="0"/>
                  <a:t>: </a:t>
                </a:r>
                <a14:m>
                  <m:oMath xmlns:m="http://schemas.openxmlformats.org/officeDocument/2006/math">
                    <m:r>
                      <m:rPr>
                        <m:sty m:val="p"/>
                      </m:rPr>
                      <a:rPr lang="en-CA" b="0" i="0" smtClean="0">
                        <a:latin typeface="Cambria Math" panose="02040503050406030204" pitchFamily="18" charset="0"/>
                        <a:ea typeface="Cambria Math" panose="02040503050406030204" pitchFamily="18" charset="0"/>
                      </a:rPr>
                      <m:t>Sim</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𝐹</m:t>
                        </m:r>
                        <m:r>
                          <a:rPr lang="en-CA" b="0"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m:t>
                        </m:r>
                      </m:e>
                    </m:d>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m:t>
                        </m:r>
                      </m:e>
                      <m:sub>
                        <m:r>
                          <a:rPr lang="en-CA" b="0" i="1" smtClean="0">
                            <a:latin typeface="Cambria Math" panose="02040503050406030204" pitchFamily="18" charset="0"/>
                            <a:ea typeface="Cambria Math" panose="02040503050406030204" pitchFamily="18" charset="0"/>
                          </a:rPr>
                          <m:t>𝜖</m:t>
                        </m:r>
                      </m:sub>
                    </m:sSub>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d>
                      <m:dPr>
                        <m:ctrlPr>
                          <a:rPr lang="en-CA" b="0"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 </m:t>
                        </m:r>
                        <m:r>
                          <a:rPr lang="en-CA" b="1" i="1" smtClean="0">
                            <a:latin typeface="Cambria Math" panose="02040503050406030204" pitchFamily="18" charset="0"/>
                            <a:ea typeface="Cambria Math" panose="02040503050406030204" pitchFamily="18" charset="0"/>
                          </a:rPr>
                          <m:t>𝒓</m:t>
                        </m:r>
                      </m:e>
                    </m:d>
                  </m:oMath>
                </a14:m>
                <a:endParaRPr lang="en-CA" dirty="0"/>
              </a:p>
              <a:p>
                <a:endParaRPr lang="en-CA" dirty="0"/>
              </a:p>
              <a:p>
                <a:r>
                  <a:rPr lang="en-US" b="1" dirty="0"/>
                  <a:t>Decomposability</a:t>
                </a:r>
                <a:r>
                  <a:rPr lang="en-US" dirty="0"/>
                  <a:t>: </a:t>
                </a:r>
                <a14:m>
                  <m:oMath xmlns:m="http://schemas.openxmlformats.org/officeDocument/2006/math">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d>
                      <m:dPr>
                        <m:ctrlPr>
                          <a:rPr lang="en-CA" b="0"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𝒙</m:t>
                        </m:r>
                        <m:r>
                          <a:rPr lang="en-CA" b="0" i="1" smtClean="0">
                            <a:latin typeface="Cambria Math" panose="02040503050406030204" pitchFamily="18" charset="0"/>
                            <a:ea typeface="Cambria Math" panose="02040503050406030204" pitchFamily="18" charset="0"/>
                          </a:rPr>
                          <m:t>; </m:t>
                        </m:r>
                        <m:r>
                          <a:rPr lang="en-CA" b="1" i="1" smtClean="0">
                            <a:latin typeface="Cambria Math" panose="02040503050406030204" pitchFamily="18" charset="0"/>
                            <a:ea typeface="Cambria Math" panose="02040503050406030204" pitchFamily="18" charset="0"/>
                          </a:rPr>
                          <m:t>𝒓</m:t>
                        </m:r>
                      </m:e>
                    </m:d>
                  </m:oMath>
                </a14:m>
                <a:r>
                  <a:rPr lang="en-US" dirty="0"/>
                  <a:t> has two parts:</a:t>
                </a:r>
              </a:p>
              <a:p>
                <a:pPr lvl="1"/>
                <a:endParaRPr lang="en-US" b="1" dirty="0"/>
              </a:p>
              <a:p>
                <a:pPr lvl="1"/>
                <a:r>
                  <a:rPr lang="en-US" b="1" dirty="0"/>
                  <a:t>Offline part: </a:t>
                </a:r>
                <a14:m>
                  <m:oMath xmlns:m="http://schemas.openxmlformats.org/officeDocument/2006/math">
                    <m:sSub>
                      <m:sSubPr>
                        <m:ctrlPr>
                          <a:rPr lang="en-CA" b="0" i="1" dirty="0" smtClean="0">
                            <a:latin typeface="Cambria Math" panose="02040503050406030204" pitchFamily="18" charset="0"/>
                            <a:ea typeface="Cambria Math" panose="02040503050406030204" pitchFamily="18" charset="0"/>
                          </a:rPr>
                        </m:ctrlPr>
                      </m:sSubPr>
                      <m:e>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e>
                      <m:sub>
                        <m:r>
                          <m:rPr>
                            <m:nor/>
                          </m:rPr>
                          <a:rPr lang="en-CA" b="0" i="0" dirty="0" smtClean="0">
                            <a:latin typeface="Cambria Math" panose="02040503050406030204" pitchFamily="18" charset="0"/>
                          </a:rPr>
                          <m:t>off</m:t>
                        </m:r>
                      </m:sub>
                    </m:sSub>
                    <m:r>
                      <a:rPr lang="en-CA" b="0" i="1" dirty="0" smtClean="0">
                        <a:latin typeface="Cambria Math" panose="02040503050406030204" pitchFamily="18" charset="0"/>
                      </a:rPr>
                      <m:t>(</m:t>
                    </m:r>
                    <m:r>
                      <a:rPr lang="en-CA" b="1" i="1" dirty="0" smtClean="0">
                        <a:latin typeface="Cambria Math" panose="02040503050406030204" pitchFamily="18" charset="0"/>
                      </a:rPr>
                      <m:t>𝒓</m:t>
                    </m:r>
                    <m:r>
                      <a:rPr lang="en-CA" b="0" i="1" dirty="0" smtClean="0">
                        <a:latin typeface="Cambria Math" panose="02040503050406030204" pitchFamily="18" charset="0"/>
                      </a:rPr>
                      <m:t>)</m:t>
                    </m:r>
                    <m:r>
                      <a:rPr lang="en-CA" b="0" i="1" smtClean="0">
                        <a:latin typeface="Cambria Math" panose="02040503050406030204" pitchFamily="18" charset="0"/>
                        <a:ea typeface="Cambria Math" panose="02040503050406030204" pitchFamily="18" charset="0"/>
                      </a:rPr>
                      <m:t> </m:t>
                    </m:r>
                  </m:oMath>
                </a14:m>
                <a:endParaRPr lang="en-US" b="1" dirty="0"/>
              </a:p>
              <a:p>
                <a:pPr marL="457200" lvl="1" indent="0">
                  <a:buNone/>
                </a:pPr>
                <a:endParaRPr lang="en-US" b="1" dirty="0"/>
              </a:p>
              <a:p>
                <a:pPr lvl="1"/>
                <a:r>
                  <a:rPr lang="en-US" b="1" dirty="0"/>
                  <a:t>Online part: </a:t>
                </a:r>
                <a14:m>
                  <m:oMath xmlns:m="http://schemas.openxmlformats.org/officeDocument/2006/math">
                    <m:d>
                      <m:dPr>
                        <m:ctrlPr>
                          <a:rPr lang="en-CA" b="0" i="1" smtClean="0">
                            <a:latin typeface="Cambria Math" panose="02040503050406030204" pitchFamily="18" charset="0"/>
                            <a:ea typeface="Cambria Math" panose="02040503050406030204" pitchFamily="18" charset="0"/>
                          </a:rPr>
                        </m:ctrlPr>
                      </m:dPr>
                      <m:e>
                        <m:sSub>
                          <m:sSubPr>
                            <m:ctrlPr>
                              <a:rPr lang="en-CA" b="0" i="1" dirty="0" smtClean="0">
                                <a:latin typeface="Cambria Math" panose="02040503050406030204" pitchFamily="18" charset="0"/>
                                <a:ea typeface="Cambria Math" panose="02040503050406030204" pitchFamily="18" charset="0"/>
                              </a:rPr>
                            </m:ctrlPr>
                          </m:sSubPr>
                          <m:e>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e>
                          <m:sub>
                            <m:r>
                              <m:rPr>
                                <m:nor/>
                              </m:rPr>
                              <a:rPr lang="en-CA" b="0" i="0" dirty="0" smtClean="0">
                                <a:latin typeface="Cambria Math" panose="02040503050406030204" pitchFamily="18" charset="0"/>
                              </a:rPr>
                              <m:t>1</m:t>
                            </m:r>
                          </m:sub>
                        </m:sSub>
                        <m:d>
                          <m:dPr>
                            <m:ctrlPr>
                              <a:rPr lang="en-CA" b="0" i="1" dirty="0" smtClean="0">
                                <a:latin typeface="Cambria Math" panose="02040503050406030204" pitchFamily="18" charset="0"/>
                              </a:rPr>
                            </m:ctrlPr>
                          </m:dPr>
                          <m:e>
                            <m:sSub>
                              <m:sSubPr>
                                <m:ctrlPr>
                                  <a:rPr lang="en-CA" i="1" dirty="0" smtClean="0">
                                    <a:latin typeface="Cambria Math" panose="02040503050406030204" pitchFamily="18" charset="0"/>
                                  </a:rPr>
                                </m:ctrlPr>
                              </m:sSubPr>
                              <m:e>
                                <m:r>
                                  <a:rPr lang="en-CA" b="1" i="1" dirty="0" smtClean="0">
                                    <a:latin typeface="Cambria Math" panose="02040503050406030204" pitchFamily="18" charset="0"/>
                                  </a:rPr>
                                  <m:t>𝒙</m:t>
                                </m:r>
                              </m:e>
                              <m:sub>
                                <m:r>
                                  <a:rPr lang="en-CA" b="0" i="1" dirty="0" smtClean="0">
                                    <a:latin typeface="Cambria Math" panose="02040503050406030204" pitchFamily="18" charset="0"/>
                                  </a:rPr>
                                  <m:t>1</m:t>
                                </m:r>
                              </m:sub>
                            </m:sSub>
                            <m:r>
                              <a:rPr lang="en-CA" b="0" i="1" dirty="0" smtClean="0">
                                <a:latin typeface="Cambria Math" panose="02040503050406030204" pitchFamily="18" charset="0"/>
                              </a:rPr>
                              <m:t>;</m:t>
                            </m:r>
                            <m:r>
                              <a:rPr lang="en-CA" b="1" i="1" dirty="0" smtClean="0">
                                <a:latin typeface="Cambria Math" panose="02040503050406030204" pitchFamily="18" charset="0"/>
                              </a:rPr>
                              <m:t>𝒓</m:t>
                            </m:r>
                          </m:e>
                        </m:d>
                        <m:r>
                          <a:rPr lang="en-CA" b="0" i="1" dirty="0" smtClean="0">
                            <a:latin typeface="Cambria Math" panose="02040503050406030204" pitchFamily="18" charset="0"/>
                          </a:rPr>
                          <m:t>,…,</m:t>
                        </m:r>
                        <m:sSub>
                          <m:sSubPr>
                            <m:ctrlPr>
                              <a:rPr lang="en-CA" b="0" i="1" dirty="0" smtClean="0">
                                <a:latin typeface="Cambria Math" panose="02040503050406030204" pitchFamily="18" charset="0"/>
                                <a:ea typeface="Cambria Math" panose="02040503050406030204" pitchFamily="18" charset="0"/>
                              </a:rPr>
                            </m:ctrlPr>
                          </m:sSubPr>
                          <m:e>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e>
                          <m:sub>
                            <m:r>
                              <m:rPr>
                                <m:nor/>
                              </m:rPr>
                              <a:rPr lang="en-CA" b="0" i="0" dirty="0" smtClean="0">
                                <a:latin typeface="Cambria Math" panose="02040503050406030204" pitchFamily="18" charset="0"/>
                              </a:rPr>
                              <m:t>n</m:t>
                            </m:r>
                          </m:sub>
                        </m:sSub>
                        <m:d>
                          <m:dPr>
                            <m:ctrlPr>
                              <a:rPr lang="en-CA" b="0" i="1" dirty="0" smtClean="0">
                                <a:latin typeface="Cambria Math" panose="02040503050406030204" pitchFamily="18" charset="0"/>
                              </a:rPr>
                            </m:ctrlPr>
                          </m:dPr>
                          <m:e>
                            <m:sSub>
                              <m:sSubPr>
                                <m:ctrlPr>
                                  <a:rPr lang="en-CA" i="1" dirty="0" smtClean="0">
                                    <a:latin typeface="Cambria Math" panose="02040503050406030204" pitchFamily="18" charset="0"/>
                                  </a:rPr>
                                </m:ctrlPr>
                              </m:sSubPr>
                              <m:e>
                                <m:r>
                                  <a:rPr lang="en-CA" b="1" i="1" dirty="0" smtClean="0">
                                    <a:latin typeface="Cambria Math" panose="02040503050406030204" pitchFamily="18" charset="0"/>
                                  </a:rPr>
                                  <m:t>𝒙</m:t>
                                </m:r>
                              </m:e>
                              <m:sub>
                                <m:r>
                                  <a:rPr lang="en-CA" b="0" i="1" dirty="0" smtClean="0">
                                    <a:latin typeface="Cambria Math" panose="02040503050406030204" pitchFamily="18" charset="0"/>
                                  </a:rPr>
                                  <m:t>𝑛</m:t>
                                </m:r>
                              </m:sub>
                            </m:sSub>
                            <m:r>
                              <a:rPr lang="en-CA" b="0" i="1" dirty="0" smtClean="0">
                                <a:latin typeface="Cambria Math" panose="02040503050406030204" pitchFamily="18" charset="0"/>
                              </a:rPr>
                              <m:t>;</m:t>
                            </m:r>
                            <m:r>
                              <a:rPr lang="en-CA" b="1" i="1" dirty="0" smtClean="0">
                                <a:latin typeface="Cambria Math" panose="02040503050406030204" pitchFamily="18" charset="0"/>
                              </a:rPr>
                              <m:t>𝒓</m:t>
                            </m:r>
                          </m:e>
                        </m:d>
                      </m:e>
                    </m:d>
                  </m:oMath>
                </a14:m>
                <a:r>
                  <a:rPr lang="en-US" b="1" dirty="0"/>
                  <a:t> </a:t>
                </a:r>
                <a:r>
                  <a:rPr lang="en-US" dirty="0"/>
                  <a:t>where </a:t>
                </a:r>
                <a14:m>
                  <m:oMath xmlns:m="http://schemas.openxmlformats.org/officeDocument/2006/math">
                    <m:sSub>
                      <m:sSubPr>
                        <m:ctrlPr>
                          <a:rPr lang="en-CA" b="0" i="1" dirty="0" smtClean="0">
                            <a:latin typeface="Cambria Math" panose="02040503050406030204" pitchFamily="18" charset="0"/>
                            <a:ea typeface="Cambria Math" panose="02040503050406030204" pitchFamily="18" charset="0"/>
                          </a:rPr>
                        </m:ctrlPr>
                      </m:sSubPr>
                      <m:e>
                        <m:acc>
                          <m:accPr>
                            <m:chr m:val="̂"/>
                            <m:ctrlPr>
                              <a:rPr lang="en-CA" b="0" i="1" smtClean="0">
                                <a:latin typeface="Cambria Math" panose="02040503050406030204" pitchFamily="18" charset="0"/>
                                <a:ea typeface="Cambria Math" panose="02040503050406030204" pitchFamily="18" charset="0"/>
                              </a:rPr>
                            </m:ctrlPr>
                          </m:accPr>
                          <m:e>
                            <m:r>
                              <a:rPr lang="en-CA" b="0" i="1" smtClean="0">
                                <a:latin typeface="Cambria Math" panose="02040503050406030204" pitchFamily="18" charset="0"/>
                                <a:ea typeface="Cambria Math" panose="02040503050406030204" pitchFamily="18" charset="0"/>
                              </a:rPr>
                              <m:t>𝐹</m:t>
                            </m:r>
                          </m:e>
                        </m:acc>
                      </m:e>
                      <m:sub>
                        <m:r>
                          <m:rPr>
                            <m:nor/>
                          </m:rPr>
                          <a:rPr lang="en-CA" b="0" i="0" dirty="0" smtClean="0">
                            <a:latin typeface="Cambria Math" panose="02040503050406030204" pitchFamily="18" charset="0"/>
                          </a:rPr>
                          <m:t>i</m:t>
                        </m:r>
                      </m:sub>
                    </m:sSub>
                    <m:d>
                      <m:dPr>
                        <m:ctrlPr>
                          <a:rPr lang="en-CA" b="0" i="1" dirty="0" smtClean="0">
                            <a:latin typeface="Cambria Math" panose="02040503050406030204" pitchFamily="18" charset="0"/>
                          </a:rPr>
                        </m:ctrlPr>
                      </m:dPr>
                      <m:e>
                        <m:sSub>
                          <m:sSubPr>
                            <m:ctrlPr>
                              <a:rPr lang="en-CA" i="1" dirty="0" smtClean="0">
                                <a:latin typeface="Cambria Math" panose="02040503050406030204" pitchFamily="18" charset="0"/>
                              </a:rPr>
                            </m:ctrlPr>
                          </m:sSubPr>
                          <m:e>
                            <m:r>
                              <a:rPr lang="en-CA" b="1" i="1" dirty="0" smtClean="0">
                                <a:latin typeface="Cambria Math" panose="02040503050406030204" pitchFamily="18" charset="0"/>
                              </a:rPr>
                              <m:t>𝒙</m:t>
                            </m:r>
                          </m:e>
                          <m:sub>
                            <m:r>
                              <a:rPr lang="en-CA" b="0" i="1" dirty="0" smtClean="0">
                                <a:latin typeface="Cambria Math" panose="02040503050406030204" pitchFamily="18" charset="0"/>
                              </a:rPr>
                              <m:t>𝑖</m:t>
                            </m:r>
                          </m:sub>
                        </m:sSub>
                        <m:r>
                          <a:rPr lang="en-CA" b="0" i="1" dirty="0" smtClean="0">
                            <a:latin typeface="Cambria Math" panose="02040503050406030204" pitchFamily="18" charset="0"/>
                          </a:rPr>
                          <m:t>;</m:t>
                        </m:r>
                        <m:r>
                          <a:rPr lang="en-CA" b="1" i="1" dirty="0" smtClean="0">
                            <a:latin typeface="Cambria Math" panose="02040503050406030204" pitchFamily="18" charset="0"/>
                          </a:rPr>
                          <m:t>𝒓</m:t>
                        </m:r>
                      </m:e>
                    </m:d>
                  </m:oMath>
                </a14:m>
                <a:r>
                  <a:rPr lang="en-US" b="1" dirty="0"/>
                  <a:t> </a:t>
                </a:r>
                <a:r>
                  <a:rPr lang="en-US" dirty="0"/>
                  <a:t>depends on the </a:t>
                </a:r>
                <a14:m>
                  <m:oMath xmlns:m="http://schemas.openxmlformats.org/officeDocument/2006/math">
                    <m:r>
                      <a:rPr lang="en-CA" b="0" i="1" smtClean="0">
                        <a:latin typeface="Cambria Math" panose="02040503050406030204" pitchFamily="18" charset="0"/>
                        <a:ea typeface="Cambria Math" panose="02040503050406030204" pitchFamily="18" charset="0"/>
                      </a:rPr>
                      <m:t>𝑖</m:t>
                    </m:r>
                  </m:oMath>
                </a14:m>
                <a:r>
                  <a:rPr lang="en-US" dirty="0"/>
                  <a:t>-</a:t>
                </a:r>
                <a:r>
                  <a:rPr lang="en-US" dirty="0" err="1"/>
                  <a:t>th</a:t>
                </a:r>
                <a:r>
                  <a:rPr lang="en-US" dirty="0"/>
                  <a:t> qubit of </a:t>
                </a:r>
                <a14:m>
                  <m:oMath xmlns:m="http://schemas.openxmlformats.org/officeDocument/2006/math">
                    <m:r>
                      <a:rPr lang="en-CA" b="1" i="1" smtClean="0">
                        <a:latin typeface="Cambria Math" panose="02040503050406030204" pitchFamily="18" charset="0"/>
                        <a:ea typeface="Cambria Math" panose="02040503050406030204" pitchFamily="18" charset="0"/>
                      </a:rPr>
                      <m:t>𝒙</m:t>
                    </m:r>
                  </m:oMath>
                </a14:m>
                <a:r>
                  <a:rPr lang="en-US" dirty="0"/>
                  <a:t> and disjoint qubits of quantum part of </a:t>
                </a:r>
                <a14:m>
                  <m:oMath xmlns:m="http://schemas.openxmlformats.org/officeDocument/2006/math">
                    <m:r>
                      <a:rPr lang="en-CA" b="1" i="1" dirty="0" smtClean="0">
                        <a:latin typeface="Cambria Math" panose="02040503050406030204" pitchFamily="18" charset="0"/>
                      </a:rPr>
                      <m:t>𝒓</m:t>
                    </m:r>
                  </m:oMath>
                </a14:m>
                <a:endParaRPr lang="en-US" b="1" dirty="0"/>
              </a:p>
            </p:txBody>
          </p:sp>
        </mc:Choice>
        <mc:Fallback xmlns="">
          <p:sp>
            <p:nvSpPr>
              <p:cNvPr id="3" name="Content Placeholder 2">
                <a:extLst>
                  <a:ext uri="{FF2B5EF4-FFF2-40B4-BE49-F238E27FC236}">
                    <a16:creationId xmlns:a16="http://schemas.microsoft.com/office/drawing/2014/main" id="{72E350DB-26CF-6A43-831C-572591184E7E}"/>
                  </a:ext>
                </a:extLst>
              </p:cNvPr>
              <p:cNvSpPr>
                <a:spLocks noGrp="1" noRot="1" noChangeAspect="1" noMove="1" noResize="1" noEditPoints="1" noAdjustHandles="1" noChangeArrowheads="1" noChangeShapeType="1" noTextEdit="1"/>
              </p:cNvSpPr>
              <p:nvPr>
                <p:ph idx="1"/>
              </p:nvPr>
            </p:nvSpPr>
            <p:spPr>
              <a:xfrm>
                <a:off x="838200" y="1825625"/>
                <a:ext cx="10763774" cy="4351338"/>
              </a:xfrm>
              <a:blipFill>
                <a:blip r:embed="rId2"/>
                <a:stretch>
                  <a:fillRect l="-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D11D85E-CC7D-7B44-9D33-341E476900E7}"/>
                  </a:ext>
                </a:extLst>
              </p:cNvPr>
              <p:cNvSpPr/>
              <p:nvPr/>
            </p:nvSpPr>
            <p:spPr>
              <a:xfrm>
                <a:off x="6811862" y="3339574"/>
                <a:ext cx="5043808" cy="1077218"/>
              </a:xfrm>
              <a:prstGeom prst="rect">
                <a:avLst/>
              </a:prstGeom>
              <a:solidFill>
                <a:schemeClr val="accent4">
                  <a:lumMod val="20000"/>
                  <a:lumOff val="80000"/>
                </a:schemeClr>
              </a:solidFill>
              <a:ln>
                <a:solidFill>
                  <a:srgbClr val="002060"/>
                </a:solidFill>
              </a:ln>
            </p:spPr>
            <p:txBody>
              <a:bodyPr wrap="square">
                <a:spAutoFit/>
              </a:bodyPr>
              <a:lstStyle/>
              <a:p>
                <a:r>
                  <a:rPr lang="en-US" sz="1600" dirty="0"/>
                  <a:t>“</a:t>
                </a:r>
                <a14:m>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m:t>
                        </m:r>
                      </m:e>
                      <m:sub>
                        <m:r>
                          <a:rPr lang="en-CA" sz="1600" i="1">
                            <a:latin typeface="Cambria Math" panose="02040503050406030204" pitchFamily="18" charset="0"/>
                            <a:ea typeface="Cambria Math" panose="02040503050406030204" pitchFamily="18" charset="0"/>
                          </a:rPr>
                          <m:t>𝜖</m:t>
                        </m:r>
                      </m:sub>
                    </m:sSub>
                  </m:oMath>
                </a14:m>
                <a:r>
                  <a:rPr lang="en-US" sz="1600" dirty="0"/>
                  <a:t> ” means </a:t>
                </a:r>
                <a14:m>
                  <m:oMath xmlns:m="http://schemas.openxmlformats.org/officeDocument/2006/math">
                    <m:r>
                      <a:rPr lang="en-CA" sz="1600" i="1">
                        <a:latin typeface="Cambria Math" panose="02040503050406030204" pitchFamily="18" charset="0"/>
                        <a:ea typeface="Cambria Math" panose="02040503050406030204" pitchFamily="18" charset="0"/>
                      </a:rPr>
                      <m:t>𝜖</m:t>
                    </m:r>
                  </m:oMath>
                </a14:m>
                <a:r>
                  <a:rPr lang="en-US" sz="1600" dirty="0"/>
                  <a:t>-indistinguishable with respect to a class of distinguishers </a:t>
                </a:r>
              </a:p>
              <a:p>
                <a:pPr marL="285750" indent="-285750">
                  <a:buFont typeface="Arial" panose="020B0604020202020204" pitchFamily="34" charset="0"/>
                  <a:buChar char="•"/>
                </a:pPr>
                <a:r>
                  <a:rPr lang="en-US" sz="1600" dirty="0"/>
                  <a:t>statistical security: all distinguishers </a:t>
                </a:r>
              </a:p>
              <a:p>
                <a:pPr marL="285750" indent="-285750">
                  <a:buFont typeface="Arial" panose="020B0604020202020204" pitchFamily="34" charset="0"/>
                  <a:buChar char="•"/>
                </a:pPr>
                <a:r>
                  <a:rPr lang="en-US" sz="1600" dirty="0"/>
                  <a:t>computational security: poly-size quantum circuits</a:t>
                </a:r>
              </a:p>
            </p:txBody>
          </p:sp>
        </mc:Choice>
        <mc:Fallback xmlns="">
          <p:sp>
            <p:nvSpPr>
              <p:cNvPr id="4" name="Rectangle 3">
                <a:extLst>
                  <a:ext uri="{FF2B5EF4-FFF2-40B4-BE49-F238E27FC236}">
                    <a16:creationId xmlns:a16="http://schemas.microsoft.com/office/drawing/2014/main" id="{9D11D85E-CC7D-7B44-9D33-341E476900E7}"/>
                  </a:ext>
                </a:extLst>
              </p:cNvPr>
              <p:cNvSpPr>
                <a:spLocks noRot="1" noChangeAspect="1" noMove="1" noResize="1" noEditPoints="1" noAdjustHandles="1" noChangeArrowheads="1" noChangeShapeType="1" noTextEdit="1"/>
              </p:cNvSpPr>
              <p:nvPr/>
            </p:nvSpPr>
            <p:spPr>
              <a:xfrm>
                <a:off x="6811862" y="3339574"/>
                <a:ext cx="5043808" cy="1077218"/>
              </a:xfrm>
              <a:prstGeom prst="rect">
                <a:avLst/>
              </a:prstGeom>
              <a:blipFill>
                <a:blip r:embed="rId3"/>
                <a:stretch>
                  <a:fillRect l="-500" t="-1149" b="-4598"/>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13915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ED2-732E-8744-82C8-7F6386748818}"/>
              </a:ext>
            </a:extLst>
          </p:cNvPr>
          <p:cNvSpPr>
            <a:spLocks noGrp="1"/>
          </p:cNvSpPr>
          <p:nvPr>
            <p:ph type="title"/>
          </p:nvPr>
        </p:nvSpPr>
        <p:spPr/>
        <p:txBody>
          <a:bodyPr/>
          <a:lstStyle/>
          <a:p>
            <a:r>
              <a:rPr lang="en-US" dirty="0"/>
              <a:t>Quantum Garbled Circuits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2481222122"/>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dk1">
                                  <a:alpha val="0"/>
                                </a:schemeClr>
                              </a:solidFill>
                            </a:rPr>
                            <a:t>Complexity of </a:t>
                          </a:r>
                          <a14:m>
                            <m:oMath xmlns:m="http://schemas.openxmlformats.org/officeDocument/2006/math">
                              <m:r>
                                <a:rPr lang="en-CA" sz="1400" b="1" i="1" smtClean="0">
                                  <a:solidFill>
                                    <a:schemeClr val="dk1">
                                      <a:alpha val="0"/>
                                    </a:schemeClr>
                                  </a:solidFill>
                                  <a:latin typeface="Cambria Math" panose="02040503050406030204" pitchFamily="18" charset="0"/>
                                </a:rPr>
                                <m:t>𝑬𝒏𝒄</m:t>
                              </m:r>
                            </m:oMath>
                          </a14:m>
                          <a:endParaRPr lang="en-US" sz="1400" b="1" dirty="0">
                            <a:solidFill>
                              <a:schemeClr val="dk1">
                                <a:alpha val="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O(1)-depth </a:t>
                          </a:r>
                          <a14:m>
                            <m:oMath xmlns:m="http://schemas.openxmlformats.org/officeDocument/2006/math">
                              <m:r>
                                <m:rPr>
                                  <m:nor/>
                                </m:rPr>
                                <a:rPr lang="en-CA" sz="1400" b="1" i="0" smtClean="0">
                                  <a:solidFill>
                                    <a:schemeClr val="dk1">
                                      <a:alpha val="0"/>
                                    </a:schemeClr>
                                  </a:solidFill>
                                  <a:latin typeface="Cambria Math" panose="02040503050406030204" pitchFamily="18" charset="0"/>
                                </a:rPr>
                                <m:t>QN</m:t>
                              </m:r>
                              <m:sSubSup>
                                <m:sSubSupPr>
                                  <m:ctrlPr>
                                    <a:rPr lang="en-CA" sz="1400" b="1" i="1" smtClean="0">
                                      <a:solidFill>
                                        <a:schemeClr val="dk1">
                                          <a:alpha val="0"/>
                                        </a:schemeClr>
                                      </a:solidFill>
                                      <a:latin typeface="Cambria Math" panose="02040503050406030204" pitchFamily="18" charset="0"/>
                                    </a:rPr>
                                  </m:ctrlPr>
                                </m:sSubSupPr>
                                <m:e>
                                  <m:r>
                                    <m:rPr>
                                      <m:nor/>
                                    </m:rPr>
                                    <a:rPr lang="en-CA" sz="1400" b="1" i="0" smtClean="0">
                                      <a:solidFill>
                                        <a:schemeClr val="dk1">
                                          <a:alpha val="0"/>
                                        </a:schemeClr>
                                      </a:solidFill>
                                      <a:latin typeface="Cambria Math" panose="02040503050406030204" pitchFamily="18" charset="0"/>
                                    </a:rPr>
                                    <m:t>C</m:t>
                                  </m:r>
                                </m:e>
                                <m:sub>
                                  <m:r>
                                    <m:rPr>
                                      <m:nor/>
                                    </m:rPr>
                                    <a:rPr lang="en-CA" sz="1400" b="1" i="0" smtClean="0">
                                      <a:solidFill>
                                        <a:schemeClr val="dk1">
                                          <a:alpha val="0"/>
                                        </a:schemeClr>
                                      </a:solidFill>
                                      <a:latin typeface="Cambria Math" panose="02040503050406030204" pitchFamily="18" charset="0"/>
                                    </a:rPr>
                                    <m:t>f</m:t>
                                  </m:r>
                                </m:sub>
                                <m:sup/>
                              </m:sSubSup>
                            </m:oMath>
                          </a14:m>
                          <a:r>
                            <a:rPr lang="en-US" sz="1400" b="1" dirty="0">
                              <a:solidFill>
                                <a:schemeClr val="dk1">
                                  <a:alpha val="0"/>
                                </a:schemeClr>
                              </a:solidFill>
                            </a:rPr>
                            <a:t> </a:t>
                          </a:r>
                          <a:r>
                            <a:rPr lang="en-US" sz="1400" b="0" dirty="0">
                              <a:solidFill>
                                <a:schemeClr val="dk1">
                                  <a:alpha val="0"/>
                                </a:schemeClr>
                              </a:solidFill>
                            </a:rPr>
                            <a:t>circuits</a:t>
                          </a:r>
                          <a:r>
                            <a:rPr lang="en-US" sz="1400" b="0" baseline="0" dirty="0">
                              <a:solidFill>
                                <a:schemeClr val="dk1">
                                  <a:alpha val="0"/>
                                </a:schemeClr>
                              </a:solidFill>
                            </a:rPr>
                            <a:t> of size </a:t>
                          </a:r>
                          <a14:m>
                            <m:oMath xmlns:m="http://schemas.openxmlformats.org/officeDocument/2006/math">
                              <m:r>
                                <a:rPr lang="en-CA" sz="1400" b="0" i="1" smtClean="0">
                                  <a:solidFill>
                                    <a:schemeClr val="dk1">
                                      <a:alpha val="0"/>
                                    </a:schemeClr>
                                  </a:solidFill>
                                  <a:latin typeface="Cambria Math" panose="02040503050406030204" pitchFamily="18" charset="0"/>
                                </a:rPr>
                                <m:t>𝑝𝑜𝑙𝑦</m:t>
                              </m:r>
                              <m:d>
                                <m:dPr>
                                  <m:ctrlPr>
                                    <a:rPr lang="en-CA" sz="1400" b="0" i="1" smtClean="0">
                                      <a:solidFill>
                                        <a:schemeClr val="dk1">
                                          <a:alpha val="0"/>
                                        </a:schemeClr>
                                      </a:solidFill>
                                      <a:latin typeface="Cambria Math" panose="02040503050406030204" pitchFamily="18" charset="0"/>
                                    </a:rPr>
                                  </m:ctrlPr>
                                </m:dPr>
                                <m:e>
                                  <m:r>
                                    <a:rPr lang="en-CA" sz="1400" b="0" i="1" smtClean="0">
                                      <a:solidFill>
                                        <a:schemeClr val="dk1">
                                          <a:alpha val="0"/>
                                        </a:schemeClr>
                                      </a:solidFill>
                                      <a:latin typeface="Cambria Math" panose="02040503050406030204" pitchFamily="18" charset="0"/>
                                    </a:rPr>
                                    <m:t>𝑠</m:t>
                                  </m:r>
                                  <m:r>
                                    <a:rPr lang="en-CA" sz="1400" b="0" i="1" smtClean="0">
                                      <a:solidFill>
                                        <a:schemeClr val="dk1">
                                          <a:alpha val="0"/>
                                        </a:schemeClr>
                                      </a:solidFill>
                                      <a:latin typeface="Cambria Math" panose="02040503050406030204" pitchFamily="18" charset="0"/>
                                    </a:rPr>
                                    <m:t>,</m:t>
                                  </m:r>
                                  <m:sSup>
                                    <m:sSupPr>
                                      <m:ctrlPr>
                                        <a:rPr lang="en-CA" sz="1400" b="0" i="1" smtClean="0">
                                          <a:solidFill>
                                            <a:schemeClr val="dk1">
                                              <a:alpha val="0"/>
                                            </a:schemeClr>
                                          </a:solidFill>
                                          <a:latin typeface="Cambria Math" panose="02040503050406030204" pitchFamily="18" charset="0"/>
                                        </a:rPr>
                                      </m:ctrlPr>
                                    </m:sSupPr>
                                    <m:e>
                                      <m:r>
                                        <a:rPr lang="en-CA" sz="1400" b="0" i="1" smtClean="0">
                                          <a:solidFill>
                                            <a:schemeClr val="dk1">
                                              <a:alpha val="0"/>
                                            </a:schemeClr>
                                          </a:solidFill>
                                          <a:latin typeface="Cambria Math" panose="02040503050406030204" pitchFamily="18" charset="0"/>
                                        </a:rPr>
                                        <m:t>2</m:t>
                                      </m:r>
                                    </m:e>
                                    <m:sup>
                                      <m:r>
                                        <a:rPr lang="en-CA" sz="1400" b="0" i="1" smtClean="0">
                                          <a:solidFill>
                                            <a:schemeClr val="dk1">
                                              <a:alpha val="0"/>
                                            </a:schemeClr>
                                          </a:solidFill>
                                          <a:latin typeface="Cambria Math" panose="02040503050406030204" pitchFamily="18" charset="0"/>
                                        </a:rPr>
                                        <m:t>𝑑</m:t>
                                      </m:r>
                                    </m:sup>
                                  </m:sSup>
                                </m:e>
                              </m:d>
                            </m:oMath>
                          </a14:m>
                          <a:endParaRPr lang="en-US" sz="1400" dirty="0">
                            <a:solidFill>
                              <a:schemeClr val="dk1">
                                <a:alpha val="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O(1)-depth </a:t>
                          </a:r>
                          <a14:m>
                            <m:oMath xmlns:m="http://schemas.openxmlformats.org/officeDocument/2006/math">
                              <m:r>
                                <m:rPr>
                                  <m:nor/>
                                </m:rPr>
                                <a:rPr lang="en-CA" sz="1400" b="1" i="0" smtClean="0">
                                  <a:solidFill>
                                    <a:schemeClr val="dk1">
                                      <a:alpha val="0"/>
                                    </a:schemeClr>
                                  </a:solidFill>
                                  <a:latin typeface="Cambria Math" panose="02040503050406030204" pitchFamily="18" charset="0"/>
                                </a:rPr>
                                <m:t>QN</m:t>
                              </m:r>
                              <m:sSubSup>
                                <m:sSubSupPr>
                                  <m:ctrlPr>
                                    <a:rPr lang="en-CA" sz="1400" b="1" i="1" smtClean="0">
                                      <a:solidFill>
                                        <a:schemeClr val="dk1">
                                          <a:alpha val="0"/>
                                        </a:schemeClr>
                                      </a:solidFill>
                                      <a:latin typeface="Cambria Math" panose="02040503050406030204" pitchFamily="18" charset="0"/>
                                    </a:rPr>
                                  </m:ctrlPr>
                                </m:sSubSupPr>
                                <m:e>
                                  <m:r>
                                    <m:rPr>
                                      <m:nor/>
                                    </m:rPr>
                                    <a:rPr lang="en-CA" sz="1400" b="1" i="0" smtClean="0">
                                      <a:solidFill>
                                        <a:schemeClr val="dk1">
                                          <a:alpha val="0"/>
                                        </a:schemeClr>
                                      </a:solidFill>
                                      <a:latin typeface="Cambria Math" panose="02040503050406030204" pitchFamily="18" charset="0"/>
                                    </a:rPr>
                                    <m:t>C</m:t>
                                  </m:r>
                                </m:e>
                                <m:sub>
                                  <m:r>
                                    <m:rPr>
                                      <m:nor/>
                                    </m:rPr>
                                    <a:rPr lang="en-CA" sz="1400" b="1" i="0" smtClean="0">
                                      <a:solidFill>
                                        <a:schemeClr val="dk1">
                                          <a:alpha val="0"/>
                                        </a:schemeClr>
                                      </a:solidFill>
                                      <a:latin typeface="Cambria Math" panose="02040503050406030204" pitchFamily="18" charset="0"/>
                                    </a:rPr>
                                    <m:t>f</m:t>
                                  </m:r>
                                </m:sub>
                                <m:sup/>
                              </m:sSubSup>
                            </m:oMath>
                          </a14:m>
                          <a:r>
                            <a:rPr lang="en-US" sz="1400" b="1" dirty="0">
                              <a:solidFill>
                                <a:schemeClr val="dk1">
                                  <a:alpha val="0"/>
                                </a:schemeClr>
                              </a:solidFill>
                            </a:rPr>
                            <a:t> </a:t>
                          </a:r>
                          <a:r>
                            <a:rPr lang="en-US" sz="1400" b="0" dirty="0">
                              <a:solidFill>
                                <a:schemeClr val="dk1">
                                  <a:alpha val="0"/>
                                </a:schemeClr>
                              </a:solidFill>
                            </a:rPr>
                            <a:t>circuits</a:t>
                          </a:r>
                          <a:r>
                            <a:rPr lang="en-US" sz="1400" b="0" baseline="0" dirty="0">
                              <a:solidFill>
                                <a:schemeClr val="dk1">
                                  <a:alpha val="0"/>
                                </a:schemeClr>
                              </a:solidFill>
                            </a:rPr>
                            <a:t> of size </a:t>
                          </a:r>
                          <a14:m>
                            <m:oMath xmlns:m="http://schemas.openxmlformats.org/officeDocument/2006/math">
                              <m:r>
                                <a:rPr lang="en-CA" sz="1400" b="0" i="1" smtClean="0">
                                  <a:solidFill>
                                    <a:schemeClr val="dk1">
                                      <a:alpha val="0"/>
                                    </a:schemeClr>
                                  </a:solidFill>
                                  <a:latin typeface="Cambria Math" panose="02040503050406030204" pitchFamily="18" charset="0"/>
                                </a:rPr>
                                <m:t>𝑝𝑜𝑙𝑦</m:t>
                              </m:r>
                              <m:d>
                                <m:dPr>
                                  <m:ctrlPr>
                                    <a:rPr lang="en-CA" sz="1400" b="0" i="1" smtClean="0">
                                      <a:solidFill>
                                        <a:schemeClr val="dk1">
                                          <a:alpha val="0"/>
                                        </a:schemeClr>
                                      </a:solidFill>
                                      <a:latin typeface="Cambria Math" panose="02040503050406030204" pitchFamily="18" charset="0"/>
                                    </a:rPr>
                                  </m:ctrlPr>
                                </m:dPr>
                                <m:e>
                                  <m:r>
                                    <a:rPr lang="en-CA" sz="1400" b="0" i="1" smtClean="0">
                                      <a:solidFill>
                                        <a:schemeClr val="dk1">
                                          <a:alpha val="0"/>
                                        </a:schemeClr>
                                      </a:solidFill>
                                      <a:latin typeface="Cambria Math" panose="02040503050406030204" pitchFamily="18" charset="0"/>
                                    </a:rPr>
                                    <m:t>𝑠</m:t>
                                  </m:r>
                                  <m:r>
                                    <a:rPr lang="en-CA" sz="1400" b="0" i="1" smtClean="0">
                                      <a:solidFill>
                                        <a:schemeClr val="dk1">
                                          <a:alpha val="0"/>
                                        </a:schemeClr>
                                      </a:solidFill>
                                      <a:latin typeface="Cambria Math" panose="02040503050406030204" pitchFamily="18" charset="0"/>
                                    </a:rPr>
                                    <m:t>,</m:t>
                                  </m:r>
                                  <m:r>
                                    <a:rPr lang="en-CA" sz="1400" b="0" i="1" smtClean="0">
                                      <a:solidFill>
                                        <a:schemeClr val="dk1">
                                          <a:alpha val="0"/>
                                        </a:schemeClr>
                                      </a:solidFill>
                                      <a:latin typeface="Cambria Math" panose="02040503050406030204" pitchFamily="18" charset="0"/>
                                    </a:rPr>
                                    <m:t>𝜆</m:t>
                                  </m:r>
                                </m:e>
                              </m:d>
                            </m:oMath>
                          </a14:m>
                          <a:endParaRPr lang="en-US" sz="1400" dirty="0">
                            <a:solidFill>
                              <a:schemeClr val="dk1">
                                <a:alpha val="0"/>
                              </a:schemeClr>
                            </a:solidFill>
                          </a:endParaRPr>
                        </a:p>
                      </a:txBody>
                      <a:tcPr anchor="ctr"/>
                    </a:tc>
                    <a:extLst>
                      <a:ext uri="{0D108BD9-81ED-4DB2-BD59-A6C34878D82A}">
                        <a16:rowId xmlns:a16="http://schemas.microsoft.com/office/drawing/2014/main" val="298462123"/>
                      </a:ext>
                    </a:extLst>
                  </a:tr>
                  <a:tr h="435794">
                    <a:tc>
                      <a:txBody>
                        <a:bodyPr/>
                        <a:lstStyle/>
                        <a:p>
                          <a:pPr algn="ctr"/>
                          <a:r>
                            <a:rPr lang="en-US" sz="1400" b="1" dirty="0">
                              <a:solidFill>
                                <a:schemeClr val="dk1">
                                  <a:alpha val="0"/>
                                </a:schemeClr>
                              </a:solidFill>
                            </a:rPr>
                            <a:t>Complexity of </a:t>
                          </a:r>
                          <a14:m>
                            <m:oMath xmlns:m="http://schemas.openxmlformats.org/officeDocument/2006/math">
                              <m:r>
                                <a:rPr lang="en-CA" sz="1400" b="1" i="1" dirty="0" smtClean="0">
                                  <a:solidFill>
                                    <a:schemeClr val="dk1">
                                      <a:alpha val="0"/>
                                    </a:schemeClr>
                                  </a:solidFill>
                                  <a:latin typeface="Cambria Math" panose="02040503050406030204" pitchFamily="18" charset="0"/>
                                </a:rPr>
                                <m:t>𝑫𝒆𝒄</m:t>
                              </m:r>
                              <m:r>
                                <a:rPr lang="en-CA" sz="1400" b="1" i="1" dirty="0" smtClean="0">
                                  <a:solidFill>
                                    <a:schemeClr val="dk1">
                                      <a:alpha val="0"/>
                                    </a:schemeClr>
                                  </a:solidFill>
                                  <a:latin typeface="Cambria Math" panose="02040503050406030204" pitchFamily="18" charset="0"/>
                                </a:rPr>
                                <m:t>, </m:t>
                              </m:r>
                              <m:r>
                                <a:rPr lang="en-CA" sz="1400" b="1" i="1" dirty="0" smtClean="0">
                                  <a:solidFill>
                                    <a:schemeClr val="dk1">
                                      <a:alpha val="0"/>
                                    </a:schemeClr>
                                  </a:solidFill>
                                  <a:latin typeface="Cambria Math" panose="02040503050406030204" pitchFamily="18" charset="0"/>
                                </a:rPr>
                                <m:t>𝑺𝒊𝒎</m:t>
                              </m:r>
                            </m:oMath>
                          </a14:m>
                          <a:endParaRPr lang="en-US" sz="1400" b="1" dirty="0">
                            <a:solidFill>
                              <a:schemeClr val="dk1">
                                <a:alpha val="0"/>
                              </a:schemeClr>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1400" b="0" i="1" smtClean="0">
                                    <a:solidFill>
                                      <a:schemeClr val="dk1">
                                        <a:alpha val="0"/>
                                      </a:schemeClr>
                                    </a:solidFill>
                                    <a:latin typeface="Cambria Math" panose="02040503050406030204" pitchFamily="18" charset="0"/>
                                  </a:rPr>
                                  <m:t>𝑝𝑜𝑙𝑦</m:t>
                                </m:r>
                                <m:d>
                                  <m:dPr>
                                    <m:ctrlPr>
                                      <a:rPr lang="en-CA" sz="1400" b="0" i="1" smtClean="0">
                                        <a:solidFill>
                                          <a:schemeClr val="dk1">
                                            <a:alpha val="0"/>
                                          </a:schemeClr>
                                        </a:solidFill>
                                        <a:latin typeface="Cambria Math" panose="02040503050406030204" pitchFamily="18" charset="0"/>
                                      </a:rPr>
                                    </m:ctrlPr>
                                  </m:dPr>
                                  <m:e>
                                    <m:r>
                                      <a:rPr lang="en-CA" sz="1400" b="0" i="1" smtClean="0">
                                        <a:solidFill>
                                          <a:schemeClr val="dk1">
                                            <a:alpha val="0"/>
                                          </a:schemeClr>
                                        </a:solidFill>
                                        <a:latin typeface="Cambria Math" panose="02040503050406030204" pitchFamily="18" charset="0"/>
                                      </a:rPr>
                                      <m:t>𝑠</m:t>
                                    </m:r>
                                    <m:r>
                                      <a:rPr lang="en-CA" sz="1400" b="0" i="1" smtClean="0">
                                        <a:solidFill>
                                          <a:schemeClr val="dk1">
                                            <a:alpha val="0"/>
                                          </a:schemeClr>
                                        </a:solidFill>
                                        <a:latin typeface="Cambria Math" panose="02040503050406030204" pitchFamily="18" charset="0"/>
                                      </a:rPr>
                                      <m:t>,</m:t>
                                    </m:r>
                                    <m:sSup>
                                      <m:sSupPr>
                                        <m:ctrlPr>
                                          <a:rPr lang="en-CA" sz="1400" b="0" i="1" smtClean="0">
                                            <a:solidFill>
                                              <a:schemeClr val="dk1">
                                                <a:alpha val="0"/>
                                              </a:schemeClr>
                                            </a:solidFill>
                                            <a:latin typeface="Cambria Math" panose="02040503050406030204" pitchFamily="18" charset="0"/>
                                          </a:rPr>
                                        </m:ctrlPr>
                                      </m:sSupPr>
                                      <m:e>
                                        <m:r>
                                          <a:rPr lang="en-CA" sz="1400" b="0" i="1" smtClean="0">
                                            <a:solidFill>
                                              <a:schemeClr val="dk1">
                                                <a:alpha val="0"/>
                                              </a:schemeClr>
                                            </a:solidFill>
                                            <a:latin typeface="Cambria Math" panose="02040503050406030204" pitchFamily="18" charset="0"/>
                                          </a:rPr>
                                          <m:t>2</m:t>
                                        </m:r>
                                      </m:e>
                                      <m:sup>
                                        <m:r>
                                          <a:rPr lang="en-CA" sz="1400" b="0" i="1" smtClean="0">
                                            <a:solidFill>
                                              <a:schemeClr val="dk1">
                                                <a:alpha val="0"/>
                                              </a:schemeClr>
                                            </a:solidFill>
                                            <a:latin typeface="Cambria Math" panose="02040503050406030204" pitchFamily="18" charset="0"/>
                                          </a:rPr>
                                          <m:t>𝑑</m:t>
                                        </m:r>
                                      </m:sup>
                                    </m:sSup>
                                  </m:e>
                                </m:d>
                              </m:oMath>
                            </m:oMathPara>
                          </a14:m>
                          <a:endParaRPr lang="en-US" sz="1400" dirty="0">
                            <a:solidFill>
                              <a:schemeClr val="dk1">
                                <a:alpha val="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rPr>
                                <m:t>𝑝𝑜𝑙𝑦</m:t>
                              </m:r>
                              <m:d>
                                <m:dPr>
                                  <m:ctrlPr>
                                    <a:rPr lang="en-CA" sz="1400" b="0" i="1" smtClean="0">
                                      <a:solidFill>
                                        <a:schemeClr val="dk1">
                                          <a:alpha val="0"/>
                                        </a:schemeClr>
                                      </a:solidFill>
                                      <a:latin typeface="Cambria Math" panose="02040503050406030204" pitchFamily="18" charset="0"/>
                                    </a:rPr>
                                  </m:ctrlPr>
                                </m:dPr>
                                <m:e>
                                  <m:r>
                                    <a:rPr lang="en-CA" sz="1400" b="0" i="1" smtClean="0">
                                      <a:solidFill>
                                        <a:schemeClr val="dk1">
                                          <a:alpha val="0"/>
                                        </a:schemeClr>
                                      </a:solidFill>
                                      <a:latin typeface="Cambria Math" panose="02040503050406030204" pitchFamily="18" charset="0"/>
                                    </a:rPr>
                                    <m:t>𝑠</m:t>
                                  </m:r>
                                  <m:r>
                                    <a:rPr lang="en-CA" sz="1400" b="0" i="1" smtClean="0">
                                      <a:solidFill>
                                        <a:schemeClr val="dk1">
                                          <a:alpha val="0"/>
                                        </a:schemeClr>
                                      </a:solidFill>
                                      <a:latin typeface="Cambria Math" panose="02040503050406030204" pitchFamily="18" charset="0"/>
                                    </a:rPr>
                                    <m:t>,</m:t>
                                  </m:r>
                                  <m:r>
                                    <a:rPr lang="en-CA" sz="1400" b="0" i="1" smtClean="0">
                                      <a:solidFill>
                                        <a:schemeClr val="dk1">
                                          <a:alpha val="0"/>
                                        </a:schemeClr>
                                      </a:solidFill>
                                      <a:latin typeface="Cambria Math" panose="02040503050406030204" pitchFamily="18" charset="0"/>
                                    </a:rPr>
                                    <m:t>𝜆</m:t>
                                  </m:r>
                                </m:e>
                              </m:d>
                            </m:oMath>
                          </a14:m>
                          <a:r>
                            <a:rPr lang="en-US" sz="1400" dirty="0">
                              <a:solidFill>
                                <a:schemeClr val="dk1">
                                  <a:alpha val="0"/>
                                </a:schemeClr>
                              </a:solidFill>
                            </a:rPr>
                            <a:t> </a:t>
                          </a:r>
                        </a:p>
                      </a:txBody>
                      <a:tcPr anchor="ctr"/>
                    </a:tc>
                    <a:extLst>
                      <a:ext uri="{0D108BD9-81ED-4DB2-BD59-A6C34878D82A}">
                        <a16:rowId xmlns:a16="http://schemas.microsoft.com/office/drawing/2014/main" val="743096996"/>
                      </a:ext>
                    </a:extLst>
                  </a:tr>
                  <a:tr h="695503">
                    <a:tc>
                      <a:txBody>
                        <a:bodyPr/>
                        <a:lstStyle/>
                        <a:p>
                          <a:pPr algn="ctr"/>
                          <a:r>
                            <a:rPr lang="en-CA" sz="1400" b="1" i="0" dirty="0">
                              <a:solidFill>
                                <a:schemeClr val="dk1">
                                  <a:alpha val="0"/>
                                </a:schemeClr>
                              </a:solidFill>
                              <a:latin typeface="+mn-lt"/>
                            </a:rPr>
                            <a:t>Auxiliary</a:t>
                          </a:r>
                          <a:r>
                            <a:rPr lang="en-CA" sz="1400" b="1" i="0" baseline="0" dirty="0">
                              <a:solidFill>
                                <a:schemeClr val="dk1">
                                  <a:alpha val="0"/>
                                </a:schemeClr>
                              </a:solidFill>
                              <a:latin typeface="+mn-lt"/>
                            </a:rPr>
                            <a:t>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𝒓</m:t>
                              </m:r>
                            </m:oMath>
                          </a14:m>
                          <a:endParaRPr lang="en-US" sz="1400" b="1" dirty="0">
                            <a:solidFill>
                              <a:schemeClr val="dk1">
                                <a:alpha val="0"/>
                              </a:schemeClr>
                            </a:solidFill>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1" i="1" dirty="0" smtClean="0">
                                  <a:solidFill>
                                    <a:schemeClr val="dk1">
                                      <a:alpha val="0"/>
                                    </a:schemeClr>
                                  </a:solidFill>
                                  <a:latin typeface="Cambria Math" panose="02040503050406030204" pitchFamily="18" charset="0"/>
                                </a:rPr>
                                <m:t>𝒓</m:t>
                              </m:r>
                            </m:oMath>
                          </a14:m>
                          <a:r>
                            <a:rPr lang="en-CA" sz="1400" b="0" i="1" dirty="0">
                              <a:solidFill>
                                <a:schemeClr val="dk1">
                                  <a:alpha val="0"/>
                                </a:schemeClr>
                              </a:solidFill>
                              <a:latin typeface="Cambria Math" panose="02040503050406030204" pitchFamily="18" charset="0"/>
                            </a:rPr>
                            <a:t>=(</a:t>
                          </a:r>
                          <a:r>
                            <a:rPr lang="en-CA" sz="1400" b="0" i="1" dirty="0" err="1">
                              <a:solidFill>
                                <a:schemeClr val="dk1">
                                  <a:alpha val="0"/>
                                </a:schemeClr>
                              </a:solidFill>
                              <a:latin typeface="Cambria Math" panose="02040503050406030204" pitchFamily="18" charset="0"/>
                            </a:rPr>
                            <a:t>s,</a:t>
                          </a:r>
                          <a:r>
                            <a:rPr lang="en-CA" sz="1400" b="1" i="1" dirty="0" err="1">
                              <a:solidFill>
                                <a:schemeClr val="dk1">
                                  <a:alpha val="0"/>
                                </a:schemeClr>
                              </a:solidFill>
                              <a:latin typeface="Cambria Math" panose="02040503050406030204" pitchFamily="18" charset="0"/>
                            </a:rPr>
                            <a:t>e</a:t>
                          </a:r>
                          <a:r>
                            <a:rPr lang="en-CA" sz="1400" b="0" i="1" dirty="0">
                              <a:solidFill>
                                <a:schemeClr val="dk1">
                                  <a:alpha val="0"/>
                                </a:schemeClr>
                              </a:solidFill>
                              <a:latin typeface="Cambria Math"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rPr>
                                <m:t>𝑠</m:t>
                              </m:r>
                            </m:oMath>
                          </a14:m>
                          <a:r>
                            <a:rPr lang="en-US" sz="1400" dirty="0">
                              <a:solidFill>
                                <a:schemeClr val="dk1">
                                  <a:alpha val="0"/>
                                </a:schemeClr>
                              </a:solidFill>
                            </a:rPr>
                            <a:t> = classical random string,</a:t>
                          </a:r>
                          <a:r>
                            <a:rPr lang="en-US" sz="1400" baseline="0" dirty="0">
                              <a:solidFill>
                                <a:schemeClr val="dk1">
                                  <a:alpha val="0"/>
                                </a:schemeClr>
                              </a:solidFill>
                            </a:rPr>
                            <a:t> </a:t>
                          </a:r>
                          <a14:m>
                            <m:oMath xmlns:m="http://schemas.openxmlformats.org/officeDocument/2006/math">
                              <m:r>
                                <a:rPr lang="en-CA" sz="1400" b="1" i="1" smtClean="0">
                                  <a:solidFill>
                                    <a:schemeClr val="dk1">
                                      <a:alpha val="0"/>
                                    </a:schemeClr>
                                  </a:solidFill>
                                  <a:latin typeface="Cambria Math" panose="02040503050406030204" pitchFamily="18" charset="0"/>
                                </a:rPr>
                                <m:t>𝒆</m:t>
                              </m:r>
                            </m:oMath>
                          </a14:m>
                          <a:r>
                            <a:rPr lang="en-US" sz="1400" b="1" dirty="0">
                              <a:solidFill>
                                <a:schemeClr val="dk1">
                                  <a:alpha val="0"/>
                                </a:schemeClr>
                              </a:solidFill>
                            </a:rPr>
                            <a:t> </a:t>
                          </a:r>
                          <a:r>
                            <a:rPr lang="en-US" sz="1400" dirty="0">
                              <a:solidFill>
                                <a:schemeClr val="dk1">
                                  <a:alpha val="0"/>
                                </a:schemeClr>
                              </a:solidFill>
                            </a:rPr>
                            <a:t>= EPR pairs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pPr algn="ctr"/>
                          <a14:m>
                            <m:oMath xmlns:m="http://schemas.openxmlformats.org/officeDocument/2006/math">
                              <m:r>
                                <a:rPr lang="en-CA" sz="1400" b="1" i="1" smtClean="0">
                                  <a:solidFill>
                                    <a:schemeClr val="dk1">
                                      <a:alpha val="0"/>
                                    </a:schemeClr>
                                  </a:solidFill>
                                  <a:latin typeface="Cambria Math" panose="02040503050406030204" pitchFamily="18" charset="0"/>
                                  <a:ea typeface="Cambria Math" panose="02040503050406030204" pitchFamily="18" charset="0"/>
                                </a:rPr>
                                <m:t>𝝐</m:t>
                              </m:r>
                            </m:oMath>
                          </a14:m>
                          <a:r>
                            <a:rPr lang="en-US" sz="1400" b="1" dirty="0">
                              <a:solidFill>
                                <a:schemeClr val="dk1">
                                  <a:alpha val="0"/>
                                </a:schemeClr>
                              </a:solidFill>
                            </a:rPr>
                            <a:t>-Privacy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Perfect privacy (</a:t>
                          </a: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=0</m:t>
                              </m:r>
                            </m:oMath>
                          </a14:m>
                          <a:r>
                            <a:rPr lang="en-US" sz="1400" dirty="0">
                              <a:solidFill>
                                <a:schemeClr val="dk1">
                                  <a:alpha val="0"/>
                                </a:schemeClr>
                              </a:solidFill>
                            </a:rPr>
                            <a:t>) against all distinguishers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m:t>
                              </m:r>
                              <m:r>
                                <a:rPr lang="en-CA" sz="1400" b="0" i="1" smtClean="0">
                                  <a:solidFill>
                                    <a:schemeClr val="dk1">
                                      <a:alpha val="0"/>
                                    </a:schemeClr>
                                  </a:solidFill>
                                  <a:latin typeface="Cambria Math" panose="02040503050406030204" pitchFamily="18" charset="0"/>
                                </a:rPr>
                                <m:t>𝑛𝑒𝑔𝑙</m:t>
                              </m:r>
                              <m:r>
                                <a:rPr lang="en-CA" sz="1400" b="0" i="1" smtClean="0">
                                  <a:solidFill>
                                    <a:schemeClr val="dk1">
                                      <a:alpha val="0"/>
                                    </a:schemeClr>
                                  </a:solidFill>
                                  <a:latin typeface="Cambria Math" panose="02040503050406030204" pitchFamily="18" charset="0"/>
                                </a:rPr>
                                <m:t>(</m:t>
                              </m:r>
                              <m:r>
                                <a:rPr lang="en-CA" sz="1400" b="0" i="1" smtClean="0">
                                  <a:solidFill>
                                    <a:schemeClr val="dk1">
                                      <a:alpha val="0"/>
                                    </a:schemeClr>
                                  </a:solidFill>
                                  <a:latin typeface="Cambria Math" panose="02040503050406030204" pitchFamily="18" charset="0"/>
                                </a:rPr>
                                <m:t>𝜆</m:t>
                              </m:r>
                              <m:r>
                                <a:rPr lang="en-CA" sz="1400" b="0" i="1" smtClean="0">
                                  <a:solidFill>
                                    <a:schemeClr val="dk1">
                                      <a:alpha val="0"/>
                                    </a:schemeClr>
                                  </a:solidFill>
                                  <a:latin typeface="Cambria Math" panose="02040503050406030204" pitchFamily="18" charset="0"/>
                                </a:rPr>
                                <m:t>)</m:t>
                              </m:r>
                            </m:oMath>
                          </a14:m>
                          <a:r>
                            <a:rPr lang="en-US" sz="1400" baseline="0" dirty="0">
                              <a:solidFill>
                                <a:schemeClr val="dk1">
                                  <a:alpha val="0"/>
                                </a:schemeClr>
                              </a:solidFill>
                            </a:rPr>
                            <a:t> privacy against </a:t>
                          </a:r>
                          <a:br>
                            <a:rPr lang="en-US" sz="1400" baseline="0" dirty="0">
                              <a:solidFill>
                                <a:schemeClr val="dk1">
                                  <a:alpha val="0"/>
                                </a:schemeClr>
                              </a:solidFill>
                            </a:rPr>
                          </a:br>
                          <a:r>
                            <a:rPr lang="en-US" sz="1400" baseline="0" dirty="0">
                              <a:solidFill>
                                <a:schemeClr val="dk1">
                                  <a:alpha val="0"/>
                                </a:schemeClr>
                              </a:solidFill>
                            </a:rPr>
                            <a:t>poly-time quantum adversaries</a:t>
                          </a:r>
                          <a:endParaRPr lang="en-US" sz="1400" dirty="0">
                            <a:solidFill>
                              <a:schemeClr val="dk1">
                                <a:alpha val="0"/>
                              </a:schemeClr>
                            </a:solidFill>
                          </a:endParaRPr>
                        </a:p>
                      </a:txBody>
                      <a:tcPr anchor="ctr"/>
                    </a:tc>
                    <a:extLst>
                      <a:ext uri="{0D108BD9-81ED-4DB2-BD59-A6C34878D82A}">
                        <a16:rowId xmlns:a16="http://schemas.microsoft.com/office/drawing/2014/main" val="320587580"/>
                      </a:ext>
                    </a:extLst>
                  </a:tr>
                  <a:tr h="402950">
                    <a:tc>
                      <a:txBody>
                        <a:bodyPr/>
                        <a:lstStyle/>
                        <a:p>
                          <a:pPr algn="ctr"/>
                          <a:r>
                            <a:rPr lang="en-US" sz="1400" b="1" dirty="0">
                              <a:solidFill>
                                <a:schemeClr val="dk1">
                                  <a:alpha val="0"/>
                                </a:schemeClr>
                              </a:solidFill>
                            </a:rPr>
                            <a:t>When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𝒙</m:t>
                              </m:r>
                            </m:oMath>
                          </a14:m>
                          <a:r>
                            <a:rPr lang="en-US" sz="1400" b="1" dirty="0">
                              <a:solidFill>
                                <a:schemeClr val="dk1">
                                  <a:alpha val="0"/>
                                </a:schemeClr>
                              </a:solidFill>
                            </a:rPr>
                            <a:t> is classical</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Online part </a:t>
                          </a:r>
                          <a14:m>
                            <m:oMath xmlns:m="http://schemas.openxmlformats.org/officeDocument/2006/math">
                              <m:d>
                                <m:dPr>
                                  <m:ctrlPr>
                                    <a:rPr lang="en-CA" sz="1400" b="0" i="1" smtClean="0">
                                      <a:solidFill>
                                        <a:schemeClr val="dk1">
                                          <a:alpha val="0"/>
                                        </a:schemeClr>
                                      </a:solidFill>
                                      <a:latin typeface="Cambria Math" panose="02040503050406030204" pitchFamily="18" charset="0"/>
                                      <a:ea typeface="Cambria Math" panose="02040503050406030204" pitchFamily="18" charset="0"/>
                                    </a:rPr>
                                  </m:ctrlPr>
                                </m:dPr>
                                <m:e>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1</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1</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r>
                                    <a:rPr lang="en-CA" sz="1400" b="0" i="1" dirty="0" smtClean="0">
                                      <a:solidFill>
                                        <a:schemeClr val="dk1">
                                          <a:alpha val="0"/>
                                        </a:schemeClr>
                                      </a:solidFill>
                                      <a:latin typeface="Cambria Math" panose="02040503050406030204" pitchFamily="18" charset="0"/>
                                    </a:rPr>
                                    <m:t>,…,</m:t>
                                  </m:r>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n</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𝑛</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e>
                              </m:d>
                            </m:oMath>
                          </a14:m>
                          <a:r>
                            <a:rPr lang="en-US" sz="1400" dirty="0">
                              <a:solidFill>
                                <a:schemeClr val="dk1">
                                  <a:alpha val="0"/>
                                </a:schemeClr>
                              </a:solidFill>
                            </a:rPr>
                            <a:t> is</a:t>
                          </a:r>
                          <a:r>
                            <a:rPr lang="en-US" sz="1400" baseline="0" dirty="0">
                              <a:solidFill>
                                <a:schemeClr val="dk1">
                                  <a:alpha val="0"/>
                                </a:schemeClr>
                              </a:solidFill>
                            </a:rPr>
                            <a:t> classical</a:t>
                          </a:r>
                          <a:endParaRPr lang="en-US" sz="1400" dirty="0">
                            <a:solidFill>
                              <a:schemeClr val="dk1">
                                <a:alpha val="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Choice>
        <mc:Fallback xmlns="">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2481222122"/>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endParaRPr lang="en-US"/>
                        </a:p>
                      </a:txBody>
                      <a:tcPr anchor="ctr">
                        <a:blipFill>
                          <a:blip r:embed="rId2"/>
                          <a:stretch>
                            <a:fillRect l="-388" t="-282857" r="-221705" b="-508571"/>
                          </a:stretch>
                        </a:blipFill>
                      </a:tcPr>
                    </a:tc>
                    <a:tc>
                      <a:txBody>
                        <a:bodyPr/>
                        <a:lstStyle/>
                        <a:p>
                          <a:endParaRPr lang="en-US"/>
                        </a:p>
                      </a:txBody>
                      <a:tcPr anchor="ctr">
                        <a:blipFill>
                          <a:blip r:embed="rId2"/>
                          <a:stretch>
                            <a:fillRect l="-88095" t="-282857" r="-94558" b="-508571"/>
                          </a:stretch>
                        </a:blipFill>
                      </a:tcPr>
                    </a:tc>
                    <a:tc>
                      <a:txBody>
                        <a:bodyPr/>
                        <a:lstStyle/>
                        <a:p>
                          <a:endParaRPr lang="en-US"/>
                        </a:p>
                      </a:txBody>
                      <a:tcPr anchor="ctr">
                        <a:blipFill>
                          <a:blip r:embed="rId2"/>
                          <a:stretch>
                            <a:fillRect l="-200362" t="-282857" r="-725" b="-508571"/>
                          </a:stretch>
                        </a:blipFill>
                      </a:tcPr>
                    </a:tc>
                    <a:extLst>
                      <a:ext uri="{0D108BD9-81ED-4DB2-BD59-A6C34878D82A}">
                        <a16:rowId xmlns:a16="http://schemas.microsoft.com/office/drawing/2014/main" val="298462123"/>
                      </a:ext>
                    </a:extLst>
                  </a:tr>
                  <a:tr h="435794">
                    <a:tc>
                      <a:txBody>
                        <a:bodyPr/>
                        <a:lstStyle/>
                        <a:p>
                          <a:endParaRPr lang="en-US"/>
                        </a:p>
                      </a:txBody>
                      <a:tcPr anchor="ctr">
                        <a:blipFill>
                          <a:blip r:embed="rId2"/>
                          <a:stretch>
                            <a:fillRect l="-388" t="-394118" r="-221705" b="-423529"/>
                          </a:stretch>
                        </a:blipFill>
                      </a:tcPr>
                    </a:tc>
                    <a:tc>
                      <a:txBody>
                        <a:bodyPr/>
                        <a:lstStyle/>
                        <a:p>
                          <a:endParaRPr lang="en-US"/>
                        </a:p>
                      </a:txBody>
                      <a:tcPr anchor="ctr">
                        <a:blipFill>
                          <a:blip r:embed="rId2"/>
                          <a:stretch>
                            <a:fillRect l="-88095" t="-394118" r="-94558" b="-423529"/>
                          </a:stretch>
                        </a:blipFill>
                      </a:tcPr>
                    </a:tc>
                    <a:tc>
                      <a:txBody>
                        <a:bodyPr/>
                        <a:lstStyle/>
                        <a:p>
                          <a:endParaRPr lang="en-US"/>
                        </a:p>
                      </a:txBody>
                      <a:tcPr anchor="ctr">
                        <a:blipFill>
                          <a:blip r:embed="rId2"/>
                          <a:stretch>
                            <a:fillRect l="-200362" t="-394118" r="-725" b="-423529"/>
                          </a:stretch>
                        </a:blipFill>
                      </a:tcPr>
                    </a:tc>
                    <a:extLst>
                      <a:ext uri="{0D108BD9-81ED-4DB2-BD59-A6C34878D82A}">
                        <a16:rowId xmlns:a16="http://schemas.microsoft.com/office/drawing/2014/main" val="743096996"/>
                      </a:ext>
                    </a:extLst>
                  </a:tr>
                  <a:tr h="695503">
                    <a:tc>
                      <a:txBody>
                        <a:bodyPr/>
                        <a:lstStyle/>
                        <a:p>
                          <a:endParaRPr lang="en-US"/>
                        </a:p>
                      </a:txBody>
                      <a:tcPr anchor="ctr">
                        <a:blipFill>
                          <a:blip r:embed="rId2"/>
                          <a:stretch>
                            <a:fillRect l="-388" t="-305455" r="-221705" b="-161818"/>
                          </a:stretch>
                        </a:blipFill>
                      </a:tcPr>
                    </a:tc>
                    <a:tc gridSpan="2">
                      <a:txBody>
                        <a:bodyPr/>
                        <a:lstStyle/>
                        <a:p>
                          <a:endParaRPr lang="en-US"/>
                        </a:p>
                      </a:txBody>
                      <a:tcPr anchor="ctr">
                        <a:blipFill>
                          <a:blip r:embed="rId2"/>
                          <a:stretch>
                            <a:fillRect l="-45439" t="-305455" r="-351" b="-161818"/>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endParaRPr lang="en-US"/>
                        </a:p>
                      </a:txBody>
                      <a:tcPr anchor="ctr">
                        <a:blipFill>
                          <a:blip r:embed="rId2"/>
                          <a:stretch>
                            <a:fillRect l="-388" t="-405455" r="-221705" b="-61818"/>
                          </a:stretch>
                        </a:blipFill>
                      </a:tcPr>
                    </a:tc>
                    <a:tc>
                      <a:txBody>
                        <a:bodyPr/>
                        <a:lstStyle/>
                        <a:p>
                          <a:endParaRPr lang="en-US"/>
                        </a:p>
                      </a:txBody>
                      <a:tcPr anchor="ctr">
                        <a:blipFill>
                          <a:blip r:embed="rId2"/>
                          <a:stretch>
                            <a:fillRect l="-88095" t="-405455" r="-94558" b="-61818"/>
                          </a:stretch>
                        </a:blipFill>
                      </a:tcPr>
                    </a:tc>
                    <a:tc>
                      <a:txBody>
                        <a:bodyPr/>
                        <a:lstStyle/>
                        <a:p>
                          <a:endParaRPr lang="en-US"/>
                        </a:p>
                      </a:txBody>
                      <a:tcPr anchor="ctr">
                        <a:blipFill>
                          <a:blip r:embed="rId2"/>
                          <a:stretch>
                            <a:fillRect l="-200362" t="-405455" r="-725" b="-61818"/>
                          </a:stretch>
                        </a:blipFill>
                      </a:tcPr>
                    </a:tc>
                    <a:extLst>
                      <a:ext uri="{0D108BD9-81ED-4DB2-BD59-A6C34878D82A}">
                        <a16:rowId xmlns:a16="http://schemas.microsoft.com/office/drawing/2014/main" val="320587580"/>
                      </a:ext>
                    </a:extLst>
                  </a:tr>
                  <a:tr h="410718">
                    <a:tc>
                      <a:txBody>
                        <a:bodyPr/>
                        <a:lstStyle/>
                        <a:p>
                          <a:endParaRPr lang="en-US"/>
                        </a:p>
                      </a:txBody>
                      <a:tcPr anchor="ctr">
                        <a:blipFill>
                          <a:blip r:embed="rId2"/>
                          <a:stretch>
                            <a:fillRect l="-388" t="-842424" r="-221705" b="-3030"/>
                          </a:stretch>
                        </a:blipFill>
                      </a:tcPr>
                    </a:tc>
                    <a:tc gridSpan="2">
                      <a:txBody>
                        <a:bodyPr/>
                        <a:lstStyle/>
                        <a:p>
                          <a:endParaRPr lang="en-US"/>
                        </a:p>
                      </a:txBody>
                      <a:tcPr anchor="ctr">
                        <a:blipFill>
                          <a:blip r:embed="rId2"/>
                          <a:stretch>
                            <a:fillRect l="-45439" t="-842424" r="-351" b="-3030"/>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Fallback>
      </mc:AlternateContent>
      <p:sp>
        <p:nvSpPr>
          <p:cNvPr id="9" name="TextBox 8">
            <a:extLst>
              <a:ext uri="{FF2B5EF4-FFF2-40B4-BE49-F238E27FC236}">
                <a16:creationId xmlns:a16="http://schemas.microsoft.com/office/drawing/2014/main" id="{574F3542-959A-3D41-8499-3187943158B5}"/>
              </a:ext>
            </a:extLst>
          </p:cNvPr>
          <p:cNvSpPr txBox="1"/>
          <p:nvPr/>
        </p:nvSpPr>
        <p:spPr>
          <a:xfrm>
            <a:off x="838199" y="1506130"/>
            <a:ext cx="10621161" cy="369332"/>
          </a:xfrm>
          <a:prstGeom prst="rect">
            <a:avLst/>
          </a:prstGeom>
          <a:noFill/>
        </p:spPr>
        <p:txBody>
          <a:bodyPr wrap="square" rtlCol="0">
            <a:spAutoFit/>
          </a:bodyPr>
          <a:lstStyle/>
          <a:p>
            <a:r>
              <a:rPr lang="en-US" dirty="0"/>
              <a:t>We exhibit the first Quantum Randomized Encoding schemes, with the following properties:</a:t>
            </a:r>
          </a:p>
        </p:txBody>
      </p:sp>
    </p:spTree>
    <p:extLst>
      <p:ext uri="{BB962C8B-B14F-4D97-AF65-F5344CB8AC3E}">
        <p14:creationId xmlns:p14="http://schemas.microsoft.com/office/powerpoint/2010/main" val="309568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ED2-732E-8744-82C8-7F6386748818}"/>
              </a:ext>
            </a:extLst>
          </p:cNvPr>
          <p:cNvSpPr>
            <a:spLocks noGrp="1"/>
          </p:cNvSpPr>
          <p:nvPr>
            <p:ph type="title"/>
          </p:nvPr>
        </p:nvSpPr>
        <p:spPr/>
        <p:txBody>
          <a:bodyPr/>
          <a:lstStyle/>
          <a:p>
            <a:r>
              <a:rPr lang="en-US" dirty="0"/>
              <a:t>Quantum Garbled Circuits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3208726392"/>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Complexity of </a:t>
                          </a:r>
                          <a14:m>
                            <m:oMath xmlns:m="http://schemas.openxmlformats.org/officeDocument/2006/math">
                              <m:r>
                                <a:rPr lang="en-CA" sz="1400" b="1" i="1" smtClean="0">
                                  <a:latin typeface="Cambria Math" panose="02040503050406030204" pitchFamily="18" charset="0"/>
                                </a:rPr>
                                <m:t>𝑬𝒏𝒄</m:t>
                              </m:r>
                            </m:oMath>
                          </a14:m>
                          <a:endParaRPr 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endParaRPr lang="en-US" sz="1400" dirty="0"/>
                        </a:p>
                      </a:txBody>
                      <a:tcPr anchor="ctr"/>
                    </a:tc>
                    <a:extLst>
                      <a:ext uri="{0D108BD9-81ED-4DB2-BD59-A6C34878D82A}">
                        <a16:rowId xmlns:a16="http://schemas.microsoft.com/office/drawing/2014/main" val="298462123"/>
                      </a:ext>
                    </a:extLst>
                  </a:tr>
                  <a:tr h="435794">
                    <a:tc>
                      <a:txBody>
                        <a:bodyPr/>
                        <a:lstStyle/>
                        <a:p>
                          <a:pPr algn="ctr"/>
                          <a:r>
                            <a:rPr lang="en-US" sz="1400" b="1" dirty="0"/>
                            <a:t>Complexity of </a:t>
                          </a:r>
                          <a14:m>
                            <m:oMath xmlns:m="http://schemas.openxmlformats.org/officeDocument/2006/math">
                              <m:r>
                                <a:rPr lang="en-CA" sz="1400" b="1" i="1" dirty="0" smtClean="0">
                                  <a:latin typeface="Cambria Math" panose="02040503050406030204" pitchFamily="18" charset="0"/>
                                </a:rPr>
                                <m:t>𝑫𝒆𝒄</m:t>
                              </m:r>
                              <m:r>
                                <a:rPr lang="en-CA" sz="1400" b="1" i="1" dirty="0" smtClean="0">
                                  <a:latin typeface="Cambria Math" panose="02040503050406030204" pitchFamily="18" charset="0"/>
                                </a:rPr>
                                <m:t>, </m:t>
                              </m:r>
                              <m:r>
                                <a:rPr lang="en-CA" sz="1400" b="1" i="1" dirty="0" smtClean="0">
                                  <a:latin typeface="Cambria Math" panose="02040503050406030204" pitchFamily="18" charset="0"/>
                                </a:rPr>
                                <m:t>𝑺𝒊𝒎</m:t>
                              </m:r>
                            </m:oMath>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m:oMathPara>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r>
                            <a:rPr lang="en-US" sz="1400" dirty="0"/>
                            <a:t> </a:t>
                          </a:r>
                        </a:p>
                      </a:txBody>
                      <a:tcPr anchor="ctr"/>
                    </a:tc>
                    <a:extLst>
                      <a:ext uri="{0D108BD9-81ED-4DB2-BD59-A6C34878D82A}">
                        <a16:rowId xmlns:a16="http://schemas.microsoft.com/office/drawing/2014/main" val="743096996"/>
                      </a:ext>
                    </a:extLst>
                  </a:tr>
                  <a:tr h="695503">
                    <a:tc>
                      <a:txBody>
                        <a:bodyPr/>
                        <a:lstStyle/>
                        <a:p>
                          <a:pPr algn="ctr"/>
                          <a:r>
                            <a:rPr lang="en-CA" sz="1400" b="1" i="0" dirty="0">
                              <a:solidFill>
                                <a:schemeClr val="dk1">
                                  <a:alpha val="0"/>
                                </a:schemeClr>
                              </a:solidFill>
                              <a:latin typeface="+mn-lt"/>
                            </a:rPr>
                            <a:t>Auxiliary</a:t>
                          </a:r>
                          <a:r>
                            <a:rPr lang="en-CA" sz="1400" b="1" i="0" baseline="0" dirty="0">
                              <a:solidFill>
                                <a:schemeClr val="dk1">
                                  <a:alpha val="0"/>
                                </a:schemeClr>
                              </a:solidFill>
                              <a:latin typeface="+mn-lt"/>
                            </a:rPr>
                            <a:t>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𝒓</m:t>
                              </m:r>
                            </m:oMath>
                          </a14:m>
                          <a:endParaRPr lang="en-US" sz="1400" b="1" dirty="0">
                            <a:solidFill>
                              <a:schemeClr val="dk1">
                                <a:alpha val="0"/>
                              </a:schemeClr>
                            </a:solidFill>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1" i="1" dirty="0" smtClean="0">
                                  <a:solidFill>
                                    <a:schemeClr val="dk1">
                                      <a:alpha val="0"/>
                                    </a:schemeClr>
                                  </a:solidFill>
                                  <a:latin typeface="Cambria Math" panose="02040503050406030204" pitchFamily="18" charset="0"/>
                                </a:rPr>
                                <m:t>𝒓</m:t>
                              </m:r>
                            </m:oMath>
                          </a14:m>
                          <a:r>
                            <a:rPr lang="en-CA" sz="1400" b="0" i="1" dirty="0">
                              <a:solidFill>
                                <a:schemeClr val="dk1">
                                  <a:alpha val="0"/>
                                </a:schemeClr>
                              </a:solidFill>
                              <a:latin typeface="Cambria Math" panose="02040503050406030204" pitchFamily="18" charset="0"/>
                            </a:rPr>
                            <a:t>=(</a:t>
                          </a:r>
                          <a:r>
                            <a:rPr lang="en-CA" sz="1400" b="0" i="1" dirty="0" err="1">
                              <a:solidFill>
                                <a:schemeClr val="dk1">
                                  <a:alpha val="0"/>
                                </a:schemeClr>
                              </a:solidFill>
                              <a:latin typeface="Cambria Math" panose="02040503050406030204" pitchFamily="18" charset="0"/>
                            </a:rPr>
                            <a:t>s,</a:t>
                          </a:r>
                          <a:r>
                            <a:rPr lang="en-CA" sz="1400" b="1" i="1" dirty="0" err="1">
                              <a:solidFill>
                                <a:schemeClr val="dk1">
                                  <a:alpha val="0"/>
                                </a:schemeClr>
                              </a:solidFill>
                              <a:latin typeface="Cambria Math" panose="02040503050406030204" pitchFamily="18" charset="0"/>
                            </a:rPr>
                            <a:t>e</a:t>
                          </a:r>
                          <a:r>
                            <a:rPr lang="en-CA" sz="1400" b="0" i="1" dirty="0">
                              <a:solidFill>
                                <a:schemeClr val="dk1">
                                  <a:alpha val="0"/>
                                </a:schemeClr>
                              </a:solidFill>
                              <a:latin typeface="Cambria Math"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rPr>
                                <m:t>𝑠</m:t>
                              </m:r>
                            </m:oMath>
                          </a14:m>
                          <a:r>
                            <a:rPr lang="en-US" sz="1400" dirty="0">
                              <a:solidFill>
                                <a:schemeClr val="dk1">
                                  <a:alpha val="0"/>
                                </a:schemeClr>
                              </a:solidFill>
                            </a:rPr>
                            <a:t> = classical random string,</a:t>
                          </a:r>
                          <a:r>
                            <a:rPr lang="en-US" sz="1400" baseline="0" dirty="0">
                              <a:solidFill>
                                <a:schemeClr val="dk1">
                                  <a:alpha val="0"/>
                                </a:schemeClr>
                              </a:solidFill>
                            </a:rPr>
                            <a:t> </a:t>
                          </a:r>
                          <a14:m>
                            <m:oMath xmlns:m="http://schemas.openxmlformats.org/officeDocument/2006/math">
                              <m:r>
                                <a:rPr lang="en-CA" sz="1400" b="1" i="1" smtClean="0">
                                  <a:solidFill>
                                    <a:schemeClr val="dk1">
                                      <a:alpha val="0"/>
                                    </a:schemeClr>
                                  </a:solidFill>
                                  <a:latin typeface="Cambria Math" panose="02040503050406030204" pitchFamily="18" charset="0"/>
                                </a:rPr>
                                <m:t>𝒆</m:t>
                              </m:r>
                            </m:oMath>
                          </a14:m>
                          <a:r>
                            <a:rPr lang="en-US" sz="1400" b="1" dirty="0">
                              <a:solidFill>
                                <a:schemeClr val="dk1">
                                  <a:alpha val="0"/>
                                </a:schemeClr>
                              </a:solidFill>
                            </a:rPr>
                            <a:t> </a:t>
                          </a:r>
                          <a:r>
                            <a:rPr lang="en-US" sz="1400" dirty="0">
                              <a:solidFill>
                                <a:schemeClr val="dk1">
                                  <a:alpha val="0"/>
                                </a:schemeClr>
                              </a:solidFill>
                            </a:rPr>
                            <a:t>= EPR pairs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pPr algn="ctr"/>
                          <a14:m>
                            <m:oMath xmlns:m="http://schemas.openxmlformats.org/officeDocument/2006/math">
                              <m:r>
                                <a:rPr lang="en-CA" sz="1400" b="1" i="1" smtClean="0">
                                  <a:solidFill>
                                    <a:schemeClr val="dk1">
                                      <a:alpha val="0"/>
                                    </a:schemeClr>
                                  </a:solidFill>
                                  <a:latin typeface="Cambria Math" panose="02040503050406030204" pitchFamily="18" charset="0"/>
                                  <a:ea typeface="Cambria Math" panose="02040503050406030204" pitchFamily="18" charset="0"/>
                                </a:rPr>
                                <m:t>𝝐</m:t>
                              </m:r>
                            </m:oMath>
                          </a14:m>
                          <a:r>
                            <a:rPr lang="en-US" sz="1400" b="1" dirty="0">
                              <a:solidFill>
                                <a:schemeClr val="dk1">
                                  <a:alpha val="0"/>
                                </a:schemeClr>
                              </a:solidFill>
                            </a:rPr>
                            <a:t>-Privacy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Perfect privacy (</a:t>
                          </a: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=0</m:t>
                              </m:r>
                            </m:oMath>
                          </a14:m>
                          <a:r>
                            <a:rPr lang="en-US" sz="1400" dirty="0">
                              <a:solidFill>
                                <a:schemeClr val="dk1">
                                  <a:alpha val="0"/>
                                </a:schemeClr>
                              </a:solidFill>
                            </a:rPr>
                            <a:t>) against all distinguishers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m:t>
                              </m:r>
                              <m:r>
                                <a:rPr lang="en-CA" sz="1400" b="0" i="1" smtClean="0">
                                  <a:solidFill>
                                    <a:schemeClr val="dk1">
                                      <a:alpha val="0"/>
                                    </a:schemeClr>
                                  </a:solidFill>
                                  <a:latin typeface="Cambria Math" panose="02040503050406030204" pitchFamily="18" charset="0"/>
                                </a:rPr>
                                <m:t>𝑛𝑒𝑔𝑙</m:t>
                              </m:r>
                              <m:r>
                                <a:rPr lang="en-CA" sz="1400" b="0" i="1" smtClean="0">
                                  <a:solidFill>
                                    <a:schemeClr val="dk1">
                                      <a:alpha val="0"/>
                                    </a:schemeClr>
                                  </a:solidFill>
                                  <a:latin typeface="Cambria Math" panose="02040503050406030204" pitchFamily="18" charset="0"/>
                                </a:rPr>
                                <m:t>(</m:t>
                              </m:r>
                              <m:r>
                                <a:rPr lang="en-CA" sz="1400" b="0" i="1" smtClean="0">
                                  <a:solidFill>
                                    <a:schemeClr val="dk1">
                                      <a:alpha val="0"/>
                                    </a:schemeClr>
                                  </a:solidFill>
                                  <a:latin typeface="Cambria Math" panose="02040503050406030204" pitchFamily="18" charset="0"/>
                                </a:rPr>
                                <m:t>𝜆</m:t>
                              </m:r>
                              <m:r>
                                <a:rPr lang="en-CA" sz="1400" b="0" i="1" smtClean="0">
                                  <a:solidFill>
                                    <a:schemeClr val="dk1">
                                      <a:alpha val="0"/>
                                    </a:schemeClr>
                                  </a:solidFill>
                                  <a:latin typeface="Cambria Math" panose="02040503050406030204" pitchFamily="18" charset="0"/>
                                </a:rPr>
                                <m:t>)</m:t>
                              </m:r>
                            </m:oMath>
                          </a14:m>
                          <a:r>
                            <a:rPr lang="en-US" sz="1400" baseline="0" dirty="0">
                              <a:solidFill>
                                <a:schemeClr val="dk1">
                                  <a:alpha val="0"/>
                                </a:schemeClr>
                              </a:solidFill>
                            </a:rPr>
                            <a:t> privacy against </a:t>
                          </a:r>
                          <a:br>
                            <a:rPr lang="en-US" sz="1400" baseline="0" dirty="0">
                              <a:solidFill>
                                <a:schemeClr val="dk1">
                                  <a:alpha val="0"/>
                                </a:schemeClr>
                              </a:solidFill>
                            </a:rPr>
                          </a:br>
                          <a:r>
                            <a:rPr lang="en-US" sz="1400" baseline="0" dirty="0">
                              <a:solidFill>
                                <a:schemeClr val="dk1">
                                  <a:alpha val="0"/>
                                </a:schemeClr>
                              </a:solidFill>
                            </a:rPr>
                            <a:t>poly-time quantum adversaries</a:t>
                          </a:r>
                          <a:endParaRPr lang="en-US" sz="1400" dirty="0">
                            <a:solidFill>
                              <a:schemeClr val="dk1">
                                <a:alpha val="0"/>
                              </a:schemeClr>
                            </a:solidFill>
                          </a:endParaRPr>
                        </a:p>
                      </a:txBody>
                      <a:tcPr anchor="ctr"/>
                    </a:tc>
                    <a:extLst>
                      <a:ext uri="{0D108BD9-81ED-4DB2-BD59-A6C34878D82A}">
                        <a16:rowId xmlns:a16="http://schemas.microsoft.com/office/drawing/2014/main" val="320587580"/>
                      </a:ext>
                    </a:extLst>
                  </a:tr>
                  <a:tr h="402950">
                    <a:tc>
                      <a:txBody>
                        <a:bodyPr/>
                        <a:lstStyle/>
                        <a:p>
                          <a:pPr algn="ctr"/>
                          <a:r>
                            <a:rPr lang="en-US" sz="1400" b="1" dirty="0">
                              <a:solidFill>
                                <a:schemeClr val="dk1">
                                  <a:alpha val="0"/>
                                </a:schemeClr>
                              </a:solidFill>
                            </a:rPr>
                            <a:t>When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𝒙</m:t>
                              </m:r>
                            </m:oMath>
                          </a14:m>
                          <a:r>
                            <a:rPr lang="en-US" sz="1400" b="1" dirty="0">
                              <a:solidFill>
                                <a:schemeClr val="dk1">
                                  <a:alpha val="0"/>
                                </a:schemeClr>
                              </a:solidFill>
                            </a:rPr>
                            <a:t> is classical</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Online part </a:t>
                          </a:r>
                          <a14:m>
                            <m:oMath xmlns:m="http://schemas.openxmlformats.org/officeDocument/2006/math">
                              <m:d>
                                <m:dPr>
                                  <m:ctrlPr>
                                    <a:rPr lang="en-CA" sz="1400" b="0" i="1" smtClean="0">
                                      <a:solidFill>
                                        <a:schemeClr val="dk1">
                                          <a:alpha val="0"/>
                                        </a:schemeClr>
                                      </a:solidFill>
                                      <a:latin typeface="Cambria Math" panose="02040503050406030204" pitchFamily="18" charset="0"/>
                                      <a:ea typeface="Cambria Math" panose="02040503050406030204" pitchFamily="18" charset="0"/>
                                    </a:rPr>
                                  </m:ctrlPr>
                                </m:dPr>
                                <m:e>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1</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1</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r>
                                    <a:rPr lang="en-CA" sz="1400" b="0" i="1" dirty="0" smtClean="0">
                                      <a:solidFill>
                                        <a:schemeClr val="dk1">
                                          <a:alpha val="0"/>
                                        </a:schemeClr>
                                      </a:solidFill>
                                      <a:latin typeface="Cambria Math" panose="02040503050406030204" pitchFamily="18" charset="0"/>
                                    </a:rPr>
                                    <m:t>,…,</m:t>
                                  </m:r>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n</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𝑛</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e>
                              </m:d>
                            </m:oMath>
                          </a14:m>
                          <a:r>
                            <a:rPr lang="en-US" sz="1400" dirty="0">
                              <a:solidFill>
                                <a:schemeClr val="dk1">
                                  <a:alpha val="0"/>
                                </a:schemeClr>
                              </a:solidFill>
                            </a:rPr>
                            <a:t> is</a:t>
                          </a:r>
                          <a:r>
                            <a:rPr lang="en-US" sz="1400" baseline="0" dirty="0">
                              <a:solidFill>
                                <a:schemeClr val="dk1">
                                  <a:alpha val="0"/>
                                </a:schemeClr>
                              </a:solidFill>
                            </a:rPr>
                            <a:t> classical</a:t>
                          </a:r>
                          <a:endParaRPr lang="en-US" sz="1400" dirty="0">
                            <a:solidFill>
                              <a:schemeClr val="dk1">
                                <a:alpha val="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Choice>
        <mc:Fallback xmlns="">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3208726392"/>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endParaRPr lang="en-US"/>
                        </a:p>
                      </a:txBody>
                      <a:tcPr anchor="ctr">
                        <a:blipFill>
                          <a:blip r:embed="rId2"/>
                          <a:stretch>
                            <a:fillRect l="-388" t="-282857" r="-221705" b="-508571"/>
                          </a:stretch>
                        </a:blipFill>
                      </a:tcPr>
                    </a:tc>
                    <a:tc>
                      <a:txBody>
                        <a:bodyPr/>
                        <a:lstStyle/>
                        <a:p>
                          <a:endParaRPr lang="en-US"/>
                        </a:p>
                      </a:txBody>
                      <a:tcPr anchor="ctr">
                        <a:blipFill>
                          <a:blip r:embed="rId2"/>
                          <a:stretch>
                            <a:fillRect l="-88095" t="-282857" r="-94558" b="-508571"/>
                          </a:stretch>
                        </a:blipFill>
                      </a:tcPr>
                    </a:tc>
                    <a:tc>
                      <a:txBody>
                        <a:bodyPr/>
                        <a:lstStyle/>
                        <a:p>
                          <a:endParaRPr lang="en-US"/>
                        </a:p>
                      </a:txBody>
                      <a:tcPr anchor="ctr">
                        <a:blipFill>
                          <a:blip r:embed="rId2"/>
                          <a:stretch>
                            <a:fillRect l="-200362" t="-282857" r="-725" b="-508571"/>
                          </a:stretch>
                        </a:blipFill>
                      </a:tcPr>
                    </a:tc>
                    <a:extLst>
                      <a:ext uri="{0D108BD9-81ED-4DB2-BD59-A6C34878D82A}">
                        <a16:rowId xmlns:a16="http://schemas.microsoft.com/office/drawing/2014/main" val="298462123"/>
                      </a:ext>
                    </a:extLst>
                  </a:tr>
                  <a:tr h="435794">
                    <a:tc>
                      <a:txBody>
                        <a:bodyPr/>
                        <a:lstStyle/>
                        <a:p>
                          <a:endParaRPr lang="en-US"/>
                        </a:p>
                      </a:txBody>
                      <a:tcPr anchor="ctr">
                        <a:blipFill>
                          <a:blip r:embed="rId2"/>
                          <a:stretch>
                            <a:fillRect l="-388" t="-394118" r="-221705" b="-423529"/>
                          </a:stretch>
                        </a:blipFill>
                      </a:tcPr>
                    </a:tc>
                    <a:tc>
                      <a:txBody>
                        <a:bodyPr/>
                        <a:lstStyle/>
                        <a:p>
                          <a:endParaRPr lang="en-US"/>
                        </a:p>
                      </a:txBody>
                      <a:tcPr anchor="ctr">
                        <a:blipFill>
                          <a:blip r:embed="rId2"/>
                          <a:stretch>
                            <a:fillRect l="-88095" t="-394118" r="-94558" b="-423529"/>
                          </a:stretch>
                        </a:blipFill>
                      </a:tcPr>
                    </a:tc>
                    <a:tc>
                      <a:txBody>
                        <a:bodyPr/>
                        <a:lstStyle/>
                        <a:p>
                          <a:endParaRPr lang="en-US"/>
                        </a:p>
                      </a:txBody>
                      <a:tcPr anchor="ctr">
                        <a:blipFill>
                          <a:blip r:embed="rId2"/>
                          <a:stretch>
                            <a:fillRect l="-200362" t="-394118" r="-725" b="-423529"/>
                          </a:stretch>
                        </a:blipFill>
                      </a:tcPr>
                    </a:tc>
                    <a:extLst>
                      <a:ext uri="{0D108BD9-81ED-4DB2-BD59-A6C34878D82A}">
                        <a16:rowId xmlns:a16="http://schemas.microsoft.com/office/drawing/2014/main" val="743096996"/>
                      </a:ext>
                    </a:extLst>
                  </a:tr>
                  <a:tr h="695503">
                    <a:tc>
                      <a:txBody>
                        <a:bodyPr/>
                        <a:lstStyle/>
                        <a:p>
                          <a:endParaRPr lang="en-US"/>
                        </a:p>
                      </a:txBody>
                      <a:tcPr anchor="ctr">
                        <a:blipFill>
                          <a:blip r:embed="rId2"/>
                          <a:stretch>
                            <a:fillRect l="-388" t="-305455" r="-221705" b="-161818"/>
                          </a:stretch>
                        </a:blipFill>
                      </a:tcPr>
                    </a:tc>
                    <a:tc gridSpan="2">
                      <a:txBody>
                        <a:bodyPr/>
                        <a:lstStyle/>
                        <a:p>
                          <a:endParaRPr lang="en-US"/>
                        </a:p>
                      </a:txBody>
                      <a:tcPr anchor="ctr">
                        <a:blipFill>
                          <a:blip r:embed="rId2"/>
                          <a:stretch>
                            <a:fillRect l="-45439" t="-305455" r="-351" b="-161818"/>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endParaRPr lang="en-US"/>
                        </a:p>
                      </a:txBody>
                      <a:tcPr anchor="ctr">
                        <a:blipFill>
                          <a:blip r:embed="rId2"/>
                          <a:stretch>
                            <a:fillRect l="-388" t="-405455" r="-221705" b="-61818"/>
                          </a:stretch>
                        </a:blipFill>
                      </a:tcPr>
                    </a:tc>
                    <a:tc>
                      <a:txBody>
                        <a:bodyPr/>
                        <a:lstStyle/>
                        <a:p>
                          <a:endParaRPr lang="en-US"/>
                        </a:p>
                      </a:txBody>
                      <a:tcPr anchor="ctr">
                        <a:blipFill>
                          <a:blip r:embed="rId2"/>
                          <a:stretch>
                            <a:fillRect l="-88095" t="-405455" r="-94558" b="-61818"/>
                          </a:stretch>
                        </a:blipFill>
                      </a:tcPr>
                    </a:tc>
                    <a:tc>
                      <a:txBody>
                        <a:bodyPr/>
                        <a:lstStyle/>
                        <a:p>
                          <a:endParaRPr lang="en-US"/>
                        </a:p>
                      </a:txBody>
                      <a:tcPr anchor="ctr">
                        <a:blipFill>
                          <a:blip r:embed="rId2"/>
                          <a:stretch>
                            <a:fillRect l="-200362" t="-405455" r="-725" b="-61818"/>
                          </a:stretch>
                        </a:blipFill>
                      </a:tcPr>
                    </a:tc>
                    <a:extLst>
                      <a:ext uri="{0D108BD9-81ED-4DB2-BD59-A6C34878D82A}">
                        <a16:rowId xmlns:a16="http://schemas.microsoft.com/office/drawing/2014/main" val="320587580"/>
                      </a:ext>
                    </a:extLst>
                  </a:tr>
                  <a:tr h="410718">
                    <a:tc>
                      <a:txBody>
                        <a:bodyPr/>
                        <a:lstStyle/>
                        <a:p>
                          <a:endParaRPr lang="en-US"/>
                        </a:p>
                      </a:txBody>
                      <a:tcPr anchor="ctr">
                        <a:blipFill>
                          <a:blip r:embed="rId2"/>
                          <a:stretch>
                            <a:fillRect l="-388" t="-842424" r="-221705" b="-3030"/>
                          </a:stretch>
                        </a:blipFill>
                      </a:tcPr>
                    </a:tc>
                    <a:tc gridSpan="2">
                      <a:txBody>
                        <a:bodyPr/>
                        <a:lstStyle/>
                        <a:p>
                          <a:endParaRPr lang="en-US"/>
                        </a:p>
                      </a:txBody>
                      <a:tcPr anchor="ctr">
                        <a:blipFill>
                          <a:blip r:embed="rId2"/>
                          <a:stretch>
                            <a:fillRect l="-45439" t="-842424" r="-351" b="-3030"/>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BB3609-E672-6049-BBE7-6DDF0C8B390B}"/>
                  </a:ext>
                </a:extLst>
              </p:cNvPr>
              <p:cNvSpPr/>
              <p:nvPr/>
            </p:nvSpPr>
            <p:spPr>
              <a:xfrm>
                <a:off x="947257" y="6142778"/>
                <a:ext cx="2480615"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ea typeface="Cambria Math" panose="02040503050406030204" pitchFamily="18" charset="0"/>
                      </a:rPr>
                      <m:t>𝐹</m:t>
                    </m:r>
                  </m:oMath>
                </a14:m>
                <a:r>
                  <a:rPr lang="en-US" dirty="0"/>
                  <a:t> has size </a:t>
                </a:r>
                <a14:m>
                  <m:oMath xmlns:m="http://schemas.openxmlformats.org/officeDocument/2006/math">
                    <m:r>
                      <a:rPr lang="en-CA" i="1">
                        <a:latin typeface="Cambria Math" panose="02040503050406030204" pitchFamily="18" charset="0"/>
                        <a:ea typeface="Cambria Math" panose="02040503050406030204" pitchFamily="18" charset="0"/>
                      </a:rPr>
                      <m:t>𝑠</m:t>
                    </m:r>
                  </m:oMath>
                </a14:m>
                <a:r>
                  <a:rPr lang="en-US" dirty="0"/>
                  <a:t> and depth </a:t>
                </a:r>
                <a14:m>
                  <m:oMath xmlns:m="http://schemas.openxmlformats.org/officeDocument/2006/math">
                    <m:r>
                      <a:rPr lang="en-CA" i="1">
                        <a:latin typeface="Cambria Math" panose="02040503050406030204" pitchFamily="18" charset="0"/>
                        <a:ea typeface="Cambria Math" panose="02040503050406030204" pitchFamily="18" charset="0"/>
                      </a:rPr>
                      <m:t>𝑑</m:t>
                    </m:r>
                  </m:oMath>
                </a14:m>
                <a:endParaRPr lang="en-US" dirty="0"/>
              </a:p>
            </p:txBody>
          </p:sp>
        </mc:Choice>
        <mc:Fallback xmlns="">
          <p:sp>
            <p:nvSpPr>
              <p:cNvPr id="7" name="Rectangle 6">
                <a:extLst>
                  <a:ext uri="{FF2B5EF4-FFF2-40B4-BE49-F238E27FC236}">
                    <a16:creationId xmlns:a16="http://schemas.microsoft.com/office/drawing/2014/main" id="{8EBB3609-E672-6049-BBE7-6DDF0C8B390B}"/>
                  </a:ext>
                </a:extLst>
              </p:cNvPr>
              <p:cNvSpPr>
                <a:spLocks noRot="1" noChangeAspect="1" noMove="1" noResize="1" noEditPoints="1" noAdjustHandles="1" noChangeArrowheads="1" noChangeShapeType="1" noTextEdit="1"/>
              </p:cNvSpPr>
              <p:nvPr/>
            </p:nvSpPr>
            <p:spPr>
              <a:xfrm>
                <a:off x="947257" y="6142778"/>
                <a:ext cx="2480615" cy="369332"/>
              </a:xfrm>
              <a:prstGeom prst="rect">
                <a:avLst/>
              </a:prstGeom>
              <a:blipFill>
                <a:blip r:embed="rId3"/>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E24BB3F-082F-4D48-8E2A-2C9D79140BE1}"/>
                  </a:ext>
                </a:extLst>
              </p:cNvPr>
              <p:cNvSpPr/>
              <p:nvPr/>
            </p:nvSpPr>
            <p:spPr>
              <a:xfrm>
                <a:off x="8690296" y="6142778"/>
                <a:ext cx="2343462"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rPr>
                      <m:t>𝜆</m:t>
                    </m:r>
                  </m:oMath>
                </a14:m>
                <a:r>
                  <a:rPr lang="en-US" dirty="0"/>
                  <a:t> = security parameter.</a:t>
                </a:r>
              </a:p>
            </p:txBody>
          </p:sp>
        </mc:Choice>
        <mc:Fallback xmlns="">
          <p:sp>
            <p:nvSpPr>
              <p:cNvPr id="8" name="Rectangle 7">
                <a:extLst>
                  <a:ext uri="{FF2B5EF4-FFF2-40B4-BE49-F238E27FC236}">
                    <a16:creationId xmlns:a16="http://schemas.microsoft.com/office/drawing/2014/main" id="{BE24BB3F-082F-4D48-8E2A-2C9D79140BE1}"/>
                  </a:ext>
                </a:extLst>
              </p:cNvPr>
              <p:cNvSpPr>
                <a:spLocks noRot="1" noChangeAspect="1" noMove="1" noResize="1" noEditPoints="1" noAdjustHandles="1" noChangeArrowheads="1" noChangeShapeType="1" noTextEdit="1"/>
              </p:cNvSpPr>
              <p:nvPr/>
            </p:nvSpPr>
            <p:spPr>
              <a:xfrm>
                <a:off x="8690296" y="6142778"/>
                <a:ext cx="2343462" cy="369332"/>
              </a:xfrm>
              <a:prstGeom prst="rect">
                <a:avLst/>
              </a:prstGeom>
              <a:blipFill>
                <a:blip r:embed="rId4"/>
                <a:stretch>
                  <a:fillRect t="-6667" r="-1081" b="-2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74F3542-959A-3D41-8499-3187943158B5}"/>
              </a:ext>
            </a:extLst>
          </p:cNvPr>
          <p:cNvSpPr txBox="1"/>
          <p:nvPr/>
        </p:nvSpPr>
        <p:spPr>
          <a:xfrm>
            <a:off x="838199" y="1506130"/>
            <a:ext cx="10621161" cy="369332"/>
          </a:xfrm>
          <a:prstGeom prst="rect">
            <a:avLst/>
          </a:prstGeom>
          <a:noFill/>
        </p:spPr>
        <p:txBody>
          <a:bodyPr wrap="square" rtlCol="0">
            <a:spAutoFit/>
          </a:bodyPr>
          <a:lstStyle/>
          <a:p>
            <a:r>
              <a:rPr lang="en-US" dirty="0"/>
              <a:t>We exhibit the first Quantum Randomized Encoding schemes, with the following properties:</a:t>
            </a:r>
          </a:p>
        </p:txBody>
      </p:sp>
    </p:spTree>
    <p:extLst>
      <p:ext uri="{BB962C8B-B14F-4D97-AF65-F5344CB8AC3E}">
        <p14:creationId xmlns:p14="http://schemas.microsoft.com/office/powerpoint/2010/main" val="365317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ED2-732E-8744-82C8-7F6386748818}"/>
              </a:ext>
            </a:extLst>
          </p:cNvPr>
          <p:cNvSpPr>
            <a:spLocks noGrp="1"/>
          </p:cNvSpPr>
          <p:nvPr>
            <p:ph type="title"/>
          </p:nvPr>
        </p:nvSpPr>
        <p:spPr/>
        <p:txBody>
          <a:bodyPr/>
          <a:lstStyle/>
          <a:p>
            <a:r>
              <a:rPr lang="en-US" dirty="0"/>
              <a:t>Quantum Garbled Circuits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1782824961"/>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Complexity of </a:t>
                          </a:r>
                          <a14:m>
                            <m:oMath xmlns:m="http://schemas.openxmlformats.org/officeDocument/2006/math">
                              <m:r>
                                <a:rPr lang="en-CA" sz="1400" b="1" i="1" smtClean="0">
                                  <a:latin typeface="Cambria Math" panose="02040503050406030204" pitchFamily="18" charset="0"/>
                                </a:rPr>
                                <m:t>𝑬𝒏𝒄</m:t>
                              </m:r>
                            </m:oMath>
                          </a14:m>
                          <a:endParaRPr 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endParaRPr lang="en-US" sz="1400" dirty="0"/>
                        </a:p>
                      </a:txBody>
                      <a:tcPr anchor="ctr"/>
                    </a:tc>
                    <a:extLst>
                      <a:ext uri="{0D108BD9-81ED-4DB2-BD59-A6C34878D82A}">
                        <a16:rowId xmlns:a16="http://schemas.microsoft.com/office/drawing/2014/main" val="298462123"/>
                      </a:ext>
                    </a:extLst>
                  </a:tr>
                  <a:tr h="435794">
                    <a:tc>
                      <a:txBody>
                        <a:bodyPr/>
                        <a:lstStyle/>
                        <a:p>
                          <a:pPr algn="ctr"/>
                          <a:r>
                            <a:rPr lang="en-US" sz="1400" b="1" dirty="0"/>
                            <a:t>Complexity of </a:t>
                          </a:r>
                          <a14:m>
                            <m:oMath xmlns:m="http://schemas.openxmlformats.org/officeDocument/2006/math">
                              <m:r>
                                <a:rPr lang="en-CA" sz="1400" b="1" i="1" dirty="0" smtClean="0">
                                  <a:latin typeface="Cambria Math" panose="02040503050406030204" pitchFamily="18" charset="0"/>
                                </a:rPr>
                                <m:t>𝑫𝒆𝒄</m:t>
                              </m:r>
                              <m:r>
                                <a:rPr lang="en-CA" sz="1400" b="1" i="1" dirty="0" smtClean="0">
                                  <a:latin typeface="Cambria Math" panose="02040503050406030204" pitchFamily="18" charset="0"/>
                                </a:rPr>
                                <m:t>, </m:t>
                              </m:r>
                              <m:r>
                                <a:rPr lang="en-CA" sz="1400" b="1" i="1" dirty="0" smtClean="0">
                                  <a:latin typeface="Cambria Math" panose="02040503050406030204" pitchFamily="18" charset="0"/>
                                </a:rPr>
                                <m:t>𝑺𝒊𝒎</m:t>
                              </m:r>
                            </m:oMath>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m:oMathPara>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r>
                            <a:rPr lang="en-US" sz="1400" dirty="0"/>
                            <a:t> </a:t>
                          </a:r>
                        </a:p>
                      </a:txBody>
                      <a:tcPr anchor="ctr"/>
                    </a:tc>
                    <a:extLst>
                      <a:ext uri="{0D108BD9-81ED-4DB2-BD59-A6C34878D82A}">
                        <a16:rowId xmlns:a16="http://schemas.microsoft.com/office/drawing/2014/main" val="743096996"/>
                      </a:ext>
                    </a:extLst>
                  </a:tr>
                  <a:tr h="695503">
                    <a:tc>
                      <a:txBody>
                        <a:bodyPr/>
                        <a:lstStyle/>
                        <a:p>
                          <a:pPr algn="ctr"/>
                          <a:r>
                            <a:rPr lang="en-CA" sz="1400" b="1" i="0" dirty="0">
                              <a:latin typeface="+mn-lt"/>
                            </a:rPr>
                            <a:t>Auxiliary</a:t>
                          </a:r>
                          <a:r>
                            <a:rPr lang="en-CA" sz="1400" b="1" i="0" baseline="0" dirty="0">
                              <a:latin typeface="+mn-lt"/>
                            </a:rPr>
                            <a:t> input </a:t>
                          </a:r>
                          <a14:m>
                            <m:oMath xmlns:m="http://schemas.openxmlformats.org/officeDocument/2006/math">
                              <m:r>
                                <a:rPr lang="en-CA" sz="1400" b="1" i="1" dirty="0" smtClean="0">
                                  <a:latin typeface="Cambria Math" panose="02040503050406030204" pitchFamily="18" charset="0"/>
                                </a:rPr>
                                <m:t>𝒓</m:t>
                              </m:r>
                            </m:oMath>
                          </a14:m>
                          <a:endParaRPr lang="en-US" sz="1400" b="1"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sz="1400" b="1" i="1" dirty="0" smtClean="0">
                                    <a:latin typeface="Cambria Math" panose="02040503050406030204" pitchFamily="18" charset="0"/>
                                  </a:rPr>
                                  <m:t>𝒓</m:t>
                                </m:r>
                                <m:r>
                                  <a:rPr lang="en-CA" sz="1400" b="1" i="1" dirty="0" smtClean="0">
                                    <a:latin typeface="Cambria Math" panose="02040503050406030204" pitchFamily="18" charset="0"/>
                                  </a:rPr>
                                  <m:t>=</m:t>
                                </m:r>
                                <m:d>
                                  <m:dPr>
                                    <m:ctrlPr>
                                      <a:rPr lang="en-CA" sz="1400" b="1" i="1" dirty="0" smtClean="0">
                                        <a:latin typeface="Cambria Math" panose="02040503050406030204" pitchFamily="18" charset="0"/>
                                      </a:rPr>
                                    </m:ctrlPr>
                                  </m:dPr>
                                  <m:e>
                                    <m:r>
                                      <a:rPr lang="en-CA" sz="1400" b="0" i="1" dirty="0" smtClean="0">
                                        <a:latin typeface="Cambria Math" panose="02040503050406030204" pitchFamily="18" charset="0"/>
                                      </a:rPr>
                                      <m:t>𝑠</m:t>
                                    </m:r>
                                    <m:r>
                                      <a:rPr lang="en-CA" sz="1400" b="1" i="1" dirty="0" smtClean="0">
                                        <a:latin typeface="Cambria Math" panose="02040503050406030204" pitchFamily="18" charset="0"/>
                                      </a:rPr>
                                      <m:t>,</m:t>
                                    </m:r>
                                    <m:r>
                                      <a:rPr lang="en-CA" sz="1400" b="1" i="1" dirty="0" smtClean="0">
                                        <a:latin typeface="Cambria Math" panose="02040503050406030204" pitchFamily="18" charset="0"/>
                                      </a:rPr>
                                      <m:t>𝒆</m:t>
                                    </m:r>
                                  </m:e>
                                </m:d>
                              </m:oMath>
                            </m:oMathPara>
                          </a14:m>
                          <a:endParaRPr lang="en-CA" sz="1400" b="1" i="1" dirty="0">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𝑠</m:t>
                              </m:r>
                            </m:oMath>
                          </a14:m>
                          <a:r>
                            <a:rPr lang="en-US" sz="1400" dirty="0"/>
                            <a:t> = classical random string,</a:t>
                          </a:r>
                          <a:r>
                            <a:rPr lang="en-US" sz="1400" baseline="0" dirty="0"/>
                            <a:t> </a:t>
                          </a:r>
                          <a14:m>
                            <m:oMath xmlns:m="http://schemas.openxmlformats.org/officeDocument/2006/math">
                              <m:r>
                                <a:rPr lang="en-CA" sz="1400" b="1" i="1" smtClean="0">
                                  <a:latin typeface="Cambria Math" panose="02040503050406030204" pitchFamily="18" charset="0"/>
                                </a:rPr>
                                <m:t>𝒆</m:t>
                              </m:r>
                            </m:oMath>
                          </a14:m>
                          <a:r>
                            <a:rPr lang="en-US" sz="1400" b="1" dirty="0"/>
                            <a:t> </a:t>
                          </a:r>
                          <a:r>
                            <a:rPr lang="en-US" sz="1400" dirty="0"/>
                            <a:t>= EPR pairs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pPr algn="ctr"/>
                          <a14:m>
                            <m:oMath xmlns:m="http://schemas.openxmlformats.org/officeDocument/2006/math">
                              <m:r>
                                <a:rPr lang="en-CA" sz="1400" b="1" i="1" smtClean="0">
                                  <a:solidFill>
                                    <a:schemeClr val="dk1">
                                      <a:alpha val="0"/>
                                    </a:schemeClr>
                                  </a:solidFill>
                                  <a:latin typeface="Cambria Math" panose="02040503050406030204" pitchFamily="18" charset="0"/>
                                  <a:ea typeface="Cambria Math" panose="02040503050406030204" pitchFamily="18" charset="0"/>
                                </a:rPr>
                                <m:t>𝝐</m:t>
                              </m:r>
                            </m:oMath>
                          </a14:m>
                          <a:r>
                            <a:rPr lang="en-US" sz="1400" b="1" dirty="0">
                              <a:solidFill>
                                <a:schemeClr val="dk1">
                                  <a:alpha val="0"/>
                                </a:schemeClr>
                              </a:solidFill>
                            </a:rPr>
                            <a:t>-Privacy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Perfect privacy (</a:t>
                          </a: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=0</m:t>
                              </m:r>
                            </m:oMath>
                          </a14:m>
                          <a:r>
                            <a:rPr lang="en-US" sz="1400" dirty="0">
                              <a:solidFill>
                                <a:schemeClr val="dk1">
                                  <a:alpha val="0"/>
                                </a:schemeClr>
                              </a:solidFill>
                            </a:rPr>
                            <a:t>) against all distinguishers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solidFill>
                                    <a:schemeClr val="dk1">
                                      <a:alpha val="0"/>
                                    </a:schemeClr>
                                  </a:solidFill>
                                  <a:latin typeface="Cambria Math" panose="02040503050406030204" pitchFamily="18" charset="0"/>
                                  <a:ea typeface="Cambria Math" panose="02040503050406030204" pitchFamily="18" charset="0"/>
                                </a:rPr>
                                <m:t>𝜖</m:t>
                              </m:r>
                              <m:r>
                                <a:rPr lang="en-CA" sz="1400" b="0" i="1" smtClean="0">
                                  <a:solidFill>
                                    <a:schemeClr val="dk1">
                                      <a:alpha val="0"/>
                                    </a:schemeClr>
                                  </a:solidFill>
                                  <a:latin typeface="Cambria Math" panose="02040503050406030204" pitchFamily="18" charset="0"/>
                                  <a:ea typeface="Cambria Math" panose="02040503050406030204" pitchFamily="18" charset="0"/>
                                </a:rPr>
                                <m:t>=</m:t>
                              </m:r>
                              <m:r>
                                <a:rPr lang="en-CA" sz="1400" b="0" i="1" smtClean="0">
                                  <a:solidFill>
                                    <a:schemeClr val="dk1">
                                      <a:alpha val="0"/>
                                    </a:schemeClr>
                                  </a:solidFill>
                                  <a:latin typeface="Cambria Math" panose="02040503050406030204" pitchFamily="18" charset="0"/>
                                </a:rPr>
                                <m:t>𝑛𝑒𝑔𝑙</m:t>
                              </m:r>
                              <m:r>
                                <a:rPr lang="en-CA" sz="1400" b="0" i="1" smtClean="0">
                                  <a:solidFill>
                                    <a:schemeClr val="dk1">
                                      <a:alpha val="0"/>
                                    </a:schemeClr>
                                  </a:solidFill>
                                  <a:latin typeface="Cambria Math" panose="02040503050406030204" pitchFamily="18" charset="0"/>
                                </a:rPr>
                                <m:t>(</m:t>
                              </m:r>
                              <m:r>
                                <a:rPr lang="en-CA" sz="1400" b="0" i="1" smtClean="0">
                                  <a:solidFill>
                                    <a:schemeClr val="dk1">
                                      <a:alpha val="0"/>
                                    </a:schemeClr>
                                  </a:solidFill>
                                  <a:latin typeface="Cambria Math" panose="02040503050406030204" pitchFamily="18" charset="0"/>
                                </a:rPr>
                                <m:t>𝜆</m:t>
                              </m:r>
                              <m:r>
                                <a:rPr lang="en-CA" sz="1400" b="0" i="1" smtClean="0">
                                  <a:solidFill>
                                    <a:schemeClr val="dk1">
                                      <a:alpha val="0"/>
                                    </a:schemeClr>
                                  </a:solidFill>
                                  <a:latin typeface="Cambria Math" panose="02040503050406030204" pitchFamily="18" charset="0"/>
                                </a:rPr>
                                <m:t>)</m:t>
                              </m:r>
                            </m:oMath>
                          </a14:m>
                          <a:r>
                            <a:rPr lang="en-US" sz="1400" baseline="0" dirty="0">
                              <a:solidFill>
                                <a:schemeClr val="dk1">
                                  <a:alpha val="0"/>
                                </a:schemeClr>
                              </a:solidFill>
                            </a:rPr>
                            <a:t> privacy against </a:t>
                          </a:r>
                          <a:br>
                            <a:rPr lang="en-US" sz="1400" baseline="0" dirty="0">
                              <a:solidFill>
                                <a:schemeClr val="dk1">
                                  <a:alpha val="0"/>
                                </a:schemeClr>
                              </a:solidFill>
                            </a:rPr>
                          </a:br>
                          <a:r>
                            <a:rPr lang="en-US" sz="1400" baseline="0" dirty="0">
                              <a:solidFill>
                                <a:schemeClr val="dk1">
                                  <a:alpha val="0"/>
                                </a:schemeClr>
                              </a:solidFill>
                            </a:rPr>
                            <a:t>poly-time quantum adversaries</a:t>
                          </a:r>
                          <a:endParaRPr lang="en-US" sz="1400" dirty="0">
                            <a:solidFill>
                              <a:schemeClr val="dk1">
                                <a:alpha val="0"/>
                              </a:schemeClr>
                            </a:solidFill>
                          </a:endParaRPr>
                        </a:p>
                      </a:txBody>
                      <a:tcPr anchor="ctr"/>
                    </a:tc>
                    <a:extLst>
                      <a:ext uri="{0D108BD9-81ED-4DB2-BD59-A6C34878D82A}">
                        <a16:rowId xmlns:a16="http://schemas.microsoft.com/office/drawing/2014/main" val="320587580"/>
                      </a:ext>
                    </a:extLst>
                  </a:tr>
                  <a:tr h="402950">
                    <a:tc>
                      <a:txBody>
                        <a:bodyPr/>
                        <a:lstStyle/>
                        <a:p>
                          <a:pPr algn="ctr"/>
                          <a:r>
                            <a:rPr lang="en-US" sz="1400" b="1" dirty="0">
                              <a:solidFill>
                                <a:schemeClr val="dk1">
                                  <a:alpha val="0"/>
                                </a:schemeClr>
                              </a:solidFill>
                            </a:rPr>
                            <a:t>When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𝒙</m:t>
                              </m:r>
                            </m:oMath>
                          </a14:m>
                          <a:r>
                            <a:rPr lang="en-US" sz="1400" b="1" dirty="0">
                              <a:solidFill>
                                <a:schemeClr val="dk1">
                                  <a:alpha val="0"/>
                                </a:schemeClr>
                              </a:solidFill>
                            </a:rPr>
                            <a:t> is classical</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Online part </a:t>
                          </a:r>
                          <a14:m>
                            <m:oMath xmlns:m="http://schemas.openxmlformats.org/officeDocument/2006/math">
                              <m:d>
                                <m:dPr>
                                  <m:ctrlPr>
                                    <a:rPr lang="en-CA" sz="1400" b="0" i="1" smtClean="0">
                                      <a:solidFill>
                                        <a:schemeClr val="dk1">
                                          <a:alpha val="0"/>
                                        </a:schemeClr>
                                      </a:solidFill>
                                      <a:latin typeface="Cambria Math" panose="02040503050406030204" pitchFamily="18" charset="0"/>
                                      <a:ea typeface="Cambria Math" panose="02040503050406030204" pitchFamily="18" charset="0"/>
                                    </a:rPr>
                                  </m:ctrlPr>
                                </m:dPr>
                                <m:e>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1</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1</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r>
                                    <a:rPr lang="en-CA" sz="1400" b="0" i="1" dirty="0" smtClean="0">
                                      <a:solidFill>
                                        <a:schemeClr val="dk1">
                                          <a:alpha val="0"/>
                                        </a:schemeClr>
                                      </a:solidFill>
                                      <a:latin typeface="Cambria Math" panose="02040503050406030204" pitchFamily="18" charset="0"/>
                                    </a:rPr>
                                    <m:t>,…,</m:t>
                                  </m:r>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n</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𝑛</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e>
                              </m:d>
                            </m:oMath>
                          </a14:m>
                          <a:r>
                            <a:rPr lang="en-US" sz="1400" dirty="0">
                              <a:solidFill>
                                <a:schemeClr val="dk1">
                                  <a:alpha val="0"/>
                                </a:schemeClr>
                              </a:solidFill>
                            </a:rPr>
                            <a:t> is</a:t>
                          </a:r>
                          <a:r>
                            <a:rPr lang="en-US" sz="1400" baseline="0" dirty="0">
                              <a:solidFill>
                                <a:schemeClr val="dk1">
                                  <a:alpha val="0"/>
                                </a:schemeClr>
                              </a:solidFill>
                            </a:rPr>
                            <a:t> classical</a:t>
                          </a:r>
                          <a:endParaRPr lang="en-US" sz="1400" dirty="0">
                            <a:solidFill>
                              <a:schemeClr val="dk1">
                                <a:alpha val="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Choice>
        <mc:Fallback xmlns="">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1782824961"/>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endParaRPr lang="en-US"/>
                        </a:p>
                      </a:txBody>
                      <a:tcPr anchor="ctr">
                        <a:blipFill>
                          <a:blip r:embed="rId2"/>
                          <a:stretch>
                            <a:fillRect l="-388" t="-282857" r="-221705" b="-508571"/>
                          </a:stretch>
                        </a:blipFill>
                      </a:tcPr>
                    </a:tc>
                    <a:tc>
                      <a:txBody>
                        <a:bodyPr/>
                        <a:lstStyle/>
                        <a:p>
                          <a:endParaRPr lang="en-US"/>
                        </a:p>
                      </a:txBody>
                      <a:tcPr anchor="ctr">
                        <a:blipFill>
                          <a:blip r:embed="rId2"/>
                          <a:stretch>
                            <a:fillRect l="-88095" t="-282857" r="-94558" b="-508571"/>
                          </a:stretch>
                        </a:blipFill>
                      </a:tcPr>
                    </a:tc>
                    <a:tc>
                      <a:txBody>
                        <a:bodyPr/>
                        <a:lstStyle/>
                        <a:p>
                          <a:endParaRPr lang="en-US"/>
                        </a:p>
                      </a:txBody>
                      <a:tcPr anchor="ctr">
                        <a:blipFill>
                          <a:blip r:embed="rId2"/>
                          <a:stretch>
                            <a:fillRect l="-200362" t="-282857" r="-725" b="-508571"/>
                          </a:stretch>
                        </a:blipFill>
                      </a:tcPr>
                    </a:tc>
                    <a:extLst>
                      <a:ext uri="{0D108BD9-81ED-4DB2-BD59-A6C34878D82A}">
                        <a16:rowId xmlns:a16="http://schemas.microsoft.com/office/drawing/2014/main" val="298462123"/>
                      </a:ext>
                    </a:extLst>
                  </a:tr>
                  <a:tr h="435794">
                    <a:tc>
                      <a:txBody>
                        <a:bodyPr/>
                        <a:lstStyle/>
                        <a:p>
                          <a:endParaRPr lang="en-US"/>
                        </a:p>
                      </a:txBody>
                      <a:tcPr anchor="ctr">
                        <a:blipFill>
                          <a:blip r:embed="rId2"/>
                          <a:stretch>
                            <a:fillRect l="-388" t="-394118" r="-221705" b="-423529"/>
                          </a:stretch>
                        </a:blipFill>
                      </a:tcPr>
                    </a:tc>
                    <a:tc>
                      <a:txBody>
                        <a:bodyPr/>
                        <a:lstStyle/>
                        <a:p>
                          <a:endParaRPr lang="en-US"/>
                        </a:p>
                      </a:txBody>
                      <a:tcPr anchor="ctr">
                        <a:blipFill>
                          <a:blip r:embed="rId2"/>
                          <a:stretch>
                            <a:fillRect l="-88095" t="-394118" r="-94558" b="-423529"/>
                          </a:stretch>
                        </a:blipFill>
                      </a:tcPr>
                    </a:tc>
                    <a:tc>
                      <a:txBody>
                        <a:bodyPr/>
                        <a:lstStyle/>
                        <a:p>
                          <a:endParaRPr lang="en-US"/>
                        </a:p>
                      </a:txBody>
                      <a:tcPr anchor="ctr">
                        <a:blipFill>
                          <a:blip r:embed="rId2"/>
                          <a:stretch>
                            <a:fillRect l="-200362" t="-394118" r="-725" b="-423529"/>
                          </a:stretch>
                        </a:blipFill>
                      </a:tcPr>
                    </a:tc>
                    <a:extLst>
                      <a:ext uri="{0D108BD9-81ED-4DB2-BD59-A6C34878D82A}">
                        <a16:rowId xmlns:a16="http://schemas.microsoft.com/office/drawing/2014/main" val="743096996"/>
                      </a:ext>
                    </a:extLst>
                  </a:tr>
                  <a:tr h="695503">
                    <a:tc>
                      <a:txBody>
                        <a:bodyPr/>
                        <a:lstStyle/>
                        <a:p>
                          <a:endParaRPr lang="en-US"/>
                        </a:p>
                      </a:txBody>
                      <a:tcPr anchor="ctr">
                        <a:blipFill>
                          <a:blip r:embed="rId2"/>
                          <a:stretch>
                            <a:fillRect l="-388" t="-305455" r="-221705" b="-161818"/>
                          </a:stretch>
                        </a:blipFill>
                      </a:tcPr>
                    </a:tc>
                    <a:tc gridSpan="2">
                      <a:txBody>
                        <a:bodyPr/>
                        <a:lstStyle/>
                        <a:p>
                          <a:endParaRPr lang="en-US"/>
                        </a:p>
                      </a:txBody>
                      <a:tcPr anchor="ctr">
                        <a:blipFill>
                          <a:blip r:embed="rId2"/>
                          <a:stretch>
                            <a:fillRect l="-45439" t="-305455" r="-351" b="-161818"/>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endParaRPr lang="en-US"/>
                        </a:p>
                      </a:txBody>
                      <a:tcPr anchor="ctr">
                        <a:blipFill>
                          <a:blip r:embed="rId2"/>
                          <a:stretch>
                            <a:fillRect l="-388" t="-405455" r="-221705" b="-61818"/>
                          </a:stretch>
                        </a:blipFill>
                      </a:tcPr>
                    </a:tc>
                    <a:tc>
                      <a:txBody>
                        <a:bodyPr/>
                        <a:lstStyle/>
                        <a:p>
                          <a:endParaRPr lang="en-US"/>
                        </a:p>
                      </a:txBody>
                      <a:tcPr anchor="ctr">
                        <a:blipFill>
                          <a:blip r:embed="rId2"/>
                          <a:stretch>
                            <a:fillRect l="-88095" t="-405455" r="-94558" b="-61818"/>
                          </a:stretch>
                        </a:blipFill>
                      </a:tcPr>
                    </a:tc>
                    <a:tc>
                      <a:txBody>
                        <a:bodyPr/>
                        <a:lstStyle/>
                        <a:p>
                          <a:endParaRPr lang="en-US"/>
                        </a:p>
                      </a:txBody>
                      <a:tcPr anchor="ctr">
                        <a:blipFill>
                          <a:blip r:embed="rId2"/>
                          <a:stretch>
                            <a:fillRect l="-200362" t="-405455" r="-725" b="-61818"/>
                          </a:stretch>
                        </a:blipFill>
                      </a:tcPr>
                    </a:tc>
                    <a:extLst>
                      <a:ext uri="{0D108BD9-81ED-4DB2-BD59-A6C34878D82A}">
                        <a16:rowId xmlns:a16="http://schemas.microsoft.com/office/drawing/2014/main" val="320587580"/>
                      </a:ext>
                    </a:extLst>
                  </a:tr>
                  <a:tr h="410718">
                    <a:tc>
                      <a:txBody>
                        <a:bodyPr/>
                        <a:lstStyle/>
                        <a:p>
                          <a:endParaRPr lang="en-US"/>
                        </a:p>
                      </a:txBody>
                      <a:tcPr anchor="ctr">
                        <a:blipFill>
                          <a:blip r:embed="rId2"/>
                          <a:stretch>
                            <a:fillRect l="-388" t="-842424" r="-221705" b="-3030"/>
                          </a:stretch>
                        </a:blipFill>
                      </a:tcPr>
                    </a:tc>
                    <a:tc gridSpan="2">
                      <a:txBody>
                        <a:bodyPr/>
                        <a:lstStyle/>
                        <a:p>
                          <a:endParaRPr lang="en-US"/>
                        </a:p>
                      </a:txBody>
                      <a:tcPr anchor="ctr">
                        <a:blipFill>
                          <a:blip r:embed="rId2"/>
                          <a:stretch>
                            <a:fillRect l="-45439" t="-842424" r="-351" b="-3030"/>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BB3609-E672-6049-BBE7-6DDF0C8B390B}"/>
                  </a:ext>
                </a:extLst>
              </p:cNvPr>
              <p:cNvSpPr/>
              <p:nvPr/>
            </p:nvSpPr>
            <p:spPr>
              <a:xfrm>
                <a:off x="947257" y="6142778"/>
                <a:ext cx="2480615"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ea typeface="Cambria Math" panose="02040503050406030204" pitchFamily="18" charset="0"/>
                      </a:rPr>
                      <m:t>𝐹</m:t>
                    </m:r>
                  </m:oMath>
                </a14:m>
                <a:r>
                  <a:rPr lang="en-US" dirty="0"/>
                  <a:t> has size </a:t>
                </a:r>
                <a14:m>
                  <m:oMath xmlns:m="http://schemas.openxmlformats.org/officeDocument/2006/math">
                    <m:r>
                      <a:rPr lang="en-CA" i="1">
                        <a:latin typeface="Cambria Math" panose="02040503050406030204" pitchFamily="18" charset="0"/>
                        <a:ea typeface="Cambria Math" panose="02040503050406030204" pitchFamily="18" charset="0"/>
                      </a:rPr>
                      <m:t>𝑠</m:t>
                    </m:r>
                  </m:oMath>
                </a14:m>
                <a:r>
                  <a:rPr lang="en-US" dirty="0"/>
                  <a:t> and depth </a:t>
                </a:r>
                <a14:m>
                  <m:oMath xmlns:m="http://schemas.openxmlformats.org/officeDocument/2006/math">
                    <m:r>
                      <a:rPr lang="en-CA" i="1">
                        <a:latin typeface="Cambria Math" panose="02040503050406030204" pitchFamily="18" charset="0"/>
                        <a:ea typeface="Cambria Math" panose="02040503050406030204" pitchFamily="18" charset="0"/>
                      </a:rPr>
                      <m:t>𝑑</m:t>
                    </m:r>
                  </m:oMath>
                </a14:m>
                <a:endParaRPr lang="en-US" dirty="0"/>
              </a:p>
            </p:txBody>
          </p:sp>
        </mc:Choice>
        <mc:Fallback xmlns="">
          <p:sp>
            <p:nvSpPr>
              <p:cNvPr id="7" name="Rectangle 6">
                <a:extLst>
                  <a:ext uri="{FF2B5EF4-FFF2-40B4-BE49-F238E27FC236}">
                    <a16:creationId xmlns:a16="http://schemas.microsoft.com/office/drawing/2014/main" id="{8EBB3609-E672-6049-BBE7-6DDF0C8B390B}"/>
                  </a:ext>
                </a:extLst>
              </p:cNvPr>
              <p:cNvSpPr>
                <a:spLocks noRot="1" noChangeAspect="1" noMove="1" noResize="1" noEditPoints="1" noAdjustHandles="1" noChangeArrowheads="1" noChangeShapeType="1" noTextEdit="1"/>
              </p:cNvSpPr>
              <p:nvPr/>
            </p:nvSpPr>
            <p:spPr>
              <a:xfrm>
                <a:off x="947257" y="6142778"/>
                <a:ext cx="2480615" cy="369332"/>
              </a:xfrm>
              <a:prstGeom prst="rect">
                <a:avLst/>
              </a:prstGeom>
              <a:blipFill>
                <a:blip r:embed="rId3"/>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E24BB3F-082F-4D48-8E2A-2C9D79140BE1}"/>
                  </a:ext>
                </a:extLst>
              </p:cNvPr>
              <p:cNvSpPr/>
              <p:nvPr/>
            </p:nvSpPr>
            <p:spPr>
              <a:xfrm>
                <a:off x="8690296" y="6142778"/>
                <a:ext cx="2343462"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rPr>
                      <m:t>𝜆</m:t>
                    </m:r>
                  </m:oMath>
                </a14:m>
                <a:r>
                  <a:rPr lang="en-US" dirty="0"/>
                  <a:t> = security parameter.</a:t>
                </a:r>
              </a:p>
            </p:txBody>
          </p:sp>
        </mc:Choice>
        <mc:Fallback xmlns="">
          <p:sp>
            <p:nvSpPr>
              <p:cNvPr id="8" name="Rectangle 7">
                <a:extLst>
                  <a:ext uri="{FF2B5EF4-FFF2-40B4-BE49-F238E27FC236}">
                    <a16:creationId xmlns:a16="http://schemas.microsoft.com/office/drawing/2014/main" id="{BE24BB3F-082F-4D48-8E2A-2C9D79140BE1}"/>
                  </a:ext>
                </a:extLst>
              </p:cNvPr>
              <p:cNvSpPr>
                <a:spLocks noRot="1" noChangeAspect="1" noMove="1" noResize="1" noEditPoints="1" noAdjustHandles="1" noChangeArrowheads="1" noChangeShapeType="1" noTextEdit="1"/>
              </p:cNvSpPr>
              <p:nvPr/>
            </p:nvSpPr>
            <p:spPr>
              <a:xfrm>
                <a:off x="8690296" y="6142778"/>
                <a:ext cx="2343462" cy="369332"/>
              </a:xfrm>
              <a:prstGeom prst="rect">
                <a:avLst/>
              </a:prstGeom>
              <a:blipFill>
                <a:blip r:embed="rId4"/>
                <a:stretch>
                  <a:fillRect t="-6667" r="-1081" b="-2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74F3542-959A-3D41-8499-3187943158B5}"/>
              </a:ext>
            </a:extLst>
          </p:cNvPr>
          <p:cNvSpPr txBox="1"/>
          <p:nvPr/>
        </p:nvSpPr>
        <p:spPr>
          <a:xfrm>
            <a:off x="838199" y="1506130"/>
            <a:ext cx="10621161" cy="369332"/>
          </a:xfrm>
          <a:prstGeom prst="rect">
            <a:avLst/>
          </a:prstGeom>
          <a:noFill/>
        </p:spPr>
        <p:txBody>
          <a:bodyPr wrap="square" rtlCol="0">
            <a:spAutoFit/>
          </a:bodyPr>
          <a:lstStyle/>
          <a:p>
            <a:r>
              <a:rPr lang="en-US" dirty="0"/>
              <a:t>We exhibit the first Quantum Randomized Encoding schemes, with the following properties:</a:t>
            </a:r>
          </a:p>
        </p:txBody>
      </p:sp>
    </p:spTree>
    <p:extLst>
      <p:ext uri="{BB962C8B-B14F-4D97-AF65-F5344CB8AC3E}">
        <p14:creationId xmlns:p14="http://schemas.microsoft.com/office/powerpoint/2010/main" val="88675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ED2-732E-8744-82C8-7F6386748818}"/>
              </a:ext>
            </a:extLst>
          </p:cNvPr>
          <p:cNvSpPr>
            <a:spLocks noGrp="1"/>
          </p:cNvSpPr>
          <p:nvPr>
            <p:ph type="title"/>
          </p:nvPr>
        </p:nvSpPr>
        <p:spPr/>
        <p:txBody>
          <a:bodyPr/>
          <a:lstStyle/>
          <a:p>
            <a:r>
              <a:rPr lang="en-US" dirty="0"/>
              <a:t>Quantum Garbled Circuits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2757827465"/>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Complexity of </a:t>
                          </a:r>
                          <a14:m>
                            <m:oMath xmlns:m="http://schemas.openxmlformats.org/officeDocument/2006/math">
                              <m:r>
                                <a:rPr lang="en-CA" sz="1400" b="1" i="1" smtClean="0">
                                  <a:latin typeface="Cambria Math" panose="02040503050406030204" pitchFamily="18" charset="0"/>
                                </a:rPr>
                                <m:t>𝑬𝒏𝒄</m:t>
                              </m:r>
                            </m:oMath>
                          </a14:m>
                          <a:endParaRPr 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endParaRPr lang="en-US" sz="1400" dirty="0"/>
                        </a:p>
                      </a:txBody>
                      <a:tcPr anchor="ctr"/>
                    </a:tc>
                    <a:extLst>
                      <a:ext uri="{0D108BD9-81ED-4DB2-BD59-A6C34878D82A}">
                        <a16:rowId xmlns:a16="http://schemas.microsoft.com/office/drawing/2014/main" val="298462123"/>
                      </a:ext>
                    </a:extLst>
                  </a:tr>
                  <a:tr h="435794">
                    <a:tc>
                      <a:txBody>
                        <a:bodyPr/>
                        <a:lstStyle/>
                        <a:p>
                          <a:pPr algn="ctr"/>
                          <a:r>
                            <a:rPr lang="en-US" sz="1400" b="1" dirty="0"/>
                            <a:t>Complexity of </a:t>
                          </a:r>
                          <a14:m>
                            <m:oMath xmlns:m="http://schemas.openxmlformats.org/officeDocument/2006/math">
                              <m:r>
                                <a:rPr lang="en-CA" sz="1400" b="1" i="1" dirty="0" smtClean="0">
                                  <a:latin typeface="Cambria Math" panose="02040503050406030204" pitchFamily="18" charset="0"/>
                                </a:rPr>
                                <m:t>𝑫𝒆𝒄</m:t>
                              </m:r>
                              <m:r>
                                <a:rPr lang="en-CA" sz="1400" b="1" i="1" dirty="0" smtClean="0">
                                  <a:latin typeface="Cambria Math" panose="02040503050406030204" pitchFamily="18" charset="0"/>
                                </a:rPr>
                                <m:t>, </m:t>
                              </m:r>
                              <m:r>
                                <a:rPr lang="en-CA" sz="1400" b="1" i="1" dirty="0" smtClean="0">
                                  <a:latin typeface="Cambria Math" panose="02040503050406030204" pitchFamily="18" charset="0"/>
                                </a:rPr>
                                <m:t>𝑺𝒊𝒎</m:t>
                              </m:r>
                            </m:oMath>
                          </a14:m>
                          <a:endParaRPr 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m:oMathPara>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r>
                            <a:rPr lang="en-US" sz="1400" dirty="0"/>
                            <a:t> </a:t>
                          </a:r>
                        </a:p>
                      </a:txBody>
                      <a:tcPr anchor="ctr"/>
                    </a:tc>
                    <a:extLst>
                      <a:ext uri="{0D108BD9-81ED-4DB2-BD59-A6C34878D82A}">
                        <a16:rowId xmlns:a16="http://schemas.microsoft.com/office/drawing/2014/main" val="743096996"/>
                      </a:ext>
                    </a:extLst>
                  </a:tr>
                  <a:tr h="695503">
                    <a:tc>
                      <a:txBody>
                        <a:bodyPr/>
                        <a:lstStyle/>
                        <a:p>
                          <a:pPr algn="ctr"/>
                          <a:r>
                            <a:rPr lang="en-CA" sz="1400" b="1" i="0" dirty="0">
                              <a:latin typeface="+mn-lt"/>
                            </a:rPr>
                            <a:t>Auxiliary</a:t>
                          </a:r>
                          <a:r>
                            <a:rPr lang="en-CA" sz="1400" b="1" i="0" baseline="0" dirty="0">
                              <a:latin typeface="+mn-lt"/>
                            </a:rPr>
                            <a:t> input </a:t>
                          </a:r>
                          <a14:m>
                            <m:oMath xmlns:m="http://schemas.openxmlformats.org/officeDocument/2006/math">
                              <m:r>
                                <a:rPr lang="en-CA" sz="1400" b="1" i="1" dirty="0" smtClean="0">
                                  <a:latin typeface="Cambria Math" panose="02040503050406030204" pitchFamily="18" charset="0"/>
                                </a:rPr>
                                <m:t>𝒓</m:t>
                              </m:r>
                            </m:oMath>
                          </a14:m>
                          <a:endParaRPr lang="en-US" sz="1400" b="1"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sz="1400" b="1" i="1" dirty="0" smtClean="0">
                                    <a:latin typeface="Cambria Math" panose="02040503050406030204" pitchFamily="18" charset="0"/>
                                  </a:rPr>
                                  <m:t>𝒓</m:t>
                                </m:r>
                                <m:r>
                                  <a:rPr lang="en-CA" sz="1400" b="1" i="1" dirty="0" smtClean="0">
                                    <a:latin typeface="Cambria Math" panose="02040503050406030204" pitchFamily="18" charset="0"/>
                                  </a:rPr>
                                  <m:t>=</m:t>
                                </m:r>
                                <m:d>
                                  <m:dPr>
                                    <m:ctrlPr>
                                      <a:rPr lang="en-CA" sz="1400" b="1" i="1" dirty="0" smtClean="0">
                                        <a:latin typeface="Cambria Math" panose="02040503050406030204" pitchFamily="18" charset="0"/>
                                      </a:rPr>
                                    </m:ctrlPr>
                                  </m:dPr>
                                  <m:e>
                                    <m:r>
                                      <a:rPr lang="en-CA" sz="1400" b="0" i="1" dirty="0" smtClean="0">
                                        <a:latin typeface="Cambria Math" panose="02040503050406030204" pitchFamily="18" charset="0"/>
                                      </a:rPr>
                                      <m:t>𝑠</m:t>
                                    </m:r>
                                    <m:r>
                                      <a:rPr lang="en-CA" sz="1400" b="1" i="1" dirty="0" smtClean="0">
                                        <a:latin typeface="Cambria Math" panose="02040503050406030204" pitchFamily="18" charset="0"/>
                                      </a:rPr>
                                      <m:t>,</m:t>
                                    </m:r>
                                    <m:r>
                                      <a:rPr lang="en-CA" sz="1400" b="1" i="1" dirty="0" smtClean="0">
                                        <a:latin typeface="Cambria Math" panose="02040503050406030204" pitchFamily="18" charset="0"/>
                                      </a:rPr>
                                      <m:t>𝒆</m:t>
                                    </m:r>
                                  </m:e>
                                </m:d>
                              </m:oMath>
                            </m:oMathPara>
                          </a14:m>
                          <a:endParaRPr lang="en-CA" sz="1400" b="1" i="1" dirty="0">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𝑠</m:t>
                              </m:r>
                            </m:oMath>
                          </a14:m>
                          <a:r>
                            <a:rPr lang="en-US" sz="1400" dirty="0"/>
                            <a:t> = classical random string,</a:t>
                          </a:r>
                          <a:r>
                            <a:rPr lang="en-US" sz="1400" baseline="0" dirty="0"/>
                            <a:t> </a:t>
                          </a:r>
                          <a14:m>
                            <m:oMath xmlns:m="http://schemas.openxmlformats.org/officeDocument/2006/math">
                              <m:r>
                                <a:rPr lang="en-CA" sz="1400" b="1" i="1" smtClean="0">
                                  <a:latin typeface="Cambria Math" panose="02040503050406030204" pitchFamily="18" charset="0"/>
                                </a:rPr>
                                <m:t>𝒆</m:t>
                              </m:r>
                            </m:oMath>
                          </a14:m>
                          <a:r>
                            <a:rPr lang="en-US" sz="1400" b="1" dirty="0"/>
                            <a:t> </a:t>
                          </a:r>
                          <a:r>
                            <a:rPr lang="en-US" sz="1400" dirty="0"/>
                            <a:t>= EPR pairs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pPr algn="ctr"/>
                          <a14:m>
                            <m:oMath xmlns:m="http://schemas.openxmlformats.org/officeDocument/2006/math">
                              <m:r>
                                <a:rPr lang="en-CA" sz="1400" b="1" i="1" smtClean="0">
                                  <a:latin typeface="Cambria Math" panose="02040503050406030204" pitchFamily="18" charset="0"/>
                                  <a:ea typeface="Cambria Math" panose="02040503050406030204" pitchFamily="18" charset="0"/>
                                </a:rPr>
                                <m:t>𝝐</m:t>
                              </m:r>
                            </m:oMath>
                          </a14:m>
                          <a:r>
                            <a:rPr lang="en-US" sz="1400" b="1" dirty="0"/>
                            <a:t>-Privacy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Perfect privacy (</a:t>
                          </a:r>
                          <a14:m>
                            <m:oMath xmlns:m="http://schemas.openxmlformats.org/officeDocument/2006/math">
                              <m:r>
                                <a:rPr lang="en-CA" sz="1400" b="0" i="1" smtClean="0">
                                  <a:latin typeface="Cambria Math" panose="02040503050406030204" pitchFamily="18" charset="0"/>
                                  <a:ea typeface="Cambria Math" panose="02040503050406030204" pitchFamily="18" charset="0"/>
                                </a:rPr>
                                <m:t>𝜖</m:t>
                              </m:r>
                              <m:r>
                                <a:rPr lang="en-CA" sz="1400" b="0" i="1" smtClean="0">
                                  <a:latin typeface="Cambria Math" panose="02040503050406030204" pitchFamily="18" charset="0"/>
                                  <a:ea typeface="Cambria Math" panose="02040503050406030204" pitchFamily="18" charset="0"/>
                                </a:rPr>
                                <m:t>=0</m:t>
                              </m:r>
                            </m:oMath>
                          </a14:m>
                          <a:r>
                            <a:rPr lang="en-US" sz="1400" dirty="0"/>
                            <a:t>) against all distinguishers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ea typeface="Cambria Math" panose="02040503050406030204" pitchFamily="18" charset="0"/>
                                </a:rPr>
                                <m:t>𝜖</m:t>
                              </m:r>
                              <m:r>
                                <a:rPr lang="en-CA" sz="1400" b="0" i="1" smtClean="0">
                                  <a:latin typeface="Cambria Math" panose="02040503050406030204" pitchFamily="18" charset="0"/>
                                  <a:ea typeface="Cambria Math" panose="02040503050406030204" pitchFamily="18" charset="0"/>
                                </a:rPr>
                                <m:t>=</m:t>
                              </m:r>
                              <m:r>
                                <a:rPr lang="en-CA" sz="1400" b="0" i="1" smtClean="0">
                                  <a:latin typeface="Cambria Math" panose="02040503050406030204" pitchFamily="18" charset="0"/>
                                </a:rPr>
                                <m:t>𝑛𝑒𝑔𝑙</m:t>
                              </m:r>
                              <m:r>
                                <a:rPr lang="en-CA" sz="1400" b="0" i="1" smtClean="0">
                                  <a:latin typeface="Cambria Math" panose="02040503050406030204" pitchFamily="18" charset="0"/>
                                </a:rPr>
                                <m:t>(</m:t>
                              </m:r>
                              <m:r>
                                <a:rPr lang="en-CA" sz="1400" b="0" i="1" smtClean="0">
                                  <a:latin typeface="Cambria Math" panose="02040503050406030204" pitchFamily="18" charset="0"/>
                                </a:rPr>
                                <m:t>𝜆</m:t>
                              </m:r>
                              <m:r>
                                <a:rPr lang="en-CA" sz="1400" b="0" i="1" smtClean="0">
                                  <a:latin typeface="Cambria Math" panose="02040503050406030204" pitchFamily="18" charset="0"/>
                                </a:rPr>
                                <m:t>)</m:t>
                              </m:r>
                            </m:oMath>
                          </a14:m>
                          <a:r>
                            <a:rPr lang="en-US" sz="1400" baseline="0" dirty="0"/>
                            <a:t> privacy against </a:t>
                          </a:r>
                          <a:br>
                            <a:rPr lang="en-US" sz="1400" baseline="0" dirty="0"/>
                          </a:br>
                          <a:r>
                            <a:rPr lang="en-US" sz="1400" baseline="0" dirty="0"/>
                            <a:t>poly-time quantum adversaries</a:t>
                          </a:r>
                          <a:endParaRPr lang="en-US" sz="1400" dirty="0"/>
                        </a:p>
                      </a:txBody>
                      <a:tcPr anchor="ctr"/>
                    </a:tc>
                    <a:extLst>
                      <a:ext uri="{0D108BD9-81ED-4DB2-BD59-A6C34878D82A}">
                        <a16:rowId xmlns:a16="http://schemas.microsoft.com/office/drawing/2014/main" val="320587580"/>
                      </a:ext>
                    </a:extLst>
                  </a:tr>
                  <a:tr h="402950">
                    <a:tc>
                      <a:txBody>
                        <a:bodyPr/>
                        <a:lstStyle/>
                        <a:p>
                          <a:pPr algn="ctr"/>
                          <a:r>
                            <a:rPr lang="en-US" sz="1400" b="1" dirty="0">
                              <a:solidFill>
                                <a:schemeClr val="dk1">
                                  <a:alpha val="0"/>
                                </a:schemeClr>
                              </a:solidFill>
                            </a:rPr>
                            <a:t>When input </a:t>
                          </a:r>
                          <a14:m>
                            <m:oMath xmlns:m="http://schemas.openxmlformats.org/officeDocument/2006/math">
                              <m:r>
                                <a:rPr lang="en-CA" sz="1400" b="1" i="1" dirty="0" smtClean="0">
                                  <a:solidFill>
                                    <a:schemeClr val="dk1">
                                      <a:alpha val="0"/>
                                    </a:schemeClr>
                                  </a:solidFill>
                                  <a:latin typeface="Cambria Math" panose="02040503050406030204" pitchFamily="18" charset="0"/>
                                </a:rPr>
                                <m:t>𝒙</m:t>
                              </m:r>
                            </m:oMath>
                          </a14:m>
                          <a:r>
                            <a:rPr lang="en-US" sz="1400" b="1" dirty="0">
                              <a:solidFill>
                                <a:schemeClr val="dk1">
                                  <a:alpha val="0"/>
                                </a:schemeClr>
                              </a:solidFill>
                            </a:rPr>
                            <a:t> is classical</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dk1">
                                  <a:alpha val="0"/>
                                </a:schemeClr>
                              </a:solidFill>
                            </a:rPr>
                            <a:t>Online part </a:t>
                          </a:r>
                          <a14:m>
                            <m:oMath xmlns:m="http://schemas.openxmlformats.org/officeDocument/2006/math">
                              <m:d>
                                <m:dPr>
                                  <m:ctrlPr>
                                    <a:rPr lang="en-CA" sz="1400" b="0" i="1" smtClean="0">
                                      <a:solidFill>
                                        <a:schemeClr val="dk1">
                                          <a:alpha val="0"/>
                                        </a:schemeClr>
                                      </a:solidFill>
                                      <a:latin typeface="Cambria Math" panose="02040503050406030204" pitchFamily="18" charset="0"/>
                                      <a:ea typeface="Cambria Math" panose="02040503050406030204" pitchFamily="18" charset="0"/>
                                    </a:rPr>
                                  </m:ctrlPr>
                                </m:dPr>
                                <m:e>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1</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1</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r>
                                    <a:rPr lang="en-CA" sz="1400" b="0" i="1" dirty="0" smtClean="0">
                                      <a:solidFill>
                                        <a:schemeClr val="dk1">
                                          <a:alpha val="0"/>
                                        </a:schemeClr>
                                      </a:solidFill>
                                      <a:latin typeface="Cambria Math" panose="02040503050406030204" pitchFamily="18" charset="0"/>
                                    </a:rPr>
                                    <m:t>,…,</m:t>
                                  </m:r>
                                  <m:sSub>
                                    <m:sSubPr>
                                      <m:ctrlPr>
                                        <a:rPr lang="en-CA" sz="1400" b="0" i="1" dirty="0" smtClean="0">
                                          <a:solidFill>
                                            <a:schemeClr val="dk1">
                                              <a:alpha val="0"/>
                                            </a:schemeClr>
                                          </a:solidFill>
                                          <a:latin typeface="Cambria Math" panose="02040503050406030204" pitchFamily="18" charset="0"/>
                                          <a:ea typeface="Cambria Math" panose="02040503050406030204" pitchFamily="18" charset="0"/>
                                        </a:rPr>
                                      </m:ctrlPr>
                                    </m:sSubPr>
                                    <m:e>
                                      <m:acc>
                                        <m:accPr>
                                          <m:chr m:val="̂"/>
                                          <m:ctrlPr>
                                            <a:rPr lang="en-CA" sz="1400" b="0" i="1" smtClean="0">
                                              <a:solidFill>
                                                <a:schemeClr val="dk1">
                                                  <a:alpha val="0"/>
                                                </a:schemeClr>
                                              </a:solidFill>
                                              <a:latin typeface="Cambria Math" panose="02040503050406030204" pitchFamily="18" charset="0"/>
                                              <a:ea typeface="Cambria Math" panose="02040503050406030204" pitchFamily="18" charset="0"/>
                                            </a:rPr>
                                          </m:ctrlPr>
                                        </m:accPr>
                                        <m:e>
                                          <m:r>
                                            <a:rPr lang="en-CA" sz="1400" b="0" i="1" smtClean="0">
                                              <a:solidFill>
                                                <a:schemeClr val="dk1">
                                                  <a:alpha val="0"/>
                                                </a:schemeClr>
                                              </a:solidFill>
                                              <a:latin typeface="Cambria Math" panose="02040503050406030204" pitchFamily="18" charset="0"/>
                                              <a:ea typeface="Cambria Math" panose="02040503050406030204" pitchFamily="18" charset="0"/>
                                            </a:rPr>
                                            <m:t>𝐹</m:t>
                                          </m:r>
                                        </m:e>
                                      </m:acc>
                                    </m:e>
                                    <m:sub>
                                      <m:r>
                                        <m:rPr>
                                          <m:nor/>
                                        </m:rPr>
                                        <a:rPr lang="en-CA" sz="1400" b="0" i="0" dirty="0" smtClean="0">
                                          <a:solidFill>
                                            <a:schemeClr val="dk1">
                                              <a:alpha val="0"/>
                                            </a:schemeClr>
                                          </a:solidFill>
                                          <a:latin typeface="Cambria Math" panose="02040503050406030204" pitchFamily="18" charset="0"/>
                                        </a:rPr>
                                        <m:t>n</m:t>
                                      </m:r>
                                    </m:sub>
                                  </m:sSub>
                                  <m:d>
                                    <m:dPr>
                                      <m:ctrlPr>
                                        <a:rPr lang="en-CA" sz="1400" b="0" i="1" dirty="0" smtClean="0">
                                          <a:solidFill>
                                            <a:schemeClr val="dk1">
                                              <a:alpha val="0"/>
                                            </a:schemeClr>
                                          </a:solidFill>
                                          <a:latin typeface="Cambria Math" panose="02040503050406030204" pitchFamily="18" charset="0"/>
                                        </a:rPr>
                                      </m:ctrlPr>
                                    </m:dPr>
                                    <m:e>
                                      <m:sSub>
                                        <m:sSubPr>
                                          <m:ctrlPr>
                                            <a:rPr lang="en-CA" sz="1400" i="1" dirty="0" smtClean="0">
                                              <a:solidFill>
                                                <a:schemeClr val="dk1">
                                                  <a:alpha val="0"/>
                                                </a:schemeClr>
                                              </a:solidFill>
                                              <a:latin typeface="Cambria Math" panose="02040503050406030204" pitchFamily="18" charset="0"/>
                                            </a:rPr>
                                          </m:ctrlPr>
                                        </m:sSubPr>
                                        <m:e>
                                          <m:r>
                                            <a:rPr lang="en-CA" sz="1400" b="1" i="1" dirty="0" smtClean="0">
                                              <a:solidFill>
                                                <a:schemeClr val="dk1">
                                                  <a:alpha val="0"/>
                                                </a:schemeClr>
                                              </a:solidFill>
                                              <a:latin typeface="Cambria Math" panose="02040503050406030204" pitchFamily="18" charset="0"/>
                                            </a:rPr>
                                            <m:t>𝒙</m:t>
                                          </m:r>
                                        </m:e>
                                        <m:sub>
                                          <m:r>
                                            <a:rPr lang="en-CA" sz="1400" b="0" i="1" dirty="0" smtClean="0">
                                              <a:solidFill>
                                                <a:schemeClr val="dk1">
                                                  <a:alpha val="0"/>
                                                </a:schemeClr>
                                              </a:solidFill>
                                              <a:latin typeface="Cambria Math" panose="02040503050406030204" pitchFamily="18" charset="0"/>
                                            </a:rPr>
                                            <m:t>𝑛</m:t>
                                          </m:r>
                                        </m:sub>
                                      </m:sSub>
                                      <m:r>
                                        <a:rPr lang="en-CA" sz="1400" b="0" i="1" dirty="0" smtClean="0">
                                          <a:solidFill>
                                            <a:schemeClr val="dk1">
                                              <a:alpha val="0"/>
                                            </a:schemeClr>
                                          </a:solidFill>
                                          <a:latin typeface="Cambria Math" panose="02040503050406030204" pitchFamily="18" charset="0"/>
                                        </a:rPr>
                                        <m:t>;</m:t>
                                      </m:r>
                                      <m:r>
                                        <a:rPr lang="en-CA" sz="1400" b="1" i="1" dirty="0" smtClean="0">
                                          <a:solidFill>
                                            <a:schemeClr val="dk1">
                                              <a:alpha val="0"/>
                                            </a:schemeClr>
                                          </a:solidFill>
                                          <a:latin typeface="Cambria Math" panose="02040503050406030204" pitchFamily="18" charset="0"/>
                                        </a:rPr>
                                        <m:t>𝒓</m:t>
                                      </m:r>
                                    </m:e>
                                  </m:d>
                                </m:e>
                              </m:d>
                            </m:oMath>
                          </a14:m>
                          <a:r>
                            <a:rPr lang="en-US" sz="1400" dirty="0">
                              <a:solidFill>
                                <a:schemeClr val="dk1">
                                  <a:alpha val="0"/>
                                </a:schemeClr>
                              </a:solidFill>
                            </a:rPr>
                            <a:t> is</a:t>
                          </a:r>
                          <a:r>
                            <a:rPr lang="en-US" sz="1400" baseline="0" dirty="0">
                              <a:solidFill>
                                <a:schemeClr val="dk1">
                                  <a:alpha val="0"/>
                                </a:schemeClr>
                              </a:solidFill>
                            </a:rPr>
                            <a:t> classical</a:t>
                          </a:r>
                          <a:endParaRPr lang="en-US" sz="1400" dirty="0">
                            <a:solidFill>
                              <a:schemeClr val="dk1">
                                <a:alpha val="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Choice>
        <mc:Fallback xmlns="">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2757827465"/>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endParaRPr lang="en-US"/>
                        </a:p>
                      </a:txBody>
                      <a:tcPr anchor="ctr">
                        <a:blipFill>
                          <a:blip r:embed="rId2"/>
                          <a:stretch>
                            <a:fillRect l="-388" t="-282857" r="-221705" b="-508571"/>
                          </a:stretch>
                        </a:blipFill>
                      </a:tcPr>
                    </a:tc>
                    <a:tc>
                      <a:txBody>
                        <a:bodyPr/>
                        <a:lstStyle/>
                        <a:p>
                          <a:endParaRPr lang="en-US"/>
                        </a:p>
                      </a:txBody>
                      <a:tcPr anchor="ctr">
                        <a:blipFill>
                          <a:blip r:embed="rId2"/>
                          <a:stretch>
                            <a:fillRect l="-88095" t="-282857" r="-94558" b="-508571"/>
                          </a:stretch>
                        </a:blipFill>
                      </a:tcPr>
                    </a:tc>
                    <a:tc>
                      <a:txBody>
                        <a:bodyPr/>
                        <a:lstStyle/>
                        <a:p>
                          <a:endParaRPr lang="en-US"/>
                        </a:p>
                      </a:txBody>
                      <a:tcPr anchor="ctr">
                        <a:blipFill>
                          <a:blip r:embed="rId2"/>
                          <a:stretch>
                            <a:fillRect l="-200362" t="-282857" r="-725" b="-508571"/>
                          </a:stretch>
                        </a:blipFill>
                      </a:tcPr>
                    </a:tc>
                    <a:extLst>
                      <a:ext uri="{0D108BD9-81ED-4DB2-BD59-A6C34878D82A}">
                        <a16:rowId xmlns:a16="http://schemas.microsoft.com/office/drawing/2014/main" val="298462123"/>
                      </a:ext>
                    </a:extLst>
                  </a:tr>
                  <a:tr h="435794">
                    <a:tc>
                      <a:txBody>
                        <a:bodyPr/>
                        <a:lstStyle/>
                        <a:p>
                          <a:endParaRPr lang="en-US"/>
                        </a:p>
                      </a:txBody>
                      <a:tcPr anchor="ctr">
                        <a:blipFill>
                          <a:blip r:embed="rId2"/>
                          <a:stretch>
                            <a:fillRect l="-388" t="-394118" r="-221705" b="-423529"/>
                          </a:stretch>
                        </a:blipFill>
                      </a:tcPr>
                    </a:tc>
                    <a:tc>
                      <a:txBody>
                        <a:bodyPr/>
                        <a:lstStyle/>
                        <a:p>
                          <a:endParaRPr lang="en-US"/>
                        </a:p>
                      </a:txBody>
                      <a:tcPr anchor="ctr">
                        <a:blipFill>
                          <a:blip r:embed="rId2"/>
                          <a:stretch>
                            <a:fillRect l="-88095" t="-394118" r="-94558" b="-423529"/>
                          </a:stretch>
                        </a:blipFill>
                      </a:tcPr>
                    </a:tc>
                    <a:tc>
                      <a:txBody>
                        <a:bodyPr/>
                        <a:lstStyle/>
                        <a:p>
                          <a:endParaRPr lang="en-US"/>
                        </a:p>
                      </a:txBody>
                      <a:tcPr anchor="ctr">
                        <a:blipFill>
                          <a:blip r:embed="rId2"/>
                          <a:stretch>
                            <a:fillRect l="-200362" t="-394118" r="-725" b="-423529"/>
                          </a:stretch>
                        </a:blipFill>
                      </a:tcPr>
                    </a:tc>
                    <a:extLst>
                      <a:ext uri="{0D108BD9-81ED-4DB2-BD59-A6C34878D82A}">
                        <a16:rowId xmlns:a16="http://schemas.microsoft.com/office/drawing/2014/main" val="743096996"/>
                      </a:ext>
                    </a:extLst>
                  </a:tr>
                  <a:tr h="695503">
                    <a:tc>
                      <a:txBody>
                        <a:bodyPr/>
                        <a:lstStyle/>
                        <a:p>
                          <a:endParaRPr lang="en-US"/>
                        </a:p>
                      </a:txBody>
                      <a:tcPr anchor="ctr">
                        <a:blipFill>
                          <a:blip r:embed="rId2"/>
                          <a:stretch>
                            <a:fillRect l="-388" t="-305455" r="-221705" b="-161818"/>
                          </a:stretch>
                        </a:blipFill>
                      </a:tcPr>
                    </a:tc>
                    <a:tc gridSpan="2">
                      <a:txBody>
                        <a:bodyPr/>
                        <a:lstStyle/>
                        <a:p>
                          <a:endParaRPr lang="en-US"/>
                        </a:p>
                      </a:txBody>
                      <a:tcPr anchor="ctr">
                        <a:blipFill>
                          <a:blip r:embed="rId2"/>
                          <a:stretch>
                            <a:fillRect l="-45439" t="-305455" r="-351" b="-161818"/>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endParaRPr lang="en-US"/>
                        </a:p>
                      </a:txBody>
                      <a:tcPr anchor="ctr">
                        <a:blipFill>
                          <a:blip r:embed="rId2"/>
                          <a:stretch>
                            <a:fillRect l="-388" t="-405455" r="-221705" b="-61818"/>
                          </a:stretch>
                        </a:blipFill>
                      </a:tcPr>
                    </a:tc>
                    <a:tc>
                      <a:txBody>
                        <a:bodyPr/>
                        <a:lstStyle/>
                        <a:p>
                          <a:endParaRPr lang="en-US"/>
                        </a:p>
                      </a:txBody>
                      <a:tcPr anchor="ctr">
                        <a:blipFill>
                          <a:blip r:embed="rId2"/>
                          <a:stretch>
                            <a:fillRect l="-88095" t="-405455" r="-94558" b="-61818"/>
                          </a:stretch>
                        </a:blipFill>
                      </a:tcPr>
                    </a:tc>
                    <a:tc>
                      <a:txBody>
                        <a:bodyPr/>
                        <a:lstStyle/>
                        <a:p>
                          <a:endParaRPr lang="en-US"/>
                        </a:p>
                      </a:txBody>
                      <a:tcPr anchor="ctr">
                        <a:blipFill>
                          <a:blip r:embed="rId2"/>
                          <a:stretch>
                            <a:fillRect l="-200362" t="-405455" r="-725" b="-61818"/>
                          </a:stretch>
                        </a:blipFill>
                      </a:tcPr>
                    </a:tc>
                    <a:extLst>
                      <a:ext uri="{0D108BD9-81ED-4DB2-BD59-A6C34878D82A}">
                        <a16:rowId xmlns:a16="http://schemas.microsoft.com/office/drawing/2014/main" val="320587580"/>
                      </a:ext>
                    </a:extLst>
                  </a:tr>
                  <a:tr h="410718">
                    <a:tc>
                      <a:txBody>
                        <a:bodyPr/>
                        <a:lstStyle/>
                        <a:p>
                          <a:endParaRPr lang="en-US"/>
                        </a:p>
                      </a:txBody>
                      <a:tcPr anchor="ctr">
                        <a:blipFill>
                          <a:blip r:embed="rId2"/>
                          <a:stretch>
                            <a:fillRect l="-388" t="-842424" r="-221705" b="-3030"/>
                          </a:stretch>
                        </a:blipFill>
                      </a:tcPr>
                    </a:tc>
                    <a:tc gridSpan="2">
                      <a:txBody>
                        <a:bodyPr/>
                        <a:lstStyle/>
                        <a:p>
                          <a:endParaRPr lang="en-US"/>
                        </a:p>
                      </a:txBody>
                      <a:tcPr anchor="ctr">
                        <a:blipFill>
                          <a:blip r:embed="rId2"/>
                          <a:stretch>
                            <a:fillRect l="-45439" t="-842424" r="-351" b="-3030"/>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BB3609-E672-6049-BBE7-6DDF0C8B390B}"/>
                  </a:ext>
                </a:extLst>
              </p:cNvPr>
              <p:cNvSpPr/>
              <p:nvPr/>
            </p:nvSpPr>
            <p:spPr>
              <a:xfrm>
                <a:off x="947257" y="6142778"/>
                <a:ext cx="2480615"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ea typeface="Cambria Math" panose="02040503050406030204" pitchFamily="18" charset="0"/>
                      </a:rPr>
                      <m:t>𝐹</m:t>
                    </m:r>
                  </m:oMath>
                </a14:m>
                <a:r>
                  <a:rPr lang="en-US" dirty="0"/>
                  <a:t> has size </a:t>
                </a:r>
                <a14:m>
                  <m:oMath xmlns:m="http://schemas.openxmlformats.org/officeDocument/2006/math">
                    <m:r>
                      <a:rPr lang="en-CA" i="1">
                        <a:latin typeface="Cambria Math" panose="02040503050406030204" pitchFamily="18" charset="0"/>
                        <a:ea typeface="Cambria Math" panose="02040503050406030204" pitchFamily="18" charset="0"/>
                      </a:rPr>
                      <m:t>𝑠</m:t>
                    </m:r>
                  </m:oMath>
                </a14:m>
                <a:r>
                  <a:rPr lang="en-US" dirty="0"/>
                  <a:t> and depth </a:t>
                </a:r>
                <a14:m>
                  <m:oMath xmlns:m="http://schemas.openxmlformats.org/officeDocument/2006/math">
                    <m:r>
                      <a:rPr lang="en-CA" i="1">
                        <a:latin typeface="Cambria Math" panose="02040503050406030204" pitchFamily="18" charset="0"/>
                        <a:ea typeface="Cambria Math" panose="02040503050406030204" pitchFamily="18" charset="0"/>
                      </a:rPr>
                      <m:t>𝑑</m:t>
                    </m:r>
                  </m:oMath>
                </a14:m>
                <a:endParaRPr lang="en-US" dirty="0"/>
              </a:p>
            </p:txBody>
          </p:sp>
        </mc:Choice>
        <mc:Fallback xmlns="">
          <p:sp>
            <p:nvSpPr>
              <p:cNvPr id="7" name="Rectangle 6">
                <a:extLst>
                  <a:ext uri="{FF2B5EF4-FFF2-40B4-BE49-F238E27FC236}">
                    <a16:creationId xmlns:a16="http://schemas.microsoft.com/office/drawing/2014/main" id="{8EBB3609-E672-6049-BBE7-6DDF0C8B390B}"/>
                  </a:ext>
                </a:extLst>
              </p:cNvPr>
              <p:cNvSpPr>
                <a:spLocks noRot="1" noChangeAspect="1" noMove="1" noResize="1" noEditPoints="1" noAdjustHandles="1" noChangeArrowheads="1" noChangeShapeType="1" noTextEdit="1"/>
              </p:cNvSpPr>
              <p:nvPr/>
            </p:nvSpPr>
            <p:spPr>
              <a:xfrm>
                <a:off x="947257" y="6142778"/>
                <a:ext cx="2480615" cy="369332"/>
              </a:xfrm>
              <a:prstGeom prst="rect">
                <a:avLst/>
              </a:prstGeom>
              <a:blipFill>
                <a:blip r:embed="rId3"/>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E24BB3F-082F-4D48-8E2A-2C9D79140BE1}"/>
                  </a:ext>
                </a:extLst>
              </p:cNvPr>
              <p:cNvSpPr/>
              <p:nvPr/>
            </p:nvSpPr>
            <p:spPr>
              <a:xfrm>
                <a:off x="8690296" y="6142778"/>
                <a:ext cx="2343462"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rPr>
                      <m:t>𝜆</m:t>
                    </m:r>
                  </m:oMath>
                </a14:m>
                <a:r>
                  <a:rPr lang="en-US" dirty="0"/>
                  <a:t> = security parameter.</a:t>
                </a:r>
              </a:p>
            </p:txBody>
          </p:sp>
        </mc:Choice>
        <mc:Fallback xmlns="">
          <p:sp>
            <p:nvSpPr>
              <p:cNvPr id="8" name="Rectangle 7">
                <a:extLst>
                  <a:ext uri="{FF2B5EF4-FFF2-40B4-BE49-F238E27FC236}">
                    <a16:creationId xmlns:a16="http://schemas.microsoft.com/office/drawing/2014/main" id="{BE24BB3F-082F-4D48-8E2A-2C9D79140BE1}"/>
                  </a:ext>
                </a:extLst>
              </p:cNvPr>
              <p:cNvSpPr>
                <a:spLocks noRot="1" noChangeAspect="1" noMove="1" noResize="1" noEditPoints="1" noAdjustHandles="1" noChangeArrowheads="1" noChangeShapeType="1" noTextEdit="1"/>
              </p:cNvSpPr>
              <p:nvPr/>
            </p:nvSpPr>
            <p:spPr>
              <a:xfrm>
                <a:off x="8690296" y="6142778"/>
                <a:ext cx="2343462" cy="369332"/>
              </a:xfrm>
              <a:prstGeom prst="rect">
                <a:avLst/>
              </a:prstGeom>
              <a:blipFill>
                <a:blip r:embed="rId4"/>
                <a:stretch>
                  <a:fillRect t="-6667" r="-1081" b="-2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74F3542-959A-3D41-8499-3187943158B5}"/>
              </a:ext>
            </a:extLst>
          </p:cNvPr>
          <p:cNvSpPr txBox="1"/>
          <p:nvPr/>
        </p:nvSpPr>
        <p:spPr>
          <a:xfrm>
            <a:off x="838199" y="1506130"/>
            <a:ext cx="10621161" cy="369332"/>
          </a:xfrm>
          <a:prstGeom prst="rect">
            <a:avLst/>
          </a:prstGeom>
          <a:noFill/>
        </p:spPr>
        <p:txBody>
          <a:bodyPr wrap="square" rtlCol="0">
            <a:spAutoFit/>
          </a:bodyPr>
          <a:lstStyle/>
          <a:p>
            <a:r>
              <a:rPr lang="en-US" dirty="0"/>
              <a:t>We exhibit the first Quantum Randomized Encoding schemes, with the following properties:</a:t>
            </a:r>
          </a:p>
        </p:txBody>
      </p:sp>
    </p:spTree>
    <p:extLst>
      <p:ext uri="{BB962C8B-B14F-4D97-AF65-F5344CB8AC3E}">
        <p14:creationId xmlns:p14="http://schemas.microsoft.com/office/powerpoint/2010/main" val="236904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8ED2-732E-8744-82C8-7F6386748818}"/>
              </a:ext>
            </a:extLst>
          </p:cNvPr>
          <p:cNvSpPr>
            <a:spLocks noGrp="1"/>
          </p:cNvSpPr>
          <p:nvPr>
            <p:ph type="title"/>
          </p:nvPr>
        </p:nvSpPr>
        <p:spPr/>
        <p:txBody>
          <a:bodyPr/>
          <a:lstStyle/>
          <a:p>
            <a:r>
              <a:rPr lang="en-US" dirty="0"/>
              <a:t>Quantum Garbled Circuits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31793635"/>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Complexity of </a:t>
                          </a:r>
                          <a14:m>
                            <m:oMath xmlns:m="http://schemas.openxmlformats.org/officeDocument/2006/math">
                              <m:r>
                                <a:rPr lang="en-CA" sz="1400" b="1" i="1" smtClean="0">
                                  <a:latin typeface="Cambria Math" panose="02040503050406030204" pitchFamily="18" charset="0"/>
                                </a:rPr>
                                <m:t>𝑬𝒏𝒄</m:t>
                              </m:r>
                            </m:oMath>
                          </a14:m>
                          <a:endParaRPr lang="en-US"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a:t>
                          </a:r>
                          <a14:m>
                            <m:oMath xmlns:m="http://schemas.openxmlformats.org/officeDocument/2006/math">
                              <m:r>
                                <a:rPr lang="en-CA" sz="1400" b="0" i="0" smtClean="0">
                                  <a:latin typeface="Cambria Math" panose="02040503050406030204" pitchFamily="18" charset="0"/>
                                </a:rPr>
                                <m:t> </m:t>
                              </m:r>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O(1)-depth </a:t>
                          </a:r>
                          <a14:m>
                            <m:oMath xmlns:m="http://schemas.openxmlformats.org/officeDocument/2006/math">
                              <m:r>
                                <m:rPr>
                                  <m:nor/>
                                </m:rPr>
                                <a:rPr lang="en-CA" sz="1400" b="1" i="0" smtClean="0">
                                  <a:latin typeface="Cambria Math" panose="02040503050406030204" pitchFamily="18" charset="0"/>
                                </a:rPr>
                                <m:t>QN</m:t>
                              </m:r>
                              <m:sSubSup>
                                <m:sSubSupPr>
                                  <m:ctrlPr>
                                    <a:rPr lang="en-CA" sz="1400" b="1" i="1" smtClean="0">
                                      <a:latin typeface="Cambria Math" panose="02040503050406030204" pitchFamily="18" charset="0"/>
                                    </a:rPr>
                                  </m:ctrlPr>
                                </m:sSubSupPr>
                                <m:e>
                                  <m:r>
                                    <m:rPr>
                                      <m:nor/>
                                    </m:rPr>
                                    <a:rPr lang="en-CA" sz="1400" b="1" i="0" smtClean="0">
                                      <a:latin typeface="Cambria Math" panose="02040503050406030204" pitchFamily="18" charset="0"/>
                                    </a:rPr>
                                    <m:t>C</m:t>
                                  </m:r>
                                </m:e>
                                <m:sub>
                                  <m:r>
                                    <m:rPr>
                                      <m:nor/>
                                    </m:rPr>
                                    <a:rPr lang="en-CA" sz="1400" b="1" i="0" smtClean="0">
                                      <a:latin typeface="Cambria Math" panose="02040503050406030204" pitchFamily="18" charset="0"/>
                                    </a:rPr>
                                    <m:t>f</m:t>
                                  </m:r>
                                </m:sub>
                                <m:sup/>
                              </m:sSubSup>
                            </m:oMath>
                          </a14:m>
                          <a:r>
                            <a:rPr lang="en-US" sz="1400" b="1" dirty="0"/>
                            <a:t> </a:t>
                          </a:r>
                          <a:r>
                            <a:rPr lang="en-US" sz="1400" b="0" dirty="0"/>
                            <a:t>circuits</a:t>
                          </a:r>
                          <a:r>
                            <a:rPr lang="en-US" sz="1400" b="0" baseline="0" dirty="0"/>
                            <a:t> of size </a:t>
                          </a: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endParaRPr lang="en-US" sz="1400" dirty="0"/>
                        </a:p>
                      </a:txBody>
                      <a:tcPr anchor="ctr"/>
                    </a:tc>
                    <a:extLst>
                      <a:ext uri="{0D108BD9-81ED-4DB2-BD59-A6C34878D82A}">
                        <a16:rowId xmlns:a16="http://schemas.microsoft.com/office/drawing/2014/main" val="298462123"/>
                      </a:ext>
                    </a:extLst>
                  </a:tr>
                  <a:tr h="435794">
                    <a:tc>
                      <a:txBody>
                        <a:bodyPr/>
                        <a:lstStyle/>
                        <a:p>
                          <a:pPr algn="ctr"/>
                          <a:r>
                            <a:rPr lang="en-US" sz="1400" b="1" dirty="0"/>
                            <a:t>Complexity of </a:t>
                          </a:r>
                          <a14:m>
                            <m:oMath xmlns:m="http://schemas.openxmlformats.org/officeDocument/2006/math">
                              <m:r>
                                <a:rPr lang="en-CA" sz="1400" b="1" i="1" dirty="0" smtClean="0">
                                  <a:latin typeface="Cambria Math" panose="02040503050406030204" pitchFamily="18" charset="0"/>
                                </a:rPr>
                                <m:t>𝑫𝒆𝒄</m:t>
                              </m:r>
                              <m:r>
                                <a:rPr lang="en-CA" sz="1400" b="1" i="1" dirty="0" smtClean="0">
                                  <a:latin typeface="Cambria Math" panose="02040503050406030204" pitchFamily="18" charset="0"/>
                                </a:rPr>
                                <m:t>, </m:t>
                              </m:r>
                              <m:r>
                                <a:rPr lang="en-CA" sz="1400" b="1" i="1" dirty="0" smtClean="0">
                                  <a:latin typeface="Cambria Math" panose="02040503050406030204" pitchFamily="18" charset="0"/>
                                </a:rPr>
                                <m:t>𝑺𝒊𝒎</m:t>
                              </m:r>
                            </m:oMath>
                          </a14:m>
                          <a:endParaRPr lang="en-US" sz="1400" b="1"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sSup>
                                          <m:sSupPr>
                                            <m:ctrlPr>
                                              <a:rPr lang="en-CA" sz="1400" b="0" i="1" smtClean="0">
                                                <a:latin typeface="Cambria Math" panose="02040503050406030204" pitchFamily="18" charset="0"/>
                                              </a:rPr>
                                            </m:ctrlPr>
                                          </m:sSupPr>
                                          <m:e>
                                            <m:r>
                                              <a:rPr lang="en-CA" sz="1400" b="0" i="1" smtClean="0">
                                                <a:latin typeface="Cambria Math" panose="02040503050406030204" pitchFamily="18" charset="0"/>
                                              </a:rPr>
                                              <m:t>2</m:t>
                                            </m:r>
                                          </m:e>
                                          <m:sup>
                                            <m:r>
                                              <a:rPr lang="en-CA" sz="1400" b="0" i="1" smtClean="0">
                                                <a:latin typeface="Cambria Math" panose="02040503050406030204" pitchFamily="18" charset="0"/>
                                              </a:rPr>
                                              <m:t>𝑑</m:t>
                                            </m:r>
                                          </m:sup>
                                        </m:sSup>
                                      </m:sup>
                                    </m:sSup>
                                  </m:e>
                                </m:d>
                              </m:oMath>
                            </m:oMathPara>
                          </a14:m>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𝑝𝑜𝑙𝑦</m:t>
                              </m:r>
                              <m:d>
                                <m:dPr>
                                  <m:ctrlPr>
                                    <a:rPr lang="en-CA" sz="1400" b="0" i="1" smtClean="0">
                                      <a:latin typeface="Cambria Math" panose="02040503050406030204" pitchFamily="18" charset="0"/>
                                    </a:rPr>
                                  </m:ctrlPr>
                                </m:dPr>
                                <m:e>
                                  <m:r>
                                    <a:rPr lang="en-CA" sz="1400" b="0" i="1" smtClean="0">
                                      <a:latin typeface="Cambria Math" panose="02040503050406030204" pitchFamily="18" charset="0"/>
                                    </a:rPr>
                                    <m:t>𝑠</m:t>
                                  </m:r>
                                  <m:r>
                                    <a:rPr lang="en-CA" sz="1400" b="0" i="1" smtClean="0">
                                      <a:latin typeface="Cambria Math" panose="02040503050406030204" pitchFamily="18" charset="0"/>
                                    </a:rPr>
                                    <m:t>,</m:t>
                                  </m:r>
                                  <m:r>
                                    <a:rPr lang="en-CA" sz="1400" b="0" i="1" smtClean="0">
                                      <a:latin typeface="Cambria Math" panose="02040503050406030204" pitchFamily="18" charset="0"/>
                                    </a:rPr>
                                    <m:t>𝜆</m:t>
                                  </m:r>
                                </m:e>
                              </m:d>
                            </m:oMath>
                          </a14:m>
                          <a:r>
                            <a:rPr lang="en-US" sz="1400" dirty="0"/>
                            <a:t> </a:t>
                          </a:r>
                        </a:p>
                      </a:txBody>
                      <a:tcPr anchor="ctr"/>
                    </a:tc>
                    <a:extLst>
                      <a:ext uri="{0D108BD9-81ED-4DB2-BD59-A6C34878D82A}">
                        <a16:rowId xmlns:a16="http://schemas.microsoft.com/office/drawing/2014/main" val="743096996"/>
                      </a:ext>
                    </a:extLst>
                  </a:tr>
                  <a:tr h="695503">
                    <a:tc>
                      <a:txBody>
                        <a:bodyPr/>
                        <a:lstStyle/>
                        <a:p>
                          <a:pPr algn="ctr"/>
                          <a:r>
                            <a:rPr lang="en-CA" sz="1400" b="1" i="0" dirty="0">
                              <a:latin typeface="+mn-lt"/>
                            </a:rPr>
                            <a:t>Auxiliary</a:t>
                          </a:r>
                          <a:r>
                            <a:rPr lang="en-CA" sz="1400" b="1" i="0" baseline="0" dirty="0">
                              <a:latin typeface="+mn-lt"/>
                            </a:rPr>
                            <a:t> input </a:t>
                          </a:r>
                          <a14:m>
                            <m:oMath xmlns:m="http://schemas.openxmlformats.org/officeDocument/2006/math">
                              <m:r>
                                <a:rPr lang="en-CA" sz="1400" b="1" i="1" dirty="0" smtClean="0">
                                  <a:latin typeface="Cambria Math" panose="02040503050406030204" pitchFamily="18" charset="0"/>
                                </a:rPr>
                                <m:t>𝒓</m:t>
                              </m:r>
                            </m:oMath>
                          </a14:m>
                          <a:endParaRPr lang="en-US" sz="1400" b="1"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sz="1400" b="1" i="1" dirty="0" smtClean="0">
                                    <a:latin typeface="Cambria Math" panose="02040503050406030204" pitchFamily="18" charset="0"/>
                                  </a:rPr>
                                  <m:t>𝒓</m:t>
                                </m:r>
                                <m:r>
                                  <a:rPr lang="en-CA" sz="1400" b="1" i="1" dirty="0" smtClean="0">
                                    <a:latin typeface="Cambria Math" panose="02040503050406030204" pitchFamily="18" charset="0"/>
                                  </a:rPr>
                                  <m:t>=</m:t>
                                </m:r>
                                <m:d>
                                  <m:dPr>
                                    <m:ctrlPr>
                                      <a:rPr lang="en-CA" sz="1400" b="1" i="1" dirty="0" smtClean="0">
                                        <a:latin typeface="Cambria Math" panose="02040503050406030204" pitchFamily="18" charset="0"/>
                                      </a:rPr>
                                    </m:ctrlPr>
                                  </m:dPr>
                                  <m:e>
                                    <m:r>
                                      <a:rPr lang="en-CA" sz="1400" b="0" i="1" dirty="0" smtClean="0">
                                        <a:latin typeface="Cambria Math" panose="02040503050406030204" pitchFamily="18" charset="0"/>
                                      </a:rPr>
                                      <m:t>𝑠</m:t>
                                    </m:r>
                                    <m:r>
                                      <a:rPr lang="en-CA" sz="1400" b="1" i="1" dirty="0" smtClean="0">
                                        <a:latin typeface="Cambria Math" panose="02040503050406030204" pitchFamily="18" charset="0"/>
                                      </a:rPr>
                                      <m:t>,</m:t>
                                    </m:r>
                                    <m:r>
                                      <a:rPr lang="en-CA" sz="1400" b="1" i="1" dirty="0" smtClean="0">
                                        <a:latin typeface="Cambria Math" panose="02040503050406030204" pitchFamily="18" charset="0"/>
                                      </a:rPr>
                                      <m:t>𝒆</m:t>
                                    </m:r>
                                  </m:e>
                                </m:d>
                              </m:oMath>
                            </m:oMathPara>
                          </a14:m>
                          <a:endParaRPr lang="en-CA" sz="1400" b="1" i="1" dirty="0">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rPr>
                                <m:t>𝑠</m:t>
                              </m:r>
                            </m:oMath>
                          </a14:m>
                          <a:r>
                            <a:rPr lang="en-US" sz="1400" dirty="0"/>
                            <a:t> = classical random string,</a:t>
                          </a:r>
                          <a:r>
                            <a:rPr lang="en-US" sz="1400" baseline="0" dirty="0"/>
                            <a:t> </a:t>
                          </a:r>
                          <a14:m>
                            <m:oMath xmlns:m="http://schemas.openxmlformats.org/officeDocument/2006/math">
                              <m:r>
                                <a:rPr lang="en-CA" sz="1400" b="1" i="1" smtClean="0">
                                  <a:latin typeface="Cambria Math" panose="02040503050406030204" pitchFamily="18" charset="0"/>
                                </a:rPr>
                                <m:t>𝒆</m:t>
                              </m:r>
                            </m:oMath>
                          </a14:m>
                          <a:r>
                            <a:rPr lang="en-US" sz="1400" b="1" dirty="0"/>
                            <a:t> </a:t>
                          </a:r>
                          <a:r>
                            <a:rPr lang="en-US" sz="1400" dirty="0"/>
                            <a:t>= EPR pairs</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pPr algn="ctr"/>
                          <a14:m>
                            <m:oMath xmlns:m="http://schemas.openxmlformats.org/officeDocument/2006/math">
                              <m:r>
                                <a:rPr lang="en-CA" sz="1400" b="1" i="1" smtClean="0">
                                  <a:latin typeface="Cambria Math" panose="02040503050406030204" pitchFamily="18" charset="0"/>
                                  <a:ea typeface="Cambria Math" panose="02040503050406030204" pitchFamily="18" charset="0"/>
                                </a:rPr>
                                <m:t>𝝐</m:t>
                              </m:r>
                            </m:oMath>
                          </a14:m>
                          <a:r>
                            <a:rPr lang="en-US" sz="1400" b="1" dirty="0"/>
                            <a:t>-Privacy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Perfect privacy (</a:t>
                          </a:r>
                          <a14:m>
                            <m:oMath xmlns:m="http://schemas.openxmlformats.org/officeDocument/2006/math">
                              <m:r>
                                <a:rPr lang="en-CA" sz="1400" b="0" i="1" smtClean="0">
                                  <a:latin typeface="Cambria Math" panose="02040503050406030204" pitchFamily="18" charset="0"/>
                                  <a:ea typeface="Cambria Math" panose="02040503050406030204" pitchFamily="18" charset="0"/>
                                </a:rPr>
                                <m:t>𝜖</m:t>
                              </m:r>
                              <m:r>
                                <a:rPr lang="en-CA" sz="1400" b="0" i="1" smtClean="0">
                                  <a:latin typeface="Cambria Math" panose="02040503050406030204" pitchFamily="18" charset="0"/>
                                  <a:ea typeface="Cambria Math" panose="02040503050406030204" pitchFamily="18" charset="0"/>
                                </a:rPr>
                                <m:t>=0</m:t>
                              </m:r>
                            </m:oMath>
                          </a14:m>
                          <a:r>
                            <a:rPr lang="en-US" sz="1400" dirty="0"/>
                            <a:t>) against all distinguishers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CA" sz="1400" b="0" i="1" smtClean="0">
                                  <a:latin typeface="Cambria Math" panose="02040503050406030204" pitchFamily="18" charset="0"/>
                                  <a:ea typeface="Cambria Math" panose="02040503050406030204" pitchFamily="18" charset="0"/>
                                </a:rPr>
                                <m:t>𝜖</m:t>
                              </m:r>
                              <m:r>
                                <a:rPr lang="en-CA" sz="1400" b="0" i="1" smtClean="0">
                                  <a:latin typeface="Cambria Math" panose="02040503050406030204" pitchFamily="18" charset="0"/>
                                  <a:ea typeface="Cambria Math" panose="02040503050406030204" pitchFamily="18" charset="0"/>
                                </a:rPr>
                                <m:t>=</m:t>
                              </m:r>
                              <m:r>
                                <a:rPr lang="en-CA" sz="1400" b="0" i="1" smtClean="0">
                                  <a:latin typeface="Cambria Math" panose="02040503050406030204" pitchFamily="18" charset="0"/>
                                </a:rPr>
                                <m:t>𝑛𝑒𝑔𝑙</m:t>
                              </m:r>
                              <m:r>
                                <a:rPr lang="en-CA" sz="1400" b="0" i="1" smtClean="0">
                                  <a:latin typeface="Cambria Math" panose="02040503050406030204" pitchFamily="18" charset="0"/>
                                </a:rPr>
                                <m:t>(</m:t>
                              </m:r>
                              <m:r>
                                <a:rPr lang="en-CA" sz="1400" b="0" i="1" smtClean="0">
                                  <a:latin typeface="Cambria Math" panose="02040503050406030204" pitchFamily="18" charset="0"/>
                                </a:rPr>
                                <m:t>𝜆</m:t>
                              </m:r>
                              <m:r>
                                <a:rPr lang="en-CA" sz="1400" b="0" i="1" smtClean="0">
                                  <a:latin typeface="Cambria Math" panose="02040503050406030204" pitchFamily="18" charset="0"/>
                                </a:rPr>
                                <m:t>)</m:t>
                              </m:r>
                            </m:oMath>
                          </a14:m>
                          <a:r>
                            <a:rPr lang="en-US" sz="1400" baseline="0" dirty="0"/>
                            <a:t> privacy against </a:t>
                          </a:r>
                          <a:br>
                            <a:rPr lang="en-US" sz="1400" baseline="0" dirty="0"/>
                          </a:br>
                          <a:r>
                            <a:rPr lang="en-US" sz="1400" baseline="0" dirty="0"/>
                            <a:t>poly-time quantum adversaries</a:t>
                          </a:r>
                          <a:endParaRPr lang="en-US" sz="1400" dirty="0"/>
                        </a:p>
                      </a:txBody>
                      <a:tcPr anchor="ctr"/>
                    </a:tc>
                    <a:extLst>
                      <a:ext uri="{0D108BD9-81ED-4DB2-BD59-A6C34878D82A}">
                        <a16:rowId xmlns:a16="http://schemas.microsoft.com/office/drawing/2014/main" val="320587580"/>
                      </a:ext>
                    </a:extLst>
                  </a:tr>
                  <a:tr h="402950">
                    <a:tc>
                      <a:txBody>
                        <a:bodyPr/>
                        <a:lstStyle/>
                        <a:p>
                          <a:pPr algn="ctr"/>
                          <a:r>
                            <a:rPr lang="en-US" sz="1400" b="1" dirty="0"/>
                            <a:t>When input </a:t>
                          </a:r>
                          <a14:m>
                            <m:oMath xmlns:m="http://schemas.openxmlformats.org/officeDocument/2006/math">
                              <m:r>
                                <a:rPr lang="en-CA" sz="1400" b="1" i="1" dirty="0" smtClean="0">
                                  <a:latin typeface="Cambria Math" panose="02040503050406030204" pitchFamily="18" charset="0"/>
                                </a:rPr>
                                <m:t>𝒙</m:t>
                              </m:r>
                            </m:oMath>
                          </a14:m>
                          <a:r>
                            <a:rPr lang="en-US" sz="1400" b="1" dirty="0"/>
                            <a:t> is classical</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Online part </a:t>
                          </a:r>
                          <a14:m>
                            <m:oMath xmlns:m="http://schemas.openxmlformats.org/officeDocument/2006/math">
                              <m:d>
                                <m:dPr>
                                  <m:ctrlPr>
                                    <a:rPr lang="en-CA" sz="1400" b="0" i="1" smtClean="0">
                                      <a:latin typeface="Cambria Math" panose="02040503050406030204" pitchFamily="18" charset="0"/>
                                      <a:ea typeface="Cambria Math" panose="02040503050406030204" pitchFamily="18" charset="0"/>
                                    </a:rPr>
                                  </m:ctrlPr>
                                </m:dPr>
                                <m:e>
                                  <m:sSub>
                                    <m:sSubPr>
                                      <m:ctrlPr>
                                        <a:rPr lang="en-CA" sz="1400" b="0" i="1" dirty="0" smtClean="0">
                                          <a:latin typeface="Cambria Math" panose="02040503050406030204" pitchFamily="18" charset="0"/>
                                          <a:ea typeface="Cambria Math" panose="02040503050406030204" pitchFamily="18" charset="0"/>
                                        </a:rPr>
                                      </m:ctrlPr>
                                    </m:sSubPr>
                                    <m:e>
                                      <m:acc>
                                        <m:accPr>
                                          <m:chr m:val="̂"/>
                                          <m:ctrlPr>
                                            <a:rPr lang="en-CA" sz="1400" b="0" i="1" smtClean="0">
                                              <a:latin typeface="Cambria Math" panose="02040503050406030204" pitchFamily="18" charset="0"/>
                                              <a:ea typeface="Cambria Math" panose="02040503050406030204" pitchFamily="18" charset="0"/>
                                            </a:rPr>
                                          </m:ctrlPr>
                                        </m:accPr>
                                        <m:e>
                                          <m:r>
                                            <a:rPr lang="en-CA" sz="1400" b="0" i="1" smtClean="0">
                                              <a:latin typeface="Cambria Math" panose="02040503050406030204" pitchFamily="18" charset="0"/>
                                              <a:ea typeface="Cambria Math" panose="02040503050406030204" pitchFamily="18" charset="0"/>
                                            </a:rPr>
                                            <m:t>𝐹</m:t>
                                          </m:r>
                                        </m:e>
                                      </m:acc>
                                    </m:e>
                                    <m:sub>
                                      <m:r>
                                        <m:rPr>
                                          <m:nor/>
                                        </m:rPr>
                                        <a:rPr lang="en-CA" sz="1400" b="0" i="0" dirty="0" smtClean="0">
                                          <a:latin typeface="Cambria Math" panose="02040503050406030204" pitchFamily="18" charset="0"/>
                                        </a:rPr>
                                        <m:t>1</m:t>
                                      </m:r>
                                    </m:sub>
                                  </m:sSub>
                                  <m:d>
                                    <m:dPr>
                                      <m:ctrlPr>
                                        <a:rPr lang="en-CA" sz="1400" b="0" i="1" dirty="0" smtClean="0">
                                          <a:latin typeface="Cambria Math" panose="02040503050406030204" pitchFamily="18" charset="0"/>
                                        </a:rPr>
                                      </m:ctrlPr>
                                    </m:dPr>
                                    <m:e>
                                      <m:sSub>
                                        <m:sSubPr>
                                          <m:ctrlPr>
                                            <a:rPr lang="en-CA" sz="1400" i="1" dirty="0" smtClean="0">
                                              <a:latin typeface="Cambria Math" panose="02040503050406030204" pitchFamily="18" charset="0"/>
                                            </a:rPr>
                                          </m:ctrlPr>
                                        </m:sSubPr>
                                        <m:e>
                                          <m:r>
                                            <a:rPr lang="en-CA" sz="1400" b="1" i="1" dirty="0" smtClean="0">
                                              <a:latin typeface="Cambria Math" panose="02040503050406030204" pitchFamily="18" charset="0"/>
                                            </a:rPr>
                                            <m:t>𝒙</m:t>
                                          </m:r>
                                        </m:e>
                                        <m:sub>
                                          <m:r>
                                            <a:rPr lang="en-CA" sz="1400" b="0" i="1" dirty="0" smtClean="0">
                                              <a:latin typeface="Cambria Math" panose="02040503050406030204" pitchFamily="18" charset="0"/>
                                            </a:rPr>
                                            <m:t>1</m:t>
                                          </m:r>
                                        </m:sub>
                                      </m:sSub>
                                      <m:r>
                                        <a:rPr lang="en-CA" sz="1400" b="0" i="1" dirty="0" smtClean="0">
                                          <a:latin typeface="Cambria Math" panose="02040503050406030204" pitchFamily="18" charset="0"/>
                                        </a:rPr>
                                        <m:t>;</m:t>
                                      </m:r>
                                      <m:r>
                                        <a:rPr lang="en-CA" sz="1400" b="1" i="1" dirty="0" smtClean="0">
                                          <a:latin typeface="Cambria Math" panose="02040503050406030204" pitchFamily="18" charset="0"/>
                                        </a:rPr>
                                        <m:t>𝒓</m:t>
                                      </m:r>
                                    </m:e>
                                  </m:d>
                                  <m:r>
                                    <a:rPr lang="en-CA" sz="1400" b="0" i="1" dirty="0" smtClean="0">
                                      <a:latin typeface="Cambria Math" panose="02040503050406030204" pitchFamily="18" charset="0"/>
                                    </a:rPr>
                                    <m:t>,…,</m:t>
                                  </m:r>
                                  <m:sSub>
                                    <m:sSubPr>
                                      <m:ctrlPr>
                                        <a:rPr lang="en-CA" sz="1400" b="0" i="1" dirty="0" smtClean="0">
                                          <a:latin typeface="Cambria Math" panose="02040503050406030204" pitchFamily="18" charset="0"/>
                                          <a:ea typeface="Cambria Math" panose="02040503050406030204" pitchFamily="18" charset="0"/>
                                        </a:rPr>
                                      </m:ctrlPr>
                                    </m:sSubPr>
                                    <m:e>
                                      <m:acc>
                                        <m:accPr>
                                          <m:chr m:val="̂"/>
                                          <m:ctrlPr>
                                            <a:rPr lang="en-CA" sz="1400" b="0" i="1" smtClean="0">
                                              <a:latin typeface="Cambria Math" panose="02040503050406030204" pitchFamily="18" charset="0"/>
                                              <a:ea typeface="Cambria Math" panose="02040503050406030204" pitchFamily="18" charset="0"/>
                                            </a:rPr>
                                          </m:ctrlPr>
                                        </m:accPr>
                                        <m:e>
                                          <m:r>
                                            <a:rPr lang="en-CA" sz="1400" b="0" i="1" smtClean="0">
                                              <a:latin typeface="Cambria Math" panose="02040503050406030204" pitchFamily="18" charset="0"/>
                                              <a:ea typeface="Cambria Math" panose="02040503050406030204" pitchFamily="18" charset="0"/>
                                            </a:rPr>
                                            <m:t>𝐹</m:t>
                                          </m:r>
                                        </m:e>
                                      </m:acc>
                                    </m:e>
                                    <m:sub>
                                      <m:r>
                                        <m:rPr>
                                          <m:nor/>
                                        </m:rPr>
                                        <a:rPr lang="en-CA" sz="1400" b="0" i="0" dirty="0" smtClean="0">
                                          <a:latin typeface="Cambria Math" panose="02040503050406030204" pitchFamily="18" charset="0"/>
                                        </a:rPr>
                                        <m:t>n</m:t>
                                      </m:r>
                                    </m:sub>
                                  </m:sSub>
                                  <m:d>
                                    <m:dPr>
                                      <m:ctrlPr>
                                        <a:rPr lang="en-CA" sz="1400" b="0" i="1" dirty="0" smtClean="0">
                                          <a:latin typeface="Cambria Math" panose="02040503050406030204" pitchFamily="18" charset="0"/>
                                        </a:rPr>
                                      </m:ctrlPr>
                                    </m:dPr>
                                    <m:e>
                                      <m:sSub>
                                        <m:sSubPr>
                                          <m:ctrlPr>
                                            <a:rPr lang="en-CA" sz="1400" i="1" dirty="0" smtClean="0">
                                              <a:latin typeface="Cambria Math" panose="02040503050406030204" pitchFamily="18" charset="0"/>
                                            </a:rPr>
                                          </m:ctrlPr>
                                        </m:sSubPr>
                                        <m:e>
                                          <m:r>
                                            <a:rPr lang="en-CA" sz="1400" b="1" i="1" dirty="0" smtClean="0">
                                              <a:latin typeface="Cambria Math" panose="02040503050406030204" pitchFamily="18" charset="0"/>
                                            </a:rPr>
                                            <m:t>𝒙</m:t>
                                          </m:r>
                                        </m:e>
                                        <m:sub>
                                          <m:r>
                                            <a:rPr lang="en-CA" sz="1400" b="0" i="1" dirty="0" smtClean="0">
                                              <a:latin typeface="Cambria Math" panose="02040503050406030204" pitchFamily="18" charset="0"/>
                                            </a:rPr>
                                            <m:t>𝑛</m:t>
                                          </m:r>
                                        </m:sub>
                                      </m:sSub>
                                      <m:r>
                                        <a:rPr lang="en-CA" sz="1400" b="0" i="1" dirty="0" smtClean="0">
                                          <a:latin typeface="Cambria Math" panose="02040503050406030204" pitchFamily="18" charset="0"/>
                                        </a:rPr>
                                        <m:t>;</m:t>
                                      </m:r>
                                      <m:r>
                                        <a:rPr lang="en-CA" sz="1400" b="1" i="1" dirty="0" smtClean="0">
                                          <a:latin typeface="Cambria Math" panose="02040503050406030204" pitchFamily="18" charset="0"/>
                                        </a:rPr>
                                        <m:t>𝒓</m:t>
                                      </m:r>
                                    </m:e>
                                  </m:d>
                                </m:e>
                              </m:d>
                            </m:oMath>
                          </a14:m>
                          <a:r>
                            <a:rPr lang="en-US" sz="1400" dirty="0"/>
                            <a:t> is</a:t>
                          </a:r>
                          <a:r>
                            <a:rPr lang="en-US" sz="1400" baseline="0" dirty="0"/>
                            <a:t> classical</a:t>
                          </a:r>
                          <a:endParaRPr lang="en-US"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Choice>
        <mc:Fallback xmlns="">
          <p:graphicFrame>
            <p:nvGraphicFramePr>
              <p:cNvPr id="6" name="Content Placeholder 5">
                <a:extLst>
                  <a:ext uri="{FF2B5EF4-FFF2-40B4-BE49-F238E27FC236}">
                    <a16:creationId xmlns:a16="http://schemas.microsoft.com/office/drawing/2014/main" id="{8C0BA6AA-BBB3-624F-A98A-2A69AF4C7484}"/>
                  </a:ext>
                </a:extLst>
              </p:cNvPr>
              <p:cNvGraphicFramePr>
                <a:graphicFrameLocks noGrp="1"/>
              </p:cNvGraphicFramePr>
              <p:nvPr>
                <p:ph idx="1"/>
                <p:extLst>
                  <p:ext uri="{D42A27DB-BD31-4B8C-83A1-F6EECF244321}">
                    <p14:modId xmlns:p14="http://schemas.microsoft.com/office/powerpoint/2010/main" val="31793635"/>
                  </p:ext>
                </p:extLst>
              </p:nvPr>
            </p:nvGraphicFramePr>
            <p:xfrm>
              <a:off x="838200" y="2077295"/>
              <a:ext cx="10515600" cy="3917274"/>
            </p:xfrm>
            <a:graphic>
              <a:graphicData uri="http://schemas.openxmlformats.org/drawingml/2006/table">
                <a:tbl>
                  <a:tblPr firstRow="1" bandRow="1">
                    <a:tableStyleId>{5C22544A-7EE6-4342-B048-85BDC9FD1C3A}</a:tableStyleId>
                  </a:tblPr>
                  <a:tblGrid>
                    <a:gridCol w="3280794">
                      <a:extLst>
                        <a:ext uri="{9D8B030D-6E8A-4147-A177-3AD203B41FA5}">
                          <a16:colId xmlns:a16="http://schemas.microsoft.com/office/drawing/2014/main" val="409296253"/>
                        </a:ext>
                      </a:extLst>
                    </a:gridCol>
                    <a:gridCol w="3729606">
                      <a:extLst>
                        <a:ext uri="{9D8B030D-6E8A-4147-A177-3AD203B41FA5}">
                          <a16:colId xmlns:a16="http://schemas.microsoft.com/office/drawing/2014/main" val="3826609658"/>
                        </a:ext>
                      </a:extLst>
                    </a:gridCol>
                    <a:gridCol w="3505200">
                      <a:extLst>
                        <a:ext uri="{9D8B030D-6E8A-4147-A177-3AD203B41FA5}">
                          <a16:colId xmlns:a16="http://schemas.microsoft.com/office/drawing/2014/main" val="2624303401"/>
                        </a:ext>
                      </a:extLst>
                    </a:gridCol>
                  </a:tblGrid>
                  <a:tr h="548459">
                    <a:tc>
                      <a:txBody>
                        <a:bodyPr/>
                        <a:lstStyle/>
                        <a:p>
                          <a:pPr algn="ctr"/>
                          <a:endParaRPr lang="en-US" sz="1400" dirty="0"/>
                        </a:p>
                      </a:txBody>
                      <a:tcPr/>
                    </a:tc>
                    <a:tc>
                      <a:txBody>
                        <a:bodyPr/>
                        <a:lstStyle/>
                        <a:p>
                          <a:pPr algn="ctr"/>
                          <a:r>
                            <a:rPr lang="en-US" sz="1400" dirty="0"/>
                            <a:t>Statistically Secure</a:t>
                          </a:r>
                        </a:p>
                        <a:p>
                          <a:pPr algn="ctr"/>
                          <a:r>
                            <a:rPr lang="en-US" sz="1400" dirty="0"/>
                            <a:t>Decomposable QRE</a:t>
                          </a:r>
                        </a:p>
                      </a:txBody>
                      <a:tcPr/>
                    </a:tc>
                    <a:tc>
                      <a:txBody>
                        <a:bodyPr/>
                        <a:lstStyle/>
                        <a:p>
                          <a:pPr algn="ctr"/>
                          <a:r>
                            <a:rPr lang="en-US" sz="1400" dirty="0"/>
                            <a:t>Computationally Secure</a:t>
                          </a:r>
                        </a:p>
                        <a:p>
                          <a:pPr algn="ctr"/>
                          <a:r>
                            <a:rPr lang="en-US" sz="1400" dirty="0"/>
                            <a:t>Decomposable QRE</a:t>
                          </a:r>
                        </a:p>
                      </a:txBody>
                      <a:tcPr/>
                    </a:tc>
                    <a:extLst>
                      <a:ext uri="{0D108BD9-81ED-4DB2-BD59-A6C34878D82A}">
                        <a16:rowId xmlns:a16="http://schemas.microsoft.com/office/drawing/2014/main" val="1514267044"/>
                      </a:ext>
                    </a:extLst>
                  </a:tr>
                  <a:tr h="695503">
                    <a:tc>
                      <a:txBody>
                        <a:bodyPr/>
                        <a:lstStyle/>
                        <a:p>
                          <a:pPr algn="ctr"/>
                          <a:r>
                            <a:rPr lang="en-US" sz="1400" b="1" dirty="0"/>
                            <a:t>Assumptions</a:t>
                          </a:r>
                        </a:p>
                      </a:txBody>
                      <a:tcPr anchor="ctr"/>
                    </a:tc>
                    <a:tc>
                      <a:txBody>
                        <a:bodyPr/>
                        <a:lstStyle/>
                        <a:p>
                          <a:pPr algn="ctr"/>
                          <a:r>
                            <a:rPr lang="en-US" sz="1400" dirty="0"/>
                            <a:t>None</a:t>
                          </a:r>
                        </a:p>
                      </a:txBody>
                      <a:tcPr anchor="ctr"/>
                    </a:tc>
                    <a:tc>
                      <a:txBody>
                        <a:bodyPr/>
                        <a:lstStyle/>
                        <a:p>
                          <a:pPr algn="ctr"/>
                          <a:r>
                            <a:rPr lang="en-US" sz="1400" dirty="0"/>
                            <a:t>Quantum-secure </a:t>
                          </a:r>
                          <a:br>
                            <a:rPr lang="en-US" sz="1400" dirty="0"/>
                          </a:br>
                          <a:r>
                            <a:rPr lang="en-US" sz="1400" dirty="0"/>
                            <a:t>one-way functions</a:t>
                          </a:r>
                        </a:p>
                      </a:txBody>
                      <a:tcPr anchor="ctr"/>
                    </a:tc>
                    <a:extLst>
                      <a:ext uri="{0D108BD9-81ED-4DB2-BD59-A6C34878D82A}">
                        <a16:rowId xmlns:a16="http://schemas.microsoft.com/office/drawing/2014/main" val="2993092564"/>
                      </a:ext>
                    </a:extLst>
                  </a:tr>
                  <a:tr h="435794">
                    <a:tc>
                      <a:txBody>
                        <a:bodyPr/>
                        <a:lstStyle/>
                        <a:p>
                          <a:endParaRPr lang="en-US"/>
                        </a:p>
                      </a:txBody>
                      <a:tcPr anchor="ctr">
                        <a:blipFill>
                          <a:blip r:embed="rId2"/>
                          <a:stretch>
                            <a:fillRect l="-388" t="-282857" r="-221705" b="-508571"/>
                          </a:stretch>
                        </a:blipFill>
                      </a:tcPr>
                    </a:tc>
                    <a:tc>
                      <a:txBody>
                        <a:bodyPr/>
                        <a:lstStyle/>
                        <a:p>
                          <a:endParaRPr lang="en-US"/>
                        </a:p>
                      </a:txBody>
                      <a:tcPr anchor="ctr">
                        <a:blipFill>
                          <a:blip r:embed="rId2"/>
                          <a:stretch>
                            <a:fillRect l="-88095" t="-282857" r="-94558" b="-508571"/>
                          </a:stretch>
                        </a:blipFill>
                      </a:tcPr>
                    </a:tc>
                    <a:tc>
                      <a:txBody>
                        <a:bodyPr/>
                        <a:lstStyle/>
                        <a:p>
                          <a:endParaRPr lang="en-US"/>
                        </a:p>
                      </a:txBody>
                      <a:tcPr anchor="ctr">
                        <a:blipFill>
                          <a:blip r:embed="rId2"/>
                          <a:stretch>
                            <a:fillRect l="-200362" t="-282857" r="-725" b="-508571"/>
                          </a:stretch>
                        </a:blipFill>
                      </a:tcPr>
                    </a:tc>
                    <a:extLst>
                      <a:ext uri="{0D108BD9-81ED-4DB2-BD59-A6C34878D82A}">
                        <a16:rowId xmlns:a16="http://schemas.microsoft.com/office/drawing/2014/main" val="298462123"/>
                      </a:ext>
                    </a:extLst>
                  </a:tr>
                  <a:tr h="435794">
                    <a:tc>
                      <a:txBody>
                        <a:bodyPr/>
                        <a:lstStyle/>
                        <a:p>
                          <a:endParaRPr lang="en-US"/>
                        </a:p>
                      </a:txBody>
                      <a:tcPr anchor="ctr">
                        <a:blipFill>
                          <a:blip r:embed="rId2"/>
                          <a:stretch>
                            <a:fillRect l="-388" t="-394118" r="-221705" b="-423529"/>
                          </a:stretch>
                        </a:blipFill>
                      </a:tcPr>
                    </a:tc>
                    <a:tc>
                      <a:txBody>
                        <a:bodyPr/>
                        <a:lstStyle/>
                        <a:p>
                          <a:endParaRPr lang="en-US"/>
                        </a:p>
                      </a:txBody>
                      <a:tcPr anchor="ctr">
                        <a:blipFill>
                          <a:blip r:embed="rId2"/>
                          <a:stretch>
                            <a:fillRect l="-88095" t="-394118" r="-94558" b="-423529"/>
                          </a:stretch>
                        </a:blipFill>
                      </a:tcPr>
                    </a:tc>
                    <a:tc>
                      <a:txBody>
                        <a:bodyPr/>
                        <a:lstStyle/>
                        <a:p>
                          <a:endParaRPr lang="en-US"/>
                        </a:p>
                      </a:txBody>
                      <a:tcPr anchor="ctr">
                        <a:blipFill>
                          <a:blip r:embed="rId2"/>
                          <a:stretch>
                            <a:fillRect l="-200362" t="-394118" r="-725" b="-423529"/>
                          </a:stretch>
                        </a:blipFill>
                      </a:tcPr>
                    </a:tc>
                    <a:extLst>
                      <a:ext uri="{0D108BD9-81ED-4DB2-BD59-A6C34878D82A}">
                        <a16:rowId xmlns:a16="http://schemas.microsoft.com/office/drawing/2014/main" val="743096996"/>
                      </a:ext>
                    </a:extLst>
                  </a:tr>
                  <a:tr h="695503">
                    <a:tc>
                      <a:txBody>
                        <a:bodyPr/>
                        <a:lstStyle/>
                        <a:p>
                          <a:endParaRPr lang="en-US"/>
                        </a:p>
                      </a:txBody>
                      <a:tcPr anchor="ctr">
                        <a:blipFill>
                          <a:blip r:embed="rId2"/>
                          <a:stretch>
                            <a:fillRect l="-388" t="-305455" r="-221705" b="-161818"/>
                          </a:stretch>
                        </a:blipFill>
                      </a:tcPr>
                    </a:tc>
                    <a:tc gridSpan="2">
                      <a:txBody>
                        <a:bodyPr/>
                        <a:lstStyle/>
                        <a:p>
                          <a:endParaRPr lang="en-US"/>
                        </a:p>
                      </a:txBody>
                      <a:tcPr anchor="ctr">
                        <a:blipFill>
                          <a:blip r:embed="rId2"/>
                          <a:stretch>
                            <a:fillRect l="-45439" t="-305455" r="-351" b="-161818"/>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3159059424"/>
                      </a:ext>
                    </a:extLst>
                  </a:tr>
                  <a:tr h="695503">
                    <a:tc>
                      <a:txBody>
                        <a:bodyPr/>
                        <a:lstStyle/>
                        <a:p>
                          <a:endParaRPr lang="en-US"/>
                        </a:p>
                      </a:txBody>
                      <a:tcPr anchor="ctr">
                        <a:blipFill>
                          <a:blip r:embed="rId2"/>
                          <a:stretch>
                            <a:fillRect l="-388" t="-405455" r="-221705" b="-61818"/>
                          </a:stretch>
                        </a:blipFill>
                      </a:tcPr>
                    </a:tc>
                    <a:tc>
                      <a:txBody>
                        <a:bodyPr/>
                        <a:lstStyle/>
                        <a:p>
                          <a:endParaRPr lang="en-US"/>
                        </a:p>
                      </a:txBody>
                      <a:tcPr anchor="ctr">
                        <a:blipFill>
                          <a:blip r:embed="rId2"/>
                          <a:stretch>
                            <a:fillRect l="-88095" t="-405455" r="-94558" b="-61818"/>
                          </a:stretch>
                        </a:blipFill>
                      </a:tcPr>
                    </a:tc>
                    <a:tc>
                      <a:txBody>
                        <a:bodyPr/>
                        <a:lstStyle/>
                        <a:p>
                          <a:endParaRPr lang="en-US"/>
                        </a:p>
                      </a:txBody>
                      <a:tcPr anchor="ctr">
                        <a:blipFill>
                          <a:blip r:embed="rId2"/>
                          <a:stretch>
                            <a:fillRect l="-200362" t="-405455" r="-725" b="-61818"/>
                          </a:stretch>
                        </a:blipFill>
                      </a:tcPr>
                    </a:tc>
                    <a:extLst>
                      <a:ext uri="{0D108BD9-81ED-4DB2-BD59-A6C34878D82A}">
                        <a16:rowId xmlns:a16="http://schemas.microsoft.com/office/drawing/2014/main" val="320587580"/>
                      </a:ext>
                    </a:extLst>
                  </a:tr>
                  <a:tr h="410718">
                    <a:tc>
                      <a:txBody>
                        <a:bodyPr/>
                        <a:lstStyle/>
                        <a:p>
                          <a:endParaRPr lang="en-US"/>
                        </a:p>
                      </a:txBody>
                      <a:tcPr anchor="ctr">
                        <a:blipFill>
                          <a:blip r:embed="rId2"/>
                          <a:stretch>
                            <a:fillRect l="-388" t="-842424" r="-221705" b="-3030"/>
                          </a:stretch>
                        </a:blipFill>
                      </a:tcPr>
                    </a:tc>
                    <a:tc gridSpan="2">
                      <a:txBody>
                        <a:bodyPr/>
                        <a:lstStyle/>
                        <a:p>
                          <a:endParaRPr lang="en-US"/>
                        </a:p>
                      </a:txBody>
                      <a:tcPr anchor="ctr">
                        <a:blipFill>
                          <a:blip r:embed="rId2"/>
                          <a:stretch>
                            <a:fillRect l="-45439" t="-842424" r="-351" b="-3030"/>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221295876"/>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BB3609-E672-6049-BBE7-6DDF0C8B390B}"/>
                  </a:ext>
                </a:extLst>
              </p:cNvPr>
              <p:cNvSpPr/>
              <p:nvPr/>
            </p:nvSpPr>
            <p:spPr>
              <a:xfrm>
                <a:off x="947257" y="6142778"/>
                <a:ext cx="2480615"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ea typeface="Cambria Math" panose="02040503050406030204" pitchFamily="18" charset="0"/>
                      </a:rPr>
                      <m:t>𝐹</m:t>
                    </m:r>
                  </m:oMath>
                </a14:m>
                <a:r>
                  <a:rPr lang="en-US" dirty="0"/>
                  <a:t> has size </a:t>
                </a:r>
                <a14:m>
                  <m:oMath xmlns:m="http://schemas.openxmlformats.org/officeDocument/2006/math">
                    <m:r>
                      <a:rPr lang="en-CA" i="1">
                        <a:latin typeface="Cambria Math" panose="02040503050406030204" pitchFamily="18" charset="0"/>
                        <a:ea typeface="Cambria Math" panose="02040503050406030204" pitchFamily="18" charset="0"/>
                      </a:rPr>
                      <m:t>𝑠</m:t>
                    </m:r>
                  </m:oMath>
                </a14:m>
                <a:r>
                  <a:rPr lang="en-US" dirty="0"/>
                  <a:t> and depth </a:t>
                </a:r>
                <a14:m>
                  <m:oMath xmlns:m="http://schemas.openxmlformats.org/officeDocument/2006/math">
                    <m:r>
                      <a:rPr lang="en-CA" i="1">
                        <a:latin typeface="Cambria Math" panose="02040503050406030204" pitchFamily="18" charset="0"/>
                        <a:ea typeface="Cambria Math" panose="02040503050406030204" pitchFamily="18" charset="0"/>
                      </a:rPr>
                      <m:t>𝑑</m:t>
                    </m:r>
                  </m:oMath>
                </a14:m>
                <a:endParaRPr lang="en-US" dirty="0"/>
              </a:p>
            </p:txBody>
          </p:sp>
        </mc:Choice>
        <mc:Fallback xmlns="">
          <p:sp>
            <p:nvSpPr>
              <p:cNvPr id="7" name="Rectangle 6">
                <a:extLst>
                  <a:ext uri="{FF2B5EF4-FFF2-40B4-BE49-F238E27FC236}">
                    <a16:creationId xmlns:a16="http://schemas.microsoft.com/office/drawing/2014/main" id="{8EBB3609-E672-6049-BBE7-6DDF0C8B390B}"/>
                  </a:ext>
                </a:extLst>
              </p:cNvPr>
              <p:cNvSpPr>
                <a:spLocks noRot="1" noChangeAspect="1" noMove="1" noResize="1" noEditPoints="1" noAdjustHandles="1" noChangeArrowheads="1" noChangeShapeType="1" noTextEdit="1"/>
              </p:cNvSpPr>
              <p:nvPr/>
            </p:nvSpPr>
            <p:spPr>
              <a:xfrm>
                <a:off x="947257" y="6142778"/>
                <a:ext cx="2480615" cy="369332"/>
              </a:xfrm>
              <a:prstGeom prst="rect">
                <a:avLst/>
              </a:prstGeom>
              <a:blipFill>
                <a:blip r:embed="rId3"/>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E24BB3F-082F-4D48-8E2A-2C9D79140BE1}"/>
                  </a:ext>
                </a:extLst>
              </p:cNvPr>
              <p:cNvSpPr/>
              <p:nvPr/>
            </p:nvSpPr>
            <p:spPr>
              <a:xfrm>
                <a:off x="8690296" y="6142778"/>
                <a:ext cx="2343462" cy="369332"/>
              </a:xfrm>
              <a:prstGeom prst="rect">
                <a:avLst/>
              </a:prstGeom>
            </p:spPr>
            <p:txBody>
              <a:bodyPr wrap="none">
                <a:spAutoFit/>
              </a:bodyPr>
              <a:lstStyle/>
              <a:p>
                <a14:m>
                  <m:oMath xmlns:m="http://schemas.openxmlformats.org/officeDocument/2006/math">
                    <m:r>
                      <a:rPr lang="en-CA" i="1">
                        <a:latin typeface="Cambria Math" panose="02040503050406030204" pitchFamily="18" charset="0"/>
                      </a:rPr>
                      <m:t>𝜆</m:t>
                    </m:r>
                  </m:oMath>
                </a14:m>
                <a:r>
                  <a:rPr lang="en-US" dirty="0"/>
                  <a:t> = security parameter.</a:t>
                </a:r>
              </a:p>
            </p:txBody>
          </p:sp>
        </mc:Choice>
        <mc:Fallback xmlns="">
          <p:sp>
            <p:nvSpPr>
              <p:cNvPr id="8" name="Rectangle 7">
                <a:extLst>
                  <a:ext uri="{FF2B5EF4-FFF2-40B4-BE49-F238E27FC236}">
                    <a16:creationId xmlns:a16="http://schemas.microsoft.com/office/drawing/2014/main" id="{BE24BB3F-082F-4D48-8E2A-2C9D79140BE1}"/>
                  </a:ext>
                </a:extLst>
              </p:cNvPr>
              <p:cNvSpPr>
                <a:spLocks noRot="1" noChangeAspect="1" noMove="1" noResize="1" noEditPoints="1" noAdjustHandles="1" noChangeArrowheads="1" noChangeShapeType="1" noTextEdit="1"/>
              </p:cNvSpPr>
              <p:nvPr/>
            </p:nvSpPr>
            <p:spPr>
              <a:xfrm>
                <a:off x="8690296" y="6142778"/>
                <a:ext cx="2343462" cy="369332"/>
              </a:xfrm>
              <a:prstGeom prst="rect">
                <a:avLst/>
              </a:prstGeom>
              <a:blipFill>
                <a:blip r:embed="rId4"/>
                <a:stretch>
                  <a:fillRect t="-6667" r="-1081" b="-2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74F3542-959A-3D41-8499-3187943158B5}"/>
              </a:ext>
            </a:extLst>
          </p:cNvPr>
          <p:cNvSpPr txBox="1"/>
          <p:nvPr/>
        </p:nvSpPr>
        <p:spPr>
          <a:xfrm>
            <a:off x="838199" y="1506130"/>
            <a:ext cx="10621161" cy="369332"/>
          </a:xfrm>
          <a:prstGeom prst="rect">
            <a:avLst/>
          </a:prstGeom>
          <a:noFill/>
        </p:spPr>
        <p:txBody>
          <a:bodyPr wrap="square" rtlCol="0">
            <a:spAutoFit/>
          </a:bodyPr>
          <a:lstStyle/>
          <a:p>
            <a:r>
              <a:rPr lang="en-US" dirty="0"/>
              <a:t>We exhibit the first Quantum Randomized Encoding schemes, with the following properties:</a:t>
            </a:r>
          </a:p>
        </p:txBody>
      </p:sp>
    </p:spTree>
    <p:extLst>
      <p:ext uri="{BB962C8B-B14F-4D97-AF65-F5344CB8AC3E}">
        <p14:creationId xmlns:p14="http://schemas.microsoft.com/office/powerpoint/2010/main" val="1289687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EC49F5-1AC6-0347-A62E-765D5F6A837C}"/>
              </a:ext>
            </a:extLst>
          </p:cNvPr>
          <p:cNvSpPr>
            <a:spLocks noGrp="1"/>
          </p:cNvSpPr>
          <p:nvPr>
            <p:ph type="title"/>
          </p:nvPr>
        </p:nvSpPr>
        <p:spPr/>
        <p:txBody>
          <a:bodyPr/>
          <a:lstStyle/>
          <a:p>
            <a:r>
              <a:rPr lang="en-US" dirty="0"/>
              <a:t>Application: </a:t>
            </a:r>
            <a:br>
              <a:rPr lang="en-US" dirty="0"/>
            </a:br>
            <a:r>
              <a:rPr lang="en-US" dirty="0"/>
              <a:t>Zero-Knowledge QMA</a:t>
            </a:r>
          </a:p>
        </p:txBody>
      </p:sp>
      <p:sp>
        <p:nvSpPr>
          <p:cNvPr id="5" name="Text Placeholder 4">
            <a:extLst>
              <a:ext uri="{FF2B5EF4-FFF2-40B4-BE49-F238E27FC236}">
                <a16:creationId xmlns:a16="http://schemas.microsoft.com/office/drawing/2014/main" id="{46E5E596-4411-B14A-93F2-CB6285550A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633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1D5BE3-8913-F442-BAA2-E9D016EB87FE}"/>
              </a:ext>
            </a:extLst>
          </p:cNvPr>
          <p:cNvSpPr>
            <a:spLocks noGrp="1"/>
          </p:cNvSpPr>
          <p:nvPr>
            <p:ph type="title"/>
          </p:nvPr>
        </p:nvSpPr>
        <p:spPr/>
        <p:txBody>
          <a:bodyPr/>
          <a:lstStyle/>
          <a:p>
            <a:r>
              <a:rPr lang="en-US" dirty="0"/>
              <a:t>Quantum Merlin-Arthur</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3FD06961-F9E7-A642-B4D4-E9DCB60EE5CF}"/>
                  </a:ext>
                </a:extLst>
              </p:cNvPr>
              <p:cNvSpPr>
                <a:spLocks noGrp="1"/>
              </p:cNvSpPr>
              <p:nvPr>
                <p:ph idx="1"/>
              </p:nvPr>
            </p:nvSpPr>
            <p:spPr/>
            <p:txBody>
              <a:bodyPr>
                <a:normAutofit/>
              </a:bodyPr>
              <a:lstStyle/>
              <a:p>
                <a:r>
                  <a:rPr lang="en-US" sz="2000" b="1" dirty="0"/>
                  <a:t>QMA</a:t>
                </a:r>
                <a:r>
                  <a:rPr lang="en-US" sz="2000" dirty="0"/>
                  <a:t> is the quantum analogue of </a:t>
                </a:r>
                <a:r>
                  <a:rPr lang="en-US" sz="2000" b="1" dirty="0"/>
                  <a:t>NP</a:t>
                </a:r>
                <a:r>
                  <a:rPr lang="en-US" sz="2000" dirty="0"/>
                  <a:t> (technically speaking, </a:t>
                </a:r>
                <a:r>
                  <a:rPr lang="en-US" sz="2000" b="1" dirty="0"/>
                  <a:t>MA</a:t>
                </a:r>
                <a:r>
                  <a:rPr lang="en-US" sz="2000" dirty="0"/>
                  <a:t>).</a:t>
                </a:r>
                <a:endParaRPr lang="en-US" sz="2000" b="1" dirty="0"/>
              </a:p>
              <a:p>
                <a:endParaRPr lang="en-US" sz="2000" dirty="0"/>
              </a:p>
              <a:p>
                <a:r>
                  <a:rPr lang="en-US" sz="2000" dirty="0"/>
                  <a:t>A language L is in </a:t>
                </a:r>
                <a:r>
                  <a:rPr lang="en-US" sz="2000" b="1" dirty="0"/>
                  <a:t>QMA</a:t>
                </a:r>
                <a:r>
                  <a:rPr lang="en-US" sz="2000" dirty="0"/>
                  <a:t> if there exists a poly-time quantum verifier </a:t>
                </a:r>
                <a14:m>
                  <m:oMath xmlns:m="http://schemas.openxmlformats.org/officeDocument/2006/math">
                    <m:r>
                      <a:rPr lang="en-CA" sz="2000" b="0" i="1" smtClean="0">
                        <a:latin typeface="Cambria Math" panose="02040503050406030204" pitchFamily="18" charset="0"/>
                      </a:rPr>
                      <m:t>𝑉</m:t>
                    </m:r>
                  </m:oMath>
                </a14:m>
                <a:r>
                  <a:rPr lang="en-US" sz="2000" dirty="0"/>
                  <a:t> where</a:t>
                </a:r>
              </a:p>
              <a:p>
                <a:pPr lvl="1"/>
                <a:r>
                  <a:rPr lang="en-US" sz="2000" dirty="0"/>
                  <a:t>If </a:t>
                </a:r>
                <a14:m>
                  <m:oMath xmlns:m="http://schemas.openxmlformats.org/officeDocument/2006/math">
                    <m:r>
                      <a:rPr lang="en-CA" sz="2000" i="1">
                        <a:latin typeface="Cambria Math" panose="02040503050406030204" pitchFamily="18" charset="0"/>
                      </a:rPr>
                      <m:t>𝑥</m:t>
                    </m:r>
                    <m:r>
                      <a:rPr lang="en-CA" sz="2000" b="0" i="1" smtClean="0">
                        <a:latin typeface="Cambria Math" panose="02040503050406030204" pitchFamily="18" charset="0"/>
                      </a:rPr>
                      <m:t>∈</m:t>
                    </m:r>
                    <m:r>
                      <a:rPr lang="en-CA" sz="2000" b="0" i="1" smtClean="0">
                        <a:latin typeface="Cambria Math" panose="02040503050406030204" pitchFamily="18" charset="0"/>
                      </a:rPr>
                      <m:t>𝐿</m:t>
                    </m:r>
                  </m:oMath>
                </a14:m>
                <a:r>
                  <a:rPr lang="en-US" sz="2000" dirty="0"/>
                  <a:t>, then exists quantum proof  </a:t>
                </a:r>
                <a14:m>
                  <m:oMath xmlns:m="http://schemas.openxmlformats.org/officeDocument/2006/math">
                    <m:r>
                      <a:rPr lang="en-CA" sz="2000" b="1" i="1" smtClean="0">
                        <a:latin typeface="Cambria Math" panose="02040503050406030204" pitchFamily="18" charset="0"/>
                      </a:rPr>
                      <m:t>𝒘</m:t>
                    </m:r>
                  </m:oMath>
                </a14:m>
                <a:r>
                  <a:rPr lang="en-US" sz="2000" b="1" dirty="0"/>
                  <a:t> </a:t>
                </a:r>
                <a:r>
                  <a:rPr lang="en-US" sz="2000" dirty="0" err="1"/>
                  <a:t>s.t.</a:t>
                </a:r>
                <a:r>
                  <a:rPr lang="en-US" sz="2000" dirty="0"/>
                  <a:t> </a:t>
                </a:r>
                <a:r>
                  <a:rPr lang="en-US" sz="2000" dirty="0" err="1"/>
                  <a:t>Pr</a:t>
                </a:r>
                <a:r>
                  <a:rPr lang="en-US" sz="2000" dirty="0"/>
                  <a:t>[</a:t>
                </a:r>
                <a14:m>
                  <m:oMath xmlns:m="http://schemas.openxmlformats.org/officeDocument/2006/math">
                    <m:r>
                      <a:rPr lang="en-CA" sz="2000" b="0" i="1" smtClean="0">
                        <a:latin typeface="Cambria Math" panose="02040503050406030204" pitchFamily="18" charset="0"/>
                      </a:rPr>
                      <m:t>𝑉</m:t>
                    </m:r>
                  </m:oMath>
                </a14:m>
                <a:r>
                  <a:rPr lang="en-US" sz="2000" dirty="0"/>
                  <a:t> accepts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r>
                      <a:rPr lang="en-CA" sz="2000" b="1" i="1" smtClean="0">
                        <a:latin typeface="Cambria Math" panose="02040503050406030204" pitchFamily="18" charset="0"/>
                      </a:rPr>
                      <m:t>𝒘</m:t>
                    </m:r>
                    <m:r>
                      <a:rPr lang="en-CA" sz="2000" b="0" i="1" smtClean="0">
                        <a:latin typeface="Cambria Math" panose="02040503050406030204" pitchFamily="18" charset="0"/>
                      </a:rPr>
                      <m:t>)</m:t>
                    </m:r>
                  </m:oMath>
                </a14:m>
                <a:r>
                  <a:rPr lang="en-US" sz="2000" dirty="0"/>
                  <a:t>] &gt; 2/3 </a:t>
                </a:r>
              </a:p>
              <a:p>
                <a:pPr lvl="1"/>
                <a:r>
                  <a:rPr lang="en-US" sz="2000" dirty="0"/>
                  <a:t>If </a:t>
                </a:r>
                <a14:m>
                  <m:oMath xmlns:m="http://schemas.openxmlformats.org/officeDocument/2006/math">
                    <m:r>
                      <a:rPr lang="en-CA" sz="2000" i="1">
                        <a:latin typeface="Cambria Math" panose="02040503050406030204" pitchFamily="18" charset="0"/>
                      </a:rPr>
                      <m:t>𝑥</m:t>
                    </m:r>
                    <m:r>
                      <a:rPr lang="en-CA" sz="2000" b="0" i="1" smtClean="0">
                        <a:latin typeface="Cambria Math" panose="02040503050406030204" pitchFamily="18" charset="0"/>
                      </a:rPr>
                      <m:t>∉</m:t>
                    </m:r>
                    <m:r>
                      <a:rPr lang="en-CA" sz="2000" i="1">
                        <a:latin typeface="Cambria Math" panose="02040503050406030204" pitchFamily="18" charset="0"/>
                      </a:rPr>
                      <m:t>𝐿</m:t>
                    </m:r>
                  </m:oMath>
                </a14:m>
                <a:r>
                  <a:rPr lang="en-US" sz="2000" dirty="0"/>
                  <a:t>, then for all quantum proofs </a:t>
                </a:r>
                <a14:m>
                  <m:oMath xmlns:m="http://schemas.openxmlformats.org/officeDocument/2006/math">
                    <m:r>
                      <a:rPr lang="en-CA" sz="2000" b="1" i="1">
                        <a:latin typeface="Cambria Math" panose="02040503050406030204" pitchFamily="18" charset="0"/>
                      </a:rPr>
                      <m:t>𝒘</m:t>
                    </m:r>
                  </m:oMath>
                </a14:m>
                <a:r>
                  <a:rPr lang="en-US" sz="2000" b="1" dirty="0"/>
                  <a:t> , </a:t>
                </a:r>
                <a:r>
                  <a:rPr lang="en-US" sz="2000" dirty="0"/>
                  <a:t>Pr[</a:t>
                </a:r>
                <a14:m>
                  <m:oMath xmlns:m="http://schemas.openxmlformats.org/officeDocument/2006/math">
                    <m:r>
                      <a:rPr lang="en-CA" sz="2000" i="1">
                        <a:latin typeface="Cambria Math" panose="02040503050406030204" pitchFamily="18" charset="0"/>
                      </a:rPr>
                      <m:t>𝑉</m:t>
                    </m:r>
                  </m:oMath>
                </a14:m>
                <a:r>
                  <a:rPr lang="en-US" sz="2000" dirty="0"/>
                  <a:t> accepts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𝑥</m:t>
                    </m:r>
                    <m:r>
                      <a:rPr lang="en-CA" sz="2000" i="1">
                        <a:latin typeface="Cambria Math" panose="02040503050406030204" pitchFamily="18" charset="0"/>
                      </a:rPr>
                      <m:t>,</m:t>
                    </m:r>
                    <m:r>
                      <a:rPr lang="en-CA" sz="2000" b="1" i="1">
                        <a:latin typeface="Cambria Math" panose="02040503050406030204" pitchFamily="18" charset="0"/>
                      </a:rPr>
                      <m:t>𝒘</m:t>
                    </m:r>
                    <m:r>
                      <a:rPr lang="en-CA" sz="2000" i="1">
                        <a:latin typeface="Cambria Math" panose="02040503050406030204" pitchFamily="18" charset="0"/>
                      </a:rPr>
                      <m:t>)</m:t>
                    </m:r>
                  </m:oMath>
                </a14:m>
                <a:r>
                  <a:rPr lang="en-US" sz="2000" dirty="0"/>
                  <a:t>] &lt; 1/3 </a:t>
                </a:r>
              </a:p>
              <a:p>
                <a:endParaRPr lang="en-US" sz="2000" dirty="0"/>
              </a:p>
              <a:p>
                <a:r>
                  <a:rPr lang="en-US" sz="2000" dirty="0"/>
                  <a:t>LOCAL HAMILTONIANS is a complete problem</a:t>
                </a:r>
                <a:br>
                  <a:rPr lang="en-US" sz="2000" dirty="0"/>
                </a:br>
                <a:r>
                  <a:rPr lang="en-US" sz="2000" dirty="0"/>
                  <a:t>for </a:t>
                </a:r>
                <a:r>
                  <a:rPr lang="en-US" sz="2000" b="1" dirty="0"/>
                  <a:t>QMA</a:t>
                </a:r>
                <a:r>
                  <a:rPr lang="en-US" sz="2000" dirty="0"/>
                  <a:t>; these are analogues of quantum CSPs</a:t>
                </a:r>
              </a:p>
              <a:p>
                <a:endParaRPr lang="en-US" sz="2000" dirty="0"/>
              </a:p>
            </p:txBody>
          </p:sp>
        </mc:Choice>
        <mc:Fallback>
          <p:sp>
            <p:nvSpPr>
              <p:cNvPr id="5" name="Content Placeholder 4">
                <a:extLst>
                  <a:ext uri="{FF2B5EF4-FFF2-40B4-BE49-F238E27FC236}">
                    <a16:creationId xmlns:a16="http://schemas.microsoft.com/office/drawing/2014/main" id="{3FD06961-F9E7-A642-B4D4-E9DCB60EE5CF}"/>
                  </a:ext>
                </a:extLst>
              </p:cNvPr>
              <p:cNvSpPr>
                <a:spLocks noGrp="1" noRot="1" noChangeAspect="1" noMove="1" noResize="1" noEditPoints="1" noAdjustHandles="1" noChangeArrowheads="1" noChangeShapeType="1" noTextEdit="1"/>
              </p:cNvSpPr>
              <p:nvPr>
                <p:ph idx="1"/>
              </p:nvPr>
            </p:nvSpPr>
            <p:spPr>
              <a:blipFill>
                <a:blip r:embed="rId2"/>
                <a:stretch>
                  <a:fillRect l="-604" t="-145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0DA95009-8E86-CB44-B718-2CE9B06AD5B8}"/>
              </a:ext>
            </a:extLst>
          </p:cNvPr>
          <p:cNvSpPr/>
          <p:nvPr/>
        </p:nvSpPr>
        <p:spPr>
          <a:xfrm>
            <a:off x="7629940" y="4161735"/>
            <a:ext cx="3223591" cy="21501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3660E51-84B4-EB4D-8E4E-47D332ACA10D}"/>
                  </a:ext>
                </a:extLst>
              </p:cNvPr>
              <p:cNvSpPr/>
              <p:nvPr/>
            </p:nvSpPr>
            <p:spPr>
              <a:xfrm>
                <a:off x="8382362" y="5052151"/>
                <a:ext cx="2020233" cy="369332"/>
              </a:xfrm>
              <a:prstGeom prst="rect">
                <a:avLst/>
              </a:prstGeom>
            </p:spPr>
            <p:txBody>
              <a:bodyPr wrap="none">
                <a:spAutoFit/>
              </a:bodyPr>
              <a:lstStyle/>
              <a:p>
                <a:r>
                  <a:rPr lang="en-CA" dirty="0"/>
                  <a:t>Quantum Verifier </a:t>
                </a:r>
                <a14:m>
                  <m:oMath xmlns:m="http://schemas.openxmlformats.org/officeDocument/2006/math">
                    <m:r>
                      <a:rPr lang="en-CA" i="1">
                        <a:latin typeface="Cambria Math" panose="02040503050406030204" pitchFamily="18" charset="0"/>
                      </a:rPr>
                      <m:t>𝑉</m:t>
                    </m:r>
                  </m:oMath>
                </a14:m>
                <a:endParaRPr lang="en-US" dirty="0"/>
              </a:p>
            </p:txBody>
          </p:sp>
        </mc:Choice>
        <mc:Fallback xmlns="">
          <p:sp>
            <p:nvSpPr>
              <p:cNvPr id="7" name="Rectangle 6">
                <a:extLst>
                  <a:ext uri="{FF2B5EF4-FFF2-40B4-BE49-F238E27FC236}">
                    <a16:creationId xmlns:a16="http://schemas.microsoft.com/office/drawing/2014/main" id="{A3660E51-84B4-EB4D-8E4E-47D332ACA10D}"/>
                  </a:ext>
                </a:extLst>
              </p:cNvPr>
              <p:cNvSpPr>
                <a:spLocks noRot="1" noChangeAspect="1" noMove="1" noResize="1" noEditPoints="1" noAdjustHandles="1" noChangeArrowheads="1" noChangeShapeType="1" noTextEdit="1"/>
              </p:cNvSpPr>
              <p:nvPr/>
            </p:nvSpPr>
            <p:spPr>
              <a:xfrm>
                <a:off x="8382362" y="5052151"/>
                <a:ext cx="2020233" cy="369332"/>
              </a:xfrm>
              <a:prstGeom prst="rect">
                <a:avLst/>
              </a:prstGeom>
              <a:blipFill>
                <a:blip r:embed="rId3"/>
                <a:stretch>
                  <a:fillRect l="-2532" t="-6897"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41BEC7E-192E-B344-8F7C-3803D090EA3F}"/>
                  </a:ext>
                </a:extLst>
              </p:cNvPr>
              <p:cNvSpPr/>
              <p:nvPr/>
            </p:nvSpPr>
            <p:spPr>
              <a:xfrm>
                <a:off x="6868836" y="453220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𝑥</m:t>
                      </m:r>
                    </m:oMath>
                  </m:oMathPara>
                </a14:m>
                <a:endParaRPr lang="en-US" dirty="0"/>
              </a:p>
            </p:txBody>
          </p:sp>
        </mc:Choice>
        <mc:Fallback xmlns="">
          <p:sp>
            <p:nvSpPr>
              <p:cNvPr id="8" name="Rectangle 7">
                <a:extLst>
                  <a:ext uri="{FF2B5EF4-FFF2-40B4-BE49-F238E27FC236}">
                    <a16:creationId xmlns:a16="http://schemas.microsoft.com/office/drawing/2014/main" id="{E41BEC7E-192E-B344-8F7C-3803D090EA3F}"/>
                  </a:ext>
                </a:extLst>
              </p:cNvPr>
              <p:cNvSpPr>
                <a:spLocks noRot="1" noChangeAspect="1" noMove="1" noResize="1" noEditPoints="1" noAdjustHandles="1" noChangeArrowheads="1" noChangeShapeType="1" noTextEdit="1"/>
              </p:cNvSpPr>
              <p:nvPr/>
            </p:nvSpPr>
            <p:spPr>
              <a:xfrm>
                <a:off x="6868836" y="4532209"/>
                <a:ext cx="36798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957BB7B-C043-9E4C-A715-CDC60DB899B5}"/>
                  </a:ext>
                </a:extLst>
              </p:cNvPr>
              <p:cNvSpPr/>
              <p:nvPr/>
            </p:nvSpPr>
            <p:spPr>
              <a:xfrm>
                <a:off x="6861397" y="5343405"/>
                <a:ext cx="4187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𝒘</m:t>
                      </m:r>
                    </m:oMath>
                  </m:oMathPara>
                </a14:m>
                <a:endParaRPr lang="en-US" b="1" dirty="0"/>
              </a:p>
            </p:txBody>
          </p:sp>
        </mc:Choice>
        <mc:Fallback xmlns="">
          <p:sp>
            <p:nvSpPr>
              <p:cNvPr id="9" name="Rectangle 8">
                <a:extLst>
                  <a:ext uri="{FF2B5EF4-FFF2-40B4-BE49-F238E27FC236}">
                    <a16:creationId xmlns:a16="http://schemas.microsoft.com/office/drawing/2014/main" id="{4957BB7B-C043-9E4C-A715-CDC60DB899B5}"/>
                  </a:ext>
                </a:extLst>
              </p:cNvPr>
              <p:cNvSpPr>
                <a:spLocks noRot="1" noChangeAspect="1" noMove="1" noResize="1" noEditPoints="1" noAdjustHandles="1" noChangeArrowheads="1" noChangeShapeType="1" noTextEdit="1"/>
              </p:cNvSpPr>
              <p:nvPr/>
            </p:nvSpPr>
            <p:spPr>
              <a:xfrm>
                <a:off x="6861397" y="5343405"/>
                <a:ext cx="418704" cy="369332"/>
              </a:xfrm>
              <a:prstGeom prst="rect">
                <a:avLst/>
              </a:prstGeom>
              <a:blipFill>
                <a:blip r:embed="rId5"/>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52755273-9DFC-4F4B-AA2A-7603147FC7EE}"/>
              </a:ext>
            </a:extLst>
          </p:cNvPr>
          <p:cNvCxnSpPr/>
          <p:nvPr/>
        </p:nvCxnSpPr>
        <p:spPr>
          <a:xfrm>
            <a:off x="7368209" y="4716875"/>
            <a:ext cx="2617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C6EACA-402D-534B-9CB8-A6D7A6702941}"/>
              </a:ext>
            </a:extLst>
          </p:cNvPr>
          <p:cNvCxnSpPr/>
          <p:nvPr/>
        </p:nvCxnSpPr>
        <p:spPr>
          <a:xfrm>
            <a:off x="7368208" y="5528071"/>
            <a:ext cx="2617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443120-1D3C-3D45-A755-F81500C70CE1}"/>
              </a:ext>
            </a:extLst>
          </p:cNvPr>
          <p:cNvCxnSpPr/>
          <p:nvPr/>
        </p:nvCxnSpPr>
        <p:spPr>
          <a:xfrm>
            <a:off x="10865436" y="4716875"/>
            <a:ext cx="2617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1D1D3FE-D727-4644-86E7-6144326750F7}"/>
              </a:ext>
            </a:extLst>
          </p:cNvPr>
          <p:cNvSpPr/>
          <p:nvPr/>
        </p:nvSpPr>
        <p:spPr>
          <a:xfrm>
            <a:off x="11115262" y="4532209"/>
            <a:ext cx="850105" cy="369332"/>
          </a:xfrm>
          <a:prstGeom prst="rect">
            <a:avLst/>
          </a:prstGeom>
        </p:spPr>
        <p:txBody>
          <a:bodyPr wrap="none">
            <a:spAutoFit/>
          </a:bodyPr>
          <a:lstStyle/>
          <a:p>
            <a:r>
              <a:rPr lang="en-US" dirty="0"/>
              <a:t>Acc/</a:t>
            </a:r>
            <a:r>
              <a:rPr lang="en-US" dirty="0" err="1"/>
              <a:t>rej</a:t>
            </a:r>
            <a:endParaRPr lang="en-US" dirty="0"/>
          </a:p>
        </p:txBody>
      </p:sp>
    </p:spTree>
    <p:extLst>
      <p:ext uri="{BB962C8B-B14F-4D97-AF65-F5344CB8AC3E}">
        <p14:creationId xmlns:p14="http://schemas.microsoft.com/office/powerpoint/2010/main" val="5747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125C-208A-8940-AFAA-36E0D64B528C}"/>
              </a:ext>
            </a:extLst>
          </p:cNvPr>
          <p:cNvSpPr>
            <a:spLocks noGrp="1"/>
          </p:cNvSpPr>
          <p:nvPr>
            <p:ph type="title"/>
          </p:nvPr>
        </p:nvSpPr>
        <p:spPr/>
        <p:txBody>
          <a:bodyPr/>
          <a:lstStyle/>
          <a:p>
            <a:r>
              <a:rPr lang="en-US" dirty="0"/>
              <a:t>Quantum Zero-Knowledge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D82E83-EFD8-DC48-BB22-61DB2B7380A0}"/>
                  </a:ext>
                </a:extLst>
              </p:cNvPr>
              <p:cNvSpPr>
                <a:spLocks noGrp="1"/>
              </p:cNvSpPr>
              <p:nvPr>
                <p:ph idx="1"/>
              </p:nvPr>
            </p:nvSpPr>
            <p:spPr>
              <a:xfrm>
                <a:off x="838200" y="1825625"/>
                <a:ext cx="10515600" cy="4919732"/>
              </a:xfrm>
            </p:spPr>
            <p:txBody>
              <a:bodyPr>
                <a:normAutofit lnSpcReduction="10000"/>
              </a:bodyPr>
              <a:lstStyle/>
              <a:p>
                <a:r>
                  <a:rPr lang="en-US" sz="2000" dirty="0"/>
                  <a:t>A quantum interactive proof for </a:t>
                </a:r>
                <a14:m>
                  <m:oMath xmlns:m="http://schemas.openxmlformats.org/officeDocument/2006/math">
                    <m:r>
                      <a:rPr lang="en-CA" sz="2000" b="0" i="1" smtClean="0">
                        <a:latin typeface="Cambria Math" panose="02040503050406030204" pitchFamily="18" charset="0"/>
                      </a:rPr>
                      <m:t>𝐿</m:t>
                    </m:r>
                  </m:oMath>
                </a14:m>
                <a:r>
                  <a:rPr lang="en-US" sz="2000" dirty="0"/>
                  <a:t> is </a:t>
                </a:r>
                <a:r>
                  <a:rPr lang="en-US" sz="2000" dirty="0">
                    <a:solidFill>
                      <a:srgbClr val="FF0000"/>
                    </a:solidFill>
                  </a:rPr>
                  <a:t>zero knowledge </a:t>
                </a:r>
                <a:r>
                  <a:rPr lang="en-US" sz="2000" dirty="0"/>
                  <a:t>if there exists QPT </a:t>
                </a:r>
                <a:r>
                  <a:rPr lang="en-US" sz="2000" b="1" dirty="0"/>
                  <a:t>Sim</a:t>
                </a:r>
                <a:r>
                  <a:rPr lang="en-US" sz="2000" dirty="0"/>
                  <a:t> and honest prover </a:t>
                </a:r>
                <a14:m>
                  <m:oMath xmlns:m="http://schemas.openxmlformats.org/officeDocument/2006/math">
                    <m:r>
                      <a:rPr lang="en-CA" sz="2000" b="0" i="1" smtClean="0">
                        <a:latin typeface="Cambria Math" panose="02040503050406030204" pitchFamily="18" charset="0"/>
                      </a:rPr>
                      <m:t>𝑃</m:t>
                    </m:r>
                  </m:oMath>
                </a14:m>
                <a:r>
                  <a:rPr lang="en-US" sz="2000" dirty="0"/>
                  <a:t> such that for all malicious QPT verifiers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𝑉</m:t>
                        </m:r>
                      </m:e>
                      <m:sup>
                        <m:r>
                          <a:rPr lang="en-CA" sz="2000" b="0" i="1" smtClean="0">
                            <a:latin typeface="Cambria Math" panose="02040503050406030204" pitchFamily="18" charset="0"/>
                          </a:rPr>
                          <m:t>∗</m:t>
                        </m:r>
                      </m:sup>
                    </m:sSup>
                  </m:oMath>
                </a14:m>
                <a:r>
                  <a:rPr lang="en-US" sz="2000" dirty="0"/>
                  <a:t>, for all </a:t>
                </a:r>
                <a14:m>
                  <m:oMath xmlns:m="http://schemas.openxmlformats.org/officeDocument/2006/math">
                    <m:r>
                      <a:rPr lang="en-CA" sz="2000" b="0" i="1" smtClean="0">
                        <a:latin typeface="Cambria Math" panose="02040503050406030204" pitchFamily="18" charset="0"/>
                      </a:rPr>
                      <m:t>𝑥</m:t>
                    </m:r>
                    <m:r>
                      <a:rPr lang="en-CA" sz="2000" b="0" i="1" smtClean="0">
                        <a:latin typeface="Cambria Math" panose="02040503050406030204" pitchFamily="18" charset="0"/>
                      </a:rPr>
                      <m:t>∈</m:t>
                    </m:r>
                    <m:r>
                      <m:rPr>
                        <m:sty m:val="p"/>
                      </m:rPr>
                      <a:rPr lang="en-CA" sz="2000" b="0" i="1" smtClean="0">
                        <a:latin typeface="Cambria Math" panose="02040503050406030204" pitchFamily="18" charset="0"/>
                      </a:rPr>
                      <m:t>L</m:t>
                    </m:r>
                    <m:r>
                      <a:rPr lang="en-CA" sz="2000" b="0" i="1" smtClean="0">
                        <a:latin typeface="Cambria Math" panose="02040503050406030204" pitchFamily="18" charset="0"/>
                      </a:rPr>
                      <m:t> </m:t>
                    </m:r>
                  </m:oMath>
                </a14:m>
                <a:r>
                  <a:rPr lang="en-US" sz="2000" dirty="0"/>
                  <a:t>, the output of </a:t>
                </a:r>
                <a:r>
                  <a:rPr lang="en-US" sz="2000" b="1" dirty="0"/>
                  <a:t>Sim</a:t>
                </a:r>
                <a:r>
                  <a:rPr lang="en-US" sz="2000" dirty="0"/>
                  <a:t>(</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𝑉</m:t>
                        </m:r>
                      </m:e>
                      <m:sup>
                        <m:r>
                          <a:rPr lang="en-CA" sz="2000" b="0" i="1" smtClean="0">
                            <a:latin typeface="Cambria Math" panose="02040503050406030204" pitchFamily="18" charset="0"/>
                          </a:rPr>
                          <m:t>∗</m:t>
                        </m:r>
                      </m:sup>
                    </m:sSup>
                    <m:r>
                      <a:rPr lang="en-CA" sz="2000" b="0" i="1" smtClean="0">
                        <a:latin typeface="Cambria Math" panose="02040503050406030204" pitchFamily="18" charset="0"/>
                      </a:rPr>
                      <m:t>,</m:t>
                    </m:r>
                    <m:r>
                      <a:rPr lang="en-CA" sz="2000" b="0" i="1" smtClean="0">
                        <a:latin typeface="Cambria Math" panose="02040503050406030204" pitchFamily="18" charset="0"/>
                      </a:rPr>
                      <m:t>𝑥</m:t>
                    </m:r>
                  </m:oMath>
                </a14:m>
                <a:r>
                  <a:rPr lang="en-US" sz="2000" dirty="0"/>
                  <a:t>) is indistinguishable from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𝑉</m:t>
                        </m:r>
                      </m:e>
                      <m:sup>
                        <m:r>
                          <a:rPr lang="en-CA" sz="2000" b="0" i="1" smtClean="0">
                            <a:latin typeface="Cambria Math" panose="02040503050406030204" pitchFamily="18" charset="0"/>
                          </a:rPr>
                          <m:t>∗</m:t>
                        </m:r>
                      </m:sup>
                    </m:sSup>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oMath>
                </a14:m>
                <a:r>
                  <a:rPr lang="en-US" sz="2000" dirty="0"/>
                  <a:t>.</a:t>
                </a:r>
              </a:p>
              <a:p>
                <a:pPr lvl="1"/>
                <a:r>
                  <a:rPr lang="en-US" sz="2000" dirty="0"/>
                  <a:t>Statistical indistinguishability </a:t>
                </a:r>
                <a14:m>
                  <m:oMath xmlns:m="http://schemas.openxmlformats.org/officeDocument/2006/math">
                    <m:r>
                      <a:rPr lang="en-CA" sz="2000" b="0" i="1" smtClean="0">
                        <a:latin typeface="Cambria Math" panose="02040503050406030204" pitchFamily="18" charset="0"/>
                      </a:rPr>
                      <m:t>→</m:t>
                    </m:r>
                    <m:r>
                      <a:rPr lang="en-CA" sz="2000" i="1">
                        <a:latin typeface="Cambria Math" panose="02040503050406030204" pitchFamily="18" charset="0"/>
                      </a:rPr>
                      <m:t> </m:t>
                    </m:r>
                  </m:oMath>
                </a14:m>
                <a:r>
                  <a:rPr lang="en-US" sz="2000" dirty="0"/>
                  <a:t> quantum SZK</a:t>
                </a:r>
              </a:p>
              <a:p>
                <a:pPr lvl="1"/>
                <a:r>
                  <a:rPr lang="en-US" sz="2000" dirty="0"/>
                  <a:t>Computational indistinguishability </a:t>
                </a:r>
                <a14:m>
                  <m:oMath xmlns:m="http://schemas.openxmlformats.org/officeDocument/2006/math">
                    <m:r>
                      <a:rPr lang="en-CA" sz="2000" b="0" i="1" smtClean="0">
                        <a:latin typeface="Cambria Math" panose="02040503050406030204" pitchFamily="18" charset="0"/>
                      </a:rPr>
                      <m:t>→</m:t>
                    </m:r>
                  </m:oMath>
                </a14:m>
                <a:r>
                  <a:rPr lang="en-US" sz="2000" dirty="0"/>
                  <a:t> quantum CZK</a:t>
                </a:r>
              </a:p>
              <a:p>
                <a:pPr lvl="1"/>
                <a:endParaRPr lang="en-US" sz="2000" dirty="0"/>
              </a:p>
              <a:p>
                <a:r>
                  <a:rPr lang="en-US" sz="2000" dirty="0"/>
                  <a:t>Quantum ZK is much less understood than classical ZK</a:t>
                </a:r>
              </a:p>
              <a:p>
                <a:pPr lvl="1"/>
                <a:r>
                  <a:rPr lang="en-US" sz="2000" dirty="0">
                    <a:solidFill>
                      <a:srgbClr val="FF0000"/>
                    </a:solidFill>
                  </a:rPr>
                  <a:t>No-cloning</a:t>
                </a:r>
                <a:r>
                  <a:rPr lang="en-US" sz="2000" dirty="0"/>
                  <a:t>: quantum information cannot be copied</a:t>
                </a:r>
              </a:p>
              <a:p>
                <a:pPr lvl="1"/>
                <a:r>
                  <a:rPr lang="en-US" sz="2000" dirty="0"/>
                  <a:t>Measurements can destroy information</a:t>
                </a:r>
              </a:p>
              <a:p>
                <a:pPr lvl="1"/>
                <a:r>
                  <a:rPr lang="en-US" sz="2000" dirty="0"/>
                  <a:t>Cannot </a:t>
                </a:r>
                <a:r>
                  <a:rPr lang="en-US" sz="2000" i="1" dirty="0"/>
                  <a:t>a priori</a:t>
                </a:r>
                <a:r>
                  <a:rPr lang="en-US" sz="2000" dirty="0"/>
                  <a:t> rewind verifiers!</a:t>
                </a:r>
              </a:p>
              <a:p>
                <a:pPr lvl="1"/>
                <a:endParaRPr lang="en-US" sz="2000" dirty="0"/>
              </a:p>
              <a:p>
                <a:r>
                  <a:rPr lang="en-US" sz="2000" dirty="0"/>
                  <a:t>Recent progress: </a:t>
                </a:r>
              </a:p>
              <a:p>
                <a:pPr lvl="1"/>
                <a:r>
                  <a:rPr lang="en-US" sz="1600" dirty="0"/>
                  <a:t>ZK for</a:t>
                </a:r>
                <a:r>
                  <a:rPr lang="en-US" sz="1600" b="1" dirty="0"/>
                  <a:t> QMA </a:t>
                </a:r>
                <a:r>
                  <a:rPr lang="en-US" sz="1600" dirty="0"/>
                  <a:t>[Broadbent, Ji, Song, Watrous ’16]</a:t>
                </a:r>
              </a:p>
              <a:p>
                <a:pPr lvl="1"/>
                <a:r>
                  <a:rPr lang="en-US" sz="1600" b="1" dirty="0"/>
                  <a:t>QMA</a:t>
                </a:r>
                <a:r>
                  <a:rPr lang="en-US" sz="1600" dirty="0"/>
                  <a:t> ZK with classical verifiers [</a:t>
                </a:r>
                <a:r>
                  <a:rPr lang="en-US" sz="1600" dirty="0" err="1"/>
                  <a:t>Vidick</a:t>
                </a:r>
                <a:r>
                  <a:rPr lang="en-US" sz="1600" dirty="0"/>
                  <a:t>, Zhang ’19]</a:t>
                </a:r>
              </a:p>
              <a:p>
                <a:pPr lvl="1"/>
                <a:r>
                  <a:rPr lang="en-US" sz="1600" dirty="0"/>
                  <a:t>NIZKs with assumptions [</a:t>
                </a:r>
                <a:r>
                  <a:rPr lang="en-US" sz="1600" dirty="0" err="1"/>
                  <a:t>Coladangelo</a:t>
                </a:r>
                <a:r>
                  <a:rPr lang="en-US" sz="1600" dirty="0"/>
                  <a:t>, </a:t>
                </a:r>
                <a:r>
                  <a:rPr lang="en-US" sz="1600" dirty="0" err="1"/>
                  <a:t>Vidick</a:t>
                </a:r>
                <a:r>
                  <a:rPr lang="en-US" sz="1600" dirty="0"/>
                  <a:t>, Zhang ‘19], [Broadbent, </a:t>
                </a:r>
                <a:r>
                  <a:rPr lang="en-US" sz="1600" dirty="0" err="1"/>
                  <a:t>Grilo</a:t>
                </a:r>
                <a:r>
                  <a:rPr lang="en-US" sz="1600" dirty="0"/>
                  <a:t> ‘19]</a:t>
                </a:r>
              </a:p>
              <a:p>
                <a:pPr lvl="1"/>
                <a:r>
                  <a:rPr lang="en-US" sz="1600" dirty="0"/>
                  <a:t>Quantum Proofs of Knowledge [Broadbent, </a:t>
                </a:r>
                <a:r>
                  <a:rPr lang="en-US" sz="1600" dirty="0" err="1"/>
                  <a:t>Grilo</a:t>
                </a:r>
                <a:r>
                  <a:rPr lang="en-US" sz="1600" dirty="0"/>
                  <a:t> ‘19], [</a:t>
                </a:r>
                <a:r>
                  <a:rPr lang="en-US" sz="1600" dirty="0" err="1"/>
                  <a:t>Shmueli</a:t>
                </a:r>
                <a:r>
                  <a:rPr lang="en-US" sz="1600" dirty="0"/>
                  <a:t>, </a:t>
                </a:r>
                <a:r>
                  <a:rPr lang="en-US" sz="1600" dirty="0" err="1"/>
                  <a:t>Bitansky</a:t>
                </a:r>
                <a:r>
                  <a:rPr lang="en-US" sz="1600" dirty="0"/>
                  <a:t> ‘19]</a:t>
                </a:r>
              </a:p>
            </p:txBody>
          </p:sp>
        </mc:Choice>
        <mc:Fallback>
          <p:sp>
            <p:nvSpPr>
              <p:cNvPr id="3" name="Content Placeholder 2">
                <a:extLst>
                  <a:ext uri="{FF2B5EF4-FFF2-40B4-BE49-F238E27FC236}">
                    <a16:creationId xmlns:a16="http://schemas.microsoft.com/office/drawing/2014/main" id="{2BD82E83-EFD8-DC48-BB22-61DB2B7380A0}"/>
                  </a:ext>
                </a:extLst>
              </p:cNvPr>
              <p:cNvSpPr>
                <a:spLocks noGrp="1" noRot="1" noChangeAspect="1" noMove="1" noResize="1" noEditPoints="1" noAdjustHandles="1" noChangeArrowheads="1" noChangeShapeType="1" noTextEdit="1"/>
              </p:cNvSpPr>
              <p:nvPr>
                <p:ph idx="1"/>
              </p:nvPr>
            </p:nvSpPr>
            <p:spPr>
              <a:xfrm>
                <a:off x="838200" y="1825625"/>
                <a:ext cx="10515600" cy="4919732"/>
              </a:xfrm>
              <a:blipFill>
                <a:blip r:embed="rId2"/>
                <a:stretch>
                  <a:fillRect l="-604" t="-1804"/>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691E9A73-9063-DF47-A1D4-AB4E7CA39AA1}"/>
              </a:ext>
            </a:extLst>
          </p:cNvPr>
          <p:cNvCxnSpPr>
            <a:cxnSpLocks/>
          </p:cNvCxnSpPr>
          <p:nvPr/>
        </p:nvCxnSpPr>
        <p:spPr>
          <a:xfrm flipV="1">
            <a:off x="9826183" y="450099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C81AD22-7A14-1E4F-BB5C-75D53EB8AC0B}"/>
              </a:ext>
            </a:extLst>
          </p:cNvPr>
          <p:cNvPicPr>
            <a:picLocks noChangeAspect="1"/>
          </p:cNvPicPr>
          <p:nvPr/>
        </p:nvPicPr>
        <p:blipFill>
          <a:blip r:embed="rId3"/>
          <a:stretch>
            <a:fillRect/>
          </a:stretch>
        </p:blipFill>
        <p:spPr>
          <a:xfrm>
            <a:off x="9054180" y="5071932"/>
            <a:ext cx="701146" cy="1239968"/>
          </a:xfrm>
          <a:prstGeom prst="rect">
            <a:avLst/>
          </a:prstGeom>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6E4E8728-0D4F-0348-A801-D1A032B677E6}"/>
              </a:ext>
            </a:extLst>
          </p:cNvPr>
          <p:cNvCxnSpPr>
            <a:cxnSpLocks/>
          </p:cNvCxnSpPr>
          <p:nvPr/>
        </p:nvCxnSpPr>
        <p:spPr>
          <a:xfrm flipH="1">
            <a:off x="9755326" y="4390406"/>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CD6B395F-848D-9248-A035-3804494A81CC}"/>
              </a:ext>
            </a:extLst>
          </p:cNvPr>
          <p:cNvPicPr>
            <a:picLocks noChangeAspect="1"/>
          </p:cNvPicPr>
          <p:nvPr/>
        </p:nvPicPr>
        <p:blipFill>
          <a:blip r:embed="rId4"/>
          <a:stretch>
            <a:fillRect/>
          </a:stretch>
        </p:blipFill>
        <p:spPr>
          <a:xfrm>
            <a:off x="9884389" y="2482660"/>
            <a:ext cx="1675786" cy="207777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91A975-8C97-224B-A0B5-670C3213197B}"/>
                  </a:ext>
                </a:extLst>
              </p:cNvPr>
              <p:cNvSpPr/>
              <p:nvPr/>
            </p:nvSpPr>
            <p:spPr>
              <a:xfrm>
                <a:off x="9474554" y="4361837"/>
                <a:ext cx="574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8" name="Rectangle 7">
                <a:extLst>
                  <a:ext uri="{FF2B5EF4-FFF2-40B4-BE49-F238E27FC236}">
                    <a16:creationId xmlns:a16="http://schemas.microsoft.com/office/drawing/2014/main" id="{6791A975-8C97-224B-A0B5-670C3213197B}"/>
                  </a:ext>
                </a:extLst>
              </p:cNvPr>
              <p:cNvSpPr>
                <a:spLocks noRot="1" noChangeAspect="1" noMove="1" noResize="1" noEditPoints="1" noAdjustHandles="1" noChangeArrowheads="1" noChangeShapeType="1" noTextEdit="1"/>
              </p:cNvSpPr>
              <p:nvPr/>
            </p:nvSpPr>
            <p:spPr>
              <a:xfrm>
                <a:off x="9474554" y="4361837"/>
                <a:ext cx="574196" cy="369332"/>
              </a:xfrm>
              <a:prstGeom prst="rect">
                <a:avLst/>
              </a:prstGeom>
              <a:blipFill>
                <a:blip r:embed="rId5"/>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B26F70F-D472-F54F-A40A-9818EF8CD40E}"/>
                  </a:ext>
                </a:extLst>
              </p:cNvPr>
              <p:cNvSpPr/>
              <p:nvPr/>
            </p:nvSpPr>
            <p:spPr>
              <a:xfrm>
                <a:off x="10049185" y="5001436"/>
                <a:ext cx="531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𝜃</m:t>
                      </m:r>
                      <m:r>
                        <a:rPr lang="en-CA" b="0" i="1" smtClean="0">
                          <a:latin typeface="Cambria Math" panose="02040503050406030204" pitchFamily="18" charset="0"/>
                        </a:rPr>
                        <m:t>⟩</m:t>
                      </m:r>
                    </m:oMath>
                  </m:oMathPara>
                </a14:m>
                <a:endParaRPr lang="en-US" dirty="0"/>
              </a:p>
            </p:txBody>
          </p:sp>
        </mc:Choice>
        <mc:Fallback xmlns="">
          <p:sp>
            <p:nvSpPr>
              <p:cNvPr id="9" name="Rectangle 8">
                <a:extLst>
                  <a:ext uri="{FF2B5EF4-FFF2-40B4-BE49-F238E27FC236}">
                    <a16:creationId xmlns:a16="http://schemas.microsoft.com/office/drawing/2014/main" id="{6B26F70F-D472-F54F-A40A-9818EF8CD40E}"/>
                  </a:ext>
                </a:extLst>
              </p:cNvPr>
              <p:cNvSpPr>
                <a:spLocks noRot="1" noChangeAspect="1" noMove="1" noResize="1" noEditPoints="1" noAdjustHandles="1" noChangeArrowheads="1" noChangeShapeType="1" noTextEdit="1"/>
              </p:cNvSpPr>
              <p:nvPr/>
            </p:nvSpPr>
            <p:spPr>
              <a:xfrm>
                <a:off x="10049185" y="5001436"/>
                <a:ext cx="531236" cy="369332"/>
              </a:xfrm>
              <a:prstGeom prst="rect">
                <a:avLst/>
              </a:prstGeom>
              <a:blipFill>
                <a:blip r:embed="rId6"/>
                <a:stretch>
                  <a:fillRect b="-17241"/>
                </a:stretch>
              </a:blipFill>
            </p:spPr>
            <p:txBody>
              <a:bodyPr/>
              <a:lstStyle/>
              <a:p>
                <a:r>
                  <a:rPr lang="en-US">
                    <a:noFill/>
                  </a:rPr>
                  <a:t> </a:t>
                </a:r>
              </a:p>
            </p:txBody>
          </p:sp>
        </mc:Fallback>
      </mc:AlternateContent>
    </p:spTree>
    <p:extLst>
      <p:ext uri="{BB962C8B-B14F-4D97-AF65-F5344CB8AC3E}">
        <p14:creationId xmlns:p14="http://schemas.microsoft.com/office/powerpoint/2010/main" val="24836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34732-217F-9B4D-B815-7301FF21BDEA}"/>
              </a:ext>
            </a:extLst>
          </p:cNvPr>
          <p:cNvSpPr>
            <a:spLocks noGrp="1"/>
          </p:cNvSpPr>
          <p:nvPr>
            <p:ph type="title"/>
          </p:nvPr>
        </p:nvSpPr>
        <p:spPr/>
        <p:txBody>
          <a:bodyPr/>
          <a:lstStyle/>
          <a:p>
            <a:r>
              <a:rPr lang="en-US" dirty="0"/>
              <a:t>Classical Randomized Encodings</a:t>
            </a:r>
          </a:p>
        </p:txBody>
      </p:sp>
      <p:sp>
        <p:nvSpPr>
          <p:cNvPr id="5" name="Text Placeholder 4">
            <a:extLst>
              <a:ext uri="{FF2B5EF4-FFF2-40B4-BE49-F238E27FC236}">
                <a16:creationId xmlns:a16="http://schemas.microsoft.com/office/drawing/2014/main" id="{82D4F3C1-00C2-254D-A1CC-EBB2B7C112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830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DCC6-EDFD-BA47-B08E-9D768AAB755A}"/>
              </a:ext>
            </a:extLst>
          </p:cNvPr>
          <p:cNvSpPr>
            <a:spLocks noGrp="1"/>
          </p:cNvSpPr>
          <p:nvPr>
            <p:ph type="title"/>
          </p:nvPr>
        </p:nvSpPr>
        <p:spPr/>
        <p:txBody>
          <a:bodyPr/>
          <a:lstStyle/>
          <a:p>
            <a:r>
              <a:rPr lang="en-US" dirty="0"/>
              <a:t>Simple ZK protocol for </a:t>
            </a:r>
            <a:r>
              <a:rPr lang="en-US" b="1" dirty="0"/>
              <a:t>QMA</a:t>
            </a:r>
            <a:r>
              <a:rPr lang="en-US" dirty="0"/>
              <a:t> using QRE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5F6BA9-7F6D-A94B-A35B-4EFDDA23D1A8}"/>
                  </a:ext>
                </a:extLst>
              </p:cNvPr>
              <p:cNvSpPr>
                <a:spLocks noGrp="1"/>
              </p:cNvSpPr>
              <p:nvPr>
                <p:ph idx="1"/>
              </p:nvPr>
            </p:nvSpPr>
            <p:spPr/>
            <p:txBody>
              <a:bodyPr>
                <a:noAutofit/>
              </a:bodyPr>
              <a:lstStyle/>
              <a:p>
                <a:r>
                  <a:rPr lang="en-US" sz="2000" dirty="0"/>
                  <a:t>Using decomposable QRE as a black box, can easily obtain constant-round zero-knowledge protocol for QMA.</a:t>
                </a:r>
              </a:p>
              <a:p>
                <a:r>
                  <a:rPr lang="en-US" sz="2000" dirty="0"/>
                  <a:t>Protocol has nice properties:</a:t>
                </a:r>
              </a:p>
              <a:p>
                <a:pPr lvl="1"/>
                <a14:m>
                  <m:oMath xmlns:m="http://schemas.openxmlformats.org/officeDocument/2006/math">
                    <m:r>
                      <m:rPr>
                        <m:sty m:val="p"/>
                      </m:rPr>
                      <a:rPr lang="en-CA" sz="2000" b="0" i="0" smtClean="0">
                        <a:latin typeface="Cambria Math" panose="02040503050406030204" pitchFamily="18" charset="0"/>
                      </a:rPr>
                      <m:t>Σ</m:t>
                    </m:r>
                  </m:oMath>
                </a14:m>
                <a:r>
                  <a:rPr lang="en-US" sz="2000" dirty="0"/>
                  <a:t> format (prover commits, verifier challenges, prover opens commitment)</a:t>
                </a:r>
              </a:p>
              <a:p>
                <a:pPr lvl="1"/>
                <a:r>
                  <a:rPr lang="en-US" sz="2000" dirty="0"/>
                  <a:t>Delayed input: prover’s first message is </a:t>
                </a:r>
                <a:r>
                  <a:rPr lang="en-US" sz="2000" b="1" dirty="0"/>
                  <a:t>independent</a:t>
                </a:r>
                <a:r>
                  <a:rPr lang="en-US" sz="2000" dirty="0"/>
                  <a:t> of instance </a:t>
                </a:r>
                <a14:m>
                  <m:oMath xmlns:m="http://schemas.openxmlformats.org/officeDocument/2006/math">
                    <m:r>
                      <a:rPr lang="en-CA" sz="2000" b="0" i="1" smtClean="0">
                        <a:latin typeface="Cambria Math" panose="02040503050406030204" pitchFamily="18" charset="0"/>
                      </a:rPr>
                      <m:t>𝑥</m:t>
                    </m:r>
                  </m:oMath>
                </a14:m>
                <a:endParaRPr lang="en-US" sz="2000" dirty="0"/>
              </a:p>
              <a:p>
                <a:pPr lvl="1"/>
                <a:r>
                  <a:rPr lang="en-US" sz="2000" dirty="0"/>
                  <a:t>Adaptive soundness: prover can even choose instance </a:t>
                </a:r>
                <a14:m>
                  <m:oMath xmlns:m="http://schemas.openxmlformats.org/officeDocument/2006/math">
                    <m:r>
                      <a:rPr lang="en-CA" sz="2000" b="0" i="1" smtClean="0">
                        <a:latin typeface="Cambria Math" panose="02040503050406030204" pitchFamily="18" charset="0"/>
                      </a:rPr>
                      <m:t>𝑥</m:t>
                    </m:r>
                  </m:oMath>
                </a14:m>
                <a:endParaRPr lang="en-CA" sz="2000" b="0" dirty="0"/>
              </a:p>
              <a:p>
                <a:pPr lvl="1"/>
                <a:r>
                  <a:rPr lang="en-CA" sz="2000" dirty="0"/>
                  <a:t>Soundness is ½ + </a:t>
                </a:r>
                <a:r>
                  <a:rPr lang="en-CA" sz="2000" dirty="0" err="1"/>
                  <a:t>negl</a:t>
                </a:r>
                <a:endParaRPr lang="en-US" sz="2000" dirty="0"/>
              </a:p>
              <a:p>
                <a:r>
                  <a:rPr lang="en-US" sz="2000" dirty="0"/>
                  <a:t>Ingredients:</a:t>
                </a:r>
              </a:p>
              <a:p>
                <a:pPr lvl="1"/>
                <a:r>
                  <a:rPr lang="en-US" sz="2000" dirty="0"/>
                  <a:t>Decomposable QRE where online encoding of classical inputs are classical labels (just like in Yao’s garbled circuits)</a:t>
                </a:r>
              </a:p>
              <a:p>
                <a:pPr lvl="1"/>
                <a:r>
                  <a:rPr lang="en-US" sz="2000" dirty="0"/>
                  <a:t>Statistically binding commitment scheme</a:t>
                </a:r>
              </a:p>
            </p:txBody>
          </p:sp>
        </mc:Choice>
        <mc:Fallback xmlns="">
          <p:sp>
            <p:nvSpPr>
              <p:cNvPr id="3" name="Content Placeholder 2">
                <a:extLst>
                  <a:ext uri="{FF2B5EF4-FFF2-40B4-BE49-F238E27FC236}">
                    <a16:creationId xmlns:a16="http://schemas.microsoft.com/office/drawing/2014/main" id="{A15F6BA9-7F6D-A94B-A35B-4EFDDA23D1A8}"/>
                  </a:ext>
                </a:extLst>
              </p:cNvPr>
              <p:cNvSpPr>
                <a:spLocks noGrp="1" noRot="1" noChangeAspect="1" noMove="1" noResize="1" noEditPoints="1" noAdjustHandles="1" noChangeArrowheads="1" noChangeShapeType="1" noTextEdit="1"/>
              </p:cNvSpPr>
              <p:nvPr>
                <p:ph idx="1"/>
              </p:nvPr>
            </p:nvSpPr>
            <p:spPr>
              <a:blipFill>
                <a:blip r:embed="rId2"/>
                <a:stretch>
                  <a:fillRect l="-604" t="-1458"/>
                </a:stretch>
              </a:blipFill>
            </p:spPr>
            <p:txBody>
              <a:bodyPr/>
              <a:lstStyle/>
              <a:p>
                <a:r>
                  <a:rPr lang="en-US">
                    <a:noFill/>
                  </a:rPr>
                  <a:t> </a:t>
                </a:r>
              </a:p>
            </p:txBody>
          </p:sp>
        </mc:Fallback>
      </mc:AlternateContent>
    </p:spTree>
    <p:extLst>
      <p:ext uri="{BB962C8B-B14F-4D97-AF65-F5344CB8AC3E}">
        <p14:creationId xmlns:p14="http://schemas.microsoft.com/office/powerpoint/2010/main" val="11858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17BD70-68E0-E948-BE13-09B35E4ECD4E}"/>
              </a:ext>
            </a:extLst>
          </p:cNvPr>
          <p:cNvSpPr/>
          <p:nvPr/>
        </p:nvSpPr>
        <p:spPr>
          <a:xfrm>
            <a:off x="8694649" y="3057612"/>
            <a:ext cx="2140967" cy="16336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5DCC6-EDFD-BA47-B08E-9D768AAB755A}"/>
              </a:ext>
            </a:extLst>
          </p:cNvPr>
          <p:cNvSpPr>
            <a:spLocks noGrp="1"/>
          </p:cNvSpPr>
          <p:nvPr>
            <p:ph type="title"/>
          </p:nvPr>
        </p:nvSpPr>
        <p:spPr/>
        <p:txBody>
          <a:bodyPr/>
          <a:lstStyle/>
          <a:p>
            <a:r>
              <a:rPr lang="en-US" dirty="0"/>
              <a:t>Simple ZK protocol for </a:t>
            </a:r>
            <a:r>
              <a:rPr lang="en-US" b="1" dirty="0"/>
              <a:t>QMA</a:t>
            </a:r>
            <a:r>
              <a:rPr lang="en-US" dirty="0"/>
              <a:t> using QRE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5F6BA9-7F6D-A94B-A35B-4EFDDA23D1A8}"/>
                  </a:ext>
                </a:extLst>
              </p:cNvPr>
              <p:cNvSpPr>
                <a:spLocks noGrp="1"/>
              </p:cNvSpPr>
              <p:nvPr>
                <p:ph idx="1"/>
              </p:nvPr>
            </p:nvSpPr>
            <p:spPr>
              <a:xfrm>
                <a:off x="838200" y="1560581"/>
                <a:ext cx="10515600" cy="5032375"/>
              </a:xfrm>
            </p:spPr>
            <p:txBody>
              <a:bodyPr>
                <a:normAutofit/>
              </a:bodyPr>
              <a:lstStyle/>
              <a:p>
                <a:r>
                  <a:rPr lang="en-CA" sz="2000" dirty="0"/>
                  <a:t>Honest Prover:</a:t>
                </a:r>
              </a:p>
              <a:p>
                <a:pPr lvl="1"/>
                <a:r>
                  <a:rPr lang="en-CA" sz="1800" dirty="0"/>
                  <a:t>Choose secret key </a:t>
                </a:r>
                <a14:m>
                  <m:oMath xmlns:m="http://schemas.openxmlformats.org/officeDocument/2006/math">
                    <m:r>
                      <a:rPr lang="en-CA" sz="1800" b="0" i="1" smtClean="0">
                        <a:latin typeface="Cambria Math" panose="02040503050406030204" pitchFamily="18" charset="0"/>
                      </a:rPr>
                      <m:t>𝑘</m:t>
                    </m:r>
                  </m:oMath>
                </a14:m>
                <a:r>
                  <a:rPr lang="en-CA" sz="1800" dirty="0"/>
                  <a:t> and encrypt witness </a:t>
                </a:r>
                <a14:m>
                  <m:oMath xmlns:m="http://schemas.openxmlformats.org/officeDocument/2006/math">
                    <m:acc>
                      <m:accPr>
                        <m:chr m:val="̃"/>
                        <m:ctrlPr>
                          <a:rPr lang="en-CA" sz="1800" b="1" i="1" smtClean="0">
                            <a:latin typeface="Cambria Math" panose="02040503050406030204" pitchFamily="18" charset="0"/>
                          </a:rPr>
                        </m:ctrlPr>
                      </m:accPr>
                      <m:e>
                        <m:r>
                          <a:rPr lang="en-CA" sz="1800" b="1" i="1">
                            <a:latin typeface="Cambria Math" panose="02040503050406030204" pitchFamily="18" charset="0"/>
                          </a:rPr>
                          <m:t>𝒘</m:t>
                        </m:r>
                      </m:e>
                    </m:acc>
                    <m:r>
                      <a:rPr lang="en-CA" sz="1800" b="1" i="1" smtClean="0">
                        <a:latin typeface="Cambria Math" panose="02040503050406030204" pitchFamily="18" charset="0"/>
                      </a:rPr>
                      <m:t>=</m:t>
                    </m:r>
                    <m:r>
                      <a:rPr lang="en-CA" sz="1800" b="0" i="1" smtClean="0">
                        <a:latin typeface="Cambria Math" panose="02040503050406030204" pitchFamily="18" charset="0"/>
                      </a:rPr>
                      <m:t>𝐸𝑛</m:t>
                    </m:r>
                    <m:sSub>
                      <m:sSubPr>
                        <m:ctrlPr>
                          <a:rPr lang="en-CA" sz="1800" i="1" smtClean="0">
                            <a:latin typeface="Cambria Math" panose="02040503050406030204" pitchFamily="18" charset="0"/>
                          </a:rPr>
                        </m:ctrlPr>
                      </m:sSubPr>
                      <m:e>
                        <m:r>
                          <a:rPr lang="en-CA" sz="1800" b="0" i="1" smtClean="0">
                            <a:latin typeface="Cambria Math" panose="02040503050406030204" pitchFamily="18" charset="0"/>
                          </a:rPr>
                          <m:t>𝑐</m:t>
                        </m:r>
                      </m:e>
                      <m:sub>
                        <m:r>
                          <a:rPr lang="en-CA" sz="1800" b="0" i="1" smtClean="0">
                            <a:latin typeface="Cambria Math" panose="02040503050406030204" pitchFamily="18" charset="0"/>
                          </a:rPr>
                          <m:t>𝑘</m:t>
                        </m:r>
                      </m:sub>
                    </m:sSub>
                    <m:r>
                      <a:rPr lang="en-CA" sz="1800" b="0" i="1" smtClean="0">
                        <a:latin typeface="Cambria Math" panose="02040503050406030204" pitchFamily="18" charset="0"/>
                      </a:rPr>
                      <m:t>(</m:t>
                    </m:r>
                    <m:r>
                      <a:rPr lang="en-CA" sz="1800" b="1" i="1" smtClean="0">
                        <a:latin typeface="Cambria Math" panose="02040503050406030204" pitchFamily="18" charset="0"/>
                      </a:rPr>
                      <m:t>𝒘</m:t>
                    </m:r>
                    <m:r>
                      <a:rPr lang="en-CA" sz="1800" b="0" i="1" smtClean="0">
                        <a:latin typeface="Cambria Math" panose="02040503050406030204" pitchFamily="18" charset="0"/>
                      </a:rPr>
                      <m:t>)</m:t>
                    </m:r>
                  </m:oMath>
                </a14:m>
                <a:r>
                  <a:rPr lang="en-CA" sz="1800" dirty="0"/>
                  <a:t>.</a:t>
                </a:r>
              </a:p>
              <a:p>
                <a:pPr lvl="1"/>
                <a:r>
                  <a:rPr lang="en-CA" sz="1800" dirty="0"/>
                  <a:t>Compute decomposable QRE of </a:t>
                </a:r>
                <a14:m>
                  <m:oMath xmlns:m="http://schemas.openxmlformats.org/officeDocument/2006/math">
                    <m:r>
                      <a:rPr lang="en-CA" sz="1800" b="0" i="1" smtClean="0">
                        <a:latin typeface="Cambria Math" panose="02040503050406030204" pitchFamily="18" charset="0"/>
                      </a:rPr>
                      <m:t>𝐹</m:t>
                    </m:r>
                  </m:oMath>
                </a14:m>
                <a:r>
                  <a:rPr lang="en-CA" sz="1800" b="1" dirty="0"/>
                  <a:t> </a:t>
                </a:r>
                <a:r>
                  <a:rPr lang="en-CA" sz="1800" dirty="0"/>
                  <a:t>using randomness </a:t>
                </a:r>
                <a14:m>
                  <m:oMath xmlns:m="http://schemas.openxmlformats.org/officeDocument/2006/math">
                    <m:r>
                      <a:rPr lang="en-CA" sz="1800" b="0" i="1" smtClean="0">
                        <a:latin typeface="Cambria Math" panose="02040503050406030204" pitchFamily="18" charset="0"/>
                      </a:rPr>
                      <m:t>𝑟</m:t>
                    </m:r>
                  </m:oMath>
                </a14:m>
                <a:endParaRPr lang="en-CA" sz="1800" b="1" dirty="0"/>
              </a:p>
              <a:p>
                <a:pPr lvl="2"/>
                <a:r>
                  <a:rPr lang="en-CA" sz="1800" dirty="0"/>
                  <a:t>Let </a:t>
                </a:r>
                <a14:m>
                  <m:oMath xmlns:m="http://schemas.openxmlformats.org/officeDocument/2006/math">
                    <m:sSub>
                      <m:sSubPr>
                        <m:ctrlPr>
                          <a:rPr lang="en-CA" sz="1800" b="0" i="1" smtClean="0">
                            <a:latin typeface="Cambria Math" panose="02040503050406030204" pitchFamily="18" charset="0"/>
                          </a:rPr>
                        </m:ctrlPr>
                      </m:sSubPr>
                      <m:e>
                        <m:acc>
                          <m:accPr>
                            <m:chr m:val="̂"/>
                            <m:ctrlPr>
                              <a:rPr lang="en-CA" sz="1800" b="0" i="1" smtClean="0">
                                <a:latin typeface="Cambria Math" panose="02040503050406030204" pitchFamily="18" charset="0"/>
                              </a:rPr>
                            </m:ctrlPr>
                          </m:accPr>
                          <m:e>
                            <m:r>
                              <a:rPr lang="en-CA" sz="1800" i="1">
                                <a:latin typeface="Cambria Math" panose="02040503050406030204" pitchFamily="18" charset="0"/>
                              </a:rPr>
                              <m:t>𝐹</m:t>
                            </m:r>
                          </m:e>
                        </m:acc>
                      </m:e>
                      <m:sub>
                        <m:r>
                          <a:rPr lang="en-CA" sz="1800" b="0" i="1" smtClean="0">
                            <a:latin typeface="Cambria Math" panose="02040503050406030204" pitchFamily="18" charset="0"/>
                          </a:rPr>
                          <m:t>𝑄</m:t>
                        </m:r>
                      </m:sub>
                    </m:sSub>
                    <m:r>
                      <a:rPr lang="en-CA" sz="1800" b="0" i="1" smtClean="0">
                        <a:latin typeface="Cambria Math" panose="02040503050406030204" pitchFamily="18" charset="0"/>
                      </a:rPr>
                      <m:t> </m:t>
                    </m:r>
                  </m:oMath>
                </a14:m>
                <a:r>
                  <a:rPr lang="en-CA" sz="1800" dirty="0"/>
                  <a:t>be quantum part of encoding.</a:t>
                </a:r>
              </a:p>
              <a:p>
                <a:pPr lvl="2"/>
                <a:r>
                  <a:rPr lang="en-CA" sz="1800" dirty="0"/>
                  <a:t>Let </a:t>
                </a:r>
                <a14:m>
                  <m:oMath xmlns:m="http://schemas.openxmlformats.org/officeDocument/2006/math">
                    <m:d>
                      <m:dPr>
                        <m:ctrlPr>
                          <a:rPr lang="en-CA" sz="1800" b="0" i="1" smtClean="0">
                            <a:latin typeface="Cambria Math" panose="02040503050406030204" pitchFamily="18" charset="0"/>
                          </a:rPr>
                        </m:ctrlPr>
                      </m:dPr>
                      <m:e>
                        <m:r>
                          <a:rPr lang="en-CA" sz="1800" i="1">
                            <a:latin typeface="Cambria Math" panose="02040503050406030204" pitchFamily="18" charset="0"/>
                          </a:rPr>
                          <m:t>𝑙𝑎</m:t>
                        </m:r>
                        <m:sSub>
                          <m:sSubPr>
                            <m:ctrlPr>
                              <a:rPr lang="en-CA" sz="1800" i="1">
                                <a:latin typeface="Cambria Math" panose="02040503050406030204" pitchFamily="18" charset="0"/>
                              </a:rPr>
                            </m:ctrlPr>
                          </m:sSubPr>
                          <m:e>
                            <m:r>
                              <a:rPr lang="en-CA" sz="1800" i="1">
                                <a:latin typeface="Cambria Math" panose="02040503050406030204" pitchFamily="18" charset="0"/>
                              </a:rPr>
                              <m:t>𝑏</m:t>
                            </m:r>
                          </m:e>
                          <m:sub>
                            <m:r>
                              <a:rPr lang="en-CA" sz="1800" i="1">
                                <a:latin typeface="Cambria Math" panose="02040503050406030204" pitchFamily="18" charset="0"/>
                              </a:rPr>
                              <m:t>𝑖</m:t>
                            </m:r>
                            <m:r>
                              <a:rPr lang="en-CA" sz="1800" i="1">
                                <a:latin typeface="Cambria Math" panose="02040503050406030204" pitchFamily="18" charset="0"/>
                              </a:rPr>
                              <m:t>,</m:t>
                            </m:r>
                            <m:r>
                              <a:rPr lang="en-CA" sz="1800" i="1">
                                <a:latin typeface="Cambria Math" panose="02040503050406030204" pitchFamily="18" charset="0"/>
                              </a:rPr>
                              <m:t>𝑏</m:t>
                            </m:r>
                          </m:sub>
                        </m:sSub>
                      </m:e>
                    </m:d>
                  </m:oMath>
                </a14:m>
                <a:r>
                  <a:rPr lang="en-CA" sz="1800" dirty="0"/>
                  <a:t> denote labels for classical inputs </a:t>
                </a:r>
                <a14:m>
                  <m:oMath xmlns:m="http://schemas.openxmlformats.org/officeDocument/2006/math">
                    <m:r>
                      <a:rPr lang="en-CA" sz="1800" b="0" i="1" smtClean="0">
                        <a:latin typeface="Cambria Math" panose="02040503050406030204" pitchFamily="18" charset="0"/>
                      </a:rPr>
                      <m:t>(</m:t>
                    </m:r>
                    <m:r>
                      <a:rPr lang="en-CA" sz="1800" b="0" i="1" smtClean="0">
                        <a:latin typeface="Cambria Math" panose="02040503050406030204" pitchFamily="18" charset="0"/>
                      </a:rPr>
                      <m:t>𝑥</m:t>
                    </m:r>
                    <m:r>
                      <a:rPr lang="en-CA" sz="1800" b="0" i="1" smtClean="0">
                        <a:latin typeface="Cambria Math" panose="02040503050406030204" pitchFamily="18" charset="0"/>
                      </a:rPr>
                      <m:t>,</m:t>
                    </m:r>
                    <m:r>
                      <a:rPr lang="en-CA" sz="1800" b="0" i="1" smtClean="0">
                        <a:latin typeface="Cambria Math" panose="02040503050406030204" pitchFamily="18" charset="0"/>
                      </a:rPr>
                      <m:t>𝑘</m:t>
                    </m:r>
                    <m:r>
                      <a:rPr lang="en-CA" sz="1800" b="0" i="1" smtClean="0">
                        <a:latin typeface="Cambria Math" panose="02040503050406030204" pitchFamily="18" charset="0"/>
                      </a:rPr>
                      <m:t>)</m:t>
                    </m:r>
                  </m:oMath>
                </a14:m>
                <a:r>
                  <a:rPr lang="en-CA" sz="1800" dirty="0"/>
                  <a:t> </a:t>
                </a:r>
              </a:p>
              <a:p>
                <a:pPr lvl="1"/>
                <a:r>
                  <a:rPr lang="en-CA" sz="1800" dirty="0"/>
                  <a:t>Compute commitment </a:t>
                </a:r>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𝑐</m:t>
                        </m:r>
                      </m:e>
                      <m:sub>
                        <m:r>
                          <a:rPr lang="en-CA" sz="1800" b="0" i="1" smtClean="0">
                            <a:latin typeface="Cambria Math" panose="02040503050406030204" pitchFamily="18" charset="0"/>
                          </a:rPr>
                          <m:t>𝑟</m:t>
                        </m:r>
                      </m:sub>
                    </m:sSub>
                  </m:oMath>
                </a14:m>
                <a:r>
                  <a:rPr lang="en-CA" sz="1800" dirty="0"/>
                  <a:t> of </a:t>
                </a:r>
                <a14:m>
                  <m:oMath xmlns:m="http://schemas.openxmlformats.org/officeDocument/2006/math">
                    <m:r>
                      <a:rPr lang="en-CA" sz="1800" b="0" i="1" smtClean="0">
                        <a:latin typeface="Cambria Math" panose="02040503050406030204" pitchFamily="18" charset="0"/>
                      </a:rPr>
                      <m:t>𝑟</m:t>
                    </m:r>
                  </m:oMath>
                </a14:m>
                <a:r>
                  <a:rPr lang="en-CA" sz="1800" dirty="0"/>
                  <a:t> and </a:t>
                </a:r>
                <a14:m>
                  <m:oMath xmlns:m="http://schemas.openxmlformats.org/officeDocument/2006/math">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𝑐</m:t>
                        </m:r>
                      </m:e>
                      <m:sub>
                        <m:r>
                          <a:rPr lang="en-CA" sz="1800" b="0" i="1" smtClean="0">
                            <a:latin typeface="Cambria Math" panose="02040503050406030204" pitchFamily="18" charset="0"/>
                          </a:rPr>
                          <m:t>𝑙𝑎𝑏</m:t>
                        </m:r>
                      </m:sub>
                    </m:sSub>
                  </m:oMath>
                </a14:m>
                <a:r>
                  <a:rPr lang="en-CA" sz="1800" dirty="0"/>
                  <a:t> of </a:t>
                </a:r>
                <a14:m>
                  <m:oMath xmlns:m="http://schemas.openxmlformats.org/officeDocument/2006/math">
                    <m:d>
                      <m:dPr>
                        <m:ctrlPr>
                          <a:rPr lang="en-CA" sz="1800" i="1">
                            <a:latin typeface="Cambria Math" panose="02040503050406030204" pitchFamily="18" charset="0"/>
                          </a:rPr>
                        </m:ctrlPr>
                      </m:dPr>
                      <m:e>
                        <m:r>
                          <a:rPr lang="en-CA" sz="1800" i="1">
                            <a:latin typeface="Cambria Math" panose="02040503050406030204" pitchFamily="18" charset="0"/>
                          </a:rPr>
                          <m:t>𝑙𝑎</m:t>
                        </m:r>
                        <m:sSub>
                          <m:sSubPr>
                            <m:ctrlPr>
                              <a:rPr lang="en-CA" sz="1800" i="1">
                                <a:latin typeface="Cambria Math" panose="02040503050406030204" pitchFamily="18" charset="0"/>
                              </a:rPr>
                            </m:ctrlPr>
                          </m:sSubPr>
                          <m:e>
                            <m:r>
                              <a:rPr lang="en-CA" sz="1800" i="1">
                                <a:latin typeface="Cambria Math" panose="02040503050406030204" pitchFamily="18" charset="0"/>
                              </a:rPr>
                              <m:t>𝑏</m:t>
                            </m:r>
                          </m:e>
                          <m:sub>
                            <m:r>
                              <a:rPr lang="en-CA" sz="1800" i="1">
                                <a:latin typeface="Cambria Math" panose="02040503050406030204" pitchFamily="18" charset="0"/>
                              </a:rPr>
                              <m:t>𝑖</m:t>
                            </m:r>
                            <m:r>
                              <a:rPr lang="en-CA" sz="1800" i="1">
                                <a:latin typeface="Cambria Math" panose="02040503050406030204" pitchFamily="18" charset="0"/>
                              </a:rPr>
                              <m:t>,</m:t>
                            </m:r>
                            <m:r>
                              <a:rPr lang="en-CA" sz="1800" i="1">
                                <a:latin typeface="Cambria Math" panose="02040503050406030204" pitchFamily="18" charset="0"/>
                              </a:rPr>
                              <m:t>𝑏</m:t>
                            </m:r>
                          </m:sub>
                        </m:sSub>
                      </m:e>
                    </m:d>
                  </m:oMath>
                </a14:m>
                <a:endParaRPr lang="en-CA" sz="1800" dirty="0"/>
              </a:p>
              <a:p>
                <a:pPr lvl="1"/>
                <a:r>
                  <a:rPr lang="en-CA" sz="1800" dirty="0"/>
                  <a:t>Send</a:t>
                </a:r>
                <a14:m>
                  <m:oMath xmlns:m="http://schemas.openxmlformats.org/officeDocument/2006/math">
                    <m:r>
                      <a:rPr lang="en-CA" sz="1800" b="0" i="0" smtClean="0">
                        <a:latin typeface="Cambria Math" panose="02040503050406030204" pitchFamily="18" charset="0"/>
                      </a:rPr>
                      <m:t> </m:t>
                    </m:r>
                    <m:sSub>
                      <m:sSubPr>
                        <m:ctrlPr>
                          <a:rPr lang="en-CA" sz="1800" i="1">
                            <a:latin typeface="Cambria Math" panose="02040503050406030204" pitchFamily="18" charset="0"/>
                          </a:rPr>
                        </m:ctrlPr>
                      </m:sSubPr>
                      <m:e>
                        <m:acc>
                          <m:accPr>
                            <m:chr m:val="̂"/>
                            <m:ctrlPr>
                              <a:rPr lang="en-CA" sz="1800" i="1">
                                <a:latin typeface="Cambria Math" panose="02040503050406030204" pitchFamily="18" charset="0"/>
                              </a:rPr>
                            </m:ctrlPr>
                          </m:accPr>
                          <m:e>
                            <m:r>
                              <a:rPr lang="en-CA" sz="1800" i="1">
                                <a:latin typeface="Cambria Math" panose="02040503050406030204" pitchFamily="18" charset="0"/>
                              </a:rPr>
                              <m:t>𝐹</m:t>
                            </m:r>
                          </m:e>
                        </m:acc>
                      </m:e>
                      <m:sub>
                        <m:r>
                          <a:rPr lang="en-CA" sz="1800" i="1">
                            <a:latin typeface="Cambria Math" panose="02040503050406030204" pitchFamily="18" charset="0"/>
                          </a:rPr>
                          <m:t>𝑄</m:t>
                        </m:r>
                      </m:sub>
                    </m:sSub>
                  </m:oMath>
                </a14:m>
                <a:r>
                  <a:rPr lang="en-CA" sz="1800" dirty="0"/>
                  <a:t> and commitments </a:t>
                </a:r>
                <a14:m>
                  <m:oMath xmlns:m="http://schemas.openxmlformats.org/officeDocument/2006/math">
                    <m:sSub>
                      <m:sSubPr>
                        <m:ctrlPr>
                          <a:rPr lang="en-CA" sz="1800" i="1">
                            <a:latin typeface="Cambria Math" panose="02040503050406030204" pitchFamily="18" charset="0"/>
                          </a:rPr>
                        </m:ctrlPr>
                      </m:sSubPr>
                      <m:e>
                        <m:r>
                          <a:rPr lang="en-CA" sz="1800" i="1">
                            <a:latin typeface="Cambria Math" panose="02040503050406030204" pitchFamily="18" charset="0"/>
                          </a:rPr>
                          <m:t>𝑐</m:t>
                        </m:r>
                      </m:e>
                      <m:sub>
                        <m:r>
                          <a:rPr lang="en-CA" sz="1800" i="1">
                            <a:latin typeface="Cambria Math" panose="02040503050406030204" pitchFamily="18" charset="0"/>
                          </a:rPr>
                          <m:t>𝑟</m:t>
                        </m:r>
                      </m:sub>
                    </m:sSub>
                  </m:oMath>
                </a14:m>
                <a:r>
                  <a:rPr lang="en-CA" sz="1800" dirty="0"/>
                  <a:t>, </a:t>
                </a:r>
                <a14:m>
                  <m:oMath xmlns:m="http://schemas.openxmlformats.org/officeDocument/2006/math">
                    <m:sSub>
                      <m:sSubPr>
                        <m:ctrlPr>
                          <a:rPr lang="en-CA" sz="1800" i="1">
                            <a:latin typeface="Cambria Math" panose="02040503050406030204" pitchFamily="18" charset="0"/>
                          </a:rPr>
                        </m:ctrlPr>
                      </m:sSubPr>
                      <m:e>
                        <m:r>
                          <a:rPr lang="en-CA" sz="1800" i="1">
                            <a:latin typeface="Cambria Math" panose="02040503050406030204" pitchFamily="18" charset="0"/>
                          </a:rPr>
                          <m:t>𝑐</m:t>
                        </m:r>
                      </m:e>
                      <m:sub>
                        <m:r>
                          <a:rPr lang="en-CA" sz="1800" b="0" i="1" smtClean="0">
                            <a:latin typeface="Cambria Math" panose="02040503050406030204" pitchFamily="18" charset="0"/>
                          </a:rPr>
                          <m:t>𝑙𝑎𝑏</m:t>
                        </m:r>
                      </m:sub>
                    </m:sSub>
                  </m:oMath>
                </a14:m>
                <a:endParaRPr lang="en-CA" sz="1800" dirty="0"/>
              </a:p>
              <a:p>
                <a:r>
                  <a:rPr lang="en-CA" sz="2000" dirty="0"/>
                  <a:t>Honest ZK verifier:</a:t>
                </a:r>
              </a:p>
              <a:p>
                <a:pPr lvl="1"/>
                <a:r>
                  <a:rPr lang="en-CA" sz="1800" dirty="0"/>
                  <a:t>Send random challenge bit </a:t>
                </a:r>
                <a14:m>
                  <m:oMath xmlns:m="http://schemas.openxmlformats.org/officeDocument/2006/math">
                    <m:r>
                      <a:rPr lang="en-CA" sz="1800" b="0" i="1" smtClean="0">
                        <a:latin typeface="Cambria Math" panose="02040503050406030204" pitchFamily="18" charset="0"/>
                      </a:rPr>
                      <m:t>𝑏</m:t>
                    </m:r>
                  </m:oMath>
                </a14:m>
                <a:endParaRPr lang="en-CA" sz="1800" b="0" dirty="0"/>
              </a:p>
              <a:p>
                <a:r>
                  <a:rPr lang="en-CA" sz="2000" dirty="0"/>
                  <a:t>Honest Prover:</a:t>
                </a:r>
              </a:p>
              <a:p>
                <a:pPr lvl="1"/>
                <a:r>
                  <a:rPr lang="en-CA" sz="1800" b="0" dirty="0"/>
                  <a:t>If </a:t>
                </a:r>
                <a14:m>
                  <m:oMath xmlns:m="http://schemas.openxmlformats.org/officeDocument/2006/math">
                    <m:r>
                      <a:rPr lang="en-CA" sz="1800" b="0" i="1" smtClean="0">
                        <a:latin typeface="Cambria Math" panose="02040503050406030204" pitchFamily="18" charset="0"/>
                      </a:rPr>
                      <m:t>𝑏</m:t>
                    </m:r>
                    <m:r>
                      <a:rPr lang="en-CA" sz="1800" b="0" i="1" smtClean="0">
                        <a:latin typeface="Cambria Math" panose="02040503050406030204" pitchFamily="18" charset="0"/>
                      </a:rPr>
                      <m:t>=0</m:t>
                    </m:r>
                  </m:oMath>
                </a14:m>
                <a:r>
                  <a:rPr lang="en-CA" sz="1800" b="0" dirty="0"/>
                  <a:t>, open </a:t>
                </a:r>
                <a14:m>
                  <m:oMath xmlns:m="http://schemas.openxmlformats.org/officeDocument/2006/math">
                    <m:sSub>
                      <m:sSubPr>
                        <m:ctrlPr>
                          <a:rPr lang="en-CA" sz="1800" i="1">
                            <a:latin typeface="Cambria Math" panose="02040503050406030204" pitchFamily="18" charset="0"/>
                          </a:rPr>
                        </m:ctrlPr>
                      </m:sSubPr>
                      <m:e>
                        <m:r>
                          <a:rPr lang="en-CA" sz="1800" i="1">
                            <a:latin typeface="Cambria Math" panose="02040503050406030204" pitchFamily="18" charset="0"/>
                          </a:rPr>
                          <m:t>𝑐</m:t>
                        </m:r>
                      </m:e>
                      <m:sub>
                        <m:r>
                          <a:rPr lang="en-CA" sz="1800" b="0" i="1" smtClean="0">
                            <a:latin typeface="Cambria Math" panose="02040503050406030204" pitchFamily="18" charset="0"/>
                          </a:rPr>
                          <m:t>𝑟</m:t>
                        </m:r>
                      </m:sub>
                    </m:sSub>
                  </m:oMath>
                </a14:m>
                <a:r>
                  <a:rPr lang="en-CA" sz="1800" dirty="0"/>
                  <a:t> commitments</a:t>
                </a:r>
                <a:r>
                  <a:rPr lang="en-CA" sz="1800" b="0" dirty="0"/>
                  <a:t>. </a:t>
                </a:r>
              </a:p>
              <a:p>
                <a:pPr lvl="2"/>
                <a:r>
                  <a:rPr lang="en-CA" sz="1400" b="0" dirty="0">
                    <a:solidFill>
                      <a:srgbClr val="FF0000"/>
                    </a:solidFill>
                  </a:rPr>
                  <a:t>ZK verifier checks if </a:t>
                </a:r>
                <a14:m>
                  <m:oMath xmlns:m="http://schemas.openxmlformats.org/officeDocument/2006/math">
                    <m:sSub>
                      <m:sSubPr>
                        <m:ctrlPr>
                          <a:rPr lang="en-CA" sz="1400" i="1">
                            <a:solidFill>
                              <a:srgbClr val="FF0000"/>
                            </a:solidFill>
                            <a:latin typeface="Cambria Math" panose="02040503050406030204" pitchFamily="18" charset="0"/>
                          </a:rPr>
                        </m:ctrlPr>
                      </m:sSubPr>
                      <m:e>
                        <m:acc>
                          <m:accPr>
                            <m:chr m:val="̂"/>
                            <m:ctrlPr>
                              <a:rPr lang="en-CA" sz="1400" i="1">
                                <a:solidFill>
                                  <a:srgbClr val="FF0000"/>
                                </a:solidFill>
                                <a:latin typeface="Cambria Math" panose="02040503050406030204" pitchFamily="18" charset="0"/>
                              </a:rPr>
                            </m:ctrlPr>
                          </m:accPr>
                          <m:e>
                            <m:r>
                              <a:rPr lang="en-CA" sz="1400" i="1">
                                <a:solidFill>
                                  <a:srgbClr val="FF0000"/>
                                </a:solidFill>
                                <a:latin typeface="Cambria Math" panose="02040503050406030204" pitchFamily="18" charset="0"/>
                              </a:rPr>
                              <m:t>𝐹</m:t>
                            </m:r>
                          </m:e>
                        </m:acc>
                      </m:e>
                      <m:sub>
                        <m:r>
                          <a:rPr lang="en-CA" sz="1400" i="1">
                            <a:solidFill>
                              <a:srgbClr val="FF0000"/>
                            </a:solidFill>
                            <a:latin typeface="Cambria Math" panose="02040503050406030204" pitchFamily="18" charset="0"/>
                          </a:rPr>
                          <m:t>𝑄</m:t>
                        </m:r>
                      </m:sub>
                    </m:sSub>
                  </m:oMath>
                </a14:m>
                <a:r>
                  <a:rPr lang="en-CA" sz="1400" dirty="0">
                    <a:solidFill>
                      <a:srgbClr val="FF0000"/>
                    </a:solidFill>
                  </a:rPr>
                  <a:t> is </a:t>
                </a:r>
                <a:r>
                  <a:rPr lang="en-CA" sz="1400" b="0" dirty="0">
                    <a:solidFill>
                      <a:srgbClr val="FF0000"/>
                    </a:solidFill>
                  </a:rPr>
                  <a:t>valid QRE encoding of </a:t>
                </a:r>
                <a14:m>
                  <m:oMath xmlns:m="http://schemas.openxmlformats.org/officeDocument/2006/math">
                    <m:r>
                      <a:rPr lang="en-CA" sz="1400" b="0" i="1" smtClean="0">
                        <a:solidFill>
                          <a:srgbClr val="FF0000"/>
                        </a:solidFill>
                        <a:latin typeface="Cambria Math" panose="02040503050406030204" pitchFamily="18" charset="0"/>
                      </a:rPr>
                      <m:t>𝐹</m:t>
                    </m:r>
                  </m:oMath>
                </a14:m>
                <a:endParaRPr lang="en-CA" sz="1400" b="0" dirty="0">
                  <a:solidFill>
                    <a:srgbClr val="FF0000"/>
                  </a:solidFill>
                </a:endParaRPr>
              </a:p>
              <a:p>
                <a:pPr lvl="1"/>
                <a:r>
                  <a:rPr lang="en-CA" sz="1800" dirty="0"/>
                  <a:t>If </a:t>
                </a:r>
                <a14:m>
                  <m:oMath xmlns:m="http://schemas.openxmlformats.org/officeDocument/2006/math">
                    <m:r>
                      <a:rPr lang="en-CA" sz="1800" i="1">
                        <a:latin typeface="Cambria Math" panose="02040503050406030204" pitchFamily="18" charset="0"/>
                      </a:rPr>
                      <m:t>𝑏</m:t>
                    </m:r>
                    <m:r>
                      <a:rPr lang="en-CA" sz="1800" i="1">
                        <a:latin typeface="Cambria Math" panose="02040503050406030204" pitchFamily="18" charset="0"/>
                      </a:rPr>
                      <m:t>=1</m:t>
                    </m:r>
                  </m:oMath>
                </a14:m>
                <a:r>
                  <a:rPr lang="en-CA" sz="1800" dirty="0"/>
                  <a:t>, open </a:t>
                </a:r>
                <a14:m>
                  <m:oMath xmlns:m="http://schemas.openxmlformats.org/officeDocument/2006/math">
                    <m:sSub>
                      <m:sSubPr>
                        <m:ctrlPr>
                          <a:rPr lang="en-CA" sz="1800" i="1">
                            <a:latin typeface="Cambria Math" panose="02040503050406030204" pitchFamily="18" charset="0"/>
                          </a:rPr>
                        </m:ctrlPr>
                      </m:sSubPr>
                      <m:e>
                        <m:r>
                          <a:rPr lang="en-CA" sz="1800" i="1">
                            <a:latin typeface="Cambria Math" panose="02040503050406030204" pitchFamily="18" charset="0"/>
                          </a:rPr>
                          <m:t>𝑐</m:t>
                        </m:r>
                      </m:e>
                      <m:sub>
                        <m:r>
                          <a:rPr lang="en-CA" sz="1800" i="1">
                            <a:latin typeface="Cambria Math" panose="02040503050406030204" pitchFamily="18" charset="0"/>
                          </a:rPr>
                          <m:t>𝑙𝑎𝑏</m:t>
                        </m:r>
                      </m:sub>
                    </m:sSub>
                  </m:oMath>
                </a14:m>
                <a:r>
                  <a:rPr lang="en-CA" sz="1800" dirty="0"/>
                  <a:t> commitments corresponding to bits of </a:t>
                </a:r>
                <a14:m>
                  <m:oMath xmlns:m="http://schemas.openxmlformats.org/officeDocument/2006/math">
                    <m:r>
                      <a:rPr lang="en-CA" sz="1800" i="1">
                        <a:latin typeface="Cambria Math" panose="02040503050406030204" pitchFamily="18" charset="0"/>
                      </a:rPr>
                      <m:t>(</m:t>
                    </m:r>
                    <m:r>
                      <a:rPr lang="en-CA" sz="1800" i="1">
                        <a:latin typeface="Cambria Math" panose="02040503050406030204" pitchFamily="18" charset="0"/>
                      </a:rPr>
                      <m:t>𝑥</m:t>
                    </m:r>
                    <m:r>
                      <a:rPr lang="en-CA" sz="1800" i="1">
                        <a:latin typeface="Cambria Math" panose="02040503050406030204" pitchFamily="18" charset="0"/>
                      </a:rPr>
                      <m:t>,</m:t>
                    </m:r>
                    <m:r>
                      <a:rPr lang="en-CA" sz="1800" i="1">
                        <a:latin typeface="Cambria Math" panose="02040503050406030204" pitchFamily="18" charset="0"/>
                      </a:rPr>
                      <m:t>𝑘</m:t>
                    </m:r>
                    <m:r>
                      <a:rPr lang="en-CA" sz="1800" i="1">
                        <a:latin typeface="Cambria Math" panose="02040503050406030204" pitchFamily="18" charset="0"/>
                      </a:rPr>
                      <m:t>)</m:t>
                    </m:r>
                  </m:oMath>
                </a14:m>
                <a:r>
                  <a:rPr lang="en-CA" sz="1800" dirty="0"/>
                  <a:t>. </a:t>
                </a:r>
              </a:p>
              <a:p>
                <a:pPr lvl="2"/>
                <a:r>
                  <a:rPr lang="en-CA" sz="1400" dirty="0">
                    <a:solidFill>
                      <a:srgbClr val="FF0000"/>
                    </a:solidFill>
                  </a:rPr>
                  <a:t>Verifier decodes QRE to obtain </a:t>
                </a:r>
                <a14:m>
                  <m:oMath xmlns:m="http://schemas.openxmlformats.org/officeDocument/2006/math">
                    <m:r>
                      <a:rPr lang="en-CA" sz="1400" b="0" i="1" smtClean="0">
                        <a:solidFill>
                          <a:srgbClr val="FF0000"/>
                        </a:solidFill>
                        <a:latin typeface="Cambria Math" panose="02040503050406030204" pitchFamily="18" charset="0"/>
                      </a:rPr>
                      <m:t>𝐹</m:t>
                    </m:r>
                    <m:d>
                      <m:dPr>
                        <m:ctrlPr>
                          <a:rPr lang="en-CA" sz="1400" b="0" i="1" smtClean="0">
                            <a:solidFill>
                              <a:srgbClr val="FF0000"/>
                            </a:solidFill>
                            <a:latin typeface="Cambria Math" panose="02040503050406030204" pitchFamily="18" charset="0"/>
                          </a:rPr>
                        </m:ctrlPr>
                      </m:dPr>
                      <m:e>
                        <m:r>
                          <a:rPr lang="en-CA" sz="1400" b="0" i="1" smtClean="0">
                            <a:solidFill>
                              <a:srgbClr val="FF0000"/>
                            </a:solidFill>
                            <a:latin typeface="Cambria Math" panose="02040503050406030204" pitchFamily="18" charset="0"/>
                          </a:rPr>
                          <m:t>𝑥</m:t>
                        </m:r>
                        <m:r>
                          <a:rPr lang="en-CA" sz="1400" b="0" i="1" smtClean="0">
                            <a:solidFill>
                              <a:srgbClr val="FF0000"/>
                            </a:solidFill>
                            <a:latin typeface="Cambria Math" panose="02040503050406030204" pitchFamily="18" charset="0"/>
                          </a:rPr>
                          <m:t>,</m:t>
                        </m:r>
                        <m:acc>
                          <m:accPr>
                            <m:chr m:val="̃"/>
                            <m:ctrlPr>
                              <a:rPr lang="en-CA" sz="1400" b="1" i="1">
                                <a:solidFill>
                                  <a:srgbClr val="FF0000"/>
                                </a:solidFill>
                                <a:latin typeface="Cambria Math" panose="02040503050406030204" pitchFamily="18" charset="0"/>
                              </a:rPr>
                            </m:ctrlPr>
                          </m:accPr>
                          <m:e>
                            <m:r>
                              <a:rPr lang="en-CA" sz="1400" b="1" i="1">
                                <a:solidFill>
                                  <a:srgbClr val="FF0000"/>
                                </a:solidFill>
                                <a:latin typeface="Cambria Math" panose="02040503050406030204" pitchFamily="18" charset="0"/>
                              </a:rPr>
                              <m:t>𝒘</m:t>
                            </m:r>
                          </m:e>
                        </m:acc>
                        <m:r>
                          <a:rPr lang="en-CA" sz="1400" b="0" i="1" smtClean="0">
                            <a:solidFill>
                              <a:srgbClr val="FF0000"/>
                            </a:solidFill>
                            <a:latin typeface="Cambria Math" panose="02040503050406030204" pitchFamily="18" charset="0"/>
                          </a:rPr>
                          <m:t>,</m:t>
                        </m:r>
                        <m:r>
                          <a:rPr lang="en-CA" sz="1400" b="0" i="1" smtClean="0">
                            <a:solidFill>
                              <a:srgbClr val="FF0000"/>
                            </a:solidFill>
                            <a:latin typeface="Cambria Math" panose="02040503050406030204" pitchFamily="18" charset="0"/>
                          </a:rPr>
                          <m:t>𝑘</m:t>
                        </m:r>
                      </m:e>
                    </m:d>
                    <m:r>
                      <a:rPr lang="en-CA" sz="1400" b="0" i="1" smtClean="0">
                        <a:solidFill>
                          <a:srgbClr val="FF0000"/>
                        </a:solidFill>
                        <a:latin typeface="Cambria Math" panose="02040503050406030204" pitchFamily="18" charset="0"/>
                      </a:rPr>
                      <m:t>=</m:t>
                    </m:r>
                    <m:r>
                      <a:rPr lang="en-CA" sz="1400" b="0" i="1" smtClean="0">
                        <a:solidFill>
                          <a:srgbClr val="FF0000"/>
                        </a:solidFill>
                        <a:latin typeface="Cambria Math" panose="02040503050406030204" pitchFamily="18" charset="0"/>
                      </a:rPr>
                      <m:t>𝑉</m:t>
                    </m:r>
                    <m:d>
                      <m:dPr>
                        <m:ctrlPr>
                          <a:rPr lang="en-CA" sz="1400" b="0" i="1" smtClean="0">
                            <a:solidFill>
                              <a:srgbClr val="FF0000"/>
                            </a:solidFill>
                            <a:latin typeface="Cambria Math" panose="02040503050406030204" pitchFamily="18" charset="0"/>
                          </a:rPr>
                        </m:ctrlPr>
                      </m:dPr>
                      <m:e>
                        <m:r>
                          <a:rPr lang="en-CA" sz="1400" b="0" i="1" smtClean="0">
                            <a:solidFill>
                              <a:srgbClr val="FF0000"/>
                            </a:solidFill>
                            <a:latin typeface="Cambria Math" panose="02040503050406030204" pitchFamily="18" charset="0"/>
                          </a:rPr>
                          <m:t>𝑥</m:t>
                        </m:r>
                        <m:r>
                          <a:rPr lang="en-CA" sz="1400" b="0" i="1" smtClean="0">
                            <a:solidFill>
                              <a:srgbClr val="FF0000"/>
                            </a:solidFill>
                            <a:latin typeface="Cambria Math" panose="02040503050406030204" pitchFamily="18" charset="0"/>
                          </a:rPr>
                          <m:t>,</m:t>
                        </m:r>
                        <m:r>
                          <a:rPr lang="en-CA" sz="1400" b="1" i="1" smtClean="0">
                            <a:solidFill>
                              <a:srgbClr val="FF0000"/>
                            </a:solidFill>
                            <a:latin typeface="Cambria Math" panose="02040503050406030204" pitchFamily="18" charset="0"/>
                          </a:rPr>
                          <m:t>𝒘</m:t>
                        </m:r>
                      </m:e>
                    </m:d>
                    <m:r>
                      <a:rPr lang="en-CA" sz="1400" b="0" i="1" smtClean="0">
                        <a:solidFill>
                          <a:srgbClr val="FF0000"/>
                        </a:solidFill>
                        <a:latin typeface="Cambria Math" panose="02040503050406030204" pitchFamily="18" charset="0"/>
                      </a:rPr>
                      <m:t>≈1</m:t>
                    </m:r>
                  </m:oMath>
                </a14:m>
                <a:endParaRPr lang="en-CA" sz="1400" dirty="0">
                  <a:solidFill>
                    <a:srgbClr val="FF0000"/>
                  </a:solidFill>
                </a:endParaRPr>
              </a:p>
              <a:p>
                <a:endParaRPr lang="en-US" sz="2000" dirty="0"/>
              </a:p>
            </p:txBody>
          </p:sp>
        </mc:Choice>
        <mc:Fallback xmlns="">
          <p:sp>
            <p:nvSpPr>
              <p:cNvPr id="3" name="Content Placeholder 2">
                <a:extLst>
                  <a:ext uri="{FF2B5EF4-FFF2-40B4-BE49-F238E27FC236}">
                    <a16:creationId xmlns:a16="http://schemas.microsoft.com/office/drawing/2014/main" id="{A15F6BA9-7F6D-A94B-A35B-4EFDDA23D1A8}"/>
                  </a:ext>
                </a:extLst>
              </p:cNvPr>
              <p:cNvSpPr>
                <a:spLocks noGrp="1" noRot="1" noChangeAspect="1" noMove="1" noResize="1" noEditPoints="1" noAdjustHandles="1" noChangeArrowheads="1" noChangeShapeType="1" noTextEdit="1"/>
              </p:cNvSpPr>
              <p:nvPr>
                <p:ph idx="1"/>
              </p:nvPr>
            </p:nvSpPr>
            <p:spPr>
              <a:xfrm>
                <a:off x="838200" y="1560581"/>
                <a:ext cx="10515600" cy="5032375"/>
              </a:xfrm>
              <a:blipFill>
                <a:blip r:embed="rId3"/>
                <a:stretch>
                  <a:fillRect l="-604" t="-125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DF1C492-5025-284F-A8EF-46AE4309E48C}"/>
              </a:ext>
            </a:extLst>
          </p:cNvPr>
          <p:cNvSpPr/>
          <p:nvPr/>
        </p:nvSpPr>
        <p:spPr>
          <a:xfrm>
            <a:off x="9605477" y="3135362"/>
            <a:ext cx="1146926" cy="8797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44A5230-C229-844C-8C8C-3945B95F63AE}"/>
                  </a:ext>
                </a:extLst>
              </p:cNvPr>
              <p:cNvSpPr/>
              <p:nvPr/>
            </p:nvSpPr>
            <p:spPr>
              <a:xfrm>
                <a:off x="9605477" y="3205898"/>
                <a:ext cx="1076577" cy="369332"/>
              </a:xfrm>
              <a:prstGeom prst="rect">
                <a:avLst/>
              </a:prstGeom>
            </p:spPr>
            <p:txBody>
              <a:bodyPr wrap="none">
                <a:spAutoFit/>
              </a:bodyPr>
              <a:lstStyle/>
              <a:p>
                <a:r>
                  <a:rPr lang="en-CA" dirty="0"/>
                  <a:t>Verifier </a:t>
                </a:r>
                <a14:m>
                  <m:oMath xmlns:m="http://schemas.openxmlformats.org/officeDocument/2006/math">
                    <m:r>
                      <a:rPr lang="en-CA" i="1">
                        <a:latin typeface="Cambria Math" panose="02040503050406030204" pitchFamily="18" charset="0"/>
                      </a:rPr>
                      <m:t>𝑉</m:t>
                    </m:r>
                  </m:oMath>
                </a14:m>
                <a:endParaRPr lang="en-US" dirty="0"/>
              </a:p>
            </p:txBody>
          </p:sp>
        </mc:Choice>
        <mc:Fallback xmlns="">
          <p:sp>
            <p:nvSpPr>
              <p:cNvPr id="5" name="Rectangle 4">
                <a:extLst>
                  <a:ext uri="{FF2B5EF4-FFF2-40B4-BE49-F238E27FC236}">
                    <a16:creationId xmlns:a16="http://schemas.microsoft.com/office/drawing/2014/main" id="{944A5230-C229-844C-8C8C-3945B95F63AE}"/>
                  </a:ext>
                </a:extLst>
              </p:cNvPr>
              <p:cNvSpPr>
                <a:spLocks noRot="1" noChangeAspect="1" noMove="1" noResize="1" noEditPoints="1" noAdjustHandles="1" noChangeArrowheads="1" noChangeShapeType="1" noTextEdit="1"/>
              </p:cNvSpPr>
              <p:nvPr/>
            </p:nvSpPr>
            <p:spPr>
              <a:xfrm>
                <a:off x="9605477" y="3205898"/>
                <a:ext cx="1076577" cy="369332"/>
              </a:xfrm>
              <a:prstGeom prst="rect">
                <a:avLst/>
              </a:prstGeom>
              <a:blipFill>
                <a:blip r:embed="rId4"/>
                <a:stretch>
                  <a:fillRect l="-4762" t="-6897"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D06A258-9CFE-7149-A692-C0BD560E0630}"/>
                  </a:ext>
                </a:extLst>
              </p:cNvPr>
              <p:cNvSpPr/>
              <p:nvPr/>
            </p:nvSpPr>
            <p:spPr>
              <a:xfrm>
                <a:off x="8130818" y="311460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𝑥</m:t>
                      </m:r>
                    </m:oMath>
                  </m:oMathPara>
                </a14:m>
                <a:endParaRPr lang="en-US" dirty="0"/>
              </a:p>
            </p:txBody>
          </p:sp>
        </mc:Choice>
        <mc:Fallback xmlns="">
          <p:sp>
            <p:nvSpPr>
              <p:cNvPr id="6" name="Rectangle 5">
                <a:extLst>
                  <a:ext uri="{FF2B5EF4-FFF2-40B4-BE49-F238E27FC236}">
                    <a16:creationId xmlns:a16="http://schemas.microsoft.com/office/drawing/2014/main" id="{AD06A258-9CFE-7149-A692-C0BD560E0630}"/>
                  </a:ext>
                </a:extLst>
              </p:cNvPr>
              <p:cNvSpPr>
                <a:spLocks noRot="1" noChangeAspect="1" noMove="1" noResize="1" noEditPoints="1" noAdjustHandles="1" noChangeArrowheads="1" noChangeShapeType="1" noTextEdit="1"/>
              </p:cNvSpPr>
              <p:nvPr/>
            </p:nvSpPr>
            <p:spPr>
              <a:xfrm>
                <a:off x="8130818" y="3114609"/>
                <a:ext cx="36798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777C4C9-EF13-6648-8A91-A6155F2E8DD6}"/>
                  </a:ext>
                </a:extLst>
              </p:cNvPr>
              <p:cNvSpPr/>
              <p:nvPr/>
            </p:nvSpPr>
            <p:spPr>
              <a:xfrm>
                <a:off x="8128072" y="3573025"/>
                <a:ext cx="4187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b="1" i="1">
                              <a:latin typeface="Cambria Math" panose="02040503050406030204" pitchFamily="18" charset="0"/>
                            </a:rPr>
                          </m:ctrlPr>
                        </m:accPr>
                        <m:e>
                          <m:r>
                            <a:rPr lang="en-CA" b="1" i="1">
                              <a:latin typeface="Cambria Math" panose="02040503050406030204" pitchFamily="18" charset="0"/>
                            </a:rPr>
                            <m:t>𝒘</m:t>
                          </m:r>
                        </m:e>
                      </m:acc>
                    </m:oMath>
                  </m:oMathPara>
                </a14:m>
                <a:endParaRPr lang="en-US" dirty="0"/>
              </a:p>
            </p:txBody>
          </p:sp>
        </mc:Choice>
        <mc:Fallback xmlns="">
          <p:sp>
            <p:nvSpPr>
              <p:cNvPr id="7" name="Rectangle 6">
                <a:extLst>
                  <a:ext uri="{FF2B5EF4-FFF2-40B4-BE49-F238E27FC236}">
                    <a16:creationId xmlns:a16="http://schemas.microsoft.com/office/drawing/2014/main" id="{8777C4C9-EF13-6648-8A91-A6155F2E8DD6}"/>
                  </a:ext>
                </a:extLst>
              </p:cNvPr>
              <p:cNvSpPr>
                <a:spLocks noRot="1" noChangeAspect="1" noMove="1" noResize="1" noEditPoints="1" noAdjustHandles="1" noChangeArrowheads="1" noChangeShapeType="1" noTextEdit="1"/>
              </p:cNvSpPr>
              <p:nvPr/>
            </p:nvSpPr>
            <p:spPr>
              <a:xfrm>
                <a:off x="8128072" y="3573025"/>
                <a:ext cx="418704" cy="369332"/>
              </a:xfrm>
              <a:prstGeom prst="rect">
                <a:avLst/>
              </a:prstGeom>
              <a:blipFill>
                <a:blip r:embed="rId6"/>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84317D90-B9C6-394C-A71C-48B2023FFF76}"/>
              </a:ext>
            </a:extLst>
          </p:cNvPr>
          <p:cNvCxnSpPr>
            <a:cxnSpLocks/>
          </p:cNvCxnSpPr>
          <p:nvPr/>
        </p:nvCxnSpPr>
        <p:spPr>
          <a:xfrm>
            <a:off x="8507895" y="3316416"/>
            <a:ext cx="10975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EFCDC8-9499-5C49-B1B6-ACA39A967524}"/>
              </a:ext>
            </a:extLst>
          </p:cNvPr>
          <p:cNvCxnSpPr>
            <a:cxnSpLocks/>
          </p:cNvCxnSpPr>
          <p:nvPr/>
        </p:nvCxnSpPr>
        <p:spPr>
          <a:xfrm>
            <a:off x="8546776" y="4389271"/>
            <a:ext cx="2553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D7D110-09AC-5B42-A643-590C3A72A74A}"/>
              </a:ext>
            </a:extLst>
          </p:cNvPr>
          <p:cNvCxnSpPr>
            <a:cxnSpLocks/>
          </p:cNvCxnSpPr>
          <p:nvPr/>
        </p:nvCxnSpPr>
        <p:spPr>
          <a:xfrm>
            <a:off x="10752403" y="3324296"/>
            <a:ext cx="3770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AD7C0C9-4743-F449-B46F-DC97DE73FCBA}"/>
              </a:ext>
            </a:extLst>
          </p:cNvPr>
          <p:cNvSpPr/>
          <p:nvPr/>
        </p:nvSpPr>
        <p:spPr>
          <a:xfrm>
            <a:off x="11126818" y="3119117"/>
            <a:ext cx="850105" cy="369332"/>
          </a:xfrm>
          <a:prstGeom prst="rect">
            <a:avLst/>
          </a:prstGeom>
        </p:spPr>
        <p:txBody>
          <a:bodyPr wrap="none">
            <a:spAutoFit/>
          </a:bodyPr>
          <a:lstStyle/>
          <a:p>
            <a:r>
              <a:rPr lang="en-US" dirty="0"/>
              <a:t>Acc/</a:t>
            </a:r>
            <a:r>
              <a:rPr lang="en-US" dirty="0" err="1"/>
              <a:t>rej</a:t>
            </a:r>
            <a:endParaRPr lang="en-US" dirty="0"/>
          </a:p>
        </p:txBody>
      </p:sp>
      <p:cxnSp>
        <p:nvCxnSpPr>
          <p:cNvPr id="13" name="Straight Connector 12">
            <a:extLst>
              <a:ext uri="{FF2B5EF4-FFF2-40B4-BE49-F238E27FC236}">
                <a16:creationId xmlns:a16="http://schemas.microsoft.com/office/drawing/2014/main" id="{82A5DBA2-5B09-344C-AFD2-D445DC724E9C}"/>
              </a:ext>
            </a:extLst>
          </p:cNvPr>
          <p:cNvCxnSpPr>
            <a:cxnSpLocks/>
          </p:cNvCxnSpPr>
          <p:nvPr/>
        </p:nvCxnSpPr>
        <p:spPr>
          <a:xfrm>
            <a:off x="8507895" y="3744884"/>
            <a:ext cx="294268"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3511D44-E2E0-4349-A948-4F981DEEF12E}"/>
                  </a:ext>
                </a:extLst>
              </p:cNvPr>
              <p:cNvSpPr/>
              <p:nvPr/>
            </p:nvSpPr>
            <p:spPr>
              <a:xfrm>
                <a:off x="8148109" y="4206255"/>
                <a:ext cx="3786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𝑘</m:t>
                      </m:r>
                    </m:oMath>
                  </m:oMathPara>
                </a14:m>
                <a:endParaRPr lang="en-US" dirty="0"/>
              </a:p>
            </p:txBody>
          </p:sp>
        </mc:Choice>
        <mc:Fallback xmlns="">
          <p:sp>
            <p:nvSpPr>
              <p:cNvPr id="14" name="Rectangle 13">
                <a:extLst>
                  <a:ext uri="{FF2B5EF4-FFF2-40B4-BE49-F238E27FC236}">
                    <a16:creationId xmlns:a16="http://schemas.microsoft.com/office/drawing/2014/main" id="{C3511D44-E2E0-4349-A948-4F981DEEF12E}"/>
                  </a:ext>
                </a:extLst>
              </p:cNvPr>
              <p:cNvSpPr>
                <a:spLocks noRot="1" noChangeAspect="1" noMove="1" noResize="1" noEditPoints="1" noAdjustHandles="1" noChangeArrowheads="1" noChangeShapeType="1" noTextEdit="1"/>
              </p:cNvSpPr>
              <p:nvPr/>
            </p:nvSpPr>
            <p:spPr>
              <a:xfrm>
                <a:off x="8148109" y="4206255"/>
                <a:ext cx="378630" cy="369332"/>
              </a:xfrm>
              <a:prstGeom prst="rect">
                <a:avLst/>
              </a:prstGeom>
              <a:blipFill>
                <a:blip r:embed="rId7"/>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99A010F3-BE62-5A4F-9F20-5757C997CC9C}"/>
              </a:ext>
            </a:extLst>
          </p:cNvPr>
          <p:cNvSpPr/>
          <p:nvPr/>
        </p:nvSpPr>
        <p:spPr>
          <a:xfrm>
            <a:off x="8802163" y="3466698"/>
            <a:ext cx="626799" cy="11088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9FBFEB7A-C8E1-7340-8D4C-9F37230713AD}"/>
              </a:ext>
            </a:extLst>
          </p:cNvPr>
          <p:cNvCxnSpPr>
            <a:cxnSpLocks/>
          </p:cNvCxnSpPr>
          <p:nvPr/>
        </p:nvCxnSpPr>
        <p:spPr>
          <a:xfrm>
            <a:off x="9411738" y="3764258"/>
            <a:ext cx="1937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DB1228-5C20-3243-853B-D49A1A1671BB}"/>
              </a:ext>
            </a:extLst>
          </p:cNvPr>
          <p:cNvSpPr/>
          <p:nvPr/>
        </p:nvSpPr>
        <p:spPr>
          <a:xfrm>
            <a:off x="8871205" y="3764258"/>
            <a:ext cx="540533" cy="369332"/>
          </a:xfrm>
          <a:prstGeom prst="rect">
            <a:avLst/>
          </a:prstGeom>
        </p:spPr>
        <p:txBody>
          <a:bodyPr wrap="none">
            <a:spAutoFit/>
          </a:bodyPr>
          <a:lstStyle/>
          <a:p>
            <a:r>
              <a:rPr lang="en-CA" dirty="0"/>
              <a:t>Dec</a:t>
            </a:r>
            <a:endParaRPr lang="en-US" dirty="0"/>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6B94521-69C3-904D-9370-EC118AB05251}"/>
                  </a:ext>
                </a:extLst>
              </p:cNvPr>
              <p:cNvSpPr/>
              <p:nvPr/>
            </p:nvSpPr>
            <p:spPr>
              <a:xfrm>
                <a:off x="10817558" y="2840294"/>
                <a:ext cx="389145"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𝐹</m:t>
                      </m:r>
                    </m:oMath>
                  </m:oMathPara>
                </a14:m>
                <a:endParaRPr lang="en-US" dirty="0"/>
              </a:p>
            </p:txBody>
          </p:sp>
        </mc:Choice>
        <mc:Fallback xmlns="">
          <p:sp>
            <p:nvSpPr>
              <p:cNvPr id="23" name="Rectangle 22">
                <a:extLst>
                  <a:ext uri="{FF2B5EF4-FFF2-40B4-BE49-F238E27FC236}">
                    <a16:creationId xmlns:a16="http://schemas.microsoft.com/office/drawing/2014/main" id="{36B94521-69C3-904D-9370-EC118AB05251}"/>
                  </a:ext>
                </a:extLst>
              </p:cNvPr>
              <p:cNvSpPr>
                <a:spLocks noRot="1" noChangeAspect="1" noMove="1" noResize="1" noEditPoints="1" noAdjustHandles="1" noChangeArrowheads="1" noChangeShapeType="1" noTextEdit="1"/>
              </p:cNvSpPr>
              <p:nvPr/>
            </p:nvSpPr>
            <p:spPr>
              <a:xfrm>
                <a:off x="10817558" y="2840294"/>
                <a:ext cx="389145" cy="3742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E2E1777-267A-2140-B183-5C662CC99077}"/>
                  </a:ext>
                </a:extLst>
              </p:cNvPr>
              <p:cNvSpPr/>
              <p:nvPr/>
            </p:nvSpPr>
            <p:spPr>
              <a:xfrm>
                <a:off x="8498803" y="1564671"/>
                <a:ext cx="3882659" cy="923330"/>
              </a:xfrm>
              <a:prstGeom prst="rect">
                <a:avLst/>
              </a:prstGeom>
            </p:spPr>
            <p:txBody>
              <a:bodyPr wrap="square">
                <a:spAutoFit/>
              </a:bodyPr>
              <a:lstStyle/>
              <a:p>
                <a14:m>
                  <m:oMath xmlns:m="http://schemas.openxmlformats.org/officeDocument/2006/math">
                    <m:r>
                      <a:rPr lang="en-CA" i="1">
                        <a:latin typeface="Cambria Math" panose="02040503050406030204" pitchFamily="18" charset="0"/>
                      </a:rPr>
                      <m:t>𝑉</m:t>
                    </m:r>
                  </m:oMath>
                </a14:m>
                <a:r>
                  <a:rPr lang="en-CA" dirty="0"/>
                  <a:t> : verifier for </a:t>
                </a:r>
                <a14:m>
                  <m:oMath xmlns:m="http://schemas.openxmlformats.org/officeDocument/2006/math">
                    <m:r>
                      <a:rPr lang="en-CA" i="1">
                        <a:latin typeface="Cambria Math" panose="02040503050406030204" pitchFamily="18" charset="0"/>
                      </a:rPr>
                      <m:t>𝐿</m:t>
                    </m:r>
                    <m:r>
                      <a:rPr lang="en-CA" i="1">
                        <a:latin typeface="Cambria Math" panose="02040503050406030204" pitchFamily="18" charset="0"/>
                      </a:rPr>
                      <m:t>∈</m:t>
                    </m:r>
                    <m:r>
                      <a:rPr lang="en-CA" b="1" i="1">
                        <a:latin typeface="Cambria Math" panose="02040503050406030204" pitchFamily="18" charset="0"/>
                      </a:rPr>
                      <m:t>𝑸𝑴𝑨</m:t>
                    </m:r>
                  </m:oMath>
                </a14:m>
                <a:endParaRPr lang="en-CA" dirty="0"/>
              </a:p>
              <a:p>
                <a:endParaRPr lang="en-CA" dirty="0"/>
              </a:p>
              <a:p>
                <a14:m>
                  <m:oMath xmlns:m="http://schemas.openxmlformats.org/officeDocument/2006/math">
                    <m:r>
                      <a:rPr lang="en-CA" b="1" i="1">
                        <a:latin typeface="Cambria Math" panose="02040503050406030204" pitchFamily="18" charset="0"/>
                      </a:rPr>
                      <m:t>𝒘</m:t>
                    </m:r>
                  </m:oMath>
                </a14:m>
                <a:r>
                  <a:rPr lang="en-CA" dirty="0"/>
                  <a:t>: be witness for </a:t>
                </a:r>
                <a14:m>
                  <m:oMath xmlns:m="http://schemas.openxmlformats.org/officeDocument/2006/math">
                    <m:r>
                      <a:rPr lang="en-CA" i="1">
                        <a:latin typeface="Cambria Math" panose="02040503050406030204" pitchFamily="18" charset="0"/>
                      </a:rPr>
                      <m:t>𝑥</m:t>
                    </m:r>
                    <m:r>
                      <a:rPr lang="en-CA" i="1">
                        <a:latin typeface="Cambria Math" panose="02040503050406030204" pitchFamily="18" charset="0"/>
                      </a:rPr>
                      <m:t>∈</m:t>
                    </m:r>
                    <m:r>
                      <a:rPr lang="en-CA" i="1">
                        <a:latin typeface="Cambria Math" panose="02040503050406030204" pitchFamily="18" charset="0"/>
                      </a:rPr>
                      <m:t>𝐿</m:t>
                    </m:r>
                  </m:oMath>
                </a14:m>
                <a:r>
                  <a:rPr lang="en-CA" dirty="0"/>
                  <a:t> </a:t>
                </a:r>
              </a:p>
            </p:txBody>
          </p:sp>
        </mc:Choice>
        <mc:Fallback xmlns="">
          <p:sp>
            <p:nvSpPr>
              <p:cNvPr id="25" name="Rectangle 24">
                <a:extLst>
                  <a:ext uri="{FF2B5EF4-FFF2-40B4-BE49-F238E27FC236}">
                    <a16:creationId xmlns:a16="http://schemas.microsoft.com/office/drawing/2014/main" id="{EE2E1777-267A-2140-B183-5C662CC99077}"/>
                  </a:ext>
                </a:extLst>
              </p:cNvPr>
              <p:cNvSpPr>
                <a:spLocks noRot="1" noChangeAspect="1" noMove="1" noResize="1" noEditPoints="1" noAdjustHandles="1" noChangeArrowheads="1" noChangeShapeType="1" noTextEdit="1"/>
              </p:cNvSpPr>
              <p:nvPr/>
            </p:nvSpPr>
            <p:spPr>
              <a:xfrm>
                <a:off x="8498803" y="1564671"/>
                <a:ext cx="3882659" cy="923330"/>
              </a:xfrm>
              <a:prstGeom prst="rect">
                <a:avLst/>
              </a:prstGeom>
              <a:blipFill>
                <a:blip r:embed="rId9"/>
                <a:stretch>
                  <a:fillRect t="-4167" b="-11111"/>
                </a:stretch>
              </a:blipFill>
            </p:spPr>
            <p:txBody>
              <a:bodyPr/>
              <a:lstStyle/>
              <a:p>
                <a:r>
                  <a:rPr lang="en-US">
                    <a:noFill/>
                  </a:rPr>
                  <a:t> </a:t>
                </a:r>
              </a:p>
            </p:txBody>
          </p:sp>
        </mc:Fallback>
      </mc:AlternateContent>
    </p:spTree>
    <p:extLst>
      <p:ext uri="{BB962C8B-B14F-4D97-AF65-F5344CB8AC3E}">
        <p14:creationId xmlns:p14="http://schemas.microsoft.com/office/powerpoint/2010/main" val="37048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p:bldP spid="6" grpId="0"/>
      <p:bldP spid="7" grpId="0"/>
      <p:bldP spid="11" grpId="0"/>
      <p:bldP spid="14" grpId="0"/>
      <p:bldP spid="17" grpId="0" animBg="1"/>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8F5D-839A-774E-8033-1F1E386E38AF}"/>
              </a:ext>
            </a:extLst>
          </p:cNvPr>
          <p:cNvSpPr>
            <a:spLocks noGrp="1"/>
          </p:cNvSpPr>
          <p:nvPr>
            <p:ph type="title"/>
          </p:nvPr>
        </p:nvSpPr>
        <p:spPr/>
        <p:txBody>
          <a:bodyPr/>
          <a:lstStyle/>
          <a:p>
            <a:r>
              <a:rPr lang="en-US" dirty="0"/>
              <a:t>Other Applications of QRE</a:t>
            </a:r>
          </a:p>
        </p:txBody>
      </p:sp>
      <p:sp>
        <p:nvSpPr>
          <p:cNvPr id="3" name="Content Placeholder 2">
            <a:extLst>
              <a:ext uri="{FF2B5EF4-FFF2-40B4-BE49-F238E27FC236}">
                <a16:creationId xmlns:a16="http://schemas.microsoft.com/office/drawing/2014/main" id="{4B0F05D7-4A98-E543-A903-280CD9FA9B53}"/>
              </a:ext>
            </a:extLst>
          </p:cNvPr>
          <p:cNvSpPr>
            <a:spLocks noGrp="1"/>
          </p:cNvSpPr>
          <p:nvPr>
            <p:ph idx="1"/>
          </p:nvPr>
        </p:nvSpPr>
        <p:spPr/>
        <p:txBody>
          <a:bodyPr>
            <a:normAutofit/>
          </a:bodyPr>
          <a:lstStyle/>
          <a:p>
            <a:r>
              <a:rPr lang="en-US" sz="2400" dirty="0"/>
              <a:t>Any application of classical REs can potentially be transferred to quantum setting!</a:t>
            </a:r>
          </a:p>
          <a:p>
            <a:endParaRPr lang="en-US" sz="2000" dirty="0"/>
          </a:p>
          <a:p>
            <a:r>
              <a:rPr lang="en-US" sz="2400" dirty="0"/>
              <a:t>Examples:</a:t>
            </a:r>
          </a:p>
          <a:p>
            <a:pPr lvl="1"/>
            <a:r>
              <a:rPr lang="en-US" sz="2000" dirty="0"/>
              <a:t>Private Simultaneous Messages (PSM)</a:t>
            </a:r>
          </a:p>
          <a:p>
            <a:pPr lvl="1"/>
            <a:endParaRPr lang="en-US" sz="2000" dirty="0"/>
          </a:p>
          <a:p>
            <a:pPr lvl="1"/>
            <a:r>
              <a:rPr lang="en-US" sz="2000" dirty="0"/>
              <a:t>Constant-round quantum MPC and quantum PSM:</a:t>
            </a:r>
          </a:p>
          <a:p>
            <a:pPr lvl="2"/>
            <a:r>
              <a:rPr lang="en-US" sz="1600" dirty="0"/>
              <a:t>Not known prior to this work</a:t>
            </a:r>
          </a:p>
          <a:p>
            <a:pPr lvl="2"/>
            <a:r>
              <a:rPr lang="en-US" sz="1600" dirty="0"/>
              <a:t>Recently, </a:t>
            </a:r>
            <a:r>
              <a:rPr lang="en-US" sz="1600" dirty="0" err="1"/>
              <a:t>Bartusek</a:t>
            </a:r>
            <a:r>
              <a:rPr lang="en-US" sz="1600" dirty="0"/>
              <a:t>, </a:t>
            </a:r>
            <a:r>
              <a:rPr lang="en-US" sz="1600" dirty="0" err="1"/>
              <a:t>Coladangelo</a:t>
            </a:r>
            <a:r>
              <a:rPr lang="en-US" sz="1600" dirty="0"/>
              <a:t>, Khurana, and Ma showed that QREs can be used for constant-round secure 2-party quantum computation.</a:t>
            </a:r>
          </a:p>
          <a:p>
            <a:pPr marL="457200" lvl="1" indent="0">
              <a:buNone/>
            </a:pPr>
            <a:endParaRPr lang="en-US" sz="2400" dirty="0"/>
          </a:p>
          <a:p>
            <a:endParaRPr lang="en-US" sz="2400" dirty="0"/>
          </a:p>
        </p:txBody>
      </p:sp>
    </p:spTree>
    <p:extLst>
      <p:ext uri="{BB962C8B-B14F-4D97-AF65-F5344CB8AC3E}">
        <p14:creationId xmlns:p14="http://schemas.microsoft.com/office/powerpoint/2010/main" val="33252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85BF-A5ED-AA43-BE4E-3280D7DD5DEA}"/>
              </a:ext>
            </a:extLst>
          </p:cNvPr>
          <p:cNvSpPr>
            <a:spLocks noGrp="1"/>
          </p:cNvSpPr>
          <p:nvPr>
            <p:ph type="title"/>
          </p:nvPr>
        </p:nvSpPr>
        <p:spPr/>
        <p:txBody>
          <a:bodyPr/>
          <a:lstStyle/>
          <a:p>
            <a:r>
              <a:rPr lang="en-US" dirty="0"/>
              <a:t>Other Applications of QRE</a:t>
            </a:r>
          </a:p>
        </p:txBody>
      </p:sp>
      <p:sp>
        <p:nvSpPr>
          <p:cNvPr id="3" name="Content Placeholder 2">
            <a:extLst>
              <a:ext uri="{FF2B5EF4-FFF2-40B4-BE49-F238E27FC236}">
                <a16:creationId xmlns:a16="http://schemas.microsoft.com/office/drawing/2014/main" id="{1597C7C3-5563-D14F-8C3B-672E37A87DEC}"/>
              </a:ext>
            </a:extLst>
          </p:cNvPr>
          <p:cNvSpPr>
            <a:spLocks noGrp="1"/>
          </p:cNvSpPr>
          <p:nvPr>
            <p:ph idx="1"/>
          </p:nvPr>
        </p:nvSpPr>
        <p:spPr/>
        <p:txBody>
          <a:bodyPr>
            <a:normAutofit/>
          </a:bodyPr>
          <a:lstStyle/>
          <a:p>
            <a:r>
              <a:rPr lang="en-US" sz="2400" dirty="0"/>
              <a:t>Attribute-based/Functional Encryption:</a:t>
            </a:r>
          </a:p>
          <a:p>
            <a:pPr lvl="1"/>
            <a:r>
              <a:rPr lang="en-US" sz="2000" dirty="0"/>
              <a:t>QREs + classical PKE yield single-key secure public-key Quantum FE</a:t>
            </a:r>
          </a:p>
          <a:p>
            <a:pPr lvl="1"/>
            <a:r>
              <a:rPr lang="en-US" sz="2000" dirty="0"/>
              <a:t>Open challenges:</a:t>
            </a:r>
          </a:p>
          <a:p>
            <a:pPr lvl="2"/>
            <a:r>
              <a:rPr lang="en-US" dirty="0"/>
              <a:t>Quantum FE with bounded collusion security?</a:t>
            </a:r>
          </a:p>
          <a:p>
            <a:pPr lvl="2"/>
            <a:r>
              <a:rPr lang="en-US" dirty="0"/>
              <a:t>Quantum FE with compact ciphertexts?</a:t>
            </a:r>
          </a:p>
          <a:p>
            <a:pPr marL="457200" lvl="1" indent="0">
              <a:buNone/>
            </a:pPr>
            <a:endParaRPr lang="en-US" sz="2000" dirty="0"/>
          </a:p>
          <a:p>
            <a:r>
              <a:rPr lang="en-US" sz="2400" dirty="0"/>
              <a:t>Path towards obfuscation of quantum circuits:</a:t>
            </a:r>
          </a:p>
          <a:p>
            <a:pPr lvl="1"/>
            <a:r>
              <a:rPr lang="en-US" sz="2000" dirty="0"/>
              <a:t>QRE enables bootstrapping of weak quantum-</a:t>
            </a:r>
            <a:r>
              <a:rPr lang="en-US" sz="2000" dirty="0" err="1"/>
              <a:t>iO</a:t>
            </a:r>
            <a:r>
              <a:rPr lang="en-US" sz="2000" dirty="0"/>
              <a:t> to quantum </a:t>
            </a:r>
            <a:r>
              <a:rPr lang="en-US" sz="2000" dirty="0" err="1"/>
              <a:t>iO</a:t>
            </a:r>
            <a:r>
              <a:rPr lang="en-US" sz="2000" dirty="0"/>
              <a:t> for all poly-size circuits.</a:t>
            </a:r>
          </a:p>
          <a:p>
            <a:pPr lvl="1"/>
            <a:r>
              <a:rPr lang="en-US" sz="2000" dirty="0"/>
              <a:t>If there is QRE with classical encoding, then classical </a:t>
            </a:r>
            <a:r>
              <a:rPr lang="en-US" sz="2000" dirty="0" err="1"/>
              <a:t>iO</a:t>
            </a:r>
            <a:r>
              <a:rPr lang="en-US" sz="2000" dirty="0"/>
              <a:t> can be lifted to quantum </a:t>
            </a:r>
            <a:r>
              <a:rPr lang="en-US" sz="2000" dirty="0" err="1"/>
              <a:t>iO</a:t>
            </a:r>
            <a:r>
              <a:rPr lang="en-US" sz="2000" dirty="0"/>
              <a:t>.</a:t>
            </a:r>
          </a:p>
          <a:p>
            <a:pPr lvl="1"/>
            <a:r>
              <a:rPr lang="en-US" sz="2000" dirty="0"/>
              <a:t>Can recent constructions of </a:t>
            </a:r>
            <a:r>
              <a:rPr lang="en-US" sz="2000" dirty="0" err="1"/>
              <a:t>iO</a:t>
            </a:r>
            <a:r>
              <a:rPr lang="en-US" sz="2000" dirty="0"/>
              <a:t> be “quantized” to obtain quantum </a:t>
            </a:r>
            <a:r>
              <a:rPr lang="en-US" sz="2000" dirty="0" err="1"/>
              <a:t>iO</a:t>
            </a:r>
            <a:r>
              <a:rPr lang="en-US" sz="2000" dirty="0"/>
              <a:t>? </a:t>
            </a:r>
          </a:p>
          <a:p>
            <a:pPr lvl="2"/>
            <a:r>
              <a:rPr lang="en-US" sz="1600" dirty="0"/>
              <a:t>Constructions use REs under the hood!</a:t>
            </a:r>
          </a:p>
          <a:p>
            <a:endParaRPr lang="en-US" sz="2000" dirty="0"/>
          </a:p>
          <a:p>
            <a:pPr lvl="2"/>
            <a:endParaRPr lang="en-US" dirty="0"/>
          </a:p>
        </p:txBody>
      </p:sp>
    </p:spTree>
    <p:extLst>
      <p:ext uri="{BB962C8B-B14F-4D97-AF65-F5344CB8AC3E}">
        <p14:creationId xmlns:p14="http://schemas.microsoft.com/office/powerpoint/2010/main" val="26138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EC49F5-1AC6-0347-A62E-765D5F6A837C}"/>
              </a:ext>
            </a:extLst>
          </p:cNvPr>
          <p:cNvSpPr>
            <a:spLocks noGrp="1"/>
          </p:cNvSpPr>
          <p:nvPr>
            <p:ph type="title"/>
          </p:nvPr>
        </p:nvSpPr>
        <p:spPr/>
        <p:txBody>
          <a:bodyPr/>
          <a:lstStyle/>
          <a:p>
            <a:r>
              <a:rPr lang="en-US" dirty="0"/>
              <a:t>Quantum Circuits Overview</a:t>
            </a:r>
          </a:p>
        </p:txBody>
      </p:sp>
      <p:sp>
        <p:nvSpPr>
          <p:cNvPr id="5" name="Text Placeholder 4">
            <a:extLst>
              <a:ext uri="{FF2B5EF4-FFF2-40B4-BE49-F238E27FC236}">
                <a16:creationId xmlns:a16="http://schemas.microsoft.com/office/drawing/2014/main" id="{46E5E596-4411-B14A-93F2-CB6285550A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02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67C97-8C34-E143-9680-B711CB0B0DF5}"/>
              </a:ext>
            </a:extLst>
          </p:cNvPr>
          <p:cNvSpPr>
            <a:spLocks noGrp="1"/>
          </p:cNvSpPr>
          <p:nvPr>
            <p:ph type="title"/>
          </p:nvPr>
        </p:nvSpPr>
        <p:spPr/>
        <p:txBody>
          <a:bodyPr/>
          <a:lstStyle/>
          <a:p>
            <a:r>
              <a:rPr lang="en-US" dirty="0"/>
              <a:t>Quantum states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57BCCD6-18B7-444D-ACBA-524B731907EE}"/>
                  </a:ext>
                </a:extLst>
              </p:cNvPr>
              <p:cNvSpPr>
                <a:spLocks noGrp="1"/>
              </p:cNvSpPr>
              <p:nvPr>
                <p:ph idx="1"/>
              </p:nvPr>
            </p:nvSpPr>
            <p:spPr/>
            <p:txBody>
              <a:bodyPr>
                <a:normAutofit/>
              </a:bodyPr>
              <a:lstStyle/>
              <a:p>
                <a:r>
                  <a:rPr lang="en-US" sz="2000" b="1" dirty="0"/>
                  <a:t>A qubit</a:t>
                </a:r>
                <a:r>
                  <a:rPr lang="en-US" sz="2000" dirty="0"/>
                  <a:t>: represented by unit vector in </a:t>
                </a:r>
                <a14:m>
                  <m:oMath xmlns:m="http://schemas.openxmlformats.org/officeDocument/2006/math">
                    <m:sSup>
                      <m:sSupPr>
                        <m:ctrlPr>
                          <a:rPr lang="en-CA" sz="2000" i="1">
                            <a:latin typeface="Cambria Math" panose="02040503050406030204" pitchFamily="18" charset="0"/>
                            <a:ea typeface="Cambria Math" panose="02040503050406030204" pitchFamily="18" charset="0"/>
                          </a:rPr>
                        </m:ctrlPr>
                      </m:sSupPr>
                      <m:e>
                        <m:r>
                          <a:rPr lang="en-US" sz="2000" b="0" i="1">
                            <a:latin typeface="Cambria Math" panose="02040503050406030204" pitchFamily="18" charset="0"/>
                            <a:ea typeface="Cambria Math" panose="02040503050406030204" pitchFamily="18" charset="0"/>
                          </a:rPr>
                          <m:t>ℂ</m:t>
                        </m:r>
                      </m:e>
                      <m:sup>
                        <m:r>
                          <a:rPr lang="en-CA" sz="2000" b="0" i="1" smtClean="0">
                            <a:latin typeface="Cambria Math" panose="02040503050406030204" pitchFamily="18" charset="0"/>
                            <a:ea typeface="Cambria Math" panose="02040503050406030204" pitchFamily="18" charset="0"/>
                          </a:rPr>
                          <m:t>2</m:t>
                        </m:r>
                      </m:sup>
                    </m:sSup>
                  </m:oMath>
                </a14:m>
                <a:r>
                  <a:rPr lang="en-US" sz="2000" dirty="0"/>
                  <a:t>, denoted by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𝜓</m:t>
                        </m:r>
                      </m:e>
                    </m:d>
                    <m:r>
                      <a:rPr lang="en-US" sz="2000" i="1">
                        <a:latin typeface="Cambria Math" panose="02040503050406030204" pitchFamily="18" charset="0"/>
                      </a:rPr>
                      <m:t>=</m:t>
                    </m:r>
                    <m:d>
                      <m:dPr>
                        <m:ctrlPr>
                          <a:rPr lang="en-US" sz="2000" i="1">
                            <a:latin typeface="Cambria Math" panose="02040503050406030204" pitchFamily="18" charset="0"/>
                          </a:rPr>
                        </m:ctrlPr>
                      </m:dPr>
                      <m:e>
                        <m:eqArr>
                          <m:eqArrPr>
                            <m:ctrlPr>
                              <a:rPr lang="en-CA" sz="2000" i="1">
                                <a:latin typeface="Cambria Math" panose="02040503050406030204" pitchFamily="18" charset="0"/>
                              </a:rPr>
                            </m:ctrlPr>
                          </m:eqArrPr>
                          <m:e>
                            <m:r>
                              <a:rPr lang="en-CA" sz="2000" i="1">
                                <a:latin typeface="Cambria Math" panose="02040503050406030204" pitchFamily="18" charset="0"/>
                              </a:rPr>
                              <m:t>𝛼</m:t>
                            </m:r>
                          </m:e>
                          <m:e>
                            <m:r>
                              <a:rPr lang="en-CA" sz="2000" i="1">
                                <a:latin typeface="Cambria Math" panose="02040503050406030204" pitchFamily="18" charset="0"/>
                              </a:rPr>
                              <m:t>𝛽</m:t>
                            </m:r>
                          </m:e>
                        </m:eqArr>
                      </m:e>
                    </m:d>
                    <m:r>
                      <a:rPr lang="en-CA" sz="2000">
                        <a:latin typeface="Cambria Math" panose="02040503050406030204" pitchFamily="18" charset="0"/>
                      </a:rPr>
                      <m:t>=</m:t>
                    </m:r>
                    <m:r>
                      <a:rPr lang="en-CA" sz="2000" i="1">
                        <a:latin typeface="Cambria Math" panose="02040503050406030204" pitchFamily="18" charset="0"/>
                      </a:rPr>
                      <m:t>𝛼</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0</m:t>
                        </m:r>
                      </m:e>
                    </m:d>
                    <m:r>
                      <a:rPr lang="en-CA" sz="2000" i="1">
                        <a:latin typeface="Cambria Math" panose="02040503050406030204" pitchFamily="18" charset="0"/>
                      </a:rPr>
                      <m:t>+</m:t>
                    </m:r>
                    <m:r>
                      <a:rPr lang="en-CA" sz="2000" i="1">
                        <a:latin typeface="Cambria Math" panose="02040503050406030204" pitchFamily="18" charset="0"/>
                      </a:rPr>
                      <m:t>𝛽</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1</m:t>
                        </m:r>
                      </m:e>
                    </m:d>
                  </m:oMath>
                </a14:m>
                <a:br>
                  <a:rPr lang="en-CA" sz="2000" dirty="0"/>
                </a:br>
                <a:endParaRPr lang="en-CA" sz="2000" dirty="0"/>
              </a:p>
              <a:p>
                <a:r>
                  <a:rPr lang="en-CA" sz="2000" b="1" dirty="0"/>
                  <a:t>Computational basis states</a:t>
                </a:r>
                <a:r>
                  <a:rPr lang="en-CA" sz="2000" dirty="0"/>
                  <a:t>: </a:t>
                </a:r>
                <a:br>
                  <a:rPr lang="en-CA" sz="2000" dirty="0"/>
                </a:br>
                <a:endParaRPr lang="en-CA" sz="2000" dirty="0"/>
              </a:p>
              <a:p>
                <a:r>
                  <a:rPr lang="en-CA" sz="2000" b="1" dirty="0"/>
                  <a:t>n qubits: </a:t>
                </a:r>
                <a:r>
                  <a:rPr lang="en-CA" sz="2000" dirty="0"/>
                  <a:t>represented by a unit vector in </a:t>
                </a:r>
                <a14:m>
                  <m:oMath xmlns:m="http://schemas.openxmlformats.org/officeDocument/2006/math">
                    <m:sSup>
                      <m:sSupPr>
                        <m:ctrlPr>
                          <a:rPr lang="en-CA" sz="2000" b="0" i="1" smtClean="0">
                            <a:latin typeface="Cambria Math" panose="02040503050406030204" pitchFamily="18" charset="0"/>
                            <a:ea typeface="Cambria Math" panose="02040503050406030204" pitchFamily="18" charset="0"/>
                          </a:rPr>
                        </m:ctrlPr>
                      </m:sSupPr>
                      <m:e>
                        <m:d>
                          <m:dPr>
                            <m:ctrlPr>
                              <a:rPr lang="en-CA" sz="2000" b="0" i="1" smtClean="0">
                                <a:latin typeface="Cambria Math" panose="02040503050406030204" pitchFamily="18" charset="0"/>
                                <a:ea typeface="Cambria Math" panose="02040503050406030204" pitchFamily="18" charset="0"/>
                              </a:rPr>
                            </m:ctrlPr>
                          </m:dPr>
                          <m:e>
                            <m:sSup>
                              <m:sSupPr>
                                <m:ctrlPr>
                                  <a:rPr lang="en-CA"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ℂ</m:t>
                                </m:r>
                              </m:e>
                              <m:sup>
                                <m:r>
                                  <a:rPr lang="en-CA" sz="2000" i="1">
                                    <a:latin typeface="Cambria Math" panose="02040503050406030204" pitchFamily="18" charset="0"/>
                                    <a:ea typeface="Cambria Math" panose="02040503050406030204" pitchFamily="18" charset="0"/>
                                  </a:rPr>
                                  <m:t>2</m:t>
                                </m:r>
                              </m:sup>
                            </m:sSup>
                          </m:e>
                        </m:d>
                      </m:e>
                      <m:sup>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𝑛</m:t>
                        </m:r>
                      </m:sup>
                    </m:sSup>
                  </m:oMath>
                </a14:m>
                <a:r>
                  <a:rPr lang="en-US" sz="2000" dirty="0"/>
                  <a:t>, denoted by </a:t>
                </a:r>
                <a14:m>
                  <m:oMath xmlns:m="http://schemas.openxmlformats.org/officeDocument/2006/math">
                    <m:d>
                      <m:dPr>
                        <m:begChr m:val="|"/>
                        <m:endChr m:val="⟩"/>
                        <m:ctrlPr>
                          <a:rPr lang="en-CA" sz="2000" i="1">
                            <a:latin typeface="Cambria Math" panose="02040503050406030204" pitchFamily="18" charset="0"/>
                          </a:rPr>
                        </m:ctrlPr>
                      </m:dPr>
                      <m:e>
                        <m:r>
                          <a:rPr lang="en-CA" sz="2000" b="0" i="1">
                            <a:latin typeface="Cambria Math" panose="02040503050406030204" pitchFamily="18" charset="0"/>
                          </a:rPr>
                          <m:t>𝜓</m:t>
                        </m:r>
                      </m:e>
                    </m:d>
                    <m:r>
                      <a:rPr lang="en-US" sz="2000" b="0" i="1">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m:rPr>
                            <m:brk m:alnAt="7"/>
                          </m:rPr>
                          <a:rPr lang="en-CA" sz="2000" b="0" i="1" smtClean="0">
                            <a:latin typeface="Cambria Math" panose="02040503050406030204" pitchFamily="18" charset="0"/>
                          </a:rPr>
                          <m:t>𝑥</m:t>
                        </m:r>
                      </m:sub>
                      <m:sup/>
                      <m:e>
                        <m:sSub>
                          <m:sSubPr>
                            <m:ctrlPr>
                              <a:rPr lang="en-CA" sz="2000" i="1" smtClean="0">
                                <a:latin typeface="Cambria Math" panose="02040503050406030204" pitchFamily="18" charset="0"/>
                              </a:rPr>
                            </m:ctrlPr>
                          </m:sSubPr>
                          <m:e>
                            <m:r>
                              <a:rPr lang="en-CA" sz="2000" b="0" i="1" smtClean="0">
                                <a:latin typeface="Cambria Math" panose="02040503050406030204" pitchFamily="18" charset="0"/>
                              </a:rPr>
                              <m:t>𝛼</m:t>
                            </m:r>
                          </m:e>
                          <m:sub>
                            <m:r>
                              <a:rPr lang="en-CA" sz="2000" b="0" i="1" smtClean="0">
                                <a:latin typeface="Cambria Math" panose="02040503050406030204" pitchFamily="18" charset="0"/>
                              </a:rPr>
                              <m:t>𝑥</m:t>
                            </m:r>
                          </m:sub>
                        </m:sSub>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e>
                    </m:nary>
                  </m:oMath>
                </a14:m>
                <a:r>
                  <a:rPr lang="en-US" sz="2000" dirty="0"/>
                  <a:t> where </a:t>
                </a:r>
                <a14:m>
                  <m:oMath xmlns:m="http://schemas.openxmlformats.org/officeDocument/2006/math">
                    <m:r>
                      <a:rPr lang="en-CA" sz="2000" b="0" i="1" smtClean="0">
                        <a:latin typeface="Cambria Math" panose="02040503050406030204" pitchFamily="18" charset="0"/>
                      </a:rPr>
                      <m:t>𝑥</m:t>
                    </m:r>
                  </m:oMath>
                </a14:m>
                <a:r>
                  <a:rPr lang="en-US" sz="2000" dirty="0"/>
                  <a:t> ranges over all n-bit strings. </a:t>
                </a:r>
              </a:p>
              <a:p>
                <a:pPr lvl="1"/>
                <a:r>
                  <a:rPr lang="en-US" sz="2000" dirty="0"/>
                  <a:t>Normalization condition: </a:t>
                </a:r>
                <a14:m>
                  <m:oMath xmlns:m="http://schemas.openxmlformats.org/officeDocument/2006/math">
                    <m:nary>
                      <m:naryPr>
                        <m:chr m:val="∑"/>
                        <m:supHide m:val="on"/>
                        <m:ctrlPr>
                          <a:rPr lang="en-US" sz="2000" i="1">
                            <a:latin typeface="Cambria Math" panose="02040503050406030204" pitchFamily="18" charset="0"/>
                          </a:rPr>
                        </m:ctrlPr>
                      </m:naryPr>
                      <m:sub>
                        <m:r>
                          <m:rPr>
                            <m:brk m:alnAt="7"/>
                          </m:rPr>
                          <a:rPr lang="en-CA" sz="2000" i="1">
                            <a:latin typeface="Cambria Math" panose="02040503050406030204" pitchFamily="18" charset="0"/>
                          </a:rPr>
                          <m:t>𝑥</m:t>
                        </m:r>
                      </m:sub>
                      <m:sup/>
                      <m:e>
                        <m:sSup>
                          <m:sSupPr>
                            <m:ctrlPr>
                              <a:rPr lang="en-CA" sz="2000" b="0" i="1" smtClean="0">
                                <a:latin typeface="Cambria Math" panose="02040503050406030204" pitchFamily="18" charset="0"/>
                              </a:rPr>
                            </m:ctrlPr>
                          </m:sSupPr>
                          <m:e>
                            <m:d>
                              <m:dPr>
                                <m:begChr m:val="|"/>
                                <m:endChr m:val="|"/>
                                <m:ctrlPr>
                                  <a:rPr lang="en-CA" sz="2000" b="0" i="1" smtClean="0">
                                    <a:latin typeface="Cambria Math" panose="02040503050406030204" pitchFamily="18" charset="0"/>
                                  </a:rPr>
                                </m:ctrlPr>
                              </m:dPr>
                              <m:e>
                                <m:sSub>
                                  <m:sSubPr>
                                    <m:ctrlPr>
                                      <a:rPr lang="en-CA" sz="2000" i="1">
                                        <a:latin typeface="Cambria Math" panose="02040503050406030204" pitchFamily="18" charset="0"/>
                                      </a:rPr>
                                    </m:ctrlPr>
                                  </m:sSubPr>
                                  <m:e>
                                    <m:r>
                                      <a:rPr lang="en-CA" sz="2000" i="1">
                                        <a:latin typeface="Cambria Math" panose="02040503050406030204" pitchFamily="18" charset="0"/>
                                      </a:rPr>
                                      <m:t>𝛼</m:t>
                                    </m:r>
                                  </m:e>
                                  <m:sub>
                                    <m:r>
                                      <a:rPr lang="en-CA" sz="2000" i="1">
                                        <a:latin typeface="Cambria Math" panose="02040503050406030204" pitchFamily="18" charset="0"/>
                                      </a:rPr>
                                      <m:t>𝑥</m:t>
                                    </m:r>
                                  </m:sub>
                                </m:sSub>
                              </m:e>
                            </m:d>
                          </m:e>
                          <m:sup>
                            <m:r>
                              <a:rPr lang="en-CA" sz="2000" b="0" i="1" smtClean="0">
                                <a:latin typeface="Cambria Math" panose="02040503050406030204" pitchFamily="18" charset="0"/>
                              </a:rPr>
                              <m:t>2</m:t>
                            </m:r>
                          </m:sup>
                        </m:sSup>
                      </m:e>
                    </m:nary>
                    <m:r>
                      <a:rPr lang="en-CA" sz="2000" b="0" i="1" smtClean="0">
                        <a:latin typeface="Cambria Math" panose="02040503050406030204" pitchFamily="18" charset="0"/>
                      </a:rPr>
                      <m:t>=1</m:t>
                    </m:r>
                  </m:oMath>
                </a14:m>
                <a:endParaRPr lang="en-US" sz="2000" dirty="0"/>
              </a:p>
              <a:p>
                <a:pPr lvl="1"/>
                <a:endParaRPr lang="en-US" sz="2000" dirty="0"/>
              </a:p>
              <a:p>
                <a:r>
                  <a:rPr lang="en-US" sz="2000" dirty="0"/>
                  <a:t>Two things that can happen to a state:</a:t>
                </a:r>
              </a:p>
              <a:p>
                <a:pPr lvl="1"/>
                <a:r>
                  <a:rPr lang="en-US" sz="2000" dirty="0"/>
                  <a:t>Quantum gates can be applied (i.e. quantum computation)</a:t>
                </a:r>
              </a:p>
              <a:p>
                <a:pPr lvl="1"/>
                <a:r>
                  <a:rPr lang="en-US" sz="2000" dirty="0"/>
                  <a:t>Measurement</a:t>
                </a:r>
              </a:p>
              <a:p>
                <a:endParaRPr lang="en-US" sz="2000" dirty="0"/>
              </a:p>
            </p:txBody>
          </p:sp>
        </mc:Choice>
        <mc:Fallback xmlns="">
          <p:sp>
            <p:nvSpPr>
              <p:cNvPr id="5" name="Content Placeholder 4">
                <a:extLst>
                  <a:ext uri="{FF2B5EF4-FFF2-40B4-BE49-F238E27FC236}">
                    <a16:creationId xmlns:a16="http://schemas.microsoft.com/office/drawing/2014/main" id="{557BCCD6-18B7-444D-ACBA-524B731907EE}"/>
                  </a:ext>
                </a:extLst>
              </p:cNvPr>
              <p:cNvSpPr>
                <a:spLocks noGrp="1" noRot="1" noChangeAspect="1" noMove="1" noResize="1" noEditPoints="1" noAdjustHandles="1" noChangeArrowheads="1" noChangeShapeType="1" noTextEdit="1"/>
              </p:cNvSpPr>
              <p:nvPr>
                <p:ph idx="1"/>
              </p:nvPr>
            </p:nvSpPr>
            <p:spPr>
              <a:blipFill>
                <a:blip r:embed="rId2"/>
                <a:stretch>
                  <a:fillRect l="-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A333987-5C9B-6D41-9F5E-84F794635E63}"/>
                  </a:ext>
                </a:extLst>
              </p:cNvPr>
              <p:cNvSpPr/>
              <p:nvPr/>
            </p:nvSpPr>
            <p:spPr>
              <a:xfrm>
                <a:off x="4181061" y="2535252"/>
                <a:ext cx="1287404"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eqArr>
                            <m:eqArrPr>
                              <m:ctrlPr>
                                <a:rPr lang="en-CA" sz="2000" b="0" i="1" smtClean="0">
                                  <a:latin typeface="Cambria Math" panose="02040503050406030204" pitchFamily="18" charset="0"/>
                                </a:rPr>
                              </m:ctrlPr>
                            </m:eqArrPr>
                            <m:e>
                              <m:r>
                                <a:rPr lang="en-CA" sz="2000" b="0" i="1" smtClean="0">
                                  <a:latin typeface="Cambria Math" panose="02040503050406030204" pitchFamily="18" charset="0"/>
                                </a:rPr>
                                <m:t>1</m:t>
                              </m:r>
                            </m:e>
                            <m:e>
                              <m:r>
                                <a:rPr lang="en-CA" sz="2000" b="0" i="1" smtClean="0">
                                  <a:latin typeface="Cambria Math" panose="02040503050406030204" pitchFamily="18" charset="0"/>
                                </a:rPr>
                                <m:t>0</m:t>
                              </m:r>
                            </m:e>
                          </m:eqArr>
                        </m:e>
                      </m:d>
                    </m:oMath>
                  </m:oMathPara>
                </a14:m>
                <a:endParaRPr lang="en-US" sz="2000" dirty="0"/>
              </a:p>
            </p:txBody>
          </p:sp>
        </mc:Choice>
        <mc:Fallback xmlns="">
          <p:sp>
            <p:nvSpPr>
              <p:cNvPr id="6" name="Rectangle 5">
                <a:extLst>
                  <a:ext uri="{FF2B5EF4-FFF2-40B4-BE49-F238E27FC236}">
                    <a16:creationId xmlns:a16="http://schemas.microsoft.com/office/drawing/2014/main" id="{BA333987-5C9B-6D41-9F5E-84F794635E63}"/>
                  </a:ext>
                </a:extLst>
              </p:cNvPr>
              <p:cNvSpPr>
                <a:spLocks noRot="1" noChangeAspect="1" noMove="1" noResize="1" noEditPoints="1" noAdjustHandles="1" noChangeArrowheads="1" noChangeShapeType="1" noTextEdit="1"/>
              </p:cNvSpPr>
              <p:nvPr/>
            </p:nvSpPr>
            <p:spPr>
              <a:xfrm>
                <a:off x="4181061" y="2535252"/>
                <a:ext cx="1287404" cy="605550"/>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F17993A-2784-3E4F-B9C1-F1D3F55230BF}"/>
                  </a:ext>
                </a:extLst>
              </p:cNvPr>
              <p:cNvSpPr/>
              <p:nvPr/>
            </p:nvSpPr>
            <p:spPr>
              <a:xfrm>
                <a:off x="6096000" y="2535252"/>
                <a:ext cx="1287404"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eqArr>
                            <m:eqArrPr>
                              <m:ctrlPr>
                                <a:rPr lang="en-CA" sz="2000" b="0" i="1" smtClean="0">
                                  <a:latin typeface="Cambria Math" panose="02040503050406030204" pitchFamily="18" charset="0"/>
                                </a:rPr>
                              </m:ctrlPr>
                            </m:eqArrPr>
                            <m:e>
                              <m:r>
                                <a:rPr lang="en-CA" sz="2000" b="0" i="1" smtClean="0">
                                  <a:latin typeface="Cambria Math" panose="02040503050406030204" pitchFamily="18" charset="0"/>
                                </a:rPr>
                                <m:t>0</m:t>
                              </m:r>
                            </m:e>
                            <m:e>
                              <m:r>
                                <a:rPr lang="en-CA" sz="2000" b="0" i="1" smtClean="0">
                                  <a:latin typeface="Cambria Math" panose="02040503050406030204" pitchFamily="18" charset="0"/>
                                </a:rPr>
                                <m:t>1</m:t>
                              </m:r>
                            </m:e>
                          </m:eqArr>
                        </m:e>
                      </m:d>
                    </m:oMath>
                  </m:oMathPara>
                </a14:m>
                <a:endParaRPr lang="en-US" sz="2000" dirty="0"/>
              </a:p>
            </p:txBody>
          </p:sp>
        </mc:Choice>
        <mc:Fallback xmlns="">
          <p:sp>
            <p:nvSpPr>
              <p:cNvPr id="7" name="Rectangle 6">
                <a:extLst>
                  <a:ext uri="{FF2B5EF4-FFF2-40B4-BE49-F238E27FC236}">
                    <a16:creationId xmlns:a16="http://schemas.microsoft.com/office/drawing/2014/main" id="{FF17993A-2784-3E4F-B9C1-F1D3F55230BF}"/>
                  </a:ext>
                </a:extLst>
              </p:cNvPr>
              <p:cNvSpPr>
                <a:spLocks noRot="1" noChangeAspect="1" noMove="1" noResize="1" noEditPoints="1" noAdjustHandles="1" noChangeArrowheads="1" noChangeShapeType="1" noTextEdit="1"/>
              </p:cNvSpPr>
              <p:nvPr/>
            </p:nvSpPr>
            <p:spPr>
              <a:xfrm>
                <a:off x="6096000" y="2535252"/>
                <a:ext cx="1287404" cy="605550"/>
              </a:xfrm>
              <a:prstGeom prst="rect">
                <a:avLst/>
              </a:prstGeom>
              <a:blipFill>
                <a:blip r:embed="rId4"/>
                <a:stretch>
                  <a:fillRect b="-4167"/>
                </a:stretch>
              </a:blipFill>
            </p:spPr>
            <p:txBody>
              <a:bodyPr/>
              <a:lstStyle/>
              <a:p>
                <a:r>
                  <a:rPr lang="en-US">
                    <a:noFill/>
                  </a:rPr>
                  <a:t> </a:t>
                </a:r>
              </a:p>
            </p:txBody>
          </p:sp>
        </mc:Fallback>
      </mc:AlternateContent>
    </p:spTree>
    <p:extLst>
      <p:ext uri="{BB962C8B-B14F-4D97-AF65-F5344CB8AC3E}">
        <p14:creationId xmlns:p14="http://schemas.microsoft.com/office/powerpoint/2010/main" val="30226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FB06-3C36-4A4B-93C1-1EBC1D7FBF27}"/>
              </a:ext>
            </a:extLst>
          </p:cNvPr>
          <p:cNvSpPr>
            <a:spLocks noGrp="1"/>
          </p:cNvSpPr>
          <p:nvPr>
            <p:ph type="title"/>
          </p:nvPr>
        </p:nvSpPr>
        <p:spPr/>
        <p:txBody>
          <a:bodyPr/>
          <a:lstStyle/>
          <a:p>
            <a:r>
              <a:rPr lang="en-US" dirty="0"/>
              <a:t>Quantum gates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B00ECA-292A-D543-8CD2-FD82B3647ED0}"/>
                  </a:ext>
                </a:extLst>
              </p:cNvPr>
              <p:cNvSpPr>
                <a:spLocks noGrp="1"/>
              </p:cNvSpPr>
              <p:nvPr>
                <p:ph idx="1"/>
              </p:nvPr>
            </p:nvSpPr>
            <p:spPr/>
            <p:txBody>
              <a:bodyPr>
                <a:normAutofit/>
              </a:bodyPr>
              <a:lstStyle/>
              <a:p>
                <a:r>
                  <a:rPr lang="en-US" sz="2000" dirty="0"/>
                  <a:t>A </a:t>
                </a:r>
                <a14:m>
                  <m:oMath xmlns:m="http://schemas.openxmlformats.org/officeDocument/2006/math">
                    <m:r>
                      <a:rPr lang="en-CA" sz="2000" i="1">
                        <a:latin typeface="Cambria Math" panose="02040503050406030204" pitchFamily="18" charset="0"/>
                      </a:rPr>
                      <m:t>𝑘</m:t>
                    </m:r>
                  </m:oMath>
                </a14:m>
                <a:r>
                  <a:rPr lang="en-US" sz="2000" dirty="0"/>
                  <a:t> qubit-</a:t>
                </a:r>
                <a:r>
                  <a:rPr lang="en-US" sz="2000" i="1" dirty="0">
                    <a:solidFill>
                      <a:srgbClr val="FF0000"/>
                    </a:solidFill>
                  </a:rPr>
                  <a:t>quantum gate</a:t>
                </a:r>
                <a:r>
                  <a:rPr lang="en-US" sz="2000" dirty="0"/>
                  <a:t> is a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2</m:t>
                        </m:r>
                      </m:e>
                      <m:sup>
                        <m:r>
                          <a:rPr lang="en-CA" sz="2000" b="0" i="1" smtClean="0">
                            <a:latin typeface="Cambria Math" panose="02040503050406030204" pitchFamily="18" charset="0"/>
                          </a:rPr>
                          <m:t>𝑘</m:t>
                        </m:r>
                      </m:sup>
                    </m:sSup>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2</m:t>
                        </m:r>
                      </m:e>
                      <m:sup>
                        <m:r>
                          <a:rPr lang="en-CA" sz="2000" b="0" i="1" smtClean="0">
                            <a:latin typeface="Cambria Math" panose="02040503050406030204" pitchFamily="18" charset="0"/>
                          </a:rPr>
                          <m:t>𝑘</m:t>
                        </m:r>
                      </m:sup>
                    </m:sSup>
                    <m:r>
                      <a:rPr lang="en-CA" sz="2000" i="1">
                        <a:latin typeface="Cambria Math" panose="02040503050406030204" pitchFamily="18" charset="0"/>
                      </a:rPr>
                      <m:t> </m:t>
                    </m:r>
                  </m:oMath>
                </a14:m>
                <a:r>
                  <a:rPr lang="en-US" sz="2000" dirty="0"/>
                  <a:t>unitary matrix </a:t>
                </a:r>
                <a14:m>
                  <m:oMath xmlns:m="http://schemas.openxmlformats.org/officeDocument/2006/math">
                    <m:r>
                      <a:rPr lang="en-CA" sz="2000" b="0" i="1" smtClean="0">
                        <a:latin typeface="Cambria Math" panose="02040503050406030204" pitchFamily="18" charset="0"/>
                      </a:rPr>
                      <m:t>𝑈</m:t>
                    </m:r>
                  </m:oMath>
                </a14:m>
                <a:r>
                  <a:rPr lang="en-US" sz="2000" dirty="0"/>
                  <a:t> </a:t>
                </a:r>
              </a:p>
              <a:p>
                <a:pPr lvl="1"/>
                <a:r>
                  <a:rPr lang="en-US" sz="2000" dirty="0"/>
                  <a:t>Unitary matrices map unit vectors to unit vectors</a:t>
                </a:r>
              </a:p>
              <a:p>
                <a:pPr lvl="1"/>
                <a:r>
                  <a:rPr lang="en-US" sz="2000" dirty="0"/>
                  <a:t>They are invertible</a:t>
                </a:r>
              </a:p>
              <a:p>
                <a:r>
                  <a:rPr lang="en-US" sz="2000" dirty="0"/>
                  <a:t>Single-qubit quantum gates:</a:t>
                </a:r>
              </a:p>
              <a:p>
                <a:pPr lvl="1"/>
                <a14:m>
                  <m:oMath xmlns:m="http://schemas.openxmlformats.org/officeDocument/2006/math">
                    <m:r>
                      <a:rPr lang="en-CA" sz="2000" b="0" i="1" smtClean="0">
                        <a:latin typeface="Cambria Math" panose="02040503050406030204" pitchFamily="18" charset="0"/>
                      </a:rPr>
                      <m:t>𝐼</m:t>
                    </m:r>
                  </m:oMath>
                </a14:m>
                <a:r>
                  <a:rPr lang="en-US" sz="2000" dirty="0"/>
                  <a:t> – identity</a:t>
                </a:r>
              </a:p>
              <a:p>
                <a:pPr lvl="1"/>
                <a14:m>
                  <m:oMath xmlns:m="http://schemas.openxmlformats.org/officeDocument/2006/math">
                    <m:r>
                      <a:rPr lang="en-CA" sz="2000" b="0" i="1" smtClean="0">
                        <a:latin typeface="Cambria Math" panose="02040503050406030204" pitchFamily="18" charset="0"/>
                      </a:rPr>
                      <m:t>𝑋</m:t>
                    </m:r>
                  </m:oMath>
                </a14:m>
                <a:r>
                  <a:rPr lang="en-US" sz="2000" dirty="0"/>
                  <a:t> – bitflip: </a:t>
                </a:r>
                <a14:m>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0</m:t>
                        </m:r>
                      </m:e>
                    </m:d>
                    <m:r>
                      <a:rPr lang="en-CA" sz="2000" b="0" i="1" smtClean="0">
                        <a:latin typeface="Cambria Math" panose="02040503050406030204" pitchFamily="18" charset="0"/>
                      </a:rPr>
                      <m:t>↔</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1</m:t>
                        </m:r>
                      </m:e>
                    </m:d>
                  </m:oMath>
                </a14:m>
                <a:endParaRPr lang="en-CA" sz="2000" b="0" dirty="0"/>
              </a:p>
              <a:p>
                <a:pPr lvl="1"/>
                <a14:m>
                  <m:oMath xmlns:m="http://schemas.openxmlformats.org/officeDocument/2006/math">
                    <m:r>
                      <a:rPr lang="en-CA" sz="2000" i="1">
                        <a:latin typeface="Cambria Math" panose="02040503050406030204" pitchFamily="18" charset="0"/>
                      </a:rPr>
                      <m:t>𝐻</m:t>
                    </m:r>
                  </m:oMath>
                </a14:m>
                <a:r>
                  <a:rPr lang="en-US" sz="2000" dirty="0"/>
                  <a:t> – Hadamard: </a:t>
                </a:r>
              </a:p>
              <a:p>
                <a:pPr lvl="1"/>
                <a:endParaRPr lang="en-US" sz="2000" dirty="0"/>
              </a:p>
              <a:p>
                <a:endParaRPr lang="en-US" sz="2000" dirty="0"/>
              </a:p>
              <a:p>
                <a:r>
                  <a:rPr lang="en-US" sz="2000" dirty="0"/>
                  <a:t>Two-qubit gates:</a:t>
                </a:r>
              </a:p>
              <a:p>
                <a:pPr lvl="1"/>
                <a14:m>
                  <m:oMath xmlns:m="http://schemas.openxmlformats.org/officeDocument/2006/math">
                    <m:r>
                      <a:rPr lang="en-CA" sz="2000" b="0" i="1" smtClean="0">
                        <a:latin typeface="Cambria Math" panose="02040503050406030204" pitchFamily="18" charset="0"/>
                      </a:rPr>
                      <m:t>𝐶𝑁𝑂𝑇</m:t>
                    </m:r>
                  </m:oMath>
                </a14:m>
                <a:r>
                  <a:rPr lang="en-US" sz="2000" dirty="0"/>
                  <a:t> – controlled NOT operation: </a:t>
                </a:r>
                <a14:m>
                  <m:oMath xmlns:m="http://schemas.openxmlformats.org/officeDocument/2006/math">
                    <m:r>
                      <a:rPr lang="en-CA" sz="2000" i="1">
                        <a:latin typeface="Cambria Math" panose="02040503050406030204" pitchFamily="18" charset="0"/>
                      </a:rPr>
                      <m:t>𝐶𝑁𝑂𝑇</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𝑥</m:t>
                        </m:r>
                        <m:r>
                          <a:rPr lang="en-CA" sz="2000" b="0" i="1" smtClean="0">
                            <a:latin typeface="Cambria Math" panose="02040503050406030204" pitchFamily="18" charset="0"/>
                          </a:rPr>
                          <m:t>,</m:t>
                        </m:r>
                        <m:r>
                          <a:rPr lang="en-CA" sz="2000" b="0" i="1" smtClean="0">
                            <a:latin typeface="Cambria Math" panose="02040503050406030204" pitchFamily="18" charset="0"/>
                          </a:rPr>
                          <m:t>𝑎</m:t>
                        </m:r>
                      </m:e>
                    </m:d>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r>
                      <a:rPr lang="en-CA" sz="2000" b="0" i="1" smtClean="0">
                        <a:latin typeface="Cambria Math" panose="02040503050406030204" pitchFamily="18" charset="0"/>
                      </a:rPr>
                      <m:t>𝑎</m:t>
                    </m:r>
                    <m:r>
                      <a:rPr lang="en-CA" sz="2000" b="0" i="1" smtClean="0">
                        <a:latin typeface="Cambria Math" panose="02040503050406030204" pitchFamily="18" charset="0"/>
                      </a:rPr>
                      <m:t>⊕</m:t>
                    </m:r>
                    <m:r>
                      <a:rPr lang="en-CA" sz="2000" b="0" i="1" smtClean="0">
                        <a:latin typeface="Cambria Math" panose="02040503050406030204" pitchFamily="18" charset="0"/>
                      </a:rPr>
                      <m:t>𝑥</m:t>
                    </m:r>
                    <m:r>
                      <a:rPr lang="en-CA" sz="2000" b="0" i="1" smtClean="0">
                        <a:latin typeface="Cambria Math" panose="02040503050406030204" pitchFamily="18" charset="0"/>
                      </a:rPr>
                      <m:t>⟩</m:t>
                    </m:r>
                  </m:oMath>
                </a14:m>
                <a:endParaRPr lang="en-US" sz="2000" dirty="0"/>
              </a:p>
            </p:txBody>
          </p:sp>
        </mc:Choice>
        <mc:Fallback xmlns="">
          <p:sp>
            <p:nvSpPr>
              <p:cNvPr id="3" name="Content Placeholder 2">
                <a:extLst>
                  <a:ext uri="{FF2B5EF4-FFF2-40B4-BE49-F238E27FC236}">
                    <a16:creationId xmlns:a16="http://schemas.microsoft.com/office/drawing/2014/main" id="{1EB00ECA-292A-D543-8CD2-FD82B3647ED0}"/>
                  </a:ext>
                </a:extLst>
              </p:cNvPr>
              <p:cNvSpPr>
                <a:spLocks noGrp="1" noRot="1" noChangeAspect="1" noMove="1" noResize="1" noEditPoints="1" noAdjustHandles="1" noChangeArrowheads="1" noChangeShapeType="1" noTextEdit="1"/>
              </p:cNvSpPr>
              <p:nvPr>
                <p:ph idx="1"/>
              </p:nvPr>
            </p:nvSpPr>
            <p:spPr>
              <a:blipFill>
                <a:blip r:embed="rId2"/>
                <a:stretch>
                  <a:fillRect l="-604" t="-1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78BEF7-108E-3B46-B7E4-5720FFFEA327}"/>
                  </a:ext>
                </a:extLst>
              </p:cNvPr>
              <p:cNvSpPr/>
              <p:nvPr/>
            </p:nvSpPr>
            <p:spPr>
              <a:xfrm>
                <a:off x="6255026" y="3080348"/>
                <a:ext cx="6096000" cy="1455655"/>
              </a:xfrm>
              <a:prstGeom prst="rect">
                <a:avLst/>
              </a:prstGeom>
            </p:spPr>
            <p:txBody>
              <a:bodyPr>
                <a:spAutoFit/>
              </a:bodyPr>
              <a:lstStyle/>
              <a:p>
                <a:r>
                  <a:rPr lang="en-US" sz="2000" dirty="0"/>
                  <a:t>Phase gates</a:t>
                </a:r>
                <a:endParaRPr lang="en-CA" sz="2000" i="1" dirty="0">
                  <a:latin typeface="Cambria Math" panose="02040503050406030204" pitchFamily="18" charset="0"/>
                </a:endParaRPr>
              </a:p>
              <a:p>
                <a:pPr lvl="1"/>
                <a14:m>
                  <m:oMath xmlns:m="http://schemas.openxmlformats.org/officeDocument/2006/math">
                    <m:r>
                      <a:rPr lang="en-CA" sz="2000" i="1">
                        <a:latin typeface="Cambria Math" panose="02040503050406030204" pitchFamily="18" charset="0"/>
                      </a:rPr>
                      <m:t>𝑍</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0</m:t>
                        </m:r>
                      </m:e>
                    </m:d>
                    <m:r>
                      <a:rPr lang="en-CA" sz="2000" i="1">
                        <a:latin typeface="Cambria Math" panose="02040503050406030204" pitchFamily="18" charset="0"/>
                      </a:rPr>
                      <m:t>↦|0⟩</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1</m:t>
                        </m:r>
                      </m:e>
                    </m:d>
                    <m:r>
                      <a:rPr lang="en-CA" sz="2000" i="1">
                        <a:latin typeface="Cambria Math" panose="02040503050406030204" pitchFamily="18" charset="0"/>
                      </a:rPr>
                      <m:t>↦−</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1</m:t>
                        </m:r>
                      </m:e>
                    </m:d>
                  </m:oMath>
                </a14:m>
                <a:endParaRPr lang="en-CA" sz="2000" dirty="0"/>
              </a:p>
              <a:p>
                <a:pPr lvl="1"/>
                <a14:m>
                  <m:oMath xmlns:m="http://schemas.openxmlformats.org/officeDocument/2006/math">
                    <m:r>
                      <a:rPr lang="en-CA" sz="2000" i="1">
                        <a:latin typeface="Cambria Math" panose="02040503050406030204" pitchFamily="18" charset="0"/>
                      </a:rPr>
                      <m:t>𝑃</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0</m:t>
                        </m:r>
                      </m:e>
                    </m:d>
                    <m:r>
                      <a:rPr lang="en-CA" sz="2000" i="1">
                        <a:latin typeface="Cambria Math" panose="02040503050406030204" pitchFamily="18" charset="0"/>
                      </a:rPr>
                      <m:t>↦|0⟩</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1</m:t>
                        </m:r>
                      </m:e>
                    </m:d>
                    <m:r>
                      <a:rPr lang="en-CA" sz="2000" i="1">
                        <a:latin typeface="Cambria Math" panose="02040503050406030204" pitchFamily="18" charset="0"/>
                      </a:rPr>
                      <m:t>↦</m:t>
                    </m:r>
                    <m:r>
                      <a:rPr lang="en-CA" sz="2000" i="1">
                        <a:latin typeface="Cambria Math" panose="02040503050406030204" pitchFamily="18" charset="0"/>
                      </a:rPr>
                      <m:t>𝑖</m:t>
                    </m:r>
                    <m:r>
                      <a:rPr lang="en-CA" sz="2000" i="1">
                        <a:latin typeface="Cambria Math" panose="02040503050406030204" pitchFamily="18" charset="0"/>
                      </a:rPr>
                      <m:t>|1⟩</m:t>
                    </m:r>
                  </m:oMath>
                </a14:m>
                <a:endParaRPr lang="en-US" sz="2000" dirty="0"/>
              </a:p>
              <a:p>
                <a:pPr lvl="1"/>
                <a14:m>
                  <m:oMath xmlns:m="http://schemas.openxmlformats.org/officeDocument/2006/math">
                    <m:r>
                      <a:rPr lang="en-CA" sz="2000" i="1">
                        <a:latin typeface="Cambria Math" panose="02040503050406030204" pitchFamily="18" charset="0"/>
                      </a:rPr>
                      <m:t>𝑇</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0</m:t>
                        </m:r>
                      </m:e>
                    </m:d>
                    <m:r>
                      <a:rPr lang="en-CA" sz="2000" i="1">
                        <a:latin typeface="Cambria Math" panose="02040503050406030204" pitchFamily="18" charset="0"/>
                      </a:rPr>
                      <m:t>↦|0⟩</m:t>
                    </m:r>
                  </m:oMath>
                </a14:m>
                <a:r>
                  <a:rPr lang="en-US" sz="2000" dirty="0"/>
                  <a: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1</m:t>
                        </m:r>
                      </m:e>
                    </m:d>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𝑒</m:t>
                        </m:r>
                      </m:e>
                      <m:sup>
                        <m:f>
                          <m:fPr>
                            <m:ctrlPr>
                              <a:rPr lang="en-CA" sz="2000" i="1">
                                <a:latin typeface="Cambria Math" panose="02040503050406030204" pitchFamily="18" charset="0"/>
                              </a:rPr>
                            </m:ctrlPr>
                          </m:fPr>
                          <m:num>
                            <m:r>
                              <a:rPr lang="en-CA" sz="2000" i="1">
                                <a:latin typeface="Cambria Math" panose="02040503050406030204" pitchFamily="18" charset="0"/>
                              </a:rPr>
                              <m:t>2</m:t>
                            </m:r>
                            <m:r>
                              <a:rPr lang="en-CA" sz="2000" i="1">
                                <a:latin typeface="Cambria Math" panose="02040503050406030204" pitchFamily="18" charset="0"/>
                              </a:rPr>
                              <m:t>𝜋</m:t>
                            </m:r>
                            <m:r>
                              <a:rPr lang="en-CA" sz="2000" i="1">
                                <a:latin typeface="Cambria Math" panose="02040503050406030204" pitchFamily="18" charset="0"/>
                              </a:rPr>
                              <m:t>𝑖</m:t>
                            </m:r>
                          </m:num>
                          <m:den>
                            <m:r>
                              <a:rPr lang="en-CA" sz="2000" i="1">
                                <a:latin typeface="Cambria Math" panose="02040503050406030204" pitchFamily="18" charset="0"/>
                              </a:rPr>
                              <m:t>8</m:t>
                            </m:r>
                          </m:den>
                        </m:f>
                      </m:sup>
                    </m:sSup>
                    <m:r>
                      <a:rPr lang="en-CA" sz="2000" i="1">
                        <a:latin typeface="Cambria Math" panose="02040503050406030204" pitchFamily="18" charset="0"/>
                      </a:rPr>
                      <m:t>|1⟩</m:t>
                    </m:r>
                  </m:oMath>
                </a14:m>
                <a:endParaRPr lang="en-US" sz="2000" dirty="0"/>
              </a:p>
            </p:txBody>
          </p:sp>
        </mc:Choice>
        <mc:Fallback xmlns="">
          <p:sp>
            <p:nvSpPr>
              <p:cNvPr id="4" name="Rectangle 3">
                <a:extLst>
                  <a:ext uri="{FF2B5EF4-FFF2-40B4-BE49-F238E27FC236}">
                    <a16:creationId xmlns:a16="http://schemas.microsoft.com/office/drawing/2014/main" id="{5B78BEF7-108E-3B46-B7E4-5720FFFEA327}"/>
                  </a:ext>
                </a:extLst>
              </p:cNvPr>
              <p:cNvSpPr>
                <a:spLocks noRot="1" noChangeAspect="1" noMove="1" noResize="1" noEditPoints="1" noAdjustHandles="1" noChangeArrowheads="1" noChangeShapeType="1" noTextEdit="1"/>
              </p:cNvSpPr>
              <p:nvPr/>
            </p:nvSpPr>
            <p:spPr>
              <a:xfrm>
                <a:off x="6255026" y="3080348"/>
                <a:ext cx="6096000" cy="1455655"/>
              </a:xfrm>
              <a:prstGeom prst="rect">
                <a:avLst/>
              </a:prstGeom>
              <a:blipFill>
                <a:blip r:embed="rId3"/>
                <a:stretch>
                  <a:fillRect l="-1042" t="-1739" b="-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D6AF134-3ECF-0A48-A6E2-9BE168428571}"/>
                  </a:ext>
                </a:extLst>
              </p:cNvPr>
              <p:cNvSpPr/>
              <p:nvPr/>
            </p:nvSpPr>
            <p:spPr>
              <a:xfrm>
                <a:off x="2765130" y="3808176"/>
                <a:ext cx="2442785" cy="1109663"/>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d>
                        <m:dPr>
                          <m:begChr m:val="|"/>
                          <m:endChr m:val="⟩"/>
                          <m:ctrlPr>
                            <a:rPr lang="en-CA" sz="1600" i="1" smtClean="0">
                              <a:latin typeface="Cambria Math" panose="02040503050406030204" pitchFamily="18" charset="0"/>
                            </a:rPr>
                          </m:ctrlPr>
                        </m:dPr>
                        <m:e>
                          <m:r>
                            <a:rPr lang="en-CA" sz="1600" i="1">
                              <a:latin typeface="Cambria Math" panose="02040503050406030204" pitchFamily="18" charset="0"/>
                            </a:rPr>
                            <m:t>0</m:t>
                          </m:r>
                        </m:e>
                      </m:d>
                      <m:r>
                        <a:rPr lang="en-CA" sz="1600" i="1">
                          <a:latin typeface="Cambria Math" panose="02040503050406030204" pitchFamily="18" charset="0"/>
                        </a:rPr>
                        <m:t>↦</m:t>
                      </m:r>
                      <m:f>
                        <m:fPr>
                          <m:ctrlPr>
                            <a:rPr lang="en-CA" sz="1600" i="1">
                              <a:latin typeface="Cambria Math" panose="02040503050406030204" pitchFamily="18" charset="0"/>
                            </a:rPr>
                          </m:ctrlPr>
                        </m:fPr>
                        <m:num>
                          <m:r>
                            <a:rPr lang="en-CA" sz="1600" i="1">
                              <a:latin typeface="Cambria Math" panose="02040503050406030204" pitchFamily="18" charset="0"/>
                            </a:rPr>
                            <m:t>1</m:t>
                          </m:r>
                        </m:num>
                        <m:den>
                          <m:rad>
                            <m:radPr>
                              <m:degHide m:val="on"/>
                              <m:ctrlPr>
                                <a:rPr lang="en-CA" sz="1600" i="1">
                                  <a:latin typeface="Cambria Math" panose="02040503050406030204" pitchFamily="18" charset="0"/>
                                </a:rPr>
                              </m:ctrlPr>
                            </m:radPr>
                            <m:deg/>
                            <m:e>
                              <m:r>
                                <a:rPr lang="en-CA" sz="1600" i="1">
                                  <a:latin typeface="Cambria Math" panose="02040503050406030204" pitchFamily="18" charset="0"/>
                                </a:rPr>
                                <m:t>2</m:t>
                              </m:r>
                            </m:e>
                          </m:rad>
                        </m:den>
                      </m:f>
                      <m:d>
                        <m:dPr>
                          <m:ctrlPr>
                            <a:rPr lang="en-CA" sz="1600" i="1">
                              <a:latin typeface="Cambria Math" panose="02040503050406030204" pitchFamily="18" charset="0"/>
                            </a:rPr>
                          </m:ctrlPr>
                        </m:dPr>
                        <m:e>
                          <m:d>
                            <m:dPr>
                              <m:begChr m:val="|"/>
                              <m:endChr m:val="⟩"/>
                              <m:ctrlPr>
                                <a:rPr lang="en-CA" sz="1600" i="1">
                                  <a:latin typeface="Cambria Math" panose="02040503050406030204" pitchFamily="18" charset="0"/>
                                </a:rPr>
                              </m:ctrlPr>
                            </m:dPr>
                            <m:e>
                              <m:r>
                                <a:rPr lang="en-CA" sz="1600" i="1">
                                  <a:latin typeface="Cambria Math" panose="02040503050406030204" pitchFamily="18" charset="0"/>
                                </a:rPr>
                                <m:t>0</m:t>
                              </m:r>
                            </m:e>
                          </m:d>
                          <m:r>
                            <a:rPr lang="en-CA" sz="1600" i="1">
                              <a:latin typeface="Cambria Math" panose="02040503050406030204" pitchFamily="18" charset="0"/>
                            </a:rPr>
                            <m:t>+|1⟩</m:t>
                          </m:r>
                        </m:e>
                      </m:d>
                    </m:oMath>
                    <m:oMath xmlns:m="http://schemas.openxmlformats.org/officeDocument/2006/math">
                      <m:d>
                        <m:dPr>
                          <m:begChr m:val="|"/>
                          <m:endChr m:val="⟩"/>
                          <m:ctrlPr>
                            <a:rPr lang="en-CA" sz="1600" i="1">
                              <a:latin typeface="Cambria Math" panose="02040503050406030204" pitchFamily="18" charset="0"/>
                            </a:rPr>
                          </m:ctrlPr>
                        </m:dPr>
                        <m:e>
                          <m:r>
                            <a:rPr lang="en-CA" sz="1600" i="1">
                              <a:latin typeface="Cambria Math" panose="02040503050406030204" pitchFamily="18" charset="0"/>
                            </a:rPr>
                            <m:t>1</m:t>
                          </m:r>
                        </m:e>
                      </m:d>
                      <m:r>
                        <a:rPr lang="en-CA" sz="1600" i="1">
                          <a:latin typeface="Cambria Math" panose="02040503050406030204" pitchFamily="18" charset="0"/>
                        </a:rPr>
                        <m:t>↦</m:t>
                      </m:r>
                      <m:f>
                        <m:fPr>
                          <m:ctrlPr>
                            <a:rPr lang="en-CA" sz="1600" i="1">
                              <a:latin typeface="Cambria Math" panose="02040503050406030204" pitchFamily="18" charset="0"/>
                            </a:rPr>
                          </m:ctrlPr>
                        </m:fPr>
                        <m:num>
                          <m:r>
                            <a:rPr lang="en-CA" sz="1600" i="1">
                              <a:latin typeface="Cambria Math" panose="02040503050406030204" pitchFamily="18" charset="0"/>
                            </a:rPr>
                            <m:t>1</m:t>
                          </m:r>
                        </m:num>
                        <m:den>
                          <m:rad>
                            <m:radPr>
                              <m:degHide m:val="on"/>
                              <m:ctrlPr>
                                <a:rPr lang="en-CA" sz="1600" i="1">
                                  <a:latin typeface="Cambria Math" panose="02040503050406030204" pitchFamily="18" charset="0"/>
                                </a:rPr>
                              </m:ctrlPr>
                            </m:radPr>
                            <m:deg/>
                            <m:e>
                              <m:r>
                                <a:rPr lang="en-CA" sz="1600" i="1">
                                  <a:latin typeface="Cambria Math" panose="02040503050406030204" pitchFamily="18" charset="0"/>
                                </a:rPr>
                                <m:t>2</m:t>
                              </m:r>
                            </m:e>
                          </m:rad>
                        </m:den>
                      </m:f>
                      <m:d>
                        <m:dPr>
                          <m:ctrlPr>
                            <a:rPr lang="en-CA" sz="1600" i="1">
                              <a:latin typeface="Cambria Math" panose="02040503050406030204" pitchFamily="18" charset="0"/>
                            </a:rPr>
                          </m:ctrlPr>
                        </m:dPr>
                        <m:e>
                          <m:d>
                            <m:dPr>
                              <m:begChr m:val="|"/>
                              <m:endChr m:val="⟩"/>
                              <m:ctrlPr>
                                <a:rPr lang="en-CA" sz="1600" i="1">
                                  <a:latin typeface="Cambria Math" panose="02040503050406030204" pitchFamily="18" charset="0"/>
                                </a:rPr>
                              </m:ctrlPr>
                            </m:dPr>
                            <m:e>
                              <m:r>
                                <a:rPr lang="en-CA" sz="1600" i="1">
                                  <a:latin typeface="Cambria Math" panose="02040503050406030204" pitchFamily="18" charset="0"/>
                                </a:rPr>
                                <m:t>0</m:t>
                              </m:r>
                            </m:e>
                          </m:d>
                          <m:r>
                            <a:rPr lang="en-CA" sz="1600" i="1">
                              <a:latin typeface="Cambria Math" panose="02040503050406030204" pitchFamily="18" charset="0"/>
                            </a:rPr>
                            <m:t>−|1⟩</m:t>
                          </m:r>
                        </m:e>
                      </m:d>
                    </m:oMath>
                  </m:oMathPara>
                </a14:m>
                <a:endParaRPr lang="en-US" sz="1600" dirty="0"/>
              </a:p>
            </p:txBody>
          </p:sp>
        </mc:Choice>
        <mc:Fallback xmlns="">
          <p:sp>
            <p:nvSpPr>
              <p:cNvPr id="5" name="Rectangle 4">
                <a:extLst>
                  <a:ext uri="{FF2B5EF4-FFF2-40B4-BE49-F238E27FC236}">
                    <a16:creationId xmlns:a16="http://schemas.microsoft.com/office/drawing/2014/main" id="{5D6AF134-3ECF-0A48-A6E2-9BE168428571}"/>
                  </a:ext>
                </a:extLst>
              </p:cNvPr>
              <p:cNvSpPr>
                <a:spLocks noRot="1" noChangeAspect="1" noMove="1" noResize="1" noEditPoints="1" noAdjustHandles="1" noChangeArrowheads="1" noChangeShapeType="1" noTextEdit="1"/>
              </p:cNvSpPr>
              <p:nvPr/>
            </p:nvSpPr>
            <p:spPr>
              <a:xfrm>
                <a:off x="2765130" y="3808176"/>
                <a:ext cx="2442785" cy="11096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51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CAA5-382E-1D47-912E-1430280568A0}"/>
              </a:ext>
            </a:extLst>
          </p:cNvPr>
          <p:cNvSpPr>
            <a:spLocks noGrp="1"/>
          </p:cNvSpPr>
          <p:nvPr>
            <p:ph type="title"/>
          </p:nvPr>
        </p:nvSpPr>
        <p:spPr/>
        <p:txBody>
          <a:bodyPr/>
          <a:lstStyle/>
          <a:p>
            <a:r>
              <a:rPr lang="en-US" dirty="0"/>
              <a:t>Quantum circuits</a:t>
            </a:r>
          </a:p>
        </p:txBody>
      </p:sp>
      <p:cxnSp>
        <p:nvCxnSpPr>
          <p:cNvPr id="22" name="Straight Connector 21">
            <a:extLst>
              <a:ext uri="{FF2B5EF4-FFF2-40B4-BE49-F238E27FC236}">
                <a16:creationId xmlns:a16="http://schemas.microsoft.com/office/drawing/2014/main" id="{3764CE7E-B90D-574F-A753-7947DA045521}"/>
              </a:ext>
            </a:extLst>
          </p:cNvPr>
          <p:cNvCxnSpPr/>
          <p:nvPr/>
        </p:nvCxnSpPr>
        <p:spPr>
          <a:xfrm>
            <a:off x="2089985" y="2415682"/>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BF064-5081-B346-A5C2-BF2F3D8251C1}"/>
              </a:ext>
            </a:extLst>
          </p:cNvPr>
          <p:cNvCxnSpPr/>
          <p:nvPr/>
        </p:nvCxnSpPr>
        <p:spPr>
          <a:xfrm>
            <a:off x="2089985"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13221B-4A3A-8C4D-A783-51FCC03F9BD7}"/>
              </a:ext>
            </a:extLst>
          </p:cNvPr>
          <p:cNvCxnSpPr/>
          <p:nvPr/>
        </p:nvCxnSpPr>
        <p:spPr>
          <a:xfrm>
            <a:off x="2089985" y="321102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A7C3C4-0CA2-9A45-B1F3-15A0BDD0FBCB}"/>
              </a:ext>
            </a:extLst>
          </p:cNvPr>
          <p:cNvSpPr/>
          <p:nvPr/>
        </p:nvSpPr>
        <p:spPr>
          <a:xfrm>
            <a:off x="3080585" y="2290473"/>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DDBAE8-723E-654C-8DDA-707D0F7E0A80}"/>
              </a:ext>
            </a:extLst>
          </p:cNvPr>
          <p:cNvSpPr/>
          <p:nvPr/>
        </p:nvSpPr>
        <p:spPr>
          <a:xfrm>
            <a:off x="4359316" y="2660951"/>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FB446F5-E35B-B749-A1C0-18CD96EDD5E3}"/>
              </a:ext>
            </a:extLst>
          </p:cNvPr>
          <p:cNvCxnSpPr/>
          <p:nvPr/>
        </p:nvCxnSpPr>
        <p:spPr>
          <a:xfrm>
            <a:off x="3616367"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BF2DD-9C0E-B246-865C-8CC47BF22F67}"/>
              </a:ext>
            </a:extLst>
          </p:cNvPr>
          <p:cNvCxnSpPr/>
          <p:nvPr/>
        </p:nvCxnSpPr>
        <p:spPr>
          <a:xfrm>
            <a:off x="3616367" y="2415682"/>
            <a:ext cx="23550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63D8F7-2BBB-3740-B9C6-08817B168F57}"/>
              </a:ext>
            </a:extLst>
          </p:cNvPr>
          <p:cNvCxnSpPr/>
          <p:nvPr/>
        </p:nvCxnSpPr>
        <p:spPr>
          <a:xfrm>
            <a:off x="4880810" y="3206450"/>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EB36A4-9F09-874E-A24A-B64C89FD9109}"/>
              </a:ext>
            </a:extLst>
          </p:cNvPr>
          <p:cNvCxnSpPr/>
          <p:nvPr/>
        </p:nvCxnSpPr>
        <p:spPr>
          <a:xfrm>
            <a:off x="4880810" y="2796683"/>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6BC2A0-6B4D-F340-9D7C-62765E767D49}"/>
              </a:ext>
            </a:extLst>
          </p:cNvPr>
          <p:cNvCxnSpPr/>
          <p:nvPr/>
        </p:nvCxnSpPr>
        <p:spPr>
          <a:xfrm flipV="1">
            <a:off x="2086320" y="414884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7FEE4E-0BA7-AE47-B3D7-DF09491F680A}"/>
              </a:ext>
            </a:extLst>
          </p:cNvPr>
          <p:cNvCxnSpPr/>
          <p:nvPr/>
        </p:nvCxnSpPr>
        <p:spPr>
          <a:xfrm>
            <a:off x="4877145" y="4148846"/>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DD09CAB-BD6C-AC45-A84E-863898E348E3}"/>
              </a:ext>
            </a:extLst>
          </p:cNvPr>
          <p:cNvSpPr/>
          <p:nvPr/>
        </p:nvSpPr>
        <p:spPr>
          <a:xfrm>
            <a:off x="3616367" y="3957257"/>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A31C7C1-86F7-E64F-86AA-4D22F5A3C21A}"/>
              </a:ext>
            </a:extLst>
          </p:cNvPr>
          <p:cNvSpPr txBox="1"/>
          <p:nvPr/>
        </p:nvSpPr>
        <p:spPr>
          <a:xfrm rot="16200000">
            <a:off x="4718700" y="3314815"/>
            <a:ext cx="671513" cy="369332"/>
          </a:xfrm>
          <a:prstGeom prst="rect">
            <a:avLst/>
          </a:prstGeom>
          <a:noFill/>
        </p:spPr>
        <p:txBody>
          <a:bodyPr wrap="square" rtlCol="0">
            <a:spAutoFit/>
          </a:bodyPr>
          <a:lstStyle/>
          <a:p>
            <a:r>
              <a:rPr lang="is-IS"/>
              <a:t>….</a:t>
            </a:r>
            <a:endParaRPr lang="en-US"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7668663-C5DA-FC4E-9419-A325AE75E57C}"/>
                  </a:ext>
                </a:extLst>
              </p:cNvPr>
              <p:cNvSpPr/>
              <p:nvPr/>
            </p:nvSpPr>
            <p:spPr>
              <a:xfrm>
                <a:off x="900444" y="3030424"/>
                <a:ext cx="5588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𝜓</m:t>
                          </m:r>
                        </m:e>
                      </m:d>
                    </m:oMath>
                  </m:oMathPara>
                </a14:m>
                <a:endParaRPr lang="en-US" dirty="0"/>
              </a:p>
            </p:txBody>
          </p:sp>
        </mc:Choice>
        <mc:Fallback xmlns="">
          <p:sp>
            <p:nvSpPr>
              <p:cNvPr id="40" name="Rectangle 39">
                <a:extLst>
                  <a:ext uri="{FF2B5EF4-FFF2-40B4-BE49-F238E27FC236}">
                    <a16:creationId xmlns:a16="http://schemas.microsoft.com/office/drawing/2014/main" id="{67668663-C5DA-FC4E-9419-A325AE75E57C}"/>
                  </a:ext>
                </a:extLst>
              </p:cNvPr>
              <p:cNvSpPr>
                <a:spLocks noRot="1" noChangeAspect="1" noMove="1" noResize="1" noEditPoints="1" noAdjustHandles="1" noChangeArrowheads="1" noChangeShapeType="1" noTextEdit="1"/>
              </p:cNvSpPr>
              <p:nvPr/>
            </p:nvSpPr>
            <p:spPr>
              <a:xfrm>
                <a:off x="900444" y="3030424"/>
                <a:ext cx="558871" cy="369332"/>
              </a:xfrm>
              <a:prstGeom prst="rect">
                <a:avLst/>
              </a:prstGeom>
              <a:blipFill>
                <a:blip r:embed="rId2"/>
                <a:stretch>
                  <a:fillRect b="-13793"/>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F1A12956-E41A-1242-BD8D-8338DDDA501B}"/>
              </a:ext>
            </a:extLst>
          </p:cNvPr>
          <p:cNvSpPr txBox="1"/>
          <p:nvPr/>
        </p:nvSpPr>
        <p:spPr>
          <a:xfrm>
            <a:off x="515035" y="2600065"/>
            <a:ext cx="1651331" cy="369332"/>
          </a:xfrm>
          <a:prstGeom prst="rect">
            <a:avLst/>
          </a:prstGeom>
          <a:noFill/>
        </p:spPr>
        <p:txBody>
          <a:bodyPr wrap="square" rtlCol="0">
            <a:spAutoFit/>
          </a:bodyPr>
          <a:lstStyle/>
          <a:p>
            <a:r>
              <a:rPr lang="en-US" dirty="0"/>
              <a:t>n qubit input</a:t>
            </a:r>
          </a:p>
        </p:txBody>
      </p:sp>
      <p:sp>
        <p:nvSpPr>
          <p:cNvPr id="42" name="TextBox 41">
            <a:extLst>
              <a:ext uri="{FF2B5EF4-FFF2-40B4-BE49-F238E27FC236}">
                <a16:creationId xmlns:a16="http://schemas.microsoft.com/office/drawing/2014/main" id="{89EE0A27-B055-8048-BA3D-72FC9402C070}"/>
              </a:ext>
            </a:extLst>
          </p:cNvPr>
          <p:cNvSpPr txBox="1"/>
          <p:nvPr/>
        </p:nvSpPr>
        <p:spPr>
          <a:xfrm>
            <a:off x="3403125" y="1485997"/>
            <a:ext cx="1651331" cy="369332"/>
          </a:xfrm>
          <a:prstGeom prst="rect">
            <a:avLst/>
          </a:prstGeom>
          <a:noFill/>
        </p:spPr>
        <p:txBody>
          <a:bodyPr wrap="square" rtlCol="0">
            <a:spAutoFit/>
          </a:bodyPr>
          <a:lstStyle/>
          <a:p>
            <a:r>
              <a:rPr lang="en-US" dirty="0"/>
              <a:t>2 qubit gates</a:t>
            </a:r>
          </a:p>
        </p:txBody>
      </p:sp>
      <p:cxnSp>
        <p:nvCxnSpPr>
          <p:cNvPr id="44" name="Straight Arrow Connector 43">
            <a:extLst>
              <a:ext uri="{FF2B5EF4-FFF2-40B4-BE49-F238E27FC236}">
                <a16:creationId xmlns:a16="http://schemas.microsoft.com/office/drawing/2014/main" id="{7BD7075B-B27F-C148-BAE0-59E2D9C38AD2}"/>
              </a:ext>
            </a:extLst>
          </p:cNvPr>
          <p:cNvCxnSpPr>
            <a:cxnSpLocks/>
          </p:cNvCxnSpPr>
          <p:nvPr/>
        </p:nvCxnSpPr>
        <p:spPr>
          <a:xfrm flipH="1">
            <a:off x="3616367" y="1857697"/>
            <a:ext cx="307420" cy="3054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498A56-4E07-0942-A9C0-D1D502C2C8D3}"/>
              </a:ext>
            </a:extLst>
          </p:cNvPr>
          <p:cNvCxnSpPr>
            <a:cxnSpLocks/>
          </p:cNvCxnSpPr>
          <p:nvPr/>
        </p:nvCxnSpPr>
        <p:spPr>
          <a:xfrm>
            <a:off x="4033046" y="1838007"/>
            <a:ext cx="533649" cy="7134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2B82F4-2087-CE48-A270-C818FBBC83F7}"/>
              </a:ext>
            </a:extLst>
          </p:cNvPr>
          <p:cNvSpPr txBox="1"/>
          <p:nvPr/>
        </p:nvSpPr>
        <p:spPr>
          <a:xfrm>
            <a:off x="3517465" y="4798820"/>
            <a:ext cx="1651331" cy="369332"/>
          </a:xfrm>
          <a:prstGeom prst="rect">
            <a:avLst/>
          </a:prstGeom>
          <a:noFill/>
        </p:spPr>
        <p:txBody>
          <a:bodyPr wrap="square" rtlCol="0">
            <a:spAutoFit/>
          </a:bodyPr>
          <a:lstStyle/>
          <a:p>
            <a:r>
              <a:rPr lang="en-US" dirty="0"/>
              <a:t>1 qubit gate</a:t>
            </a:r>
          </a:p>
        </p:txBody>
      </p:sp>
      <p:cxnSp>
        <p:nvCxnSpPr>
          <p:cNvPr id="50" name="Straight Arrow Connector 49">
            <a:extLst>
              <a:ext uri="{FF2B5EF4-FFF2-40B4-BE49-F238E27FC236}">
                <a16:creationId xmlns:a16="http://schemas.microsoft.com/office/drawing/2014/main" id="{A9A4A637-0F89-D64D-870F-456EBD8C6386}"/>
              </a:ext>
            </a:extLst>
          </p:cNvPr>
          <p:cNvCxnSpPr>
            <a:cxnSpLocks/>
          </p:cNvCxnSpPr>
          <p:nvPr/>
        </p:nvCxnSpPr>
        <p:spPr>
          <a:xfrm flipH="1" flipV="1">
            <a:off x="3923787" y="4467024"/>
            <a:ext cx="187880" cy="3317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16B7A97-6FD8-DE40-A1A0-71E8252BB5E6}"/>
                  </a:ext>
                </a:extLst>
              </p:cNvPr>
              <p:cNvSpPr txBox="1"/>
              <p:nvPr/>
            </p:nvSpPr>
            <p:spPr>
              <a:xfrm>
                <a:off x="6116737" y="1760543"/>
                <a:ext cx="5919254"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A quantum circuit </a:t>
                </a:r>
                <a14:m>
                  <m:oMath xmlns:m="http://schemas.openxmlformats.org/officeDocument/2006/math">
                    <m:r>
                      <a:rPr lang="en-CA" sz="2000" b="0" i="1" smtClean="0">
                        <a:latin typeface="Cambria Math" panose="02040503050406030204" pitchFamily="18" charset="0"/>
                      </a:rPr>
                      <m:t>𝐹</m:t>
                    </m:r>
                  </m:oMath>
                </a14:m>
                <a:r>
                  <a:rPr lang="en-US" sz="2000" dirty="0"/>
                  <a:t> consists of an ordered collection of 1- and 2-qubit gates </a:t>
                </a:r>
                <a14:m>
                  <m:oMath xmlns:m="http://schemas.openxmlformats.org/officeDocument/2006/math">
                    <m:sSub>
                      <m:sSubPr>
                        <m:ctrlPr>
                          <a:rPr lang="en-CA" sz="2000" b="0" i="1" smtClean="0">
                            <a:latin typeface="Cambria Math" panose="02040503050406030204" pitchFamily="18" charset="0"/>
                          </a:rPr>
                        </m:ctrlPr>
                      </m:sSubPr>
                      <m:e>
                        <m:r>
                          <a:rPr lang="en-CA" sz="2000" i="1">
                            <a:latin typeface="Cambria Math" panose="02040503050406030204" pitchFamily="18" charset="0"/>
                          </a:rPr>
                          <m:t>𝐺</m:t>
                        </m:r>
                      </m:e>
                      <m:sub>
                        <m:r>
                          <a:rPr lang="en-CA" sz="2000" b="0" i="1" smtClean="0">
                            <a:latin typeface="Cambria Math" panose="02040503050406030204" pitchFamily="18" charset="0"/>
                          </a:rPr>
                          <m:t>1</m:t>
                        </m:r>
                      </m:sub>
                    </m:sSub>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𝐺</m:t>
                        </m:r>
                      </m:e>
                      <m:sub>
                        <m:r>
                          <a:rPr lang="en-CA" sz="2000" b="0" i="1" smtClean="0">
                            <a:latin typeface="Cambria Math" panose="02040503050406030204" pitchFamily="18" charset="0"/>
                          </a:rPr>
                          <m:t>2</m:t>
                        </m:r>
                      </m:sub>
                    </m:sSub>
                    <m:r>
                      <a:rPr lang="en-CA" sz="2000" b="0" i="1" smtClean="0">
                        <a:latin typeface="Cambria Math" panose="02040503050406030204" pitchFamily="18" charset="0"/>
                      </a:rPr>
                      <m:t>,…</m:t>
                    </m:r>
                    <m:r>
                      <a:rPr lang="en-CA" sz="2000" i="1">
                        <a:latin typeface="Cambria Math" panose="02040503050406030204" pitchFamily="18" charset="0"/>
                      </a:rPr>
                      <m:t> </m:t>
                    </m:r>
                  </m:oMath>
                </a14:m>
                <a:r>
                  <a:rPr lang="en-US" sz="2000" dirty="0"/>
                  <a:t>applied to subsets of qubits. </a:t>
                </a:r>
                <a:br>
                  <a:rPr lang="en-US" sz="2000" dirty="0"/>
                </a:br>
                <a:endParaRPr lang="en-US" sz="2000" dirty="0"/>
              </a:p>
              <a:p>
                <a:pPr marL="285750" indent="-285750">
                  <a:buFont typeface="Arial" panose="020B0604020202020204" pitchFamily="34" charset="0"/>
                  <a:buChar char="•"/>
                </a:pPr>
                <a:r>
                  <a:rPr lang="en-US" sz="2000" dirty="0"/>
                  <a:t>Output of circuit </a:t>
                </a:r>
                <a14:m>
                  <m:oMath xmlns:m="http://schemas.openxmlformats.org/officeDocument/2006/math">
                    <m:r>
                      <a:rPr lang="en-CA" sz="2000" i="1">
                        <a:latin typeface="Cambria Math" panose="02040503050406030204" pitchFamily="18" charset="0"/>
                      </a:rPr>
                      <m:t>𝐹</m:t>
                    </m:r>
                  </m:oMath>
                </a14:m>
                <a:r>
                  <a:rPr lang="en-US" sz="2000" dirty="0"/>
                  <a:t> on input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𝜓</m:t>
                    </m:r>
                    <m:r>
                      <a:rPr lang="en-CA" sz="2000" b="0" i="1" smtClean="0">
                        <a:latin typeface="Cambria Math" panose="02040503050406030204" pitchFamily="18" charset="0"/>
                      </a:rPr>
                      <m:t>⟩</m:t>
                    </m:r>
                  </m:oMath>
                </a14:m>
                <a:r>
                  <a:rPr lang="en-US" sz="2000" dirty="0"/>
                  <a:t> is equal to </a:t>
                </a:r>
                <a:br>
                  <a:rPr lang="en-US" sz="2000" dirty="0"/>
                </a:br>
                <a:br>
                  <a:rPr lang="en-US" sz="2000" dirty="0"/>
                </a:b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𝐺</m:t>
                        </m:r>
                      </m:e>
                      <m:sub>
                        <m:r>
                          <a:rPr lang="en-CA" sz="2000" b="0" i="1" smtClean="0">
                            <a:latin typeface="Cambria Math" panose="02040503050406030204" pitchFamily="18" charset="0"/>
                          </a:rPr>
                          <m:t>𝑚</m:t>
                        </m:r>
                      </m:sub>
                    </m:sSub>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𝐺</m:t>
                        </m:r>
                      </m:e>
                      <m:sub>
                        <m:r>
                          <a:rPr lang="en-CA" sz="2000" b="0" i="1" smtClean="0">
                            <a:latin typeface="Cambria Math" panose="02040503050406030204" pitchFamily="18" charset="0"/>
                          </a:rPr>
                          <m:t>2</m:t>
                        </m:r>
                      </m:sub>
                    </m:sSub>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𝐺</m:t>
                        </m:r>
                      </m:e>
                      <m:sub>
                        <m:r>
                          <a:rPr lang="en-CA" sz="2000" b="0" i="1" smtClean="0">
                            <a:latin typeface="Cambria Math" panose="02040503050406030204" pitchFamily="18" charset="0"/>
                          </a:rPr>
                          <m:t>1</m:t>
                        </m:r>
                      </m:sub>
                    </m:sSub>
                    <m:r>
                      <a:rPr lang="en-CA" sz="2000" b="0" i="1" smtClean="0">
                        <a:latin typeface="Cambria Math" panose="02040503050406030204" pitchFamily="18" charset="0"/>
                      </a:rPr>
                      <m:t>|</m:t>
                    </m:r>
                    <m:r>
                      <a:rPr lang="en-CA" sz="2000" b="0" i="1" smtClean="0">
                        <a:latin typeface="Cambria Math" panose="02040503050406030204" pitchFamily="18" charset="0"/>
                      </a:rPr>
                      <m:t>𝜓</m:t>
                    </m:r>
                    <m:r>
                      <a:rPr lang="en-CA" sz="2000" b="0" i="1" smtClean="0">
                        <a:latin typeface="Cambria Math" panose="02040503050406030204" pitchFamily="18" charset="0"/>
                      </a:rPr>
                      <m:t>⟩</m:t>
                    </m:r>
                  </m:oMath>
                </a14:m>
                <a:endParaRPr lang="en-US" sz="2000" dirty="0"/>
              </a:p>
            </p:txBody>
          </p:sp>
        </mc:Choice>
        <mc:Fallback xmlns="">
          <p:sp>
            <p:nvSpPr>
              <p:cNvPr id="55" name="TextBox 54">
                <a:extLst>
                  <a:ext uri="{FF2B5EF4-FFF2-40B4-BE49-F238E27FC236}">
                    <a16:creationId xmlns:a16="http://schemas.microsoft.com/office/drawing/2014/main" id="{816B7A97-6FD8-DE40-A1A0-71E8252BB5E6}"/>
                  </a:ext>
                </a:extLst>
              </p:cNvPr>
              <p:cNvSpPr txBox="1">
                <a:spLocks noRot="1" noChangeAspect="1" noMove="1" noResize="1" noEditPoints="1" noAdjustHandles="1" noChangeArrowheads="1" noChangeShapeType="1" noTextEdit="1"/>
              </p:cNvSpPr>
              <p:nvPr/>
            </p:nvSpPr>
            <p:spPr>
              <a:xfrm>
                <a:off x="6116737" y="1760543"/>
                <a:ext cx="5919254" cy="2246769"/>
              </a:xfrm>
              <a:prstGeom prst="rect">
                <a:avLst/>
              </a:prstGeom>
              <a:blipFill>
                <a:blip r:embed="rId3"/>
                <a:stretch>
                  <a:fillRect l="-858" t="-1695" b="-1695"/>
                </a:stretch>
              </a:blipFill>
            </p:spPr>
            <p:txBody>
              <a:bodyPr/>
              <a:lstStyle/>
              <a:p>
                <a:r>
                  <a:rPr lang="en-US">
                    <a:noFill/>
                  </a:rPr>
                  <a:t> </a:t>
                </a:r>
              </a:p>
            </p:txBody>
          </p:sp>
        </mc:Fallback>
      </mc:AlternateContent>
    </p:spTree>
    <p:extLst>
      <p:ext uri="{BB962C8B-B14F-4D97-AF65-F5344CB8AC3E}">
        <p14:creationId xmlns:p14="http://schemas.microsoft.com/office/powerpoint/2010/main" val="368405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CAA5-382E-1D47-912E-1430280568A0}"/>
              </a:ext>
            </a:extLst>
          </p:cNvPr>
          <p:cNvSpPr>
            <a:spLocks noGrp="1"/>
          </p:cNvSpPr>
          <p:nvPr>
            <p:ph type="title"/>
          </p:nvPr>
        </p:nvSpPr>
        <p:spPr/>
        <p:txBody>
          <a:bodyPr/>
          <a:lstStyle/>
          <a:p>
            <a:r>
              <a:rPr lang="en-US" dirty="0"/>
              <a:t>Measurements</a:t>
            </a:r>
          </a:p>
        </p:txBody>
      </p:sp>
      <p:cxnSp>
        <p:nvCxnSpPr>
          <p:cNvPr id="22" name="Straight Connector 21">
            <a:extLst>
              <a:ext uri="{FF2B5EF4-FFF2-40B4-BE49-F238E27FC236}">
                <a16:creationId xmlns:a16="http://schemas.microsoft.com/office/drawing/2014/main" id="{3764CE7E-B90D-574F-A753-7947DA045521}"/>
              </a:ext>
            </a:extLst>
          </p:cNvPr>
          <p:cNvCxnSpPr/>
          <p:nvPr/>
        </p:nvCxnSpPr>
        <p:spPr>
          <a:xfrm>
            <a:off x="2089985" y="2415682"/>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BF064-5081-B346-A5C2-BF2F3D8251C1}"/>
              </a:ext>
            </a:extLst>
          </p:cNvPr>
          <p:cNvCxnSpPr/>
          <p:nvPr/>
        </p:nvCxnSpPr>
        <p:spPr>
          <a:xfrm>
            <a:off x="2089985"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13221B-4A3A-8C4D-A783-51FCC03F9BD7}"/>
              </a:ext>
            </a:extLst>
          </p:cNvPr>
          <p:cNvCxnSpPr/>
          <p:nvPr/>
        </p:nvCxnSpPr>
        <p:spPr>
          <a:xfrm>
            <a:off x="2089985" y="321102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A7C3C4-0CA2-9A45-B1F3-15A0BDD0FBCB}"/>
              </a:ext>
            </a:extLst>
          </p:cNvPr>
          <p:cNvSpPr/>
          <p:nvPr/>
        </p:nvSpPr>
        <p:spPr>
          <a:xfrm>
            <a:off x="3080585" y="2290473"/>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DDBAE8-723E-654C-8DDA-707D0F7E0A80}"/>
              </a:ext>
            </a:extLst>
          </p:cNvPr>
          <p:cNvSpPr/>
          <p:nvPr/>
        </p:nvSpPr>
        <p:spPr>
          <a:xfrm>
            <a:off x="4359316" y="2660951"/>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FB446F5-E35B-B749-A1C0-18CD96EDD5E3}"/>
              </a:ext>
            </a:extLst>
          </p:cNvPr>
          <p:cNvCxnSpPr/>
          <p:nvPr/>
        </p:nvCxnSpPr>
        <p:spPr>
          <a:xfrm>
            <a:off x="3616367"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BF2DD-9C0E-B246-865C-8CC47BF22F67}"/>
              </a:ext>
            </a:extLst>
          </p:cNvPr>
          <p:cNvCxnSpPr/>
          <p:nvPr/>
        </p:nvCxnSpPr>
        <p:spPr>
          <a:xfrm>
            <a:off x="3616367" y="2415682"/>
            <a:ext cx="23550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63D8F7-2BBB-3740-B9C6-08817B168F57}"/>
              </a:ext>
            </a:extLst>
          </p:cNvPr>
          <p:cNvCxnSpPr/>
          <p:nvPr/>
        </p:nvCxnSpPr>
        <p:spPr>
          <a:xfrm>
            <a:off x="4880810" y="3206450"/>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EB36A4-9F09-874E-A24A-B64C89FD9109}"/>
              </a:ext>
            </a:extLst>
          </p:cNvPr>
          <p:cNvCxnSpPr/>
          <p:nvPr/>
        </p:nvCxnSpPr>
        <p:spPr>
          <a:xfrm>
            <a:off x="4880810" y="2796683"/>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6BC2A0-6B4D-F340-9D7C-62765E767D49}"/>
              </a:ext>
            </a:extLst>
          </p:cNvPr>
          <p:cNvCxnSpPr/>
          <p:nvPr/>
        </p:nvCxnSpPr>
        <p:spPr>
          <a:xfrm flipV="1">
            <a:off x="2086320" y="414884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7FEE4E-0BA7-AE47-B3D7-DF09491F680A}"/>
              </a:ext>
            </a:extLst>
          </p:cNvPr>
          <p:cNvCxnSpPr/>
          <p:nvPr/>
        </p:nvCxnSpPr>
        <p:spPr>
          <a:xfrm>
            <a:off x="4877145" y="4148846"/>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DD09CAB-BD6C-AC45-A84E-863898E348E3}"/>
              </a:ext>
            </a:extLst>
          </p:cNvPr>
          <p:cNvSpPr/>
          <p:nvPr/>
        </p:nvSpPr>
        <p:spPr>
          <a:xfrm>
            <a:off x="3616367" y="3957257"/>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A31C7C1-86F7-E64F-86AA-4D22F5A3C21A}"/>
              </a:ext>
            </a:extLst>
          </p:cNvPr>
          <p:cNvSpPr txBox="1"/>
          <p:nvPr/>
        </p:nvSpPr>
        <p:spPr>
          <a:xfrm rot="16200000">
            <a:off x="4718700" y="3314815"/>
            <a:ext cx="671513" cy="369332"/>
          </a:xfrm>
          <a:prstGeom prst="rect">
            <a:avLst/>
          </a:prstGeom>
          <a:noFill/>
        </p:spPr>
        <p:txBody>
          <a:bodyPr wrap="square" rtlCol="0">
            <a:spAutoFit/>
          </a:bodyPr>
          <a:lstStyle/>
          <a:p>
            <a:r>
              <a:rPr lang="is-IS"/>
              <a:t>….</a:t>
            </a:r>
            <a:endParaRPr lang="en-US"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7668663-C5DA-FC4E-9419-A325AE75E57C}"/>
                  </a:ext>
                </a:extLst>
              </p:cNvPr>
              <p:cNvSpPr/>
              <p:nvPr/>
            </p:nvSpPr>
            <p:spPr>
              <a:xfrm>
                <a:off x="900444" y="3030424"/>
                <a:ext cx="5588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𝜓</m:t>
                          </m:r>
                        </m:e>
                      </m:d>
                    </m:oMath>
                  </m:oMathPara>
                </a14:m>
                <a:endParaRPr lang="en-US" dirty="0"/>
              </a:p>
            </p:txBody>
          </p:sp>
        </mc:Choice>
        <mc:Fallback xmlns="">
          <p:sp>
            <p:nvSpPr>
              <p:cNvPr id="40" name="Rectangle 39">
                <a:extLst>
                  <a:ext uri="{FF2B5EF4-FFF2-40B4-BE49-F238E27FC236}">
                    <a16:creationId xmlns:a16="http://schemas.microsoft.com/office/drawing/2014/main" id="{67668663-C5DA-FC4E-9419-A325AE75E57C}"/>
                  </a:ext>
                </a:extLst>
              </p:cNvPr>
              <p:cNvSpPr>
                <a:spLocks noRot="1" noChangeAspect="1" noMove="1" noResize="1" noEditPoints="1" noAdjustHandles="1" noChangeArrowheads="1" noChangeShapeType="1" noTextEdit="1"/>
              </p:cNvSpPr>
              <p:nvPr/>
            </p:nvSpPr>
            <p:spPr>
              <a:xfrm>
                <a:off x="900444" y="3030424"/>
                <a:ext cx="558871" cy="369332"/>
              </a:xfrm>
              <a:prstGeom prst="rect">
                <a:avLst/>
              </a:prstGeom>
              <a:blipFill>
                <a:blip r:embed="rId2"/>
                <a:stretch>
                  <a:fillRect b="-13793"/>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F1A12956-E41A-1242-BD8D-8338DDDA501B}"/>
              </a:ext>
            </a:extLst>
          </p:cNvPr>
          <p:cNvSpPr txBox="1"/>
          <p:nvPr/>
        </p:nvSpPr>
        <p:spPr>
          <a:xfrm>
            <a:off x="515035" y="2600065"/>
            <a:ext cx="1651331" cy="369332"/>
          </a:xfrm>
          <a:prstGeom prst="rect">
            <a:avLst/>
          </a:prstGeom>
          <a:noFill/>
        </p:spPr>
        <p:txBody>
          <a:bodyPr wrap="square" rtlCol="0">
            <a:spAutoFit/>
          </a:bodyPr>
          <a:lstStyle/>
          <a:p>
            <a:r>
              <a:rPr lang="en-US" dirty="0"/>
              <a:t>n qubit input</a:t>
            </a:r>
          </a:p>
        </p:txBody>
      </p:sp>
      <p:sp>
        <p:nvSpPr>
          <p:cNvPr id="42" name="TextBox 41">
            <a:extLst>
              <a:ext uri="{FF2B5EF4-FFF2-40B4-BE49-F238E27FC236}">
                <a16:creationId xmlns:a16="http://schemas.microsoft.com/office/drawing/2014/main" id="{89EE0A27-B055-8048-BA3D-72FC9402C070}"/>
              </a:ext>
            </a:extLst>
          </p:cNvPr>
          <p:cNvSpPr txBox="1"/>
          <p:nvPr/>
        </p:nvSpPr>
        <p:spPr>
          <a:xfrm>
            <a:off x="3403125" y="1485997"/>
            <a:ext cx="1651331" cy="369332"/>
          </a:xfrm>
          <a:prstGeom prst="rect">
            <a:avLst/>
          </a:prstGeom>
          <a:noFill/>
        </p:spPr>
        <p:txBody>
          <a:bodyPr wrap="square" rtlCol="0">
            <a:spAutoFit/>
          </a:bodyPr>
          <a:lstStyle/>
          <a:p>
            <a:r>
              <a:rPr lang="en-US" dirty="0"/>
              <a:t>2 qubit gates</a:t>
            </a:r>
          </a:p>
        </p:txBody>
      </p:sp>
      <p:cxnSp>
        <p:nvCxnSpPr>
          <p:cNvPr id="44" name="Straight Arrow Connector 43">
            <a:extLst>
              <a:ext uri="{FF2B5EF4-FFF2-40B4-BE49-F238E27FC236}">
                <a16:creationId xmlns:a16="http://schemas.microsoft.com/office/drawing/2014/main" id="{7BD7075B-B27F-C148-BAE0-59E2D9C38AD2}"/>
              </a:ext>
            </a:extLst>
          </p:cNvPr>
          <p:cNvCxnSpPr>
            <a:cxnSpLocks/>
          </p:cNvCxnSpPr>
          <p:nvPr/>
        </p:nvCxnSpPr>
        <p:spPr>
          <a:xfrm flipH="1">
            <a:off x="3616367" y="1857697"/>
            <a:ext cx="307420" cy="3054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498A56-4E07-0942-A9C0-D1D502C2C8D3}"/>
              </a:ext>
            </a:extLst>
          </p:cNvPr>
          <p:cNvCxnSpPr>
            <a:cxnSpLocks/>
          </p:cNvCxnSpPr>
          <p:nvPr/>
        </p:nvCxnSpPr>
        <p:spPr>
          <a:xfrm>
            <a:off x="4033046" y="1838007"/>
            <a:ext cx="533649" cy="7134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2B82F4-2087-CE48-A270-C818FBBC83F7}"/>
              </a:ext>
            </a:extLst>
          </p:cNvPr>
          <p:cNvSpPr txBox="1"/>
          <p:nvPr/>
        </p:nvSpPr>
        <p:spPr>
          <a:xfrm>
            <a:off x="3517465" y="4798820"/>
            <a:ext cx="1651331" cy="369332"/>
          </a:xfrm>
          <a:prstGeom prst="rect">
            <a:avLst/>
          </a:prstGeom>
          <a:noFill/>
        </p:spPr>
        <p:txBody>
          <a:bodyPr wrap="square" rtlCol="0">
            <a:spAutoFit/>
          </a:bodyPr>
          <a:lstStyle/>
          <a:p>
            <a:r>
              <a:rPr lang="en-US" dirty="0"/>
              <a:t>1 qubit gate</a:t>
            </a:r>
          </a:p>
        </p:txBody>
      </p:sp>
      <p:cxnSp>
        <p:nvCxnSpPr>
          <p:cNvPr id="50" name="Straight Arrow Connector 49">
            <a:extLst>
              <a:ext uri="{FF2B5EF4-FFF2-40B4-BE49-F238E27FC236}">
                <a16:creationId xmlns:a16="http://schemas.microsoft.com/office/drawing/2014/main" id="{A9A4A637-0F89-D64D-870F-456EBD8C6386}"/>
              </a:ext>
            </a:extLst>
          </p:cNvPr>
          <p:cNvCxnSpPr>
            <a:cxnSpLocks/>
          </p:cNvCxnSpPr>
          <p:nvPr/>
        </p:nvCxnSpPr>
        <p:spPr>
          <a:xfrm flipH="1" flipV="1">
            <a:off x="3923787" y="4467024"/>
            <a:ext cx="187880" cy="3317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16B7A97-6FD8-DE40-A1A0-71E8252BB5E6}"/>
                  </a:ext>
                </a:extLst>
              </p:cNvPr>
              <p:cNvSpPr txBox="1"/>
              <p:nvPr/>
            </p:nvSpPr>
            <p:spPr>
              <a:xfrm>
                <a:off x="6116737" y="1760543"/>
                <a:ext cx="5919254" cy="4093428"/>
              </a:xfrm>
              <a:prstGeom prst="rect">
                <a:avLst/>
              </a:prstGeom>
              <a:noFill/>
            </p:spPr>
            <p:txBody>
              <a:bodyPr wrap="square" rtlCol="0">
                <a:spAutoFit/>
              </a:bodyPr>
              <a:lstStyle/>
              <a:p>
                <a:pPr marL="285750" indent="-285750">
                  <a:buFont typeface="Arial" panose="020B0604020202020204" pitchFamily="34" charset="0"/>
                  <a:buChar char="•"/>
                </a:pPr>
                <a:r>
                  <a:rPr lang="en-CA" sz="2000" dirty="0"/>
                  <a:t>At end of computation, if final state is</a:t>
                </a:r>
                <a:br>
                  <a:rPr lang="en-CA" sz="2000" dirty="0"/>
                </a:br>
                <a:r>
                  <a:rPr lang="en-CA" sz="2000" dirty="0"/>
                  <a:t> </a:t>
                </a:r>
                <a:br>
                  <a:rPr lang="en-CA" sz="2000" dirty="0"/>
                </a:br>
                <a14:m>
                  <m:oMath xmlns:m="http://schemas.openxmlformats.org/officeDocument/2006/math">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𝜑</m:t>
                        </m:r>
                      </m:e>
                    </m:d>
                    <m:r>
                      <a:rPr lang="en-CA" sz="2000" b="0" i="1" smtClean="0">
                        <a:latin typeface="Cambria Math" panose="02040503050406030204" pitchFamily="18" charset="0"/>
                      </a:rPr>
                      <m:t>=∑</m:t>
                    </m:r>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𝛽</m:t>
                        </m:r>
                      </m:e>
                      <m:sub>
                        <m:r>
                          <a:rPr lang="en-CA" sz="2000" b="0" i="1" smtClean="0">
                            <a:latin typeface="Cambria Math" panose="02040503050406030204" pitchFamily="18" charset="0"/>
                          </a:rPr>
                          <m:t>𝑥</m:t>
                        </m:r>
                      </m:sub>
                    </m:sSub>
                    <m:r>
                      <a:rPr lang="en-CA" sz="2000" b="0" i="1" smtClean="0">
                        <a:latin typeface="Cambria Math" panose="02040503050406030204" pitchFamily="18" charset="0"/>
                      </a:rPr>
                      <m:t> </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𝑥</m:t>
                        </m:r>
                      </m:e>
                    </m:d>
                    <m:r>
                      <a:rPr lang="en-CA" sz="2000" i="1" smtClean="0">
                        <a:latin typeface="Cambria Math" panose="02040503050406030204" pitchFamily="18" charset="0"/>
                      </a:rPr>
                      <m:t>	</m:t>
                    </m:r>
                  </m:oMath>
                </a14:m>
                <a:br>
                  <a:rPr lang="en-CA" sz="2000" dirty="0"/>
                </a:br>
                <a:br>
                  <a:rPr lang="en-CA" sz="2000" dirty="0"/>
                </a:br>
                <a:r>
                  <a:rPr lang="en-CA" sz="2000" dirty="0"/>
                  <a:t>can perform </a:t>
                </a:r>
                <a:r>
                  <a:rPr lang="en-CA" sz="2000" b="1" dirty="0"/>
                  <a:t>measurement</a:t>
                </a:r>
                <a:r>
                  <a:rPr lang="en-CA" sz="2000" dirty="0"/>
                  <a:t> to get classical outcome of computation.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Measurement is probabilistic: obtains outcome </a:t>
                </a:r>
                <a:br>
                  <a:rPr lang="en-CA" sz="2000" dirty="0"/>
                </a:br>
                <a14:m>
                  <m:oMath xmlns:m="http://schemas.openxmlformats.org/officeDocument/2006/math">
                    <m:r>
                      <a:rPr lang="en-CA" sz="2000" b="0" i="1" smtClean="0">
                        <a:latin typeface="Cambria Math" panose="02040503050406030204" pitchFamily="18" charset="0"/>
                      </a:rPr>
                      <m:t>𝑥</m:t>
                    </m:r>
                    <m:r>
                      <a:rPr lang="en-CA" sz="2000" b="0" i="1" smtClean="0">
                        <a:latin typeface="Cambria Math" panose="02040503050406030204" pitchFamily="18" charset="0"/>
                      </a:rPr>
                      <m:t>∈</m:t>
                    </m:r>
                    <m:r>
                      <m:rPr>
                        <m:lit/>
                      </m:rPr>
                      <a:rPr lang="en-CA" sz="2000" b="0" i="1" smtClean="0">
                        <a:latin typeface="Cambria Math" panose="02040503050406030204" pitchFamily="18" charset="0"/>
                      </a:rPr>
                      <m:t>{</m:t>
                    </m:r>
                    <m:r>
                      <a:rPr lang="en-CA" sz="2000" b="0" i="1" smtClean="0">
                        <a:latin typeface="Cambria Math" panose="02040503050406030204" pitchFamily="18" charset="0"/>
                      </a:rPr>
                      <m:t>0,1</m:t>
                    </m:r>
                    <m:sSup>
                      <m:sSupPr>
                        <m:ctrlPr>
                          <a:rPr lang="en-CA" sz="2000" b="0" i="1" smtClean="0">
                            <a:latin typeface="Cambria Math" panose="02040503050406030204" pitchFamily="18" charset="0"/>
                          </a:rPr>
                        </m:ctrlPr>
                      </m:sSupPr>
                      <m:e>
                        <m:r>
                          <m:rPr>
                            <m:lit/>
                          </m:rPr>
                          <a:rPr lang="en-CA" sz="2000" b="0" i="1" smtClean="0">
                            <a:latin typeface="Cambria Math" panose="02040503050406030204" pitchFamily="18" charset="0"/>
                          </a:rPr>
                          <m:t>}</m:t>
                        </m:r>
                      </m:e>
                      <m:sup>
                        <m:r>
                          <a:rPr lang="en-CA" sz="2000" b="0" i="1" smtClean="0">
                            <a:latin typeface="Cambria Math" panose="02040503050406030204" pitchFamily="18" charset="0"/>
                          </a:rPr>
                          <m:t>𝑛</m:t>
                        </m:r>
                      </m:sup>
                    </m:sSup>
                  </m:oMath>
                </a14:m>
                <a:r>
                  <a:rPr lang="en-CA" sz="2000" dirty="0"/>
                  <a:t> with probability </a:t>
                </a:r>
                <a14:m>
                  <m:oMath xmlns:m="http://schemas.openxmlformats.org/officeDocument/2006/math">
                    <m:sSup>
                      <m:sSupPr>
                        <m:ctrlPr>
                          <a:rPr lang="en-CA" sz="2000" b="0" i="1" smtClean="0">
                            <a:latin typeface="Cambria Math" panose="02040503050406030204" pitchFamily="18" charset="0"/>
                          </a:rPr>
                        </m:ctrlPr>
                      </m:sSupPr>
                      <m:e>
                        <m:d>
                          <m:dPr>
                            <m:begChr m:val="|"/>
                            <m:endChr m:val="|"/>
                            <m:ctrlPr>
                              <a:rPr lang="en-CA" sz="2000" b="0" i="1" smtClean="0">
                                <a:latin typeface="Cambria Math" panose="02040503050406030204" pitchFamily="18" charset="0"/>
                              </a:rPr>
                            </m:ctrlPr>
                          </m:dPr>
                          <m:e>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𝛽</m:t>
                                </m:r>
                              </m:e>
                              <m:sub>
                                <m:r>
                                  <a:rPr lang="en-CA" sz="2000" b="0" i="1" smtClean="0">
                                    <a:latin typeface="Cambria Math" panose="02040503050406030204" pitchFamily="18" charset="0"/>
                                  </a:rPr>
                                  <m:t>𝑥</m:t>
                                </m:r>
                              </m:sub>
                            </m:sSub>
                          </m:e>
                        </m:d>
                      </m:e>
                      <m:sup>
                        <m:r>
                          <a:rPr lang="en-CA" sz="2000" b="0" i="1" smtClean="0">
                            <a:latin typeface="Cambria Math" panose="02040503050406030204" pitchFamily="18" charset="0"/>
                          </a:rPr>
                          <m:t>2</m:t>
                        </m:r>
                      </m:sup>
                    </m:sSup>
                  </m:oMath>
                </a14:m>
                <a:r>
                  <a:rPr lang="en-CA" sz="2000" dirty="0"/>
                  <a:t>.</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Measurement is </a:t>
                </a:r>
                <a:r>
                  <a:rPr lang="en-CA" sz="2000" b="1" dirty="0"/>
                  <a:t>destructive</a:t>
                </a:r>
                <a:r>
                  <a:rPr lang="en-CA" sz="2000" dirty="0"/>
                  <a:t>: measuring in middle of quantum computation will destroy the state, and you have to start over.</a:t>
                </a:r>
              </a:p>
            </p:txBody>
          </p:sp>
        </mc:Choice>
        <mc:Fallback xmlns="">
          <p:sp>
            <p:nvSpPr>
              <p:cNvPr id="55" name="TextBox 54">
                <a:extLst>
                  <a:ext uri="{FF2B5EF4-FFF2-40B4-BE49-F238E27FC236}">
                    <a16:creationId xmlns:a16="http://schemas.microsoft.com/office/drawing/2014/main" id="{816B7A97-6FD8-DE40-A1A0-71E8252BB5E6}"/>
                  </a:ext>
                </a:extLst>
              </p:cNvPr>
              <p:cNvSpPr txBox="1">
                <a:spLocks noRot="1" noChangeAspect="1" noMove="1" noResize="1" noEditPoints="1" noAdjustHandles="1" noChangeArrowheads="1" noChangeShapeType="1" noTextEdit="1"/>
              </p:cNvSpPr>
              <p:nvPr/>
            </p:nvSpPr>
            <p:spPr>
              <a:xfrm>
                <a:off x="6116737" y="1760543"/>
                <a:ext cx="5919254" cy="4093428"/>
              </a:xfrm>
              <a:prstGeom prst="rect">
                <a:avLst/>
              </a:prstGeom>
              <a:blipFill>
                <a:blip r:embed="rId3"/>
                <a:stretch>
                  <a:fillRect l="-858" t="-932" r="-1502" b="-1863"/>
                </a:stretch>
              </a:blipFill>
            </p:spPr>
            <p:txBody>
              <a:bodyPr/>
              <a:lstStyle/>
              <a:p>
                <a:r>
                  <a:rPr lang="en-US">
                    <a:noFill/>
                  </a:rPr>
                  <a:t> </a:t>
                </a:r>
              </a:p>
            </p:txBody>
          </p:sp>
        </mc:Fallback>
      </mc:AlternateContent>
    </p:spTree>
    <p:extLst>
      <p:ext uri="{BB962C8B-B14F-4D97-AF65-F5344CB8AC3E}">
        <p14:creationId xmlns:p14="http://schemas.microsoft.com/office/powerpoint/2010/main" val="12858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CAA5-382E-1D47-912E-1430280568A0}"/>
              </a:ext>
            </a:extLst>
          </p:cNvPr>
          <p:cNvSpPr>
            <a:spLocks noGrp="1"/>
          </p:cNvSpPr>
          <p:nvPr>
            <p:ph type="title"/>
          </p:nvPr>
        </p:nvSpPr>
        <p:spPr/>
        <p:txBody>
          <a:bodyPr/>
          <a:lstStyle/>
          <a:p>
            <a:r>
              <a:rPr lang="en-US" dirty="0"/>
              <a:t>Universal and non-universal gate sets</a:t>
            </a:r>
          </a:p>
        </p:txBody>
      </p:sp>
      <p:cxnSp>
        <p:nvCxnSpPr>
          <p:cNvPr id="22" name="Straight Connector 21">
            <a:extLst>
              <a:ext uri="{FF2B5EF4-FFF2-40B4-BE49-F238E27FC236}">
                <a16:creationId xmlns:a16="http://schemas.microsoft.com/office/drawing/2014/main" id="{3764CE7E-B90D-574F-A753-7947DA045521}"/>
              </a:ext>
            </a:extLst>
          </p:cNvPr>
          <p:cNvCxnSpPr/>
          <p:nvPr/>
        </p:nvCxnSpPr>
        <p:spPr>
          <a:xfrm>
            <a:off x="2089985" y="2415682"/>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BF064-5081-B346-A5C2-BF2F3D8251C1}"/>
              </a:ext>
            </a:extLst>
          </p:cNvPr>
          <p:cNvCxnSpPr/>
          <p:nvPr/>
        </p:nvCxnSpPr>
        <p:spPr>
          <a:xfrm>
            <a:off x="2089985"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13221B-4A3A-8C4D-A783-51FCC03F9BD7}"/>
              </a:ext>
            </a:extLst>
          </p:cNvPr>
          <p:cNvCxnSpPr/>
          <p:nvPr/>
        </p:nvCxnSpPr>
        <p:spPr>
          <a:xfrm>
            <a:off x="2089985" y="3211020"/>
            <a:ext cx="2324099" cy="8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A7C3C4-0CA2-9A45-B1F3-15A0BDD0FBCB}"/>
              </a:ext>
            </a:extLst>
          </p:cNvPr>
          <p:cNvSpPr/>
          <p:nvPr/>
        </p:nvSpPr>
        <p:spPr>
          <a:xfrm>
            <a:off x="3080585" y="2290473"/>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9DDBAE8-723E-654C-8DDA-707D0F7E0A80}"/>
              </a:ext>
            </a:extLst>
          </p:cNvPr>
          <p:cNvSpPr/>
          <p:nvPr/>
        </p:nvSpPr>
        <p:spPr>
          <a:xfrm>
            <a:off x="4359316" y="2660951"/>
            <a:ext cx="576262"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FB446F5-E35B-B749-A1C0-18CD96EDD5E3}"/>
              </a:ext>
            </a:extLst>
          </p:cNvPr>
          <p:cNvCxnSpPr/>
          <p:nvPr/>
        </p:nvCxnSpPr>
        <p:spPr>
          <a:xfrm>
            <a:off x="3616367" y="2796683"/>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EBF2DD-9C0E-B246-865C-8CC47BF22F67}"/>
              </a:ext>
            </a:extLst>
          </p:cNvPr>
          <p:cNvCxnSpPr/>
          <p:nvPr/>
        </p:nvCxnSpPr>
        <p:spPr>
          <a:xfrm>
            <a:off x="3616367" y="2415682"/>
            <a:ext cx="23550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63D8F7-2BBB-3740-B9C6-08817B168F57}"/>
              </a:ext>
            </a:extLst>
          </p:cNvPr>
          <p:cNvCxnSpPr/>
          <p:nvPr/>
        </p:nvCxnSpPr>
        <p:spPr>
          <a:xfrm>
            <a:off x="4880810" y="3206450"/>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EB36A4-9F09-874E-A24A-B64C89FD9109}"/>
              </a:ext>
            </a:extLst>
          </p:cNvPr>
          <p:cNvCxnSpPr/>
          <p:nvPr/>
        </p:nvCxnSpPr>
        <p:spPr>
          <a:xfrm>
            <a:off x="4880810" y="2796683"/>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6BC2A0-6B4D-F340-9D7C-62765E767D49}"/>
              </a:ext>
            </a:extLst>
          </p:cNvPr>
          <p:cNvCxnSpPr/>
          <p:nvPr/>
        </p:nvCxnSpPr>
        <p:spPr>
          <a:xfrm flipV="1">
            <a:off x="2086320" y="4148846"/>
            <a:ext cx="2902983" cy="4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7FEE4E-0BA7-AE47-B3D7-DF09491F680A}"/>
              </a:ext>
            </a:extLst>
          </p:cNvPr>
          <p:cNvCxnSpPr/>
          <p:nvPr/>
        </p:nvCxnSpPr>
        <p:spPr>
          <a:xfrm>
            <a:off x="4877145" y="4148846"/>
            <a:ext cx="10906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DD09CAB-BD6C-AC45-A84E-863898E348E3}"/>
              </a:ext>
            </a:extLst>
          </p:cNvPr>
          <p:cNvSpPr/>
          <p:nvPr/>
        </p:nvSpPr>
        <p:spPr>
          <a:xfrm>
            <a:off x="3616367" y="3957257"/>
            <a:ext cx="307420" cy="40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A31C7C1-86F7-E64F-86AA-4D22F5A3C21A}"/>
              </a:ext>
            </a:extLst>
          </p:cNvPr>
          <p:cNvSpPr txBox="1"/>
          <p:nvPr/>
        </p:nvSpPr>
        <p:spPr>
          <a:xfrm rot="16200000">
            <a:off x="4718700" y="3314815"/>
            <a:ext cx="671513" cy="369332"/>
          </a:xfrm>
          <a:prstGeom prst="rect">
            <a:avLst/>
          </a:prstGeom>
          <a:noFill/>
        </p:spPr>
        <p:txBody>
          <a:bodyPr wrap="square" rtlCol="0">
            <a:spAutoFit/>
          </a:bodyPr>
          <a:lstStyle/>
          <a:p>
            <a:r>
              <a:rPr lang="is-IS"/>
              <a:t>….</a:t>
            </a:r>
            <a:endParaRPr lang="en-US"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7668663-C5DA-FC4E-9419-A325AE75E57C}"/>
                  </a:ext>
                </a:extLst>
              </p:cNvPr>
              <p:cNvSpPr/>
              <p:nvPr/>
            </p:nvSpPr>
            <p:spPr>
              <a:xfrm>
                <a:off x="900444" y="3030424"/>
                <a:ext cx="5588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𝜓</m:t>
                          </m:r>
                        </m:e>
                      </m:d>
                    </m:oMath>
                  </m:oMathPara>
                </a14:m>
                <a:endParaRPr lang="en-US" dirty="0"/>
              </a:p>
            </p:txBody>
          </p:sp>
        </mc:Choice>
        <mc:Fallback xmlns="">
          <p:sp>
            <p:nvSpPr>
              <p:cNvPr id="40" name="Rectangle 39">
                <a:extLst>
                  <a:ext uri="{FF2B5EF4-FFF2-40B4-BE49-F238E27FC236}">
                    <a16:creationId xmlns:a16="http://schemas.microsoft.com/office/drawing/2014/main" id="{67668663-C5DA-FC4E-9419-A325AE75E57C}"/>
                  </a:ext>
                </a:extLst>
              </p:cNvPr>
              <p:cNvSpPr>
                <a:spLocks noRot="1" noChangeAspect="1" noMove="1" noResize="1" noEditPoints="1" noAdjustHandles="1" noChangeArrowheads="1" noChangeShapeType="1" noTextEdit="1"/>
              </p:cNvSpPr>
              <p:nvPr/>
            </p:nvSpPr>
            <p:spPr>
              <a:xfrm>
                <a:off x="900444" y="3030424"/>
                <a:ext cx="558871" cy="369332"/>
              </a:xfrm>
              <a:prstGeom prst="rect">
                <a:avLst/>
              </a:prstGeom>
              <a:blipFill>
                <a:blip r:embed="rId2"/>
                <a:stretch>
                  <a:fillRect b="-13793"/>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F1A12956-E41A-1242-BD8D-8338DDDA501B}"/>
              </a:ext>
            </a:extLst>
          </p:cNvPr>
          <p:cNvSpPr txBox="1"/>
          <p:nvPr/>
        </p:nvSpPr>
        <p:spPr>
          <a:xfrm>
            <a:off x="515035" y="2600065"/>
            <a:ext cx="1651331" cy="369332"/>
          </a:xfrm>
          <a:prstGeom prst="rect">
            <a:avLst/>
          </a:prstGeom>
          <a:noFill/>
        </p:spPr>
        <p:txBody>
          <a:bodyPr wrap="square" rtlCol="0">
            <a:spAutoFit/>
          </a:bodyPr>
          <a:lstStyle/>
          <a:p>
            <a:r>
              <a:rPr lang="en-US" dirty="0"/>
              <a:t>n qubit input</a:t>
            </a:r>
          </a:p>
        </p:txBody>
      </p:sp>
      <p:sp>
        <p:nvSpPr>
          <p:cNvPr id="42" name="TextBox 41">
            <a:extLst>
              <a:ext uri="{FF2B5EF4-FFF2-40B4-BE49-F238E27FC236}">
                <a16:creationId xmlns:a16="http://schemas.microsoft.com/office/drawing/2014/main" id="{89EE0A27-B055-8048-BA3D-72FC9402C070}"/>
              </a:ext>
            </a:extLst>
          </p:cNvPr>
          <p:cNvSpPr txBox="1"/>
          <p:nvPr/>
        </p:nvSpPr>
        <p:spPr>
          <a:xfrm>
            <a:off x="3403125" y="1485997"/>
            <a:ext cx="1651331" cy="369332"/>
          </a:xfrm>
          <a:prstGeom prst="rect">
            <a:avLst/>
          </a:prstGeom>
          <a:noFill/>
        </p:spPr>
        <p:txBody>
          <a:bodyPr wrap="square" rtlCol="0">
            <a:spAutoFit/>
          </a:bodyPr>
          <a:lstStyle/>
          <a:p>
            <a:r>
              <a:rPr lang="en-US" dirty="0"/>
              <a:t>2 qubit gates</a:t>
            </a:r>
          </a:p>
        </p:txBody>
      </p:sp>
      <p:cxnSp>
        <p:nvCxnSpPr>
          <p:cNvPr id="44" name="Straight Arrow Connector 43">
            <a:extLst>
              <a:ext uri="{FF2B5EF4-FFF2-40B4-BE49-F238E27FC236}">
                <a16:creationId xmlns:a16="http://schemas.microsoft.com/office/drawing/2014/main" id="{7BD7075B-B27F-C148-BAE0-59E2D9C38AD2}"/>
              </a:ext>
            </a:extLst>
          </p:cNvPr>
          <p:cNvCxnSpPr>
            <a:cxnSpLocks/>
          </p:cNvCxnSpPr>
          <p:nvPr/>
        </p:nvCxnSpPr>
        <p:spPr>
          <a:xfrm flipH="1">
            <a:off x="3616367" y="1857697"/>
            <a:ext cx="307420" cy="3054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498A56-4E07-0942-A9C0-D1D502C2C8D3}"/>
              </a:ext>
            </a:extLst>
          </p:cNvPr>
          <p:cNvCxnSpPr>
            <a:cxnSpLocks/>
          </p:cNvCxnSpPr>
          <p:nvPr/>
        </p:nvCxnSpPr>
        <p:spPr>
          <a:xfrm>
            <a:off x="4033046" y="1838007"/>
            <a:ext cx="533649" cy="7134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2B82F4-2087-CE48-A270-C818FBBC83F7}"/>
              </a:ext>
            </a:extLst>
          </p:cNvPr>
          <p:cNvSpPr txBox="1"/>
          <p:nvPr/>
        </p:nvSpPr>
        <p:spPr>
          <a:xfrm>
            <a:off x="3517465" y="4798820"/>
            <a:ext cx="1651331" cy="369332"/>
          </a:xfrm>
          <a:prstGeom prst="rect">
            <a:avLst/>
          </a:prstGeom>
          <a:noFill/>
        </p:spPr>
        <p:txBody>
          <a:bodyPr wrap="square" rtlCol="0">
            <a:spAutoFit/>
          </a:bodyPr>
          <a:lstStyle/>
          <a:p>
            <a:r>
              <a:rPr lang="en-US" dirty="0"/>
              <a:t>1 qubit gate</a:t>
            </a:r>
          </a:p>
        </p:txBody>
      </p:sp>
      <p:cxnSp>
        <p:nvCxnSpPr>
          <p:cNvPr id="50" name="Straight Arrow Connector 49">
            <a:extLst>
              <a:ext uri="{FF2B5EF4-FFF2-40B4-BE49-F238E27FC236}">
                <a16:creationId xmlns:a16="http://schemas.microsoft.com/office/drawing/2014/main" id="{A9A4A637-0F89-D64D-870F-456EBD8C6386}"/>
              </a:ext>
            </a:extLst>
          </p:cNvPr>
          <p:cNvCxnSpPr>
            <a:cxnSpLocks/>
          </p:cNvCxnSpPr>
          <p:nvPr/>
        </p:nvCxnSpPr>
        <p:spPr>
          <a:xfrm flipH="1" flipV="1">
            <a:off x="3923787" y="4467024"/>
            <a:ext cx="187880" cy="3317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16B7A97-6FD8-DE40-A1A0-71E8252BB5E6}"/>
                  </a:ext>
                </a:extLst>
              </p:cNvPr>
              <p:cNvSpPr txBox="1"/>
              <p:nvPr/>
            </p:nvSpPr>
            <p:spPr>
              <a:xfrm>
                <a:off x="6079435" y="1483657"/>
                <a:ext cx="5919254" cy="5016758"/>
              </a:xfrm>
              <a:prstGeom prst="rect">
                <a:avLst/>
              </a:prstGeom>
              <a:noFill/>
            </p:spPr>
            <p:txBody>
              <a:bodyPr wrap="square" rtlCol="0">
                <a:spAutoFit/>
              </a:bodyPr>
              <a:lstStyle/>
              <a:p>
                <a:pPr marL="285750" indent="-285750">
                  <a:buFont typeface="Arial" panose="020B0604020202020204" pitchFamily="34" charset="0"/>
                  <a:buChar char="•"/>
                </a:pPr>
                <a:r>
                  <a:rPr lang="en-CA" sz="2000" dirty="0"/>
                  <a:t>Important subsets of gates:</a:t>
                </a:r>
              </a:p>
              <a:p>
                <a:pPr marL="742950" lvl="1" indent="-285750">
                  <a:buFont typeface="Arial" panose="020B0604020202020204" pitchFamily="34" charset="0"/>
                  <a:buChar char="•"/>
                </a:pPr>
                <a:endParaRPr lang="en-CA" sz="2000" dirty="0"/>
              </a:p>
              <a:p>
                <a:pPr marL="742950" lvl="1" indent="-285750">
                  <a:buFont typeface="Arial" panose="020B0604020202020204" pitchFamily="34" charset="0"/>
                  <a:buChar char="•"/>
                </a:pPr>
                <a:r>
                  <a:rPr lang="en-CA" sz="2000" dirty="0"/>
                  <a:t>Pauli gates: </a:t>
                </a:r>
                <a14:m>
                  <m:oMath xmlns:m="http://schemas.openxmlformats.org/officeDocument/2006/math">
                    <m:r>
                      <a:rPr lang="en-CA" sz="2000" b="0" i="1" smtClean="0">
                        <a:latin typeface="Cambria Math" panose="02040503050406030204" pitchFamily="18" charset="0"/>
                      </a:rPr>
                      <m:t>𝐼</m:t>
                    </m:r>
                    <m:r>
                      <a:rPr lang="en-CA" sz="2000" b="0" i="1" smtClean="0">
                        <a:latin typeface="Cambria Math" panose="02040503050406030204" pitchFamily="18" charset="0"/>
                      </a:rPr>
                      <m:t>, </m:t>
                    </m:r>
                    <m:r>
                      <a:rPr lang="en-CA" sz="2000" b="0" i="1" smtClean="0">
                        <a:latin typeface="Cambria Math" panose="02040503050406030204" pitchFamily="18" charset="0"/>
                      </a:rPr>
                      <m:t>𝑋</m:t>
                    </m:r>
                    <m:r>
                      <a:rPr lang="en-CA" sz="2000" b="0" i="1" smtClean="0">
                        <a:latin typeface="Cambria Math" panose="02040503050406030204" pitchFamily="18" charset="0"/>
                      </a:rPr>
                      <m:t>, </m:t>
                    </m:r>
                    <m:r>
                      <a:rPr lang="en-CA" sz="2000" b="0" i="1" smtClean="0">
                        <a:latin typeface="Cambria Math" panose="02040503050406030204" pitchFamily="18" charset="0"/>
                      </a:rPr>
                      <m:t>𝑍</m:t>
                    </m:r>
                  </m:oMath>
                </a14:m>
                <a:endParaRPr lang="en-CA" sz="2000" dirty="0"/>
              </a:p>
              <a:p>
                <a:pPr marL="742950" lvl="1" indent="-285750">
                  <a:buFont typeface="Arial" panose="020B0604020202020204" pitchFamily="34" charset="0"/>
                  <a:buChar char="•"/>
                </a:pPr>
                <a:endParaRPr lang="en-CA" sz="2000" dirty="0"/>
              </a:p>
              <a:p>
                <a:pPr marL="742950" lvl="1" indent="-285750">
                  <a:buFont typeface="Arial" panose="020B0604020202020204" pitchFamily="34" charset="0"/>
                  <a:buChar char="•"/>
                </a:pPr>
                <a:r>
                  <a:rPr lang="en-CA" sz="2000" dirty="0"/>
                  <a:t>Clifford gates: any gate </a:t>
                </a:r>
                <a14:m>
                  <m:oMath xmlns:m="http://schemas.openxmlformats.org/officeDocument/2006/math">
                    <m:r>
                      <a:rPr lang="en-CA" sz="2000" b="0" i="1" smtClean="0">
                        <a:latin typeface="Cambria Math" panose="02040503050406030204" pitchFamily="18" charset="0"/>
                      </a:rPr>
                      <m:t>𝐺</m:t>
                    </m:r>
                  </m:oMath>
                </a14:m>
                <a:r>
                  <a:rPr lang="en-CA" sz="2000" dirty="0"/>
                  <a:t> where the following are equivalent:</a:t>
                </a:r>
              </a:p>
              <a:p>
                <a:pPr marL="1200150" lvl="2" indent="-285750">
                  <a:buFont typeface="Arial" panose="020B0604020202020204" pitchFamily="34" charset="0"/>
                  <a:buChar char="•"/>
                </a:pPr>
                <a:r>
                  <a:rPr lang="en-CA" sz="2000" dirty="0"/>
                  <a:t>Applying Pauli gates, then applying </a:t>
                </a:r>
                <a14:m>
                  <m:oMath xmlns:m="http://schemas.openxmlformats.org/officeDocument/2006/math">
                    <m:r>
                      <a:rPr lang="en-CA" sz="2000" b="0" i="1" smtClean="0">
                        <a:latin typeface="Cambria Math" panose="02040503050406030204" pitchFamily="18" charset="0"/>
                      </a:rPr>
                      <m:t>𝐺</m:t>
                    </m:r>
                  </m:oMath>
                </a14:m>
                <a:endParaRPr lang="en-CA" sz="2000" dirty="0"/>
              </a:p>
              <a:p>
                <a:pPr marL="1200150" lvl="2" indent="-285750">
                  <a:buFont typeface="Arial" panose="020B0604020202020204" pitchFamily="34" charset="0"/>
                  <a:buChar char="•"/>
                </a:pPr>
                <a:r>
                  <a:rPr lang="en-CA" sz="2000" dirty="0"/>
                  <a:t>Applying </a:t>
                </a:r>
                <a14:m>
                  <m:oMath xmlns:m="http://schemas.openxmlformats.org/officeDocument/2006/math">
                    <m:r>
                      <a:rPr lang="en-CA" sz="2000" b="0" i="1" smtClean="0">
                        <a:latin typeface="Cambria Math" panose="02040503050406030204" pitchFamily="18" charset="0"/>
                      </a:rPr>
                      <m:t>𝐺</m:t>
                    </m:r>
                  </m:oMath>
                </a14:m>
                <a:r>
                  <a:rPr lang="en-CA" sz="2000" dirty="0"/>
                  <a:t>, then applying (possibly different) Pauli gates.</a:t>
                </a:r>
              </a:p>
              <a:p>
                <a:pPr marL="742950" lvl="1"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Clifford circuits are generated by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𝐻</m:t>
                    </m:r>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𝐶𝑁𝑂𝑇</m:t>
                    </m:r>
                    <m:r>
                      <a:rPr lang="en-CA" sz="2000" b="0" i="1" smtClean="0">
                        <a:latin typeface="Cambria Math" panose="02040503050406030204" pitchFamily="18" charset="0"/>
                      </a:rPr>
                      <m:t>}</m:t>
                    </m:r>
                  </m:oMath>
                </a14:m>
                <a:endParaRPr lang="en-CA" sz="2000" dirty="0"/>
              </a:p>
              <a:p>
                <a:pPr marL="742950" lvl="1" indent="-285750">
                  <a:buFont typeface="Arial" panose="020B0604020202020204" pitchFamily="34" charset="0"/>
                  <a:buChar char="•"/>
                </a:pPr>
                <a:r>
                  <a:rPr lang="en-CA" sz="2000" dirty="0"/>
                  <a:t>Clifford circuits are </a:t>
                </a:r>
                <a:r>
                  <a:rPr lang="en-CA" sz="2000" b="1" dirty="0"/>
                  <a:t>classically </a:t>
                </a:r>
                <a:r>
                  <a:rPr lang="en-CA" sz="2000" b="1" dirty="0" err="1"/>
                  <a:t>simulable</a:t>
                </a:r>
                <a:r>
                  <a:rPr lang="en-CA" sz="2000" dirty="0"/>
                  <a:t> (on all zeroes input).</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Clifford + </a:t>
                </a:r>
                <a14:m>
                  <m:oMath xmlns:m="http://schemas.openxmlformats.org/officeDocument/2006/math">
                    <m:r>
                      <a:rPr lang="en-CA" sz="2000" b="0" i="1" smtClean="0">
                        <a:latin typeface="Cambria Math" panose="02040503050406030204" pitchFamily="18" charset="0"/>
                      </a:rPr>
                      <m:t>𝑇</m:t>
                    </m:r>
                  </m:oMath>
                </a14:m>
                <a:r>
                  <a:rPr lang="en-CA" sz="2000" dirty="0"/>
                  <a:t> gate forms </a:t>
                </a:r>
                <a:r>
                  <a:rPr lang="en-CA" sz="2000" b="1" dirty="0"/>
                  <a:t>universal gate set.</a:t>
                </a:r>
              </a:p>
              <a:p>
                <a:pPr marL="285750" indent="-285750">
                  <a:buFont typeface="Arial" panose="020B0604020202020204" pitchFamily="34" charset="0"/>
                  <a:buChar char="•"/>
                </a:pPr>
                <a:endParaRPr lang="en-US" sz="2000" dirty="0"/>
              </a:p>
            </p:txBody>
          </p:sp>
        </mc:Choice>
        <mc:Fallback xmlns="">
          <p:sp>
            <p:nvSpPr>
              <p:cNvPr id="55" name="TextBox 54">
                <a:extLst>
                  <a:ext uri="{FF2B5EF4-FFF2-40B4-BE49-F238E27FC236}">
                    <a16:creationId xmlns:a16="http://schemas.microsoft.com/office/drawing/2014/main" id="{816B7A97-6FD8-DE40-A1A0-71E8252BB5E6}"/>
                  </a:ext>
                </a:extLst>
              </p:cNvPr>
              <p:cNvSpPr txBox="1">
                <a:spLocks noRot="1" noChangeAspect="1" noMove="1" noResize="1" noEditPoints="1" noAdjustHandles="1" noChangeArrowheads="1" noChangeShapeType="1" noTextEdit="1"/>
              </p:cNvSpPr>
              <p:nvPr/>
            </p:nvSpPr>
            <p:spPr>
              <a:xfrm>
                <a:off x="6079435" y="1483657"/>
                <a:ext cx="5919254" cy="5016758"/>
              </a:xfrm>
              <a:prstGeom prst="rect">
                <a:avLst/>
              </a:prstGeom>
              <a:blipFill>
                <a:blip r:embed="rId3"/>
                <a:stretch>
                  <a:fillRect l="-858" t="-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9FE0D15-200F-5248-B403-BA8CDB57F59E}"/>
                  </a:ext>
                </a:extLst>
              </p:cNvPr>
              <p:cNvSpPr txBox="1"/>
              <p:nvPr/>
            </p:nvSpPr>
            <p:spPr>
              <a:xfrm>
                <a:off x="579581" y="5602553"/>
                <a:ext cx="5344905" cy="923330"/>
              </a:xfrm>
              <a:prstGeom prst="rect">
                <a:avLst/>
              </a:prstGeom>
              <a:solidFill>
                <a:schemeClr val="accent1">
                  <a:lumMod val="20000"/>
                  <a:lumOff val="80000"/>
                </a:schemeClr>
              </a:solidFill>
              <a:ln>
                <a:solidFill>
                  <a:schemeClr val="tx1"/>
                </a:solidFill>
              </a:ln>
            </p:spPr>
            <p:txBody>
              <a:bodyPr wrap="square" rtlCol="0">
                <a:spAutoFit/>
              </a:bodyPr>
              <a:lstStyle/>
              <a:p>
                <a:r>
                  <a:rPr lang="en-US" b="1" i="1" dirty="0"/>
                  <a:t>Recurrent theme in quantum crypto: </a:t>
                </a:r>
                <a:br>
                  <a:rPr lang="en-US" dirty="0"/>
                </a:br>
                <a:r>
                  <a:rPr lang="en-US" dirty="0"/>
                  <a:t>Crypto for Clifford circuits is usually straightforward. </a:t>
                </a:r>
                <a:br>
                  <a:rPr lang="en-US" dirty="0"/>
                </a:br>
                <a:r>
                  <a:rPr lang="en-US" dirty="0"/>
                  <a:t>Non-Clifford gates like </a:t>
                </a:r>
                <a14:m>
                  <m:oMath xmlns:m="http://schemas.openxmlformats.org/officeDocument/2006/math">
                    <m:r>
                      <a:rPr lang="en-CA" b="0" i="1" smtClean="0">
                        <a:latin typeface="Cambria Math" panose="02040503050406030204" pitchFamily="18" charset="0"/>
                      </a:rPr>
                      <m:t>𝑇</m:t>
                    </m:r>
                  </m:oMath>
                </a14:m>
                <a:r>
                  <a:rPr lang="en-US" dirty="0"/>
                  <a:t> make your life difficult.</a:t>
                </a:r>
              </a:p>
            </p:txBody>
          </p:sp>
        </mc:Choice>
        <mc:Fallback xmlns="">
          <p:sp>
            <p:nvSpPr>
              <p:cNvPr id="3" name="TextBox 2">
                <a:extLst>
                  <a:ext uri="{FF2B5EF4-FFF2-40B4-BE49-F238E27FC236}">
                    <a16:creationId xmlns:a16="http://schemas.microsoft.com/office/drawing/2014/main" id="{59FE0D15-200F-5248-B403-BA8CDB57F59E}"/>
                  </a:ext>
                </a:extLst>
              </p:cNvPr>
              <p:cNvSpPr txBox="1">
                <a:spLocks noRot="1" noChangeAspect="1" noMove="1" noResize="1" noEditPoints="1" noAdjustHandles="1" noChangeArrowheads="1" noChangeShapeType="1" noTextEdit="1"/>
              </p:cNvSpPr>
              <p:nvPr/>
            </p:nvSpPr>
            <p:spPr>
              <a:xfrm>
                <a:off x="579581" y="5602553"/>
                <a:ext cx="5344905" cy="923330"/>
              </a:xfrm>
              <a:prstGeom prst="rect">
                <a:avLst/>
              </a:prstGeom>
              <a:blipFill>
                <a:blip r:embed="rId4"/>
                <a:stretch>
                  <a:fillRect l="-948" t="-1351" b="-810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400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10F888-20CF-0240-B0E1-39BFF5FA918A}"/>
              </a:ext>
            </a:extLst>
          </p:cNvPr>
          <p:cNvSpPr/>
          <p:nvPr/>
        </p:nvSpPr>
        <p:spPr>
          <a:xfrm>
            <a:off x="838199" y="1764064"/>
            <a:ext cx="10458281" cy="240333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01C34-0F9F-1544-9E63-B63E74F92612}"/>
              </a:ext>
            </a:extLst>
          </p:cNvPr>
          <p:cNvSpPr>
            <a:spLocks noGrp="1"/>
          </p:cNvSpPr>
          <p:nvPr>
            <p:ph type="title"/>
          </p:nvPr>
        </p:nvSpPr>
        <p:spPr>
          <a:xfrm>
            <a:off x="838200" y="365125"/>
            <a:ext cx="10515600" cy="1325563"/>
          </a:xfrm>
        </p:spPr>
        <p:txBody>
          <a:bodyPr/>
          <a:lstStyle/>
          <a:p>
            <a:r>
              <a:rPr lang="en-US" dirty="0"/>
              <a:t>What are Randomized Encodings?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7C47732-BD98-514A-834E-A85CAE6D4463}"/>
                  </a:ext>
                </a:extLst>
              </p:cNvPr>
              <p:cNvSpPr>
                <a:spLocks noGrp="1"/>
              </p:cNvSpPr>
              <p:nvPr>
                <p:ph idx="1"/>
              </p:nvPr>
            </p:nvSpPr>
            <p:spPr/>
            <p:txBody>
              <a:bodyPr>
                <a:normAutofit fontScale="92500" lnSpcReduction="10000"/>
              </a:bodyPr>
              <a:lstStyle/>
              <a:p>
                <a:r>
                  <a:rPr lang="en-US" dirty="0"/>
                  <a:t>Randomized Encodings (RE) are a way to encode a function </a:t>
                </a:r>
                <a14:m>
                  <m:oMath xmlns:m="http://schemas.openxmlformats.org/officeDocument/2006/math">
                    <m:r>
                      <a:rPr lang="en-CA" b="0" i="1" smtClean="0">
                        <a:latin typeface="Cambria Math" panose="02040503050406030204" pitchFamily="18" charset="0"/>
                      </a:rPr>
                      <m:t>𝑓</m:t>
                    </m:r>
                  </m:oMath>
                </a14:m>
                <a:r>
                  <a:rPr lang="en-US" dirty="0"/>
                  <a:t> and input </a:t>
                </a:r>
                <a14:m>
                  <m:oMath xmlns:m="http://schemas.openxmlformats.org/officeDocument/2006/math">
                    <m:r>
                      <a:rPr lang="en-CA" b="0" i="1" smtClean="0">
                        <a:latin typeface="Cambria Math" panose="02040503050406030204" pitchFamily="18" charset="0"/>
                      </a:rPr>
                      <m:t>𝑥</m:t>
                    </m:r>
                  </m:oMath>
                </a14:m>
                <a:r>
                  <a:rPr lang="en-US" dirty="0"/>
                  <a:t> into a probabilistic object </a:t>
                </a:r>
                <a14:m>
                  <m:oMath xmlns:m="http://schemas.openxmlformats.org/officeDocument/2006/math">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r>
                      <a:rPr lang="en-CA" b="0" i="1" dirty="0" smtClean="0">
                        <a:latin typeface="Cambria Math" panose="02040503050406030204" pitchFamily="18" charset="0"/>
                      </a:rPr>
                      <m:t>(</m:t>
                    </m:r>
                    <m:r>
                      <a:rPr lang="en-CA" b="0" i="1" dirty="0" smtClean="0">
                        <a:latin typeface="Cambria Math" panose="02040503050406030204" pitchFamily="18" charset="0"/>
                      </a:rPr>
                      <m:t>𝑥</m:t>
                    </m:r>
                    <m:r>
                      <a:rPr lang="en-CA" b="0" i="1" dirty="0" smtClean="0">
                        <a:latin typeface="Cambria Math" panose="02040503050406030204" pitchFamily="18" charset="0"/>
                      </a:rPr>
                      <m:t>;</m:t>
                    </m:r>
                    <m:r>
                      <a:rPr lang="en-CA" b="0" i="1" dirty="0" smtClean="0">
                        <a:latin typeface="Cambria Math" panose="02040503050406030204" pitchFamily="18" charset="0"/>
                      </a:rPr>
                      <m:t>𝑟</m:t>
                    </m:r>
                    <m:r>
                      <a:rPr lang="en-CA" b="0" i="1" dirty="0" smtClean="0">
                        <a:latin typeface="Cambria Math" panose="02040503050406030204" pitchFamily="18" charset="0"/>
                      </a:rPr>
                      <m:t>) </m:t>
                    </m:r>
                  </m:oMath>
                </a14:m>
                <a:r>
                  <a:rPr lang="en-US" dirty="0"/>
                  <a:t>from which</a:t>
                </a:r>
              </a:p>
              <a:p>
                <a:pPr lvl="1"/>
                <a:endParaRPr lang="en-US" dirty="0"/>
              </a:p>
              <a:p>
                <a:pPr lvl="1"/>
                <a14:m>
                  <m:oMath xmlns:m="http://schemas.openxmlformats.org/officeDocument/2006/math">
                    <m:r>
                      <a:rPr lang="en-CA" i="1">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oMath>
                </a14:m>
                <a:r>
                  <a:rPr lang="en-US" dirty="0"/>
                  <a:t> can be recovered (</a:t>
                </a:r>
                <a:r>
                  <a:rPr lang="en-US" b="1" dirty="0"/>
                  <a:t>Correctness)</a:t>
                </a:r>
                <a:endParaRPr lang="en-US" dirty="0"/>
              </a:p>
              <a:p>
                <a:pPr lvl="1"/>
                <a:endParaRPr lang="en-US" dirty="0"/>
              </a:p>
              <a:p>
                <a:pPr lvl="1"/>
                <a14:m>
                  <m:oMath xmlns:m="http://schemas.openxmlformats.org/officeDocument/2006/math">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r>
                      <a:rPr lang="en-CA" b="0" i="1" dirty="0" smtClean="0">
                        <a:latin typeface="Cambria Math" panose="02040503050406030204" pitchFamily="18" charset="0"/>
                      </a:rPr>
                      <m:t>(</m:t>
                    </m:r>
                    <m:r>
                      <a:rPr lang="en-CA" b="0" i="1" dirty="0" smtClean="0">
                        <a:latin typeface="Cambria Math" panose="02040503050406030204" pitchFamily="18" charset="0"/>
                      </a:rPr>
                      <m:t>𝑥</m:t>
                    </m:r>
                    <m:r>
                      <a:rPr lang="en-CA" b="0" i="1" dirty="0" smtClean="0">
                        <a:latin typeface="Cambria Math" panose="02040503050406030204" pitchFamily="18" charset="0"/>
                      </a:rPr>
                      <m:t>;</m:t>
                    </m:r>
                    <m:r>
                      <a:rPr lang="en-CA" b="0" i="1" dirty="0" smtClean="0">
                        <a:latin typeface="Cambria Math" panose="02040503050406030204" pitchFamily="18" charset="0"/>
                      </a:rPr>
                      <m:t>𝑟</m:t>
                    </m:r>
                    <m:r>
                      <a:rPr lang="en-CA" b="0" i="1" dirty="0" smtClean="0">
                        <a:latin typeface="Cambria Math" panose="02040503050406030204" pitchFamily="18" charset="0"/>
                      </a:rPr>
                      <m:t>) </m:t>
                    </m:r>
                  </m:oMath>
                </a14:m>
                <a:r>
                  <a:rPr lang="en-US" dirty="0"/>
                  <a:t>reveals no information other than </a:t>
                </a:r>
                <a14:m>
                  <m:oMath xmlns:m="http://schemas.openxmlformats.org/officeDocument/2006/math">
                    <m:r>
                      <a:rPr lang="en-CA" i="1">
                        <a:latin typeface="Cambria Math" panose="02040503050406030204" pitchFamily="18" charset="0"/>
                      </a:rPr>
                      <m:t>𝑓</m:t>
                    </m:r>
                    <m:r>
                      <a:rPr lang="en-CA" i="1">
                        <a:latin typeface="Cambria Math" panose="02040503050406030204" pitchFamily="18" charset="0"/>
                      </a:rPr>
                      <m:t>(</m:t>
                    </m:r>
                    <m:r>
                      <a:rPr lang="en-CA" i="1">
                        <a:latin typeface="Cambria Math" panose="02040503050406030204" pitchFamily="18" charset="0"/>
                      </a:rPr>
                      <m:t>𝑥</m:t>
                    </m:r>
                    <m:r>
                      <a:rPr lang="en-CA" i="1">
                        <a:latin typeface="Cambria Math" panose="02040503050406030204" pitchFamily="18" charset="0"/>
                      </a:rPr>
                      <m:t>)</m:t>
                    </m:r>
                  </m:oMath>
                </a14:m>
                <a:r>
                  <a:rPr lang="en-US" dirty="0"/>
                  <a:t> (</a:t>
                </a:r>
                <a:r>
                  <a:rPr lang="en-US" b="1" dirty="0"/>
                  <a:t>Privacy)</a:t>
                </a:r>
                <a:endParaRPr lang="en-US" dirty="0"/>
              </a:p>
              <a:p>
                <a:pPr lvl="1"/>
                <a:endParaRPr lang="en-US" dirty="0"/>
              </a:p>
              <a:p>
                <a:r>
                  <a:rPr lang="en-US" dirty="0"/>
                  <a:t>REs get interesting and nontrivial when </a:t>
                </a:r>
                <a:br>
                  <a:rPr lang="en-US" dirty="0"/>
                </a:br>
                <a:br>
                  <a:rPr lang="en-US" dirty="0"/>
                </a:br>
                <a:r>
                  <a:rPr lang="en-US" dirty="0"/>
                  <a:t>	complexity of computing </a:t>
                </a:r>
                <a14:m>
                  <m:oMath xmlns:m="http://schemas.openxmlformats.org/officeDocument/2006/math">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r>
                      <a:rPr lang="en-CA" b="0" i="1" dirty="0" smtClean="0">
                        <a:latin typeface="Cambria Math" panose="02040503050406030204" pitchFamily="18" charset="0"/>
                      </a:rPr>
                      <m:t>(</m:t>
                    </m:r>
                    <m:r>
                      <a:rPr lang="en-CA" b="0" i="1" dirty="0" smtClean="0">
                        <a:latin typeface="Cambria Math" panose="02040503050406030204" pitchFamily="18" charset="0"/>
                      </a:rPr>
                      <m:t>𝑥</m:t>
                    </m:r>
                    <m:r>
                      <a:rPr lang="en-CA" b="0" i="1" dirty="0" smtClean="0">
                        <a:latin typeface="Cambria Math" panose="02040503050406030204" pitchFamily="18" charset="0"/>
                      </a:rPr>
                      <m:t>;</m:t>
                    </m:r>
                    <m:r>
                      <a:rPr lang="en-CA" b="0" i="1" dirty="0" smtClean="0">
                        <a:latin typeface="Cambria Math" panose="02040503050406030204" pitchFamily="18" charset="0"/>
                      </a:rPr>
                      <m:t>𝑟</m:t>
                    </m:r>
                    <m:r>
                      <a:rPr lang="en-CA" b="0" i="1" dirty="0" smtClean="0">
                        <a:latin typeface="Cambria Math" panose="02040503050406030204" pitchFamily="18" charset="0"/>
                      </a:rPr>
                      <m:t>)</m:t>
                    </m:r>
                  </m:oMath>
                </a14:m>
                <a:r>
                  <a:rPr lang="en-US" dirty="0"/>
                  <a:t> </a:t>
                </a:r>
                <a14:m>
                  <m:oMath xmlns:m="http://schemas.openxmlformats.org/officeDocument/2006/math">
                    <m:r>
                      <a:rPr lang="en-CA" b="0" i="1" smtClean="0">
                        <a:latin typeface="Cambria Math" panose="02040503050406030204" pitchFamily="18" charset="0"/>
                      </a:rPr>
                      <m:t>≪</m:t>
                    </m:r>
                  </m:oMath>
                </a14:m>
                <a:r>
                  <a:rPr lang="en-US" dirty="0"/>
                  <a:t> complexity of computing </a:t>
                </a:r>
                <a14:m>
                  <m:oMath xmlns:m="http://schemas.openxmlformats.org/officeDocument/2006/math">
                    <m:r>
                      <a:rPr lang="en-CA" i="1">
                        <a:latin typeface="Cambria Math" panose="02040503050406030204" pitchFamily="18" charset="0"/>
                      </a:rPr>
                      <m:t>𝑓</m:t>
                    </m:r>
                    <m:r>
                      <a:rPr lang="en-CA" i="1">
                        <a:latin typeface="Cambria Math" panose="02040503050406030204" pitchFamily="18" charset="0"/>
                      </a:rPr>
                      <m:t>(</m:t>
                    </m:r>
                    <m:r>
                      <a:rPr lang="en-CA" i="1">
                        <a:latin typeface="Cambria Math" panose="02040503050406030204" pitchFamily="18" charset="0"/>
                      </a:rPr>
                      <m:t>𝑥</m:t>
                    </m:r>
                    <m:r>
                      <a:rPr lang="en-CA" i="1">
                        <a:latin typeface="Cambria Math" panose="02040503050406030204" pitchFamily="18" charset="0"/>
                      </a:rPr>
                      <m:t>)</m:t>
                    </m:r>
                  </m:oMath>
                </a14:m>
                <a:endParaRPr lang="en-US" dirty="0"/>
              </a:p>
              <a:p>
                <a:pPr lvl="1"/>
                <a:endParaRPr lang="en-US" dirty="0"/>
              </a:p>
              <a:p>
                <a:r>
                  <a:rPr lang="en-US" dirty="0"/>
                  <a:t>Fundamental primitive in cryptography [</a:t>
                </a:r>
                <a:r>
                  <a:rPr lang="en-US" u="sng" dirty="0"/>
                  <a:t>Applebaum, </a:t>
                </a:r>
                <a:r>
                  <a:rPr lang="en-US" u="sng" dirty="0" err="1"/>
                  <a:t>Ishai</a:t>
                </a:r>
                <a:r>
                  <a:rPr lang="en-US" u="sng" dirty="0"/>
                  <a:t>, </a:t>
                </a:r>
                <a:r>
                  <a:rPr lang="en-US" u="sng" dirty="0" err="1"/>
                  <a:t>Kushilevitz</a:t>
                </a:r>
                <a:r>
                  <a:rPr lang="en-US" u="sng" dirty="0"/>
                  <a:t> ‘06</a:t>
                </a:r>
                <a:r>
                  <a:rPr lang="en-US" dirty="0"/>
                  <a:t>]</a:t>
                </a:r>
              </a:p>
            </p:txBody>
          </p:sp>
        </mc:Choice>
        <mc:Fallback>
          <p:sp>
            <p:nvSpPr>
              <p:cNvPr id="3" name="Content Placeholder 2">
                <a:extLst>
                  <a:ext uri="{FF2B5EF4-FFF2-40B4-BE49-F238E27FC236}">
                    <a16:creationId xmlns:a16="http://schemas.microsoft.com/office/drawing/2014/main" id="{97C47732-BD98-514A-834E-A85CAE6D4463}"/>
                  </a:ext>
                </a:extLst>
              </p:cNvPr>
              <p:cNvSpPr>
                <a:spLocks noGrp="1" noRot="1" noChangeAspect="1" noMove="1" noResize="1" noEditPoints="1" noAdjustHandles="1" noChangeArrowheads="1" noChangeShapeType="1" noTextEdit="1"/>
              </p:cNvSpPr>
              <p:nvPr>
                <p:ph idx="1"/>
              </p:nvPr>
            </p:nvSpPr>
            <p:spPr>
              <a:blipFill>
                <a:blip r:embed="rId3"/>
                <a:stretch>
                  <a:fillRect l="-966" t="-2624" b="-2041"/>
                </a:stretch>
              </a:blipFill>
            </p:spPr>
            <p:txBody>
              <a:bodyPr/>
              <a:lstStyle/>
              <a:p>
                <a:r>
                  <a:rPr lang="en-US">
                    <a:noFill/>
                  </a:rPr>
                  <a:t> </a:t>
                </a:r>
              </a:p>
            </p:txBody>
          </p:sp>
        </mc:Fallback>
      </mc:AlternateContent>
    </p:spTree>
    <p:extLst>
      <p:ext uri="{BB962C8B-B14F-4D97-AF65-F5344CB8AC3E}">
        <p14:creationId xmlns:p14="http://schemas.microsoft.com/office/powerpoint/2010/main" val="34800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94A-86C6-9B46-93AD-D3EAE5E8A29A}"/>
              </a:ext>
            </a:extLst>
          </p:cNvPr>
          <p:cNvSpPr>
            <a:spLocks noGrp="1"/>
          </p:cNvSpPr>
          <p:nvPr>
            <p:ph type="title"/>
          </p:nvPr>
        </p:nvSpPr>
        <p:spPr/>
        <p:txBody>
          <a:bodyPr>
            <a:normAutofit/>
          </a:bodyPr>
          <a:lstStyle/>
          <a:p>
            <a:r>
              <a:rPr lang="en-US" sz="4000" dirty="0"/>
              <a:t>Basic quantum circuits - Quantum one-time pad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FDC0A3-5DE7-E14F-92F1-F668A6DB9088}"/>
                  </a:ext>
                </a:extLst>
              </p:cNvPr>
              <p:cNvSpPr>
                <a:spLocks noGrp="1"/>
              </p:cNvSpPr>
              <p:nvPr>
                <p:ph idx="1"/>
              </p:nvPr>
            </p:nvSpPr>
            <p:spPr/>
            <p:txBody>
              <a:bodyPr>
                <a:normAutofit lnSpcReduction="10000"/>
              </a:bodyPr>
              <a:lstStyle/>
              <a:p>
                <a:r>
                  <a:rPr lang="en-US" sz="2000" dirty="0"/>
                  <a:t>Analogous to Shannon’s one time pad</a:t>
                </a:r>
              </a:p>
              <a:p>
                <a:endParaRPr lang="en-US" sz="2000" dirty="0"/>
              </a:p>
              <a:p>
                <a:r>
                  <a:rPr lang="en-US" sz="2000" dirty="0"/>
                  <a:t>Message qubit: </a:t>
                </a:r>
                <a14:m>
                  <m:oMath xmlns:m="http://schemas.openxmlformats.org/officeDocument/2006/math">
                    <m:d>
                      <m:dPr>
                        <m:begChr m:val="|"/>
                        <m:endChr m:val="⟩"/>
                        <m:ctrlPr>
                          <a:rPr lang="en-CA" sz="2000" i="1">
                            <a:latin typeface="Cambria Math" panose="02040503050406030204" pitchFamily="18" charset="0"/>
                          </a:rPr>
                        </m:ctrlPr>
                      </m:dPr>
                      <m:e>
                        <m:r>
                          <a:rPr lang="en-CA" sz="2000" b="0" i="1" smtClean="0">
                            <a:latin typeface="Cambria Math" panose="02040503050406030204" pitchFamily="18" charset="0"/>
                          </a:rPr>
                          <m:t>𝜓</m:t>
                        </m:r>
                      </m:e>
                    </m:d>
                  </m:oMath>
                </a14:m>
                <a:endParaRPr lang="en-CA" sz="2000" b="0" dirty="0"/>
              </a:p>
              <a:p>
                <a:endParaRPr lang="en-US" sz="2000" dirty="0"/>
              </a:p>
              <a:p>
                <a:r>
                  <a:rPr lang="en-US" sz="2000" dirty="0"/>
                  <a:t>Pick random bits </a:t>
                </a:r>
                <a14:m>
                  <m:oMath xmlns:m="http://schemas.openxmlformats.org/officeDocument/2006/math">
                    <m:r>
                      <a:rPr lang="en-CA" sz="2000" b="0" i="1" smtClean="0">
                        <a:latin typeface="Cambria Math" panose="02040503050406030204" pitchFamily="18" charset="0"/>
                      </a:rPr>
                      <m:t>𝑎</m:t>
                    </m:r>
                    <m:r>
                      <a:rPr lang="en-CA" sz="2000" b="0" i="1" smtClean="0">
                        <a:latin typeface="Cambria Math" panose="02040503050406030204" pitchFamily="18" charset="0"/>
                      </a:rPr>
                      <m:t>,</m:t>
                    </m:r>
                    <m:r>
                      <a:rPr lang="en-CA" sz="2000" b="0" i="1" smtClean="0">
                        <a:latin typeface="Cambria Math" panose="02040503050406030204" pitchFamily="18" charset="0"/>
                      </a:rPr>
                      <m:t>𝑏</m:t>
                    </m:r>
                  </m:oMath>
                </a14:m>
                <a:endParaRPr lang="en-CA" sz="2000" b="0" dirty="0"/>
              </a:p>
              <a:p>
                <a:endParaRPr lang="en-US" sz="2000" dirty="0"/>
              </a:p>
              <a:p>
                <a:r>
                  <a:rPr lang="en-US" sz="2000" dirty="0"/>
                  <a:t>Send </a:t>
                </a:r>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𝑋</m:t>
                        </m:r>
                      </m:e>
                      <m:sup>
                        <m:r>
                          <a:rPr lang="en-CA" sz="2000" b="0" i="1" smtClean="0">
                            <a:latin typeface="Cambria Math" panose="02040503050406030204" pitchFamily="18" charset="0"/>
                          </a:rPr>
                          <m:t>𝑏</m:t>
                        </m:r>
                      </m:sup>
                    </m:sSup>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𝑍</m:t>
                        </m:r>
                      </m:e>
                      <m:sup>
                        <m:r>
                          <a:rPr lang="en-CA" sz="2000" b="0" i="1" smtClean="0">
                            <a:latin typeface="Cambria Math" panose="02040503050406030204" pitchFamily="18" charset="0"/>
                          </a:rPr>
                          <m:t>𝑎</m:t>
                        </m:r>
                      </m:sup>
                    </m:sSup>
                    <m:r>
                      <a:rPr lang="en-CA" sz="2000" b="0" i="1" smtClean="0">
                        <a:latin typeface="Cambria Math" panose="02040503050406030204" pitchFamily="18" charset="0"/>
                      </a:rPr>
                      <m:t>|</m:t>
                    </m:r>
                    <m:r>
                      <a:rPr lang="en-CA" sz="2000" b="0" i="1" smtClean="0">
                        <a:latin typeface="Cambria Math" panose="02040503050406030204" pitchFamily="18" charset="0"/>
                      </a:rPr>
                      <m:t>𝜓</m:t>
                    </m:r>
                    <m:r>
                      <a:rPr lang="en-CA" sz="2000" b="0" i="1" smtClean="0">
                        <a:latin typeface="Cambria Math" panose="02040503050406030204" pitchFamily="18" charset="0"/>
                      </a:rPr>
                      <m:t>⟩</m:t>
                    </m:r>
                  </m:oMath>
                </a14:m>
                <a:r>
                  <a:rPr lang="en-US" sz="2000" dirty="0"/>
                  <a:t> </a:t>
                </a:r>
              </a:p>
              <a:p>
                <a:endParaRPr lang="en-US" sz="2000" dirty="0"/>
              </a:p>
              <a:p>
                <a:r>
                  <a:rPr lang="en-US" sz="2000" dirty="0"/>
                  <a:t>Adversary who doesn’t know </a:t>
                </a:r>
                <a14:m>
                  <m:oMath xmlns:m="http://schemas.openxmlformats.org/officeDocument/2006/math">
                    <m:r>
                      <a:rPr lang="en-CA" sz="2000" b="0" i="1" smtClean="0">
                        <a:latin typeface="Cambria Math" panose="02040503050406030204" pitchFamily="18" charset="0"/>
                      </a:rPr>
                      <m:t>𝑎</m:t>
                    </m:r>
                    <m:r>
                      <a:rPr lang="en-CA" sz="2000" b="0" i="1" smtClean="0">
                        <a:latin typeface="Cambria Math" panose="02040503050406030204" pitchFamily="18" charset="0"/>
                      </a:rPr>
                      <m:t>,</m:t>
                    </m:r>
                    <m:r>
                      <a:rPr lang="en-CA" sz="2000" b="0" i="1" smtClean="0">
                        <a:latin typeface="Cambria Math" panose="02040503050406030204" pitchFamily="18" charset="0"/>
                      </a:rPr>
                      <m:t>𝑏</m:t>
                    </m:r>
                  </m:oMath>
                </a14:m>
                <a:r>
                  <a:rPr lang="en-US" sz="2000" dirty="0"/>
                  <a:t> sees a completely randomized qubit</a:t>
                </a:r>
              </a:p>
              <a:p>
                <a:endParaRPr lang="en-US" sz="2000" dirty="0"/>
              </a:p>
              <a:p>
                <a:r>
                  <a:rPr lang="en-US" sz="2000" dirty="0"/>
                  <a:t>To randomize </a:t>
                </a:r>
                <a14:m>
                  <m:oMath xmlns:m="http://schemas.openxmlformats.org/officeDocument/2006/math">
                    <m:r>
                      <a:rPr lang="en-CA" sz="2000" b="0" i="1" smtClean="0">
                        <a:latin typeface="Cambria Math" panose="02040503050406030204" pitchFamily="18" charset="0"/>
                      </a:rPr>
                      <m:t>𝑛</m:t>
                    </m:r>
                  </m:oMath>
                </a14:m>
                <a:r>
                  <a:rPr lang="en-US" sz="2000" dirty="0"/>
                  <a:t> qubits, apply QOTP to each qubit separately.</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72FDC0A3-5DE7-E14F-92F1-F668A6DB9088}"/>
                  </a:ext>
                </a:extLst>
              </p:cNvPr>
              <p:cNvSpPr>
                <a:spLocks noGrp="1" noRot="1" noChangeAspect="1" noMove="1" noResize="1" noEditPoints="1" noAdjustHandles="1" noChangeArrowheads="1" noChangeShapeType="1" noTextEdit="1"/>
              </p:cNvSpPr>
              <p:nvPr>
                <p:ph idx="1"/>
              </p:nvPr>
            </p:nvSpPr>
            <p:spPr>
              <a:blipFill>
                <a:blip r:embed="rId2"/>
                <a:stretch>
                  <a:fillRect l="-604" t="-2041"/>
                </a:stretch>
              </a:blipFill>
            </p:spPr>
            <p:txBody>
              <a:bodyPr/>
              <a:lstStyle/>
              <a:p>
                <a:r>
                  <a:rPr lang="en-US">
                    <a:noFill/>
                  </a:rPr>
                  <a:t> </a:t>
                </a:r>
              </a:p>
            </p:txBody>
          </p:sp>
        </mc:Fallback>
      </mc:AlternateContent>
    </p:spTree>
    <p:extLst>
      <p:ext uri="{BB962C8B-B14F-4D97-AF65-F5344CB8AC3E}">
        <p14:creationId xmlns:p14="http://schemas.microsoft.com/office/powerpoint/2010/main" val="32546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94A-86C6-9B46-93AD-D3EAE5E8A29A}"/>
              </a:ext>
            </a:extLst>
          </p:cNvPr>
          <p:cNvSpPr>
            <a:spLocks noGrp="1"/>
          </p:cNvSpPr>
          <p:nvPr>
            <p:ph type="title"/>
          </p:nvPr>
        </p:nvSpPr>
        <p:spPr/>
        <p:txBody>
          <a:bodyPr>
            <a:normAutofit/>
          </a:bodyPr>
          <a:lstStyle/>
          <a:p>
            <a:r>
              <a:rPr lang="en-US" sz="4000" dirty="0"/>
              <a:t>Basic quantum circuits - Quantum teleportation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FDC0A3-5DE7-E14F-92F1-F668A6DB9088}"/>
                  </a:ext>
                </a:extLst>
              </p:cNvPr>
              <p:cNvSpPr>
                <a:spLocks noGrp="1"/>
              </p:cNvSpPr>
              <p:nvPr>
                <p:ph idx="1"/>
              </p:nvPr>
            </p:nvSpPr>
            <p:spPr>
              <a:xfrm>
                <a:off x="6070778" y="1690688"/>
                <a:ext cx="5787444" cy="4807404"/>
              </a:xfrm>
            </p:spPr>
            <p:txBody>
              <a:bodyPr>
                <a:noAutofit/>
              </a:bodyPr>
              <a:lstStyle/>
              <a:p>
                <a:r>
                  <a:rPr lang="en-CA" sz="2000" dirty="0"/>
                  <a:t>A simple Clifford circuit to teleport a qubit</a:t>
                </a:r>
                <a:endParaRPr lang="en-US" sz="2000" dirty="0"/>
              </a:p>
              <a:p>
                <a:r>
                  <a:rPr lang="en-US" sz="2000" dirty="0"/>
                  <a:t>Sender and Receiver </a:t>
                </a:r>
                <a:r>
                  <a:rPr lang="en-US" sz="2000" dirty="0" err="1"/>
                  <a:t>preshare</a:t>
                </a:r>
                <a:r>
                  <a:rPr lang="en-US" sz="2000" dirty="0"/>
                  <a:t> EPR pair.</a:t>
                </a:r>
              </a:p>
              <a:p>
                <a:r>
                  <a:rPr lang="en-US" sz="2000" dirty="0"/>
                  <a:t>Sender gets input </a:t>
                </a:r>
                <a14:m>
                  <m:oMath xmlns:m="http://schemas.openxmlformats.org/officeDocument/2006/math">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𝜓</m:t>
                        </m:r>
                      </m:e>
                    </m:d>
                  </m:oMath>
                </a14:m>
                <a:r>
                  <a:rPr lang="en-US" sz="2000" dirty="0"/>
                  <a:t>, and applies TP circuit.</a:t>
                </a:r>
              </a:p>
              <a:p>
                <a:r>
                  <a:rPr lang="en-US" sz="2000" dirty="0"/>
                  <a:t>Measuring the top two qubits yields two classical bits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𝑎</m:t>
                    </m:r>
                    <m:r>
                      <a:rPr lang="en-CA" sz="2000" b="0" i="1" smtClean="0">
                        <a:latin typeface="Cambria Math" panose="02040503050406030204" pitchFamily="18" charset="0"/>
                      </a:rPr>
                      <m:t>,</m:t>
                    </m:r>
                    <m:r>
                      <a:rPr lang="en-CA" sz="2000" b="0" i="1" smtClean="0">
                        <a:latin typeface="Cambria Math" panose="02040503050406030204" pitchFamily="18" charset="0"/>
                      </a:rPr>
                      <m:t>𝑏</m:t>
                    </m:r>
                    <m:r>
                      <a:rPr lang="en-CA" sz="2000" b="0" i="1" smtClean="0">
                        <a:latin typeface="Cambria Math" panose="02040503050406030204" pitchFamily="18" charset="0"/>
                      </a:rPr>
                      <m:t>)</m:t>
                    </m:r>
                  </m:oMath>
                </a14:m>
                <a:r>
                  <a:rPr lang="en-US" sz="2000" dirty="0"/>
                  <a:t>, such that Receiver’s qubit collapses to QOTP of </a:t>
                </a:r>
                <a14:m>
                  <m:oMath xmlns:m="http://schemas.openxmlformats.org/officeDocument/2006/math">
                    <m:r>
                      <a:rPr lang="en-CA" sz="2000" b="0" i="1" smtClean="0">
                        <a:latin typeface="Cambria Math" panose="02040503050406030204" pitchFamily="18" charset="0"/>
                      </a:rPr>
                      <m:t>|</m:t>
                    </m:r>
                    <m:r>
                      <a:rPr lang="en-CA" sz="2000" b="0" i="1" smtClean="0">
                        <a:latin typeface="Cambria Math" panose="02040503050406030204" pitchFamily="18" charset="0"/>
                      </a:rPr>
                      <m:t>𝜓</m:t>
                    </m:r>
                    <m:r>
                      <a:rPr lang="en-CA" sz="2000" b="0" i="1" smtClean="0">
                        <a:latin typeface="Cambria Math" panose="02040503050406030204" pitchFamily="18" charset="0"/>
                      </a:rPr>
                      <m:t>⟩</m:t>
                    </m:r>
                  </m:oMath>
                </a14:m>
                <a:r>
                  <a:rPr lang="en-US" sz="2000" dirty="0"/>
                  <a:t>.</a:t>
                </a:r>
              </a:p>
              <a:p>
                <a:r>
                  <a:rPr lang="en-US" sz="2000" dirty="0"/>
                  <a:t>Sender sends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𝑎</m:t>
                    </m:r>
                    <m:r>
                      <a:rPr lang="en-CA" sz="2000" i="1">
                        <a:latin typeface="Cambria Math" panose="02040503050406030204" pitchFamily="18" charset="0"/>
                      </a:rPr>
                      <m:t>,</m:t>
                    </m:r>
                    <m:r>
                      <a:rPr lang="en-CA" sz="2000" i="1">
                        <a:latin typeface="Cambria Math" panose="02040503050406030204" pitchFamily="18" charset="0"/>
                      </a:rPr>
                      <m:t>𝑏</m:t>
                    </m:r>
                    <m:r>
                      <a:rPr lang="en-CA" sz="2000" i="1">
                        <a:latin typeface="Cambria Math" panose="02040503050406030204" pitchFamily="18" charset="0"/>
                      </a:rPr>
                      <m:t>)</m:t>
                    </m:r>
                  </m:oMath>
                </a14:m>
                <a:r>
                  <a:rPr lang="en-US" sz="2000" dirty="0"/>
                  <a:t> called </a:t>
                </a:r>
                <a:r>
                  <a:rPr lang="en-US" sz="2000" b="1" dirty="0"/>
                  <a:t>correction bits</a:t>
                </a:r>
                <a:r>
                  <a:rPr lang="en-US" sz="2000" dirty="0"/>
                  <a:t>.</a:t>
                </a:r>
              </a:p>
              <a:p>
                <a:r>
                  <a:rPr lang="en-US" sz="2000" dirty="0"/>
                  <a:t>Receiver can apply </a:t>
                </a:r>
                <a:r>
                  <a:rPr lang="en-US" sz="2000" b="1" dirty="0"/>
                  <a:t>Pauli corrections</a:t>
                </a:r>
                <a:r>
                  <a:rPr lang="en-US" sz="2000" dirty="0"/>
                  <a:t> to undo QOTP and recover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𝜓</m:t>
                    </m:r>
                    <m:r>
                      <a:rPr lang="en-CA" sz="2000" i="1">
                        <a:latin typeface="Cambria Math" panose="02040503050406030204" pitchFamily="18" charset="0"/>
                      </a:rPr>
                      <m:t>⟩</m:t>
                    </m:r>
                  </m:oMath>
                </a14:m>
                <a:r>
                  <a:rPr lang="en-US" sz="2000" dirty="0"/>
                  <a:t>.</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72FDC0A3-5DE7-E14F-92F1-F668A6DB9088}"/>
                  </a:ext>
                </a:extLst>
              </p:cNvPr>
              <p:cNvSpPr>
                <a:spLocks noGrp="1" noRot="1" noChangeAspect="1" noMove="1" noResize="1" noEditPoints="1" noAdjustHandles="1" noChangeArrowheads="1" noChangeShapeType="1" noTextEdit="1"/>
              </p:cNvSpPr>
              <p:nvPr>
                <p:ph idx="1"/>
              </p:nvPr>
            </p:nvSpPr>
            <p:spPr>
              <a:xfrm>
                <a:off x="6070778" y="1690688"/>
                <a:ext cx="5787444" cy="4807404"/>
              </a:xfrm>
              <a:blipFill>
                <a:blip r:embed="rId3"/>
                <a:stretch>
                  <a:fillRect l="-1099" t="-1319"/>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2A2C1E68-296E-E24B-A102-49623832618E}"/>
              </a:ext>
            </a:extLst>
          </p:cNvPr>
          <p:cNvCxnSpPr>
            <a:cxnSpLocks/>
          </p:cNvCxnSpPr>
          <p:nvPr/>
        </p:nvCxnSpPr>
        <p:spPr>
          <a:xfrm>
            <a:off x="1632339" y="2208522"/>
            <a:ext cx="16737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B6546A-1E5B-3346-9E5F-AA654EEFF018}"/>
              </a:ext>
            </a:extLst>
          </p:cNvPr>
          <p:cNvCxnSpPr>
            <a:cxnSpLocks/>
          </p:cNvCxnSpPr>
          <p:nvPr/>
        </p:nvCxnSpPr>
        <p:spPr>
          <a:xfrm>
            <a:off x="1848134" y="2670240"/>
            <a:ext cx="1457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EDA301-507C-0B4B-8B35-68E87C9A7452}"/>
              </a:ext>
            </a:extLst>
          </p:cNvPr>
          <p:cNvCxnSpPr>
            <a:cxnSpLocks/>
          </p:cNvCxnSpPr>
          <p:nvPr/>
        </p:nvCxnSpPr>
        <p:spPr>
          <a:xfrm>
            <a:off x="1848134" y="3618196"/>
            <a:ext cx="24518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CA036A-448B-D14E-9F2E-B0B6D83E6AE1}"/>
              </a:ext>
            </a:extLst>
          </p:cNvPr>
          <p:cNvCxnSpPr>
            <a:cxnSpLocks/>
          </p:cNvCxnSpPr>
          <p:nvPr/>
        </p:nvCxnSpPr>
        <p:spPr>
          <a:xfrm flipV="1">
            <a:off x="1453851" y="2670240"/>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5D57F6-CDE2-944C-8785-EDCC04933A39}"/>
              </a:ext>
            </a:extLst>
          </p:cNvPr>
          <p:cNvCxnSpPr>
            <a:cxnSpLocks/>
          </p:cNvCxnSpPr>
          <p:nvPr/>
        </p:nvCxnSpPr>
        <p:spPr>
          <a:xfrm>
            <a:off x="1453851" y="2987623"/>
            <a:ext cx="394283" cy="63057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5692B5-B76D-CB48-BC07-4FEFDBCCABA9}"/>
                  </a:ext>
                </a:extLst>
              </p:cNvPr>
              <p:cNvSpPr/>
              <p:nvPr/>
            </p:nvSpPr>
            <p:spPr>
              <a:xfrm>
                <a:off x="618046" y="2802956"/>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 name="Rectangle 10">
                <a:extLst>
                  <a:ext uri="{FF2B5EF4-FFF2-40B4-BE49-F238E27FC236}">
                    <a16:creationId xmlns:a16="http://schemas.microsoft.com/office/drawing/2014/main" id="{BD5692B5-B76D-CB48-BC07-4FEFDBCCABA9}"/>
                  </a:ext>
                </a:extLst>
              </p:cNvPr>
              <p:cNvSpPr>
                <a:spLocks noRot="1" noChangeAspect="1" noMove="1" noResize="1" noEditPoints="1" noAdjustHandles="1" noChangeArrowheads="1" noChangeShapeType="1" noTextEdit="1"/>
              </p:cNvSpPr>
              <p:nvPr/>
            </p:nvSpPr>
            <p:spPr>
              <a:xfrm>
                <a:off x="618046" y="2802956"/>
                <a:ext cx="835805" cy="369332"/>
              </a:xfrm>
              <a:prstGeom prst="rect">
                <a:avLst/>
              </a:prstGeom>
              <a:blipFill>
                <a:blip r:embed="rId4"/>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C382017-D2A0-E640-9396-3AA071EC811B}"/>
                  </a:ext>
                </a:extLst>
              </p:cNvPr>
              <p:cNvSpPr/>
              <p:nvPr/>
            </p:nvSpPr>
            <p:spPr>
              <a:xfrm>
                <a:off x="815113" y="1994606"/>
                <a:ext cx="574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12" name="Rectangle 11">
                <a:extLst>
                  <a:ext uri="{FF2B5EF4-FFF2-40B4-BE49-F238E27FC236}">
                    <a16:creationId xmlns:a16="http://schemas.microsoft.com/office/drawing/2014/main" id="{AC382017-D2A0-E640-9396-3AA071EC811B}"/>
                  </a:ext>
                </a:extLst>
              </p:cNvPr>
              <p:cNvSpPr>
                <a:spLocks noRot="1" noChangeAspect="1" noMove="1" noResize="1" noEditPoints="1" noAdjustHandles="1" noChangeArrowheads="1" noChangeShapeType="1" noTextEdit="1"/>
              </p:cNvSpPr>
              <p:nvPr/>
            </p:nvSpPr>
            <p:spPr>
              <a:xfrm>
                <a:off x="815113" y="1994606"/>
                <a:ext cx="574196" cy="369332"/>
              </a:xfrm>
              <a:prstGeom prst="rect">
                <a:avLst/>
              </a:prstGeom>
              <a:blipFill>
                <a:blip r:embed="rId5"/>
                <a:stretch>
                  <a:fillRect b="-1333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F3B4927A-0656-D04B-926F-D5EA3E703870}"/>
              </a:ext>
            </a:extLst>
          </p:cNvPr>
          <p:cNvCxnSpPr>
            <a:cxnSpLocks/>
            <a:endCxn id="18" idx="4"/>
          </p:cNvCxnSpPr>
          <p:nvPr/>
        </p:nvCxnSpPr>
        <p:spPr>
          <a:xfrm>
            <a:off x="2203330" y="2177794"/>
            <a:ext cx="3756" cy="6005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E6CAFF1-5005-8B47-A28D-05F8347E224D}"/>
              </a:ext>
            </a:extLst>
          </p:cNvPr>
          <p:cNvSpPr/>
          <p:nvPr/>
        </p:nvSpPr>
        <p:spPr>
          <a:xfrm>
            <a:off x="2126823" y="2126332"/>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A7A879-9D2C-C142-9824-808381AC2274}"/>
              </a:ext>
            </a:extLst>
          </p:cNvPr>
          <p:cNvSpPr/>
          <p:nvPr/>
        </p:nvSpPr>
        <p:spPr>
          <a:xfrm>
            <a:off x="2126823" y="2574846"/>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592B975-677D-4349-8572-DE8ABA1FC238}"/>
                  </a:ext>
                </a:extLst>
              </p:cNvPr>
              <p:cNvSpPr txBox="1"/>
              <p:nvPr/>
            </p:nvSpPr>
            <p:spPr>
              <a:xfrm>
                <a:off x="2554988" y="2016530"/>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𝐻</m:t>
                      </m:r>
                    </m:oMath>
                  </m:oMathPara>
                </a14:m>
                <a:endParaRPr lang="en-US" dirty="0"/>
              </a:p>
            </p:txBody>
          </p:sp>
        </mc:Choice>
        <mc:Fallback xmlns="">
          <p:sp>
            <p:nvSpPr>
              <p:cNvPr id="19" name="TextBox 18">
                <a:extLst>
                  <a:ext uri="{FF2B5EF4-FFF2-40B4-BE49-F238E27FC236}">
                    <a16:creationId xmlns:a16="http://schemas.microsoft.com/office/drawing/2014/main" id="{1592B975-677D-4349-8572-DE8ABA1FC238}"/>
                  </a:ext>
                </a:extLst>
              </p:cNvPr>
              <p:cNvSpPr txBox="1">
                <a:spLocks noRot="1" noChangeAspect="1" noMove="1" noResize="1" noEditPoints="1" noAdjustHandles="1" noChangeArrowheads="1" noChangeShapeType="1" noTextEdit="1"/>
              </p:cNvSpPr>
              <p:nvPr/>
            </p:nvSpPr>
            <p:spPr>
              <a:xfrm>
                <a:off x="2554988" y="2016530"/>
                <a:ext cx="352338" cy="369115"/>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8139A3DD-0D14-C547-842E-212E1AB66D14}"/>
              </a:ext>
            </a:extLst>
          </p:cNvPr>
          <p:cNvGrpSpPr/>
          <p:nvPr/>
        </p:nvGrpSpPr>
        <p:grpSpPr>
          <a:xfrm>
            <a:off x="3317470" y="2084251"/>
            <a:ext cx="291812" cy="357779"/>
            <a:chOff x="4236440" y="4031062"/>
            <a:chExt cx="352338" cy="431988"/>
          </a:xfrm>
        </p:grpSpPr>
        <p:sp>
          <p:nvSpPr>
            <p:cNvPr id="30" name="TextBox 29">
              <a:extLst>
                <a:ext uri="{FF2B5EF4-FFF2-40B4-BE49-F238E27FC236}">
                  <a16:creationId xmlns:a16="http://schemas.microsoft.com/office/drawing/2014/main" id="{745248D2-9A2D-5143-AF16-84D0A3746779}"/>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31" name="Block Arc 30">
              <a:extLst>
                <a:ext uri="{FF2B5EF4-FFF2-40B4-BE49-F238E27FC236}">
                  <a16:creationId xmlns:a16="http://schemas.microsoft.com/office/drawing/2014/main" id="{7F892485-3FF1-1745-BD6F-998333A3FFF3}"/>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B494CEC0-DAF5-AB4B-98C7-1F31135CAD84}"/>
                </a:ext>
              </a:extLst>
            </p:cNvPr>
            <p:cNvCxnSpPr>
              <a:cxnSpLocks/>
              <a:stCxn id="30"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8C3A941-DB5E-394C-AE07-CAEDBAF4CF91}"/>
              </a:ext>
            </a:extLst>
          </p:cNvPr>
          <p:cNvGrpSpPr/>
          <p:nvPr/>
        </p:nvGrpSpPr>
        <p:grpSpPr>
          <a:xfrm>
            <a:off x="3317470" y="2533876"/>
            <a:ext cx="291812" cy="357779"/>
            <a:chOff x="4236440" y="4031062"/>
            <a:chExt cx="352338" cy="431988"/>
          </a:xfrm>
        </p:grpSpPr>
        <p:sp>
          <p:nvSpPr>
            <p:cNvPr id="34" name="TextBox 33">
              <a:extLst>
                <a:ext uri="{FF2B5EF4-FFF2-40B4-BE49-F238E27FC236}">
                  <a16:creationId xmlns:a16="http://schemas.microsoft.com/office/drawing/2014/main" id="{4C2B5D96-C13C-FA4E-A0E8-B8C4FB2C1A43}"/>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35" name="Block Arc 34">
              <a:extLst>
                <a:ext uri="{FF2B5EF4-FFF2-40B4-BE49-F238E27FC236}">
                  <a16:creationId xmlns:a16="http://schemas.microsoft.com/office/drawing/2014/main" id="{F6C927A2-4975-0E40-8F96-2DFA44C3C0B3}"/>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Arrow Connector 35">
              <a:extLst>
                <a:ext uri="{FF2B5EF4-FFF2-40B4-BE49-F238E27FC236}">
                  <a16:creationId xmlns:a16="http://schemas.microsoft.com/office/drawing/2014/main" id="{10D50045-5DAE-D042-BA6B-52BEE42E6CEB}"/>
                </a:ext>
              </a:extLst>
            </p:cNvPr>
            <p:cNvCxnSpPr>
              <a:cxnSpLocks/>
              <a:stCxn id="3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2DB8FE6-2023-B548-8C1B-7098F4E44E5E}"/>
                  </a:ext>
                </a:extLst>
              </p:cNvPr>
              <p:cNvSpPr/>
              <p:nvPr/>
            </p:nvSpPr>
            <p:spPr>
              <a:xfrm>
                <a:off x="3650933" y="2006676"/>
                <a:ext cx="371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ea typeface="Cambria Math" panose="02040503050406030204" pitchFamily="18" charset="0"/>
                        </a:rPr>
                        <m:t>𝑎</m:t>
                      </m:r>
                    </m:oMath>
                  </m:oMathPara>
                </a14:m>
                <a:endParaRPr lang="en-US" dirty="0"/>
              </a:p>
            </p:txBody>
          </p:sp>
        </mc:Choice>
        <mc:Fallback xmlns="">
          <p:sp>
            <p:nvSpPr>
              <p:cNvPr id="37" name="Rectangle 36">
                <a:extLst>
                  <a:ext uri="{FF2B5EF4-FFF2-40B4-BE49-F238E27FC236}">
                    <a16:creationId xmlns:a16="http://schemas.microsoft.com/office/drawing/2014/main" id="{32DB8FE6-2023-B548-8C1B-7098F4E44E5E}"/>
                  </a:ext>
                </a:extLst>
              </p:cNvPr>
              <p:cNvSpPr>
                <a:spLocks noRot="1" noChangeAspect="1" noMove="1" noResize="1" noEditPoints="1" noAdjustHandles="1" noChangeArrowheads="1" noChangeShapeType="1" noTextEdit="1"/>
              </p:cNvSpPr>
              <p:nvPr/>
            </p:nvSpPr>
            <p:spPr>
              <a:xfrm>
                <a:off x="3650933" y="2006676"/>
                <a:ext cx="37144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EA8A46F-6845-8B42-A315-92A54C80D0BF}"/>
                  </a:ext>
                </a:extLst>
              </p:cNvPr>
              <p:cNvSpPr/>
              <p:nvPr/>
            </p:nvSpPr>
            <p:spPr>
              <a:xfrm>
                <a:off x="3635013" y="2486104"/>
                <a:ext cx="371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ea typeface="Cambria Math" panose="02040503050406030204" pitchFamily="18" charset="0"/>
                        </a:rPr>
                        <m:t>𝑏</m:t>
                      </m:r>
                    </m:oMath>
                  </m:oMathPara>
                </a14:m>
                <a:endParaRPr lang="en-US" dirty="0"/>
              </a:p>
            </p:txBody>
          </p:sp>
        </mc:Choice>
        <mc:Fallback xmlns="">
          <p:sp>
            <p:nvSpPr>
              <p:cNvPr id="38" name="Rectangle 37">
                <a:extLst>
                  <a:ext uri="{FF2B5EF4-FFF2-40B4-BE49-F238E27FC236}">
                    <a16:creationId xmlns:a16="http://schemas.microsoft.com/office/drawing/2014/main" id="{EEA8A46F-6845-8B42-A315-92A54C80D0BF}"/>
                  </a:ext>
                </a:extLst>
              </p:cNvPr>
              <p:cNvSpPr>
                <a:spLocks noRot="1" noChangeAspect="1" noMove="1" noResize="1" noEditPoints="1" noAdjustHandles="1" noChangeArrowheads="1" noChangeShapeType="1" noTextEdit="1"/>
              </p:cNvSpPr>
              <p:nvPr/>
            </p:nvSpPr>
            <p:spPr>
              <a:xfrm>
                <a:off x="3635013" y="2486104"/>
                <a:ext cx="37144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EB44A40-590D-D642-B684-1000C10F1EAB}"/>
                  </a:ext>
                </a:extLst>
              </p:cNvPr>
              <p:cNvSpPr/>
              <p:nvPr/>
            </p:nvSpPr>
            <p:spPr>
              <a:xfrm>
                <a:off x="4410906" y="34329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39" name="Rectangle 38">
                <a:extLst>
                  <a:ext uri="{FF2B5EF4-FFF2-40B4-BE49-F238E27FC236}">
                    <a16:creationId xmlns:a16="http://schemas.microsoft.com/office/drawing/2014/main" id="{8EB44A40-590D-D642-B684-1000C10F1EAB}"/>
                  </a:ext>
                </a:extLst>
              </p:cNvPr>
              <p:cNvSpPr>
                <a:spLocks noRot="1" noChangeAspect="1" noMove="1" noResize="1" noEditPoints="1" noAdjustHandles="1" noChangeArrowheads="1" noChangeShapeType="1" noTextEdit="1"/>
              </p:cNvSpPr>
              <p:nvPr/>
            </p:nvSpPr>
            <p:spPr>
              <a:xfrm>
                <a:off x="4410906" y="3432945"/>
                <a:ext cx="41069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F7FA5E1-785C-CD48-8BE0-2D19C8E10C9F}"/>
                  </a:ext>
                </a:extLst>
              </p:cNvPr>
              <p:cNvSpPr/>
              <p:nvPr/>
            </p:nvSpPr>
            <p:spPr>
              <a:xfrm>
                <a:off x="4892057" y="3431061"/>
                <a:ext cx="1100429"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𝑋</m:t>
                          </m:r>
                        </m:e>
                        <m:sup>
                          <m:r>
                            <a:rPr lang="en-CA" b="0" i="1" smtClean="0">
                              <a:latin typeface="Cambria Math" panose="02040503050406030204" pitchFamily="18" charset="0"/>
                            </a:rPr>
                            <m:t>𝑏</m:t>
                          </m:r>
                        </m:sup>
                      </m:sSup>
                      <m:sSup>
                        <m:sSupPr>
                          <m:ctrlPr>
                            <a:rPr lang="en-CA" b="0" i="1" smtClean="0">
                              <a:latin typeface="Cambria Math" panose="02040503050406030204" pitchFamily="18" charset="0"/>
                            </a:rPr>
                          </m:ctrlPr>
                        </m:sSupPr>
                        <m:e>
                          <m:r>
                            <a:rPr lang="en-CA" b="0" i="1" smtClean="0">
                              <a:latin typeface="Cambria Math" panose="02040503050406030204" pitchFamily="18" charset="0"/>
                            </a:rPr>
                            <m:t>𝑍</m:t>
                          </m:r>
                        </m:e>
                        <m:sup>
                          <m:r>
                            <a:rPr lang="en-CA" b="0" i="1" smtClean="0">
                              <a:latin typeface="Cambria Math" panose="02040503050406030204" pitchFamily="18" charset="0"/>
                            </a:rPr>
                            <m:t>𝑎</m:t>
                          </m:r>
                        </m:sup>
                      </m:sSup>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40" name="Rectangle 39">
                <a:extLst>
                  <a:ext uri="{FF2B5EF4-FFF2-40B4-BE49-F238E27FC236}">
                    <a16:creationId xmlns:a16="http://schemas.microsoft.com/office/drawing/2014/main" id="{6F7FA5E1-785C-CD48-8BE0-2D19C8E10C9F}"/>
                  </a:ext>
                </a:extLst>
              </p:cNvPr>
              <p:cNvSpPr>
                <a:spLocks noRot="1" noChangeAspect="1" noMove="1" noResize="1" noEditPoints="1" noAdjustHandles="1" noChangeArrowheads="1" noChangeShapeType="1" noTextEdit="1"/>
              </p:cNvSpPr>
              <p:nvPr/>
            </p:nvSpPr>
            <p:spPr>
              <a:xfrm>
                <a:off x="4892057" y="3431061"/>
                <a:ext cx="1100429" cy="374270"/>
              </a:xfrm>
              <a:prstGeom prst="rect">
                <a:avLst/>
              </a:prstGeom>
              <a:blipFill>
                <a:blip r:embed="rId10"/>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432AA69-2745-FC49-89C2-B76E2D9ABEDF}"/>
                  </a:ext>
                </a:extLst>
              </p:cNvPr>
              <p:cNvSpPr/>
              <p:nvPr/>
            </p:nvSpPr>
            <p:spPr>
              <a:xfrm>
                <a:off x="618046" y="4341185"/>
                <a:ext cx="3954224" cy="777392"/>
              </a:xfrm>
              <a:prstGeom prst="rect">
                <a:avLst/>
              </a:prstGeom>
            </p:spPr>
            <p:txBody>
              <a:bodyPr wrap="square">
                <a:spAutoFit/>
              </a:bodyPr>
              <a:lstStyle/>
              <a:p>
                <a14:m>
                  <m:oMath xmlns:m="http://schemas.openxmlformats.org/officeDocument/2006/math">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𝐸𝑃𝑅</m:t>
                        </m:r>
                      </m:e>
                    </m:d>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ad>
                          <m:radPr>
                            <m:degHide m:val="on"/>
                            <m:ctrlPr>
                              <a:rPr lang="en-CA" b="0" i="1" smtClean="0">
                                <a:latin typeface="Cambria Math" panose="02040503050406030204" pitchFamily="18" charset="0"/>
                              </a:rPr>
                            </m:ctrlPr>
                          </m:radPr>
                          <m:deg/>
                          <m:e>
                            <m:r>
                              <a:rPr lang="en-CA" b="0" i="1" smtClean="0">
                                <a:latin typeface="Cambria Math" panose="02040503050406030204" pitchFamily="18" charset="0"/>
                              </a:rPr>
                              <m:t>2</m:t>
                            </m:r>
                          </m:e>
                        </m:rad>
                      </m:den>
                    </m:f>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00</m:t>
                            </m:r>
                          </m:e>
                        </m:d>
                        <m:r>
                          <a:rPr lang="en-CA" b="0" i="1" smtClean="0">
                            <a:latin typeface="Cambria Math" panose="02040503050406030204" pitchFamily="18" charset="0"/>
                          </a:rPr>
                          <m:t>+|11⟩</m:t>
                        </m:r>
                      </m:e>
                    </m:d>
                  </m:oMath>
                </a14:m>
                <a:r>
                  <a:rPr lang="en-US" dirty="0"/>
                  <a:t> is two-qubit </a:t>
                </a:r>
                <a:br>
                  <a:rPr lang="en-US" dirty="0"/>
                </a:br>
                <a:r>
                  <a:rPr lang="en-US" dirty="0"/>
                  <a:t>maximally entangled state.</a:t>
                </a:r>
              </a:p>
            </p:txBody>
          </p:sp>
        </mc:Choice>
        <mc:Fallback xmlns="">
          <p:sp>
            <p:nvSpPr>
              <p:cNvPr id="52" name="Rectangle 51">
                <a:extLst>
                  <a:ext uri="{FF2B5EF4-FFF2-40B4-BE49-F238E27FC236}">
                    <a16:creationId xmlns:a16="http://schemas.microsoft.com/office/drawing/2014/main" id="{0432AA69-2745-FC49-89C2-B76E2D9ABEDF}"/>
                  </a:ext>
                </a:extLst>
              </p:cNvPr>
              <p:cNvSpPr>
                <a:spLocks noRot="1" noChangeAspect="1" noMove="1" noResize="1" noEditPoints="1" noAdjustHandles="1" noChangeArrowheads="1" noChangeShapeType="1" noTextEdit="1"/>
              </p:cNvSpPr>
              <p:nvPr/>
            </p:nvSpPr>
            <p:spPr>
              <a:xfrm>
                <a:off x="618046" y="4341185"/>
                <a:ext cx="3954224" cy="777392"/>
              </a:xfrm>
              <a:prstGeom prst="rect">
                <a:avLst/>
              </a:prstGeom>
              <a:blipFill>
                <a:blip r:embed="rId11"/>
                <a:stretch>
                  <a:fillRect l="-1282" b="-11290"/>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B7819FBE-18AD-444C-8B8E-8186B8BFDD4F}"/>
              </a:ext>
            </a:extLst>
          </p:cNvPr>
          <p:cNvSpPr txBox="1"/>
          <p:nvPr/>
        </p:nvSpPr>
        <p:spPr>
          <a:xfrm>
            <a:off x="1940577" y="2873727"/>
            <a:ext cx="614411" cy="307777"/>
          </a:xfrm>
          <a:prstGeom prst="rect">
            <a:avLst/>
          </a:prstGeom>
          <a:noFill/>
        </p:spPr>
        <p:txBody>
          <a:bodyPr wrap="square" rtlCol="0">
            <a:spAutoFit/>
          </a:bodyPr>
          <a:lstStyle/>
          <a:p>
            <a:r>
              <a:rPr lang="en-US" sz="1400" dirty="0"/>
              <a:t>CNOT</a:t>
            </a:r>
          </a:p>
        </p:txBody>
      </p:sp>
    </p:spTree>
    <p:extLst>
      <p:ext uri="{BB962C8B-B14F-4D97-AF65-F5344CB8AC3E}">
        <p14:creationId xmlns:p14="http://schemas.microsoft.com/office/powerpoint/2010/main" val="176010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8" grpId="0" animBg="1"/>
      <p:bldP spid="19" grpId="0" animBg="1"/>
      <p:bldP spid="37" grpId="0"/>
      <p:bldP spid="38" grpId="0"/>
      <p:bldP spid="39" grpId="0"/>
      <p:bldP spid="40"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594A-86C6-9B46-93AD-D3EAE5E8A29A}"/>
              </a:ext>
            </a:extLst>
          </p:cNvPr>
          <p:cNvSpPr>
            <a:spLocks noGrp="1"/>
          </p:cNvSpPr>
          <p:nvPr>
            <p:ph type="title"/>
          </p:nvPr>
        </p:nvSpPr>
        <p:spPr/>
        <p:txBody>
          <a:bodyPr>
            <a:normAutofit/>
          </a:bodyPr>
          <a:lstStyle/>
          <a:p>
            <a:r>
              <a:rPr lang="en-US" sz="4000" dirty="0"/>
              <a:t>Gate teleportation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FDC0A3-5DE7-E14F-92F1-F668A6DB9088}"/>
                  </a:ext>
                </a:extLst>
              </p:cNvPr>
              <p:cNvSpPr>
                <a:spLocks noGrp="1"/>
              </p:cNvSpPr>
              <p:nvPr>
                <p:ph idx="1"/>
              </p:nvPr>
            </p:nvSpPr>
            <p:spPr>
              <a:xfrm>
                <a:off x="6121548" y="789517"/>
                <a:ext cx="5787444" cy="5278966"/>
              </a:xfrm>
            </p:spPr>
            <p:txBody>
              <a:bodyPr>
                <a:noAutofit/>
              </a:bodyPr>
              <a:lstStyle/>
              <a:p>
                <a:r>
                  <a:rPr lang="en-CA" sz="2000" dirty="0">
                    <a:solidFill>
                      <a:srgbClr val="FF0000"/>
                    </a:solidFill>
                  </a:rPr>
                  <a:t>Gate teleportation</a:t>
                </a:r>
                <a:r>
                  <a:rPr lang="en-CA" sz="2000" dirty="0"/>
                  <a:t>:</a:t>
                </a:r>
              </a:p>
              <a:p>
                <a:pPr lvl="1"/>
                <a:r>
                  <a:rPr lang="en-CA" sz="1600" dirty="0"/>
                  <a:t>Gates are pre-applied to EPR pairs</a:t>
                </a:r>
              </a:p>
              <a:p>
                <a:pPr lvl="1"/>
                <a:r>
                  <a:rPr lang="en-CA" sz="1600" dirty="0"/>
                  <a:t>To compute, evaluator performs teleportation.</a:t>
                </a:r>
              </a:p>
              <a:p>
                <a:pPr lvl="1"/>
                <a:r>
                  <a:rPr lang="en-CA" sz="1600" dirty="0"/>
                  <a:t>This incurs predictable errors that must be corrected by the evaluator.</a:t>
                </a:r>
              </a:p>
              <a:p>
                <a:r>
                  <a:rPr lang="en-US" sz="2000" dirty="0"/>
                  <a:t>After obtaining correction bits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𝑎</m:t>
                    </m:r>
                    <m:r>
                      <a:rPr lang="en-CA" sz="2000" i="1">
                        <a:latin typeface="Cambria Math" panose="02040503050406030204" pitchFamily="18" charset="0"/>
                      </a:rPr>
                      <m:t>,</m:t>
                    </m:r>
                    <m:r>
                      <a:rPr lang="en-CA" sz="2000" i="1">
                        <a:latin typeface="Cambria Math" panose="02040503050406030204" pitchFamily="18" charset="0"/>
                      </a:rPr>
                      <m:t>𝑏</m:t>
                    </m:r>
                    <m:r>
                      <a:rPr lang="en-CA" sz="2000" i="1">
                        <a:latin typeface="Cambria Math" panose="02040503050406030204" pitchFamily="18" charset="0"/>
                      </a:rPr>
                      <m:t>)</m:t>
                    </m:r>
                  </m:oMath>
                </a14:m>
                <a:r>
                  <a:rPr lang="en-US" sz="2000" dirty="0"/>
                  <a:t>, the Receiver has </a:t>
                </a: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𝐺𝑋</m:t>
                        </m:r>
                      </m:e>
                      <m:sup>
                        <m:r>
                          <a:rPr lang="en-CA" sz="2000" i="1">
                            <a:latin typeface="Cambria Math" panose="02040503050406030204" pitchFamily="18" charset="0"/>
                          </a:rPr>
                          <m:t>𝑏</m:t>
                        </m:r>
                      </m:sup>
                    </m:sSup>
                    <m:sSup>
                      <m:sSupPr>
                        <m:ctrlPr>
                          <a:rPr lang="en-CA" sz="2000" i="1">
                            <a:latin typeface="Cambria Math" panose="02040503050406030204" pitchFamily="18" charset="0"/>
                          </a:rPr>
                        </m:ctrlPr>
                      </m:sSupPr>
                      <m:e>
                        <m:r>
                          <a:rPr lang="en-CA" sz="2000" i="1">
                            <a:latin typeface="Cambria Math" panose="02040503050406030204" pitchFamily="18" charset="0"/>
                          </a:rPr>
                          <m:t>𝑍</m:t>
                        </m:r>
                      </m:e>
                      <m:sup>
                        <m:r>
                          <a:rPr lang="en-CA" sz="2000" i="1">
                            <a:latin typeface="Cambria Math" panose="02040503050406030204" pitchFamily="18" charset="0"/>
                          </a:rPr>
                          <m:t>𝑎</m:t>
                        </m:r>
                      </m:sup>
                    </m:sSup>
                    <m:r>
                      <a:rPr lang="en-CA" sz="2000" i="1">
                        <a:latin typeface="Cambria Math" panose="02040503050406030204" pitchFamily="18" charset="0"/>
                      </a:rPr>
                      <m:t>|</m:t>
                    </m:r>
                    <m:r>
                      <a:rPr lang="en-CA" sz="2000" i="1">
                        <a:latin typeface="Cambria Math" panose="02040503050406030204" pitchFamily="18" charset="0"/>
                      </a:rPr>
                      <m:t>𝜓</m:t>
                    </m:r>
                    <m:r>
                      <a:rPr lang="en-CA" sz="2000" i="1">
                        <a:latin typeface="Cambria Math" panose="02040503050406030204" pitchFamily="18" charset="0"/>
                      </a:rPr>
                      <m:t>⟩</m:t>
                    </m:r>
                  </m:oMath>
                </a14:m>
                <a:r>
                  <a:rPr lang="en-CA" sz="2000" dirty="0"/>
                  <a:t>. </a:t>
                </a:r>
              </a:p>
              <a:p>
                <a:r>
                  <a:rPr lang="en-CA" sz="2000" dirty="0"/>
                  <a:t>If </a:t>
                </a:r>
                <a14:m>
                  <m:oMath xmlns:m="http://schemas.openxmlformats.org/officeDocument/2006/math">
                    <m:r>
                      <a:rPr lang="en-CA" sz="2000" b="0" i="1" smtClean="0">
                        <a:latin typeface="Cambria Math" panose="02040503050406030204" pitchFamily="18" charset="0"/>
                      </a:rPr>
                      <m:t>𝐺</m:t>
                    </m:r>
                  </m:oMath>
                </a14:m>
                <a:r>
                  <a:rPr lang="en-US" sz="2000" dirty="0"/>
                  <a:t> is a Clifford gate, then</a:t>
                </a:r>
                <a:br>
                  <a:rPr lang="en-US" sz="2000" dirty="0"/>
                </a:br>
                <a:br>
                  <a:rPr lang="en-US" sz="2000" dirty="0"/>
                </a:b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𝐺𝑋</m:t>
                        </m:r>
                      </m:e>
                      <m:sup>
                        <m:r>
                          <a:rPr lang="en-CA" sz="2000" i="1">
                            <a:latin typeface="Cambria Math" panose="02040503050406030204" pitchFamily="18" charset="0"/>
                          </a:rPr>
                          <m:t>𝑏</m:t>
                        </m:r>
                      </m:sup>
                    </m:sSup>
                    <m:sSup>
                      <m:sSupPr>
                        <m:ctrlPr>
                          <a:rPr lang="en-CA" sz="2000" i="1">
                            <a:latin typeface="Cambria Math" panose="02040503050406030204" pitchFamily="18" charset="0"/>
                          </a:rPr>
                        </m:ctrlPr>
                      </m:sSupPr>
                      <m:e>
                        <m:r>
                          <a:rPr lang="en-CA" sz="2000" i="1">
                            <a:latin typeface="Cambria Math" panose="02040503050406030204" pitchFamily="18" charset="0"/>
                          </a:rPr>
                          <m:t>𝑍</m:t>
                        </m:r>
                      </m:e>
                      <m:sup>
                        <m:r>
                          <a:rPr lang="en-CA" sz="2000" i="1">
                            <a:latin typeface="Cambria Math" panose="02040503050406030204" pitchFamily="18" charset="0"/>
                          </a:rPr>
                          <m:t>𝑎</m:t>
                        </m:r>
                      </m:sup>
                    </m:sSup>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𝜓</m:t>
                        </m:r>
                      </m:e>
                    </m:d>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𝑋</m:t>
                        </m:r>
                      </m:e>
                      <m:sup>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𝑏</m:t>
                            </m:r>
                          </m:e>
                          <m:sup>
                            <m:r>
                              <a:rPr lang="en-CA" sz="2000" b="0" i="1" smtClean="0">
                                <a:latin typeface="Cambria Math" panose="02040503050406030204" pitchFamily="18" charset="0"/>
                              </a:rPr>
                              <m:t>′</m:t>
                            </m:r>
                          </m:sup>
                        </m:sSup>
                      </m:sup>
                    </m:sSup>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𝑍</m:t>
                        </m:r>
                      </m:e>
                      <m:sup>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𝑎</m:t>
                            </m:r>
                          </m:e>
                          <m:sup>
                            <m:r>
                              <a:rPr lang="en-CA" sz="2000" b="0" i="1" smtClean="0">
                                <a:latin typeface="Cambria Math" panose="02040503050406030204" pitchFamily="18" charset="0"/>
                              </a:rPr>
                              <m:t>′</m:t>
                            </m:r>
                          </m:sup>
                        </m:sSup>
                      </m:sup>
                    </m:sSup>
                    <m:r>
                      <a:rPr lang="en-CA" sz="2000" i="1">
                        <a:latin typeface="Cambria Math" panose="02040503050406030204" pitchFamily="18" charset="0"/>
                      </a:rPr>
                      <m:t>𝐺</m:t>
                    </m:r>
                    <m:d>
                      <m:dPr>
                        <m:begChr m:val="|"/>
                        <m:endChr m:val="⟩"/>
                        <m:ctrlPr>
                          <a:rPr lang="en-CA" sz="2000" b="0" i="1" smtClean="0">
                            <a:latin typeface="Cambria Math" panose="02040503050406030204" pitchFamily="18" charset="0"/>
                          </a:rPr>
                        </m:ctrlPr>
                      </m:dPr>
                      <m:e>
                        <m:r>
                          <a:rPr lang="en-CA" sz="2000" b="0" i="1" smtClean="0">
                            <a:latin typeface="Cambria Math" panose="02040503050406030204" pitchFamily="18" charset="0"/>
                          </a:rPr>
                          <m:t>𝜓</m:t>
                        </m:r>
                      </m:e>
                    </m:d>
                  </m:oMath>
                </a14:m>
                <a:br>
                  <a:rPr lang="en-CA" sz="2000" b="0" dirty="0"/>
                </a:br>
                <a:br>
                  <a:rPr lang="en-CA" sz="2000" dirty="0"/>
                </a:br>
                <a:r>
                  <a:rPr lang="en-CA" sz="2000" dirty="0"/>
                  <a:t>for </a:t>
                </a:r>
                <a:r>
                  <a:rPr lang="en-CA" sz="2000" dirty="0">
                    <a:solidFill>
                      <a:srgbClr val="FF0000"/>
                    </a:solidFill>
                  </a:rPr>
                  <a:t>updated QOTP bits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𝑎</m:t>
                    </m:r>
                    <m:r>
                      <a:rPr lang="en-CA" sz="2000" b="0" i="1" smtClean="0">
                        <a:latin typeface="Cambria Math" panose="02040503050406030204" pitchFamily="18" charset="0"/>
                      </a:rPr>
                      <m:t>′</m:t>
                    </m:r>
                    <m:r>
                      <a:rPr lang="en-CA" sz="2000" i="1">
                        <a:latin typeface="Cambria Math" panose="02040503050406030204" pitchFamily="18" charset="0"/>
                      </a:rPr>
                      <m:t>,</m:t>
                    </m:r>
                    <m:r>
                      <a:rPr lang="en-CA" sz="2000" i="1">
                        <a:latin typeface="Cambria Math" panose="02040503050406030204" pitchFamily="18" charset="0"/>
                      </a:rPr>
                      <m:t>𝑏</m:t>
                    </m:r>
                    <m:r>
                      <a:rPr lang="en-CA" sz="2000" b="0" i="1" smtClean="0">
                        <a:latin typeface="Cambria Math" panose="02040503050406030204" pitchFamily="18" charset="0"/>
                      </a:rPr>
                      <m:t>′</m:t>
                    </m:r>
                    <m:r>
                      <a:rPr lang="en-CA" sz="2000" i="1">
                        <a:latin typeface="Cambria Math" panose="02040503050406030204" pitchFamily="18" charset="0"/>
                      </a:rPr>
                      <m:t>)</m:t>
                    </m:r>
                  </m:oMath>
                </a14:m>
                <a:r>
                  <a:rPr lang="en-US" sz="2000" dirty="0"/>
                  <a:t> that depend on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𝑎</m:t>
                    </m:r>
                    <m:r>
                      <a:rPr lang="en-CA" sz="2000" i="1">
                        <a:latin typeface="Cambria Math" panose="02040503050406030204" pitchFamily="18" charset="0"/>
                      </a:rPr>
                      <m:t>,</m:t>
                    </m:r>
                    <m:r>
                      <a:rPr lang="en-CA" sz="2000" i="1">
                        <a:latin typeface="Cambria Math" panose="02040503050406030204" pitchFamily="18" charset="0"/>
                      </a:rPr>
                      <m:t>𝑏</m:t>
                    </m:r>
                    <m:r>
                      <a:rPr lang="en-CA" sz="2000" i="1">
                        <a:latin typeface="Cambria Math" panose="02040503050406030204" pitchFamily="18" charset="0"/>
                      </a:rPr>
                      <m:t>)</m:t>
                    </m:r>
                  </m:oMath>
                </a14:m>
                <a:r>
                  <a:rPr lang="en-US" sz="2000" dirty="0"/>
                  <a:t> and </a:t>
                </a:r>
                <a14:m>
                  <m:oMath xmlns:m="http://schemas.openxmlformats.org/officeDocument/2006/math">
                    <m:r>
                      <a:rPr lang="en-CA" sz="2000" b="0" i="1" smtClean="0">
                        <a:latin typeface="Cambria Math" panose="02040503050406030204" pitchFamily="18" charset="0"/>
                      </a:rPr>
                      <m:t>𝐺</m:t>
                    </m:r>
                  </m:oMath>
                </a14:m>
                <a:r>
                  <a:rPr lang="en-US" sz="2000" dirty="0"/>
                  <a:t>.</a:t>
                </a:r>
              </a:p>
              <a:p>
                <a:r>
                  <a:rPr lang="en-CA" sz="2000" dirty="0"/>
                  <a:t>If </a:t>
                </a:r>
                <a14:m>
                  <m:oMath xmlns:m="http://schemas.openxmlformats.org/officeDocument/2006/math">
                    <m:r>
                      <a:rPr lang="en-CA" sz="2000" i="1">
                        <a:latin typeface="Cambria Math" panose="02040503050406030204" pitchFamily="18" charset="0"/>
                      </a:rPr>
                      <m:t>𝐺</m:t>
                    </m:r>
                    <m:r>
                      <a:rPr lang="en-CA" sz="2000" b="0" i="1" smtClean="0">
                        <a:latin typeface="Cambria Math" panose="02040503050406030204" pitchFamily="18" charset="0"/>
                      </a:rPr>
                      <m:t>=</m:t>
                    </m:r>
                    <m:r>
                      <a:rPr lang="en-CA" sz="2000" b="0" i="1" smtClean="0">
                        <a:latin typeface="Cambria Math" panose="02040503050406030204" pitchFamily="18" charset="0"/>
                      </a:rPr>
                      <m:t>𝑇</m:t>
                    </m:r>
                  </m:oMath>
                </a14:m>
                <a:r>
                  <a:rPr lang="en-US" sz="2000" dirty="0"/>
                  <a:t> gate, then</a:t>
                </a:r>
                <a:br>
                  <a:rPr lang="en-US" sz="2000" dirty="0"/>
                </a:br>
                <a:br>
                  <a:rPr lang="en-US" sz="2000" dirty="0"/>
                </a:br>
                <a14:m>
                  <m:oMath xmlns:m="http://schemas.openxmlformats.org/officeDocument/2006/math">
                    <m:sSup>
                      <m:sSupPr>
                        <m:ctrlPr>
                          <a:rPr lang="en-CA" sz="2000" i="1">
                            <a:latin typeface="Cambria Math" panose="02040503050406030204" pitchFamily="18" charset="0"/>
                          </a:rPr>
                        </m:ctrlPr>
                      </m:sSupPr>
                      <m:e>
                        <m:r>
                          <a:rPr lang="en-CA" sz="2000" i="1">
                            <a:latin typeface="Cambria Math" panose="02040503050406030204" pitchFamily="18" charset="0"/>
                          </a:rPr>
                          <m:t>𝐺𝑋</m:t>
                        </m:r>
                      </m:e>
                      <m:sup>
                        <m:r>
                          <a:rPr lang="en-CA" sz="2000" i="1">
                            <a:latin typeface="Cambria Math" panose="02040503050406030204" pitchFamily="18" charset="0"/>
                          </a:rPr>
                          <m:t>𝑏</m:t>
                        </m:r>
                      </m:sup>
                    </m:sSup>
                    <m:sSup>
                      <m:sSupPr>
                        <m:ctrlPr>
                          <a:rPr lang="en-CA" sz="2000" i="1">
                            <a:latin typeface="Cambria Math" panose="02040503050406030204" pitchFamily="18" charset="0"/>
                          </a:rPr>
                        </m:ctrlPr>
                      </m:sSupPr>
                      <m:e>
                        <m:r>
                          <a:rPr lang="en-CA" sz="2000" i="1">
                            <a:latin typeface="Cambria Math" panose="02040503050406030204" pitchFamily="18" charset="0"/>
                          </a:rPr>
                          <m:t>𝑍</m:t>
                        </m:r>
                      </m:e>
                      <m:sup>
                        <m:r>
                          <a:rPr lang="en-CA" sz="2000" i="1">
                            <a:latin typeface="Cambria Math" panose="02040503050406030204" pitchFamily="18" charset="0"/>
                          </a:rPr>
                          <m:t>𝑎</m:t>
                        </m:r>
                      </m:sup>
                    </m:sSup>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𝜓</m:t>
                        </m:r>
                      </m:e>
                    </m:d>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𝑋</m:t>
                        </m:r>
                      </m:e>
                      <m:sup>
                        <m:sSup>
                          <m:sSupPr>
                            <m:ctrlPr>
                              <a:rPr lang="en-CA" sz="2000" i="1">
                                <a:latin typeface="Cambria Math" panose="02040503050406030204" pitchFamily="18" charset="0"/>
                              </a:rPr>
                            </m:ctrlPr>
                          </m:sSupPr>
                          <m:e>
                            <m:r>
                              <a:rPr lang="en-CA" sz="2000" i="1">
                                <a:latin typeface="Cambria Math" panose="02040503050406030204" pitchFamily="18" charset="0"/>
                              </a:rPr>
                              <m:t>𝑏</m:t>
                            </m:r>
                          </m:e>
                          <m:sup>
                            <m:r>
                              <a:rPr lang="en-CA" sz="2000" i="1">
                                <a:latin typeface="Cambria Math" panose="02040503050406030204" pitchFamily="18" charset="0"/>
                              </a:rPr>
                              <m:t>′</m:t>
                            </m:r>
                          </m:sup>
                        </m:sSup>
                      </m:sup>
                    </m:sSup>
                    <m:sSup>
                      <m:sSupPr>
                        <m:ctrlPr>
                          <a:rPr lang="en-CA" sz="2000" i="1">
                            <a:latin typeface="Cambria Math" panose="02040503050406030204" pitchFamily="18" charset="0"/>
                          </a:rPr>
                        </m:ctrlPr>
                      </m:sSupPr>
                      <m:e>
                        <m:r>
                          <a:rPr lang="en-CA" sz="2000" i="1">
                            <a:latin typeface="Cambria Math" panose="02040503050406030204" pitchFamily="18" charset="0"/>
                          </a:rPr>
                          <m:t>𝑍</m:t>
                        </m:r>
                      </m:e>
                      <m:sup>
                        <m:sSup>
                          <m:sSupPr>
                            <m:ctrlPr>
                              <a:rPr lang="en-CA" sz="2000" i="1">
                                <a:latin typeface="Cambria Math" panose="02040503050406030204" pitchFamily="18" charset="0"/>
                              </a:rPr>
                            </m:ctrlPr>
                          </m:sSupPr>
                          <m:e>
                            <m:r>
                              <a:rPr lang="en-CA" sz="2000" i="1">
                                <a:latin typeface="Cambria Math" panose="02040503050406030204" pitchFamily="18" charset="0"/>
                              </a:rPr>
                              <m:t>𝑎</m:t>
                            </m:r>
                          </m:e>
                          <m:sup>
                            <m:r>
                              <a:rPr lang="en-CA" sz="2000" i="1">
                                <a:latin typeface="Cambria Math" panose="02040503050406030204" pitchFamily="18" charset="0"/>
                              </a:rPr>
                              <m:t>′</m:t>
                            </m:r>
                          </m:sup>
                        </m:sSup>
                      </m:sup>
                    </m:sSup>
                    <m:sSup>
                      <m:sSupPr>
                        <m:ctrlPr>
                          <a:rPr lang="en-CA" sz="2000" b="0" i="1" smtClean="0">
                            <a:solidFill>
                              <a:srgbClr val="FF0000"/>
                            </a:solidFill>
                            <a:latin typeface="Cambria Math" panose="02040503050406030204" pitchFamily="18" charset="0"/>
                          </a:rPr>
                        </m:ctrlPr>
                      </m:sSupPr>
                      <m:e>
                        <m:r>
                          <a:rPr lang="en-CA" sz="2000" b="0" i="1" smtClean="0">
                            <a:solidFill>
                              <a:srgbClr val="FF0000"/>
                            </a:solidFill>
                            <a:latin typeface="Cambria Math" panose="02040503050406030204" pitchFamily="18" charset="0"/>
                          </a:rPr>
                          <m:t>𝑃</m:t>
                        </m:r>
                      </m:e>
                      <m:sup>
                        <m:r>
                          <a:rPr lang="en-CA" sz="2000" b="0" i="1" smtClean="0">
                            <a:solidFill>
                              <a:srgbClr val="FF0000"/>
                            </a:solidFill>
                            <a:latin typeface="Cambria Math" panose="02040503050406030204" pitchFamily="18" charset="0"/>
                          </a:rPr>
                          <m:t>𝑐</m:t>
                        </m:r>
                      </m:sup>
                    </m:sSup>
                    <m:r>
                      <a:rPr lang="en-CA" sz="2000" i="1">
                        <a:latin typeface="Cambria Math" panose="02040503050406030204" pitchFamily="18" charset="0"/>
                      </a:rPr>
                      <m:t>𝐺</m:t>
                    </m:r>
                    <m:d>
                      <m:dPr>
                        <m:begChr m:val="|"/>
                        <m:endChr m:val="⟩"/>
                        <m:ctrlPr>
                          <a:rPr lang="en-CA" sz="2000" i="1">
                            <a:latin typeface="Cambria Math" panose="02040503050406030204" pitchFamily="18" charset="0"/>
                          </a:rPr>
                        </m:ctrlPr>
                      </m:dPr>
                      <m:e>
                        <m:r>
                          <a:rPr lang="en-CA" sz="2000" i="1">
                            <a:latin typeface="Cambria Math" panose="02040503050406030204" pitchFamily="18" charset="0"/>
                          </a:rPr>
                          <m:t>𝜓</m:t>
                        </m:r>
                      </m:e>
                    </m:d>
                  </m:oMath>
                </a14:m>
                <a:br>
                  <a:rPr lang="en-CA" sz="2000" dirty="0"/>
                </a:br>
                <a:br>
                  <a:rPr lang="en-CA" sz="2000" dirty="0"/>
                </a:br>
                <a:r>
                  <a:rPr lang="en-CA" sz="2000" dirty="0"/>
                  <a:t>where </a:t>
                </a:r>
                <a14:m>
                  <m:oMath xmlns:m="http://schemas.openxmlformats.org/officeDocument/2006/math">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𝑎</m:t>
                        </m:r>
                      </m:e>
                      <m:sup>
                        <m:r>
                          <a:rPr lang="en-CA" sz="2000" i="1">
                            <a:latin typeface="Cambria Math" panose="02040503050406030204" pitchFamily="18" charset="0"/>
                          </a:rPr>
                          <m:t>′</m:t>
                        </m:r>
                      </m:sup>
                    </m:sSup>
                    <m:r>
                      <a:rPr lang="en-CA" sz="2000" i="1">
                        <a:latin typeface="Cambria Math" panose="02040503050406030204" pitchFamily="18" charset="0"/>
                      </a:rPr>
                      <m:t>,</m:t>
                    </m:r>
                    <m:sSup>
                      <m:sSupPr>
                        <m:ctrlPr>
                          <a:rPr lang="en-CA" sz="2000" i="1">
                            <a:latin typeface="Cambria Math" panose="02040503050406030204" pitchFamily="18" charset="0"/>
                          </a:rPr>
                        </m:ctrlPr>
                      </m:sSupPr>
                      <m:e>
                        <m:r>
                          <a:rPr lang="en-CA" sz="2000" i="1">
                            <a:latin typeface="Cambria Math" panose="02040503050406030204" pitchFamily="18" charset="0"/>
                          </a:rPr>
                          <m:t>𝑏</m:t>
                        </m:r>
                      </m:e>
                      <m:sup>
                        <m:r>
                          <a:rPr lang="en-CA" sz="2000" i="1">
                            <a:latin typeface="Cambria Math" panose="02040503050406030204" pitchFamily="18" charset="0"/>
                          </a:rPr>
                          <m:t>′</m:t>
                        </m:r>
                      </m:sup>
                    </m:sSup>
                    <m:r>
                      <a:rPr lang="en-CA" sz="2000" b="0" i="1" smtClean="0">
                        <a:latin typeface="Cambria Math" panose="02040503050406030204" pitchFamily="18" charset="0"/>
                      </a:rPr>
                      <m:t>,</m:t>
                    </m:r>
                    <m:r>
                      <a:rPr lang="en-CA" sz="2000" b="0" i="1" smtClean="0">
                        <a:latin typeface="Cambria Math" panose="02040503050406030204" pitchFamily="18" charset="0"/>
                      </a:rPr>
                      <m:t>𝑐</m:t>
                    </m:r>
                    <m:r>
                      <a:rPr lang="en-CA" sz="2000" i="1">
                        <a:latin typeface="Cambria Math" panose="02040503050406030204" pitchFamily="18" charset="0"/>
                      </a:rPr>
                      <m:t>)</m:t>
                    </m:r>
                  </m:oMath>
                </a14:m>
                <a:r>
                  <a:rPr lang="en-US" sz="2000" dirty="0"/>
                  <a:t> depend on </a:t>
                </a:r>
                <a14:m>
                  <m:oMath xmlns:m="http://schemas.openxmlformats.org/officeDocument/2006/math">
                    <m:r>
                      <a:rPr lang="en-CA" sz="2000" i="1">
                        <a:latin typeface="Cambria Math" panose="02040503050406030204" pitchFamily="18" charset="0"/>
                      </a:rPr>
                      <m:t>(</m:t>
                    </m:r>
                    <m:r>
                      <a:rPr lang="en-CA" sz="2000" i="1">
                        <a:latin typeface="Cambria Math" panose="02040503050406030204" pitchFamily="18" charset="0"/>
                      </a:rPr>
                      <m:t>𝑎</m:t>
                    </m:r>
                    <m:r>
                      <a:rPr lang="en-CA" sz="2000" i="1">
                        <a:latin typeface="Cambria Math" panose="02040503050406030204" pitchFamily="18" charset="0"/>
                      </a:rPr>
                      <m:t>,</m:t>
                    </m:r>
                    <m:r>
                      <a:rPr lang="en-CA" sz="2000" i="1">
                        <a:latin typeface="Cambria Math" panose="02040503050406030204" pitchFamily="18" charset="0"/>
                      </a:rPr>
                      <m:t>𝑏</m:t>
                    </m:r>
                    <m:r>
                      <a:rPr lang="en-CA" sz="2000" i="1">
                        <a:latin typeface="Cambria Math" panose="02040503050406030204" pitchFamily="18" charset="0"/>
                      </a:rPr>
                      <m:t>)</m:t>
                    </m:r>
                  </m:oMath>
                </a14:m>
                <a:r>
                  <a:rPr lang="en-US" sz="2000" dirty="0"/>
                  <a:t>.</a:t>
                </a:r>
              </a:p>
            </p:txBody>
          </p:sp>
        </mc:Choice>
        <mc:Fallback xmlns="">
          <p:sp>
            <p:nvSpPr>
              <p:cNvPr id="3" name="Content Placeholder 2">
                <a:extLst>
                  <a:ext uri="{FF2B5EF4-FFF2-40B4-BE49-F238E27FC236}">
                    <a16:creationId xmlns:a16="http://schemas.microsoft.com/office/drawing/2014/main" id="{72FDC0A3-5DE7-E14F-92F1-F668A6DB9088}"/>
                  </a:ext>
                </a:extLst>
              </p:cNvPr>
              <p:cNvSpPr>
                <a:spLocks noGrp="1" noRot="1" noChangeAspect="1" noMove="1" noResize="1" noEditPoints="1" noAdjustHandles="1" noChangeArrowheads="1" noChangeShapeType="1" noTextEdit="1"/>
              </p:cNvSpPr>
              <p:nvPr>
                <p:ph idx="1"/>
              </p:nvPr>
            </p:nvSpPr>
            <p:spPr>
              <a:xfrm>
                <a:off x="6121548" y="789517"/>
                <a:ext cx="5787444" cy="5278966"/>
              </a:xfrm>
              <a:blipFill>
                <a:blip r:embed="rId3"/>
                <a:stretch>
                  <a:fillRect l="-658" t="-1446" r="-877" b="-5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2A2C1E68-296E-E24B-A102-49623832618E}"/>
              </a:ext>
            </a:extLst>
          </p:cNvPr>
          <p:cNvCxnSpPr>
            <a:cxnSpLocks/>
          </p:cNvCxnSpPr>
          <p:nvPr/>
        </p:nvCxnSpPr>
        <p:spPr>
          <a:xfrm>
            <a:off x="1632339" y="2208522"/>
            <a:ext cx="16737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B6546A-1E5B-3346-9E5F-AA654EEFF018}"/>
              </a:ext>
            </a:extLst>
          </p:cNvPr>
          <p:cNvCxnSpPr>
            <a:cxnSpLocks/>
          </p:cNvCxnSpPr>
          <p:nvPr/>
        </p:nvCxnSpPr>
        <p:spPr>
          <a:xfrm>
            <a:off x="1848134" y="2670240"/>
            <a:ext cx="1457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EDA301-507C-0B4B-8B35-68E87C9A7452}"/>
              </a:ext>
            </a:extLst>
          </p:cNvPr>
          <p:cNvCxnSpPr>
            <a:cxnSpLocks/>
          </p:cNvCxnSpPr>
          <p:nvPr/>
        </p:nvCxnSpPr>
        <p:spPr>
          <a:xfrm>
            <a:off x="1848134" y="3618196"/>
            <a:ext cx="24518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CA036A-448B-D14E-9F2E-B0B6D83E6AE1}"/>
              </a:ext>
            </a:extLst>
          </p:cNvPr>
          <p:cNvCxnSpPr>
            <a:cxnSpLocks/>
          </p:cNvCxnSpPr>
          <p:nvPr/>
        </p:nvCxnSpPr>
        <p:spPr>
          <a:xfrm flipV="1">
            <a:off x="1453851" y="2670240"/>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5D57F6-CDE2-944C-8785-EDCC04933A39}"/>
              </a:ext>
            </a:extLst>
          </p:cNvPr>
          <p:cNvCxnSpPr>
            <a:cxnSpLocks/>
          </p:cNvCxnSpPr>
          <p:nvPr/>
        </p:nvCxnSpPr>
        <p:spPr>
          <a:xfrm>
            <a:off x="1453851" y="2987623"/>
            <a:ext cx="394283" cy="63057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5692B5-B76D-CB48-BC07-4FEFDBCCABA9}"/>
                  </a:ext>
                </a:extLst>
              </p:cNvPr>
              <p:cNvSpPr/>
              <p:nvPr/>
            </p:nvSpPr>
            <p:spPr>
              <a:xfrm>
                <a:off x="618046" y="2802956"/>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 name="Rectangle 10">
                <a:extLst>
                  <a:ext uri="{FF2B5EF4-FFF2-40B4-BE49-F238E27FC236}">
                    <a16:creationId xmlns:a16="http://schemas.microsoft.com/office/drawing/2014/main" id="{BD5692B5-B76D-CB48-BC07-4FEFDBCCABA9}"/>
                  </a:ext>
                </a:extLst>
              </p:cNvPr>
              <p:cNvSpPr>
                <a:spLocks noRot="1" noChangeAspect="1" noMove="1" noResize="1" noEditPoints="1" noAdjustHandles="1" noChangeArrowheads="1" noChangeShapeType="1" noTextEdit="1"/>
              </p:cNvSpPr>
              <p:nvPr/>
            </p:nvSpPr>
            <p:spPr>
              <a:xfrm>
                <a:off x="618046" y="2802956"/>
                <a:ext cx="835805" cy="369332"/>
              </a:xfrm>
              <a:prstGeom prst="rect">
                <a:avLst/>
              </a:prstGeom>
              <a:blipFill>
                <a:blip r:embed="rId4"/>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C382017-D2A0-E640-9396-3AA071EC811B}"/>
                  </a:ext>
                </a:extLst>
              </p:cNvPr>
              <p:cNvSpPr/>
              <p:nvPr/>
            </p:nvSpPr>
            <p:spPr>
              <a:xfrm>
                <a:off x="815113" y="1994606"/>
                <a:ext cx="574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12" name="Rectangle 11">
                <a:extLst>
                  <a:ext uri="{FF2B5EF4-FFF2-40B4-BE49-F238E27FC236}">
                    <a16:creationId xmlns:a16="http://schemas.microsoft.com/office/drawing/2014/main" id="{AC382017-D2A0-E640-9396-3AA071EC811B}"/>
                  </a:ext>
                </a:extLst>
              </p:cNvPr>
              <p:cNvSpPr>
                <a:spLocks noRot="1" noChangeAspect="1" noMove="1" noResize="1" noEditPoints="1" noAdjustHandles="1" noChangeArrowheads="1" noChangeShapeType="1" noTextEdit="1"/>
              </p:cNvSpPr>
              <p:nvPr/>
            </p:nvSpPr>
            <p:spPr>
              <a:xfrm>
                <a:off x="815113" y="1994606"/>
                <a:ext cx="574196" cy="369332"/>
              </a:xfrm>
              <a:prstGeom prst="rect">
                <a:avLst/>
              </a:prstGeom>
              <a:blipFill>
                <a:blip r:embed="rId5"/>
                <a:stretch>
                  <a:fillRect b="-1333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F3B4927A-0656-D04B-926F-D5EA3E703870}"/>
              </a:ext>
            </a:extLst>
          </p:cNvPr>
          <p:cNvCxnSpPr>
            <a:cxnSpLocks/>
            <a:endCxn id="18" idx="4"/>
          </p:cNvCxnSpPr>
          <p:nvPr/>
        </p:nvCxnSpPr>
        <p:spPr>
          <a:xfrm>
            <a:off x="2203330" y="2177794"/>
            <a:ext cx="3756" cy="6005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E6CAFF1-5005-8B47-A28D-05F8347E224D}"/>
              </a:ext>
            </a:extLst>
          </p:cNvPr>
          <p:cNvSpPr/>
          <p:nvPr/>
        </p:nvSpPr>
        <p:spPr>
          <a:xfrm>
            <a:off x="2126823" y="2126332"/>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A7A879-9D2C-C142-9824-808381AC2274}"/>
              </a:ext>
            </a:extLst>
          </p:cNvPr>
          <p:cNvSpPr/>
          <p:nvPr/>
        </p:nvSpPr>
        <p:spPr>
          <a:xfrm>
            <a:off x="2126823" y="2574846"/>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592B975-677D-4349-8572-DE8ABA1FC238}"/>
                  </a:ext>
                </a:extLst>
              </p:cNvPr>
              <p:cNvSpPr txBox="1"/>
              <p:nvPr/>
            </p:nvSpPr>
            <p:spPr>
              <a:xfrm>
                <a:off x="2554988" y="2016530"/>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𝐻</m:t>
                      </m:r>
                    </m:oMath>
                  </m:oMathPara>
                </a14:m>
                <a:endParaRPr lang="en-US" dirty="0"/>
              </a:p>
            </p:txBody>
          </p:sp>
        </mc:Choice>
        <mc:Fallback xmlns="">
          <p:sp>
            <p:nvSpPr>
              <p:cNvPr id="19" name="TextBox 18">
                <a:extLst>
                  <a:ext uri="{FF2B5EF4-FFF2-40B4-BE49-F238E27FC236}">
                    <a16:creationId xmlns:a16="http://schemas.microsoft.com/office/drawing/2014/main" id="{1592B975-677D-4349-8572-DE8ABA1FC238}"/>
                  </a:ext>
                </a:extLst>
              </p:cNvPr>
              <p:cNvSpPr txBox="1">
                <a:spLocks noRot="1" noChangeAspect="1" noMove="1" noResize="1" noEditPoints="1" noAdjustHandles="1" noChangeArrowheads="1" noChangeShapeType="1" noTextEdit="1"/>
              </p:cNvSpPr>
              <p:nvPr/>
            </p:nvSpPr>
            <p:spPr>
              <a:xfrm>
                <a:off x="2554988" y="2016530"/>
                <a:ext cx="352338" cy="369115"/>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8139A3DD-0D14-C547-842E-212E1AB66D14}"/>
              </a:ext>
            </a:extLst>
          </p:cNvPr>
          <p:cNvGrpSpPr/>
          <p:nvPr/>
        </p:nvGrpSpPr>
        <p:grpSpPr>
          <a:xfrm>
            <a:off x="3317470" y="2084251"/>
            <a:ext cx="291812" cy="357779"/>
            <a:chOff x="4236440" y="4031062"/>
            <a:chExt cx="352338" cy="431988"/>
          </a:xfrm>
        </p:grpSpPr>
        <p:sp>
          <p:nvSpPr>
            <p:cNvPr id="30" name="TextBox 29">
              <a:extLst>
                <a:ext uri="{FF2B5EF4-FFF2-40B4-BE49-F238E27FC236}">
                  <a16:creationId xmlns:a16="http://schemas.microsoft.com/office/drawing/2014/main" id="{745248D2-9A2D-5143-AF16-84D0A3746779}"/>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31" name="Block Arc 30">
              <a:extLst>
                <a:ext uri="{FF2B5EF4-FFF2-40B4-BE49-F238E27FC236}">
                  <a16:creationId xmlns:a16="http://schemas.microsoft.com/office/drawing/2014/main" id="{7F892485-3FF1-1745-BD6F-998333A3FFF3}"/>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B494CEC0-DAF5-AB4B-98C7-1F31135CAD84}"/>
                </a:ext>
              </a:extLst>
            </p:cNvPr>
            <p:cNvCxnSpPr>
              <a:cxnSpLocks/>
              <a:stCxn id="30"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8C3A941-DB5E-394C-AE07-CAEDBAF4CF91}"/>
              </a:ext>
            </a:extLst>
          </p:cNvPr>
          <p:cNvGrpSpPr/>
          <p:nvPr/>
        </p:nvGrpSpPr>
        <p:grpSpPr>
          <a:xfrm>
            <a:off x="3317470" y="2533876"/>
            <a:ext cx="291812" cy="357779"/>
            <a:chOff x="4236440" y="4031062"/>
            <a:chExt cx="352338" cy="431988"/>
          </a:xfrm>
        </p:grpSpPr>
        <p:sp>
          <p:nvSpPr>
            <p:cNvPr id="34" name="TextBox 33">
              <a:extLst>
                <a:ext uri="{FF2B5EF4-FFF2-40B4-BE49-F238E27FC236}">
                  <a16:creationId xmlns:a16="http://schemas.microsoft.com/office/drawing/2014/main" id="{4C2B5D96-C13C-FA4E-A0E8-B8C4FB2C1A43}"/>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35" name="Block Arc 34">
              <a:extLst>
                <a:ext uri="{FF2B5EF4-FFF2-40B4-BE49-F238E27FC236}">
                  <a16:creationId xmlns:a16="http://schemas.microsoft.com/office/drawing/2014/main" id="{F6C927A2-4975-0E40-8F96-2DFA44C3C0B3}"/>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Straight Arrow Connector 35">
              <a:extLst>
                <a:ext uri="{FF2B5EF4-FFF2-40B4-BE49-F238E27FC236}">
                  <a16:creationId xmlns:a16="http://schemas.microsoft.com/office/drawing/2014/main" id="{10D50045-5DAE-D042-BA6B-52BEE42E6CEB}"/>
                </a:ext>
              </a:extLst>
            </p:cNvPr>
            <p:cNvCxnSpPr>
              <a:cxnSpLocks/>
              <a:stCxn id="3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2DB8FE6-2023-B548-8C1B-7098F4E44E5E}"/>
                  </a:ext>
                </a:extLst>
              </p:cNvPr>
              <p:cNvSpPr/>
              <p:nvPr/>
            </p:nvSpPr>
            <p:spPr>
              <a:xfrm>
                <a:off x="3650933" y="2006676"/>
                <a:ext cx="371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ea typeface="Cambria Math" panose="02040503050406030204" pitchFamily="18" charset="0"/>
                        </a:rPr>
                        <m:t>𝑎</m:t>
                      </m:r>
                    </m:oMath>
                  </m:oMathPara>
                </a14:m>
                <a:endParaRPr lang="en-US" dirty="0"/>
              </a:p>
            </p:txBody>
          </p:sp>
        </mc:Choice>
        <mc:Fallback xmlns="">
          <p:sp>
            <p:nvSpPr>
              <p:cNvPr id="37" name="Rectangle 36">
                <a:extLst>
                  <a:ext uri="{FF2B5EF4-FFF2-40B4-BE49-F238E27FC236}">
                    <a16:creationId xmlns:a16="http://schemas.microsoft.com/office/drawing/2014/main" id="{32DB8FE6-2023-B548-8C1B-7098F4E44E5E}"/>
                  </a:ext>
                </a:extLst>
              </p:cNvPr>
              <p:cNvSpPr>
                <a:spLocks noRot="1" noChangeAspect="1" noMove="1" noResize="1" noEditPoints="1" noAdjustHandles="1" noChangeArrowheads="1" noChangeShapeType="1" noTextEdit="1"/>
              </p:cNvSpPr>
              <p:nvPr/>
            </p:nvSpPr>
            <p:spPr>
              <a:xfrm>
                <a:off x="3650933" y="2006676"/>
                <a:ext cx="37144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EA8A46F-6845-8B42-A315-92A54C80D0BF}"/>
                  </a:ext>
                </a:extLst>
              </p:cNvPr>
              <p:cNvSpPr/>
              <p:nvPr/>
            </p:nvSpPr>
            <p:spPr>
              <a:xfrm>
                <a:off x="3635013" y="2486104"/>
                <a:ext cx="371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ea typeface="Cambria Math" panose="02040503050406030204" pitchFamily="18" charset="0"/>
                        </a:rPr>
                        <m:t>𝑏</m:t>
                      </m:r>
                    </m:oMath>
                  </m:oMathPara>
                </a14:m>
                <a:endParaRPr lang="en-US" dirty="0"/>
              </a:p>
            </p:txBody>
          </p:sp>
        </mc:Choice>
        <mc:Fallback xmlns="">
          <p:sp>
            <p:nvSpPr>
              <p:cNvPr id="38" name="Rectangle 37">
                <a:extLst>
                  <a:ext uri="{FF2B5EF4-FFF2-40B4-BE49-F238E27FC236}">
                    <a16:creationId xmlns:a16="http://schemas.microsoft.com/office/drawing/2014/main" id="{EEA8A46F-6845-8B42-A315-92A54C80D0BF}"/>
                  </a:ext>
                </a:extLst>
              </p:cNvPr>
              <p:cNvSpPr>
                <a:spLocks noRot="1" noChangeAspect="1" noMove="1" noResize="1" noEditPoints="1" noAdjustHandles="1" noChangeArrowheads="1" noChangeShapeType="1" noTextEdit="1"/>
              </p:cNvSpPr>
              <p:nvPr/>
            </p:nvSpPr>
            <p:spPr>
              <a:xfrm>
                <a:off x="3635013" y="2486104"/>
                <a:ext cx="37144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EB44A40-590D-D642-B684-1000C10F1EAB}"/>
                  </a:ext>
                </a:extLst>
              </p:cNvPr>
              <p:cNvSpPr/>
              <p:nvPr/>
            </p:nvSpPr>
            <p:spPr>
              <a:xfrm>
                <a:off x="4410906" y="34329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39" name="Rectangle 38">
                <a:extLst>
                  <a:ext uri="{FF2B5EF4-FFF2-40B4-BE49-F238E27FC236}">
                    <a16:creationId xmlns:a16="http://schemas.microsoft.com/office/drawing/2014/main" id="{8EB44A40-590D-D642-B684-1000C10F1EAB}"/>
                  </a:ext>
                </a:extLst>
              </p:cNvPr>
              <p:cNvSpPr>
                <a:spLocks noRot="1" noChangeAspect="1" noMove="1" noResize="1" noEditPoints="1" noAdjustHandles="1" noChangeArrowheads="1" noChangeShapeType="1" noTextEdit="1"/>
              </p:cNvSpPr>
              <p:nvPr/>
            </p:nvSpPr>
            <p:spPr>
              <a:xfrm>
                <a:off x="4410906" y="3432945"/>
                <a:ext cx="41069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F7FA5E1-785C-CD48-8BE0-2D19C8E10C9F}"/>
                  </a:ext>
                </a:extLst>
              </p:cNvPr>
              <p:cNvSpPr/>
              <p:nvPr/>
            </p:nvSpPr>
            <p:spPr>
              <a:xfrm>
                <a:off x="4740772" y="3432945"/>
                <a:ext cx="1246303"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𝐺𝑋</m:t>
                          </m:r>
                        </m:e>
                        <m:sup>
                          <m:r>
                            <a:rPr lang="en-CA" b="0" i="1" smtClean="0">
                              <a:latin typeface="Cambria Math" panose="02040503050406030204" pitchFamily="18" charset="0"/>
                            </a:rPr>
                            <m:t>𝑏</m:t>
                          </m:r>
                        </m:sup>
                      </m:sSup>
                      <m:sSup>
                        <m:sSupPr>
                          <m:ctrlPr>
                            <a:rPr lang="en-CA" b="0" i="1" smtClean="0">
                              <a:latin typeface="Cambria Math" panose="02040503050406030204" pitchFamily="18" charset="0"/>
                            </a:rPr>
                          </m:ctrlPr>
                        </m:sSupPr>
                        <m:e>
                          <m:r>
                            <a:rPr lang="en-CA" b="0" i="1" smtClean="0">
                              <a:latin typeface="Cambria Math" panose="02040503050406030204" pitchFamily="18" charset="0"/>
                            </a:rPr>
                            <m:t>𝑍</m:t>
                          </m:r>
                        </m:e>
                        <m:sup>
                          <m:r>
                            <a:rPr lang="en-CA" b="0" i="1" smtClean="0">
                              <a:latin typeface="Cambria Math" panose="02040503050406030204" pitchFamily="18" charset="0"/>
                            </a:rPr>
                            <m:t>𝑎</m:t>
                          </m:r>
                        </m:sup>
                      </m:sSup>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40" name="Rectangle 39">
                <a:extLst>
                  <a:ext uri="{FF2B5EF4-FFF2-40B4-BE49-F238E27FC236}">
                    <a16:creationId xmlns:a16="http://schemas.microsoft.com/office/drawing/2014/main" id="{6F7FA5E1-785C-CD48-8BE0-2D19C8E10C9F}"/>
                  </a:ext>
                </a:extLst>
              </p:cNvPr>
              <p:cNvSpPr>
                <a:spLocks noRot="1" noChangeAspect="1" noMove="1" noResize="1" noEditPoints="1" noAdjustHandles="1" noChangeArrowheads="1" noChangeShapeType="1" noTextEdit="1"/>
              </p:cNvSpPr>
              <p:nvPr/>
            </p:nvSpPr>
            <p:spPr>
              <a:xfrm>
                <a:off x="4740772" y="3432945"/>
                <a:ext cx="1246303" cy="374270"/>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0432AA69-2745-FC49-89C2-B76E2D9ABEDF}"/>
                  </a:ext>
                </a:extLst>
              </p:cNvPr>
              <p:cNvSpPr/>
              <p:nvPr/>
            </p:nvSpPr>
            <p:spPr>
              <a:xfrm>
                <a:off x="618046" y="4341185"/>
                <a:ext cx="3954224" cy="646331"/>
              </a:xfrm>
              <a:prstGeom prst="rect">
                <a:avLst/>
              </a:prstGeom>
            </p:spPr>
            <p:txBody>
              <a:bodyPr wrap="square">
                <a:spAutoFit/>
              </a:bodyPr>
              <a:lstStyle/>
              <a:p>
                <a14:m>
                  <m:oMath xmlns:m="http://schemas.openxmlformats.org/officeDocument/2006/math">
                    <m:r>
                      <a:rPr lang="en-CA" b="0" i="1" smtClean="0">
                        <a:solidFill>
                          <a:srgbClr val="FF0000"/>
                        </a:solidFill>
                        <a:latin typeface="Cambria Math" panose="02040503050406030204" pitchFamily="18" charset="0"/>
                      </a:rPr>
                      <m:t>(</m:t>
                    </m:r>
                    <m:r>
                      <a:rPr lang="en-CA" b="0" i="1" smtClean="0">
                        <a:solidFill>
                          <a:srgbClr val="FF0000"/>
                        </a:solidFill>
                        <a:latin typeface="Cambria Math" panose="02040503050406030204" pitchFamily="18" charset="0"/>
                      </a:rPr>
                      <m:t>𝐼</m:t>
                    </m:r>
                    <m:r>
                      <a:rPr lang="en-CA" b="0" i="1" smtClean="0">
                        <a:solidFill>
                          <a:srgbClr val="FF0000"/>
                        </a:solidFill>
                        <a:latin typeface="Cambria Math" panose="02040503050406030204" pitchFamily="18" charset="0"/>
                      </a:rPr>
                      <m:t>⊗</m:t>
                    </m:r>
                    <m:r>
                      <a:rPr lang="en-CA" b="0" i="1" smtClean="0">
                        <a:solidFill>
                          <a:srgbClr val="FF0000"/>
                        </a:solidFill>
                        <a:latin typeface="Cambria Math" panose="02040503050406030204" pitchFamily="18" charset="0"/>
                      </a:rPr>
                      <m:t>𝐺</m:t>
                    </m:r>
                    <m:r>
                      <a:rPr lang="en-CA" b="0" i="1" smtClean="0">
                        <a:solidFill>
                          <a:srgbClr val="FF0000"/>
                        </a:solidFill>
                        <a:latin typeface="Cambria Math" panose="02040503050406030204" pitchFamily="18" charset="0"/>
                      </a:rPr>
                      <m:t>)</m:t>
                    </m:r>
                    <m:d>
                      <m:dPr>
                        <m:begChr m:val="|"/>
                        <m:endChr m:val="⟩"/>
                        <m:ctrlPr>
                          <a:rPr lang="en-CA" b="0" i="1" smtClean="0">
                            <a:solidFill>
                              <a:srgbClr val="FF0000"/>
                            </a:solidFill>
                            <a:latin typeface="Cambria Math" panose="02040503050406030204" pitchFamily="18" charset="0"/>
                          </a:rPr>
                        </m:ctrlPr>
                      </m:dPr>
                      <m:e>
                        <m:r>
                          <a:rPr lang="en-CA" b="0" i="1" smtClean="0">
                            <a:solidFill>
                              <a:srgbClr val="FF0000"/>
                            </a:solidFill>
                            <a:latin typeface="Cambria Math" panose="02040503050406030204" pitchFamily="18" charset="0"/>
                          </a:rPr>
                          <m:t>𝐸𝑃𝑅</m:t>
                        </m:r>
                      </m:e>
                    </m:d>
                  </m:oMath>
                </a14:m>
                <a:r>
                  <a:rPr lang="en-US" dirty="0"/>
                  <a:t> is gate </a:t>
                </a:r>
                <a14:m>
                  <m:oMath xmlns:m="http://schemas.openxmlformats.org/officeDocument/2006/math">
                    <m:r>
                      <a:rPr lang="en-CA" i="1">
                        <a:latin typeface="Cambria Math" panose="02040503050406030204" pitchFamily="18" charset="0"/>
                      </a:rPr>
                      <m:t>𝐺</m:t>
                    </m:r>
                  </m:oMath>
                </a14:m>
                <a:r>
                  <a:rPr lang="en-US" dirty="0"/>
                  <a:t> applied to receiving half of EPR pair. </a:t>
                </a:r>
              </a:p>
            </p:txBody>
          </p:sp>
        </mc:Choice>
        <mc:Fallback xmlns="">
          <p:sp>
            <p:nvSpPr>
              <p:cNvPr id="52" name="Rectangle 51">
                <a:extLst>
                  <a:ext uri="{FF2B5EF4-FFF2-40B4-BE49-F238E27FC236}">
                    <a16:creationId xmlns:a16="http://schemas.microsoft.com/office/drawing/2014/main" id="{0432AA69-2745-FC49-89C2-B76E2D9ABEDF}"/>
                  </a:ext>
                </a:extLst>
              </p:cNvPr>
              <p:cNvSpPr>
                <a:spLocks noRot="1" noChangeAspect="1" noMove="1" noResize="1" noEditPoints="1" noAdjustHandles="1" noChangeArrowheads="1" noChangeShapeType="1" noTextEdit="1"/>
              </p:cNvSpPr>
              <p:nvPr/>
            </p:nvSpPr>
            <p:spPr>
              <a:xfrm>
                <a:off x="618046" y="4341185"/>
                <a:ext cx="3954224" cy="646331"/>
              </a:xfrm>
              <a:prstGeom prst="rect">
                <a:avLst/>
              </a:prstGeom>
              <a:blipFill>
                <a:blip r:embed="rId11"/>
                <a:stretch>
                  <a:fillRect l="-1282" t="-3922" b="-1372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B7819FBE-18AD-444C-8B8E-8186B8BFDD4F}"/>
              </a:ext>
            </a:extLst>
          </p:cNvPr>
          <p:cNvSpPr txBox="1"/>
          <p:nvPr/>
        </p:nvSpPr>
        <p:spPr>
          <a:xfrm>
            <a:off x="1940577" y="2873727"/>
            <a:ext cx="614411" cy="307777"/>
          </a:xfrm>
          <a:prstGeom prst="rect">
            <a:avLst/>
          </a:prstGeom>
          <a:noFill/>
        </p:spPr>
        <p:txBody>
          <a:bodyPr wrap="square" rtlCol="0">
            <a:spAutoFit/>
          </a:bodyPr>
          <a:lstStyle/>
          <a:p>
            <a:r>
              <a:rPr lang="en-US" sz="1400" dirty="0"/>
              <a:t>CNOT</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427593E-CF87-5341-9899-E53627E7B3C4}"/>
                  </a:ext>
                </a:extLst>
              </p:cNvPr>
              <p:cNvSpPr txBox="1"/>
              <p:nvPr/>
            </p:nvSpPr>
            <p:spPr>
              <a:xfrm>
                <a:off x="3463376" y="3417203"/>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solidFill>
                            <a:srgbClr val="FF0000"/>
                          </a:solidFill>
                          <a:latin typeface="Cambria Math" panose="02040503050406030204" pitchFamily="18" charset="0"/>
                        </a:rPr>
                        <m:t>𝐺</m:t>
                      </m:r>
                    </m:oMath>
                  </m:oMathPara>
                </a14:m>
                <a:endParaRPr lang="en-US" dirty="0">
                  <a:solidFill>
                    <a:srgbClr val="FF0000"/>
                  </a:solidFill>
                </a:endParaRPr>
              </a:p>
            </p:txBody>
          </p:sp>
        </mc:Choice>
        <mc:Fallback xmlns="">
          <p:sp>
            <p:nvSpPr>
              <p:cNvPr id="41" name="TextBox 40">
                <a:extLst>
                  <a:ext uri="{FF2B5EF4-FFF2-40B4-BE49-F238E27FC236}">
                    <a16:creationId xmlns:a16="http://schemas.microsoft.com/office/drawing/2014/main" id="{0427593E-CF87-5341-9899-E53627E7B3C4}"/>
                  </a:ext>
                </a:extLst>
              </p:cNvPr>
              <p:cNvSpPr txBox="1">
                <a:spLocks noRot="1" noChangeAspect="1" noMove="1" noResize="1" noEditPoints="1" noAdjustHandles="1" noChangeArrowheads="1" noChangeShapeType="1" noTextEdit="1"/>
              </p:cNvSpPr>
              <p:nvPr/>
            </p:nvSpPr>
            <p:spPr>
              <a:xfrm>
                <a:off x="3463376" y="3417203"/>
                <a:ext cx="352338" cy="369115"/>
              </a:xfrm>
              <a:prstGeom prst="rect">
                <a:avLst/>
              </a:prstGeom>
              <a:blipFill>
                <a:blip r:embed="rId12"/>
                <a:stretch>
                  <a:fillRect/>
                </a:stretch>
              </a:blipFill>
              <a:ln w="38100">
                <a:solidFill>
                  <a:schemeClr val="accent1"/>
                </a:solidFill>
              </a:ln>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EF6118DB-8CB5-3A43-B03C-6814D7B4A3D3}"/>
              </a:ext>
            </a:extLst>
          </p:cNvPr>
          <p:cNvCxnSpPr>
            <a:cxnSpLocks/>
          </p:cNvCxnSpPr>
          <p:nvPr/>
        </p:nvCxnSpPr>
        <p:spPr>
          <a:xfrm flipV="1">
            <a:off x="6121548" y="5619965"/>
            <a:ext cx="3487422" cy="7923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D92DC2A-6361-3C4A-98A0-9706E03A956E}"/>
                  </a:ext>
                </a:extLst>
              </p:cNvPr>
              <p:cNvSpPr txBox="1"/>
              <p:nvPr/>
            </p:nvSpPr>
            <p:spPr>
              <a:xfrm>
                <a:off x="5161409" y="6169709"/>
                <a:ext cx="1651331" cy="646331"/>
              </a:xfrm>
              <a:prstGeom prst="rect">
                <a:avLst/>
              </a:prstGeom>
              <a:noFill/>
            </p:spPr>
            <p:txBody>
              <a:bodyPr wrap="square" rtlCol="0">
                <a:spAutoFit/>
              </a:bodyPr>
              <a:lstStyle/>
              <a:p>
                <a14:m>
                  <m:oMath xmlns:m="http://schemas.openxmlformats.org/officeDocument/2006/math">
                    <m:r>
                      <a:rPr lang="en-CA" b="0" i="1" smtClean="0">
                        <a:latin typeface="Cambria Math" panose="02040503050406030204" pitchFamily="18" charset="0"/>
                      </a:rPr>
                      <m:t>𝑃</m:t>
                    </m:r>
                  </m:oMath>
                </a14:m>
                <a:r>
                  <a:rPr lang="en-US" dirty="0"/>
                  <a:t> gate is Clifford.</a:t>
                </a:r>
              </a:p>
            </p:txBody>
          </p:sp>
        </mc:Choice>
        <mc:Fallback xmlns="">
          <p:sp>
            <p:nvSpPr>
              <p:cNvPr id="43" name="TextBox 42">
                <a:extLst>
                  <a:ext uri="{FF2B5EF4-FFF2-40B4-BE49-F238E27FC236}">
                    <a16:creationId xmlns:a16="http://schemas.microsoft.com/office/drawing/2014/main" id="{6D92DC2A-6361-3C4A-98A0-9706E03A956E}"/>
                  </a:ext>
                </a:extLst>
              </p:cNvPr>
              <p:cNvSpPr txBox="1">
                <a:spLocks noRot="1" noChangeAspect="1" noMove="1" noResize="1" noEditPoints="1" noAdjustHandles="1" noChangeArrowheads="1" noChangeShapeType="1" noTextEdit="1"/>
              </p:cNvSpPr>
              <p:nvPr/>
            </p:nvSpPr>
            <p:spPr>
              <a:xfrm>
                <a:off x="5161409" y="6169709"/>
                <a:ext cx="1651331" cy="646331"/>
              </a:xfrm>
              <a:prstGeom prst="rect">
                <a:avLst/>
              </a:prstGeom>
              <a:blipFill>
                <a:blip r:embed="rId13"/>
                <a:stretch>
                  <a:fillRect l="-3077" t="-3922" b="-13725"/>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1EAFE4A0-DC4B-0145-B5F5-38BB7A5D3F07}"/>
              </a:ext>
            </a:extLst>
          </p:cNvPr>
          <p:cNvSpPr txBox="1"/>
          <p:nvPr/>
        </p:nvSpPr>
        <p:spPr>
          <a:xfrm>
            <a:off x="579581" y="5211950"/>
            <a:ext cx="4343153"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Gate teleportation allows gates of a circuit to be performed “ahead of time”, before input arrives. Evaluator only has to measure and apply simple Clifford corrections.</a:t>
            </a:r>
          </a:p>
        </p:txBody>
      </p:sp>
    </p:spTree>
    <p:extLst>
      <p:ext uri="{BB962C8B-B14F-4D97-AF65-F5344CB8AC3E}">
        <p14:creationId xmlns:p14="http://schemas.microsoft.com/office/powerpoint/2010/main" val="9503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F9D2B-7833-E349-8D28-92B77EF13065}"/>
              </a:ext>
            </a:extLst>
          </p:cNvPr>
          <p:cNvSpPr>
            <a:spLocks noGrp="1"/>
          </p:cNvSpPr>
          <p:nvPr>
            <p:ph type="title"/>
          </p:nvPr>
        </p:nvSpPr>
        <p:spPr/>
        <p:txBody>
          <a:bodyPr/>
          <a:lstStyle/>
          <a:p>
            <a:r>
              <a:rPr lang="en-US" dirty="0"/>
              <a:t>Quantum Garbled Circuits</a:t>
            </a:r>
          </a:p>
        </p:txBody>
      </p:sp>
      <p:sp>
        <p:nvSpPr>
          <p:cNvPr id="5" name="Text Placeholder 4">
            <a:extLst>
              <a:ext uri="{FF2B5EF4-FFF2-40B4-BE49-F238E27FC236}">
                <a16:creationId xmlns:a16="http://schemas.microsoft.com/office/drawing/2014/main" id="{6628CD22-C957-F140-B7AD-0BACFB776C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026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44DC37-1902-3F41-930B-C359D24AB44F}"/>
              </a:ext>
            </a:extLst>
          </p:cNvPr>
          <p:cNvSpPr>
            <a:spLocks noGrp="1"/>
          </p:cNvSpPr>
          <p:nvPr>
            <p:ph type="title"/>
          </p:nvPr>
        </p:nvSpPr>
        <p:spPr/>
        <p:txBody>
          <a:bodyPr/>
          <a:lstStyle/>
          <a:p>
            <a:r>
              <a:rPr lang="en-US" dirty="0"/>
              <a:t>The Intuition</a:t>
            </a:r>
          </a:p>
        </p:txBody>
      </p:sp>
      <p:sp>
        <p:nvSpPr>
          <p:cNvPr id="7" name="Content Placeholder 6">
            <a:extLst>
              <a:ext uri="{FF2B5EF4-FFF2-40B4-BE49-F238E27FC236}">
                <a16:creationId xmlns:a16="http://schemas.microsoft.com/office/drawing/2014/main" id="{428044AB-A62D-9843-8865-76E8D636E363}"/>
              </a:ext>
            </a:extLst>
          </p:cNvPr>
          <p:cNvSpPr>
            <a:spLocks noGrp="1"/>
          </p:cNvSpPr>
          <p:nvPr>
            <p:ph idx="1"/>
          </p:nvPr>
        </p:nvSpPr>
        <p:spPr/>
        <p:txBody>
          <a:bodyPr>
            <a:normAutofit/>
          </a:bodyPr>
          <a:lstStyle/>
          <a:p>
            <a:r>
              <a:rPr lang="en-US" sz="2400" dirty="0"/>
              <a:t>Use </a:t>
            </a:r>
            <a:r>
              <a:rPr lang="en-US" sz="2400" dirty="0">
                <a:solidFill>
                  <a:srgbClr val="FF0000"/>
                </a:solidFill>
              </a:rPr>
              <a:t>gate teleportation </a:t>
            </a:r>
            <a:r>
              <a:rPr lang="en-US" sz="2400" dirty="0"/>
              <a:t>to “flatten” quantum computations. This enables encoder to be </a:t>
            </a:r>
            <a:r>
              <a:rPr lang="en-US" sz="2400" b="1" dirty="0"/>
              <a:t>constant-depth</a:t>
            </a:r>
            <a:r>
              <a:rPr lang="en-US" sz="2400" dirty="0"/>
              <a:t>.</a:t>
            </a:r>
          </a:p>
          <a:p>
            <a:pPr lvl="1"/>
            <a:r>
              <a:rPr lang="en-US" sz="2000" dirty="0"/>
              <a:t>Encoder prepares input state and series of EPR pairs for each gate. </a:t>
            </a:r>
          </a:p>
          <a:p>
            <a:pPr lvl="1"/>
            <a:r>
              <a:rPr lang="en-US" sz="2000" dirty="0"/>
              <a:t>Decoder performs correction and gate teleportation.</a:t>
            </a:r>
          </a:p>
          <a:p>
            <a:pPr lvl="1"/>
            <a:endParaRPr lang="en-US" sz="2000" dirty="0"/>
          </a:p>
          <a:p>
            <a:r>
              <a:rPr lang="en-US" sz="2400" dirty="0"/>
              <a:t>Use classical RE scheme (such as Yao’s garbled circuits) so Decoder can compute the proper correction.</a:t>
            </a:r>
          </a:p>
          <a:p>
            <a:pPr lvl="1"/>
            <a:r>
              <a:rPr lang="en-US" sz="2000" dirty="0"/>
              <a:t>This is to maintain </a:t>
            </a:r>
            <a:r>
              <a:rPr lang="en-US" sz="2000" b="1" dirty="0"/>
              <a:t>privacy</a:t>
            </a:r>
            <a:r>
              <a:rPr lang="en-US" sz="2000" dirty="0"/>
              <a:t> for circuit and input.</a:t>
            </a:r>
          </a:p>
          <a:p>
            <a:endParaRPr lang="en-US" sz="2400" dirty="0"/>
          </a:p>
          <a:p>
            <a:endParaRPr lang="en-US" sz="2400" dirty="0"/>
          </a:p>
        </p:txBody>
      </p:sp>
    </p:spTree>
    <p:extLst>
      <p:ext uri="{BB962C8B-B14F-4D97-AF65-F5344CB8AC3E}">
        <p14:creationId xmlns:p14="http://schemas.microsoft.com/office/powerpoint/2010/main" val="15423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6253F-37DA-0146-919C-DCCFA5E11E2A}"/>
              </a:ext>
            </a:extLst>
          </p:cNvPr>
          <p:cNvSpPr>
            <a:spLocks noGrp="1"/>
          </p:cNvSpPr>
          <p:nvPr>
            <p:ph type="title"/>
          </p:nvPr>
        </p:nvSpPr>
        <p:spPr/>
        <p:txBody>
          <a:bodyPr/>
          <a:lstStyle/>
          <a:p>
            <a:r>
              <a:rPr lang="en-US" dirty="0"/>
              <a:t>Flattening Quantum Circuits</a:t>
            </a:r>
          </a:p>
        </p:txBody>
      </p:sp>
      <p:sp>
        <p:nvSpPr>
          <p:cNvPr id="5" name="Content Placeholder 4">
            <a:extLst>
              <a:ext uri="{FF2B5EF4-FFF2-40B4-BE49-F238E27FC236}">
                <a16:creationId xmlns:a16="http://schemas.microsoft.com/office/drawing/2014/main" id="{0547A6DA-3CBD-AF45-9F7B-BD35BBEB259C}"/>
              </a:ext>
            </a:extLst>
          </p:cNvPr>
          <p:cNvSpPr>
            <a:spLocks noGrp="1"/>
          </p:cNvSpPr>
          <p:nvPr>
            <p:ph idx="1"/>
          </p:nvPr>
        </p:nvSpPr>
        <p:spPr/>
        <p:txBody>
          <a:bodyPr>
            <a:normAutofit/>
          </a:bodyPr>
          <a:lstStyle/>
          <a:p>
            <a:r>
              <a:rPr lang="en-US" sz="2000" dirty="0"/>
              <a:t>Randomized Encodings “flatten” computations into constant-depth computations.</a:t>
            </a:r>
          </a:p>
          <a:p>
            <a:pPr lvl="1"/>
            <a:r>
              <a:rPr lang="en-US" sz="1800" dirty="0"/>
              <a:t>Example: in Yao’s garbled circuits, each gate is garbled independently.</a:t>
            </a:r>
          </a:p>
          <a:p>
            <a:pPr lvl="1"/>
            <a:endParaRPr lang="en-US" sz="1800" dirty="0"/>
          </a:p>
          <a:p>
            <a:r>
              <a:rPr lang="en-US" sz="2000" dirty="0"/>
              <a:t>Key idea: we can ”flatten” quantum computations by using </a:t>
            </a:r>
            <a:r>
              <a:rPr lang="en-US" sz="2000" b="1" i="1" dirty="0"/>
              <a:t>gate teleportation</a:t>
            </a:r>
            <a:r>
              <a:rPr lang="en-US" sz="2000" dirty="0"/>
              <a:t>.</a:t>
            </a:r>
          </a:p>
        </p:txBody>
      </p:sp>
      <p:cxnSp>
        <p:nvCxnSpPr>
          <p:cNvPr id="7" name="Straight Connector 6">
            <a:extLst>
              <a:ext uri="{FF2B5EF4-FFF2-40B4-BE49-F238E27FC236}">
                <a16:creationId xmlns:a16="http://schemas.microsoft.com/office/drawing/2014/main" id="{E9B7E3EF-7E79-464F-891C-ECA926F577D2}"/>
              </a:ext>
            </a:extLst>
          </p:cNvPr>
          <p:cNvCxnSpPr>
            <a:cxnSpLocks/>
          </p:cNvCxnSpPr>
          <p:nvPr/>
        </p:nvCxnSpPr>
        <p:spPr>
          <a:xfrm>
            <a:off x="1987066" y="3729993"/>
            <a:ext cx="30401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B79CED-DE0E-CA49-851F-76000954EA71}"/>
              </a:ext>
            </a:extLst>
          </p:cNvPr>
          <p:cNvCxnSpPr>
            <a:cxnSpLocks/>
          </p:cNvCxnSpPr>
          <p:nvPr/>
        </p:nvCxnSpPr>
        <p:spPr>
          <a:xfrm>
            <a:off x="1987066" y="4025006"/>
            <a:ext cx="31443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764D19-C6A0-5345-B02F-178B9BFB9574}"/>
              </a:ext>
            </a:extLst>
          </p:cNvPr>
          <p:cNvCxnSpPr>
            <a:cxnSpLocks/>
          </p:cNvCxnSpPr>
          <p:nvPr/>
        </p:nvCxnSpPr>
        <p:spPr>
          <a:xfrm>
            <a:off x="1987066" y="4595457"/>
            <a:ext cx="63672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605ED9-9B12-3B4D-9033-D2A8F7D0C5DD}"/>
              </a:ext>
            </a:extLst>
          </p:cNvPr>
          <p:cNvCxnSpPr>
            <a:cxnSpLocks/>
          </p:cNvCxnSpPr>
          <p:nvPr/>
        </p:nvCxnSpPr>
        <p:spPr>
          <a:xfrm flipV="1">
            <a:off x="1592783" y="4025006"/>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C019E1-F8A1-6642-909E-4BB802E1FBC9}"/>
              </a:ext>
            </a:extLst>
          </p:cNvPr>
          <p:cNvCxnSpPr>
            <a:cxnSpLocks/>
          </p:cNvCxnSpPr>
          <p:nvPr/>
        </p:nvCxnSpPr>
        <p:spPr>
          <a:xfrm>
            <a:off x="1592783" y="4342389"/>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0A2111D-4358-F640-86EB-42580DE3F8BE}"/>
                  </a:ext>
                </a:extLst>
              </p:cNvPr>
              <p:cNvSpPr/>
              <p:nvPr/>
            </p:nvSpPr>
            <p:spPr>
              <a:xfrm>
                <a:off x="756978" y="4157722"/>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7" name="Rectangle 16">
                <a:extLst>
                  <a:ext uri="{FF2B5EF4-FFF2-40B4-BE49-F238E27FC236}">
                    <a16:creationId xmlns:a16="http://schemas.microsoft.com/office/drawing/2014/main" id="{D0A2111D-4358-F640-86EB-42580DE3F8BE}"/>
                  </a:ext>
                </a:extLst>
              </p:cNvPr>
              <p:cNvSpPr>
                <a:spLocks noRot="1" noChangeAspect="1" noMove="1" noResize="1" noEditPoints="1" noAdjustHandles="1" noChangeArrowheads="1" noChangeShapeType="1" noTextEdit="1"/>
              </p:cNvSpPr>
              <p:nvPr/>
            </p:nvSpPr>
            <p:spPr>
              <a:xfrm>
                <a:off x="756978" y="4157722"/>
                <a:ext cx="835805"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DFAA9CF-EB7F-4445-AB0F-FB13DE9A0097}"/>
                  </a:ext>
                </a:extLst>
              </p:cNvPr>
              <p:cNvSpPr/>
              <p:nvPr/>
            </p:nvSpPr>
            <p:spPr>
              <a:xfrm>
                <a:off x="894899" y="3545327"/>
                <a:ext cx="6585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𝜓</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18" name="Rectangle 17">
                <a:extLst>
                  <a:ext uri="{FF2B5EF4-FFF2-40B4-BE49-F238E27FC236}">
                    <a16:creationId xmlns:a16="http://schemas.microsoft.com/office/drawing/2014/main" id="{CDFAA9CF-EB7F-4445-AB0F-FB13DE9A0097}"/>
                  </a:ext>
                </a:extLst>
              </p:cNvPr>
              <p:cNvSpPr>
                <a:spLocks noRot="1" noChangeAspect="1" noMove="1" noResize="1" noEditPoints="1" noAdjustHandles="1" noChangeArrowheads="1" noChangeShapeType="1" noTextEdit="1"/>
              </p:cNvSpPr>
              <p:nvPr/>
            </p:nvSpPr>
            <p:spPr>
              <a:xfrm>
                <a:off x="894899" y="3545327"/>
                <a:ext cx="658578" cy="369332"/>
              </a:xfrm>
              <a:prstGeom prst="rect">
                <a:avLst/>
              </a:prstGeom>
              <a:blipFill>
                <a:blip r:embed="rId3"/>
                <a:stretch>
                  <a:fillRect b="-1333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C691014-A884-0646-8B91-46E00E48CD0F}"/>
              </a:ext>
            </a:extLst>
          </p:cNvPr>
          <p:cNvSpPr txBox="1"/>
          <p:nvPr/>
        </p:nvSpPr>
        <p:spPr>
          <a:xfrm>
            <a:off x="3423182" y="3563613"/>
            <a:ext cx="1300294" cy="523220"/>
          </a:xfrm>
          <a:prstGeom prst="rect">
            <a:avLst/>
          </a:prstGeom>
          <a:solidFill>
            <a:schemeClr val="bg1"/>
          </a:solidFill>
          <a:ln w="38100">
            <a:solidFill>
              <a:schemeClr val="accent1"/>
            </a:solidFill>
          </a:ln>
        </p:spPr>
        <p:txBody>
          <a:bodyPr wrap="square" rtlCol="0">
            <a:spAutoFit/>
          </a:bodyPr>
          <a:lstStyle/>
          <a:p>
            <a:pPr algn="ctr"/>
            <a:r>
              <a:rPr lang="en-US" sz="1400" dirty="0"/>
              <a:t>Teleportation </a:t>
            </a:r>
            <a:br>
              <a:rPr lang="en-US" sz="1400" dirty="0"/>
            </a:br>
            <a:r>
              <a:rPr lang="en-US" sz="1400" dirty="0"/>
              <a:t>Measurement</a:t>
            </a:r>
          </a:p>
        </p:txBody>
      </p:sp>
      <p:grpSp>
        <p:nvGrpSpPr>
          <p:cNvPr id="44" name="Group 43">
            <a:extLst>
              <a:ext uri="{FF2B5EF4-FFF2-40B4-BE49-F238E27FC236}">
                <a16:creationId xmlns:a16="http://schemas.microsoft.com/office/drawing/2014/main" id="{C863550B-4866-AE4C-B467-1C66DB652CBB}"/>
              </a:ext>
            </a:extLst>
          </p:cNvPr>
          <p:cNvGrpSpPr/>
          <p:nvPr/>
        </p:nvGrpSpPr>
        <p:grpSpPr>
          <a:xfrm>
            <a:off x="4881267" y="3556880"/>
            <a:ext cx="291812" cy="357779"/>
            <a:chOff x="4236440" y="4031062"/>
            <a:chExt cx="352338" cy="431988"/>
          </a:xfrm>
        </p:grpSpPr>
        <p:sp>
          <p:nvSpPr>
            <p:cNvPr id="36" name="TextBox 35">
              <a:extLst>
                <a:ext uri="{FF2B5EF4-FFF2-40B4-BE49-F238E27FC236}">
                  <a16:creationId xmlns:a16="http://schemas.microsoft.com/office/drawing/2014/main" id="{70A784D7-A671-2F44-ADBB-4834F43B11F8}"/>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37" name="Block Arc 36">
              <a:extLst>
                <a:ext uri="{FF2B5EF4-FFF2-40B4-BE49-F238E27FC236}">
                  <a16:creationId xmlns:a16="http://schemas.microsoft.com/office/drawing/2014/main" id="{A91AA658-BE9E-5C46-A389-8479073CBC64}"/>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Arrow Connector 40">
              <a:extLst>
                <a:ext uri="{FF2B5EF4-FFF2-40B4-BE49-F238E27FC236}">
                  <a16:creationId xmlns:a16="http://schemas.microsoft.com/office/drawing/2014/main" id="{000D328E-98D0-6B4B-823A-9CFF7286AA35}"/>
                </a:ext>
              </a:extLst>
            </p:cNvPr>
            <p:cNvCxnSpPr>
              <a:cxnSpLocks/>
              <a:stCxn id="36"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6360370-B743-3E43-B382-3189DFF30436}"/>
              </a:ext>
            </a:extLst>
          </p:cNvPr>
          <p:cNvGrpSpPr/>
          <p:nvPr/>
        </p:nvGrpSpPr>
        <p:grpSpPr>
          <a:xfrm>
            <a:off x="4882757" y="3920327"/>
            <a:ext cx="291812" cy="357779"/>
            <a:chOff x="4236440" y="4031062"/>
            <a:chExt cx="352338" cy="431988"/>
          </a:xfrm>
        </p:grpSpPr>
        <p:sp>
          <p:nvSpPr>
            <p:cNvPr id="50" name="TextBox 49">
              <a:extLst>
                <a:ext uri="{FF2B5EF4-FFF2-40B4-BE49-F238E27FC236}">
                  <a16:creationId xmlns:a16="http://schemas.microsoft.com/office/drawing/2014/main" id="{1B99DDD0-3B83-D949-A159-CE85541A47DA}"/>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51" name="Block Arc 50">
              <a:extLst>
                <a:ext uri="{FF2B5EF4-FFF2-40B4-BE49-F238E27FC236}">
                  <a16:creationId xmlns:a16="http://schemas.microsoft.com/office/drawing/2014/main" id="{E5E73400-E303-694B-906F-5FAEA83356B2}"/>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Arrow Connector 51">
              <a:extLst>
                <a:ext uri="{FF2B5EF4-FFF2-40B4-BE49-F238E27FC236}">
                  <a16:creationId xmlns:a16="http://schemas.microsoft.com/office/drawing/2014/main" id="{3A5F4487-BCF9-FE43-8FF7-08FA6027247F}"/>
                </a:ext>
              </a:extLst>
            </p:cNvPr>
            <p:cNvCxnSpPr>
              <a:cxnSpLocks/>
              <a:stCxn id="50"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46E8233B-6DBD-234C-8EB5-09BC59927C2E}"/>
              </a:ext>
            </a:extLst>
          </p:cNvPr>
          <p:cNvCxnSpPr>
            <a:cxnSpLocks/>
          </p:cNvCxnSpPr>
          <p:nvPr/>
        </p:nvCxnSpPr>
        <p:spPr>
          <a:xfrm>
            <a:off x="5184396" y="3669042"/>
            <a:ext cx="255472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2C11057-F70B-6F44-8D3F-26EDE68D0EB7}"/>
              </a:ext>
            </a:extLst>
          </p:cNvPr>
          <p:cNvCxnSpPr>
            <a:cxnSpLocks/>
          </p:cNvCxnSpPr>
          <p:nvPr/>
        </p:nvCxnSpPr>
        <p:spPr>
          <a:xfrm>
            <a:off x="5184396" y="3753113"/>
            <a:ext cx="255472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B272BD-58DB-934A-9D39-535BE9851C39}"/>
              </a:ext>
            </a:extLst>
          </p:cNvPr>
          <p:cNvCxnSpPr>
            <a:cxnSpLocks/>
          </p:cNvCxnSpPr>
          <p:nvPr/>
        </p:nvCxnSpPr>
        <p:spPr>
          <a:xfrm>
            <a:off x="5184396" y="4025006"/>
            <a:ext cx="220517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A820137-A481-D54E-9F97-DDDE03132888}"/>
              </a:ext>
            </a:extLst>
          </p:cNvPr>
          <p:cNvCxnSpPr>
            <a:cxnSpLocks/>
          </p:cNvCxnSpPr>
          <p:nvPr/>
        </p:nvCxnSpPr>
        <p:spPr>
          <a:xfrm>
            <a:off x="5184396" y="4094572"/>
            <a:ext cx="2205179"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289694A-1B2A-5A48-B604-5F976D524056}"/>
                  </a:ext>
                </a:extLst>
              </p:cNvPr>
              <p:cNvSpPr txBox="1"/>
              <p:nvPr/>
            </p:nvSpPr>
            <p:spPr>
              <a:xfrm>
                <a:off x="12457279" y="3173359"/>
                <a:ext cx="1120832" cy="689228"/>
              </a:xfrm>
              <a:prstGeom prst="rect">
                <a:avLst/>
              </a:prstGeom>
              <a:solidFill>
                <a:schemeClr val="bg1"/>
              </a:solidFill>
              <a:ln w="38100">
                <a:solidFill>
                  <a:schemeClr val="accent1"/>
                </a:solidFill>
              </a:ln>
            </p:spPr>
            <p:txBody>
              <a:bodyPr wrap="square" rtlCol="0">
                <a:spAutoFit/>
              </a:bodyPr>
              <a:lstStyle/>
              <a:p>
                <a:endParaRPr lang="en-CA" sz="11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CA" sz="1600" b="0" i="1" smtClean="0">
                              <a:latin typeface="Cambria Math" panose="02040503050406030204" pitchFamily="18" charset="0"/>
                              <a:ea typeface="Cambria Math" panose="02040503050406030204" pitchFamily="18" charset="0"/>
                            </a:rPr>
                          </m:ctrlPr>
                        </m:sSupPr>
                        <m:e>
                          <m:sSup>
                            <m:sSupPr>
                              <m:ctrlPr>
                                <a:rPr lang="en-CA" sz="1600" b="0" i="1" smtClean="0">
                                  <a:latin typeface="Cambria Math" panose="02040503050406030204" pitchFamily="18" charset="0"/>
                                  <a:ea typeface="Cambria Math" panose="02040503050406030204" pitchFamily="18" charset="0"/>
                                </a:rPr>
                              </m:ctrlPr>
                            </m:sSupPr>
                            <m:e>
                              <m:r>
                                <a:rPr lang="en-CA" sz="1600" b="0" i="1" smtClean="0">
                                  <a:latin typeface="Cambria Math" panose="02040503050406030204" pitchFamily="18" charset="0"/>
                                  <a:ea typeface="Cambria Math" panose="02040503050406030204" pitchFamily="18" charset="0"/>
                                </a:rPr>
                                <m:t>𝐺</m:t>
                              </m:r>
                              <m:sSup>
                                <m:sSupPr>
                                  <m:ctrlPr>
                                    <a:rPr lang="en-CA" sz="1600" b="0" i="1" smtClean="0">
                                      <a:latin typeface="Cambria Math" panose="02040503050406030204" pitchFamily="18" charset="0"/>
                                      <a:ea typeface="Cambria Math" panose="02040503050406030204" pitchFamily="18" charset="0"/>
                                    </a:rPr>
                                  </m:ctrlPr>
                                </m:sSupPr>
                                <m:e>
                                  <m:r>
                                    <a:rPr lang="en-CA" sz="1600" b="0" i="1" smtClean="0">
                                      <a:latin typeface="Cambria Math" panose="02040503050406030204" pitchFamily="18" charset="0"/>
                                      <a:ea typeface="Cambria Math" panose="02040503050406030204" pitchFamily="18" charset="0"/>
                                    </a:rPr>
                                    <m:t>𝑋</m:t>
                                  </m:r>
                                </m:e>
                                <m:sup>
                                  <m:r>
                                    <a:rPr lang="en-CA" sz="1600" b="0" i="1" smtClean="0">
                                      <a:latin typeface="Cambria Math" panose="02040503050406030204" pitchFamily="18" charset="0"/>
                                      <a:ea typeface="Cambria Math" panose="02040503050406030204" pitchFamily="18" charset="0"/>
                                    </a:rPr>
                                    <m:t>𝑏</m:t>
                                  </m:r>
                                </m:sup>
                              </m:sSup>
                              <m:r>
                                <a:rPr lang="en-CA" sz="1600" b="0" i="1" smtClean="0">
                                  <a:latin typeface="Cambria Math" panose="02040503050406030204" pitchFamily="18" charset="0"/>
                                  <a:ea typeface="Cambria Math" panose="02040503050406030204" pitchFamily="18" charset="0"/>
                                </a:rPr>
                                <m:t>𝑍</m:t>
                              </m:r>
                            </m:e>
                            <m:sup>
                              <m:r>
                                <a:rPr lang="en-CA" sz="1600" b="0" i="1" smtClean="0">
                                  <a:latin typeface="Cambria Math" panose="02040503050406030204" pitchFamily="18" charset="0"/>
                                  <a:ea typeface="Cambria Math" panose="02040503050406030204" pitchFamily="18" charset="0"/>
                                </a:rPr>
                                <m:t>𝑎</m:t>
                              </m:r>
                            </m:sup>
                          </m:sSup>
                          <m:r>
                            <a:rPr lang="en-CA" sz="1600" b="0" i="1" smtClean="0">
                              <a:latin typeface="Cambria Math" panose="02040503050406030204" pitchFamily="18" charset="0"/>
                              <a:ea typeface="Cambria Math" panose="02040503050406030204" pitchFamily="18" charset="0"/>
                            </a:rPr>
                            <m:t>𝐺</m:t>
                          </m:r>
                        </m:e>
                        <m:sup>
                          <m:r>
                            <a:rPr lang="en-CA" sz="1600" b="0" i="1" smtClean="0">
                              <a:latin typeface="Cambria Math" panose="02040503050406030204" pitchFamily="18" charset="0"/>
                              <a:ea typeface="Cambria Math" panose="02040503050406030204" pitchFamily="18" charset="0"/>
                            </a:rPr>
                            <m:t>−1</m:t>
                          </m:r>
                        </m:sup>
                      </m:sSup>
                    </m:oMath>
                  </m:oMathPara>
                </a14:m>
                <a:endParaRPr lang="en-CA" sz="1600" b="0" dirty="0">
                  <a:ea typeface="Cambria Math" panose="02040503050406030204" pitchFamily="18" charset="0"/>
                </a:endParaRPr>
              </a:p>
              <a:p>
                <a:endParaRPr lang="en-US" sz="1050" dirty="0"/>
              </a:p>
            </p:txBody>
          </p:sp>
        </mc:Choice>
        <mc:Fallback xmlns="">
          <p:sp>
            <p:nvSpPr>
              <p:cNvPr id="58" name="TextBox 57">
                <a:extLst>
                  <a:ext uri="{FF2B5EF4-FFF2-40B4-BE49-F238E27FC236}">
                    <a16:creationId xmlns:a16="http://schemas.microsoft.com/office/drawing/2014/main" id="{7289694A-1B2A-5A48-B604-5F976D524056}"/>
                  </a:ext>
                </a:extLst>
              </p:cNvPr>
              <p:cNvSpPr txBox="1">
                <a:spLocks noRot="1" noChangeAspect="1" noMove="1" noResize="1" noEditPoints="1" noAdjustHandles="1" noChangeArrowheads="1" noChangeShapeType="1" noTextEdit="1"/>
              </p:cNvSpPr>
              <p:nvPr/>
            </p:nvSpPr>
            <p:spPr>
              <a:xfrm>
                <a:off x="12457279" y="3173359"/>
                <a:ext cx="1120832" cy="689228"/>
              </a:xfrm>
              <a:prstGeom prst="rect">
                <a:avLst/>
              </a:prstGeom>
              <a:blipFill>
                <a:blip r:embed="rId4"/>
                <a:stretch>
                  <a:fillRect/>
                </a:stretch>
              </a:blipFill>
              <a:ln w="38100">
                <a:solidFill>
                  <a:schemeClr val="accent1"/>
                </a:solidFill>
              </a:ln>
            </p:spPr>
            <p:txBody>
              <a:bodyPr/>
              <a:lstStyle/>
              <a:p>
                <a:r>
                  <a:rPr lang="en-US">
                    <a:noFill/>
                  </a:rPr>
                  <a:t> </a:t>
                </a:r>
              </a:p>
            </p:txBody>
          </p:sp>
        </mc:Fallback>
      </mc:AlternateContent>
      <p:cxnSp>
        <p:nvCxnSpPr>
          <p:cNvPr id="66" name="Straight Connector 65">
            <a:extLst>
              <a:ext uri="{FF2B5EF4-FFF2-40B4-BE49-F238E27FC236}">
                <a16:creationId xmlns:a16="http://schemas.microsoft.com/office/drawing/2014/main" id="{8E597B3F-856D-3D4A-9353-32BDA2DF773B}"/>
              </a:ext>
            </a:extLst>
          </p:cNvPr>
          <p:cNvCxnSpPr>
            <a:cxnSpLocks/>
          </p:cNvCxnSpPr>
          <p:nvPr/>
        </p:nvCxnSpPr>
        <p:spPr>
          <a:xfrm flipV="1">
            <a:off x="7739116" y="3669042"/>
            <a:ext cx="0" cy="7948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B17AFF-AF97-A748-9387-02EC5F982D93}"/>
              </a:ext>
            </a:extLst>
          </p:cNvPr>
          <p:cNvCxnSpPr>
            <a:cxnSpLocks/>
          </p:cNvCxnSpPr>
          <p:nvPr/>
        </p:nvCxnSpPr>
        <p:spPr>
          <a:xfrm flipV="1">
            <a:off x="7665013" y="3695379"/>
            <a:ext cx="0" cy="7685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9FCBF3-F485-2C4A-8998-C71D3F1DD90A}"/>
              </a:ext>
            </a:extLst>
          </p:cNvPr>
          <p:cNvCxnSpPr>
            <a:cxnSpLocks/>
          </p:cNvCxnSpPr>
          <p:nvPr/>
        </p:nvCxnSpPr>
        <p:spPr>
          <a:xfrm flipV="1">
            <a:off x="7389575" y="4025006"/>
            <a:ext cx="0" cy="4388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E04A2F6-3766-D443-8096-4DF0B317DEFB}"/>
              </a:ext>
            </a:extLst>
          </p:cNvPr>
          <p:cNvCxnSpPr>
            <a:cxnSpLocks/>
          </p:cNvCxnSpPr>
          <p:nvPr/>
        </p:nvCxnSpPr>
        <p:spPr>
          <a:xfrm flipV="1">
            <a:off x="7330852" y="4025006"/>
            <a:ext cx="0" cy="45143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B9467F5C-F578-ED45-BC35-07C50B2512E4}"/>
                  </a:ext>
                </a:extLst>
              </p:cNvPr>
              <p:cNvSpPr/>
              <p:nvPr/>
            </p:nvSpPr>
            <p:spPr>
              <a:xfrm>
                <a:off x="5367786" y="3418380"/>
                <a:ext cx="30867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200" b="0" i="1" smtClean="0">
                          <a:latin typeface="Cambria Math" panose="02040503050406030204" pitchFamily="18" charset="0"/>
                          <a:ea typeface="Cambria Math" panose="02040503050406030204" pitchFamily="18" charset="0"/>
                        </a:rPr>
                        <m:t>𝑎</m:t>
                      </m:r>
                    </m:oMath>
                  </m:oMathPara>
                </a14:m>
                <a:endParaRPr lang="en-US" sz="1200" dirty="0"/>
              </a:p>
            </p:txBody>
          </p:sp>
        </mc:Choice>
        <mc:Fallback xmlns="">
          <p:sp>
            <p:nvSpPr>
              <p:cNvPr id="73" name="Rectangle 72">
                <a:extLst>
                  <a:ext uri="{FF2B5EF4-FFF2-40B4-BE49-F238E27FC236}">
                    <a16:creationId xmlns:a16="http://schemas.microsoft.com/office/drawing/2014/main" id="{B9467F5C-F578-ED45-BC35-07C50B2512E4}"/>
                  </a:ext>
                </a:extLst>
              </p:cNvPr>
              <p:cNvSpPr>
                <a:spLocks noRot="1" noChangeAspect="1" noMove="1" noResize="1" noEditPoints="1" noAdjustHandles="1" noChangeArrowheads="1" noChangeShapeType="1" noTextEdit="1"/>
              </p:cNvSpPr>
              <p:nvPr/>
            </p:nvSpPr>
            <p:spPr>
              <a:xfrm>
                <a:off x="5367786" y="3418380"/>
                <a:ext cx="308674"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55CCBF39-EA77-4742-96D7-BC9F369E1D65}"/>
                  </a:ext>
                </a:extLst>
              </p:cNvPr>
              <p:cNvSpPr/>
              <p:nvPr/>
            </p:nvSpPr>
            <p:spPr>
              <a:xfrm>
                <a:off x="5243190" y="3781205"/>
                <a:ext cx="30867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200" b="0" i="1" smtClean="0">
                          <a:latin typeface="Cambria Math" panose="02040503050406030204" pitchFamily="18" charset="0"/>
                          <a:ea typeface="Cambria Math" panose="02040503050406030204" pitchFamily="18" charset="0"/>
                        </a:rPr>
                        <m:t>𝑏</m:t>
                      </m:r>
                    </m:oMath>
                  </m:oMathPara>
                </a14:m>
                <a:endParaRPr lang="en-US" sz="1200" dirty="0"/>
              </a:p>
            </p:txBody>
          </p:sp>
        </mc:Choice>
        <mc:Fallback xmlns="">
          <p:sp>
            <p:nvSpPr>
              <p:cNvPr id="74" name="Rectangle 73">
                <a:extLst>
                  <a:ext uri="{FF2B5EF4-FFF2-40B4-BE49-F238E27FC236}">
                    <a16:creationId xmlns:a16="http://schemas.microsoft.com/office/drawing/2014/main" id="{55CCBF39-EA77-4742-96D7-BC9F369E1D65}"/>
                  </a:ext>
                </a:extLst>
              </p:cNvPr>
              <p:cNvSpPr>
                <a:spLocks noRot="1" noChangeAspect="1" noMove="1" noResize="1" noEditPoints="1" noAdjustHandles="1" noChangeArrowheads="1" noChangeShapeType="1" noTextEdit="1"/>
              </p:cNvSpPr>
              <p:nvPr/>
            </p:nvSpPr>
            <p:spPr>
              <a:xfrm>
                <a:off x="5243190" y="3781205"/>
                <a:ext cx="308674"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3AD85E41-9E40-9D4E-9253-A7302942C4A7}"/>
                  </a:ext>
                </a:extLst>
              </p:cNvPr>
              <p:cNvSpPr/>
              <p:nvPr/>
            </p:nvSpPr>
            <p:spPr>
              <a:xfrm>
                <a:off x="8836508" y="434238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78" name="Rectangle 77">
                <a:extLst>
                  <a:ext uri="{FF2B5EF4-FFF2-40B4-BE49-F238E27FC236}">
                    <a16:creationId xmlns:a16="http://schemas.microsoft.com/office/drawing/2014/main" id="{3AD85E41-9E40-9D4E-9253-A7302942C4A7}"/>
                  </a:ext>
                </a:extLst>
              </p:cNvPr>
              <p:cNvSpPr>
                <a:spLocks noRot="1" noChangeAspect="1" noMove="1" noResize="1" noEditPoints="1" noAdjustHandles="1" noChangeArrowheads="1" noChangeShapeType="1" noTextEdit="1"/>
              </p:cNvSpPr>
              <p:nvPr/>
            </p:nvSpPr>
            <p:spPr>
              <a:xfrm>
                <a:off x="8836508" y="4342388"/>
                <a:ext cx="410690" cy="369332"/>
              </a:xfrm>
              <a:prstGeom prst="rect">
                <a:avLst/>
              </a:prstGeom>
              <a:blipFill>
                <a:blip r:embed="rId7"/>
                <a:stretch>
                  <a:fillRect/>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2076AF5F-9B65-3645-A932-CC7A8A937C3A}"/>
              </a:ext>
            </a:extLst>
          </p:cNvPr>
          <p:cNvCxnSpPr>
            <a:cxnSpLocks/>
          </p:cNvCxnSpPr>
          <p:nvPr/>
        </p:nvCxnSpPr>
        <p:spPr>
          <a:xfrm>
            <a:off x="10384476" y="4280370"/>
            <a:ext cx="66382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400A328E-59ED-9545-B3E0-F7A8207AA18F}"/>
                  </a:ext>
                </a:extLst>
              </p:cNvPr>
              <p:cNvSpPr/>
              <p:nvPr/>
            </p:nvSpPr>
            <p:spPr>
              <a:xfrm>
                <a:off x="6175465" y="5921671"/>
                <a:ext cx="5932918" cy="835422"/>
              </a:xfrm>
              <a:prstGeom prst="rect">
                <a:avLst/>
              </a:prstGeom>
              <a:solidFill>
                <a:schemeClr val="accent4">
                  <a:lumMod val="20000"/>
                  <a:lumOff val="80000"/>
                </a:schemeClr>
              </a:solidFill>
              <a:ln>
                <a:solidFill>
                  <a:srgbClr val="002060"/>
                </a:solidFill>
              </a:ln>
            </p:spPr>
            <p:txBody>
              <a:bodyPr wrap="square">
                <a:spAutoFit/>
              </a:bodyPr>
              <a:lstStyle/>
              <a:p>
                <a:r>
                  <a:rPr lang="en-US" sz="1600" dirty="0"/>
                  <a:t>The Correction gate is generally simpler than </a:t>
                </a:r>
                <a14:m>
                  <m:oMath xmlns:m="http://schemas.openxmlformats.org/officeDocument/2006/math">
                    <m:r>
                      <a:rPr lang="en-CA" sz="1600" i="1">
                        <a:latin typeface="Cambria Math" panose="02040503050406030204" pitchFamily="18" charset="0"/>
                        <a:ea typeface="Cambria Math" panose="02040503050406030204" pitchFamily="18" charset="0"/>
                      </a:rPr>
                      <m:t>𝐺</m:t>
                    </m:r>
                  </m:oMath>
                </a14:m>
                <a:r>
                  <a:rPr lang="en-US" sz="1600" dirty="0"/>
                  <a:t>. </a:t>
                </a:r>
              </a:p>
              <a:p>
                <a:pPr marL="742950" lvl="1" indent="-285750">
                  <a:buFont typeface="Arial" panose="020B0604020202020204" pitchFamily="34" charset="0"/>
                  <a:buChar char="•"/>
                </a:pPr>
                <a:r>
                  <a:rPr lang="en-US" sz="1600" dirty="0"/>
                  <a:t>If </a:t>
                </a:r>
                <a14:m>
                  <m:oMath xmlns:m="http://schemas.openxmlformats.org/officeDocument/2006/math">
                    <m:r>
                      <a:rPr lang="en-CA" sz="1600" b="0" i="1" smtClean="0">
                        <a:latin typeface="Cambria Math" panose="02040503050406030204" pitchFamily="18" charset="0"/>
                      </a:rPr>
                      <m:t>𝐺</m:t>
                    </m:r>
                  </m:oMath>
                </a14:m>
                <a:r>
                  <a:rPr lang="en-US" sz="1600" dirty="0"/>
                  <a:t> is Clifford, then correction is product of Pauli operators. </a:t>
                </a:r>
              </a:p>
              <a:p>
                <a:pPr marL="742950" lvl="1" indent="-285750">
                  <a:buFont typeface="Arial" panose="020B0604020202020204" pitchFamily="34" charset="0"/>
                  <a:buChar char="•"/>
                </a:pPr>
                <a:r>
                  <a:rPr lang="en-US" sz="1600" dirty="0"/>
                  <a:t>If </a:t>
                </a:r>
                <a14:m>
                  <m:oMath xmlns:m="http://schemas.openxmlformats.org/officeDocument/2006/math">
                    <m:r>
                      <a:rPr lang="en-CA" sz="1600" i="1">
                        <a:latin typeface="Cambria Math" panose="02040503050406030204" pitchFamily="18" charset="0"/>
                      </a:rPr>
                      <m:t>𝐺</m:t>
                    </m:r>
                  </m:oMath>
                </a14:m>
                <a:r>
                  <a:rPr lang="en-US" sz="1600" dirty="0"/>
                  <a:t>=</a:t>
                </a:r>
                <a14:m>
                  <m:oMath xmlns:m="http://schemas.openxmlformats.org/officeDocument/2006/math">
                    <m:r>
                      <a:rPr lang="en-CA" sz="1600" b="0" i="1" smtClean="0">
                        <a:latin typeface="Cambria Math" panose="02040503050406030204" pitchFamily="18" charset="0"/>
                      </a:rPr>
                      <m:t>𝑇</m:t>
                    </m:r>
                  </m:oMath>
                </a14:m>
                <a:r>
                  <a:rPr lang="en-US" sz="1600" dirty="0"/>
                  <a:t> gate, then correction is Clifford.</a:t>
                </a:r>
              </a:p>
            </p:txBody>
          </p:sp>
        </mc:Choice>
        <mc:Fallback xmlns="">
          <p:sp>
            <p:nvSpPr>
              <p:cNvPr id="83" name="Rectangle 82">
                <a:extLst>
                  <a:ext uri="{FF2B5EF4-FFF2-40B4-BE49-F238E27FC236}">
                    <a16:creationId xmlns:a16="http://schemas.microsoft.com/office/drawing/2014/main" id="{400A328E-59ED-9545-B3E0-F7A8207AA18F}"/>
                  </a:ext>
                </a:extLst>
              </p:cNvPr>
              <p:cNvSpPr>
                <a:spLocks noRot="1" noChangeAspect="1" noMove="1" noResize="1" noEditPoints="1" noAdjustHandles="1" noChangeArrowheads="1" noChangeShapeType="1" noTextEdit="1"/>
              </p:cNvSpPr>
              <p:nvPr/>
            </p:nvSpPr>
            <p:spPr>
              <a:xfrm>
                <a:off x="6175465" y="5921671"/>
                <a:ext cx="5932918" cy="835422"/>
              </a:xfrm>
              <a:prstGeom prst="rect">
                <a:avLst/>
              </a:prstGeom>
              <a:blipFill>
                <a:blip r:embed="rId8"/>
                <a:stretch>
                  <a:fillRect l="-426" b="-4412"/>
                </a:stretch>
              </a:blipFill>
              <a:ln>
                <a:solidFill>
                  <a:srgbClr val="002060"/>
                </a:solidFill>
              </a:ln>
            </p:spPr>
            <p:txBody>
              <a:bodyPr/>
              <a:lstStyle/>
              <a:p>
                <a:r>
                  <a:rPr lang="en-US">
                    <a:noFill/>
                  </a:rPr>
                  <a:t> </a:t>
                </a:r>
              </a:p>
            </p:txBody>
          </p:sp>
        </mc:Fallback>
      </mc:AlternateContent>
      <p:cxnSp>
        <p:nvCxnSpPr>
          <p:cNvPr id="88" name="Straight Connector 87">
            <a:extLst>
              <a:ext uri="{FF2B5EF4-FFF2-40B4-BE49-F238E27FC236}">
                <a16:creationId xmlns:a16="http://schemas.microsoft.com/office/drawing/2014/main" id="{CDBC9DD3-5A4B-FF47-B7FB-CDC11AB27AD4}"/>
              </a:ext>
            </a:extLst>
          </p:cNvPr>
          <p:cNvCxnSpPr>
            <a:cxnSpLocks/>
          </p:cNvCxnSpPr>
          <p:nvPr/>
        </p:nvCxnSpPr>
        <p:spPr>
          <a:xfrm>
            <a:off x="1987066" y="5460836"/>
            <a:ext cx="3048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A7FCCB7-C384-2340-AC42-3186975C70BA}"/>
              </a:ext>
            </a:extLst>
          </p:cNvPr>
          <p:cNvCxnSpPr>
            <a:cxnSpLocks/>
          </p:cNvCxnSpPr>
          <p:nvPr/>
        </p:nvCxnSpPr>
        <p:spPr>
          <a:xfrm>
            <a:off x="1987066" y="5755849"/>
            <a:ext cx="30484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F18A941-ACFE-9F4D-98E9-81A8E3D6053E}"/>
              </a:ext>
            </a:extLst>
          </p:cNvPr>
          <p:cNvCxnSpPr>
            <a:cxnSpLocks/>
          </p:cNvCxnSpPr>
          <p:nvPr/>
        </p:nvCxnSpPr>
        <p:spPr>
          <a:xfrm>
            <a:off x="1987066" y="6326300"/>
            <a:ext cx="35496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9E27AD-8306-B24B-B168-5DACE820015F}"/>
              </a:ext>
            </a:extLst>
          </p:cNvPr>
          <p:cNvCxnSpPr>
            <a:cxnSpLocks/>
          </p:cNvCxnSpPr>
          <p:nvPr/>
        </p:nvCxnSpPr>
        <p:spPr>
          <a:xfrm flipV="1">
            <a:off x="1592783" y="5755849"/>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D88D0DF-CCCB-D64E-9738-DD431FC42271}"/>
              </a:ext>
            </a:extLst>
          </p:cNvPr>
          <p:cNvCxnSpPr>
            <a:cxnSpLocks/>
          </p:cNvCxnSpPr>
          <p:nvPr/>
        </p:nvCxnSpPr>
        <p:spPr>
          <a:xfrm>
            <a:off x="1592783" y="6073232"/>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6B7204D0-EF8D-7C48-BCA3-48A59E089511}"/>
                  </a:ext>
                </a:extLst>
              </p:cNvPr>
              <p:cNvSpPr/>
              <p:nvPr/>
            </p:nvSpPr>
            <p:spPr>
              <a:xfrm>
                <a:off x="756978" y="5888565"/>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4" name="Rectangle 93">
                <a:extLst>
                  <a:ext uri="{FF2B5EF4-FFF2-40B4-BE49-F238E27FC236}">
                    <a16:creationId xmlns:a16="http://schemas.microsoft.com/office/drawing/2014/main" id="{6B7204D0-EF8D-7C48-BCA3-48A59E089511}"/>
                  </a:ext>
                </a:extLst>
              </p:cNvPr>
              <p:cNvSpPr>
                <a:spLocks noRot="1" noChangeAspect="1" noMove="1" noResize="1" noEditPoints="1" noAdjustHandles="1" noChangeArrowheads="1" noChangeShapeType="1" noTextEdit="1"/>
              </p:cNvSpPr>
              <p:nvPr/>
            </p:nvSpPr>
            <p:spPr>
              <a:xfrm>
                <a:off x="756978" y="5888565"/>
                <a:ext cx="835805" cy="369332"/>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B62EE2E4-17E3-4446-8D54-C71C60400F4B}"/>
                  </a:ext>
                </a:extLst>
              </p:cNvPr>
              <p:cNvSpPr/>
              <p:nvPr/>
            </p:nvSpPr>
            <p:spPr>
              <a:xfrm>
                <a:off x="894899" y="5276170"/>
                <a:ext cx="66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𝜓</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95" name="Rectangle 94">
                <a:extLst>
                  <a:ext uri="{FF2B5EF4-FFF2-40B4-BE49-F238E27FC236}">
                    <a16:creationId xmlns:a16="http://schemas.microsoft.com/office/drawing/2014/main" id="{B62EE2E4-17E3-4446-8D54-C71C60400F4B}"/>
                  </a:ext>
                </a:extLst>
              </p:cNvPr>
              <p:cNvSpPr>
                <a:spLocks noRot="1" noChangeAspect="1" noMove="1" noResize="1" noEditPoints="1" noAdjustHandles="1" noChangeArrowheads="1" noChangeShapeType="1" noTextEdit="1"/>
              </p:cNvSpPr>
              <p:nvPr/>
            </p:nvSpPr>
            <p:spPr>
              <a:xfrm>
                <a:off x="894899" y="5276170"/>
                <a:ext cx="663900" cy="369332"/>
              </a:xfrm>
              <a:prstGeom prst="rect">
                <a:avLst/>
              </a:prstGeom>
              <a:blipFill>
                <a:blip r:embed="rId10"/>
                <a:stretch>
                  <a:fillRect b="-9677"/>
                </a:stretch>
              </a:blipFill>
            </p:spPr>
            <p:txBody>
              <a:bodyPr/>
              <a:lstStyle/>
              <a:p>
                <a:r>
                  <a:rPr lang="en-US">
                    <a:noFill/>
                  </a:rPr>
                  <a:t> </a:t>
                </a:r>
              </a:p>
            </p:txBody>
          </p:sp>
        </mc:Fallback>
      </mc:AlternateContent>
      <p:sp>
        <p:nvSpPr>
          <p:cNvPr id="96" name="TextBox 95">
            <a:extLst>
              <a:ext uri="{FF2B5EF4-FFF2-40B4-BE49-F238E27FC236}">
                <a16:creationId xmlns:a16="http://schemas.microsoft.com/office/drawing/2014/main" id="{7FD0E9C4-19C0-2148-ABF4-211B156CD3A3}"/>
              </a:ext>
            </a:extLst>
          </p:cNvPr>
          <p:cNvSpPr txBox="1"/>
          <p:nvPr/>
        </p:nvSpPr>
        <p:spPr>
          <a:xfrm>
            <a:off x="3456738" y="5294456"/>
            <a:ext cx="1300294" cy="523220"/>
          </a:xfrm>
          <a:prstGeom prst="rect">
            <a:avLst/>
          </a:prstGeom>
          <a:solidFill>
            <a:schemeClr val="bg1"/>
          </a:solidFill>
          <a:ln w="38100">
            <a:solidFill>
              <a:schemeClr val="accent1"/>
            </a:solidFill>
          </a:ln>
        </p:spPr>
        <p:txBody>
          <a:bodyPr wrap="square" rtlCol="0">
            <a:spAutoFit/>
          </a:bodyPr>
          <a:lstStyle/>
          <a:p>
            <a:pPr algn="ctr"/>
            <a:r>
              <a:rPr lang="en-US" sz="1400" dirty="0"/>
              <a:t>Teleportation</a:t>
            </a:r>
            <a:br>
              <a:rPr lang="en-US" sz="1400" dirty="0"/>
            </a:br>
            <a:r>
              <a:rPr lang="en-US" sz="1400" dirty="0"/>
              <a:t>Measurement</a:t>
            </a:r>
          </a:p>
        </p:txBody>
      </p:sp>
      <p:grpSp>
        <p:nvGrpSpPr>
          <p:cNvPr id="97" name="Group 96">
            <a:extLst>
              <a:ext uri="{FF2B5EF4-FFF2-40B4-BE49-F238E27FC236}">
                <a16:creationId xmlns:a16="http://schemas.microsoft.com/office/drawing/2014/main" id="{459BBFC0-D6FB-6C40-B6DC-C171E95F4905}"/>
              </a:ext>
            </a:extLst>
          </p:cNvPr>
          <p:cNvGrpSpPr/>
          <p:nvPr/>
        </p:nvGrpSpPr>
        <p:grpSpPr>
          <a:xfrm>
            <a:off x="4889656" y="5287723"/>
            <a:ext cx="291812" cy="357779"/>
            <a:chOff x="4236440" y="4031062"/>
            <a:chExt cx="352338" cy="431988"/>
          </a:xfrm>
        </p:grpSpPr>
        <p:sp>
          <p:nvSpPr>
            <p:cNvPr id="98" name="TextBox 97">
              <a:extLst>
                <a:ext uri="{FF2B5EF4-FFF2-40B4-BE49-F238E27FC236}">
                  <a16:creationId xmlns:a16="http://schemas.microsoft.com/office/drawing/2014/main" id="{16F41E6D-185E-BD46-9B36-C520B25A3E80}"/>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80408E25-014E-084D-B674-2CBCBFFF1EC8}"/>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73D2DE07-9AC4-FA4C-A563-FF70ED6AF8EE}"/>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C0FD9BE4-F7B9-644C-B6F2-F943E7D6E47F}"/>
              </a:ext>
            </a:extLst>
          </p:cNvPr>
          <p:cNvGrpSpPr/>
          <p:nvPr/>
        </p:nvGrpSpPr>
        <p:grpSpPr>
          <a:xfrm>
            <a:off x="4891146" y="5651170"/>
            <a:ext cx="291812" cy="357779"/>
            <a:chOff x="4236440" y="4031062"/>
            <a:chExt cx="352338" cy="431988"/>
          </a:xfrm>
        </p:grpSpPr>
        <p:sp>
          <p:nvSpPr>
            <p:cNvPr id="102" name="TextBox 101">
              <a:extLst>
                <a:ext uri="{FF2B5EF4-FFF2-40B4-BE49-F238E27FC236}">
                  <a16:creationId xmlns:a16="http://schemas.microsoft.com/office/drawing/2014/main" id="{6BEF46B1-BCDA-144C-B361-ACA2ACBB5B78}"/>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03" name="Block Arc 102">
              <a:extLst>
                <a:ext uri="{FF2B5EF4-FFF2-40B4-BE49-F238E27FC236}">
                  <a16:creationId xmlns:a16="http://schemas.microsoft.com/office/drawing/2014/main" id="{F6BF76ED-009D-7544-987F-6C91E4E4633D}"/>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C76EAACC-EE04-474C-A45F-EEC4E50913FF}"/>
                </a:ext>
              </a:extLst>
            </p:cNvPr>
            <p:cNvCxnSpPr>
              <a:cxnSpLocks/>
              <a:stCxn id="102"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91540E63-EB5C-3844-BFF1-54F57AEFB0EE}"/>
              </a:ext>
            </a:extLst>
          </p:cNvPr>
          <p:cNvCxnSpPr>
            <a:cxnSpLocks/>
          </p:cNvCxnSpPr>
          <p:nvPr/>
        </p:nvCxnSpPr>
        <p:spPr>
          <a:xfrm>
            <a:off x="5184396" y="5399885"/>
            <a:ext cx="215597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FB22600-C435-854E-94B3-5DD7C46E03F9}"/>
              </a:ext>
            </a:extLst>
          </p:cNvPr>
          <p:cNvCxnSpPr>
            <a:cxnSpLocks/>
          </p:cNvCxnSpPr>
          <p:nvPr/>
        </p:nvCxnSpPr>
        <p:spPr>
          <a:xfrm>
            <a:off x="5184396" y="5483956"/>
            <a:ext cx="215597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61D43D8-E549-C54E-8614-089F66197948}"/>
              </a:ext>
            </a:extLst>
          </p:cNvPr>
          <p:cNvCxnSpPr>
            <a:cxnSpLocks/>
          </p:cNvCxnSpPr>
          <p:nvPr/>
        </p:nvCxnSpPr>
        <p:spPr>
          <a:xfrm>
            <a:off x="5184396" y="5755849"/>
            <a:ext cx="255472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17C4B3-3E0F-BA45-8186-02E7F84EA6BD}"/>
              </a:ext>
            </a:extLst>
          </p:cNvPr>
          <p:cNvCxnSpPr>
            <a:cxnSpLocks/>
          </p:cNvCxnSpPr>
          <p:nvPr/>
        </p:nvCxnSpPr>
        <p:spPr>
          <a:xfrm>
            <a:off x="5184396" y="5825415"/>
            <a:ext cx="255472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40F88F2-36E5-7744-A736-65C61574EA1F}"/>
                  </a:ext>
                </a:extLst>
              </p:cNvPr>
              <p:cNvSpPr txBox="1"/>
              <p:nvPr/>
            </p:nvSpPr>
            <p:spPr>
              <a:xfrm>
                <a:off x="12430936" y="4463904"/>
                <a:ext cx="1120832" cy="689228"/>
              </a:xfrm>
              <a:prstGeom prst="rect">
                <a:avLst/>
              </a:prstGeom>
              <a:solidFill>
                <a:schemeClr val="bg1"/>
              </a:solidFill>
              <a:ln w="38100">
                <a:solidFill>
                  <a:schemeClr val="accent1"/>
                </a:solidFill>
              </a:ln>
            </p:spPr>
            <p:txBody>
              <a:bodyPr wrap="square" rtlCol="0">
                <a:spAutoFit/>
              </a:bodyPr>
              <a:lstStyle/>
              <a:p>
                <a:endParaRPr lang="en-CA" sz="11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CA" sz="1600" b="0" i="1" smtClean="0">
                              <a:latin typeface="Cambria Math" panose="02040503050406030204" pitchFamily="18" charset="0"/>
                              <a:ea typeface="Cambria Math" panose="02040503050406030204" pitchFamily="18" charset="0"/>
                            </a:rPr>
                          </m:ctrlPr>
                        </m:sSupPr>
                        <m:e>
                          <m:sSup>
                            <m:sSupPr>
                              <m:ctrlPr>
                                <a:rPr lang="en-CA" sz="1600" b="0" i="1" smtClean="0">
                                  <a:latin typeface="Cambria Math" panose="02040503050406030204" pitchFamily="18" charset="0"/>
                                  <a:ea typeface="Cambria Math" panose="02040503050406030204" pitchFamily="18" charset="0"/>
                                </a:rPr>
                              </m:ctrlPr>
                            </m:sSupPr>
                            <m:e>
                              <m:r>
                                <a:rPr lang="en-CA" sz="1600" b="0" i="1" smtClean="0">
                                  <a:latin typeface="Cambria Math" panose="02040503050406030204" pitchFamily="18" charset="0"/>
                                  <a:ea typeface="Cambria Math" panose="02040503050406030204" pitchFamily="18" charset="0"/>
                                </a:rPr>
                                <m:t>𝐺</m:t>
                              </m:r>
                              <m:sSup>
                                <m:sSupPr>
                                  <m:ctrlPr>
                                    <a:rPr lang="en-CA" sz="1600" b="0" i="1" smtClean="0">
                                      <a:latin typeface="Cambria Math" panose="02040503050406030204" pitchFamily="18" charset="0"/>
                                      <a:ea typeface="Cambria Math" panose="02040503050406030204" pitchFamily="18" charset="0"/>
                                    </a:rPr>
                                  </m:ctrlPr>
                                </m:sSupPr>
                                <m:e>
                                  <m:r>
                                    <a:rPr lang="en-CA" sz="1600" b="0" i="1" smtClean="0">
                                      <a:latin typeface="Cambria Math" panose="02040503050406030204" pitchFamily="18" charset="0"/>
                                      <a:ea typeface="Cambria Math" panose="02040503050406030204" pitchFamily="18" charset="0"/>
                                    </a:rPr>
                                    <m:t>𝑋</m:t>
                                  </m:r>
                                </m:e>
                                <m:sup>
                                  <m:r>
                                    <a:rPr lang="en-CA" sz="1600" b="0" i="1" smtClean="0">
                                      <a:latin typeface="Cambria Math" panose="02040503050406030204" pitchFamily="18" charset="0"/>
                                      <a:ea typeface="Cambria Math" panose="02040503050406030204" pitchFamily="18" charset="0"/>
                                    </a:rPr>
                                    <m:t>𝑏</m:t>
                                  </m:r>
                                </m:sup>
                              </m:sSup>
                              <m:r>
                                <a:rPr lang="en-CA" sz="1600" b="0" i="1" smtClean="0">
                                  <a:latin typeface="Cambria Math" panose="02040503050406030204" pitchFamily="18" charset="0"/>
                                  <a:ea typeface="Cambria Math" panose="02040503050406030204" pitchFamily="18" charset="0"/>
                                </a:rPr>
                                <m:t>𝑍</m:t>
                              </m:r>
                            </m:e>
                            <m:sup>
                              <m:r>
                                <a:rPr lang="en-CA" sz="1600" b="0" i="1" smtClean="0">
                                  <a:latin typeface="Cambria Math" panose="02040503050406030204" pitchFamily="18" charset="0"/>
                                  <a:ea typeface="Cambria Math" panose="02040503050406030204" pitchFamily="18" charset="0"/>
                                </a:rPr>
                                <m:t>𝑎</m:t>
                              </m:r>
                            </m:sup>
                          </m:sSup>
                          <m:r>
                            <a:rPr lang="en-CA" sz="1600" b="0" i="1" smtClean="0">
                              <a:latin typeface="Cambria Math" panose="02040503050406030204" pitchFamily="18" charset="0"/>
                              <a:ea typeface="Cambria Math" panose="02040503050406030204" pitchFamily="18" charset="0"/>
                            </a:rPr>
                            <m:t>𝐺</m:t>
                          </m:r>
                        </m:e>
                        <m:sup>
                          <m:r>
                            <a:rPr lang="en-CA" sz="1600" b="0" i="1" smtClean="0">
                              <a:latin typeface="Cambria Math" panose="02040503050406030204" pitchFamily="18" charset="0"/>
                              <a:ea typeface="Cambria Math" panose="02040503050406030204" pitchFamily="18" charset="0"/>
                            </a:rPr>
                            <m:t>−1</m:t>
                          </m:r>
                        </m:sup>
                      </m:sSup>
                    </m:oMath>
                  </m:oMathPara>
                </a14:m>
                <a:endParaRPr lang="en-CA" sz="1600" b="0" dirty="0">
                  <a:ea typeface="Cambria Math" panose="02040503050406030204" pitchFamily="18" charset="0"/>
                </a:endParaRPr>
              </a:p>
              <a:p>
                <a:endParaRPr lang="en-US" sz="1050" dirty="0"/>
              </a:p>
            </p:txBody>
          </p:sp>
        </mc:Choice>
        <mc:Fallback xmlns="">
          <p:sp>
            <p:nvSpPr>
              <p:cNvPr id="109" name="TextBox 108">
                <a:extLst>
                  <a:ext uri="{FF2B5EF4-FFF2-40B4-BE49-F238E27FC236}">
                    <a16:creationId xmlns:a16="http://schemas.microsoft.com/office/drawing/2014/main" id="{F40F88F2-36E5-7744-A736-65C61574EA1F}"/>
                  </a:ext>
                </a:extLst>
              </p:cNvPr>
              <p:cNvSpPr txBox="1">
                <a:spLocks noRot="1" noChangeAspect="1" noMove="1" noResize="1" noEditPoints="1" noAdjustHandles="1" noChangeArrowheads="1" noChangeShapeType="1" noTextEdit="1"/>
              </p:cNvSpPr>
              <p:nvPr/>
            </p:nvSpPr>
            <p:spPr>
              <a:xfrm>
                <a:off x="12430936" y="4463904"/>
                <a:ext cx="1120832" cy="689228"/>
              </a:xfrm>
              <a:prstGeom prst="rect">
                <a:avLst/>
              </a:prstGeom>
              <a:blipFill>
                <a:blip r:embed="rId11"/>
                <a:stretch>
                  <a:fillRect/>
                </a:stretch>
              </a:blipFill>
              <a:ln w="38100">
                <a:solidFill>
                  <a:schemeClr val="accent1"/>
                </a:solidFill>
              </a:ln>
            </p:spPr>
            <p:txBody>
              <a:bodyPr/>
              <a:lstStyle/>
              <a:p>
                <a:r>
                  <a:rPr lang="en-US">
                    <a:noFill/>
                  </a:rPr>
                  <a:t> </a:t>
                </a:r>
              </a:p>
            </p:txBody>
          </p:sp>
        </mc:Fallback>
      </mc:AlternateContent>
      <p:cxnSp>
        <p:nvCxnSpPr>
          <p:cNvPr id="110" name="Straight Connector 109">
            <a:extLst>
              <a:ext uri="{FF2B5EF4-FFF2-40B4-BE49-F238E27FC236}">
                <a16:creationId xmlns:a16="http://schemas.microsoft.com/office/drawing/2014/main" id="{90A8F223-6B69-AD40-AB2A-1242C8036432}"/>
              </a:ext>
            </a:extLst>
          </p:cNvPr>
          <p:cNvCxnSpPr>
            <a:cxnSpLocks/>
          </p:cNvCxnSpPr>
          <p:nvPr/>
        </p:nvCxnSpPr>
        <p:spPr>
          <a:xfrm flipV="1">
            <a:off x="7739116" y="513432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464BD22-2FCC-C94D-8971-0682D14988C7}"/>
              </a:ext>
            </a:extLst>
          </p:cNvPr>
          <p:cNvCxnSpPr>
            <a:cxnSpLocks/>
          </p:cNvCxnSpPr>
          <p:nvPr/>
        </p:nvCxnSpPr>
        <p:spPr>
          <a:xfrm flipV="1">
            <a:off x="7665013" y="513432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4F6CBAC-A0DC-1345-B74A-3569C9EA0285}"/>
              </a:ext>
            </a:extLst>
          </p:cNvPr>
          <p:cNvCxnSpPr>
            <a:cxnSpLocks/>
          </p:cNvCxnSpPr>
          <p:nvPr/>
        </p:nvCxnSpPr>
        <p:spPr>
          <a:xfrm flipV="1">
            <a:off x="7364407" y="5110543"/>
            <a:ext cx="0" cy="401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41C2CA4-294F-454F-94B2-667D4DB3C96D}"/>
              </a:ext>
            </a:extLst>
          </p:cNvPr>
          <p:cNvCxnSpPr>
            <a:cxnSpLocks/>
          </p:cNvCxnSpPr>
          <p:nvPr/>
        </p:nvCxnSpPr>
        <p:spPr>
          <a:xfrm flipV="1">
            <a:off x="7305684" y="5123078"/>
            <a:ext cx="0" cy="38897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3438898E-FEE3-664F-A696-ADEB5FFF0FEA}"/>
                  </a:ext>
                </a:extLst>
              </p:cNvPr>
              <p:cNvSpPr/>
              <p:nvPr/>
            </p:nvSpPr>
            <p:spPr>
              <a:xfrm>
                <a:off x="5376175" y="5149223"/>
                <a:ext cx="30867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200" b="0" i="1" smtClean="0">
                          <a:latin typeface="Cambria Math" panose="02040503050406030204" pitchFamily="18" charset="0"/>
                          <a:ea typeface="Cambria Math" panose="02040503050406030204" pitchFamily="18" charset="0"/>
                        </a:rPr>
                        <m:t>𝑎</m:t>
                      </m:r>
                    </m:oMath>
                  </m:oMathPara>
                </a14:m>
                <a:endParaRPr lang="en-US" sz="1200" dirty="0"/>
              </a:p>
            </p:txBody>
          </p:sp>
        </mc:Choice>
        <mc:Fallback xmlns="">
          <p:sp>
            <p:nvSpPr>
              <p:cNvPr id="114" name="Rectangle 113">
                <a:extLst>
                  <a:ext uri="{FF2B5EF4-FFF2-40B4-BE49-F238E27FC236}">
                    <a16:creationId xmlns:a16="http://schemas.microsoft.com/office/drawing/2014/main" id="{3438898E-FEE3-664F-A696-ADEB5FFF0FEA}"/>
                  </a:ext>
                </a:extLst>
              </p:cNvPr>
              <p:cNvSpPr>
                <a:spLocks noRot="1" noChangeAspect="1" noMove="1" noResize="1" noEditPoints="1" noAdjustHandles="1" noChangeArrowheads="1" noChangeShapeType="1" noTextEdit="1"/>
              </p:cNvSpPr>
              <p:nvPr/>
            </p:nvSpPr>
            <p:spPr>
              <a:xfrm>
                <a:off x="5376175" y="5149223"/>
                <a:ext cx="308674"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C5E39B7E-DEC3-9B42-8B30-161146767D5A}"/>
                  </a:ext>
                </a:extLst>
              </p:cNvPr>
              <p:cNvSpPr/>
              <p:nvPr/>
            </p:nvSpPr>
            <p:spPr>
              <a:xfrm>
                <a:off x="5251579" y="5512048"/>
                <a:ext cx="308674"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1200" b="0" i="1" smtClean="0">
                          <a:latin typeface="Cambria Math" panose="02040503050406030204" pitchFamily="18" charset="0"/>
                          <a:ea typeface="Cambria Math" panose="02040503050406030204" pitchFamily="18" charset="0"/>
                        </a:rPr>
                        <m:t>𝑏</m:t>
                      </m:r>
                    </m:oMath>
                  </m:oMathPara>
                </a14:m>
                <a:endParaRPr lang="en-US" sz="1200" dirty="0"/>
              </a:p>
            </p:txBody>
          </p:sp>
        </mc:Choice>
        <mc:Fallback xmlns="">
          <p:sp>
            <p:nvSpPr>
              <p:cNvPr id="115" name="Rectangle 114">
                <a:extLst>
                  <a:ext uri="{FF2B5EF4-FFF2-40B4-BE49-F238E27FC236}">
                    <a16:creationId xmlns:a16="http://schemas.microsoft.com/office/drawing/2014/main" id="{C5E39B7E-DEC3-9B42-8B30-161146767D5A}"/>
                  </a:ext>
                </a:extLst>
              </p:cNvPr>
              <p:cNvSpPr>
                <a:spLocks noRot="1" noChangeAspect="1" noMove="1" noResize="1" noEditPoints="1" noAdjustHandles="1" noChangeArrowheads="1" noChangeShapeType="1" noTextEdit="1"/>
              </p:cNvSpPr>
              <p:nvPr/>
            </p:nvSpPr>
            <p:spPr>
              <a:xfrm>
                <a:off x="5251579" y="5512048"/>
                <a:ext cx="308674" cy="276999"/>
              </a:xfrm>
              <a:prstGeom prst="rect">
                <a:avLst/>
              </a:prstGeom>
              <a:blipFill>
                <a:blip r:embed="rId13"/>
                <a:stretch>
                  <a:fillRect/>
                </a:stretch>
              </a:blipFill>
            </p:spPr>
            <p:txBody>
              <a:bodyPr/>
              <a:lstStyle/>
              <a:p>
                <a:r>
                  <a:rPr lang="en-US">
                    <a:noFill/>
                  </a:rPr>
                  <a:t> </a:t>
                </a:r>
              </a:p>
            </p:txBody>
          </p:sp>
        </mc:Fallback>
      </mc:AlternateContent>
      <p:cxnSp>
        <p:nvCxnSpPr>
          <p:cNvPr id="117" name="Straight Connector 116">
            <a:extLst>
              <a:ext uri="{FF2B5EF4-FFF2-40B4-BE49-F238E27FC236}">
                <a16:creationId xmlns:a16="http://schemas.microsoft.com/office/drawing/2014/main" id="{D7D82631-4F27-F24D-805E-B1303DFE926F}"/>
              </a:ext>
            </a:extLst>
          </p:cNvPr>
          <p:cNvCxnSpPr>
            <a:cxnSpLocks/>
          </p:cNvCxnSpPr>
          <p:nvPr/>
        </p:nvCxnSpPr>
        <p:spPr>
          <a:xfrm flipV="1">
            <a:off x="5536734" y="4964881"/>
            <a:ext cx="478172" cy="13464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4809501-F70C-8741-9C79-81ADB37526B8}"/>
              </a:ext>
            </a:extLst>
          </p:cNvPr>
          <p:cNvCxnSpPr>
            <a:cxnSpLocks/>
          </p:cNvCxnSpPr>
          <p:nvPr/>
        </p:nvCxnSpPr>
        <p:spPr>
          <a:xfrm>
            <a:off x="6014906" y="4964881"/>
            <a:ext cx="23394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D6EAC33A-1D14-2340-81BC-9D2BC580768A}"/>
              </a:ext>
            </a:extLst>
          </p:cNvPr>
          <p:cNvSpPr txBox="1"/>
          <p:nvPr/>
        </p:nvSpPr>
        <p:spPr>
          <a:xfrm>
            <a:off x="7184526" y="4466564"/>
            <a:ext cx="798652" cy="646331"/>
          </a:xfrm>
          <a:prstGeom prst="rect">
            <a:avLst/>
          </a:prstGeom>
          <a:solidFill>
            <a:schemeClr val="bg1"/>
          </a:solidFill>
          <a:ln w="38100">
            <a:solidFill>
              <a:schemeClr val="accent1"/>
            </a:solidFill>
          </a:ln>
        </p:spPr>
        <p:txBody>
          <a:bodyPr wrap="square" rtlCol="0">
            <a:spAutoFit/>
          </a:bodyPr>
          <a:lstStyle/>
          <a:p>
            <a:endParaRPr lang="en-US" sz="800" dirty="0"/>
          </a:p>
          <a:p>
            <a:pPr algn="ctr"/>
            <a:r>
              <a:rPr lang="en-US" dirty="0" err="1"/>
              <a:t>Corr</a:t>
            </a:r>
            <a:endParaRPr lang="en-US" dirty="0"/>
          </a:p>
          <a:p>
            <a:endParaRPr lang="en-US" sz="1000" dirty="0"/>
          </a:p>
        </p:txBody>
      </p:sp>
      <p:cxnSp>
        <p:nvCxnSpPr>
          <p:cNvPr id="167" name="Straight Connector 166">
            <a:extLst>
              <a:ext uri="{FF2B5EF4-FFF2-40B4-BE49-F238E27FC236}">
                <a16:creationId xmlns:a16="http://schemas.microsoft.com/office/drawing/2014/main" id="{7CC0AE5B-99F4-6447-B0D5-EAEFB3CEB7A1}"/>
              </a:ext>
            </a:extLst>
          </p:cNvPr>
          <p:cNvCxnSpPr>
            <a:cxnSpLocks/>
          </p:cNvCxnSpPr>
          <p:nvPr/>
        </p:nvCxnSpPr>
        <p:spPr>
          <a:xfrm>
            <a:off x="2366701" y="4578516"/>
            <a:ext cx="0" cy="17327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A198EF8D-78D5-E94B-A36F-76952670520D}"/>
              </a:ext>
            </a:extLst>
          </p:cNvPr>
          <p:cNvSpPr txBox="1"/>
          <p:nvPr/>
        </p:nvSpPr>
        <p:spPr>
          <a:xfrm>
            <a:off x="2189820" y="6131785"/>
            <a:ext cx="352338" cy="369115"/>
          </a:xfrm>
          <a:prstGeom prst="rect">
            <a:avLst/>
          </a:prstGeom>
          <a:solidFill>
            <a:schemeClr val="bg1"/>
          </a:solidFill>
          <a:ln w="38100">
            <a:solidFill>
              <a:schemeClr val="accent1"/>
            </a:solidFill>
          </a:ln>
        </p:spPr>
        <p:txBody>
          <a:bodyPr wrap="square" rtlCol="0">
            <a:spAutoFit/>
          </a:bodyPr>
          <a:lstStyle/>
          <a:p>
            <a:r>
              <a:rPr lang="en-US" dirty="0"/>
              <a:t>G</a:t>
            </a:r>
          </a:p>
        </p:txBody>
      </p:sp>
      <p:sp>
        <p:nvSpPr>
          <p:cNvPr id="171" name="Oval 170">
            <a:extLst>
              <a:ext uri="{FF2B5EF4-FFF2-40B4-BE49-F238E27FC236}">
                <a16:creationId xmlns:a16="http://schemas.microsoft.com/office/drawing/2014/main" id="{5ED1859E-6673-7D40-B696-B7F736EAB24B}"/>
              </a:ext>
            </a:extLst>
          </p:cNvPr>
          <p:cNvSpPr/>
          <p:nvPr/>
        </p:nvSpPr>
        <p:spPr>
          <a:xfrm>
            <a:off x="2290194" y="4527054"/>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3A516DCA-1C5C-DC4C-8E72-78006CB8350F}"/>
              </a:ext>
            </a:extLst>
          </p:cNvPr>
          <p:cNvCxnSpPr>
            <a:cxnSpLocks/>
          </p:cNvCxnSpPr>
          <p:nvPr/>
        </p:nvCxnSpPr>
        <p:spPr>
          <a:xfrm>
            <a:off x="10694130" y="4261192"/>
            <a:ext cx="0" cy="428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2820A5E3-A12F-AA49-A02F-4949D6BF14B1}"/>
              </a:ext>
            </a:extLst>
          </p:cNvPr>
          <p:cNvSpPr/>
          <p:nvPr/>
        </p:nvSpPr>
        <p:spPr>
          <a:xfrm>
            <a:off x="10618629" y="4179996"/>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17C9792A-84BC-4C48-9883-B8F5D2402486}"/>
              </a:ext>
            </a:extLst>
          </p:cNvPr>
          <p:cNvCxnSpPr>
            <a:cxnSpLocks/>
          </p:cNvCxnSpPr>
          <p:nvPr/>
        </p:nvCxnSpPr>
        <p:spPr>
          <a:xfrm>
            <a:off x="10384476" y="4731391"/>
            <a:ext cx="6638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C9D5127-BC01-3640-83B8-C7F1CE91FB3D}"/>
              </a:ext>
            </a:extLst>
          </p:cNvPr>
          <p:cNvSpPr txBox="1"/>
          <p:nvPr/>
        </p:nvSpPr>
        <p:spPr>
          <a:xfrm>
            <a:off x="10537151" y="4538563"/>
            <a:ext cx="352338" cy="369115"/>
          </a:xfrm>
          <a:prstGeom prst="rect">
            <a:avLst/>
          </a:prstGeom>
          <a:solidFill>
            <a:schemeClr val="bg1"/>
          </a:solidFill>
          <a:ln w="38100">
            <a:solidFill>
              <a:schemeClr val="accent1"/>
            </a:solidFill>
          </a:ln>
        </p:spPr>
        <p:txBody>
          <a:bodyPr wrap="square" rtlCol="0">
            <a:spAutoFit/>
          </a:bodyPr>
          <a:lstStyle/>
          <a:p>
            <a:r>
              <a:rPr lang="en-US" dirty="0"/>
              <a:t>G</a:t>
            </a:r>
          </a:p>
        </p:txBody>
      </p:sp>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A3261536-298C-D547-91EA-D008532192F8}"/>
                  </a:ext>
                </a:extLst>
              </p:cNvPr>
              <p:cNvSpPr/>
              <p:nvPr/>
            </p:nvSpPr>
            <p:spPr>
              <a:xfrm>
                <a:off x="9737982" y="4094572"/>
                <a:ext cx="6585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𝜓</m:t>
                          </m:r>
                        </m:e>
                        <m:sub>
                          <m:r>
                            <a:rPr lang="en-CA" b="0" i="1" smtClean="0">
                              <a:latin typeface="Cambria Math" panose="02040503050406030204" pitchFamily="18" charset="0"/>
                            </a:rPr>
                            <m:t>1</m:t>
                          </m:r>
                        </m:sub>
                      </m:sSub>
                      <m:r>
                        <a:rPr lang="en-CA" b="0" i="1" smtClean="0">
                          <a:latin typeface="Cambria Math" panose="02040503050406030204" pitchFamily="18" charset="0"/>
                        </a:rPr>
                        <m:t>⟩</m:t>
                      </m:r>
                    </m:oMath>
                  </m:oMathPara>
                </a14:m>
                <a:endParaRPr lang="en-US" dirty="0"/>
              </a:p>
            </p:txBody>
          </p:sp>
        </mc:Choice>
        <mc:Fallback xmlns="">
          <p:sp>
            <p:nvSpPr>
              <p:cNvPr id="179" name="Rectangle 178">
                <a:extLst>
                  <a:ext uri="{FF2B5EF4-FFF2-40B4-BE49-F238E27FC236}">
                    <a16:creationId xmlns:a16="http://schemas.microsoft.com/office/drawing/2014/main" id="{A3261536-298C-D547-91EA-D008532192F8}"/>
                  </a:ext>
                </a:extLst>
              </p:cNvPr>
              <p:cNvSpPr>
                <a:spLocks noRot="1" noChangeAspect="1" noMove="1" noResize="1" noEditPoints="1" noAdjustHandles="1" noChangeArrowheads="1" noChangeShapeType="1" noTextEdit="1"/>
              </p:cNvSpPr>
              <p:nvPr/>
            </p:nvSpPr>
            <p:spPr>
              <a:xfrm>
                <a:off x="9737982" y="4094572"/>
                <a:ext cx="658578"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FD13A46B-42A5-A84F-B1E6-5A0544478F56}"/>
                  </a:ext>
                </a:extLst>
              </p:cNvPr>
              <p:cNvSpPr/>
              <p:nvPr/>
            </p:nvSpPr>
            <p:spPr>
              <a:xfrm>
                <a:off x="9735321" y="4538346"/>
                <a:ext cx="663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𝜓</m:t>
                          </m:r>
                        </m:e>
                        <m:sub>
                          <m:r>
                            <a:rPr lang="en-CA" b="0" i="1" smtClean="0">
                              <a:latin typeface="Cambria Math" panose="02040503050406030204" pitchFamily="18" charset="0"/>
                            </a:rPr>
                            <m:t>2</m:t>
                          </m:r>
                        </m:sub>
                      </m:sSub>
                      <m:r>
                        <a:rPr lang="en-CA" b="0" i="1" smtClean="0">
                          <a:latin typeface="Cambria Math" panose="02040503050406030204" pitchFamily="18" charset="0"/>
                        </a:rPr>
                        <m:t>⟩</m:t>
                      </m:r>
                    </m:oMath>
                  </m:oMathPara>
                </a14:m>
                <a:endParaRPr lang="en-US" dirty="0"/>
              </a:p>
            </p:txBody>
          </p:sp>
        </mc:Choice>
        <mc:Fallback xmlns="">
          <p:sp>
            <p:nvSpPr>
              <p:cNvPr id="180" name="Rectangle 179">
                <a:extLst>
                  <a:ext uri="{FF2B5EF4-FFF2-40B4-BE49-F238E27FC236}">
                    <a16:creationId xmlns:a16="http://schemas.microsoft.com/office/drawing/2014/main" id="{FD13A46B-42A5-A84F-B1E6-5A0544478F56}"/>
                  </a:ext>
                </a:extLst>
              </p:cNvPr>
              <p:cNvSpPr>
                <a:spLocks noRot="1" noChangeAspect="1" noMove="1" noResize="1" noEditPoints="1" noAdjustHandles="1" noChangeArrowheads="1" noChangeShapeType="1" noTextEdit="1"/>
              </p:cNvSpPr>
              <p:nvPr/>
            </p:nvSpPr>
            <p:spPr>
              <a:xfrm>
                <a:off x="9735321" y="4538346"/>
                <a:ext cx="663900" cy="369332"/>
              </a:xfrm>
              <a:prstGeom prst="rect">
                <a:avLst/>
              </a:prstGeom>
              <a:blipFill>
                <a:blip r:embed="rId15"/>
                <a:stretch>
                  <a:fillRect b="-13333"/>
                </a:stretch>
              </a:blipFill>
            </p:spPr>
            <p:txBody>
              <a:bodyPr/>
              <a:lstStyle/>
              <a:p>
                <a:r>
                  <a:rPr lang="en-US">
                    <a:noFill/>
                  </a:rPr>
                  <a:t> </a:t>
                </a:r>
              </a:p>
            </p:txBody>
          </p:sp>
        </mc:Fallback>
      </mc:AlternateContent>
      <p:cxnSp>
        <p:nvCxnSpPr>
          <p:cNvPr id="181" name="Straight Arrow Connector 180">
            <a:extLst>
              <a:ext uri="{FF2B5EF4-FFF2-40B4-BE49-F238E27FC236}">
                <a16:creationId xmlns:a16="http://schemas.microsoft.com/office/drawing/2014/main" id="{A7796A31-14F0-0641-9B84-DD3756E8BEBA}"/>
              </a:ext>
            </a:extLst>
          </p:cNvPr>
          <p:cNvCxnSpPr>
            <a:cxnSpLocks/>
          </p:cNvCxnSpPr>
          <p:nvPr/>
        </p:nvCxnSpPr>
        <p:spPr>
          <a:xfrm flipH="1">
            <a:off x="8012094" y="3435066"/>
            <a:ext cx="1641473" cy="9269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A50EE3BB-850A-E94B-A8CC-0B7F963AC985}"/>
              </a:ext>
            </a:extLst>
          </p:cNvPr>
          <p:cNvSpPr/>
          <p:nvPr/>
        </p:nvSpPr>
        <p:spPr>
          <a:xfrm>
            <a:off x="9424913" y="2966392"/>
            <a:ext cx="2538433" cy="584775"/>
          </a:xfrm>
          <a:prstGeom prst="rect">
            <a:avLst/>
          </a:prstGeom>
          <a:solidFill>
            <a:schemeClr val="accent4">
              <a:lumMod val="20000"/>
              <a:lumOff val="80000"/>
            </a:schemeClr>
          </a:solidFill>
          <a:ln>
            <a:solidFill>
              <a:srgbClr val="002060"/>
            </a:solidFill>
          </a:ln>
        </p:spPr>
        <p:txBody>
          <a:bodyPr wrap="square">
            <a:spAutoFit/>
          </a:bodyPr>
          <a:lstStyle/>
          <a:p>
            <a:r>
              <a:rPr lang="en-CA" sz="1600" dirty="0"/>
              <a:t>Correction gate depends on TP measurement results</a:t>
            </a:r>
            <a:endParaRPr lang="en-US" sz="1600" dirty="0"/>
          </a:p>
        </p:txBody>
      </p:sp>
    </p:spTree>
    <p:extLst>
      <p:ext uri="{BB962C8B-B14F-4D97-AF65-F5344CB8AC3E}">
        <p14:creationId xmlns:p14="http://schemas.microsoft.com/office/powerpoint/2010/main" val="6085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8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73" grpId="0"/>
      <p:bldP spid="74" grpId="0"/>
      <p:bldP spid="78" grpId="0"/>
      <p:bldP spid="83" grpId="0" animBg="1"/>
      <p:bldP spid="94" grpId="0"/>
      <p:bldP spid="95" grpId="0"/>
      <p:bldP spid="96" grpId="0" animBg="1"/>
      <p:bldP spid="114" grpId="0"/>
      <p:bldP spid="115" grpId="0"/>
      <p:bldP spid="133" grpId="0" animBg="1"/>
      <p:bldP spid="170" grpId="0" animBg="1"/>
      <p:bldP spid="171" grpId="0" animBg="1"/>
      <p:bldP spid="1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DED2-7A56-CF46-8B28-AE871E274027}"/>
              </a:ext>
            </a:extLst>
          </p:cNvPr>
          <p:cNvSpPr>
            <a:spLocks noGrp="1"/>
          </p:cNvSpPr>
          <p:nvPr>
            <p:ph type="title"/>
          </p:nvPr>
        </p:nvSpPr>
        <p:spPr>
          <a:xfrm>
            <a:off x="838200" y="365125"/>
            <a:ext cx="10515600" cy="1325563"/>
          </a:xfrm>
        </p:spPr>
        <p:txBody>
          <a:bodyPr/>
          <a:lstStyle/>
          <a:p>
            <a:r>
              <a:rPr lang="en-US" dirty="0"/>
              <a:t>Flattening Quantum Circuits</a:t>
            </a:r>
          </a:p>
        </p:txBody>
      </p:sp>
      <p:cxnSp>
        <p:nvCxnSpPr>
          <p:cNvPr id="4" name="Straight Connector 3">
            <a:extLst>
              <a:ext uri="{FF2B5EF4-FFF2-40B4-BE49-F238E27FC236}">
                <a16:creationId xmlns:a16="http://schemas.microsoft.com/office/drawing/2014/main" id="{A3173E3E-2442-1B4C-BF0D-552C42A9876E}"/>
              </a:ext>
            </a:extLst>
          </p:cNvPr>
          <p:cNvCxnSpPr>
            <a:cxnSpLocks/>
          </p:cNvCxnSpPr>
          <p:nvPr/>
        </p:nvCxnSpPr>
        <p:spPr>
          <a:xfrm>
            <a:off x="1716187" y="1860924"/>
            <a:ext cx="2503475"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BBB64D1-FD4C-7249-B8DE-25773697C8DB}"/>
                  </a:ext>
                </a:extLst>
              </p:cNvPr>
              <p:cNvSpPr/>
              <p:nvPr/>
            </p:nvSpPr>
            <p:spPr>
              <a:xfrm>
                <a:off x="1156226" y="1676258"/>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5" name="Rectangle 4">
                <a:extLst>
                  <a:ext uri="{FF2B5EF4-FFF2-40B4-BE49-F238E27FC236}">
                    <a16:creationId xmlns:a16="http://schemas.microsoft.com/office/drawing/2014/main" id="{4BBB64D1-FD4C-7249-B8DE-25773697C8DB}"/>
                  </a:ext>
                </a:extLst>
              </p:cNvPr>
              <p:cNvSpPr>
                <a:spLocks noRot="1" noChangeAspect="1" noMove="1" noResize="1" noEditPoints="1" noAdjustHandles="1" noChangeArrowheads="1" noChangeShapeType="1" noTextEdit="1"/>
              </p:cNvSpPr>
              <p:nvPr/>
            </p:nvSpPr>
            <p:spPr>
              <a:xfrm>
                <a:off x="1156226" y="1676258"/>
                <a:ext cx="36798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F6A75D-E579-C147-B6E3-67CFE3351BEA}"/>
                  </a:ext>
                </a:extLst>
              </p:cNvPr>
              <p:cNvSpPr txBox="1"/>
              <p:nvPr/>
            </p:nvSpPr>
            <p:spPr>
              <a:xfrm>
                <a:off x="2099979" y="1690688"/>
                <a:ext cx="352338" cy="369332"/>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6" name="TextBox 5">
                <a:extLst>
                  <a:ext uri="{FF2B5EF4-FFF2-40B4-BE49-F238E27FC236}">
                    <a16:creationId xmlns:a16="http://schemas.microsoft.com/office/drawing/2014/main" id="{68F6A75D-E579-C147-B6E3-67CFE3351BEA}"/>
                  </a:ext>
                </a:extLst>
              </p:cNvPr>
              <p:cNvSpPr txBox="1">
                <a:spLocks noRot="1" noChangeAspect="1" noMove="1" noResize="1" noEditPoints="1" noAdjustHandles="1" noChangeArrowheads="1" noChangeShapeType="1" noTextEdit="1"/>
              </p:cNvSpPr>
              <p:nvPr/>
            </p:nvSpPr>
            <p:spPr>
              <a:xfrm>
                <a:off x="2099979" y="1690688"/>
                <a:ext cx="352338" cy="369332"/>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1A4C8D-1B7D-E54A-BC17-45C1B9ED01BF}"/>
                  </a:ext>
                </a:extLst>
              </p:cNvPr>
              <p:cNvSpPr txBox="1"/>
              <p:nvPr/>
            </p:nvSpPr>
            <p:spPr>
              <a:xfrm>
                <a:off x="2836109" y="1690688"/>
                <a:ext cx="352338" cy="369332"/>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8" name="TextBox 7">
                <a:extLst>
                  <a:ext uri="{FF2B5EF4-FFF2-40B4-BE49-F238E27FC236}">
                    <a16:creationId xmlns:a16="http://schemas.microsoft.com/office/drawing/2014/main" id="{231A4C8D-1B7D-E54A-BC17-45C1B9ED01BF}"/>
                  </a:ext>
                </a:extLst>
              </p:cNvPr>
              <p:cNvSpPr txBox="1">
                <a:spLocks noRot="1" noChangeAspect="1" noMove="1" noResize="1" noEditPoints="1" noAdjustHandles="1" noChangeArrowheads="1" noChangeShapeType="1" noTextEdit="1"/>
              </p:cNvSpPr>
              <p:nvPr/>
            </p:nvSpPr>
            <p:spPr>
              <a:xfrm>
                <a:off x="2836109" y="1690688"/>
                <a:ext cx="352338" cy="369332"/>
              </a:xfrm>
              <a:prstGeom prst="rect">
                <a:avLst/>
              </a:prstGeom>
              <a:blipFill>
                <a:blip r:embed="rId4"/>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B93BC7-5AE2-5645-9AE9-DD9429218E6C}"/>
                  </a:ext>
                </a:extLst>
              </p:cNvPr>
              <p:cNvSpPr txBox="1"/>
              <p:nvPr/>
            </p:nvSpPr>
            <p:spPr>
              <a:xfrm>
                <a:off x="3572239" y="1695297"/>
                <a:ext cx="352338" cy="369332"/>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9" name="TextBox 8">
                <a:extLst>
                  <a:ext uri="{FF2B5EF4-FFF2-40B4-BE49-F238E27FC236}">
                    <a16:creationId xmlns:a16="http://schemas.microsoft.com/office/drawing/2014/main" id="{1FB93BC7-5AE2-5645-9AE9-DD9429218E6C}"/>
                  </a:ext>
                </a:extLst>
              </p:cNvPr>
              <p:cNvSpPr txBox="1">
                <a:spLocks noRot="1" noChangeAspect="1" noMove="1" noResize="1" noEditPoints="1" noAdjustHandles="1" noChangeArrowheads="1" noChangeShapeType="1" noTextEdit="1"/>
              </p:cNvSpPr>
              <p:nvPr/>
            </p:nvSpPr>
            <p:spPr>
              <a:xfrm>
                <a:off x="3572239" y="1695297"/>
                <a:ext cx="352338" cy="369332"/>
              </a:xfrm>
              <a:prstGeom prst="rect">
                <a:avLst/>
              </a:prstGeom>
              <a:blipFill>
                <a:blip r:embed="rId5"/>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B3677AC-374A-4C4E-8566-21C451D34555}"/>
                  </a:ext>
                </a:extLst>
              </p:cNvPr>
              <p:cNvSpPr/>
              <p:nvPr/>
            </p:nvSpPr>
            <p:spPr>
              <a:xfrm>
                <a:off x="4211273" y="1659480"/>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2" name="Rectangle 11">
                <a:extLst>
                  <a:ext uri="{FF2B5EF4-FFF2-40B4-BE49-F238E27FC236}">
                    <a16:creationId xmlns:a16="http://schemas.microsoft.com/office/drawing/2014/main" id="{3B3677AC-374A-4C4E-8566-21C451D34555}"/>
                  </a:ext>
                </a:extLst>
              </p:cNvPr>
              <p:cNvSpPr>
                <a:spLocks noRot="1" noChangeAspect="1" noMove="1" noResize="1" noEditPoints="1" noAdjustHandles="1" noChangeArrowheads="1" noChangeShapeType="1" noTextEdit="1"/>
              </p:cNvSpPr>
              <p:nvPr/>
            </p:nvSpPr>
            <p:spPr>
              <a:xfrm>
                <a:off x="4211273" y="1659480"/>
                <a:ext cx="434734" cy="369332"/>
              </a:xfrm>
              <a:prstGeom prst="rect">
                <a:avLst/>
              </a:prstGeom>
              <a:blipFill>
                <a:blip r:embed="rId6"/>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EA1C01FE-FCAB-E843-9F3F-85C451358503}"/>
              </a:ext>
            </a:extLst>
          </p:cNvPr>
          <p:cNvCxnSpPr>
            <a:cxnSpLocks/>
          </p:cNvCxnSpPr>
          <p:nvPr/>
        </p:nvCxnSpPr>
        <p:spPr>
          <a:xfrm>
            <a:off x="2140327" y="2802240"/>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697F21-8156-344C-B0C4-1698D05D659F}"/>
              </a:ext>
            </a:extLst>
          </p:cNvPr>
          <p:cNvCxnSpPr>
            <a:cxnSpLocks/>
          </p:cNvCxnSpPr>
          <p:nvPr/>
        </p:nvCxnSpPr>
        <p:spPr>
          <a:xfrm>
            <a:off x="2140327" y="3097253"/>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4ED063-CAEE-224C-B4D5-52562E0FB73B}"/>
              </a:ext>
            </a:extLst>
          </p:cNvPr>
          <p:cNvCxnSpPr>
            <a:cxnSpLocks/>
          </p:cNvCxnSpPr>
          <p:nvPr/>
        </p:nvCxnSpPr>
        <p:spPr>
          <a:xfrm>
            <a:off x="2140327" y="3667704"/>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37F2D4-C79D-2243-BD78-41FC727E6AB2}"/>
              </a:ext>
            </a:extLst>
          </p:cNvPr>
          <p:cNvCxnSpPr>
            <a:cxnSpLocks/>
          </p:cNvCxnSpPr>
          <p:nvPr/>
        </p:nvCxnSpPr>
        <p:spPr>
          <a:xfrm flipV="1">
            <a:off x="1746044" y="3097253"/>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709CC8-5BE6-7641-A02B-0E3ACE4E6E80}"/>
              </a:ext>
            </a:extLst>
          </p:cNvPr>
          <p:cNvCxnSpPr>
            <a:cxnSpLocks/>
          </p:cNvCxnSpPr>
          <p:nvPr/>
        </p:nvCxnSpPr>
        <p:spPr>
          <a:xfrm>
            <a:off x="1746044" y="3414636"/>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C195EC2-64B6-6D48-8486-CD2F586418E1}"/>
                  </a:ext>
                </a:extLst>
              </p:cNvPr>
              <p:cNvSpPr txBox="1"/>
              <p:nvPr/>
            </p:nvSpPr>
            <p:spPr>
              <a:xfrm>
                <a:off x="2359140" y="3483146"/>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AC195EC2-64B6-6D48-8486-CD2F586418E1}"/>
                  </a:ext>
                </a:extLst>
              </p:cNvPr>
              <p:cNvSpPr txBox="1">
                <a:spLocks noRot="1" noChangeAspect="1" noMove="1" noResize="1" noEditPoints="1" noAdjustHandles="1" noChangeArrowheads="1" noChangeShapeType="1" noTextEdit="1"/>
              </p:cNvSpPr>
              <p:nvPr/>
            </p:nvSpPr>
            <p:spPr>
              <a:xfrm>
                <a:off x="2359140" y="3483146"/>
                <a:ext cx="352338" cy="369115"/>
              </a:xfrm>
              <a:prstGeom prst="rect">
                <a:avLst/>
              </a:prstGeom>
              <a:blipFill>
                <a:blip r:embed="rId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562FB64-DFAA-EE41-94E0-6AE2FDAA7465}"/>
                  </a:ext>
                </a:extLst>
              </p:cNvPr>
              <p:cNvSpPr/>
              <p:nvPr/>
            </p:nvSpPr>
            <p:spPr>
              <a:xfrm>
                <a:off x="910239" y="3229969"/>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9" name="Rectangle 18">
                <a:extLst>
                  <a:ext uri="{FF2B5EF4-FFF2-40B4-BE49-F238E27FC236}">
                    <a16:creationId xmlns:a16="http://schemas.microsoft.com/office/drawing/2014/main" id="{4562FB64-DFAA-EE41-94E0-6AE2FDAA7465}"/>
                  </a:ext>
                </a:extLst>
              </p:cNvPr>
              <p:cNvSpPr>
                <a:spLocks noRot="1" noChangeAspect="1" noMove="1" noResize="1" noEditPoints="1" noAdjustHandles="1" noChangeArrowheads="1" noChangeShapeType="1" noTextEdit="1"/>
              </p:cNvSpPr>
              <p:nvPr/>
            </p:nvSpPr>
            <p:spPr>
              <a:xfrm>
                <a:off x="910239" y="3229969"/>
                <a:ext cx="835805"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CD268AD-CCCB-A54F-BEA2-37B815A5472A}"/>
                  </a:ext>
                </a:extLst>
              </p:cNvPr>
              <p:cNvSpPr/>
              <p:nvPr/>
            </p:nvSpPr>
            <p:spPr>
              <a:xfrm>
                <a:off x="1156226" y="261757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20" name="Rectangle 19">
                <a:extLst>
                  <a:ext uri="{FF2B5EF4-FFF2-40B4-BE49-F238E27FC236}">
                    <a16:creationId xmlns:a16="http://schemas.microsoft.com/office/drawing/2014/main" id="{CCD268AD-CCCB-A54F-BEA2-37B815A5472A}"/>
                  </a:ext>
                </a:extLst>
              </p:cNvPr>
              <p:cNvSpPr>
                <a:spLocks noRot="1" noChangeAspect="1" noMove="1" noResize="1" noEditPoints="1" noAdjustHandles="1" noChangeArrowheads="1" noChangeShapeType="1" noTextEdit="1"/>
              </p:cNvSpPr>
              <p:nvPr/>
            </p:nvSpPr>
            <p:spPr>
              <a:xfrm>
                <a:off x="1156226" y="2617574"/>
                <a:ext cx="367985" cy="369332"/>
              </a:xfrm>
              <a:prstGeom prst="rect">
                <a:avLst/>
              </a:prstGeom>
              <a:blipFill>
                <a:blip r:embed="rId9"/>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5097A7E-D6A0-A44C-9C71-719DB3125265}"/>
              </a:ext>
            </a:extLst>
          </p:cNvPr>
          <p:cNvGrpSpPr/>
          <p:nvPr/>
        </p:nvGrpSpPr>
        <p:grpSpPr>
          <a:xfrm>
            <a:off x="4556355" y="2629127"/>
            <a:ext cx="291812" cy="357779"/>
            <a:chOff x="4236440" y="4031062"/>
            <a:chExt cx="352338" cy="431988"/>
          </a:xfrm>
        </p:grpSpPr>
        <p:sp>
          <p:nvSpPr>
            <p:cNvPr id="23" name="TextBox 22">
              <a:extLst>
                <a:ext uri="{FF2B5EF4-FFF2-40B4-BE49-F238E27FC236}">
                  <a16:creationId xmlns:a16="http://schemas.microsoft.com/office/drawing/2014/main" id="{0F239097-A38D-474F-A347-2B25D9FD964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24" name="Block Arc 23">
              <a:extLst>
                <a:ext uri="{FF2B5EF4-FFF2-40B4-BE49-F238E27FC236}">
                  <a16:creationId xmlns:a16="http://schemas.microsoft.com/office/drawing/2014/main" id="{6EB0FA56-20A5-FD48-9F27-D2FC0CD4B171}"/>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a:extLst>
                <a:ext uri="{FF2B5EF4-FFF2-40B4-BE49-F238E27FC236}">
                  <a16:creationId xmlns:a16="http://schemas.microsoft.com/office/drawing/2014/main" id="{727D03EA-9BEB-FE43-8CF9-9EC32E1F51B9}"/>
                </a:ext>
              </a:extLst>
            </p:cNvPr>
            <p:cNvCxnSpPr>
              <a:cxnSpLocks/>
              <a:stCxn id="2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CC5F7BD-6CBC-6348-BA91-05CD2F33CD66}"/>
              </a:ext>
            </a:extLst>
          </p:cNvPr>
          <p:cNvGrpSpPr/>
          <p:nvPr/>
        </p:nvGrpSpPr>
        <p:grpSpPr>
          <a:xfrm>
            <a:off x="4557845" y="2992574"/>
            <a:ext cx="291812" cy="357779"/>
            <a:chOff x="4236440" y="4031062"/>
            <a:chExt cx="352338" cy="431988"/>
          </a:xfrm>
        </p:grpSpPr>
        <p:sp>
          <p:nvSpPr>
            <p:cNvPr id="27" name="TextBox 26">
              <a:extLst>
                <a:ext uri="{FF2B5EF4-FFF2-40B4-BE49-F238E27FC236}">
                  <a16:creationId xmlns:a16="http://schemas.microsoft.com/office/drawing/2014/main" id="{2A743692-97F4-6C46-B4F7-7CB6A347005F}"/>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28" name="Block Arc 27">
              <a:extLst>
                <a:ext uri="{FF2B5EF4-FFF2-40B4-BE49-F238E27FC236}">
                  <a16:creationId xmlns:a16="http://schemas.microsoft.com/office/drawing/2014/main" id="{B1DB821C-1578-8643-8DA1-E13E160B8710}"/>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 name="Straight Arrow Connector 28">
              <a:extLst>
                <a:ext uri="{FF2B5EF4-FFF2-40B4-BE49-F238E27FC236}">
                  <a16:creationId xmlns:a16="http://schemas.microsoft.com/office/drawing/2014/main" id="{269C3B20-9D42-694E-86AB-547319E6974E}"/>
                </a:ext>
              </a:extLst>
            </p:cNvPr>
            <p:cNvCxnSpPr>
              <a:cxnSpLocks/>
              <a:stCxn id="27"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49263F8A-AF27-194B-B672-BF15EB3FD00D}"/>
              </a:ext>
            </a:extLst>
          </p:cNvPr>
          <p:cNvCxnSpPr>
            <a:cxnSpLocks/>
          </p:cNvCxnSpPr>
          <p:nvPr/>
        </p:nvCxnSpPr>
        <p:spPr>
          <a:xfrm>
            <a:off x="4848167" y="274128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5FF2374-68E4-B247-8534-0CF0AA211DB8}"/>
              </a:ext>
            </a:extLst>
          </p:cNvPr>
          <p:cNvCxnSpPr>
            <a:cxnSpLocks/>
          </p:cNvCxnSpPr>
          <p:nvPr/>
        </p:nvCxnSpPr>
        <p:spPr>
          <a:xfrm>
            <a:off x="4823020" y="2825360"/>
            <a:ext cx="60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55BDB2-6588-EC4D-A4AB-D513E030440E}"/>
              </a:ext>
            </a:extLst>
          </p:cNvPr>
          <p:cNvCxnSpPr>
            <a:cxnSpLocks/>
          </p:cNvCxnSpPr>
          <p:nvPr/>
        </p:nvCxnSpPr>
        <p:spPr>
          <a:xfrm>
            <a:off x="4848167" y="3097253"/>
            <a:ext cx="381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08FF89A-1576-D243-92E9-4B9DED6D6CEA}"/>
              </a:ext>
            </a:extLst>
          </p:cNvPr>
          <p:cNvCxnSpPr>
            <a:cxnSpLocks/>
          </p:cNvCxnSpPr>
          <p:nvPr/>
        </p:nvCxnSpPr>
        <p:spPr>
          <a:xfrm>
            <a:off x="4848167" y="3166819"/>
            <a:ext cx="381425"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1627AE-FC39-344B-8F90-F112C06B7688}"/>
                  </a:ext>
                </a:extLst>
              </p:cNvPr>
              <p:cNvSpPr txBox="1"/>
              <p:nvPr/>
            </p:nvSpPr>
            <p:spPr>
              <a:xfrm>
                <a:off x="4996461" y="3433340"/>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34" name="TextBox 33">
                <a:extLst>
                  <a:ext uri="{FF2B5EF4-FFF2-40B4-BE49-F238E27FC236}">
                    <a16:creationId xmlns:a16="http://schemas.microsoft.com/office/drawing/2014/main" id="{F71627AE-FC39-344B-8F90-F112C06B7688}"/>
                  </a:ext>
                </a:extLst>
              </p:cNvPr>
              <p:cNvSpPr txBox="1">
                <a:spLocks noRot="1" noChangeAspect="1" noMove="1" noResize="1" noEditPoints="1" noAdjustHandles="1" noChangeArrowheads="1" noChangeShapeType="1" noTextEdit="1"/>
              </p:cNvSpPr>
              <p:nvPr/>
            </p:nvSpPr>
            <p:spPr>
              <a:xfrm>
                <a:off x="4996461" y="3433340"/>
                <a:ext cx="649330" cy="338554"/>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0667DF4C-7C8E-4845-B88C-C129D807404A}"/>
              </a:ext>
            </a:extLst>
          </p:cNvPr>
          <p:cNvCxnSpPr>
            <a:cxnSpLocks/>
          </p:cNvCxnSpPr>
          <p:nvPr/>
        </p:nvCxnSpPr>
        <p:spPr>
          <a:xfrm flipV="1">
            <a:off x="5426013" y="2741289"/>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2AFEC4-3DF1-994F-8E6C-65A731ED0D01}"/>
              </a:ext>
            </a:extLst>
          </p:cNvPr>
          <p:cNvCxnSpPr>
            <a:cxnSpLocks/>
          </p:cNvCxnSpPr>
          <p:nvPr/>
        </p:nvCxnSpPr>
        <p:spPr>
          <a:xfrm flipV="1">
            <a:off x="5351910" y="2741289"/>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BC10BA9-5DE3-1C45-874F-212F4803CCDB}"/>
              </a:ext>
            </a:extLst>
          </p:cNvPr>
          <p:cNvCxnSpPr>
            <a:cxnSpLocks/>
          </p:cNvCxnSpPr>
          <p:nvPr/>
        </p:nvCxnSpPr>
        <p:spPr>
          <a:xfrm flipV="1">
            <a:off x="5227474" y="3096514"/>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AF86B5-D218-DD45-B5B1-725B178964C5}"/>
              </a:ext>
            </a:extLst>
          </p:cNvPr>
          <p:cNvCxnSpPr>
            <a:cxnSpLocks/>
          </p:cNvCxnSpPr>
          <p:nvPr/>
        </p:nvCxnSpPr>
        <p:spPr>
          <a:xfrm flipV="1">
            <a:off x="5168751" y="3100660"/>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33BF9C51-BB84-3249-AC33-3B991CCB71B0}"/>
                  </a:ext>
                </a:extLst>
              </p:cNvPr>
              <p:cNvSpPr/>
              <p:nvPr/>
            </p:nvSpPr>
            <p:spPr>
              <a:xfrm>
                <a:off x="5042874" y="2466096"/>
                <a:ext cx="37343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39" name="Rectangle 38">
                <a:extLst>
                  <a:ext uri="{FF2B5EF4-FFF2-40B4-BE49-F238E27FC236}">
                    <a16:creationId xmlns:a16="http://schemas.microsoft.com/office/drawing/2014/main" id="{33BF9C51-BB84-3249-AC33-3B991CCB71B0}"/>
                  </a:ext>
                </a:extLst>
              </p:cNvPr>
              <p:cNvSpPr>
                <a:spLocks noRot="1" noChangeAspect="1" noMove="1" noResize="1" noEditPoints="1" noAdjustHandles="1" noChangeArrowheads="1" noChangeShapeType="1" noTextEdit="1"/>
              </p:cNvSpPr>
              <p:nvPr/>
            </p:nvSpPr>
            <p:spPr>
              <a:xfrm>
                <a:off x="5042874" y="2466096"/>
                <a:ext cx="373436"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AFFE5309-28A1-A246-BEAC-8C6596DCAFB2}"/>
                  </a:ext>
                </a:extLst>
              </p:cNvPr>
              <p:cNvSpPr/>
              <p:nvPr/>
            </p:nvSpPr>
            <p:spPr>
              <a:xfrm>
                <a:off x="4918278" y="2853452"/>
                <a:ext cx="36695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40" name="Rectangle 39">
                <a:extLst>
                  <a:ext uri="{FF2B5EF4-FFF2-40B4-BE49-F238E27FC236}">
                    <a16:creationId xmlns:a16="http://schemas.microsoft.com/office/drawing/2014/main" id="{AFFE5309-28A1-A246-BEAC-8C6596DCAFB2}"/>
                  </a:ext>
                </a:extLst>
              </p:cNvPr>
              <p:cNvSpPr>
                <a:spLocks noRot="1" noChangeAspect="1" noMove="1" noResize="1" noEditPoints="1" noAdjustHandles="1" noChangeArrowheads="1" noChangeShapeType="1" noTextEdit="1"/>
              </p:cNvSpPr>
              <p:nvPr/>
            </p:nvSpPr>
            <p:spPr>
              <a:xfrm>
                <a:off x="4918278" y="2853452"/>
                <a:ext cx="366959" cy="276999"/>
              </a:xfrm>
              <a:prstGeom prst="rect">
                <a:avLst/>
              </a:prstGeom>
              <a:blipFill>
                <a:blip r:embed="rId12"/>
                <a:stretch>
                  <a:fillRect/>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51D50A66-921C-3648-AB96-81AA2BBB39FE}"/>
              </a:ext>
            </a:extLst>
          </p:cNvPr>
          <p:cNvCxnSpPr>
            <a:cxnSpLocks/>
          </p:cNvCxnSpPr>
          <p:nvPr/>
        </p:nvCxnSpPr>
        <p:spPr>
          <a:xfrm>
            <a:off x="2140327" y="3987012"/>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ACC435-82B2-6245-8ED0-C513C31DDECD}"/>
              </a:ext>
            </a:extLst>
          </p:cNvPr>
          <p:cNvCxnSpPr>
            <a:cxnSpLocks/>
          </p:cNvCxnSpPr>
          <p:nvPr/>
        </p:nvCxnSpPr>
        <p:spPr>
          <a:xfrm>
            <a:off x="2140327" y="4557463"/>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D0728E-D480-BC4F-A936-D6FA6CA7FE40}"/>
              </a:ext>
            </a:extLst>
          </p:cNvPr>
          <p:cNvCxnSpPr>
            <a:cxnSpLocks/>
          </p:cNvCxnSpPr>
          <p:nvPr/>
        </p:nvCxnSpPr>
        <p:spPr>
          <a:xfrm flipV="1">
            <a:off x="1751457" y="3987012"/>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D6A40A8-0D76-1348-A0E3-CCC83CB2DD0E}"/>
              </a:ext>
            </a:extLst>
          </p:cNvPr>
          <p:cNvCxnSpPr>
            <a:cxnSpLocks/>
          </p:cNvCxnSpPr>
          <p:nvPr/>
        </p:nvCxnSpPr>
        <p:spPr>
          <a:xfrm>
            <a:off x="1751457" y="4304395"/>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310ACDF-1ED5-DA40-8128-609469C88CD5}"/>
                  </a:ext>
                </a:extLst>
              </p:cNvPr>
              <p:cNvSpPr txBox="1"/>
              <p:nvPr/>
            </p:nvSpPr>
            <p:spPr>
              <a:xfrm>
                <a:off x="2359140" y="4372905"/>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5" name="TextBox 44">
                <a:extLst>
                  <a:ext uri="{FF2B5EF4-FFF2-40B4-BE49-F238E27FC236}">
                    <a16:creationId xmlns:a16="http://schemas.microsoft.com/office/drawing/2014/main" id="{A310ACDF-1ED5-DA40-8128-609469C88CD5}"/>
                  </a:ext>
                </a:extLst>
              </p:cNvPr>
              <p:cNvSpPr txBox="1">
                <a:spLocks noRot="1" noChangeAspect="1" noMove="1" noResize="1" noEditPoints="1" noAdjustHandles="1" noChangeArrowheads="1" noChangeShapeType="1" noTextEdit="1"/>
              </p:cNvSpPr>
              <p:nvPr/>
            </p:nvSpPr>
            <p:spPr>
              <a:xfrm>
                <a:off x="2359140" y="4372905"/>
                <a:ext cx="352338" cy="369115"/>
              </a:xfrm>
              <a:prstGeom prst="rect">
                <a:avLst/>
              </a:prstGeom>
              <a:blipFill>
                <a:blip r:embed="rId1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CBD04E0-2BB1-7F44-8B1D-E69E962AEFF1}"/>
                  </a:ext>
                </a:extLst>
              </p:cNvPr>
              <p:cNvSpPr/>
              <p:nvPr/>
            </p:nvSpPr>
            <p:spPr>
              <a:xfrm>
                <a:off x="908662" y="4119728"/>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46" name="Rectangle 45">
                <a:extLst>
                  <a:ext uri="{FF2B5EF4-FFF2-40B4-BE49-F238E27FC236}">
                    <a16:creationId xmlns:a16="http://schemas.microsoft.com/office/drawing/2014/main" id="{2CBD04E0-2BB1-7F44-8B1D-E69E962AEFF1}"/>
                  </a:ext>
                </a:extLst>
              </p:cNvPr>
              <p:cNvSpPr>
                <a:spLocks noRot="1" noChangeAspect="1" noMove="1" noResize="1" noEditPoints="1" noAdjustHandles="1" noChangeArrowheads="1" noChangeShapeType="1" noTextEdit="1"/>
              </p:cNvSpPr>
              <p:nvPr/>
            </p:nvSpPr>
            <p:spPr>
              <a:xfrm>
                <a:off x="908662" y="4119728"/>
                <a:ext cx="835805" cy="369332"/>
              </a:xfrm>
              <a:prstGeom prst="rect">
                <a:avLst/>
              </a:prstGeom>
              <a:blipFill>
                <a:blip r:embed="rId14"/>
                <a:stretch>
                  <a:fillRect b="-13793"/>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5FB1E981-F655-3C46-AA97-FCBD1A6F6334}"/>
              </a:ext>
            </a:extLst>
          </p:cNvPr>
          <p:cNvSpPr txBox="1"/>
          <p:nvPr/>
        </p:nvSpPr>
        <p:spPr>
          <a:xfrm>
            <a:off x="5772839" y="3587392"/>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p:grpSp>
        <p:nvGrpSpPr>
          <p:cNvPr id="48" name="Group 47">
            <a:extLst>
              <a:ext uri="{FF2B5EF4-FFF2-40B4-BE49-F238E27FC236}">
                <a16:creationId xmlns:a16="http://schemas.microsoft.com/office/drawing/2014/main" id="{00DB3FDB-417D-9E4D-8D04-17CBDABF7A0F}"/>
              </a:ext>
            </a:extLst>
          </p:cNvPr>
          <p:cNvGrpSpPr/>
          <p:nvPr/>
        </p:nvGrpSpPr>
        <p:grpSpPr>
          <a:xfrm>
            <a:off x="6476702" y="3510789"/>
            <a:ext cx="291812" cy="357779"/>
            <a:chOff x="4236440" y="4031062"/>
            <a:chExt cx="352338" cy="431988"/>
          </a:xfrm>
        </p:grpSpPr>
        <p:sp>
          <p:nvSpPr>
            <p:cNvPr id="49" name="TextBox 48">
              <a:extLst>
                <a:ext uri="{FF2B5EF4-FFF2-40B4-BE49-F238E27FC236}">
                  <a16:creationId xmlns:a16="http://schemas.microsoft.com/office/drawing/2014/main" id="{BA54E6D3-8D70-E24A-9326-D3F9DCF2C24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50" name="Block Arc 49">
              <a:extLst>
                <a:ext uri="{FF2B5EF4-FFF2-40B4-BE49-F238E27FC236}">
                  <a16:creationId xmlns:a16="http://schemas.microsoft.com/office/drawing/2014/main" id="{716A27FD-196F-8B40-9FC2-11CAE2DAC1C1}"/>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1" name="Straight Arrow Connector 50">
              <a:extLst>
                <a:ext uri="{FF2B5EF4-FFF2-40B4-BE49-F238E27FC236}">
                  <a16:creationId xmlns:a16="http://schemas.microsoft.com/office/drawing/2014/main" id="{9ECEC114-A333-8F44-B678-D8B8DA712F24}"/>
                </a:ext>
              </a:extLst>
            </p:cNvPr>
            <p:cNvCxnSpPr>
              <a:cxnSpLocks/>
              <a:stCxn id="4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E379680-F4C3-7843-A720-DCCB985CA072}"/>
              </a:ext>
            </a:extLst>
          </p:cNvPr>
          <p:cNvGrpSpPr/>
          <p:nvPr/>
        </p:nvGrpSpPr>
        <p:grpSpPr>
          <a:xfrm>
            <a:off x="6478192" y="3874236"/>
            <a:ext cx="291812" cy="357779"/>
            <a:chOff x="4236440" y="4031062"/>
            <a:chExt cx="352338" cy="431988"/>
          </a:xfrm>
        </p:grpSpPr>
        <p:sp>
          <p:nvSpPr>
            <p:cNvPr id="53" name="TextBox 52">
              <a:extLst>
                <a:ext uri="{FF2B5EF4-FFF2-40B4-BE49-F238E27FC236}">
                  <a16:creationId xmlns:a16="http://schemas.microsoft.com/office/drawing/2014/main" id="{8D7CA53B-FB61-5541-BF39-390D6E3229C7}"/>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54" name="Block Arc 53">
              <a:extLst>
                <a:ext uri="{FF2B5EF4-FFF2-40B4-BE49-F238E27FC236}">
                  <a16:creationId xmlns:a16="http://schemas.microsoft.com/office/drawing/2014/main" id="{0FCAC5B7-48D6-F747-BB3F-14F74D84747E}"/>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Straight Arrow Connector 54">
              <a:extLst>
                <a:ext uri="{FF2B5EF4-FFF2-40B4-BE49-F238E27FC236}">
                  <a16:creationId xmlns:a16="http://schemas.microsoft.com/office/drawing/2014/main" id="{51C7B1B8-DD24-2A45-9D45-8A12485CADE9}"/>
                </a:ext>
              </a:extLst>
            </p:cNvPr>
            <p:cNvCxnSpPr>
              <a:cxnSpLocks/>
              <a:stCxn id="5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CFB9910F-B4C4-E24F-A99A-017BEEE9C694}"/>
              </a:ext>
            </a:extLst>
          </p:cNvPr>
          <p:cNvCxnSpPr>
            <a:cxnSpLocks/>
          </p:cNvCxnSpPr>
          <p:nvPr/>
        </p:nvCxnSpPr>
        <p:spPr>
          <a:xfrm>
            <a:off x="6768514" y="3622951"/>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F61A39-7C20-EC42-932A-1CF559B36892}"/>
              </a:ext>
            </a:extLst>
          </p:cNvPr>
          <p:cNvCxnSpPr>
            <a:cxnSpLocks/>
          </p:cNvCxnSpPr>
          <p:nvPr/>
        </p:nvCxnSpPr>
        <p:spPr>
          <a:xfrm>
            <a:off x="6743367" y="3707022"/>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044C89-A784-2F4A-9F87-1F2988FA3729}"/>
              </a:ext>
            </a:extLst>
          </p:cNvPr>
          <p:cNvCxnSpPr>
            <a:cxnSpLocks/>
          </p:cNvCxnSpPr>
          <p:nvPr/>
        </p:nvCxnSpPr>
        <p:spPr>
          <a:xfrm>
            <a:off x="6768514" y="397891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99DA72-8D34-AA4C-BD6A-0C686A6187AF}"/>
              </a:ext>
            </a:extLst>
          </p:cNvPr>
          <p:cNvCxnSpPr>
            <a:cxnSpLocks/>
          </p:cNvCxnSpPr>
          <p:nvPr/>
        </p:nvCxnSpPr>
        <p:spPr>
          <a:xfrm>
            <a:off x="6768514" y="4048481"/>
            <a:ext cx="698089"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7DBBAB7-2D1B-124F-87E9-E4BCAD2FC9E3}"/>
                  </a:ext>
                </a:extLst>
              </p:cNvPr>
              <p:cNvSpPr txBox="1"/>
              <p:nvPr/>
            </p:nvSpPr>
            <p:spPr>
              <a:xfrm>
                <a:off x="7366242" y="4312176"/>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2</m:t>
                          </m:r>
                        </m:sub>
                      </m:sSub>
                    </m:oMath>
                  </m:oMathPara>
                </a14:m>
                <a:endParaRPr lang="en-CA" sz="1600" dirty="0">
                  <a:ea typeface="Cambria Math" panose="02040503050406030204" pitchFamily="18" charset="0"/>
                </a:endParaRPr>
              </a:p>
            </p:txBody>
          </p:sp>
        </mc:Choice>
        <mc:Fallback xmlns="">
          <p:sp>
            <p:nvSpPr>
              <p:cNvPr id="60" name="TextBox 59">
                <a:extLst>
                  <a:ext uri="{FF2B5EF4-FFF2-40B4-BE49-F238E27FC236}">
                    <a16:creationId xmlns:a16="http://schemas.microsoft.com/office/drawing/2014/main" id="{47DBBAB7-2D1B-124F-87E9-E4BCAD2FC9E3}"/>
                  </a:ext>
                </a:extLst>
              </p:cNvPr>
              <p:cNvSpPr txBox="1">
                <a:spLocks noRot="1" noChangeAspect="1" noMove="1" noResize="1" noEditPoints="1" noAdjustHandles="1" noChangeArrowheads="1" noChangeShapeType="1" noTextEdit="1"/>
              </p:cNvSpPr>
              <p:nvPr/>
            </p:nvSpPr>
            <p:spPr>
              <a:xfrm>
                <a:off x="7366242" y="4312176"/>
                <a:ext cx="506542" cy="338554"/>
              </a:xfrm>
              <a:prstGeom prst="rect">
                <a:avLst/>
              </a:prstGeom>
              <a:blipFill>
                <a:blip r:embed="rId15"/>
                <a:stretch>
                  <a:fillRect/>
                </a:stretch>
              </a:blipFill>
              <a:ln w="38100">
                <a:solidFill>
                  <a:schemeClr val="accent1"/>
                </a:solidFill>
              </a:ln>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id="{4AF596AA-38CA-BD41-A87E-D06ED1EBFB5C}"/>
              </a:ext>
            </a:extLst>
          </p:cNvPr>
          <p:cNvCxnSpPr>
            <a:cxnSpLocks/>
          </p:cNvCxnSpPr>
          <p:nvPr/>
        </p:nvCxnSpPr>
        <p:spPr>
          <a:xfrm flipV="1">
            <a:off x="7816144" y="3622951"/>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15AAB3-E834-D241-9332-8F620FDD60A1}"/>
              </a:ext>
            </a:extLst>
          </p:cNvPr>
          <p:cNvCxnSpPr>
            <a:cxnSpLocks/>
          </p:cNvCxnSpPr>
          <p:nvPr/>
        </p:nvCxnSpPr>
        <p:spPr>
          <a:xfrm flipV="1">
            <a:off x="7742041" y="3622951"/>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075DAE-3067-9042-8B82-705B2E2F01CD}"/>
              </a:ext>
            </a:extLst>
          </p:cNvPr>
          <p:cNvCxnSpPr>
            <a:cxnSpLocks/>
          </p:cNvCxnSpPr>
          <p:nvPr/>
        </p:nvCxnSpPr>
        <p:spPr>
          <a:xfrm flipV="1">
            <a:off x="7466603" y="3969787"/>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9F2094-C119-9C43-8F80-BBADC9EB500B}"/>
              </a:ext>
            </a:extLst>
          </p:cNvPr>
          <p:cNvCxnSpPr>
            <a:cxnSpLocks/>
          </p:cNvCxnSpPr>
          <p:nvPr/>
        </p:nvCxnSpPr>
        <p:spPr>
          <a:xfrm flipV="1">
            <a:off x="7407880" y="3982322"/>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A0E7F8D8-5585-694E-A711-E90EF72CAB61}"/>
                  </a:ext>
                </a:extLst>
              </p:cNvPr>
              <p:cNvSpPr/>
              <p:nvPr/>
            </p:nvSpPr>
            <p:spPr>
              <a:xfrm>
                <a:off x="6963221" y="3372289"/>
                <a:ext cx="377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65" name="Rectangle 64">
                <a:extLst>
                  <a:ext uri="{FF2B5EF4-FFF2-40B4-BE49-F238E27FC236}">
                    <a16:creationId xmlns:a16="http://schemas.microsoft.com/office/drawing/2014/main" id="{A0E7F8D8-5585-694E-A711-E90EF72CAB61}"/>
                  </a:ext>
                </a:extLst>
              </p:cNvPr>
              <p:cNvSpPr>
                <a:spLocks noRot="1" noChangeAspect="1" noMove="1" noResize="1" noEditPoints="1" noAdjustHandles="1" noChangeArrowheads="1" noChangeShapeType="1" noTextEdit="1"/>
              </p:cNvSpPr>
              <p:nvPr/>
            </p:nvSpPr>
            <p:spPr>
              <a:xfrm>
                <a:off x="6963221" y="3372289"/>
                <a:ext cx="377026"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CA564072-395C-7648-AF98-4C576CC54532}"/>
                  </a:ext>
                </a:extLst>
              </p:cNvPr>
              <p:cNvSpPr/>
              <p:nvPr/>
            </p:nvSpPr>
            <p:spPr>
              <a:xfrm>
                <a:off x="6838625" y="3735114"/>
                <a:ext cx="37055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66" name="Rectangle 65">
                <a:extLst>
                  <a:ext uri="{FF2B5EF4-FFF2-40B4-BE49-F238E27FC236}">
                    <a16:creationId xmlns:a16="http://schemas.microsoft.com/office/drawing/2014/main" id="{CA564072-395C-7648-AF98-4C576CC54532}"/>
                  </a:ext>
                </a:extLst>
              </p:cNvPr>
              <p:cNvSpPr>
                <a:spLocks noRot="1" noChangeAspect="1" noMove="1" noResize="1" noEditPoints="1" noAdjustHandles="1" noChangeArrowheads="1" noChangeShapeType="1" noTextEdit="1"/>
              </p:cNvSpPr>
              <p:nvPr/>
            </p:nvSpPr>
            <p:spPr>
              <a:xfrm>
                <a:off x="6838625" y="3735114"/>
                <a:ext cx="370550" cy="276999"/>
              </a:xfrm>
              <a:prstGeom prst="rect">
                <a:avLst/>
              </a:prstGeom>
              <a:blipFill>
                <a:blip r:embed="rId17"/>
                <a:stretch>
                  <a:fillRect/>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10D86363-5128-F241-AE42-404E64D5C095}"/>
              </a:ext>
            </a:extLst>
          </p:cNvPr>
          <p:cNvCxnSpPr>
            <a:cxnSpLocks/>
          </p:cNvCxnSpPr>
          <p:nvPr/>
        </p:nvCxnSpPr>
        <p:spPr>
          <a:xfrm>
            <a:off x="2140327" y="4860865"/>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661DBF-892C-D044-A60D-75C7C615CC58}"/>
              </a:ext>
            </a:extLst>
          </p:cNvPr>
          <p:cNvCxnSpPr>
            <a:cxnSpLocks/>
          </p:cNvCxnSpPr>
          <p:nvPr/>
        </p:nvCxnSpPr>
        <p:spPr>
          <a:xfrm>
            <a:off x="2140327" y="5422927"/>
            <a:ext cx="8473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3E749D-1455-BE47-9430-7FB9BC41CB3B}"/>
              </a:ext>
            </a:extLst>
          </p:cNvPr>
          <p:cNvCxnSpPr>
            <a:cxnSpLocks/>
          </p:cNvCxnSpPr>
          <p:nvPr/>
        </p:nvCxnSpPr>
        <p:spPr>
          <a:xfrm flipV="1">
            <a:off x="1751457" y="4860865"/>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42015E0-409C-E94E-9D45-4E7C5042C7C2}"/>
              </a:ext>
            </a:extLst>
          </p:cNvPr>
          <p:cNvCxnSpPr>
            <a:cxnSpLocks/>
          </p:cNvCxnSpPr>
          <p:nvPr/>
        </p:nvCxnSpPr>
        <p:spPr>
          <a:xfrm>
            <a:off x="1751457" y="5178248"/>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0BBEDBA-8396-4D48-90FB-F78A90F12D6F}"/>
                  </a:ext>
                </a:extLst>
              </p:cNvPr>
              <p:cNvSpPr txBox="1"/>
              <p:nvPr/>
            </p:nvSpPr>
            <p:spPr>
              <a:xfrm>
                <a:off x="2359140" y="5246758"/>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73" name="TextBox 72">
                <a:extLst>
                  <a:ext uri="{FF2B5EF4-FFF2-40B4-BE49-F238E27FC236}">
                    <a16:creationId xmlns:a16="http://schemas.microsoft.com/office/drawing/2014/main" id="{30BBEDBA-8396-4D48-90FB-F78A90F12D6F}"/>
                  </a:ext>
                </a:extLst>
              </p:cNvPr>
              <p:cNvSpPr txBox="1">
                <a:spLocks noRot="1" noChangeAspect="1" noMove="1" noResize="1" noEditPoints="1" noAdjustHandles="1" noChangeArrowheads="1" noChangeShapeType="1" noTextEdit="1"/>
              </p:cNvSpPr>
              <p:nvPr/>
            </p:nvSpPr>
            <p:spPr>
              <a:xfrm>
                <a:off x="2359140" y="5246758"/>
                <a:ext cx="352338" cy="369115"/>
              </a:xfrm>
              <a:prstGeom prst="rect">
                <a:avLst/>
              </a:prstGeom>
              <a:blipFill>
                <a:blip r:embed="rId1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11F99427-65AC-E943-A853-398B295075F4}"/>
                  </a:ext>
                </a:extLst>
              </p:cNvPr>
              <p:cNvSpPr/>
              <p:nvPr/>
            </p:nvSpPr>
            <p:spPr>
              <a:xfrm>
                <a:off x="908661" y="4993581"/>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74" name="Rectangle 73">
                <a:extLst>
                  <a:ext uri="{FF2B5EF4-FFF2-40B4-BE49-F238E27FC236}">
                    <a16:creationId xmlns:a16="http://schemas.microsoft.com/office/drawing/2014/main" id="{11F99427-65AC-E943-A853-398B295075F4}"/>
                  </a:ext>
                </a:extLst>
              </p:cNvPr>
              <p:cNvSpPr>
                <a:spLocks noRot="1" noChangeAspect="1" noMove="1" noResize="1" noEditPoints="1" noAdjustHandles="1" noChangeArrowheads="1" noChangeShapeType="1" noTextEdit="1"/>
              </p:cNvSpPr>
              <p:nvPr/>
            </p:nvSpPr>
            <p:spPr>
              <a:xfrm>
                <a:off x="908661" y="4993581"/>
                <a:ext cx="835805" cy="369332"/>
              </a:xfrm>
              <a:prstGeom prst="rect">
                <a:avLst/>
              </a:prstGeom>
              <a:blipFill>
                <a:blip r:embed="rId19"/>
                <a:stretch>
                  <a:fillRect b="-13333"/>
                </a:stretch>
              </a:blipFill>
            </p:spPr>
            <p:txBody>
              <a:bodyPr/>
              <a:lstStyle/>
              <a:p>
                <a:r>
                  <a:rPr lang="en-US">
                    <a:noFill/>
                  </a:rPr>
                  <a:t> </a:t>
                </a:r>
              </a:p>
            </p:txBody>
          </p:sp>
        </mc:Fallback>
      </mc:AlternateContent>
      <p:sp>
        <p:nvSpPr>
          <p:cNvPr id="100" name="Rectangle 99">
            <a:extLst>
              <a:ext uri="{FF2B5EF4-FFF2-40B4-BE49-F238E27FC236}">
                <a16:creationId xmlns:a16="http://schemas.microsoft.com/office/drawing/2014/main" id="{E841CFD8-99FB-D142-85FB-560BA89B070E}"/>
              </a:ext>
            </a:extLst>
          </p:cNvPr>
          <p:cNvSpPr/>
          <p:nvPr/>
        </p:nvSpPr>
        <p:spPr>
          <a:xfrm>
            <a:off x="291019" y="1376712"/>
            <a:ext cx="1531182" cy="338554"/>
          </a:xfrm>
          <a:prstGeom prst="rect">
            <a:avLst/>
          </a:prstGeom>
        </p:spPr>
        <p:txBody>
          <a:bodyPr wrap="square">
            <a:spAutoFit/>
          </a:bodyPr>
          <a:lstStyle/>
          <a:p>
            <a:r>
              <a:rPr lang="en-CA" sz="1600" b="1" dirty="0"/>
              <a:t>Original circuit</a:t>
            </a:r>
            <a:endParaRPr lang="en-US" sz="1600" b="1" dirty="0"/>
          </a:p>
        </p:txBody>
      </p:sp>
      <p:sp>
        <p:nvSpPr>
          <p:cNvPr id="116" name="TextBox 115">
            <a:extLst>
              <a:ext uri="{FF2B5EF4-FFF2-40B4-BE49-F238E27FC236}">
                <a16:creationId xmlns:a16="http://schemas.microsoft.com/office/drawing/2014/main" id="{7491952E-12DE-054D-86A0-962531FE97F8}"/>
              </a:ext>
            </a:extLst>
          </p:cNvPr>
          <p:cNvSpPr txBox="1"/>
          <p:nvPr/>
        </p:nvSpPr>
        <p:spPr>
          <a:xfrm>
            <a:off x="8074396" y="44604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p:grpSp>
        <p:nvGrpSpPr>
          <p:cNvPr id="120" name="Group 119">
            <a:extLst>
              <a:ext uri="{FF2B5EF4-FFF2-40B4-BE49-F238E27FC236}">
                <a16:creationId xmlns:a16="http://schemas.microsoft.com/office/drawing/2014/main" id="{65EE3B92-A6DC-574A-92CC-44DA14D77998}"/>
              </a:ext>
            </a:extLst>
          </p:cNvPr>
          <p:cNvGrpSpPr/>
          <p:nvPr/>
        </p:nvGrpSpPr>
        <p:grpSpPr>
          <a:xfrm>
            <a:off x="8808819" y="4377813"/>
            <a:ext cx="291812" cy="357779"/>
            <a:chOff x="4236440" y="4031062"/>
            <a:chExt cx="352338" cy="431988"/>
          </a:xfrm>
        </p:grpSpPr>
        <p:sp>
          <p:nvSpPr>
            <p:cNvPr id="121" name="TextBox 120">
              <a:extLst>
                <a:ext uri="{FF2B5EF4-FFF2-40B4-BE49-F238E27FC236}">
                  <a16:creationId xmlns:a16="http://schemas.microsoft.com/office/drawing/2014/main" id="{A996565A-C852-FC48-A9D0-EDE9699CC12E}"/>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2" name="Block Arc 121">
              <a:extLst>
                <a:ext uri="{FF2B5EF4-FFF2-40B4-BE49-F238E27FC236}">
                  <a16:creationId xmlns:a16="http://schemas.microsoft.com/office/drawing/2014/main" id="{DE86C6A9-4B77-C448-BE1F-0B2030A6BF56}"/>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3" name="Straight Arrow Connector 122">
              <a:extLst>
                <a:ext uri="{FF2B5EF4-FFF2-40B4-BE49-F238E27FC236}">
                  <a16:creationId xmlns:a16="http://schemas.microsoft.com/office/drawing/2014/main" id="{61834285-407E-674C-A114-EA368D84DF22}"/>
                </a:ext>
              </a:extLst>
            </p:cNvPr>
            <p:cNvCxnSpPr>
              <a:cxnSpLocks/>
              <a:stCxn id="121"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B1B5AB04-7663-AD4A-AF3D-3FA0BEF3F70D}"/>
              </a:ext>
            </a:extLst>
          </p:cNvPr>
          <p:cNvGrpSpPr/>
          <p:nvPr/>
        </p:nvGrpSpPr>
        <p:grpSpPr>
          <a:xfrm>
            <a:off x="8810309" y="4741260"/>
            <a:ext cx="291812" cy="357779"/>
            <a:chOff x="4236440" y="4031062"/>
            <a:chExt cx="352338" cy="431988"/>
          </a:xfrm>
        </p:grpSpPr>
        <p:sp>
          <p:nvSpPr>
            <p:cNvPr id="125" name="TextBox 124">
              <a:extLst>
                <a:ext uri="{FF2B5EF4-FFF2-40B4-BE49-F238E27FC236}">
                  <a16:creationId xmlns:a16="http://schemas.microsoft.com/office/drawing/2014/main" id="{F135F50C-DADE-EB4D-91E9-08257057FB40}"/>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6" name="Block Arc 125">
              <a:extLst>
                <a:ext uri="{FF2B5EF4-FFF2-40B4-BE49-F238E27FC236}">
                  <a16:creationId xmlns:a16="http://schemas.microsoft.com/office/drawing/2014/main" id="{07C99F5B-D754-2249-AA67-C6ADF9948091}"/>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Arrow Connector 126">
              <a:extLst>
                <a:ext uri="{FF2B5EF4-FFF2-40B4-BE49-F238E27FC236}">
                  <a16:creationId xmlns:a16="http://schemas.microsoft.com/office/drawing/2014/main" id="{29EAAF9D-BB79-D248-AC73-3109C8178EC2}"/>
                </a:ext>
              </a:extLst>
            </p:cNvPr>
            <p:cNvCxnSpPr>
              <a:cxnSpLocks/>
              <a:stCxn id="12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28" name="Straight Connector 127">
            <a:extLst>
              <a:ext uri="{FF2B5EF4-FFF2-40B4-BE49-F238E27FC236}">
                <a16:creationId xmlns:a16="http://schemas.microsoft.com/office/drawing/2014/main" id="{ED5596B6-F704-1647-A730-D53103C04478}"/>
              </a:ext>
            </a:extLst>
          </p:cNvPr>
          <p:cNvCxnSpPr>
            <a:cxnSpLocks/>
          </p:cNvCxnSpPr>
          <p:nvPr/>
        </p:nvCxnSpPr>
        <p:spPr>
          <a:xfrm>
            <a:off x="9100631" y="4489975"/>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A7E765D-B2BE-9144-BB45-EDD05C378711}"/>
              </a:ext>
            </a:extLst>
          </p:cNvPr>
          <p:cNvCxnSpPr>
            <a:cxnSpLocks/>
          </p:cNvCxnSpPr>
          <p:nvPr/>
        </p:nvCxnSpPr>
        <p:spPr>
          <a:xfrm>
            <a:off x="9075484" y="4574046"/>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1A2854E-EA2E-3844-91E5-900F7951E52F}"/>
              </a:ext>
            </a:extLst>
          </p:cNvPr>
          <p:cNvCxnSpPr>
            <a:cxnSpLocks/>
          </p:cNvCxnSpPr>
          <p:nvPr/>
        </p:nvCxnSpPr>
        <p:spPr>
          <a:xfrm>
            <a:off x="9100631" y="4845939"/>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ABF4406-1591-1F45-AEFA-B771A3997D44}"/>
              </a:ext>
            </a:extLst>
          </p:cNvPr>
          <p:cNvCxnSpPr>
            <a:cxnSpLocks/>
          </p:cNvCxnSpPr>
          <p:nvPr/>
        </p:nvCxnSpPr>
        <p:spPr>
          <a:xfrm>
            <a:off x="9100631" y="491550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4B81F4B-6F46-EF42-A19C-5DE7CE3852E5}"/>
              </a:ext>
            </a:extLst>
          </p:cNvPr>
          <p:cNvCxnSpPr>
            <a:cxnSpLocks/>
          </p:cNvCxnSpPr>
          <p:nvPr/>
        </p:nvCxnSpPr>
        <p:spPr>
          <a:xfrm flipV="1">
            <a:off x="10148261" y="448997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0B55A8D-AC98-214E-8A8D-65F7FC2297B3}"/>
              </a:ext>
            </a:extLst>
          </p:cNvPr>
          <p:cNvCxnSpPr>
            <a:cxnSpLocks/>
          </p:cNvCxnSpPr>
          <p:nvPr/>
        </p:nvCxnSpPr>
        <p:spPr>
          <a:xfrm flipV="1">
            <a:off x="10074158" y="448997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88AF8D2-23BF-754A-AC01-A5636B95B338}"/>
              </a:ext>
            </a:extLst>
          </p:cNvPr>
          <p:cNvCxnSpPr>
            <a:cxnSpLocks/>
          </p:cNvCxnSpPr>
          <p:nvPr/>
        </p:nvCxnSpPr>
        <p:spPr>
          <a:xfrm flipV="1">
            <a:off x="9798720" y="4836811"/>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29B7A32-BE85-1849-9CBB-EA98A00731F1}"/>
              </a:ext>
            </a:extLst>
          </p:cNvPr>
          <p:cNvCxnSpPr>
            <a:cxnSpLocks/>
          </p:cNvCxnSpPr>
          <p:nvPr/>
        </p:nvCxnSpPr>
        <p:spPr>
          <a:xfrm flipV="1">
            <a:off x="9739997" y="4849346"/>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F82D16C7-9F81-BC41-A15C-B6D453321BB1}"/>
                  </a:ext>
                </a:extLst>
              </p:cNvPr>
              <p:cNvSpPr/>
              <p:nvPr/>
            </p:nvSpPr>
            <p:spPr>
              <a:xfrm>
                <a:off x="9295338" y="4239313"/>
                <a:ext cx="377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36" name="Rectangle 135">
                <a:extLst>
                  <a:ext uri="{FF2B5EF4-FFF2-40B4-BE49-F238E27FC236}">
                    <a16:creationId xmlns:a16="http://schemas.microsoft.com/office/drawing/2014/main" id="{F82D16C7-9F81-BC41-A15C-B6D453321BB1}"/>
                  </a:ext>
                </a:extLst>
              </p:cNvPr>
              <p:cNvSpPr>
                <a:spLocks noRot="1" noChangeAspect="1" noMove="1" noResize="1" noEditPoints="1" noAdjustHandles="1" noChangeArrowheads="1" noChangeShapeType="1" noTextEdit="1"/>
              </p:cNvSpPr>
              <p:nvPr/>
            </p:nvSpPr>
            <p:spPr>
              <a:xfrm>
                <a:off x="9295338" y="4239313"/>
                <a:ext cx="377026" cy="2769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a:extLst>
                  <a:ext uri="{FF2B5EF4-FFF2-40B4-BE49-F238E27FC236}">
                    <a16:creationId xmlns:a16="http://schemas.microsoft.com/office/drawing/2014/main" id="{5B124BE5-C3B7-E444-8387-601D6E7A09D2}"/>
                  </a:ext>
                </a:extLst>
              </p:cNvPr>
              <p:cNvSpPr/>
              <p:nvPr/>
            </p:nvSpPr>
            <p:spPr>
              <a:xfrm>
                <a:off x="9170742" y="4602138"/>
                <a:ext cx="37055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37" name="Rectangle 136">
                <a:extLst>
                  <a:ext uri="{FF2B5EF4-FFF2-40B4-BE49-F238E27FC236}">
                    <a16:creationId xmlns:a16="http://schemas.microsoft.com/office/drawing/2014/main" id="{5B124BE5-C3B7-E444-8387-601D6E7A09D2}"/>
                  </a:ext>
                </a:extLst>
              </p:cNvPr>
              <p:cNvSpPr>
                <a:spLocks noRot="1" noChangeAspect="1" noMove="1" noResize="1" noEditPoints="1" noAdjustHandles="1" noChangeArrowheads="1" noChangeShapeType="1" noTextEdit="1"/>
              </p:cNvSpPr>
              <p:nvPr/>
            </p:nvSpPr>
            <p:spPr>
              <a:xfrm>
                <a:off x="9170742" y="4602138"/>
                <a:ext cx="370550"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FCC960DE-F775-A949-96AE-FB5300BC9154}"/>
                  </a:ext>
                </a:extLst>
              </p:cNvPr>
              <p:cNvSpPr txBox="1"/>
              <p:nvPr/>
            </p:nvSpPr>
            <p:spPr>
              <a:xfrm>
                <a:off x="9684224" y="5194233"/>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3</m:t>
                          </m:r>
                        </m:sub>
                      </m:sSub>
                    </m:oMath>
                  </m:oMathPara>
                </a14:m>
                <a:endParaRPr lang="en-CA" sz="1600" dirty="0">
                  <a:ea typeface="Cambria Math" panose="02040503050406030204" pitchFamily="18" charset="0"/>
                </a:endParaRPr>
              </a:p>
            </p:txBody>
          </p:sp>
        </mc:Choice>
        <mc:Fallback xmlns="">
          <p:sp>
            <p:nvSpPr>
              <p:cNvPr id="138" name="TextBox 137">
                <a:extLst>
                  <a:ext uri="{FF2B5EF4-FFF2-40B4-BE49-F238E27FC236}">
                    <a16:creationId xmlns:a16="http://schemas.microsoft.com/office/drawing/2014/main" id="{FCC960DE-F775-A949-96AE-FB5300BC9154}"/>
                  </a:ext>
                </a:extLst>
              </p:cNvPr>
              <p:cNvSpPr txBox="1">
                <a:spLocks noRot="1" noChangeAspect="1" noMove="1" noResize="1" noEditPoints="1" noAdjustHandles="1" noChangeArrowheads="1" noChangeShapeType="1" noTextEdit="1"/>
              </p:cNvSpPr>
              <p:nvPr/>
            </p:nvSpPr>
            <p:spPr>
              <a:xfrm>
                <a:off x="9684224" y="5194233"/>
                <a:ext cx="506542" cy="338554"/>
              </a:xfrm>
              <a:prstGeom prst="rect">
                <a:avLst/>
              </a:prstGeom>
              <a:blipFill>
                <a:blip r:embed="rId22"/>
                <a:stretch>
                  <a:fillRect/>
                </a:stretch>
              </a:blipFill>
              <a:ln w="38100">
                <a:solidFill>
                  <a:schemeClr val="accent1"/>
                </a:solidFill>
              </a:ln>
            </p:spPr>
            <p:txBody>
              <a:bodyPr/>
              <a:lstStyle/>
              <a:p>
                <a:r>
                  <a:rPr lang="en-US">
                    <a:noFill/>
                  </a:rPr>
                  <a:t> </a:t>
                </a:r>
              </a:p>
            </p:txBody>
          </p:sp>
        </mc:Fallback>
      </mc:AlternateContent>
      <p:sp>
        <p:nvSpPr>
          <p:cNvPr id="139" name="TextBox 138">
            <a:extLst>
              <a:ext uri="{FF2B5EF4-FFF2-40B4-BE49-F238E27FC236}">
                <a16:creationId xmlns:a16="http://schemas.microsoft.com/office/drawing/2014/main" id="{3AF12207-8596-F344-9016-DDDD87098FB1}"/>
              </a:ext>
            </a:extLst>
          </p:cNvPr>
          <p:cNvSpPr txBox="1"/>
          <p:nvPr/>
        </p:nvSpPr>
        <p:spPr>
          <a:xfrm>
            <a:off x="3860109" y="2697633"/>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113C3422-5CF8-6245-98A5-B0D911F6F518}"/>
                  </a:ext>
                </a:extLst>
              </p:cNvPr>
              <p:cNvSpPr txBox="1"/>
              <p:nvPr/>
            </p:nvSpPr>
            <p:spPr>
              <a:xfrm>
                <a:off x="9012521" y="364680"/>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𝑖</m:t>
                          </m:r>
                        </m:sub>
                      </m:sSub>
                    </m:oMath>
                  </m:oMathPara>
                </a14:m>
                <a:endParaRPr lang="en-CA" sz="1600" b="0" dirty="0">
                  <a:ea typeface="Cambria Math" panose="02040503050406030204" pitchFamily="18" charset="0"/>
                </a:endParaRPr>
              </a:p>
            </p:txBody>
          </p:sp>
        </mc:Choice>
        <mc:Fallback xmlns="">
          <p:sp>
            <p:nvSpPr>
              <p:cNvPr id="140" name="TextBox 139">
                <a:extLst>
                  <a:ext uri="{FF2B5EF4-FFF2-40B4-BE49-F238E27FC236}">
                    <a16:creationId xmlns:a16="http://schemas.microsoft.com/office/drawing/2014/main" id="{113C3422-5CF8-6245-98A5-B0D911F6F518}"/>
                  </a:ext>
                </a:extLst>
              </p:cNvPr>
              <p:cNvSpPr txBox="1">
                <a:spLocks noRot="1" noChangeAspect="1" noMove="1" noResize="1" noEditPoints="1" noAdjustHandles="1" noChangeArrowheads="1" noChangeShapeType="1" noTextEdit="1"/>
              </p:cNvSpPr>
              <p:nvPr/>
            </p:nvSpPr>
            <p:spPr>
              <a:xfrm>
                <a:off x="9012521" y="364680"/>
                <a:ext cx="649330" cy="338554"/>
              </a:xfrm>
              <a:prstGeom prst="rect">
                <a:avLst/>
              </a:prstGeom>
              <a:blipFill>
                <a:blip r:embed="rId2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13D4D06B-E37C-B84C-AA5D-C4F9D759FD67}"/>
                  </a:ext>
                </a:extLst>
              </p:cNvPr>
              <p:cNvSpPr/>
              <p:nvPr/>
            </p:nvSpPr>
            <p:spPr>
              <a:xfrm>
                <a:off x="9734491" y="32679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41" name="Rectangle 140">
                <a:extLst>
                  <a:ext uri="{FF2B5EF4-FFF2-40B4-BE49-F238E27FC236}">
                    <a16:creationId xmlns:a16="http://schemas.microsoft.com/office/drawing/2014/main" id="{13D4D06B-E37C-B84C-AA5D-C4F9D759FD67}"/>
                  </a:ext>
                </a:extLst>
              </p:cNvPr>
              <p:cNvSpPr>
                <a:spLocks noRot="1" noChangeAspect="1" noMove="1" noResize="1" noEditPoints="1" noAdjustHandles="1" noChangeArrowheads="1" noChangeShapeType="1" noTextEdit="1"/>
              </p:cNvSpPr>
              <p:nvPr/>
            </p:nvSpPr>
            <p:spPr>
              <a:xfrm>
                <a:off x="9734491" y="326798"/>
                <a:ext cx="410690"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A4B8AA75-EB73-CA49-9FC9-A888E3A93518}"/>
                  </a:ext>
                </a:extLst>
              </p:cNvPr>
              <p:cNvSpPr txBox="1"/>
              <p:nvPr/>
            </p:nvSpPr>
            <p:spPr>
              <a:xfrm>
                <a:off x="10444510" y="310020"/>
                <a:ext cx="1285386" cy="421782"/>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sz="1600" i="1" smtClean="0">
                              <a:latin typeface="Cambria Math" panose="02040503050406030204" pitchFamily="18" charset="0"/>
                              <a:ea typeface="Cambria Math" panose="02040503050406030204" pitchFamily="18" charset="0"/>
                            </a:rPr>
                          </m:ctrlPr>
                        </m:sSupPr>
                        <m:e>
                          <m:sSup>
                            <m:sSupPr>
                              <m:ctrlPr>
                                <a:rPr lang="en-CA" sz="1600" i="1">
                                  <a:latin typeface="Cambria Math" panose="02040503050406030204" pitchFamily="18" charset="0"/>
                                  <a:ea typeface="Cambria Math" panose="02040503050406030204" pitchFamily="18" charset="0"/>
                                </a:rPr>
                              </m:ctrlPr>
                            </m:sSupPr>
                            <m:e>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𝐺</m:t>
                                  </m:r>
                                </m:e>
                                <m:sub>
                                  <m:r>
                                    <a:rPr lang="en-CA" sz="1600" b="0" i="1" smtClean="0">
                                      <a:latin typeface="Cambria Math" panose="02040503050406030204" pitchFamily="18" charset="0"/>
                                      <a:ea typeface="Cambria Math" panose="02040503050406030204" pitchFamily="18" charset="0"/>
                                    </a:rPr>
                                    <m:t>𝑖</m:t>
                                  </m:r>
                                </m:sub>
                              </m:sSub>
                              <m:sSup>
                                <m:sSupPr>
                                  <m:ctrlPr>
                                    <a:rPr lang="en-CA" sz="1600" i="1">
                                      <a:latin typeface="Cambria Math" panose="02040503050406030204" pitchFamily="18" charset="0"/>
                                      <a:ea typeface="Cambria Math" panose="02040503050406030204" pitchFamily="18" charset="0"/>
                                    </a:rPr>
                                  </m:ctrlPr>
                                </m:sSupPr>
                                <m:e>
                                  <m:r>
                                    <a:rPr lang="en-CA" sz="1600" i="1">
                                      <a:latin typeface="Cambria Math" panose="02040503050406030204" pitchFamily="18" charset="0"/>
                                      <a:ea typeface="Cambria Math" panose="02040503050406030204" pitchFamily="18" charset="0"/>
                                    </a:rPr>
                                    <m:t>𝑋</m:t>
                                  </m:r>
                                </m:e>
                                <m:sup>
                                  <m:sSub>
                                    <m:sSubPr>
                                      <m:ctrlPr>
                                        <a:rPr lang="en-CA" sz="1600" i="1" smtClean="0">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𝑏</m:t>
                                      </m:r>
                                    </m:e>
                                    <m:sub>
                                      <m:r>
                                        <a:rPr lang="en-CA" sz="1600" b="0" i="1" smtClean="0">
                                          <a:latin typeface="Cambria Math" panose="02040503050406030204" pitchFamily="18" charset="0"/>
                                          <a:ea typeface="Cambria Math" panose="02040503050406030204" pitchFamily="18" charset="0"/>
                                        </a:rPr>
                                        <m:t>𝑖</m:t>
                                      </m:r>
                                    </m:sub>
                                  </m:sSub>
                                </m:sup>
                              </m:sSup>
                              <m:r>
                                <a:rPr lang="en-CA" sz="1600" i="1">
                                  <a:latin typeface="Cambria Math" panose="02040503050406030204" pitchFamily="18" charset="0"/>
                                  <a:ea typeface="Cambria Math" panose="02040503050406030204" pitchFamily="18" charset="0"/>
                                </a:rPr>
                                <m:t>𝑍</m:t>
                              </m:r>
                            </m:e>
                            <m:sup>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𝑎</m:t>
                                  </m:r>
                                </m:e>
                                <m:sub>
                                  <m:r>
                                    <a:rPr lang="en-CA" sz="1600" b="0" i="1" smtClean="0">
                                      <a:latin typeface="Cambria Math" panose="02040503050406030204" pitchFamily="18" charset="0"/>
                                      <a:ea typeface="Cambria Math" panose="02040503050406030204" pitchFamily="18" charset="0"/>
                                    </a:rPr>
                                    <m:t>𝑖</m:t>
                                  </m:r>
                                </m:sub>
                              </m:sSub>
                            </m:sup>
                          </m:sSup>
                          <m:sSubSup>
                            <m:sSubSupPr>
                              <m:ctrlPr>
                                <a:rPr lang="en-CA" sz="1600" i="1">
                                  <a:latin typeface="Cambria Math" panose="02040503050406030204" pitchFamily="18" charset="0"/>
                                  <a:ea typeface="Cambria Math" panose="02040503050406030204" pitchFamily="18" charset="0"/>
                                </a:rPr>
                              </m:ctrlPr>
                            </m:sSubSupPr>
                            <m:e>
                              <m:r>
                                <a:rPr lang="en-CA" sz="1600" i="1">
                                  <a:latin typeface="Cambria Math" panose="02040503050406030204" pitchFamily="18" charset="0"/>
                                  <a:ea typeface="Cambria Math" panose="02040503050406030204" pitchFamily="18" charset="0"/>
                                </a:rPr>
                                <m:t>𝐺</m:t>
                              </m:r>
                            </m:e>
                            <m:sub>
                              <m:r>
                                <a:rPr lang="en-CA" sz="1600" b="0" i="1" smtClean="0">
                                  <a:latin typeface="Cambria Math" panose="02040503050406030204" pitchFamily="18" charset="0"/>
                                  <a:ea typeface="Cambria Math" panose="02040503050406030204" pitchFamily="18" charset="0"/>
                                </a:rPr>
                                <m:t>𝑖</m:t>
                              </m:r>
                            </m:sub>
                            <m:sup>
                              <m:r>
                                <a:rPr lang="en-CA" sz="1600" i="1">
                                  <a:latin typeface="Cambria Math" panose="02040503050406030204" pitchFamily="18" charset="0"/>
                                  <a:ea typeface="Cambria Math" panose="02040503050406030204" pitchFamily="18" charset="0"/>
                                </a:rPr>
                                <m:t>−1</m:t>
                              </m:r>
                            </m:sup>
                          </m:sSubSup>
                        </m:e>
                        <m:sup/>
                      </m:sSup>
                    </m:oMath>
                  </m:oMathPara>
                </a14:m>
                <a:endParaRPr lang="en-CA" sz="1600" dirty="0">
                  <a:ea typeface="Cambria Math" panose="02040503050406030204" pitchFamily="18" charset="0"/>
                </a:endParaRPr>
              </a:p>
            </p:txBody>
          </p:sp>
        </mc:Choice>
        <mc:Fallback xmlns="">
          <p:sp>
            <p:nvSpPr>
              <p:cNvPr id="142" name="TextBox 141">
                <a:extLst>
                  <a:ext uri="{FF2B5EF4-FFF2-40B4-BE49-F238E27FC236}">
                    <a16:creationId xmlns:a16="http://schemas.microsoft.com/office/drawing/2014/main" id="{A4B8AA75-EB73-CA49-9FC9-A888E3A93518}"/>
                  </a:ext>
                </a:extLst>
              </p:cNvPr>
              <p:cNvSpPr txBox="1">
                <a:spLocks noRot="1" noChangeAspect="1" noMove="1" noResize="1" noEditPoints="1" noAdjustHandles="1" noChangeArrowheads="1" noChangeShapeType="1" noTextEdit="1"/>
              </p:cNvSpPr>
              <p:nvPr/>
            </p:nvSpPr>
            <p:spPr>
              <a:xfrm>
                <a:off x="10444510" y="310020"/>
                <a:ext cx="1285386" cy="421782"/>
              </a:xfrm>
              <a:prstGeom prst="rect">
                <a:avLst/>
              </a:prstGeom>
              <a:blipFill>
                <a:blip r:embed="rId25"/>
                <a:stretch>
                  <a:fillRect/>
                </a:stretch>
              </a:blipFill>
              <a:ln w="38100">
                <a:solidFill>
                  <a:schemeClr val="accent1"/>
                </a:solidFill>
              </a:ln>
            </p:spPr>
            <p:txBody>
              <a:bodyPr/>
              <a:lstStyle/>
              <a:p>
                <a:r>
                  <a:rPr lang="en-US">
                    <a:noFill/>
                  </a:rPr>
                  <a:t> </a:t>
                </a:r>
              </a:p>
            </p:txBody>
          </p:sp>
        </mc:Fallback>
      </mc:AlternateContent>
      <p:sp>
        <p:nvSpPr>
          <p:cNvPr id="143" name="TextBox 142">
            <a:extLst>
              <a:ext uri="{FF2B5EF4-FFF2-40B4-BE49-F238E27FC236}">
                <a16:creationId xmlns:a16="http://schemas.microsoft.com/office/drawing/2014/main" id="{D874CF25-D014-F14B-90DA-DA8556A52B72}"/>
              </a:ext>
            </a:extLst>
          </p:cNvPr>
          <p:cNvSpPr txBox="1"/>
          <p:nvPr/>
        </p:nvSpPr>
        <p:spPr>
          <a:xfrm>
            <a:off x="9049856" y="894207"/>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mc:AlternateContent xmlns:mc="http://schemas.openxmlformats.org/markup-compatibility/2006" xmlns:a14="http://schemas.microsoft.com/office/drawing/2010/main">
        <mc:Choice Requires="a14">
          <p:sp>
            <p:nvSpPr>
              <p:cNvPr id="144" name="Rectangle 143">
                <a:extLst>
                  <a:ext uri="{FF2B5EF4-FFF2-40B4-BE49-F238E27FC236}">
                    <a16:creationId xmlns:a16="http://schemas.microsoft.com/office/drawing/2014/main" id="{E4C38FD4-78B8-B141-953E-27681CE9B9AE}"/>
                  </a:ext>
                </a:extLst>
              </p:cNvPr>
              <p:cNvSpPr/>
              <p:nvPr/>
            </p:nvSpPr>
            <p:spPr>
              <a:xfrm>
                <a:off x="9706489" y="93057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44" name="Rectangle 143">
                <a:extLst>
                  <a:ext uri="{FF2B5EF4-FFF2-40B4-BE49-F238E27FC236}">
                    <a16:creationId xmlns:a16="http://schemas.microsoft.com/office/drawing/2014/main" id="{E4C38FD4-78B8-B141-953E-27681CE9B9AE}"/>
                  </a:ext>
                </a:extLst>
              </p:cNvPr>
              <p:cNvSpPr>
                <a:spLocks noRot="1" noChangeAspect="1" noMove="1" noResize="1" noEditPoints="1" noAdjustHandles="1" noChangeArrowheads="1" noChangeShapeType="1" noTextEdit="1"/>
              </p:cNvSpPr>
              <p:nvPr/>
            </p:nvSpPr>
            <p:spPr>
              <a:xfrm>
                <a:off x="9706489" y="930572"/>
                <a:ext cx="410690" cy="369332"/>
              </a:xfrm>
              <a:prstGeom prst="rect">
                <a:avLst/>
              </a:prstGeom>
              <a:blipFill>
                <a:blip r:embed="rId26"/>
                <a:stretch>
                  <a:fillRect/>
                </a:stretch>
              </a:blipFill>
            </p:spPr>
            <p:txBody>
              <a:bodyPr/>
              <a:lstStyle/>
              <a:p>
                <a:r>
                  <a:rPr lang="en-US">
                    <a:noFill/>
                  </a:rPr>
                  <a:t> </a:t>
                </a:r>
              </a:p>
            </p:txBody>
          </p:sp>
        </mc:Fallback>
      </mc:AlternateContent>
      <p:sp>
        <p:nvSpPr>
          <p:cNvPr id="145" name="TextBox 144">
            <a:extLst>
              <a:ext uri="{FF2B5EF4-FFF2-40B4-BE49-F238E27FC236}">
                <a16:creationId xmlns:a16="http://schemas.microsoft.com/office/drawing/2014/main" id="{D82BD109-6B5B-5B41-98EE-6997CBB6F1A3}"/>
              </a:ext>
            </a:extLst>
          </p:cNvPr>
          <p:cNvSpPr txBox="1"/>
          <p:nvPr/>
        </p:nvSpPr>
        <p:spPr>
          <a:xfrm>
            <a:off x="10373149" y="827368"/>
            <a:ext cx="1598961" cy="692497"/>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Teleportation Measurement</a:t>
            </a:r>
          </a:p>
          <a:p>
            <a:pPr algn="ctr"/>
            <a:endParaRPr lang="en-US" sz="500" dirty="0"/>
          </a:p>
        </p:txBody>
      </p:sp>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1036DE88-397B-6547-B642-CFC1A614E4BA}"/>
                  </a:ext>
                </a:extLst>
              </p:cNvPr>
              <p:cNvSpPr/>
              <p:nvPr/>
            </p:nvSpPr>
            <p:spPr>
              <a:xfrm>
                <a:off x="10652469" y="5238261"/>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48" name="Rectangle 147">
                <a:extLst>
                  <a:ext uri="{FF2B5EF4-FFF2-40B4-BE49-F238E27FC236}">
                    <a16:creationId xmlns:a16="http://schemas.microsoft.com/office/drawing/2014/main" id="{1036DE88-397B-6547-B642-CFC1A614E4BA}"/>
                  </a:ext>
                </a:extLst>
              </p:cNvPr>
              <p:cNvSpPr>
                <a:spLocks noRot="1" noChangeAspect="1" noMove="1" noResize="1" noEditPoints="1" noAdjustHandles="1" noChangeArrowheads="1" noChangeShapeType="1" noTextEdit="1"/>
              </p:cNvSpPr>
              <p:nvPr/>
            </p:nvSpPr>
            <p:spPr>
              <a:xfrm>
                <a:off x="10652469" y="5238261"/>
                <a:ext cx="434734"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Rectangle 199">
                <a:extLst>
                  <a:ext uri="{FF2B5EF4-FFF2-40B4-BE49-F238E27FC236}">
                    <a16:creationId xmlns:a16="http://schemas.microsoft.com/office/drawing/2014/main" id="{C5AE1A01-5B49-FA40-BE4D-3551D69A0271}"/>
                  </a:ext>
                </a:extLst>
              </p:cNvPr>
              <p:cNvSpPr/>
              <p:nvPr/>
            </p:nvSpPr>
            <p:spPr>
              <a:xfrm>
                <a:off x="2401778" y="5715493"/>
                <a:ext cx="30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200" name="Rectangle 199">
                <a:extLst>
                  <a:ext uri="{FF2B5EF4-FFF2-40B4-BE49-F238E27FC236}">
                    <a16:creationId xmlns:a16="http://schemas.microsoft.com/office/drawing/2014/main" id="{C5AE1A01-5B49-FA40-BE4D-3551D69A0271}"/>
                  </a:ext>
                </a:extLst>
              </p:cNvPr>
              <p:cNvSpPr>
                <a:spLocks noRot="1" noChangeAspect="1" noMove="1" noResize="1" noEditPoints="1" noAdjustHandles="1" noChangeArrowheads="1" noChangeShapeType="1" noTextEdit="1"/>
              </p:cNvSpPr>
              <p:nvPr/>
            </p:nvSpPr>
            <p:spPr>
              <a:xfrm>
                <a:off x="2401778" y="5715493"/>
                <a:ext cx="309700" cy="369332"/>
              </a:xfrm>
              <a:prstGeom prst="rect">
                <a:avLst/>
              </a:prstGeom>
              <a:blipFill>
                <a:blip r:embed="rId28"/>
                <a:stretch>
                  <a:fillRect/>
                </a:stretch>
              </a:blipFill>
            </p:spPr>
            <p:txBody>
              <a:bodyPr/>
              <a:lstStyle/>
              <a:p>
                <a:r>
                  <a:rPr lang="en-US">
                    <a:noFill/>
                  </a:rPr>
                  <a:t> </a:t>
                </a:r>
              </a:p>
            </p:txBody>
          </p:sp>
        </mc:Fallback>
      </mc:AlternateContent>
      <p:sp>
        <p:nvSpPr>
          <p:cNvPr id="150" name="Rectangle 149">
            <a:extLst>
              <a:ext uri="{FF2B5EF4-FFF2-40B4-BE49-F238E27FC236}">
                <a16:creationId xmlns:a16="http://schemas.microsoft.com/office/drawing/2014/main" id="{8C6E14B0-1369-134F-A15D-6973721BB7A5}"/>
              </a:ext>
            </a:extLst>
          </p:cNvPr>
          <p:cNvSpPr/>
          <p:nvPr/>
        </p:nvSpPr>
        <p:spPr>
          <a:xfrm>
            <a:off x="291019" y="2252278"/>
            <a:ext cx="1730728" cy="338554"/>
          </a:xfrm>
          <a:prstGeom prst="rect">
            <a:avLst/>
          </a:prstGeom>
        </p:spPr>
        <p:txBody>
          <a:bodyPr wrap="square">
            <a:spAutoFit/>
          </a:bodyPr>
          <a:lstStyle/>
          <a:p>
            <a:r>
              <a:rPr lang="en-CA" sz="1600" b="1" dirty="0"/>
              <a:t>Flattened circuit</a:t>
            </a:r>
            <a:endParaRPr lang="en-US" sz="1600" b="1" dirty="0"/>
          </a:p>
        </p:txBody>
      </p:sp>
      <p:sp>
        <p:nvSpPr>
          <p:cNvPr id="151" name="Rectangle 150">
            <a:extLst>
              <a:ext uri="{FF2B5EF4-FFF2-40B4-BE49-F238E27FC236}">
                <a16:creationId xmlns:a16="http://schemas.microsoft.com/office/drawing/2014/main" id="{3570EB98-1262-0F43-95D4-C691097BB64D}"/>
              </a:ext>
            </a:extLst>
          </p:cNvPr>
          <p:cNvSpPr/>
          <p:nvPr/>
        </p:nvSpPr>
        <p:spPr>
          <a:xfrm>
            <a:off x="846356" y="2581341"/>
            <a:ext cx="2148917" cy="3626512"/>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B0029A-C0FD-FA4F-A2C3-BE6E9993188F}"/>
              </a:ext>
            </a:extLst>
          </p:cNvPr>
          <p:cNvSpPr txBox="1"/>
          <p:nvPr/>
        </p:nvSpPr>
        <p:spPr>
          <a:xfrm>
            <a:off x="770883" y="6339405"/>
            <a:ext cx="2299862" cy="369332"/>
          </a:xfrm>
          <a:prstGeom prst="rect">
            <a:avLst/>
          </a:prstGeom>
          <a:noFill/>
        </p:spPr>
        <p:txBody>
          <a:bodyPr wrap="square" rtlCol="0">
            <a:spAutoFit/>
          </a:bodyPr>
          <a:lstStyle/>
          <a:p>
            <a:r>
              <a:rPr lang="en-US" dirty="0"/>
              <a:t>Encoder prepares this</a:t>
            </a:r>
          </a:p>
        </p:txBody>
      </p:sp>
      <p:sp>
        <p:nvSpPr>
          <p:cNvPr id="152" name="Rectangle 151">
            <a:extLst>
              <a:ext uri="{FF2B5EF4-FFF2-40B4-BE49-F238E27FC236}">
                <a16:creationId xmlns:a16="http://schemas.microsoft.com/office/drawing/2014/main" id="{91F19BC4-F169-B746-88D6-3625E11A1F34}"/>
              </a:ext>
            </a:extLst>
          </p:cNvPr>
          <p:cNvSpPr/>
          <p:nvPr/>
        </p:nvSpPr>
        <p:spPr>
          <a:xfrm>
            <a:off x="3188447" y="2466095"/>
            <a:ext cx="7898756" cy="3741757"/>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11EBBF5B-93C8-D241-85EF-5214D184D04F}"/>
              </a:ext>
            </a:extLst>
          </p:cNvPr>
          <p:cNvSpPr txBox="1"/>
          <p:nvPr/>
        </p:nvSpPr>
        <p:spPr>
          <a:xfrm>
            <a:off x="5227474" y="6342602"/>
            <a:ext cx="5447623" cy="369332"/>
          </a:xfrm>
          <a:prstGeom prst="rect">
            <a:avLst/>
          </a:prstGeom>
          <a:noFill/>
        </p:spPr>
        <p:txBody>
          <a:bodyPr wrap="square" rtlCol="0">
            <a:spAutoFit/>
          </a:bodyPr>
          <a:lstStyle/>
          <a:p>
            <a:r>
              <a:rPr lang="en-US" dirty="0"/>
              <a:t>Decoder performs </a:t>
            </a:r>
            <a:r>
              <a:rPr lang="en-US" dirty="0" err="1"/>
              <a:t>teleportations</a:t>
            </a:r>
            <a:r>
              <a:rPr lang="en-US" dirty="0"/>
              <a:t> + corrections</a:t>
            </a:r>
          </a:p>
        </p:txBody>
      </p:sp>
      <p:sp>
        <p:nvSpPr>
          <p:cNvPr id="10" name="TextBox 9">
            <a:extLst>
              <a:ext uri="{FF2B5EF4-FFF2-40B4-BE49-F238E27FC236}">
                <a16:creationId xmlns:a16="http://schemas.microsoft.com/office/drawing/2014/main" id="{339BD3C3-7855-F84F-AE9D-11F010E088CC}"/>
              </a:ext>
            </a:extLst>
          </p:cNvPr>
          <p:cNvSpPr txBox="1"/>
          <p:nvPr/>
        </p:nvSpPr>
        <p:spPr>
          <a:xfrm>
            <a:off x="6096000" y="1614501"/>
            <a:ext cx="4420742" cy="646331"/>
          </a:xfrm>
          <a:prstGeom prst="rect">
            <a:avLst/>
          </a:prstGeom>
          <a:solidFill>
            <a:schemeClr val="accent4">
              <a:lumMod val="20000"/>
              <a:lumOff val="80000"/>
            </a:schemeClr>
          </a:solidFill>
          <a:ln>
            <a:solidFill>
              <a:srgbClr val="002060"/>
            </a:solidFill>
          </a:ln>
        </p:spPr>
        <p:txBody>
          <a:bodyPr wrap="square" rtlCol="0">
            <a:spAutoFit/>
          </a:bodyPr>
          <a:lstStyle/>
          <a:p>
            <a:r>
              <a:rPr lang="en-US" b="1" dirty="0"/>
              <a:t>Encoding computable in constant-depth, but </a:t>
            </a:r>
            <a:br>
              <a:rPr lang="en-US" b="1" dirty="0"/>
            </a:br>
            <a:r>
              <a:rPr lang="en-US" b="1" dirty="0"/>
              <a:t>it is not private!</a:t>
            </a:r>
          </a:p>
        </p:txBody>
      </p:sp>
    </p:spTree>
    <p:extLst>
      <p:ext uri="{BB962C8B-B14F-4D97-AF65-F5344CB8AC3E}">
        <p14:creationId xmlns:p14="http://schemas.microsoft.com/office/powerpoint/2010/main" val="178943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p:bldP spid="40" grpId="0"/>
      <p:bldP spid="47" grpId="0" animBg="1"/>
      <p:bldP spid="60" grpId="0" animBg="1"/>
      <p:bldP spid="65" grpId="0"/>
      <p:bldP spid="66" grpId="0"/>
      <p:bldP spid="116" grpId="0" animBg="1"/>
      <p:bldP spid="136" grpId="0"/>
      <p:bldP spid="137" grpId="0"/>
      <p:bldP spid="138" grpId="0" animBg="1"/>
      <p:bldP spid="139" grpId="0" animBg="1"/>
      <p:bldP spid="140" grpId="0" animBg="1"/>
      <p:bldP spid="141" grpId="0"/>
      <p:bldP spid="142" grpId="0" animBg="1"/>
      <p:bldP spid="143" grpId="0" animBg="1"/>
      <p:bldP spid="144" grpId="0"/>
      <p:bldP spid="145" grpId="0" animBg="1"/>
      <p:bldP spid="148" grpId="0"/>
      <p:bldP spid="151" grpId="0" animBg="1"/>
      <p:bldP spid="7" grpId="0"/>
      <p:bldP spid="152" grpId="0" animBg="1"/>
      <p:bldP spid="153"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p:txBody>
          <a:bodyPr/>
          <a:lstStyle/>
          <a:p>
            <a:r>
              <a:rPr lang="en-US" dirty="0"/>
              <a:t>Hiding the Inputs and Gates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2"/>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802240"/>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3097253"/>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3667704"/>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3097253"/>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3414636"/>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3483146"/>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3483146"/>
                <a:ext cx="352338" cy="369115"/>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3229969"/>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3229969"/>
                <a:ext cx="835805"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61757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617574"/>
                <a:ext cx="367985" cy="369332"/>
              </a:xfrm>
              <a:prstGeom prst="rect">
                <a:avLst/>
              </a:prstGeom>
              <a:blipFill>
                <a:blip r:embed="rId5"/>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556355" y="2629127"/>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557845" y="2992574"/>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80B7343E-0483-464F-AAEB-68AEDE0355E9}"/>
              </a:ext>
            </a:extLst>
          </p:cNvPr>
          <p:cNvCxnSpPr>
            <a:cxnSpLocks/>
          </p:cNvCxnSpPr>
          <p:nvPr/>
        </p:nvCxnSpPr>
        <p:spPr>
          <a:xfrm>
            <a:off x="4848167" y="274128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6C44045-E8C0-5D46-AF95-B22E2D3F95A9}"/>
              </a:ext>
            </a:extLst>
          </p:cNvPr>
          <p:cNvCxnSpPr>
            <a:cxnSpLocks/>
          </p:cNvCxnSpPr>
          <p:nvPr/>
        </p:nvCxnSpPr>
        <p:spPr>
          <a:xfrm>
            <a:off x="4823020" y="2825360"/>
            <a:ext cx="60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DEBA72-22F8-9343-8ADA-4460272553A1}"/>
              </a:ext>
            </a:extLst>
          </p:cNvPr>
          <p:cNvCxnSpPr>
            <a:cxnSpLocks/>
          </p:cNvCxnSpPr>
          <p:nvPr/>
        </p:nvCxnSpPr>
        <p:spPr>
          <a:xfrm>
            <a:off x="4848167" y="3097253"/>
            <a:ext cx="381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9C2724F-E8CE-F749-87BD-47CFF9F24CE3}"/>
              </a:ext>
            </a:extLst>
          </p:cNvPr>
          <p:cNvCxnSpPr>
            <a:cxnSpLocks/>
          </p:cNvCxnSpPr>
          <p:nvPr/>
        </p:nvCxnSpPr>
        <p:spPr>
          <a:xfrm>
            <a:off x="4848167" y="3166819"/>
            <a:ext cx="381425"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B819091-FC27-C94D-A166-7D8104C226C3}"/>
                  </a:ext>
                </a:extLst>
              </p:cNvPr>
              <p:cNvSpPr txBox="1"/>
              <p:nvPr/>
            </p:nvSpPr>
            <p:spPr>
              <a:xfrm>
                <a:off x="4996461" y="3433340"/>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B819091-FC27-C94D-A166-7D8104C226C3}"/>
                  </a:ext>
                </a:extLst>
              </p:cNvPr>
              <p:cNvSpPr txBox="1">
                <a:spLocks noRot="1" noChangeAspect="1" noMove="1" noResize="1" noEditPoints="1" noAdjustHandles="1" noChangeArrowheads="1" noChangeShapeType="1" noTextEdit="1"/>
              </p:cNvSpPr>
              <p:nvPr/>
            </p:nvSpPr>
            <p:spPr>
              <a:xfrm>
                <a:off x="4996461" y="3433340"/>
                <a:ext cx="649330" cy="338554"/>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cxnSp>
        <p:nvCxnSpPr>
          <p:cNvPr id="106" name="Straight Connector 105">
            <a:extLst>
              <a:ext uri="{FF2B5EF4-FFF2-40B4-BE49-F238E27FC236}">
                <a16:creationId xmlns:a16="http://schemas.microsoft.com/office/drawing/2014/main" id="{A3708379-2A50-AE43-B13B-4B7400E34421}"/>
              </a:ext>
            </a:extLst>
          </p:cNvPr>
          <p:cNvCxnSpPr>
            <a:cxnSpLocks/>
          </p:cNvCxnSpPr>
          <p:nvPr/>
        </p:nvCxnSpPr>
        <p:spPr>
          <a:xfrm flipV="1">
            <a:off x="5426013" y="2741289"/>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2C69B75-A4DD-9F48-A06D-4EEAAF2A612B}"/>
              </a:ext>
            </a:extLst>
          </p:cNvPr>
          <p:cNvCxnSpPr>
            <a:cxnSpLocks/>
          </p:cNvCxnSpPr>
          <p:nvPr/>
        </p:nvCxnSpPr>
        <p:spPr>
          <a:xfrm flipV="1">
            <a:off x="5351910" y="2741289"/>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7F6448-660F-464D-ACEB-51DB044BECF4}"/>
              </a:ext>
            </a:extLst>
          </p:cNvPr>
          <p:cNvCxnSpPr>
            <a:cxnSpLocks/>
          </p:cNvCxnSpPr>
          <p:nvPr/>
        </p:nvCxnSpPr>
        <p:spPr>
          <a:xfrm flipV="1">
            <a:off x="5227474" y="3096514"/>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C0F9BF7-CC1A-3E4C-92F3-4E7840C3EF20}"/>
              </a:ext>
            </a:extLst>
          </p:cNvPr>
          <p:cNvCxnSpPr>
            <a:cxnSpLocks/>
          </p:cNvCxnSpPr>
          <p:nvPr/>
        </p:nvCxnSpPr>
        <p:spPr>
          <a:xfrm flipV="1">
            <a:off x="5168751" y="3100660"/>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C811B519-83A6-8449-8F97-D5FD83A9BB0B}"/>
                  </a:ext>
                </a:extLst>
              </p:cNvPr>
              <p:cNvSpPr/>
              <p:nvPr/>
            </p:nvSpPr>
            <p:spPr>
              <a:xfrm>
                <a:off x="4918278" y="2853452"/>
                <a:ext cx="36695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110" name="Rectangle 109">
                <a:extLst>
                  <a:ext uri="{FF2B5EF4-FFF2-40B4-BE49-F238E27FC236}">
                    <a16:creationId xmlns:a16="http://schemas.microsoft.com/office/drawing/2014/main" id="{C811B519-83A6-8449-8F97-D5FD83A9BB0B}"/>
                  </a:ext>
                </a:extLst>
              </p:cNvPr>
              <p:cNvSpPr>
                <a:spLocks noRot="1" noChangeAspect="1" noMove="1" noResize="1" noEditPoints="1" noAdjustHandles="1" noChangeArrowheads="1" noChangeShapeType="1" noTextEdit="1"/>
              </p:cNvSpPr>
              <p:nvPr/>
            </p:nvSpPr>
            <p:spPr>
              <a:xfrm>
                <a:off x="4918278" y="2853452"/>
                <a:ext cx="366959" cy="276999"/>
              </a:xfrm>
              <a:prstGeom prst="rect">
                <a:avLst/>
              </a:prstGeom>
              <a:blipFill>
                <a:blip r:embed="rId7"/>
                <a:stretch>
                  <a:fillRect/>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3987012"/>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4557463"/>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3987012"/>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4304395"/>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63101F-D6B1-1043-ABA0-97A45F13C8DB}"/>
                  </a:ext>
                </a:extLst>
              </p:cNvPr>
              <p:cNvSpPr txBox="1"/>
              <p:nvPr/>
            </p:nvSpPr>
            <p:spPr>
              <a:xfrm>
                <a:off x="2359140" y="4372905"/>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5" name="TextBox 114">
                <a:extLst>
                  <a:ext uri="{FF2B5EF4-FFF2-40B4-BE49-F238E27FC236}">
                    <a16:creationId xmlns:a16="http://schemas.microsoft.com/office/drawing/2014/main" id="{6A63101F-D6B1-1043-ABA0-97A45F13C8DB}"/>
                  </a:ext>
                </a:extLst>
              </p:cNvPr>
              <p:cNvSpPr txBox="1">
                <a:spLocks noRot="1" noChangeAspect="1" noMove="1" noResize="1" noEditPoints="1" noAdjustHandles="1" noChangeArrowheads="1" noChangeShapeType="1" noTextEdit="1"/>
              </p:cNvSpPr>
              <p:nvPr/>
            </p:nvSpPr>
            <p:spPr>
              <a:xfrm>
                <a:off x="2359140" y="4372905"/>
                <a:ext cx="352338" cy="369115"/>
              </a:xfrm>
              <a:prstGeom prst="rect">
                <a:avLst/>
              </a:prstGeom>
              <a:blipFill>
                <a:blip r:embed="rId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4119728"/>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4119728"/>
                <a:ext cx="835805" cy="369332"/>
              </a:xfrm>
              <a:prstGeom prst="rect">
                <a:avLst/>
              </a:prstGeom>
              <a:blipFill>
                <a:blip r:embed="rId9"/>
                <a:stretch>
                  <a:fillRect b="-13793"/>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CE9B600C-5847-0342-9B35-68453C66A6D9}"/>
              </a:ext>
            </a:extLst>
          </p:cNvPr>
          <p:cNvSpPr txBox="1"/>
          <p:nvPr/>
        </p:nvSpPr>
        <p:spPr>
          <a:xfrm>
            <a:off x="5772839" y="3587392"/>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p:grpSp>
        <p:nvGrpSpPr>
          <p:cNvPr id="118" name="Group 117">
            <a:extLst>
              <a:ext uri="{FF2B5EF4-FFF2-40B4-BE49-F238E27FC236}">
                <a16:creationId xmlns:a16="http://schemas.microsoft.com/office/drawing/2014/main" id="{7EC4AE28-004E-6442-B53B-2312A4ABFA2E}"/>
              </a:ext>
            </a:extLst>
          </p:cNvPr>
          <p:cNvGrpSpPr/>
          <p:nvPr/>
        </p:nvGrpSpPr>
        <p:grpSpPr>
          <a:xfrm>
            <a:off x="6476702" y="3510789"/>
            <a:ext cx="291812" cy="357779"/>
            <a:chOff x="4236440" y="4031062"/>
            <a:chExt cx="352338" cy="431988"/>
          </a:xfrm>
        </p:grpSpPr>
        <p:sp>
          <p:nvSpPr>
            <p:cNvPr id="119" name="TextBox 118">
              <a:extLst>
                <a:ext uri="{FF2B5EF4-FFF2-40B4-BE49-F238E27FC236}">
                  <a16:creationId xmlns:a16="http://schemas.microsoft.com/office/drawing/2014/main" id="{E654CEAF-4F06-7B46-A6CA-6AD826423981}"/>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0" name="Block Arc 119">
              <a:extLst>
                <a:ext uri="{FF2B5EF4-FFF2-40B4-BE49-F238E27FC236}">
                  <a16:creationId xmlns:a16="http://schemas.microsoft.com/office/drawing/2014/main" id="{CDCE91CC-9206-A942-B609-53A2A86815D5}"/>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0622E509-1CBE-8A4D-A365-F49FF50689DC}"/>
                </a:ext>
              </a:extLst>
            </p:cNvPr>
            <p:cNvCxnSpPr>
              <a:cxnSpLocks/>
              <a:stCxn id="11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271A44B2-BB5C-C549-B791-604642DEAAA6}"/>
              </a:ext>
            </a:extLst>
          </p:cNvPr>
          <p:cNvGrpSpPr/>
          <p:nvPr/>
        </p:nvGrpSpPr>
        <p:grpSpPr>
          <a:xfrm>
            <a:off x="6478192" y="3874236"/>
            <a:ext cx="291812" cy="357779"/>
            <a:chOff x="4236440" y="4031062"/>
            <a:chExt cx="352338" cy="431988"/>
          </a:xfrm>
        </p:grpSpPr>
        <p:sp>
          <p:nvSpPr>
            <p:cNvPr id="123" name="TextBox 122">
              <a:extLst>
                <a:ext uri="{FF2B5EF4-FFF2-40B4-BE49-F238E27FC236}">
                  <a16:creationId xmlns:a16="http://schemas.microsoft.com/office/drawing/2014/main" id="{98A076B4-6471-5643-8448-9A6C19585F2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4" name="Block Arc 123">
              <a:extLst>
                <a:ext uri="{FF2B5EF4-FFF2-40B4-BE49-F238E27FC236}">
                  <a16:creationId xmlns:a16="http://schemas.microsoft.com/office/drawing/2014/main" id="{1148D272-2DF5-3649-B092-9E6066DD3410}"/>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Arrow Connector 124">
              <a:extLst>
                <a:ext uri="{FF2B5EF4-FFF2-40B4-BE49-F238E27FC236}">
                  <a16:creationId xmlns:a16="http://schemas.microsoft.com/office/drawing/2014/main" id="{F788055F-2ABE-084A-88CA-66BB210F4C82}"/>
                </a:ext>
              </a:extLst>
            </p:cNvPr>
            <p:cNvCxnSpPr>
              <a:cxnSpLocks/>
              <a:stCxn id="12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94B8BE0A-BCD8-D848-B0E1-9EB2A31F4F27}"/>
              </a:ext>
            </a:extLst>
          </p:cNvPr>
          <p:cNvCxnSpPr>
            <a:cxnSpLocks/>
          </p:cNvCxnSpPr>
          <p:nvPr/>
        </p:nvCxnSpPr>
        <p:spPr>
          <a:xfrm>
            <a:off x="6768514" y="3622951"/>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92E8BA-778D-0044-B383-5D909A4D8D76}"/>
              </a:ext>
            </a:extLst>
          </p:cNvPr>
          <p:cNvCxnSpPr>
            <a:cxnSpLocks/>
          </p:cNvCxnSpPr>
          <p:nvPr/>
        </p:nvCxnSpPr>
        <p:spPr>
          <a:xfrm>
            <a:off x="6743367" y="3707022"/>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4E2538D-983D-7749-B178-F3FE0E837B38}"/>
              </a:ext>
            </a:extLst>
          </p:cNvPr>
          <p:cNvCxnSpPr>
            <a:cxnSpLocks/>
          </p:cNvCxnSpPr>
          <p:nvPr/>
        </p:nvCxnSpPr>
        <p:spPr>
          <a:xfrm>
            <a:off x="6768514" y="397891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08A21B-8880-F04F-A684-A976EE91637C}"/>
              </a:ext>
            </a:extLst>
          </p:cNvPr>
          <p:cNvCxnSpPr>
            <a:cxnSpLocks/>
          </p:cNvCxnSpPr>
          <p:nvPr/>
        </p:nvCxnSpPr>
        <p:spPr>
          <a:xfrm>
            <a:off x="6768514" y="4048481"/>
            <a:ext cx="698089"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324DC19C-24F4-1A44-89E7-89B12340FE92}"/>
                  </a:ext>
                </a:extLst>
              </p:cNvPr>
              <p:cNvSpPr txBox="1"/>
              <p:nvPr/>
            </p:nvSpPr>
            <p:spPr>
              <a:xfrm>
                <a:off x="7366242" y="4312176"/>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2</m:t>
                          </m:r>
                        </m:sub>
                      </m:sSub>
                    </m:oMath>
                  </m:oMathPara>
                </a14:m>
                <a:endParaRPr lang="en-CA" sz="1600" dirty="0">
                  <a:ea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324DC19C-24F4-1A44-89E7-89B12340FE92}"/>
                  </a:ext>
                </a:extLst>
              </p:cNvPr>
              <p:cNvSpPr txBox="1">
                <a:spLocks noRot="1" noChangeAspect="1" noMove="1" noResize="1" noEditPoints="1" noAdjustHandles="1" noChangeArrowheads="1" noChangeShapeType="1" noTextEdit="1"/>
              </p:cNvSpPr>
              <p:nvPr/>
            </p:nvSpPr>
            <p:spPr>
              <a:xfrm>
                <a:off x="7366242" y="4312176"/>
                <a:ext cx="506542" cy="338554"/>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p:cxnSp>
        <p:nvCxnSpPr>
          <p:cNvPr id="131" name="Straight Connector 130">
            <a:extLst>
              <a:ext uri="{FF2B5EF4-FFF2-40B4-BE49-F238E27FC236}">
                <a16:creationId xmlns:a16="http://schemas.microsoft.com/office/drawing/2014/main" id="{B0C6881B-D58D-7C44-89F6-9A68238E0954}"/>
              </a:ext>
            </a:extLst>
          </p:cNvPr>
          <p:cNvCxnSpPr>
            <a:cxnSpLocks/>
          </p:cNvCxnSpPr>
          <p:nvPr/>
        </p:nvCxnSpPr>
        <p:spPr>
          <a:xfrm flipV="1">
            <a:off x="7816144" y="3622951"/>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02131A5-3904-9541-BA8C-991CABC5DD04}"/>
              </a:ext>
            </a:extLst>
          </p:cNvPr>
          <p:cNvCxnSpPr>
            <a:cxnSpLocks/>
          </p:cNvCxnSpPr>
          <p:nvPr/>
        </p:nvCxnSpPr>
        <p:spPr>
          <a:xfrm flipV="1">
            <a:off x="7742041" y="3622951"/>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D609446-140A-EA49-BB87-86CB0AE9CDE4}"/>
              </a:ext>
            </a:extLst>
          </p:cNvPr>
          <p:cNvCxnSpPr>
            <a:cxnSpLocks/>
          </p:cNvCxnSpPr>
          <p:nvPr/>
        </p:nvCxnSpPr>
        <p:spPr>
          <a:xfrm flipV="1">
            <a:off x="7466603" y="3969787"/>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1EE8897-C242-5347-869B-E1F3CEA82F01}"/>
              </a:ext>
            </a:extLst>
          </p:cNvPr>
          <p:cNvCxnSpPr>
            <a:cxnSpLocks/>
          </p:cNvCxnSpPr>
          <p:nvPr/>
        </p:nvCxnSpPr>
        <p:spPr>
          <a:xfrm flipV="1">
            <a:off x="7407880" y="3982322"/>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3820F378-A956-A54C-BAEE-432D4774CCB9}"/>
                  </a:ext>
                </a:extLst>
              </p:cNvPr>
              <p:cNvSpPr/>
              <p:nvPr/>
            </p:nvSpPr>
            <p:spPr>
              <a:xfrm>
                <a:off x="6963221" y="3372289"/>
                <a:ext cx="377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135" name="Rectangle 134">
                <a:extLst>
                  <a:ext uri="{FF2B5EF4-FFF2-40B4-BE49-F238E27FC236}">
                    <a16:creationId xmlns:a16="http://schemas.microsoft.com/office/drawing/2014/main" id="{3820F378-A956-A54C-BAEE-432D4774CCB9}"/>
                  </a:ext>
                </a:extLst>
              </p:cNvPr>
              <p:cNvSpPr>
                <a:spLocks noRot="1" noChangeAspect="1" noMove="1" noResize="1" noEditPoints="1" noAdjustHandles="1" noChangeArrowheads="1" noChangeShapeType="1" noTextEdit="1"/>
              </p:cNvSpPr>
              <p:nvPr/>
            </p:nvSpPr>
            <p:spPr>
              <a:xfrm>
                <a:off x="6963221" y="3372289"/>
                <a:ext cx="377026"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a:extLst>
                  <a:ext uri="{FF2B5EF4-FFF2-40B4-BE49-F238E27FC236}">
                    <a16:creationId xmlns:a16="http://schemas.microsoft.com/office/drawing/2014/main" id="{2DC46C56-C6F9-4D43-B355-1474F0B357CD}"/>
                  </a:ext>
                </a:extLst>
              </p:cNvPr>
              <p:cNvSpPr/>
              <p:nvPr/>
            </p:nvSpPr>
            <p:spPr>
              <a:xfrm>
                <a:off x="6838625" y="3735114"/>
                <a:ext cx="37055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136" name="Rectangle 135">
                <a:extLst>
                  <a:ext uri="{FF2B5EF4-FFF2-40B4-BE49-F238E27FC236}">
                    <a16:creationId xmlns:a16="http://schemas.microsoft.com/office/drawing/2014/main" id="{2DC46C56-C6F9-4D43-B355-1474F0B357CD}"/>
                  </a:ext>
                </a:extLst>
              </p:cNvPr>
              <p:cNvSpPr>
                <a:spLocks noRot="1" noChangeAspect="1" noMove="1" noResize="1" noEditPoints="1" noAdjustHandles="1" noChangeArrowheads="1" noChangeShapeType="1" noTextEdit="1"/>
              </p:cNvSpPr>
              <p:nvPr/>
            </p:nvSpPr>
            <p:spPr>
              <a:xfrm>
                <a:off x="6838625" y="3735114"/>
                <a:ext cx="370550" cy="276999"/>
              </a:xfrm>
              <a:prstGeom prst="rect">
                <a:avLst/>
              </a:prstGeom>
              <a:blipFill>
                <a:blip r:embed="rId12"/>
                <a:stretch>
                  <a:fillRect/>
                </a:stretch>
              </a:blipFill>
            </p:spPr>
            <p:txBody>
              <a:bodyPr/>
              <a:lstStyle/>
              <a:p>
                <a:r>
                  <a:rPr lang="en-US">
                    <a:noFill/>
                  </a:rPr>
                  <a:t> </a:t>
                </a:r>
              </a:p>
            </p:txBody>
          </p:sp>
        </mc:Fallback>
      </mc:AlternateContent>
      <p:cxnSp>
        <p:nvCxnSpPr>
          <p:cNvPr id="137" name="Straight Connector 136">
            <a:extLst>
              <a:ext uri="{FF2B5EF4-FFF2-40B4-BE49-F238E27FC236}">
                <a16:creationId xmlns:a16="http://schemas.microsoft.com/office/drawing/2014/main" id="{C9B332C4-162E-2E49-B64B-D86CF3EF191E}"/>
              </a:ext>
            </a:extLst>
          </p:cNvPr>
          <p:cNvCxnSpPr>
            <a:cxnSpLocks/>
          </p:cNvCxnSpPr>
          <p:nvPr/>
        </p:nvCxnSpPr>
        <p:spPr>
          <a:xfrm>
            <a:off x="2140327" y="4860865"/>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E327500-1D5D-0247-8D2A-78BC995783DC}"/>
              </a:ext>
            </a:extLst>
          </p:cNvPr>
          <p:cNvCxnSpPr>
            <a:cxnSpLocks/>
          </p:cNvCxnSpPr>
          <p:nvPr/>
        </p:nvCxnSpPr>
        <p:spPr>
          <a:xfrm>
            <a:off x="2140327" y="5422927"/>
            <a:ext cx="8473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71A48A-6806-4D42-914B-DA8ED2131862}"/>
              </a:ext>
            </a:extLst>
          </p:cNvPr>
          <p:cNvCxnSpPr>
            <a:cxnSpLocks/>
          </p:cNvCxnSpPr>
          <p:nvPr/>
        </p:nvCxnSpPr>
        <p:spPr>
          <a:xfrm flipV="1">
            <a:off x="1751457" y="4860865"/>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6B6D2A-733B-1742-A5C9-5FA83E8BF4A7}"/>
              </a:ext>
            </a:extLst>
          </p:cNvPr>
          <p:cNvCxnSpPr>
            <a:cxnSpLocks/>
          </p:cNvCxnSpPr>
          <p:nvPr/>
        </p:nvCxnSpPr>
        <p:spPr>
          <a:xfrm>
            <a:off x="1751457" y="5178248"/>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0D97DBF-941D-C94B-BA16-1EE680C4DCDD}"/>
                  </a:ext>
                </a:extLst>
              </p:cNvPr>
              <p:cNvSpPr txBox="1"/>
              <p:nvPr/>
            </p:nvSpPr>
            <p:spPr>
              <a:xfrm>
                <a:off x="2359140" y="5246758"/>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41" name="TextBox 140">
                <a:extLst>
                  <a:ext uri="{FF2B5EF4-FFF2-40B4-BE49-F238E27FC236}">
                    <a16:creationId xmlns:a16="http://schemas.microsoft.com/office/drawing/2014/main" id="{60D97DBF-941D-C94B-BA16-1EE680C4DCDD}"/>
                  </a:ext>
                </a:extLst>
              </p:cNvPr>
              <p:cNvSpPr txBox="1">
                <a:spLocks noRot="1" noChangeAspect="1" noMove="1" noResize="1" noEditPoints="1" noAdjustHandles="1" noChangeArrowheads="1" noChangeShapeType="1" noTextEdit="1"/>
              </p:cNvSpPr>
              <p:nvPr/>
            </p:nvSpPr>
            <p:spPr>
              <a:xfrm>
                <a:off x="2359140" y="5246758"/>
                <a:ext cx="352338" cy="369115"/>
              </a:xfrm>
              <a:prstGeom prst="rect">
                <a:avLst/>
              </a:prstGeom>
              <a:blipFill>
                <a:blip r:embed="rId1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8BE3246-6F46-4646-9268-C64C33B84AE9}"/>
                  </a:ext>
                </a:extLst>
              </p:cNvPr>
              <p:cNvSpPr/>
              <p:nvPr/>
            </p:nvSpPr>
            <p:spPr>
              <a:xfrm>
                <a:off x="908661" y="4993581"/>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42" name="Rectangle 141">
                <a:extLst>
                  <a:ext uri="{FF2B5EF4-FFF2-40B4-BE49-F238E27FC236}">
                    <a16:creationId xmlns:a16="http://schemas.microsoft.com/office/drawing/2014/main" id="{E8BE3246-6F46-4646-9268-C64C33B84AE9}"/>
                  </a:ext>
                </a:extLst>
              </p:cNvPr>
              <p:cNvSpPr>
                <a:spLocks noRot="1" noChangeAspect="1" noMove="1" noResize="1" noEditPoints="1" noAdjustHandles="1" noChangeArrowheads="1" noChangeShapeType="1" noTextEdit="1"/>
              </p:cNvSpPr>
              <p:nvPr/>
            </p:nvSpPr>
            <p:spPr>
              <a:xfrm>
                <a:off x="908661" y="4993581"/>
                <a:ext cx="835805" cy="369332"/>
              </a:xfrm>
              <a:prstGeom prst="rect">
                <a:avLst/>
              </a:prstGeom>
              <a:blipFill>
                <a:blip r:embed="rId14"/>
                <a:stretch>
                  <a:fillRect b="-13333"/>
                </a:stretch>
              </a:blipFill>
            </p:spPr>
            <p:txBody>
              <a:bodyPr/>
              <a:lstStyle/>
              <a:p>
                <a:r>
                  <a:rPr lang="en-US">
                    <a:noFill/>
                  </a:rPr>
                  <a:t> </a:t>
                </a:r>
              </a:p>
            </p:txBody>
          </p:sp>
        </mc:Fallback>
      </mc:AlternateContent>
      <p:sp>
        <p:nvSpPr>
          <p:cNvPr id="143" name="TextBox 142">
            <a:extLst>
              <a:ext uri="{FF2B5EF4-FFF2-40B4-BE49-F238E27FC236}">
                <a16:creationId xmlns:a16="http://schemas.microsoft.com/office/drawing/2014/main" id="{3C9C3596-DAA6-0E47-AF35-19BFD5A68AA2}"/>
              </a:ext>
            </a:extLst>
          </p:cNvPr>
          <p:cNvSpPr txBox="1"/>
          <p:nvPr/>
        </p:nvSpPr>
        <p:spPr>
          <a:xfrm>
            <a:off x="8074396" y="44604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p:grpSp>
        <p:nvGrpSpPr>
          <p:cNvPr id="144" name="Group 143">
            <a:extLst>
              <a:ext uri="{FF2B5EF4-FFF2-40B4-BE49-F238E27FC236}">
                <a16:creationId xmlns:a16="http://schemas.microsoft.com/office/drawing/2014/main" id="{1D48780B-F809-404F-AAE7-52DA527CE288}"/>
              </a:ext>
            </a:extLst>
          </p:cNvPr>
          <p:cNvGrpSpPr/>
          <p:nvPr/>
        </p:nvGrpSpPr>
        <p:grpSpPr>
          <a:xfrm>
            <a:off x="8808819" y="4377813"/>
            <a:ext cx="291812" cy="357779"/>
            <a:chOff x="4236440" y="4031062"/>
            <a:chExt cx="352338" cy="431988"/>
          </a:xfrm>
        </p:grpSpPr>
        <p:sp>
          <p:nvSpPr>
            <p:cNvPr id="145" name="TextBox 144">
              <a:extLst>
                <a:ext uri="{FF2B5EF4-FFF2-40B4-BE49-F238E27FC236}">
                  <a16:creationId xmlns:a16="http://schemas.microsoft.com/office/drawing/2014/main" id="{E4BD3EFA-62BD-424E-AFA2-6B82E4C1CF7D}"/>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46" name="Block Arc 145">
              <a:extLst>
                <a:ext uri="{FF2B5EF4-FFF2-40B4-BE49-F238E27FC236}">
                  <a16:creationId xmlns:a16="http://schemas.microsoft.com/office/drawing/2014/main" id="{6BB9AEB6-BAFD-EA4C-8C06-0F57F5012E56}"/>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7" name="Straight Arrow Connector 146">
              <a:extLst>
                <a:ext uri="{FF2B5EF4-FFF2-40B4-BE49-F238E27FC236}">
                  <a16:creationId xmlns:a16="http://schemas.microsoft.com/office/drawing/2014/main" id="{6F5BBEE5-9757-5F41-B241-F18AC2B118D0}"/>
                </a:ext>
              </a:extLst>
            </p:cNvPr>
            <p:cNvCxnSpPr>
              <a:cxnSpLocks/>
              <a:stCxn id="14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2E152FD9-DA43-5C41-A824-18A0D40DAB6B}"/>
              </a:ext>
            </a:extLst>
          </p:cNvPr>
          <p:cNvGrpSpPr/>
          <p:nvPr/>
        </p:nvGrpSpPr>
        <p:grpSpPr>
          <a:xfrm>
            <a:off x="8810309" y="4741260"/>
            <a:ext cx="291812" cy="357779"/>
            <a:chOff x="4236440" y="4031062"/>
            <a:chExt cx="352338" cy="431988"/>
          </a:xfrm>
        </p:grpSpPr>
        <p:sp>
          <p:nvSpPr>
            <p:cNvPr id="149" name="TextBox 148">
              <a:extLst>
                <a:ext uri="{FF2B5EF4-FFF2-40B4-BE49-F238E27FC236}">
                  <a16:creationId xmlns:a16="http://schemas.microsoft.com/office/drawing/2014/main" id="{DDB4E86C-7442-A64A-ACBC-4600C137479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50" name="Block Arc 149">
              <a:extLst>
                <a:ext uri="{FF2B5EF4-FFF2-40B4-BE49-F238E27FC236}">
                  <a16:creationId xmlns:a16="http://schemas.microsoft.com/office/drawing/2014/main" id="{C65E5BA0-5C25-0B46-877C-91246A31AEBD}"/>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Arrow Connector 150">
              <a:extLst>
                <a:ext uri="{FF2B5EF4-FFF2-40B4-BE49-F238E27FC236}">
                  <a16:creationId xmlns:a16="http://schemas.microsoft.com/office/drawing/2014/main" id="{08B3508B-C50C-D742-B644-B21F9D2A4BC0}"/>
                </a:ext>
              </a:extLst>
            </p:cNvPr>
            <p:cNvCxnSpPr>
              <a:cxnSpLocks/>
              <a:stCxn id="14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id="{BC8F9EBD-4CB6-6748-8982-0B43699BA950}"/>
              </a:ext>
            </a:extLst>
          </p:cNvPr>
          <p:cNvCxnSpPr>
            <a:cxnSpLocks/>
          </p:cNvCxnSpPr>
          <p:nvPr/>
        </p:nvCxnSpPr>
        <p:spPr>
          <a:xfrm>
            <a:off x="9100631" y="4489975"/>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E6E9B20-4D0C-B34C-979A-668001E19FC6}"/>
              </a:ext>
            </a:extLst>
          </p:cNvPr>
          <p:cNvCxnSpPr>
            <a:cxnSpLocks/>
          </p:cNvCxnSpPr>
          <p:nvPr/>
        </p:nvCxnSpPr>
        <p:spPr>
          <a:xfrm>
            <a:off x="9075484" y="4574046"/>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655685D-4479-7348-B4B5-B0D496FBC278}"/>
              </a:ext>
            </a:extLst>
          </p:cNvPr>
          <p:cNvCxnSpPr>
            <a:cxnSpLocks/>
          </p:cNvCxnSpPr>
          <p:nvPr/>
        </p:nvCxnSpPr>
        <p:spPr>
          <a:xfrm>
            <a:off x="9100631" y="4845939"/>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326D97C-DAD4-254F-ABEF-06243D39ADA0}"/>
              </a:ext>
            </a:extLst>
          </p:cNvPr>
          <p:cNvCxnSpPr>
            <a:cxnSpLocks/>
          </p:cNvCxnSpPr>
          <p:nvPr/>
        </p:nvCxnSpPr>
        <p:spPr>
          <a:xfrm>
            <a:off x="9100631" y="491550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9BF1DB-1D01-D542-94C9-45AA27938E9B}"/>
              </a:ext>
            </a:extLst>
          </p:cNvPr>
          <p:cNvCxnSpPr>
            <a:cxnSpLocks/>
          </p:cNvCxnSpPr>
          <p:nvPr/>
        </p:nvCxnSpPr>
        <p:spPr>
          <a:xfrm flipV="1">
            <a:off x="10148261" y="448997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32C7F1E-0481-CA44-88CD-75B79E0FE779}"/>
              </a:ext>
            </a:extLst>
          </p:cNvPr>
          <p:cNvCxnSpPr>
            <a:cxnSpLocks/>
          </p:cNvCxnSpPr>
          <p:nvPr/>
        </p:nvCxnSpPr>
        <p:spPr>
          <a:xfrm flipV="1">
            <a:off x="10074158" y="4489975"/>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567E2D4-3759-5747-9420-0EF2AA598F73}"/>
              </a:ext>
            </a:extLst>
          </p:cNvPr>
          <p:cNvCxnSpPr>
            <a:cxnSpLocks/>
          </p:cNvCxnSpPr>
          <p:nvPr/>
        </p:nvCxnSpPr>
        <p:spPr>
          <a:xfrm flipV="1">
            <a:off x="9798720" y="4836811"/>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93C2F26-CEBD-0E4D-AC4F-E3870370B082}"/>
              </a:ext>
            </a:extLst>
          </p:cNvPr>
          <p:cNvCxnSpPr>
            <a:cxnSpLocks/>
          </p:cNvCxnSpPr>
          <p:nvPr/>
        </p:nvCxnSpPr>
        <p:spPr>
          <a:xfrm flipV="1">
            <a:off x="9739997" y="4849346"/>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922C524E-0412-1147-8E37-E5B0AB70525D}"/>
                  </a:ext>
                </a:extLst>
              </p:cNvPr>
              <p:cNvSpPr/>
              <p:nvPr/>
            </p:nvSpPr>
            <p:spPr>
              <a:xfrm>
                <a:off x="9295338" y="4239313"/>
                <a:ext cx="377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60" name="Rectangle 159">
                <a:extLst>
                  <a:ext uri="{FF2B5EF4-FFF2-40B4-BE49-F238E27FC236}">
                    <a16:creationId xmlns:a16="http://schemas.microsoft.com/office/drawing/2014/main" id="{922C524E-0412-1147-8E37-E5B0AB70525D}"/>
                  </a:ext>
                </a:extLst>
              </p:cNvPr>
              <p:cNvSpPr>
                <a:spLocks noRot="1" noChangeAspect="1" noMove="1" noResize="1" noEditPoints="1" noAdjustHandles="1" noChangeArrowheads="1" noChangeShapeType="1" noTextEdit="1"/>
              </p:cNvSpPr>
              <p:nvPr/>
            </p:nvSpPr>
            <p:spPr>
              <a:xfrm>
                <a:off x="9295338" y="4239313"/>
                <a:ext cx="377026"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0AC0F35D-4955-E641-B8D3-93E0763C1B65}"/>
                  </a:ext>
                </a:extLst>
              </p:cNvPr>
              <p:cNvSpPr/>
              <p:nvPr/>
            </p:nvSpPr>
            <p:spPr>
              <a:xfrm>
                <a:off x="9170742" y="4602138"/>
                <a:ext cx="37055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𝑏</m:t>
                          </m:r>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61" name="Rectangle 160">
                <a:extLst>
                  <a:ext uri="{FF2B5EF4-FFF2-40B4-BE49-F238E27FC236}">
                    <a16:creationId xmlns:a16="http://schemas.microsoft.com/office/drawing/2014/main" id="{0AC0F35D-4955-E641-B8D3-93E0763C1B65}"/>
                  </a:ext>
                </a:extLst>
              </p:cNvPr>
              <p:cNvSpPr>
                <a:spLocks noRot="1" noChangeAspect="1" noMove="1" noResize="1" noEditPoints="1" noAdjustHandles="1" noChangeArrowheads="1" noChangeShapeType="1" noTextEdit="1"/>
              </p:cNvSpPr>
              <p:nvPr/>
            </p:nvSpPr>
            <p:spPr>
              <a:xfrm>
                <a:off x="9170742" y="4602138"/>
                <a:ext cx="370550"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3D8BF94C-B03E-6449-A958-6728BDD75282}"/>
                  </a:ext>
                </a:extLst>
              </p:cNvPr>
              <p:cNvSpPr txBox="1"/>
              <p:nvPr/>
            </p:nvSpPr>
            <p:spPr>
              <a:xfrm>
                <a:off x="9684224" y="5194233"/>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3</m:t>
                          </m:r>
                        </m:sub>
                      </m:sSub>
                    </m:oMath>
                  </m:oMathPara>
                </a14:m>
                <a:endParaRPr lang="en-CA" sz="1600" dirty="0">
                  <a:ea typeface="Cambria Math" panose="02040503050406030204" pitchFamily="18" charset="0"/>
                </a:endParaRPr>
              </a:p>
            </p:txBody>
          </p:sp>
        </mc:Choice>
        <mc:Fallback xmlns="">
          <p:sp>
            <p:nvSpPr>
              <p:cNvPr id="162" name="TextBox 161">
                <a:extLst>
                  <a:ext uri="{FF2B5EF4-FFF2-40B4-BE49-F238E27FC236}">
                    <a16:creationId xmlns:a16="http://schemas.microsoft.com/office/drawing/2014/main" id="{3D8BF94C-B03E-6449-A958-6728BDD75282}"/>
                  </a:ext>
                </a:extLst>
              </p:cNvPr>
              <p:cNvSpPr txBox="1">
                <a:spLocks noRot="1" noChangeAspect="1" noMove="1" noResize="1" noEditPoints="1" noAdjustHandles="1" noChangeArrowheads="1" noChangeShapeType="1" noTextEdit="1"/>
              </p:cNvSpPr>
              <p:nvPr/>
            </p:nvSpPr>
            <p:spPr>
              <a:xfrm>
                <a:off x="9684224" y="5194233"/>
                <a:ext cx="506542" cy="338554"/>
              </a:xfrm>
              <a:prstGeom prst="rect">
                <a:avLst/>
              </a:prstGeom>
              <a:blipFill>
                <a:blip r:embed="rId17"/>
                <a:stretch>
                  <a:fillRect/>
                </a:stretch>
              </a:blipFill>
              <a:ln w="38100">
                <a:solidFill>
                  <a:schemeClr val="accent1"/>
                </a:solidFill>
              </a:ln>
            </p:spPr>
            <p:txBody>
              <a:bodyPr/>
              <a:lstStyle/>
              <a:p>
                <a:r>
                  <a:rPr lang="en-US">
                    <a:noFill/>
                  </a:rPr>
                  <a:t> </a:t>
                </a:r>
              </a:p>
            </p:txBody>
          </p:sp>
        </mc:Fallback>
      </mc:AlternateContent>
      <p:sp>
        <p:nvSpPr>
          <p:cNvPr id="163" name="TextBox 162">
            <a:extLst>
              <a:ext uri="{FF2B5EF4-FFF2-40B4-BE49-F238E27FC236}">
                <a16:creationId xmlns:a16="http://schemas.microsoft.com/office/drawing/2014/main" id="{E1A469B1-0ECB-8C4B-AC4E-F725F0C9E514}"/>
              </a:ext>
            </a:extLst>
          </p:cNvPr>
          <p:cNvSpPr txBox="1"/>
          <p:nvPr/>
        </p:nvSpPr>
        <p:spPr>
          <a:xfrm>
            <a:off x="3860109" y="2697633"/>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TP</a:t>
            </a:r>
          </a:p>
          <a:p>
            <a:pPr algn="ctr"/>
            <a:endParaRPr lang="en-US" sz="500" dirty="0"/>
          </a:p>
        </p:txBody>
      </p: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EFAA0E9-14B8-3347-B401-1C2EAEF6462E}"/>
                  </a:ext>
                </a:extLst>
              </p:cNvPr>
              <p:cNvSpPr/>
              <p:nvPr/>
            </p:nvSpPr>
            <p:spPr>
              <a:xfrm>
                <a:off x="10652469" y="5238261"/>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4" name="Rectangle 163">
                <a:extLst>
                  <a:ext uri="{FF2B5EF4-FFF2-40B4-BE49-F238E27FC236}">
                    <a16:creationId xmlns:a16="http://schemas.microsoft.com/office/drawing/2014/main" id="{5EFAA0E9-14B8-3347-B401-1C2EAEF6462E}"/>
                  </a:ext>
                </a:extLst>
              </p:cNvPr>
              <p:cNvSpPr>
                <a:spLocks noRot="1" noChangeAspect="1" noMove="1" noResize="1" noEditPoints="1" noAdjustHandles="1" noChangeArrowheads="1" noChangeShapeType="1" noTextEdit="1"/>
              </p:cNvSpPr>
              <p:nvPr/>
            </p:nvSpPr>
            <p:spPr>
              <a:xfrm>
                <a:off x="10652469" y="5238261"/>
                <a:ext cx="434734"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484A0073-5C51-3D40-8EB4-1FD834C37805}"/>
                  </a:ext>
                </a:extLst>
              </p:cNvPr>
              <p:cNvSpPr/>
              <p:nvPr/>
            </p:nvSpPr>
            <p:spPr>
              <a:xfrm>
                <a:off x="2401778" y="5715493"/>
                <a:ext cx="30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5" name="Rectangle 164">
                <a:extLst>
                  <a:ext uri="{FF2B5EF4-FFF2-40B4-BE49-F238E27FC236}">
                    <a16:creationId xmlns:a16="http://schemas.microsoft.com/office/drawing/2014/main" id="{484A0073-5C51-3D40-8EB4-1FD834C37805}"/>
                  </a:ext>
                </a:extLst>
              </p:cNvPr>
              <p:cNvSpPr>
                <a:spLocks noRot="1" noChangeAspect="1" noMove="1" noResize="1" noEditPoints="1" noAdjustHandles="1" noChangeArrowheads="1" noChangeShapeType="1" noTextEdit="1"/>
              </p:cNvSpPr>
              <p:nvPr/>
            </p:nvSpPr>
            <p:spPr>
              <a:xfrm>
                <a:off x="2401778" y="5715493"/>
                <a:ext cx="30970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07C431E1-005E-E94C-A2CE-E7B83BDA7781}"/>
                  </a:ext>
                </a:extLst>
              </p:cNvPr>
              <p:cNvSpPr txBox="1"/>
              <p:nvPr/>
            </p:nvSpPr>
            <p:spPr>
              <a:xfrm>
                <a:off x="2357102" y="2690032"/>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Sub>
                    </m:oMath>
                  </m:oMathPara>
                </a14:m>
                <a:endParaRPr lang="en-US" sz="500" dirty="0"/>
              </a:p>
              <a:p>
                <a:pPr algn="ctr"/>
                <a:endParaRPr lang="en-US" sz="500" dirty="0"/>
              </a:p>
            </p:txBody>
          </p:sp>
        </mc:Choice>
        <mc:Fallback xmlns="">
          <p:sp>
            <p:nvSpPr>
              <p:cNvPr id="166" name="TextBox 165">
                <a:extLst>
                  <a:ext uri="{FF2B5EF4-FFF2-40B4-BE49-F238E27FC236}">
                    <a16:creationId xmlns:a16="http://schemas.microsoft.com/office/drawing/2014/main" id="{07C431E1-005E-E94C-A2CE-E7B83BDA7781}"/>
                  </a:ext>
                </a:extLst>
              </p:cNvPr>
              <p:cNvSpPr txBox="1">
                <a:spLocks noRot="1" noChangeAspect="1" noMove="1" noResize="1" noEditPoints="1" noAdjustHandles="1" noChangeArrowheads="1" noChangeShapeType="1" noTextEdit="1"/>
              </p:cNvSpPr>
              <p:nvPr/>
            </p:nvSpPr>
            <p:spPr>
              <a:xfrm>
                <a:off x="2357102" y="2690032"/>
                <a:ext cx="560929" cy="477054"/>
              </a:xfrm>
              <a:prstGeom prst="rect">
                <a:avLst/>
              </a:prstGeom>
              <a:blipFill>
                <a:blip r:embed="rId20"/>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2F026EF3-C980-A141-A3C9-2FD520351859}"/>
                  </a:ext>
                </a:extLst>
              </p:cNvPr>
              <p:cNvSpPr txBox="1"/>
              <p:nvPr/>
            </p:nvSpPr>
            <p:spPr>
              <a:xfrm>
                <a:off x="3152540" y="2690154"/>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68" name="TextBox 167">
                <a:extLst>
                  <a:ext uri="{FF2B5EF4-FFF2-40B4-BE49-F238E27FC236}">
                    <a16:creationId xmlns:a16="http://schemas.microsoft.com/office/drawing/2014/main" id="{2F026EF3-C980-A141-A3C9-2FD520351859}"/>
                  </a:ext>
                </a:extLst>
              </p:cNvPr>
              <p:cNvSpPr txBox="1">
                <a:spLocks noRot="1" noChangeAspect="1" noMove="1" noResize="1" noEditPoints="1" noAdjustHandles="1" noChangeArrowheads="1" noChangeShapeType="1" noTextEdit="1"/>
              </p:cNvSpPr>
              <p:nvPr/>
            </p:nvSpPr>
            <p:spPr>
              <a:xfrm>
                <a:off x="3152540" y="2690154"/>
                <a:ext cx="560929" cy="477054"/>
              </a:xfrm>
              <a:prstGeom prst="rect">
                <a:avLst/>
              </a:prstGeom>
              <a:blipFill>
                <a:blip r:embed="rId2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B4B6949C-BAB5-D844-9D6E-0094CEA9A61D}"/>
                  </a:ext>
                </a:extLst>
              </p:cNvPr>
              <p:cNvSpPr txBox="1"/>
              <p:nvPr/>
            </p:nvSpPr>
            <p:spPr>
              <a:xfrm>
                <a:off x="2845032" y="3580863"/>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Sub>
                    </m:oMath>
                  </m:oMathPara>
                </a14:m>
                <a:endParaRPr lang="en-US" sz="500" dirty="0"/>
              </a:p>
              <a:p>
                <a:pPr algn="ctr"/>
                <a:endParaRPr lang="en-US" sz="500" dirty="0"/>
              </a:p>
            </p:txBody>
          </p:sp>
        </mc:Choice>
        <mc:Fallback xmlns="">
          <p:sp>
            <p:nvSpPr>
              <p:cNvPr id="169" name="TextBox 168">
                <a:extLst>
                  <a:ext uri="{FF2B5EF4-FFF2-40B4-BE49-F238E27FC236}">
                    <a16:creationId xmlns:a16="http://schemas.microsoft.com/office/drawing/2014/main" id="{B4B6949C-BAB5-D844-9D6E-0094CEA9A61D}"/>
                  </a:ext>
                </a:extLst>
              </p:cNvPr>
              <p:cNvSpPr txBox="1">
                <a:spLocks noRot="1" noChangeAspect="1" noMove="1" noResize="1" noEditPoints="1" noAdjustHandles="1" noChangeArrowheads="1" noChangeShapeType="1" noTextEdit="1"/>
              </p:cNvSpPr>
              <p:nvPr/>
            </p:nvSpPr>
            <p:spPr>
              <a:xfrm>
                <a:off x="2845032" y="3580863"/>
                <a:ext cx="560929" cy="477054"/>
              </a:xfrm>
              <a:prstGeom prst="rect">
                <a:avLst/>
              </a:prstGeom>
              <a:blipFill>
                <a:blip r:embed="rId22"/>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B05F1A83-3E09-D243-98CC-531206EA38A1}"/>
                  </a:ext>
                </a:extLst>
              </p:cNvPr>
              <p:cNvSpPr txBox="1"/>
              <p:nvPr/>
            </p:nvSpPr>
            <p:spPr>
              <a:xfrm>
                <a:off x="4336757" y="3580985"/>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0" name="TextBox 169">
                <a:extLst>
                  <a:ext uri="{FF2B5EF4-FFF2-40B4-BE49-F238E27FC236}">
                    <a16:creationId xmlns:a16="http://schemas.microsoft.com/office/drawing/2014/main" id="{B05F1A83-3E09-D243-98CC-531206EA38A1}"/>
                  </a:ext>
                </a:extLst>
              </p:cNvPr>
              <p:cNvSpPr txBox="1">
                <a:spLocks noRot="1" noChangeAspect="1" noMove="1" noResize="1" noEditPoints="1" noAdjustHandles="1" noChangeArrowheads="1" noChangeShapeType="1" noTextEdit="1"/>
              </p:cNvSpPr>
              <p:nvPr/>
            </p:nvSpPr>
            <p:spPr>
              <a:xfrm>
                <a:off x="4336757" y="3580985"/>
                <a:ext cx="560929" cy="477054"/>
              </a:xfrm>
              <a:prstGeom prst="rect">
                <a:avLst/>
              </a:prstGeom>
              <a:blipFill>
                <a:blip r:embed="rId2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081B5B89-26C0-F840-87B6-6361197A5DDB}"/>
                  </a:ext>
                </a:extLst>
              </p:cNvPr>
              <p:cNvSpPr txBox="1"/>
              <p:nvPr/>
            </p:nvSpPr>
            <p:spPr>
              <a:xfrm>
                <a:off x="2845032" y="4463974"/>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Sub>
                    </m:oMath>
                  </m:oMathPara>
                </a14:m>
                <a:endParaRPr lang="en-US" sz="500" dirty="0"/>
              </a:p>
              <a:p>
                <a:pPr algn="ctr"/>
                <a:endParaRPr lang="en-US" sz="500" dirty="0"/>
              </a:p>
            </p:txBody>
          </p:sp>
        </mc:Choice>
        <mc:Fallback xmlns="">
          <p:sp>
            <p:nvSpPr>
              <p:cNvPr id="171" name="TextBox 170">
                <a:extLst>
                  <a:ext uri="{FF2B5EF4-FFF2-40B4-BE49-F238E27FC236}">
                    <a16:creationId xmlns:a16="http://schemas.microsoft.com/office/drawing/2014/main" id="{081B5B89-26C0-F840-87B6-6361197A5DDB}"/>
                  </a:ext>
                </a:extLst>
              </p:cNvPr>
              <p:cNvSpPr txBox="1">
                <a:spLocks noRot="1" noChangeAspect="1" noMove="1" noResize="1" noEditPoints="1" noAdjustHandles="1" noChangeArrowheads="1" noChangeShapeType="1" noTextEdit="1"/>
              </p:cNvSpPr>
              <p:nvPr/>
            </p:nvSpPr>
            <p:spPr>
              <a:xfrm>
                <a:off x="2845032" y="4463974"/>
                <a:ext cx="560929" cy="477054"/>
              </a:xfrm>
              <a:prstGeom prst="rect">
                <a:avLst/>
              </a:prstGeom>
              <a:blipFill>
                <a:blip r:embed="rId24"/>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6A057236-DF66-4C41-A773-85E88A442CF2}"/>
                  </a:ext>
                </a:extLst>
              </p:cNvPr>
              <p:cNvSpPr txBox="1"/>
              <p:nvPr/>
            </p:nvSpPr>
            <p:spPr>
              <a:xfrm>
                <a:off x="6694066" y="4464096"/>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2" name="TextBox 171">
                <a:extLst>
                  <a:ext uri="{FF2B5EF4-FFF2-40B4-BE49-F238E27FC236}">
                    <a16:creationId xmlns:a16="http://schemas.microsoft.com/office/drawing/2014/main" id="{6A057236-DF66-4C41-A773-85E88A442CF2}"/>
                  </a:ext>
                </a:extLst>
              </p:cNvPr>
              <p:cNvSpPr txBox="1">
                <a:spLocks noRot="1" noChangeAspect="1" noMove="1" noResize="1" noEditPoints="1" noAdjustHandles="1" noChangeArrowheads="1" noChangeShapeType="1" noTextEdit="1"/>
              </p:cNvSpPr>
              <p:nvPr/>
            </p:nvSpPr>
            <p:spPr>
              <a:xfrm>
                <a:off x="6694066" y="4464096"/>
                <a:ext cx="560929" cy="477054"/>
              </a:xfrm>
              <a:prstGeom prst="rect">
                <a:avLst/>
              </a:prstGeom>
              <a:blipFill>
                <a:blip r:embed="rId25"/>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1DE428AE-DA21-0C46-8AC7-3142F74797B4}"/>
                  </a:ext>
                </a:extLst>
              </p:cNvPr>
              <p:cNvSpPr/>
              <p:nvPr/>
            </p:nvSpPr>
            <p:spPr>
              <a:xfrm>
                <a:off x="5042874" y="2466096"/>
                <a:ext cx="37343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r>
                            <a:rPr lang="en-CA" sz="1200" b="0" i="1" smtClean="0">
                              <a:latin typeface="Cambria Math" panose="02040503050406030204" pitchFamily="18" charset="0"/>
                              <a:ea typeface="Cambria Math" panose="02040503050406030204" pitchFamily="18" charset="0"/>
                            </a:rPr>
                            <m:t>𝑎</m:t>
                          </m:r>
                        </m:e>
                        <m:sub>
                          <m:r>
                            <a:rPr lang="en-CA" sz="1200" b="0" i="1" smtClean="0">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173" name="Rectangle 172">
                <a:extLst>
                  <a:ext uri="{FF2B5EF4-FFF2-40B4-BE49-F238E27FC236}">
                    <a16:creationId xmlns:a16="http://schemas.microsoft.com/office/drawing/2014/main" id="{1DE428AE-DA21-0C46-8AC7-3142F74797B4}"/>
                  </a:ext>
                </a:extLst>
              </p:cNvPr>
              <p:cNvSpPr>
                <a:spLocks noRot="1" noChangeAspect="1" noMove="1" noResize="1" noEditPoints="1" noAdjustHandles="1" noChangeArrowheads="1" noChangeShapeType="1" noTextEdit="1"/>
              </p:cNvSpPr>
              <p:nvPr/>
            </p:nvSpPr>
            <p:spPr>
              <a:xfrm>
                <a:off x="5042874" y="2466096"/>
                <a:ext cx="373436" cy="276999"/>
              </a:xfrm>
              <a:prstGeom prst="rect">
                <a:avLst/>
              </a:prstGeom>
              <a:blipFill>
                <a:blip r:embed="rId26"/>
                <a:stretch>
                  <a:fillRect/>
                </a:stretch>
              </a:blipFill>
            </p:spPr>
            <p:txBody>
              <a:bodyPr/>
              <a:lstStyle/>
              <a:p>
                <a:r>
                  <a:rPr lang="en-US">
                    <a:noFill/>
                  </a:rPr>
                  <a:t> </a:t>
                </a:r>
              </a:p>
            </p:txBody>
          </p:sp>
        </mc:Fallback>
      </mc:AlternateContent>
      <p:sp>
        <p:nvSpPr>
          <p:cNvPr id="175" name="Rectangle 174">
            <a:extLst>
              <a:ext uri="{FF2B5EF4-FFF2-40B4-BE49-F238E27FC236}">
                <a16:creationId xmlns:a16="http://schemas.microsoft.com/office/drawing/2014/main" id="{4AC8B98D-6D25-D743-8D49-D06822C0D9BC}"/>
              </a:ext>
            </a:extLst>
          </p:cNvPr>
          <p:cNvSpPr/>
          <p:nvPr/>
        </p:nvSpPr>
        <p:spPr>
          <a:xfrm>
            <a:off x="3051586" y="2559649"/>
            <a:ext cx="1446048" cy="701907"/>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63E0A935-ECB5-0F4C-9C1E-7F0897740157}"/>
              </a:ext>
            </a:extLst>
          </p:cNvPr>
          <p:cNvSpPr/>
          <p:nvPr/>
        </p:nvSpPr>
        <p:spPr>
          <a:xfrm>
            <a:off x="4192646" y="3347346"/>
            <a:ext cx="2225333" cy="877942"/>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3B0FA77-313D-3145-9106-F14EBEC6FFE3}"/>
              </a:ext>
            </a:extLst>
          </p:cNvPr>
          <p:cNvSpPr/>
          <p:nvPr/>
        </p:nvSpPr>
        <p:spPr>
          <a:xfrm>
            <a:off x="6505874" y="4239313"/>
            <a:ext cx="2246279" cy="884731"/>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0C2E4B60-44C0-6149-9884-2784C16F9344}"/>
                  </a:ext>
                </a:extLst>
              </p:cNvPr>
              <p:cNvSpPr txBox="1"/>
              <p:nvPr/>
            </p:nvSpPr>
            <p:spPr>
              <a:xfrm>
                <a:off x="2845032" y="5245774"/>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4</m:t>
                          </m:r>
                        </m:sub>
                      </m:sSub>
                    </m:oMath>
                  </m:oMathPara>
                </a14:m>
                <a:endParaRPr lang="en-US" sz="500" dirty="0"/>
              </a:p>
              <a:p>
                <a:pPr algn="ctr"/>
                <a:endParaRPr lang="en-US" sz="500" dirty="0"/>
              </a:p>
            </p:txBody>
          </p:sp>
        </mc:Choice>
        <mc:Fallback xmlns="">
          <p:sp>
            <p:nvSpPr>
              <p:cNvPr id="192" name="TextBox 191">
                <a:extLst>
                  <a:ext uri="{FF2B5EF4-FFF2-40B4-BE49-F238E27FC236}">
                    <a16:creationId xmlns:a16="http://schemas.microsoft.com/office/drawing/2014/main" id="{0C2E4B60-44C0-6149-9884-2784C16F9344}"/>
                  </a:ext>
                </a:extLst>
              </p:cNvPr>
              <p:cNvSpPr txBox="1">
                <a:spLocks noRot="1" noChangeAspect="1" noMove="1" noResize="1" noEditPoints="1" noAdjustHandles="1" noChangeArrowheads="1" noChangeShapeType="1" noTextEdit="1"/>
              </p:cNvSpPr>
              <p:nvPr/>
            </p:nvSpPr>
            <p:spPr>
              <a:xfrm>
                <a:off x="2845032" y="5245774"/>
                <a:ext cx="560929" cy="477054"/>
              </a:xfrm>
              <a:prstGeom prst="rect">
                <a:avLst/>
              </a:prstGeom>
              <a:blipFill>
                <a:blip r:embed="rId27"/>
                <a:stretch>
                  <a:fillRect/>
                </a:stretch>
              </a:blipFill>
              <a:ln w="38100">
                <a:solidFill>
                  <a:schemeClr val="accent1"/>
                </a:solidFill>
              </a:ln>
            </p:spPr>
            <p:txBody>
              <a:bodyPr/>
              <a:lstStyle/>
              <a:p>
                <a:r>
                  <a:rPr lang="en-US">
                    <a:noFill/>
                  </a:rPr>
                  <a:t> </a:t>
                </a:r>
              </a:p>
            </p:txBody>
          </p:sp>
        </mc:Fallback>
      </mc:AlternateContent>
      <p:sp>
        <p:nvSpPr>
          <p:cNvPr id="194" name="Freeform 193">
            <a:extLst>
              <a:ext uri="{FF2B5EF4-FFF2-40B4-BE49-F238E27FC236}">
                <a16:creationId xmlns:a16="http://schemas.microsoft.com/office/drawing/2014/main" id="{B030CC3E-290F-D346-9953-C00ACF93630D}"/>
              </a:ext>
            </a:extLst>
          </p:cNvPr>
          <p:cNvSpPr/>
          <p:nvPr/>
        </p:nvSpPr>
        <p:spPr>
          <a:xfrm>
            <a:off x="797442" y="2498651"/>
            <a:ext cx="3168502" cy="3742661"/>
          </a:xfrm>
          <a:custGeom>
            <a:avLst/>
            <a:gdLst>
              <a:gd name="connsiteX0" fmla="*/ 467832 w 3168502"/>
              <a:gd name="connsiteY0" fmla="*/ 0 h 3742661"/>
              <a:gd name="connsiteX1" fmla="*/ 2179674 w 3168502"/>
              <a:gd name="connsiteY1" fmla="*/ 0 h 3742661"/>
              <a:gd name="connsiteX2" fmla="*/ 2179674 w 3168502"/>
              <a:gd name="connsiteY2" fmla="*/ 978196 h 3742661"/>
              <a:gd name="connsiteX3" fmla="*/ 2955851 w 3168502"/>
              <a:gd name="connsiteY3" fmla="*/ 978196 h 3742661"/>
              <a:gd name="connsiteX4" fmla="*/ 2955851 w 3168502"/>
              <a:gd name="connsiteY4" fmla="*/ 3615070 h 3742661"/>
              <a:gd name="connsiteX5" fmla="*/ 3168502 w 3168502"/>
              <a:gd name="connsiteY5" fmla="*/ 3615070 h 3742661"/>
              <a:gd name="connsiteX6" fmla="*/ 0 w 3168502"/>
              <a:gd name="connsiteY6" fmla="*/ 3615070 h 3742661"/>
              <a:gd name="connsiteX7" fmla="*/ 0 w 3168502"/>
              <a:gd name="connsiteY7" fmla="*/ 3742661 h 3742661"/>
              <a:gd name="connsiteX8" fmla="*/ 0 w 3168502"/>
              <a:gd name="connsiteY8" fmla="*/ 10633 h 3742661"/>
              <a:gd name="connsiteX9" fmla="*/ 467832 w 3168502"/>
              <a:gd name="connsiteY9" fmla="*/ 0 h 374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8502" h="3742661">
                <a:moveTo>
                  <a:pt x="467832" y="0"/>
                </a:moveTo>
                <a:lnTo>
                  <a:pt x="2179674" y="0"/>
                </a:lnTo>
                <a:lnTo>
                  <a:pt x="2179674" y="978196"/>
                </a:lnTo>
                <a:lnTo>
                  <a:pt x="2955851" y="978196"/>
                </a:lnTo>
                <a:lnTo>
                  <a:pt x="2955851" y="3615070"/>
                </a:lnTo>
                <a:lnTo>
                  <a:pt x="3168502" y="3615070"/>
                </a:lnTo>
                <a:lnTo>
                  <a:pt x="0" y="3615070"/>
                </a:lnTo>
                <a:lnTo>
                  <a:pt x="0" y="3742661"/>
                </a:lnTo>
                <a:lnTo>
                  <a:pt x="0" y="10633"/>
                </a:lnTo>
                <a:lnTo>
                  <a:pt x="467832" y="0"/>
                </a:lnTo>
                <a:close/>
              </a:path>
            </a:pathLst>
          </a:cu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D9932374-BA46-D241-81C3-E365F337F5AD}"/>
                  </a:ext>
                </a:extLst>
              </p:cNvPr>
              <p:cNvSpPr txBox="1"/>
              <p:nvPr/>
            </p:nvSpPr>
            <p:spPr>
              <a:xfrm>
                <a:off x="8980363" y="5301723"/>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4</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96" name="TextBox 195">
                <a:extLst>
                  <a:ext uri="{FF2B5EF4-FFF2-40B4-BE49-F238E27FC236}">
                    <a16:creationId xmlns:a16="http://schemas.microsoft.com/office/drawing/2014/main" id="{D9932374-BA46-D241-81C3-E365F337F5AD}"/>
                  </a:ext>
                </a:extLst>
              </p:cNvPr>
              <p:cNvSpPr txBox="1">
                <a:spLocks noRot="1" noChangeAspect="1" noMove="1" noResize="1" noEditPoints="1" noAdjustHandles="1" noChangeArrowheads="1" noChangeShapeType="1" noTextEdit="1"/>
              </p:cNvSpPr>
              <p:nvPr/>
            </p:nvSpPr>
            <p:spPr>
              <a:xfrm>
                <a:off x="8980363" y="5301723"/>
                <a:ext cx="560929" cy="477054"/>
              </a:xfrm>
              <a:prstGeom prst="rect">
                <a:avLst/>
              </a:prstGeom>
              <a:blipFill>
                <a:blip r:embed="rId2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5FEBA22-445F-0545-A29C-81AFCC28BEB7}"/>
                  </a:ext>
                </a:extLst>
              </p:cNvPr>
              <p:cNvSpPr txBox="1"/>
              <p:nvPr/>
            </p:nvSpPr>
            <p:spPr>
              <a:xfrm>
                <a:off x="6042255" y="1512147"/>
                <a:ext cx="6025698" cy="1491755"/>
              </a:xfrm>
              <a:prstGeom prst="rect">
                <a:avLst/>
              </a:prstGeom>
              <a:solidFill>
                <a:schemeClr val="accent4">
                  <a:lumMod val="20000"/>
                  <a:lumOff val="80000"/>
                </a:schemeClr>
              </a:solidFill>
              <a:ln>
                <a:solidFill>
                  <a:srgbClr val="002060"/>
                </a:solidFill>
              </a:ln>
            </p:spPr>
            <p:txBody>
              <a:bodyPr wrap="square" rtlCol="0">
                <a:spAutoFit/>
              </a:bodyPr>
              <a:lstStyle/>
              <a:p>
                <a:r>
                  <a:rPr lang="en-CA" b="0" dirty="0">
                    <a:ea typeface="Cambria Math" panose="02040503050406030204" pitchFamily="18" charset="0"/>
                  </a:rPr>
                  <a:t>The </a:t>
                </a:r>
                <a14:m>
                  <m:oMath xmlns:m="http://schemas.openxmlformats.org/officeDocument/2006/math">
                    <m:sSub>
                      <m:sSubPr>
                        <m:ctrlPr>
                          <a:rPr lang="en-CA" b="0"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𝐴</m:t>
                        </m:r>
                      </m:e>
                      <m:sub>
                        <m:r>
                          <a:rPr lang="en-CA" b="0" i="1" smtClean="0">
                            <a:latin typeface="Cambria Math" panose="02040503050406030204" pitchFamily="18" charset="0"/>
                            <a:ea typeface="Cambria Math" panose="02040503050406030204" pitchFamily="18" charset="0"/>
                          </a:rPr>
                          <m:t>𝑖</m:t>
                        </m:r>
                      </m:sub>
                    </m:sSub>
                  </m:oMath>
                </a14:m>
                <a:r>
                  <a:rPr lang="en-US" dirty="0"/>
                  <a:t> are random Clifford </a:t>
                </a:r>
                <a:r>
                  <a:rPr lang="en-US" dirty="0" err="1"/>
                  <a:t>unitaries</a:t>
                </a:r>
                <a:r>
                  <a:rPr lang="en-US" dirty="0"/>
                  <a:t>. </a:t>
                </a:r>
              </a:p>
              <a:p>
                <a:endParaRPr lang="en-US" dirty="0"/>
              </a:p>
              <a:p>
                <a:r>
                  <a:rPr lang="en-US" dirty="0"/>
                  <a:t>When gates </a:t>
                </a: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𝑖</m:t>
                        </m:r>
                      </m:sub>
                    </m:sSub>
                  </m:oMath>
                </a14:m>
                <a:r>
                  <a:rPr lang="en-US" dirty="0"/>
                  <a:t> are Clifford + T, then Corrections</a:t>
                </a:r>
                <a14:m>
                  <m:oMath xmlns:m="http://schemas.openxmlformats.org/officeDocument/2006/math">
                    <m:r>
                      <a:rPr lang="en-CA" b="0" i="0" smtClean="0">
                        <a:latin typeface="Cambria Math" panose="02040503050406030204" pitchFamily="18" charset="0"/>
                        <a:ea typeface="Cambria Math" panose="02040503050406030204" pitchFamily="18" charset="0"/>
                      </a:rPr>
                      <m:t> </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𝐶</m:t>
                        </m:r>
                      </m:e>
                      <m:sub>
                        <m:r>
                          <a:rPr lang="en-CA" b="0" i="1" smtClean="0">
                            <a:latin typeface="Cambria Math" panose="02040503050406030204" pitchFamily="18" charset="0"/>
                            <a:ea typeface="Cambria Math" panose="02040503050406030204" pitchFamily="18" charset="0"/>
                          </a:rPr>
                          <m:t>𝑖</m:t>
                        </m:r>
                      </m:sub>
                    </m:sSub>
                  </m:oMath>
                </a14:m>
                <a:r>
                  <a:rPr lang="en-US" dirty="0"/>
                  <a:t> are Clifford.</a:t>
                </a:r>
              </a:p>
              <a:p>
                <a:endParaRPr lang="en-US" dirty="0"/>
              </a:p>
              <a:p>
                <a14:m>
                  <m:oMath xmlns:m="http://schemas.openxmlformats.org/officeDocument/2006/math">
                    <m:r>
                      <a:rPr lang="en-CA" b="0" i="1" smtClean="0">
                        <a:latin typeface="Cambria Math" panose="02040503050406030204" pitchFamily="18" charset="0"/>
                        <a:ea typeface="Cambria Math" panose="02040503050406030204" pitchFamily="18" charset="0"/>
                      </a:rPr>
                      <m:t>⇒</m:t>
                    </m:r>
                    <m:r>
                      <m:rPr>
                        <m:sty m:val="p"/>
                      </m:rPr>
                      <a:rPr lang="en-CA" b="0" i="0" smtClean="0">
                        <a:latin typeface="Cambria Math" panose="02040503050406030204" pitchFamily="18" charset="0"/>
                        <a:ea typeface="Cambria Math" panose="02040503050406030204" pitchFamily="18" charset="0"/>
                      </a:rPr>
                      <m:t>TP</m:t>
                    </m:r>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𝐶</m:t>
                        </m:r>
                      </m:e>
                      <m:sub>
                        <m:r>
                          <a:rPr lang="en-CA" b="0" i="1" smtClean="0">
                            <a:latin typeface="Cambria Math" panose="02040503050406030204" pitchFamily="18" charset="0"/>
                            <a:ea typeface="Cambria Math" panose="02040503050406030204" pitchFamily="18" charset="0"/>
                          </a:rPr>
                          <m:t>𝑖</m:t>
                        </m:r>
                      </m:sub>
                    </m:sSub>
                    <m:r>
                      <a:rPr lang="en-CA" b="0" i="1" smtClean="0">
                        <a:latin typeface="Cambria Math" panose="02040503050406030204" pitchFamily="18" charset="0"/>
                        <a:ea typeface="Cambria Math" panose="02040503050406030204" pitchFamily="18" charset="0"/>
                      </a:rPr>
                      <m:t>⋅</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𝐴</m:t>
                        </m:r>
                      </m:e>
                      <m:sub>
                        <m:r>
                          <a:rPr lang="en-CA" b="0" i="1" smtClean="0">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+1</m:t>
                        </m:r>
                      </m:sub>
                      <m:sup>
                        <m:r>
                          <a:rPr lang="en-CA" b="0" i="1" smtClean="0">
                            <a:latin typeface="Cambria Math" panose="02040503050406030204" pitchFamily="18" charset="0"/>
                            <a:ea typeface="Cambria Math" panose="02040503050406030204" pitchFamily="18" charset="0"/>
                          </a:rPr>
                          <m:t>−1</m:t>
                        </m:r>
                      </m:sup>
                    </m:sSubSup>
                  </m:oMath>
                </a14:m>
                <a:r>
                  <a:rPr lang="en-US" dirty="0"/>
                  <a:t> is uniformly random Clifford unitary.</a:t>
                </a:r>
              </a:p>
            </p:txBody>
          </p:sp>
        </mc:Choice>
        <mc:Fallback xmlns="">
          <p:sp>
            <p:nvSpPr>
              <p:cNvPr id="174" name="TextBox 173">
                <a:extLst>
                  <a:ext uri="{FF2B5EF4-FFF2-40B4-BE49-F238E27FC236}">
                    <a16:creationId xmlns:a16="http://schemas.microsoft.com/office/drawing/2014/main" id="{85FEBA22-445F-0545-A29C-81AFCC28BEB7}"/>
                  </a:ext>
                </a:extLst>
              </p:cNvPr>
              <p:cNvSpPr txBox="1">
                <a:spLocks noRot="1" noChangeAspect="1" noMove="1" noResize="1" noEditPoints="1" noAdjustHandles="1" noChangeArrowheads="1" noChangeShapeType="1" noTextEdit="1"/>
              </p:cNvSpPr>
              <p:nvPr/>
            </p:nvSpPr>
            <p:spPr>
              <a:xfrm>
                <a:off x="6042255" y="1512147"/>
                <a:ext cx="6025698" cy="1491755"/>
              </a:xfrm>
              <a:prstGeom prst="rect">
                <a:avLst/>
              </a:prstGeom>
              <a:blipFill>
                <a:blip r:embed="rId29"/>
                <a:stretch>
                  <a:fillRect l="-840" t="-833" b="-3333"/>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49D6502-8FEB-F443-8CBD-BF10CF947D93}"/>
                  </a:ext>
                </a:extLst>
              </p:cNvPr>
              <p:cNvSpPr txBox="1"/>
              <p:nvPr/>
            </p:nvSpPr>
            <p:spPr>
              <a:xfrm>
                <a:off x="4237755" y="5746816"/>
                <a:ext cx="7032757" cy="937757"/>
              </a:xfrm>
              <a:prstGeom prst="rect">
                <a:avLst/>
              </a:prstGeom>
              <a:solidFill>
                <a:schemeClr val="accent4">
                  <a:lumMod val="20000"/>
                  <a:lumOff val="80000"/>
                </a:schemeClr>
              </a:solidFill>
              <a:ln>
                <a:solidFill>
                  <a:srgbClr val="002060"/>
                </a:solidFill>
              </a:ln>
            </p:spPr>
            <p:txBody>
              <a:bodyPr wrap="square" rtlCol="0">
                <a:spAutoFit/>
              </a:bodyPr>
              <a:lstStyle/>
              <a:p>
                <a:r>
                  <a:rPr lang="en-US" dirty="0"/>
                  <a:t>Encoding is randomized by the </a:t>
                </a: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𝐴</m:t>
                        </m:r>
                      </m:e>
                      <m:sub>
                        <m:r>
                          <a:rPr lang="en-CA" i="1">
                            <a:latin typeface="Cambria Math" panose="02040503050406030204" pitchFamily="18" charset="0"/>
                            <a:ea typeface="Cambria Math" panose="02040503050406030204" pitchFamily="18" charset="0"/>
                          </a:rPr>
                          <m:t>𝑖</m:t>
                        </m:r>
                      </m:sub>
                    </m:sSub>
                  </m:oMath>
                </a14:m>
                <a:r>
                  <a:rPr lang="en-US" dirty="0"/>
                  <a:t>’s. </a:t>
                </a:r>
                <a:br>
                  <a:rPr lang="en-US" dirty="0"/>
                </a:br>
                <a:br>
                  <a:rPr lang="en-US" dirty="0"/>
                </a:br>
                <a:r>
                  <a:rPr lang="en-US" dirty="0"/>
                  <a:t>How does the Decoder know how to implement </a:t>
                </a:r>
                <a14:m>
                  <m:oMath xmlns:m="http://schemas.openxmlformats.org/officeDocument/2006/math">
                    <m:r>
                      <m:rPr>
                        <m:sty m:val="p"/>
                      </m:rPr>
                      <a:rPr lang="en-CA">
                        <a:latin typeface="Cambria Math" panose="02040503050406030204" pitchFamily="18" charset="0"/>
                        <a:ea typeface="Cambria Math" panose="02040503050406030204" pitchFamily="18" charset="0"/>
                      </a:rPr>
                      <m:t>TP</m:t>
                    </m:r>
                    <m:r>
                      <a:rPr lang="en-CA" i="1">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𝐶</m:t>
                        </m:r>
                      </m:e>
                      <m:sub>
                        <m:r>
                          <a:rPr lang="en-CA" i="1">
                            <a:latin typeface="Cambria Math" panose="02040503050406030204" pitchFamily="18" charset="0"/>
                            <a:ea typeface="Cambria Math" panose="02040503050406030204" pitchFamily="18" charset="0"/>
                          </a:rPr>
                          <m:t>𝑖</m:t>
                        </m:r>
                      </m:sub>
                    </m:sSub>
                    <m:d>
                      <m:dPr>
                        <m:ctrlPr>
                          <a:rPr lang="en-CA" b="0" i="1" smtClean="0">
                            <a:latin typeface="Cambria Math" panose="02040503050406030204" pitchFamily="18" charset="0"/>
                            <a:ea typeface="Cambria Math" panose="02040503050406030204" pitchFamily="18" charset="0"/>
                          </a:rPr>
                        </m:ctrlPr>
                      </m:dPr>
                      <m:e>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𝑎</m:t>
                            </m:r>
                          </m:e>
                          <m:sub>
                            <m:r>
                              <a:rPr lang="en-CA" b="0" i="1" smtClean="0">
                                <a:latin typeface="Cambria Math" panose="02040503050406030204" pitchFamily="18" charset="0"/>
                                <a:ea typeface="Cambria Math" panose="02040503050406030204" pitchFamily="18" charset="0"/>
                              </a:rPr>
                              <m:t>𝑖</m:t>
                            </m:r>
                          </m:sub>
                        </m:sSub>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𝑏</m:t>
                            </m:r>
                          </m:e>
                          <m:sub>
                            <m:r>
                              <a:rPr lang="en-CA" b="0" i="1" smtClean="0">
                                <a:latin typeface="Cambria Math" panose="02040503050406030204" pitchFamily="18" charset="0"/>
                                <a:ea typeface="Cambria Math" panose="02040503050406030204" pitchFamily="18" charset="0"/>
                              </a:rPr>
                              <m:t>𝑖</m:t>
                            </m:r>
                          </m:sub>
                        </m:sSub>
                      </m:e>
                    </m:d>
                    <m:r>
                      <a:rPr lang="en-CA" i="1">
                        <a:latin typeface="Cambria Math" panose="02040503050406030204" pitchFamily="18" charset="0"/>
                        <a:ea typeface="Cambria Math" panose="02040503050406030204" pitchFamily="18" charset="0"/>
                      </a:rPr>
                      <m:t>⋅</m:t>
                    </m:r>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𝐴</m:t>
                        </m:r>
                      </m:e>
                      <m:sub>
                        <m:r>
                          <a:rPr lang="en-CA" i="1">
                            <a:latin typeface="Cambria Math" panose="02040503050406030204" pitchFamily="18" charset="0"/>
                            <a:ea typeface="Cambria Math" panose="02040503050406030204" pitchFamily="18" charset="0"/>
                          </a:rPr>
                          <m:t>𝑖</m:t>
                        </m:r>
                        <m:r>
                          <a:rPr lang="en-CA" b="0" i="1" smtClean="0">
                            <a:latin typeface="Cambria Math" panose="02040503050406030204" pitchFamily="18" charset="0"/>
                            <a:ea typeface="Cambria Math" panose="02040503050406030204" pitchFamily="18" charset="0"/>
                          </a:rPr>
                          <m:t>+1</m:t>
                        </m:r>
                      </m:sub>
                      <m:sup>
                        <m:r>
                          <a:rPr lang="en-CA" i="1">
                            <a:latin typeface="Cambria Math" panose="02040503050406030204" pitchFamily="18" charset="0"/>
                            <a:ea typeface="Cambria Math" panose="02040503050406030204" pitchFamily="18" charset="0"/>
                          </a:rPr>
                          <m:t>−1</m:t>
                        </m:r>
                      </m:sup>
                    </m:sSubSup>
                  </m:oMath>
                </a14:m>
                <a:r>
                  <a:rPr lang="en-US" dirty="0"/>
                  <a:t>? </a:t>
                </a:r>
              </a:p>
            </p:txBody>
          </p:sp>
        </mc:Choice>
        <mc:Fallback xmlns="">
          <p:sp>
            <p:nvSpPr>
              <p:cNvPr id="193" name="TextBox 192">
                <a:extLst>
                  <a:ext uri="{FF2B5EF4-FFF2-40B4-BE49-F238E27FC236}">
                    <a16:creationId xmlns:a16="http://schemas.microsoft.com/office/drawing/2014/main" id="{C49D6502-8FEB-F443-8CBD-BF10CF947D93}"/>
                  </a:ext>
                </a:extLst>
              </p:cNvPr>
              <p:cNvSpPr txBox="1">
                <a:spLocks noRot="1" noChangeAspect="1" noMove="1" noResize="1" noEditPoints="1" noAdjustHandles="1" noChangeArrowheads="1" noChangeShapeType="1" noTextEdit="1"/>
              </p:cNvSpPr>
              <p:nvPr/>
            </p:nvSpPr>
            <p:spPr>
              <a:xfrm>
                <a:off x="4237755" y="5746816"/>
                <a:ext cx="7032757" cy="937757"/>
              </a:xfrm>
              <a:prstGeom prst="rect">
                <a:avLst/>
              </a:prstGeom>
              <a:blipFill>
                <a:blip r:embed="rId30"/>
                <a:stretch>
                  <a:fillRect l="-721" t="-2667" b="-8000"/>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28585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8" grpId="0" animBg="1"/>
      <p:bldP spid="169" grpId="0" animBg="1"/>
      <p:bldP spid="170" grpId="0" animBg="1"/>
      <p:bldP spid="171" grpId="0" animBg="1"/>
      <p:bldP spid="172" grpId="0" animBg="1"/>
      <p:bldP spid="175" grpId="0" animBg="1"/>
      <p:bldP spid="176" grpId="0" animBg="1"/>
      <p:bldP spid="177" grpId="0" animBg="1"/>
      <p:bldP spid="192" grpId="0" animBg="1"/>
      <p:bldP spid="194" grpId="0" animBg="1"/>
      <p:bldP spid="196" grpId="0" animBg="1"/>
      <p:bldP spid="174" grpId="0" animBg="1"/>
      <p:bldP spid="1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 name="Straight Connector 198">
            <a:extLst>
              <a:ext uri="{FF2B5EF4-FFF2-40B4-BE49-F238E27FC236}">
                <a16:creationId xmlns:a16="http://schemas.microsoft.com/office/drawing/2014/main" id="{7FEFF1D6-6AC7-CD48-BC36-30BB651BE73B}"/>
              </a:ext>
            </a:extLst>
          </p:cNvPr>
          <p:cNvCxnSpPr>
            <a:cxnSpLocks/>
          </p:cNvCxnSpPr>
          <p:nvPr/>
        </p:nvCxnSpPr>
        <p:spPr>
          <a:xfrm>
            <a:off x="2140326" y="5016060"/>
            <a:ext cx="13896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CA70BFC-2A09-6F4E-8B48-A5A091649E31}"/>
              </a:ext>
            </a:extLst>
          </p:cNvPr>
          <p:cNvCxnSpPr>
            <a:cxnSpLocks/>
          </p:cNvCxnSpPr>
          <p:nvPr/>
        </p:nvCxnSpPr>
        <p:spPr>
          <a:xfrm>
            <a:off x="2140326" y="3247699"/>
            <a:ext cx="20800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a:xfrm>
            <a:off x="838200" y="365125"/>
            <a:ext cx="10515600" cy="1325563"/>
          </a:xfrm>
        </p:spPr>
        <p:txBody>
          <a:bodyPr/>
          <a:lstStyle/>
          <a:p>
            <a:r>
              <a:rPr lang="en-US" dirty="0"/>
              <a:t>Obfuscating the Correction Gadgets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2"/>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802240"/>
            <a:ext cx="20800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3701261"/>
            <a:ext cx="20966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4649217"/>
            <a:ext cx="18575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3701261"/>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4018644"/>
            <a:ext cx="394283" cy="63057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4431642"/>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4431642"/>
                <a:ext cx="352338" cy="369115"/>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3833977"/>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3833977"/>
                <a:ext cx="835805"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61757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617574"/>
                <a:ext cx="367985" cy="369332"/>
              </a:xfrm>
              <a:prstGeom prst="rect">
                <a:avLst/>
              </a:prstGeom>
              <a:blipFill>
                <a:blip r:embed="rId5"/>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844894" y="2788210"/>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900762" y="3320237"/>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5329252"/>
            <a:ext cx="17197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5899703"/>
            <a:ext cx="18575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5329252"/>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5646635"/>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5461968"/>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5461968"/>
                <a:ext cx="83580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07C431E1-005E-E94C-A2CE-E7B83BDA7781}"/>
                  </a:ext>
                </a:extLst>
              </p:cNvPr>
              <p:cNvSpPr txBox="1"/>
              <p:nvPr/>
            </p:nvSpPr>
            <p:spPr>
              <a:xfrm>
                <a:off x="2357102" y="2690032"/>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Sub>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66" name="TextBox 165">
                <a:extLst>
                  <a:ext uri="{FF2B5EF4-FFF2-40B4-BE49-F238E27FC236}">
                    <a16:creationId xmlns:a16="http://schemas.microsoft.com/office/drawing/2014/main" id="{07C431E1-005E-E94C-A2CE-E7B83BDA7781}"/>
                  </a:ext>
                </a:extLst>
              </p:cNvPr>
              <p:cNvSpPr txBox="1">
                <a:spLocks noRot="1" noChangeAspect="1" noMove="1" noResize="1" noEditPoints="1" noAdjustHandles="1" noChangeArrowheads="1" noChangeShapeType="1" noTextEdit="1"/>
              </p:cNvSpPr>
              <p:nvPr/>
            </p:nvSpPr>
            <p:spPr>
              <a:xfrm>
                <a:off x="2357102" y="2690032"/>
                <a:ext cx="560929" cy="1138773"/>
              </a:xfrm>
              <a:prstGeom prst="rect">
                <a:avLst/>
              </a:prstGeom>
              <a:blipFill>
                <a:blip r:embed="rId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1DE428AE-DA21-0C46-8AC7-3142F74797B4}"/>
                  </a:ext>
                </a:extLst>
              </p:cNvPr>
              <p:cNvSpPr/>
              <p:nvPr/>
            </p:nvSpPr>
            <p:spPr>
              <a:xfrm>
                <a:off x="5828409" y="3013016"/>
                <a:ext cx="705578" cy="351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600" i="1" dirty="0" smtClean="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𝑏</m:t>
                              </m:r>
                            </m:e>
                          </m:acc>
                        </m:e>
                        <m:sub>
                          <m:r>
                            <a:rPr lang="en-CA" sz="1600" b="0" i="1" dirty="0" smtClean="0">
                              <a:latin typeface="Cambria Math" panose="02040503050406030204" pitchFamily="18" charset="0"/>
                              <a:ea typeface="Cambria Math" panose="02040503050406030204" pitchFamily="18" charset="0"/>
                            </a:rPr>
                            <m:t>1</m:t>
                          </m:r>
                        </m:sub>
                      </m:sSub>
                    </m:oMath>
                  </m:oMathPara>
                </a14:m>
                <a:endParaRPr lang="en-US" sz="1600" dirty="0"/>
              </a:p>
            </p:txBody>
          </p:sp>
        </mc:Choice>
        <mc:Fallback xmlns="">
          <p:sp>
            <p:nvSpPr>
              <p:cNvPr id="173" name="Rectangle 172">
                <a:extLst>
                  <a:ext uri="{FF2B5EF4-FFF2-40B4-BE49-F238E27FC236}">
                    <a16:creationId xmlns:a16="http://schemas.microsoft.com/office/drawing/2014/main" id="{1DE428AE-DA21-0C46-8AC7-3142F74797B4}"/>
                  </a:ext>
                </a:extLst>
              </p:cNvPr>
              <p:cNvSpPr>
                <a:spLocks noRot="1" noChangeAspect="1" noMove="1" noResize="1" noEditPoints="1" noAdjustHandles="1" noChangeArrowheads="1" noChangeShapeType="1" noTextEdit="1"/>
              </p:cNvSpPr>
              <p:nvPr/>
            </p:nvSpPr>
            <p:spPr>
              <a:xfrm>
                <a:off x="5828409" y="3013016"/>
                <a:ext cx="705578" cy="3516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5FEBA22-445F-0545-A29C-81AFCC28BEB7}"/>
                  </a:ext>
                </a:extLst>
              </p:cNvPr>
              <p:cNvSpPr txBox="1"/>
              <p:nvPr/>
            </p:nvSpPr>
            <p:spPr>
              <a:xfrm>
                <a:off x="984716" y="1368583"/>
                <a:ext cx="10317209" cy="857735"/>
              </a:xfrm>
              <a:prstGeom prst="rect">
                <a:avLst/>
              </a:prstGeom>
              <a:solidFill>
                <a:schemeClr val="accent4">
                  <a:lumMod val="20000"/>
                  <a:lumOff val="80000"/>
                </a:schemeClr>
              </a:solidFill>
              <a:ln>
                <a:solidFill>
                  <a:srgbClr val="002060"/>
                </a:solidFill>
              </a:ln>
            </p:spPr>
            <p:txBody>
              <a:bodyPr wrap="square" rtlCol="0">
                <a:spAutoFit/>
              </a:bodyPr>
              <a:lstStyle/>
              <a:p>
                <a:r>
                  <a:rPr lang="en-CA" sz="1600" b="0" dirty="0">
                    <a:ea typeface="Cambria Math" panose="02040503050406030204" pitchFamily="18" charset="0"/>
                  </a:rPr>
                  <a:t>Let </a:t>
                </a:r>
                <a14:m>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𝑓</m:t>
                        </m:r>
                      </m:e>
                      <m:sub>
                        <m:r>
                          <a:rPr lang="en-CA" sz="1600" b="0" i="1" smtClean="0">
                            <a:latin typeface="Cambria Math" panose="02040503050406030204" pitchFamily="18" charset="0"/>
                            <a:ea typeface="Cambria Math" panose="02040503050406030204" pitchFamily="18" charset="0"/>
                          </a:rPr>
                          <m:t>𝑖</m:t>
                        </m:r>
                      </m:sub>
                    </m:sSub>
                    <m:d>
                      <m:dPr>
                        <m:ctrlPr>
                          <a:rPr lang="en-CA" sz="1600" b="0" i="1" smtClean="0">
                            <a:latin typeface="Cambria Math" panose="02040503050406030204" pitchFamily="18" charset="0"/>
                            <a:ea typeface="Cambria Math" panose="02040503050406030204" pitchFamily="18" charset="0"/>
                          </a:rPr>
                        </m:ctrlPr>
                      </m:dPr>
                      <m:e>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𝑎</m:t>
                            </m:r>
                          </m:e>
                          <m:sub>
                            <m:r>
                              <a:rPr lang="en-CA" sz="1600" b="0" i="1" smtClean="0">
                                <a:latin typeface="Cambria Math" panose="02040503050406030204" pitchFamily="18" charset="0"/>
                                <a:ea typeface="Cambria Math" panose="02040503050406030204" pitchFamily="18" charset="0"/>
                              </a:rPr>
                              <m:t>𝑖</m:t>
                            </m:r>
                          </m:sub>
                        </m:sSub>
                        <m:r>
                          <a:rPr lang="en-CA" sz="1600" b="0" i="1" smtClean="0">
                            <a:latin typeface="Cambria Math" panose="02040503050406030204" pitchFamily="18" charset="0"/>
                            <a:ea typeface="Cambria Math" panose="02040503050406030204" pitchFamily="18" charset="0"/>
                          </a:rPr>
                          <m:t>,</m:t>
                        </m:r>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𝑏</m:t>
                            </m:r>
                          </m:e>
                          <m:sub>
                            <m:r>
                              <a:rPr lang="en-CA" sz="1600" b="0" i="1" smtClean="0">
                                <a:latin typeface="Cambria Math" panose="02040503050406030204" pitchFamily="18" charset="0"/>
                                <a:ea typeface="Cambria Math" panose="02040503050406030204" pitchFamily="18" charset="0"/>
                              </a:rPr>
                              <m:t>𝑖</m:t>
                            </m:r>
                          </m:sub>
                        </m:sSub>
                      </m:e>
                    </m:d>
                  </m:oMath>
                </a14:m>
                <a:r>
                  <a:rPr lang="en-US" sz="1600" dirty="0"/>
                  <a:t> denote </a:t>
                </a:r>
                <a:r>
                  <a:rPr lang="en-US" sz="1600" b="1" i="1" dirty="0"/>
                  <a:t>classical circuit</a:t>
                </a:r>
                <a:r>
                  <a:rPr lang="en-US" sz="1600" dirty="0"/>
                  <a:t> computing a </a:t>
                </a:r>
                <a:r>
                  <a:rPr lang="en-US" sz="1600" b="1" i="1" dirty="0"/>
                  <a:t>canonical representation</a:t>
                </a:r>
                <a:r>
                  <a:rPr lang="en-US" sz="1600" dirty="0"/>
                  <a:t> of the correction unitary </a:t>
                </a:r>
                <a14:m>
                  <m:oMath xmlns:m="http://schemas.openxmlformats.org/officeDocument/2006/math">
                    <m:r>
                      <m:rPr>
                        <m:sty m:val="p"/>
                      </m:rPr>
                      <a:rPr lang="en-CA" sz="1600">
                        <a:latin typeface="Cambria Math" panose="02040503050406030204" pitchFamily="18" charset="0"/>
                        <a:ea typeface="Cambria Math" panose="02040503050406030204" pitchFamily="18" charset="0"/>
                      </a:rPr>
                      <m:t>TP</m:t>
                    </m:r>
                    <m:r>
                      <a:rPr lang="en-CA" sz="1600" i="1">
                        <a:latin typeface="Cambria Math" panose="02040503050406030204" pitchFamily="18" charset="0"/>
                        <a:ea typeface="Cambria Math" panose="02040503050406030204" pitchFamily="18" charset="0"/>
                      </a:rPr>
                      <m:t>⋅</m:t>
                    </m:r>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𝐶</m:t>
                        </m:r>
                      </m:e>
                      <m:sub>
                        <m:r>
                          <a:rPr lang="en-CA" sz="1600" i="1">
                            <a:latin typeface="Cambria Math" panose="02040503050406030204" pitchFamily="18" charset="0"/>
                            <a:ea typeface="Cambria Math" panose="02040503050406030204" pitchFamily="18" charset="0"/>
                          </a:rPr>
                          <m:t>𝑖</m:t>
                        </m:r>
                      </m:sub>
                    </m:sSub>
                    <m:d>
                      <m:dPr>
                        <m:ctrlPr>
                          <a:rPr lang="en-CA" sz="1600" i="1">
                            <a:latin typeface="Cambria Math" panose="02040503050406030204" pitchFamily="18" charset="0"/>
                            <a:ea typeface="Cambria Math" panose="02040503050406030204" pitchFamily="18" charset="0"/>
                          </a:rPr>
                        </m:ctrlPr>
                      </m:dPr>
                      <m:e>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𝑎</m:t>
                            </m:r>
                          </m:e>
                          <m:sub>
                            <m:r>
                              <a:rPr lang="en-CA" sz="1600" i="1">
                                <a:latin typeface="Cambria Math" panose="02040503050406030204" pitchFamily="18" charset="0"/>
                                <a:ea typeface="Cambria Math" panose="02040503050406030204" pitchFamily="18" charset="0"/>
                              </a:rPr>
                              <m:t>𝑖</m:t>
                            </m:r>
                          </m:sub>
                        </m:sSub>
                        <m:r>
                          <a:rPr lang="en-CA" sz="1600" i="1">
                            <a:latin typeface="Cambria Math" panose="02040503050406030204" pitchFamily="18" charset="0"/>
                            <a:ea typeface="Cambria Math" panose="02040503050406030204" pitchFamily="18" charset="0"/>
                          </a:rPr>
                          <m:t>,</m:t>
                        </m:r>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𝑏</m:t>
                            </m:r>
                          </m:e>
                          <m:sub>
                            <m:r>
                              <a:rPr lang="en-CA" sz="1600" i="1">
                                <a:latin typeface="Cambria Math" panose="02040503050406030204" pitchFamily="18" charset="0"/>
                                <a:ea typeface="Cambria Math" panose="02040503050406030204" pitchFamily="18" charset="0"/>
                              </a:rPr>
                              <m:t>𝑖</m:t>
                            </m:r>
                          </m:sub>
                        </m:sSub>
                      </m:e>
                    </m:d>
                    <m:r>
                      <a:rPr lang="en-CA" sz="1600" i="1">
                        <a:latin typeface="Cambria Math" panose="02040503050406030204" pitchFamily="18" charset="0"/>
                        <a:ea typeface="Cambria Math" panose="02040503050406030204" pitchFamily="18" charset="0"/>
                      </a:rPr>
                      <m:t>⋅</m:t>
                    </m:r>
                    <m:sSubSup>
                      <m:sSubSupPr>
                        <m:ctrlPr>
                          <a:rPr lang="en-CA" sz="1600" i="1">
                            <a:latin typeface="Cambria Math" panose="02040503050406030204" pitchFamily="18" charset="0"/>
                            <a:ea typeface="Cambria Math" panose="02040503050406030204" pitchFamily="18" charset="0"/>
                          </a:rPr>
                        </m:ctrlPr>
                      </m:sSubSupPr>
                      <m:e>
                        <m:r>
                          <a:rPr lang="en-CA" sz="1600" i="1">
                            <a:latin typeface="Cambria Math" panose="02040503050406030204" pitchFamily="18" charset="0"/>
                            <a:ea typeface="Cambria Math" panose="02040503050406030204" pitchFamily="18" charset="0"/>
                          </a:rPr>
                          <m:t>𝐴</m:t>
                        </m:r>
                      </m:e>
                      <m:sub>
                        <m:r>
                          <a:rPr lang="en-CA" sz="1600" i="1">
                            <a:latin typeface="Cambria Math" panose="02040503050406030204" pitchFamily="18" charset="0"/>
                            <a:ea typeface="Cambria Math" panose="02040503050406030204" pitchFamily="18" charset="0"/>
                          </a:rPr>
                          <m:t>𝑖</m:t>
                        </m:r>
                        <m:r>
                          <a:rPr lang="en-CA" sz="1600" i="1">
                            <a:latin typeface="Cambria Math" panose="02040503050406030204" pitchFamily="18" charset="0"/>
                            <a:ea typeface="Cambria Math" panose="02040503050406030204" pitchFamily="18" charset="0"/>
                          </a:rPr>
                          <m:t>+1</m:t>
                        </m:r>
                      </m:sub>
                      <m:sup>
                        <m:r>
                          <a:rPr lang="en-CA" sz="1600" i="1">
                            <a:latin typeface="Cambria Math" panose="02040503050406030204" pitchFamily="18" charset="0"/>
                            <a:ea typeface="Cambria Math" panose="02040503050406030204" pitchFamily="18" charset="0"/>
                          </a:rPr>
                          <m:t>−1</m:t>
                        </m:r>
                      </m:sup>
                    </m:sSubSup>
                  </m:oMath>
                </a14:m>
                <a:endParaRPr lang="en-US" sz="1600" dirty="0"/>
              </a:p>
              <a:p>
                <a:endParaRPr lang="en-US" sz="1600" dirty="0"/>
              </a:p>
              <a:p>
                <a:r>
                  <a:rPr lang="en-US" sz="1600" dirty="0"/>
                  <a:t>Let </a:t>
                </a:r>
                <a14:m>
                  <m:oMath xmlns:m="http://schemas.openxmlformats.org/officeDocument/2006/math">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𝑓</m:t>
                            </m:r>
                          </m:e>
                        </m:acc>
                      </m:e>
                      <m:sub>
                        <m:r>
                          <a:rPr lang="en-CA" sz="1600" i="1" dirty="0">
                            <a:latin typeface="Cambria Math" panose="02040503050406030204" pitchFamily="18" charset="0"/>
                            <a:ea typeface="Cambria Math" panose="02040503050406030204" pitchFamily="18" charset="0"/>
                          </a:rPr>
                          <m:t>𝑖</m:t>
                        </m:r>
                      </m:sub>
                    </m:sSub>
                    <m:d>
                      <m:dPr>
                        <m:ctrlPr>
                          <a:rPr lang="en-CA" sz="1600" i="1" dirty="0">
                            <a:latin typeface="Cambria Math" panose="02040503050406030204" pitchFamily="18" charset="0"/>
                            <a:ea typeface="Cambria Math" panose="02040503050406030204" pitchFamily="18" charset="0"/>
                          </a:rPr>
                        </m:ctrlPr>
                      </m:dPr>
                      <m:e>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𝑎</m:t>
                            </m:r>
                          </m:e>
                          <m:sub>
                            <m:r>
                              <a:rPr lang="en-CA" sz="1600" i="1" dirty="0">
                                <a:latin typeface="Cambria Math" panose="02040503050406030204" pitchFamily="18" charset="0"/>
                                <a:ea typeface="Cambria Math" panose="02040503050406030204" pitchFamily="18" charset="0"/>
                              </a:rPr>
                              <m:t>𝑖</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𝑏</m:t>
                            </m:r>
                          </m:e>
                          <m:sub>
                            <m:r>
                              <a:rPr lang="en-CA" sz="1600" i="1" dirty="0">
                                <a:latin typeface="Cambria Math" panose="02040503050406030204" pitchFamily="18" charset="0"/>
                                <a:ea typeface="Cambria Math" panose="02040503050406030204" pitchFamily="18" charset="0"/>
                              </a:rPr>
                              <m:t>𝑖</m:t>
                            </m:r>
                          </m:sub>
                        </m:sSub>
                      </m:e>
                    </m:d>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acc>
                          <m:accPr>
                            <m:chr m:val="̂"/>
                            <m:ctrlPr>
                              <a:rPr lang="en-CA" sz="1600" b="0" i="1" dirty="0" smtClean="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𝑓</m:t>
                            </m:r>
                          </m:e>
                        </m:acc>
                      </m:e>
                      <m:sub>
                        <m:r>
                          <a:rPr lang="en-CA" sz="1600" b="0" i="1" dirty="0" smtClean="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 ,</m:t>
                    </m:r>
                    <m:sSub>
                      <m:sSubPr>
                        <m:ctrlPr>
                          <a:rPr lang="en-CA" sz="1600" b="0" i="1" dirty="0" smtClean="0">
                            <a:latin typeface="Cambria Math" panose="02040503050406030204" pitchFamily="18" charset="0"/>
                            <a:ea typeface="Cambria Math" panose="02040503050406030204" pitchFamily="18" charset="0"/>
                          </a:rPr>
                        </m:ctrlPr>
                      </m:sSubPr>
                      <m:e>
                        <m:acc>
                          <m:accPr>
                            <m:chr m:val="̂"/>
                            <m:ctrlPr>
                              <a:rPr lang="en-CA" sz="1600" b="0" i="1" dirty="0" smtClean="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𝑏</m:t>
                            </m:r>
                          </m:e>
                        </m:acc>
                      </m:e>
                      <m:sub>
                        <m:r>
                          <a:rPr lang="en-CA" sz="1600" i="1" dirty="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m:t>
                    </m:r>
                  </m:oMath>
                </a14:m>
                <a:r>
                  <a:rPr lang="en-US" sz="1600" dirty="0"/>
                  <a:t> be </a:t>
                </a:r>
                <a:r>
                  <a:rPr lang="en-US" sz="1600" i="1" dirty="0"/>
                  <a:t>classical decomposable RE </a:t>
                </a:r>
                <a:r>
                  <a:rPr lang="en-US" sz="1600" dirty="0"/>
                  <a:t>of </a:t>
                </a:r>
                <a14:m>
                  <m:oMath xmlns:m="http://schemas.openxmlformats.org/officeDocument/2006/math">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𝑓</m:t>
                        </m:r>
                      </m:e>
                      <m:sub>
                        <m:r>
                          <a:rPr lang="en-CA" sz="1600" i="1">
                            <a:latin typeface="Cambria Math" panose="02040503050406030204" pitchFamily="18" charset="0"/>
                            <a:ea typeface="Cambria Math" panose="02040503050406030204" pitchFamily="18" charset="0"/>
                          </a:rPr>
                          <m:t>𝑖</m:t>
                        </m:r>
                      </m:sub>
                    </m:sSub>
                  </m:oMath>
                </a14:m>
                <a:endParaRPr lang="en-US" sz="1600" dirty="0"/>
              </a:p>
            </p:txBody>
          </p:sp>
        </mc:Choice>
        <mc:Fallback xmlns="">
          <p:sp>
            <p:nvSpPr>
              <p:cNvPr id="174" name="TextBox 173">
                <a:extLst>
                  <a:ext uri="{FF2B5EF4-FFF2-40B4-BE49-F238E27FC236}">
                    <a16:creationId xmlns:a16="http://schemas.microsoft.com/office/drawing/2014/main" id="{85FEBA22-445F-0545-A29C-81AFCC28BEB7}"/>
                  </a:ext>
                </a:extLst>
              </p:cNvPr>
              <p:cNvSpPr txBox="1">
                <a:spLocks noRot="1" noChangeAspect="1" noMove="1" noResize="1" noEditPoints="1" noAdjustHandles="1" noChangeArrowheads="1" noChangeShapeType="1" noTextEdit="1"/>
              </p:cNvSpPr>
              <p:nvPr/>
            </p:nvSpPr>
            <p:spPr>
              <a:xfrm>
                <a:off x="984716" y="1368583"/>
                <a:ext cx="10317209" cy="857735"/>
              </a:xfrm>
              <a:prstGeom prst="rect">
                <a:avLst/>
              </a:prstGeom>
              <a:blipFill>
                <a:blip r:embed="rId9"/>
                <a:stretch>
                  <a:fillRect l="-369" t="-1471" b="-5882"/>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7ECC4624-48FF-8F4F-A361-0A963BDED38E}"/>
                  </a:ext>
                </a:extLst>
              </p:cNvPr>
              <p:cNvSpPr txBox="1"/>
              <p:nvPr/>
            </p:nvSpPr>
            <p:spPr>
              <a:xfrm>
                <a:off x="3189993" y="2691607"/>
                <a:ext cx="560929" cy="1160318"/>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67" name="TextBox 166">
                <a:extLst>
                  <a:ext uri="{FF2B5EF4-FFF2-40B4-BE49-F238E27FC236}">
                    <a16:creationId xmlns:a16="http://schemas.microsoft.com/office/drawing/2014/main" id="{7ECC4624-48FF-8F4F-A361-0A963BDED38E}"/>
                  </a:ext>
                </a:extLst>
              </p:cNvPr>
              <p:cNvSpPr txBox="1">
                <a:spLocks noRot="1" noChangeAspect="1" noMove="1" noResize="1" noEditPoints="1" noAdjustHandles="1" noChangeArrowheads="1" noChangeShapeType="1" noTextEdit="1"/>
              </p:cNvSpPr>
              <p:nvPr/>
            </p:nvSpPr>
            <p:spPr>
              <a:xfrm>
                <a:off x="3189993" y="2691607"/>
                <a:ext cx="560929" cy="1160318"/>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55ABC5E8-E923-5141-87D4-EF0C61C3695F}"/>
                  </a:ext>
                </a:extLst>
              </p:cNvPr>
              <p:cNvSpPr txBox="1"/>
              <p:nvPr/>
            </p:nvSpPr>
            <p:spPr>
              <a:xfrm>
                <a:off x="2835240" y="4408839"/>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Sub>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78" name="TextBox 177">
                <a:extLst>
                  <a:ext uri="{FF2B5EF4-FFF2-40B4-BE49-F238E27FC236}">
                    <a16:creationId xmlns:a16="http://schemas.microsoft.com/office/drawing/2014/main" id="{55ABC5E8-E923-5141-87D4-EF0C61C3695F}"/>
                  </a:ext>
                </a:extLst>
              </p:cNvPr>
              <p:cNvSpPr txBox="1">
                <a:spLocks noRot="1" noChangeAspect="1" noMove="1" noResize="1" noEditPoints="1" noAdjustHandles="1" noChangeArrowheads="1" noChangeShapeType="1" noTextEdit="1"/>
              </p:cNvSpPr>
              <p:nvPr/>
            </p:nvSpPr>
            <p:spPr>
              <a:xfrm>
                <a:off x="2835240" y="4408839"/>
                <a:ext cx="560929" cy="1138773"/>
              </a:xfrm>
              <a:prstGeom prst="rect">
                <a:avLst/>
              </a:prstGeom>
              <a:blipFill>
                <a:blip r:embed="rId11"/>
                <a:stretch>
                  <a:fillRect/>
                </a:stretch>
              </a:blipFill>
              <a:ln w="38100">
                <a:solidFill>
                  <a:schemeClr val="accent1"/>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BB72F0C2-8025-B341-A2FF-C5157B5614E0}"/>
              </a:ext>
            </a:extLst>
          </p:cNvPr>
          <p:cNvGrpSpPr/>
          <p:nvPr/>
        </p:nvGrpSpPr>
        <p:grpSpPr>
          <a:xfrm>
            <a:off x="4235530" y="2876568"/>
            <a:ext cx="669625" cy="728429"/>
            <a:chOff x="4235530" y="2801067"/>
            <a:chExt cx="669625" cy="728429"/>
          </a:xfrm>
        </p:grpSpPr>
        <p:cxnSp>
          <p:nvCxnSpPr>
            <p:cNvPr id="182" name="Straight Connector 181">
              <a:extLst>
                <a:ext uri="{FF2B5EF4-FFF2-40B4-BE49-F238E27FC236}">
                  <a16:creationId xmlns:a16="http://schemas.microsoft.com/office/drawing/2014/main" id="{FE40C9CF-EAB1-6443-B20C-91196A819DBC}"/>
                </a:ext>
              </a:extLst>
            </p:cNvPr>
            <p:cNvCxnSpPr>
              <a:cxnSpLocks/>
            </p:cNvCxnSpPr>
            <p:nvPr/>
          </p:nvCxnSpPr>
          <p:spPr>
            <a:xfrm>
              <a:off x="4262091" y="306779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83F7759-861B-FA4A-8C57-B4B5DFF0924D}"/>
                </a:ext>
              </a:extLst>
            </p:cNvPr>
            <p:cNvCxnSpPr>
              <a:cxnSpLocks/>
            </p:cNvCxnSpPr>
            <p:nvPr/>
          </p:nvCxnSpPr>
          <p:spPr>
            <a:xfrm>
              <a:off x="4271735" y="3130451"/>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4A459F2-4150-004B-A72A-63164ADAAB57}"/>
                </a:ext>
              </a:extLst>
            </p:cNvPr>
            <p:cNvCxnSpPr>
              <a:cxnSpLocks/>
            </p:cNvCxnSpPr>
            <p:nvPr/>
          </p:nvCxnSpPr>
          <p:spPr>
            <a:xfrm>
              <a:off x="4284378" y="319676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5B88508-D39A-B14F-BB4B-37A21EF98602}"/>
                </a:ext>
              </a:extLst>
            </p:cNvPr>
            <p:cNvCxnSpPr>
              <a:cxnSpLocks/>
            </p:cNvCxnSpPr>
            <p:nvPr/>
          </p:nvCxnSpPr>
          <p:spPr>
            <a:xfrm>
              <a:off x="4294022" y="3259418"/>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7430535-C481-C743-A1B0-7F7984309740}"/>
                </a:ext>
              </a:extLst>
            </p:cNvPr>
            <p:cNvCxnSpPr>
              <a:cxnSpLocks/>
            </p:cNvCxnSpPr>
            <p:nvPr/>
          </p:nvCxnSpPr>
          <p:spPr>
            <a:xfrm>
              <a:off x="4295378" y="333787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8B504DD-32E5-F14E-99C6-C42678E2F851}"/>
                </a:ext>
              </a:extLst>
            </p:cNvPr>
            <p:cNvCxnSpPr>
              <a:cxnSpLocks/>
            </p:cNvCxnSpPr>
            <p:nvPr/>
          </p:nvCxnSpPr>
          <p:spPr>
            <a:xfrm>
              <a:off x="4305022" y="340052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9E66BE6-E726-F94C-8D4F-12545521DB03}"/>
                </a:ext>
              </a:extLst>
            </p:cNvPr>
            <p:cNvCxnSpPr>
              <a:cxnSpLocks/>
            </p:cNvCxnSpPr>
            <p:nvPr/>
          </p:nvCxnSpPr>
          <p:spPr>
            <a:xfrm>
              <a:off x="4317665" y="346684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805CB11-4FFC-1B4C-94CD-82E384502871}"/>
                </a:ext>
              </a:extLst>
            </p:cNvPr>
            <p:cNvCxnSpPr>
              <a:cxnSpLocks/>
            </p:cNvCxnSpPr>
            <p:nvPr/>
          </p:nvCxnSpPr>
          <p:spPr>
            <a:xfrm>
              <a:off x="4327309" y="352949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2F08EE5-1BAB-154E-8F08-93AF3A3ACCE7}"/>
                </a:ext>
              </a:extLst>
            </p:cNvPr>
            <p:cNvCxnSpPr>
              <a:cxnSpLocks/>
            </p:cNvCxnSpPr>
            <p:nvPr/>
          </p:nvCxnSpPr>
          <p:spPr>
            <a:xfrm>
              <a:off x="4235530" y="280106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539A09A-6D59-B948-8C39-B690C3FAA0A8}"/>
                </a:ext>
              </a:extLst>
            </p:cNvPr>
            <p:cNvCxnSpPr>
              <a:cxnSpLocks/>
            </p:cNvCxnSpPr>
            <p:nvPr/>
          </p:nvCxnSpPr>
          <p:spPr>
            <a:xfrm>
              <a:off x="4245174" y="286371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B7E2DA1-BCE6-884C-9750-C28EC48FD972}"/>
                </a:ext>
              </a:extLst>
            </p:cNvPr>
            <p:cNvCxnSpPr>
              <a:cxnSpLocks/>
            </p:cNvCxnSpPr>
            <p:nvPr/>
          </p:nvCxnSpPr>
          <p:spPr>
            <a:xfrm>
              <a:off x="4257817" y="293003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C1E1C6C-4235-EB48-B11C-030CFA4AD6CD}"/>
                </a:ext>
              </a:extLst>
            </p:cNvPr>
            <p:cNvCxnSpPr>
              <a:cxnSpLocks/>
            </p:cNvCxnSpPr>
            <p:nvPr/>
          </p:nvCxnSpPr>
          <p:spPr>
            <a:xfrm>
              <a:off x="4267461" y="299268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E1A469B1-0ECB-8C4B-AC4E-F725F0C9E514}"/>
              </a:ext>
            </a:extLst>
          </p:cNvPr>
          <p:cNvSpPr txBox="1"/>
          <p:nvPr/>
        </p:nvSpPr>
        <p:spPr>
          <a:xfrm>
            <a:off x="3860109" y="2697633"/>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r>
              <a:rPr lang="en-US" sz="1400" dirty="0"/>
              <a:t>ETP</a:t>
            </a:r>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AlternateContent xmlns:mc="http://schemas.openxmlformats.org/markup-compatibility/2006" xmlns:a14="http://schemas.microsoft.com/office/drawing/2010/main">
        <mc:Choice Requires="a14">
          <p:sp>
            <p:nvSpPr>
              <p:cNvPr id="198" name="Rectangle 197">
                <a:extLst>
                  <a:ext uri="{FF2B5EF4-FFF2-40B4-BE49-F238E27FC236}">
                    <a16:creationId xmlns:a16="http://schemas.microsoft.com/office/drawing/2014/main" id="{F0A7DBBD-4458-C34C-A53A-EEB13AB9D931}"/>
                  </a:ext>
                </a:extLst>
              </p:cNvPr>
              <p:cNvSpPr/>
              <p:nvPr/>
            </p:nvSpPr>
            <p:spPr>
              <a:xfrm>
                <a:off x="1155852" y="3044046"/>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198" name="Rectangle 197">
                <a:extLst>
                  <a:ext uri="{FF2B5EF4-FFF2-40B4-BE49-F238E27FC236}">
                    <a16:creationId xmlns:a16="http://schemas.microsoft.com/office/drawing/2014/main" id="{F0A7DBBD-4458-C34C-A53A-EEB13AB9D931}"/>
                  </a:ext>
                </a:extLst>
              </p:cNvPr>
              <p:cNvSpPr>
                <a:spLocks noRot="1" noChangeAspect="1" noMove="1" noResize="1" noEditPoints="1" noAdjustHandles="1" noChangeArrowheads="1" noChangeShapeType="1" noTextEdit="1"/>
              </p:cNvSpPr>
              <p:nvPr/>
            </p:nvSpPr>
            <p:spPr>
              <a:xfrm>
                <a:off x="1155852" y="3044046"/>
                <a:ext cx="522900" cy="369332"/>
              </a:xfrm>
              <a:prstGeom prst="rect">
                <a:avLst/>
              </a:prstGeom>
              <a:blipFill>
                <a:blip r:embed="rId12"/>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Rectangle 199">
                <a:extLst>
                  <a:ext uri="{FF2B5EF4-FFF2-40B4-BE49-F238E27FC236}">
                    <a16:creationId xmlns:a16="http://schemas.microsoft.com/office/drawing/2014/main" id="{BC938516-30B6-3347-93D5-FD3E1BBC978E}"/>
                  </a:ext>
                </a:extLst>
              </p:cNvPr>
              <p:cNvSpPr/>
              <p:nvPr/>
            </p:nvSpPr>
            <p:spPr>
              <a:xfrm>
                <a:off x="1155852" y="4812407"/>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200" name="Rectangle 199">
                <a:extLst>
                  <a:ext uri="{FF2B5EF4-FFF2-40B4-BE49-F238E27FC236}">
                    <a16:creationId xmlns:a16="http://schemas.microsoft.com/office/drawing/2014/main" id="{BC938516-30B6-3347-93D5-FD3E1BBC978E}"/>
                  </a:ext>
                </a:extLst>
              </p:cNvPr>
              <p:cNvSpPr>
                <a:spLocks noRot="1" noChangeAspect="1" noMove="1" noResize="1" noEditPoints="1" noAdjustHandles="1" noChangeArrowheads="1" noChangeShapeType="1" noTextEdit="1"/>
              </p:cNvSpPr>
              <p:nvPr/>
            </p:nvSpPr>
            <p:spPr>
              <a:xfrm>
                <a:off x="1155852" y="4812407"/>
                <a:ext cx="522900" cy="369332"/>
              </a:xfrm>
              <a:prstGeom prst="rect">
                <a:avLst/>
              </a:prstGeom>
              <a:blipFill>
                <a:blip r:embed="rId13"/>
                <a:stretch>
                  <a:fillRect b="-13333"/>
                </a:stretch>
              </a:blipFill>
            </p:spPr>
            <p:txBody>
              <a:bodyPr/>
              <a:lstStyle/>
              <a:p>
                <a:r>
                  <a:rPr lang="en-US">
                    <a:noFill/>
                  </a:rPr>
                  <a:t> </a:t>
                </a:r>
              </a:p>
            </p:txBody>
          </p:sp>
        </mc:Fallback>
      </mc:AlternateContent>
      <p:sp>
        <p:nvSpPr>
          <p:cNvPr id="214" name="Rectangle 213">
            <a:extLst>
              <a:ext uri="{FF2B5EF4-FFF2-40B4-BE49-F238E27FC236}">
                <a16:creationId xmlns:a16="http://schemas.microsoft.com/office/drawing/2014/main" id="{27E84A16-8360-4046-9D1E-7A40A91739D5}"/>
              </a:ext>
            </a:extLst>
          </p:cNvPr>
          <p:cNvSpPr/>
          <p:nvPr/>
        </p:nvSpPr>
        <p:spPr>
          <a:xfrm>
            <a:off x="8463535" y="2339554"/>
            <a:ext cx="2605790" cy="1409889"/>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DE7CCB3-B577-764F-B191-7271CC36F6C8}"/>
                  </a:ext>
                </a:extLst>
              </p:cNvPr>
              <p:cNvSpPr/>
              <p:nvPr/>
            </p:nvSpPr>
            <p:spPr>
              <a:xfrm>
                <a:off x="8633654" y="2878439"/>
                <a:ext cx="2408635" cy="523220"/>
              </a:xfrm>
              <a:prstGeom prst="rect">
                <a:avLst/>
              </a:prstGeom>
            </p:spPr>
            <p:txBody>
              <a:bodyPr wrap="square">
                <a:spAutoFit/>
              </a:bodyPr>
              <a:lstStyle/>
              <a:p>
                <a:r>
                  <a:rPr lang="en-CA" sz="1400" dirty="0">
                    <a:ea typeface="Cambria Math" panose="02040503050406030204" pitchFamily="18" charset="0"/>
                  </a:rPr>
                  <a:t>CRE of </a:t>
                </a:r>
                <a14:m>
                  <m:oMath xmlns:m="http://schemas.openxmlformats.org/officeDocument/2006/math">
                    <m:sSub>
                      <m:sSubPr>
                        <m:ctrlPr>
                          <a:rPr lang="en-CA" sz="1400" b="0" i="1" dirty="0" smtClean="0">
                            <a:latin typeface="Cambria Math" panose="02040503050406030204" pitchFamily="18" charset="0"/>
                            <a:ea typeface="Cambria Math" panose="02040503050406030204" pitchFamily="18" charset="0"/>
                          </a:rPr>
                        </m:ctrlPr>
                      </m:sSubPr>
                      <m:e>
                        <m:r>
                          <a:rPr lang="en-CA" sz="1400" i="1" dirty="0" smtClean="0">
                            <a:latin typeface="Cambria Math" panose="02040503050406030204" pitchFamily="18" charset="0"/>
                            <a:ea typeface="Cambria Math" panose="02040503050406030204" pitchFamily="18" charset="0"/>
                          </a:rPr>
                          <m:t>𝑓</m:t>
                        </m:r>
                      </m:e>
                      <m:sub>
                        <m:r>
                          <a:rPr lang="en-CA" sz="1400" b="0" i="1" dirty="0" smtClean="0">
                            <a:latin typeface="Cambria Math" panose="02040503050406030204" pitchFamily="18" charset="0"/>
                            <a:ea typeface="Cambria Math" panose="02040503050406030204" pitchFamily="18" charset="0"/>
                          </a:rPr>
                          <m:t>1</m:t>
                        </m:r>
                      </m:sub>
                    </m:sSub>
                  </m:oMath>
                </a14:m>
                <a:r>
                  <a:rPr lang="en-US" sz="1400" dirty="0"/>
                  <a:t>, computed by Encoder, provided to Decoder</a:t>
                </a:r>
              </a:p>
            </p:txBody>
          </p:sp>
        </mc:Choice>
        <mc:Fallback xmlns="">
          <p:sp>
            <p:nvSpPr>
              <p:cNvPr id="17" name="Rectangle 16">
                <a:extLst>
                  <a:ext uri="{FF2B5EF4-FFF2-40B4-BE49-F238E27FC236}">
                    <a16:creationId xmlns:a16="http://schemas.microsoft.com/office/drawing/2014/main" id="{9DE7CCB3-B577-764F-B191-7271CC36F6C8}"/>
                  </a:ext>
                </a:extLst>
              </p:cNvPr>
              <p:cNvSpPr>
                <a:spLocks noRot="1" noChangeAspect="1" noMove="1" noResize="1" noEditPoints="1" noAdjustHandles="1" noChangeArrowheads="1" noChangeShapeType="1" noTextEdit="1"/>
              </p:cNvSpPr>
              <p:nvPr/>
            </p:nvSpPr>
            <p:spPr>
              <a:xfrm>
                <a:off x="8633654" y="2878439"/>
                <a:ext cx="2408635" cy="523220"/>
              </a:xfrm>
              <a:prstGeom prst="rect">
                <a:avLst/>
              </a:prstGeom>
              <a:blipFill>
                <a:blip r:embed="rId14"/>
                <a:stretch>
                  <a:fillRect l="-526" t="-2381" b="-11905"/>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21F44DCC-1B15-3A43-A74D-088B5FC93A6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3556" r="98667"/>
                    </a14:imgEffect>
                  </a14:imgLayer>
                </a14:imgProps>
              </a:ext>
            </a:extLst>
          </a:blip>
          <a:stretch>
            <a:fillRect/>
          </a:stretch>
        </p:blipFill>
        <p:spPr>
          <a:xfrm>
            <a:off x="10545277" y="1897791"/>
            <a:ext cx="756648" cy="756648"/>
          </a:xfrm>
          <a:prstGeom prst="rect">
            <a:avLst/>
          </a:prstGeom>
        </p:spPr>
      </p:pic>
      <p:pic>
        <p:nvPicPr>
          <p:cNvPr id="24" name="Picture 23">
            <a:extLst>
              <a:ext uri="{FF2B5EF4-FFF2-40B4-BE49-F238E27FC236}">
                <a16:creationId xmlns:a16="http://schemas.microsoft.com/office/drawing/2014/main" id="{570F6C6F-0D97-3646-AF79-598F043E6A65}"/>
              </a:ext>
            </a:extLst>
          </p:cNvPr>
          <p:cNvPicPr>
            <a:picLocks noChangeAspect="1"/>
          </p:cNvPicPr>
          <p:nvPr/>
        </p:nvPicPr>
        <p:blipFill>
          <a:blip r:embed="rId17"/>
          <a:stretch>
            <a:fillRect/>
          </a:stretch>
        </p:blipFill>
        <p:spPr>
          <a:xfrm>
            <a:off x="5304363" y="2892736"/>
            <a:ext cx="580374" cy="465589"/>
          </a:xfrm>
          <a:prstGeom prst="rect">
            <a:avLst/>
          </a:prstGeom>
        </p:spPr>
      </p:pic>
      <mc:AlternateContent xmlns:mc="http://schemas.openxmlformats.org/markup-compatibility/2006" xmlns:a14="http://schemas.microsoft.com/office/drawing/2010/main">
        <mc:Choice Requires="a14">
          <p:sp>
            <p:nvSpPr>
              <p:cNvPr id="242" name="Rectangle 241">
                <a:extLst>
                  <a:ext uri="{FF2B5EF4-FFF2-40B4-BE49-F238E27FC236}">
                    <a16:creationId xmlns:a16="http://schemas.microsoft.com/office/drawing/2014/main" id="{7EF51BF1-80D2-724A-8CD9-68B6AAF29554}"/>
                  </a:ext>
                </a:extLst>
              </p:cNvPr>
              <p:cNvSpPr/>
              <p:nvPr/>
            </p:nvSpPr>
            <p:spPr>
              <a:xfrm>
                <a:off x="7635061" y="4061158"/>
                <a:ext cx="4301866" cy="598690"/>
              </a:xfrm>
              <a:prstGeom prst="rect">
                <a:avLst/>
              </a:prstGeom>
              <a:solidFill>
                <a:schemeClr val="accent4">
                  <a:lumMod val="20000"/>
                  <a:lumOff val="80000"/>
                </a:schemeClr>
              </a:solidFill>
              <a:ln>
                <a:solidFill>
                  <a:srgbClr val="002060"/>
                </a:solidFill>
              </a:ln>
            </p:spPr>
            <p:txBody>
              <a:bodyPr wrap="square">
                <a:spAutoFit/>
              </a:bodyPr>
              <a:lstStyle/>
              <a:p>
                <a:pPr marL="285750" indent="-285750">
                  <a:buFont typeface="Arial" panose="020B0604020202020204" pitchFamily="34" charset="0"/>
                  <a:buChar char="•"/>
                </a:pPr>
                <a:r>
                  <a:rPr lang="en-CA" sz="1600" dirty="0"/>
                  <a:t>Decoder uses </a:t>
                </a:r>
                <a:r>
                  <a:rPr lang="en-CA" sz="1600" b="1" i="1" dirty="0"/>
                  <a:t>encrypted TP gadget</a:t>
                </a:r>
                <a:r>
                  <a:rPr lang="en-CA" sz="1600" dirty="0"/>
                  <a:t> to obtain encoding of bits </a:t>
                </a:r>
                <a14:m>
                  <m:oMath xmlns:m="http://schemas.openxmlformats.org/officeDocument/2006/math">
                    <m:d>
                      <m:dPr>
                        <m:ctrlPr>
                          <a:rPr lang="en-CA" sz="1600" b="0" i="1" dirty="0" smtClean="0">
                            <a:latin typeface="Cambria Math" panose="02040503050406030204" pitchFamily="18" charset="0"/>
                            <a:ea typeface="Cambria Math" panose="02040503050406030204" pitchFamily="18" charset="0"/>
                          </a:rPr>
                        </m:ctrlPr>
                      </m:dPr>
                      <m:e>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𝑎</m:t>
                            </m:r>
                          </m:e>
                          <m:sub>
                            <m:r>
                              <a:rPr lang="en-CA" sz="1600" b="0" i="1" dirty="0" smtClean="0">
                                <a:latin typeface="Cambria Math" panose="02040503050406030204" pitchFamily="18" charset="0"/>
                                <a:ea typeface="Cambria Math" panose="02040503050406030204" pitchFamily="18" charset="0"/>
                              </a:rPr>
                              <m:t>1</m:t>
                            </m:r>
                          </m:sub>
                        </m:sSub>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𝑏</m:t>
                            </m:r>
                          </m:e>
                          <m:sub>
                            <m:r>
                              <a:rPr lang="en-CA" sz="1600" b="0" i="1" dirty="0" smtClean="0">
                                <a:latin typeface="Cambria Math" panose="02040503050406030204" pitchFamily="18" charset="0"/>
                                <a:ea typeface="Cambria Math" panose="02040503050406030204" pitchFamily="18" charset="0"/>
                              </a:rPr>
                              <m:t>1</m:t>
                            </m:r>
                          </m:sub>
                        </m:sSub>
                      </m:e>
                    </m:d>
                  </m:oMath>
                </a14:m>
                <a:r>
                  <a:rPr lang="en-CA" sz="1600" dirty="0"/>
                  <a:t> with respect to </a:t>
                </a:r>
                <a14:m>
                  <m:oMath xmlns:m="http://schemas.openxmlformats.org/officeDocument/2006/math">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smtClean="0">
                                <a:latin typeface="Cambria Math" panose="02040503050406030204" pitchFamily="18" charset="0"/>
                                <a:ea typeface="Cambria Math" panose="02040503050406030204" pitchFamily="18" charset="0"/>
                              </a:rPr>
                              <m:t>𝑓</m:t>
                            </m:r>
                          </m:e>
                        </m:acc>
                      </m:e>
                      <m:sub>
                        <m:r>
                          <a:rPr lang="en-CA" sz="1600" b="0" i="1" dirty="0" smtClean="0">
                            <a:latin typeface="Cambria Math" panose="02040503050406030204" pitchFamily="18" charset="0"/>
                            <a:ea typeface="Cambria Math" panose="02040503050406030204" pitchFamily="18" charset="0"/>
                          </a:rPr>
                          <m:t>1</m:t>
                        </m:r>
                      </m:sub>
                    </m:sSub>
                  </m:oMath>
                </a14:m>
                <a:r>
                  <a:rPr lang="en-CA" sz="1600" dirty="0"/>
                  <a:t>.</a:t>
                </a:r>
              </a:p>
            </p:txBody>
          </p:sp>
        </mc:Choice>
        <mc:Fallback xmlns="">
          <p:sp>
            <p:nvSpPr>
              <p:cNvPr id="242" name="Rectangle 241">
                <a:extLst>
                  <a:ext uri="{FF2B5EF4-FFF2-40B4-BE49-F238E27FC236}">
                    <a16:creationId xmlns:a16="http://schemas.microsoft.com/office/drawing/2014/main" id="{7EF51BF1-80D2-724A-8CD9-68B6AAF29554}"/>
                  </a:ext>
                </a:extLst>
              </p:cNvPr>
              <p:cNvSpPr>
                <a:spLocks noRot="1" noChangeAspect="1" noMove="1" noResize="1" noEditPoints="1" noAdjustHandles="1" noChangeArrowheads="1" noChangeShapeType="1" noTextEdit="1"/>
              </p:cNvSpPr>
              <p:nvPr/>
            </p:nvSpPr>
            <p:spPr>
              <a:xfrm>
                <a:off x="7635061" y="4061158"/>
                <a:ext cx="4301866" cy="598690"/>
              </a:xfrm>
              <a:prstGeom prst="rect">
                <a:avLst/>
              </a:prstGeom>
              <a:blipFill>
                <a:blip r:embed="rId18"/>
                <a:stretch>
                  <a:fillRect l="-293" t="-2041" b="-8163"/>
                </a:stretch>
              </a:blipFill>
              <a:ln>
                <a:solidFill>
                  <a:srgbClr val="002060"/>
                </a:solidFill>
              </a:ln>
            </p:spPr>
            <p:txBody>
              <a:bodyPr/>
              <a:lstStyle/>
              <a:p>
                <a:r>
                  <a:rPr lang="en-US">
                    <a:noFill/>
                  </a:rPr>
                  <a:t> </a:t>
                </a:r>
              </a:p>
            </p:txBody>
          </p:sp>
        </mc:Fallback>
      </mc:AlternateContent>
      <p:cxnSp>
        <p:nvCxnSpPr>
          <p:cNvPr id="31" name="Elbow Connector 30">
            <a:extLst>
              <a:ext uri="{FF2B5EF4-FFF2-40B4-BE49-F238E27FC236}">
                <a16:creationId xmlns:a16="http://schemas.microsoft.com/office/drawing/2014/main" id="{D64F624E-CE18-4841-8F75-A49EA71E25BF}"/>
              </a:ext>
            </a:extLst>
          </p:cNvPr>
          <p:cNvCxnSpPr>
            <a:cxnSpLocks/>
          </p:cNvCxnSpPr>
          <p:nvPr/>
        </p:nvCxnSpPr>
        <p:spPr>
          <a:xfrm rot="16200000" flipH="1">
            <a:off x="1606661" y="4114166"/>
            <a:ext cx="3502908" cy="574302"/>
          </a:xfrm>
          <a:prstGeom prst="bentConnector3">
            <a:avLst>
              <a:gd name="adj1" fmla="val 43055"/>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Rectangle 242">
                <a:extLst>
                  <a:ext uri="{FF2B5EF4-FFF2-40B4-BE49-F238E27FC236}">
                    <a16:creationId xmlns:a16="http://schemas.microsoft.com/office/drawing/2014/main" id="{CF9B3FE5-F991-184A-95A7-1CBAE85BEFE1}"/>
                  </a:ext>
                </a:extLst>
              </p:cNvPr>
              <p:cNvSpPr/>
              <p:nvPr/>
            </p:nvSpPr>
            <p:spPr>
              <a:xfrm>
                <a:off x="3986304" y="4792831"/>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243" name="Rectangle 242">
                <a:extLst>
                  <a:ext uri="{FF2B5EF4-FFF2-40B4-BE49-F238E27FC236}">
                    <a16:creationId xmlns:a16="http://schemas.microsoft.com/office/drawing/2014/main" id="{CF9B3FE5-F991-184A-95A7-1CBAE85BEFE1}"/>
                  </a:ext>
                </a:extLst>
              </p:cNvPr>
              <p:cNvSpPr>
                <a:spLocks noRot="1" noChangeAspect="1" noMove="1" noResize="1" noEditPoints="1" noAdjustHandles="1" noChangeArrowheads="1" noChangeShapeType="1" noTextEdit="1"/>
              </p:cNvSpPr>
              <p:nvPr/>
            </p:nvSpPr>
            <p:spPr>
              <a:xfrm>
                <a:off x="3986304" y="4792831"/>
                <a:ext cx="434734" cy="3693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1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2" grpId="0"/>
      <p:bldP spid="116" grpId="0"/>
      <p:bldP spid="166" grpId="0" animBg="1"/>
      <p:bldP spid="173" grpId="0"/>
      <p:bldP spid="167" grpId="0" animBg="1"/>
      <p:bldP spid="178" grpId="0" animBg="1"/>
      <p:bldP spid="163" grpId="0" animBg="1"/>
      <p:bldP spid="198" grpId="0"/>
      <p:bldP spid="200" grpId="0"/>
      <p:bldP spid="214" grpId="0" animBg="1"/>
      <p:bldP spid="17" grpId="0"/>
      <p:bldP spid="242" grpId="0" animBg="1"/>
      <p:bldP spid="2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E7E9704-7100-1D48-8CE8-03774750CF6D}"/>
                  </a:ext>
                </a:extLst>
              </p:cNvPr>
              <p:cNvSpPr txBox="1"/>
              <p:nvPr/>
            </p:nvSpPr>
            <p:spPr>
              <a:xfrm>
                <a:off x="984716" y="1368583"/>
                <a:ext cx="10317209" cy="857735"/>
              </a:xfrm>
              <a:prstGeom prst="rect">
                <a:avLst/>
              </a:prstGeom>
              <a:solidFill>
                <a:schemeClr val="accent4">
                  <a:lumMod val="20000"/>
                  <a:lumOff val="80000"/>
                </a:schemeClr>
              </a:solidFill>
              <a:ln>
                <a:solidFill>
                  <a:srgbClr val="002060"/>
                </a:solidFill>
              </a:ln>
            </p:spPr>
            <p:txBody>
              <a:bodyPr wrap="square" rtlCol="0">
                <a:spAutoFit/>
              </a:bodyPr>
              <a:lstStyle/>
              <a:p>
                <a:r>
                  <a:rPr lang="en-CA" sz="1600" b="0" dirty="0">
                    <a:ea typeface="Cambria Math" panose="02040503050406030204" pitchFamily="18" charset="0"/>
                  </a:rPr>
                  <a:t>Let </a:t>
                </a:r>
                <a14:m>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𝑓</m:t>
                        </m:r>
                      </m:e>
                      <m:sub>
                        <m:r>
                          <a:rPr lang="en-CA" sz="1600" b="0" i="1" smtClean="0">
                            <a:latin typeface="Cambria Math" panose="02040503050406030204" pitchFamily="18" charset="0"/>
                            <a:ea typeface="Cambria Math" panose="02040503050406030204" pitchFamily="18" charset="0"/>
                          </a:rPr>
                          <m:t>𝑖</m:t>
                        </m:r>
                      </m:sub>
                    </m:sSub>
                    <m:d>
                      <m:dPr>
                        <m:ctrlPr>
                          <a:rPr lang="en-CA" sz="1600" b="0" i="1" smtClean="0">
                            <a:latin typeface="Cambria Math" panose="02040503050406030204" pitchFamily="18" charset="0"/>
                            <a:ea typeface="Cambria Math" panose="02040503050406030204" pitchFamily="18" charset="0"/>
                          </a:rPr>
                        </m:ctrlPr>
                      </m:dPr>
                      <m:e>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𝑎</m:t>
                            </m:r>
                          </m:e>
                          <m:sub>
                            <m:r>
                              <a:rPr lang="en-CA" sz="1600" b="0" i="1" smtClean="0">
                                <a:latin typeface="Cambria Math" panose="02040503050406030204" pitchFamily="18" charset="0"/>
                                <a:ea typeface="Cambria Math" panose="02040503050406030204" pitchFamily="18" charset="0"/>
                              </a:rPr>
                              <m:t>𝑖</m:t>
                            </m:r>
                          </m:sub>
                        </m:sSub>
                        <m:r>
                          <a:rPr lang="en-CA" sz="1600" b="0" i="1" smtClean="0">
                            <a:latin typeface="Cambria Math" panose="02040503050406030204" pitchFamily="18" charset="0"/>
                            <a:ea typeface="Cambria Math" panose="02040503050406030204" pitchFamily="18" charset="0"/>
                          </a:rPr>
                          <m:t>,</m:t>
                        </m:r>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𝑏</m:t>
                            </m:r>
                          </m:e>
                          <m:sub>
                            <m:r>
                              <a:rPr lang="en-CA" sz="1600" b="0" i="1" smtClean="0">
                                <a:latin typeface="Cambria Math" panose="02040503050406030204" pitchFamily="18" charset="0"/>
                                <a:ea typeface="Cambria Math" panose="02040503050406030204" pitchFamily="18" charset="0"/>
                              </a:rPr>
                              <m:t>𝑖</m:t>
                            </m:r>
                          </m:sub>
                        </m:sSub>
                      </m:e>
                    </m:d>
                  </m:oMath>
                </a14:m>
                <a:r>
                  <a:rPr lang="en-US" sz="1600" dirty="0"/>
                  <a:t> denote </a:t>
                </a:r>
                <a:r>
                  <a:rPr lang="en-US" sz="1600" b="1" i="1" dirty="0"/>
                  <a:t>classical circuit</a:t>
                </a:r>
                <a:r>
                  <a:rPr lang="en-US" sz="1600" dirty="0"/>
                  <a:t> computing a </a:t>
                </a:r>
                <a:r>
                  <a:rPr lang="en-US" sz="1600" b="1" i="1" dirty="0"/>
                  <a:t>canonical representation</a:t>
                </a:r>
                <a:r>
                  <a:rPr lang="en-US" sz="1600" dirty="0"/>
                  <a:t> of the correction unitary </a:t>
                </a:r>
                <a14:m>
                  <m:oMath xmlns:m="http://schemas.openxmlformats.org/officeDocument/2006/math">
                    <m:r>
                      <m:rPr>
                        <m:sty m:val="p"/>
                      </m:rPr>
                      <a:rPr lang="en-CA" sz="1600">
                        <a:latin typeface="Cambria Math" panose="02040503050406030204" pitchFamily="18" charset="0"/>
                        <a:ea typeface="Cambria Math" panose="02040503050406030204" pitchFamily="18" charset="0"/>
                      </a:rPr>
                      <m:t>TP</m:t>
                    </m:r>
                    <m:r>
                      <a:rPr lang="en-CA" sz="1600" i="1">
                        <a:latin typeface="Cambria Math" panose="02040503050406030204" pitchFamily="18" charset="0"/>
                        <a:ea typeface="Cambria Math" panose="02040503050406030204" pitchFamily="18" charset="0"/>
                      </a:rPr>
                      <m:t>⋅</m:t>
                    </m:r>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𝐶</m:t>
                        </m:r>
                      </m:e>
                      <m:sub>
                        <m:r>
                          <a:rPr lang="en-CA" sz="1600" i="1">
                            <a:latin typeface="Cambria Math" panose="02040503050406030204" pitchFamily="18" charset="0"/>
                            <a:ea typeface="Cambria Math" panose="02040503050406030204" pitchFamily="18" charset="0"/>
                          </a:rPr>
                          <m:t>𝑖</m:t>
                        </m:r>
                      </m:sub>
                    </m:sSub>
                    <m:d>
                      <m:dPr>
                        <m:ctrlPr>
                          <a:rPr lang="en-CA" sz="1600" i="1">
                            <a:latin typeface="Cambria Math" panose="02040503050406030204" pitchFamily="18" charset="0"/>
                            <a:ea typeface="Cambria Math" panose="02040503050406030204" pitchFamily="18" charset="0"/>
                          </a:rPr>
                        </m:ctrlPr>
                      </m:dPr>
                      <m:e>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𝑎</m:t>
                            </m:r>
                          </m:e>
                          <m:sub>
                            <m:r>
                              <a:rPr lang="en-CA" sz="1600" i="1">
                                <a:latin typeface="Cambria Math" panose="02040503050406030204" pitchFamily="18" charset="0"/>
                                <a:ea typeface="Cambria Math" panose="02040503050406030204" pitchFamily="18" charset="0"/>
                              </a:rPr>
                              <m:t>𝑖</m:t>
                            </m:r>
                          </m:sub>
                        </m:sSub>
                        <m:r>
                          <a:rPr lang="en-CA" sz="1600" i="1">
                            <a:latin typeface="Cambria Math" panose="02040503050406030204" pitchFamily="18" charset="0"/>
                            <a:ea typeface="Cambria Math" panose="02040503050406030204" pitchFamily="18" charset="0"/>
                          </a:rPr>
                          <m:t>,</m:t>
                        </m:r>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𝑏</m:t>
                            </m:r>
                          </m:e>
                          <m:sub>
                            <m:r>
                              <a:rPr lang="en-CA" sz="1600" i="1">
                                <a:latin typeface="Cambria Math" panose="02040503050406030204" pitchFamily="18" charset="0"/>
                                <a:ea typeface="Cambria Math" panose="02040503050406030204" pitchFamily="18" charset="0"/>
                              </a:rPr>
                              <m:t>𝑖</m:t>
                            </m:r>
                          </m:sub>
                        </m:sSub>
                      </m:e>
                    </m:d>
                    <m:r>
                      <a:rPr lang="en-CA" sz="1600" i="1">
                        <a:latin typeface="Cambria Math" panose="02040503050406030204" pitchFamily="18" charset="0"/>
                        <a:ea typeface="Cambria Math" panose="02040503050406030204" pitchFamily="18" charset="0"/>
                      </a:rPr>
                      <m:t>⋅</m:t>
                    </m:r>
                    <m:sSubSup>
                      <m:sSubSupPr>
                        <m:ctrlPr>
                          <a:rPr lang="en-CA" sz="1600" i="1">
                            <a:latin typeface="Cambria Math" panose="02040503050406030204" pitchFamily="18" charset="0"/>
                            <a:ea typeface="Cambria Math" panose="02040503050406030204" pitchFamily="18" charset="0"/>
                          </a:rPr>
                        </m:ctrlPr>
                      </m:sSubSupPr>
                      <m:e>
                        <m:r>
                          <a:rPr lang="en-CA" sz="1600" i="1">
                            <a:latin typeface="Cambria Math" panose="02040503050406030204" pitchFamily="18" charset="0"/>
                            <a:ea typeface="Cambria Math" panose="02040503050406030204" pitchFamily="18" charset="0"/>
                          </a:rPr>
                          <m:t>𝐴</m:t>
                        </m:r>
                      </m:e>
                      <m:sub>
                        <m:r>
                          <a:rPr lang="en-CA" sz="1600" i="1">
                            <a:latin typeface="Cambria Math" panose="02040503050406030204" pitchFamily="18" charset="0"/>
                            <a:ea typeface="Cambria Math" panose="02040503050406030204" pitchFamily="18" charset="0"/>
                          </a:rPr>
                          <m:t>𝑖</m:t>
                        </m:r>
                        <m:r>
                          <a:rPr lang="en-CA" sz="1600" i="1">
                            <a:latin typeface="Cambria Math" panose="02040503050406030204" pitchFamily="18" charset="0"/>
                            <a:ea typeface="Cambria Math" panose="02040503050406030204" pitchFamily="18" charset="0"/>
                          </a:rPr>
                          <m:t>+1</m:t>
                        </m:r>
                      </m:sub>
                      <m:sup>
                        <m:r>
                          <a:rPr lang="en-CA" sz="1600" i="1">
                            <a:latin typeface="Cambria Math" panose="02040503050406030204" pitchFamily="18" charset="0"/>
                            <a:ea typeface="Cambria Math" panose="02040503050406030204" pitchFamily="18" charset="0"/>
                          </a:rPr>
                          <m:t>−1</m:t>
                        </m:r>
                      </m:sup>
                    </m:sSubSup>
                  </m:oMath>
                </a14:m>
                <a:endParaRPr lang="en-US" sz="1600" dirty="0"/>
              </a:p>
              <a:p>
                <a:endParaRPr lang="en-US" sz="1600" dirty="0"/>
              </a:p>
              <a:p>
                <a:r>
                  <a:rPr lang="en-US" sz="1600" dirty="0"/>
                  <a:t>Let </a:t>
                </a:r>
                <a14:m>
                  <m:oMath xmlns:m="http://schemas.openxmlformats.org/officeDocument/2006/math">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𝑓</m:t>
                            </m:r>
                          </m:e>
                        </m:acc>
                      </m:e>
                      <m:sub>
                        <m:r>
                          <a:rPr lang="en-CA" sz="1600" i="1" dirty="0">
                            <a:latin typeface="Cambria Math" panose="02040503050406030204" pitchFamily="18" charset="0"/>
                            <a:ea typeface="Cambria Math" panose="02040503050406030204" pitchFamily="18" charset="0"/>
                          </a:rPr>
                          <m:t>𝑖</m:t>
                        </m:r>
                      </m:sub>
                    </m:sSub>
                    <m:d>
                      <m:dPr>
                        <m:ctrlPr>
                          <a:rPr lang="en-CA" sz="1600" i="1" dirty="0">
                            <a:latin typeface="Cambria Math" panose="02040503050406030204" pitchFamily="18" charset="0"/>
                            <a:ea typeface="Cambria Math" panose="02040503050406030204" pitchFamily="18" charset="0"/>
                          </a:rPr>
                        </m:ctrlPr>
                      </m:dPr>
                      <m:e>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𝑎</m:t>
                            </m:r>
                          </m:e>
                          <m:sub>
                            <m:r>
                              <a:rPr lang="en-CA" sz="1600" i="1" dirty="0">
                                <a:latin typeface="Cambria Math" panose="02040503050406030204" pitchFamily="18" charset="0"/>
                                <a:ea typeface="Cambria Math" panose="02040503050406030204" pitchFamily="18" charset="0"/>
                              </a:rPr>
                              <m:t>𝑖</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𝑏</m:t>
                            </m:r>
                          </m:e>
                          <m:sub>
                            <m:r>
                              <a:rPr lang="en-CA" sz="1600" i="1" dirty="0">
                                <a:latin typeface="Cambria Math" panose="02040503050406030204" pitchFamily="18" charset="0"/>
                                <a:ea typeface="Cambria Math" panose="02040503050406030204" pitchFamily="18" charset="0"/>
                              </a:rPr>
                              <m:t>𝑖</m:t>
                            </m:r>
                          </m:sub>
                        </m:sSub>
                      </m:e>
                    </m:d>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acc>
                          <m:accPr>
                            <m:chr m:val="̂"/>
                            <m:ctrlPr>
                              <a:rPr lang="en-CA" sz="1600" b="0" i="1" dirty="0" smtClean="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𝑓</m:t>
                            </m:r>
                          </m:e>
                        </m:acc>
                      </m:e>
                      <m:sub>
                        <m:r>
                          <a:rPr lang="en-CA" sz="1600" b="0" i="1" dirty="0" smtClean="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 ,</m:t>
                    </m:r>
                    <m:sSub>
                      <m:sSubPr>
                        <m:ctrlPr>
                          <a:rPr lang="en-CA" sz="1600" b="0" i="1" dirty="0" smtClean="0">
                            <a:latin typeface="Cambria Math" panose="02040503050406030204" pitchFamily="18" charset="0"/>
                            <a:ea typeface="Cambria Math" panose="02040503050406030204" pitchFamily="18" charset="0"/>
                          </a:rPr>
                        </m:ctrlPr>
                      </m:sSubPr>
                      <m:e>
                        <m:acc>
                          <m:accPr>
                            <m:chr m:val="̂"/>
                            <m:ctrlPr>
                              <a:rPr lang="en-CA" sz="1600" b="0" i="1" dirty="0" smtClean="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b="0" i="1" dirty="0" smtClean="0">
                                <a:latin typeface="Cambria Math" panose="02040503050406030204" pitchFamily="18" charset="0"/>
                                <a:ea typeface="Cambria Math" panose="02040503050406030204" pitchFamily="18" charset="0"/>
                              </a:rPr>
                              <m:t>𝑏</m:t>
                            </m:r>
                          </m:e>
                        </m:acc>
                      </m:e>
                      <m:sub>
                        <m:r>
                          <a:rPr lang="en-CA" sz="1600" i="1" dirty="0">
                            <a:latin typeface="Cambria Math" panose="02040503050406030204" pitchFamily="18" charset="0"/>
                            <a:ea typeface="Cambria Math" panose="02040503050406030204" pitchFamily="18" charset="0"/>
                          </a:rPr>
                          <m:t>𝑖</m:t>
                        </m:r>
                      </m:sub>
                    </m:sSub>
                    <m:r>
                      <a:rPr lang="en-CA" sz="1600" b="0" i="1" dirty="0" smtClean="0">
                        <a:latin typeface="Cambria Math" panose="02040503050406030204" pitchFamily="18" charset="0"/>
                        <a:ea typeface="Cambria Math" panose="02040503050406030204" pitchFamily="18" charset="0"/>
                      </a:rPr>
                      <m:t>)</m:t>
                    </m:r>
                  </m:oMath>
                </a14:m>
                <a:r>
                  <a:rPr lang="en-US" sz="1600" dirty="0"/>
                  <a:t> be </a:t>
                </a:r>
                <a:r>
                  <a:rPr lang="en-US" sz="1600" i="1" dirty="0"/>
                  <a:t>classical decomposable RE </a:t>
                </a:r>
                <a:r>
                  <a:rPr lang="en-US" sz="1600" dirty="0"/>
                  <a:t>of </a:t>
                </a:r>
                <a14:m>
                  <m:oMath xmlns:m="http://schemas.openxmlformats.org/officeDocument/2006/math">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𝑓</m:t>
                        </m:r>
                      </m:e>
                      <m:sub>
                        <m:r>
                          <a:rPr lang="en-CA" sz="1600" i="1">
                            <a:latin typeface="Cambria Math" panose="02040503050406030204" pitchFamily="18" charset="0"/>
                            <a:ea typeface="Cambria Math" panose="02040503050406030204" pitchFamily="18" charset="0"/>
                          </a:rPr>
                          <m:t>𝑖</m:t>
                        </m:r>
                      </m:sub>
                    </m:sSub>
                  </m:oMath>
                </a14:m>
                <a:endParaRPr lang="en-US" sz="1600" dirty="0"/>
              </a:p>
            </p:txBody>
          </p:sp>
        </mc:Choice>
        <mc:Fallback xmlns="">
          <p:sp>
            <p:nvSpPr>
              <p:cNvPr id="108" name="TextBox 107">
                <a:extLst>
                  <a:ext uri="{FF2B5EF4-FFF2-40B4-BE49-F238E27FC236}">
                    <a16:creationId xmlns:a16="http://schemas.microsoft.com/office/drawing/2014/main" id="{5E7E9704-7100-1D48-8CE8-03774750CF6D}"/>
                  </a:ext>
                </a:extLst>
              </p:cNvPr>
              <p:cNvSpPr txBox="1">
                <a:spLocks noRot="1" noChangeAspect="1" noMove="1" noResize="1" noEditPoints="1" noAdjustHandles="1" noChangeArrowheads="1" noChangeShapeType="1" noTextEdit="1"/>
              </p:cNvSpPr>
              <p:nvPr/>
            </p:nvSpPr>
            <p:spPr>
              <a:xfrm>
                <a:off x="984716" y="1368583"/>
                <a:ext cx="10317209" cy="857735"/>
              </a:xfrm>
              <a:prstGeom prst="rect">
                <a:avLst/>
              </a:prstGeom>
              <a:blipFill>
                <a:blip r:embed="rId2"/>
                <a:stretch>
                  <a:fillRect l="-369" t="-1471" b="-5882"/>
                </a:stretch>
              </a:blipFill>
              <a:ln>
                <a:solidFill>
                  <a:srgbClr val="002060"/>
                </a:solidFill>
              </a:ln>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E307C102-933F-A04D-9F85-6A29830E0EE8}"/>
              </a:ext>
            </a:extLst>
          </p:cNvPr>
          <p:cNvGrpSpPr/>
          <p:nvPr/>
        </p:nvGrpSpPr>
        <p:grpSpPr>
          <a:xfrm>
            <a:off x="8704636" y="2476077"/>
            <a:ext cx="2314962" cy="1173718"/>
            <a:chOff x="9160778" y="3830142"/>
            <a:chExt cx="2314962" cy="1173718"/>
          </a:xfrm>
        </p:grpSpPr>
        <p:cxnSp>
          <p:nvCxnSpPr>
            <p:cNvPr id="240" name="Straight Connector 239">
              <a:extLst>
                <a:ext uri="{FF2B5EF4-FFF2-40B4-BE49-F238E27FC236}">
                  <a16:creationId xmlns:a16="http://schemas.microsoft.com/office/drawing/2014/main" id="{FE7C0695-8D53-864B-BEC7-97244EE8CB17}"/>
                </a:ext>
              </a:extLst>
            </p:cNvPr>
            <p:cNvCxnSpPr>
              <a:cxnSpLocks/>
            </p:cNvCxnSpPr>
            <p:nvPr/>
          </p:nvCxnSpPr>
          <p:spPr>
            <a:xfrm>
              <a:off x="9168768" y="4407501"/>
              <a:ext cx="23069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8460988-278C-E946-BE84-D74EF01FBD4F}"/>
                </a:ext>
              </a:extLst>
            </p:cNvPr>
            <p:cNvCxnSpPr>
              <a:cxnSpLocks/>
            </p:cNvCxnSpPr>
            <p:nvPr/>
          </p:nvCxnSpPr>
          <p:spPr>
            <a:xfrm>
              <a:off x="9168768" y="4812407"/>
              <a:ext cx="23069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1501C86-0AF9-8D41-B0EB-C5CBC04E8EA8}"/>
                </a:ext>
              </a:extLst>
            </p:cNvPr>
            <p:cNvCxnSpPr>
              <a:cxnSpLocks/>
            </p:cNvCxnSpPr>
            <p:nvPr/>
          </p:nvCxnSpPr>
          <p:spPr>
            <a:xfrm>
              <a:off x="9160778" y="4080639"/>
              <a:ext cx="2306972"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AD4497BC-6714-B04E-B1E1-828D9AAB897B}"/>
                    </a:ext>
                  </a:extLst>
                </p:cNvPr>
                <p:cNvSpPr txBox="1"/>
                <p:nvPr/>
              </p:nvSpPr>
              <p:spPr>
                <a:xfrm>
                  <a:off x="10003170" y="3838923"/>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236" name="TextBox 235">
                  <a:extLst>
                    <a:ext uri="{FF2B5EF4-FFF2-40B4-BE49-F238E27FC236}">
                      <a16:creationId xmlns:a16="http://schemas.microsoft.com/office/drawing/2014/main" id="{AD4497BC-6714-B04E-B1E1-828D9AAB897B}"/>
                    </a:ext>
                  </a:extLst>
                </p:cNvPr>
                <p:cNvSpPr txBox="1">
                  <a:spLocks noRot="1" noChangeAspect="1" noMove="1" noResize="1" noEditPoints="1" noAdjustHandles="1" noChangeArrowheads="1" noChangeShapeType="1" noTextEdit="1"/>
                </p:cNvSpPr>
                <p:nvPr/>
              </p:nvSpPr>
              <p:spPr>
                <a:xfrm>
                  <a:off x="10003170" y="3838923"/>
                  <a:ext cx="649330" cy="338554"/>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2E18B0B3-BF4C-614D-B357-F2EE5A22A015}"/>
                    </a:ext>
                  </a:extLst>
                </p:cNvPr>
                <p:cNvSpPr txBox="1"/>
                <p:nvPr/>
              </p:nvSpPr>
              <p:spPr>
                <a:xfrm>
                  <a:off x="9338893" y="3843542"/>
                  <a:ext cx="560929" cy="1160318"/>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238" name="TextBox 237">
                  <a:extLst>
                    <a:ext uri="{FF2B5EF4-FFF2-40B4-BE49-F238E27FC236}">
                      <a16:creationId xmlns:a16="http://schemas.microsoft.com/office/drawing/2014/main" id="{2E18B0B3-BF4C-614D-B357-F2EE5A22A015}"/>
                    </a:ext>
                  </a:extLst>
                </p:cNvPr>
                <p:cNvSpPr txBox="1">
                  <a:spLocks noRot="1" noChangeAspect="1" noMove="1" noResize="1" noEditPoints="1" noAdjustHandles="1" noChangeArrowheads="1" noChangeShapeType="1" noTextEdit="1"/>
                </p:cNvSpPr>
                <p:nvPr/>
              </p:nvSpPr>
              <p:spPr>
                <a:xfrm>
                  <a:off x="9338893" y="3843542"/>
                  <a:ext cx="560929" cy="1160318"/>
                </a:xfrm>
                <a:prstGeom prst="rect">
                  <a:avLst/>
                </a:prstGeom>
                <a:blipFill>
                  <a:blip r:embed="rId4"/>
                  <a:stretch>
                    <a:fillRect/>
                  </a:stretch>
                </a:blipFill>
                <a:ln w="38100">
                  <a:solidFill>
                    <a:schemeClr val="accent1"/>
                  </a:solidFill>
                </a:ln>
              </p:spPr>
              <p:txBody>
                <a:bodyPr/>
                <a:lstStyle/>
                <a:p>
                  <a:r>
                    <a:rPr lang="en-US">
                      <a:noFill/>
                    </a:rPr>
                    <a:t> </a:t>
                  </a:r>
                </a:p>
              </p:txBody>
            </p:sp>
          </mc:Fallback>
        </mc:AlternateContent>
        <p:sp>
          <p:nvSpPr>
            <p:cNvPr id="239" name="TextBox 238">
              <a:extLst>
                <a:ext uri="{FF2B5EF4-FFF2-40B4-BE49-F238E27FC236}">
                  <a16:creationId xmlns:a16="http://schemas.microsoft.com/office/drawing/2014/main" id="{EBB44E01-2945-AC4F-B5E2-A8EF277A9FFB}"/>
                </a:ext>
              </a:extLst>
            </p:cNvPr>
            <p:cNvSpPr txBox="1"/>
            <p:nvPr/>
          </p:nvSpPr>
          <p:spPr>
            <a:xfrm>
              <a:off x="10754995" y="3830142"/>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r>
                <a:rPr lang="en-US" sz="1400" dirty="0"/>
                <a:t>ETP</a:t>
              </a:r>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p:grpSp>
      <p:grpSp>
        <p:nvGrpSpPr>
          <p:cNvPr id="201" name="Group 200">
            <a:extLst>
              <a:ext uri="{FF2B5EF4-FFF2-40B4-BE49-F238E27FC236}">
                <a16:creationId xmlns:a16="http://schemas.microsoft.com/office/drawing/2014/main" id="{2C6A404C-96CD-8F45-8947-6A1D71FE073F}"/>
              </a:ext>
            </a:extLst>
          </p:cNvPr>
          <p:cNvGrpSpPr/>
          <p:nvPr/>
        </p:nvGrpSpPr>
        <p:grpSpPr>
          <a:xfrm>
            <a:off x="5914531" y="4611035"/>
            <a:ext cx="669625" cy="728429"/>
            <a:chOff x="4235530" y="2801067"/>
            <a:chExt cx="669625" cy="728429"/>
          </a:xfrm>
        </p:grpSpPr>
        <p:cxnSp>
          <p:nvCxnSpPr>
            <p:cNvPr id="202" name="Straight Connector 201">
              <a:extLst>
                <a:ext uri="{FF2B5EF4-FFF2-40B4-BE49-F238E27FC236}">
                  <a16:creationId xmlns:a16="http://schemas.microsoft.com/office/drawing/2014/main" id="{004FD7D2-1693-5A4A-8C8C-981678FF83D1}"/>
                </a:ext>
              </a:extLst>
            </p:cNvPr>
            <p:cNvCxnSpPr>
              <a:cxnSpLocks/>
            </p:cNvCxnSpPr>
            <p:nvPr/>
          </p:nvCxnSpPr>
          <p:spPr>
            <a:xfrm>
              <a:off x="4262091" y="306779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3239A5C-AE12-7744-B795-37AB6DB496C2}"/>
                </a:ext>
              </a:extLst>
            </p:cNvPr>
            <p:cNvCxnSpPr>
              <a:cxnSpLocks/>
            </p:cNvCxnSpPr>
            <p:nvPr/>
          </p:nvCxnSpPr>
          <p:spPr>
            <a:xfrm>
              <a:off x="4271735" y="3130451"/>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C4982FB-6A4E-D44E-A6A2-2BEE3BEA6364}"/>
                </a:ext>
              </a:extLst>
            </p:cNvPr>
            <p:cNvCxnSpPr>
              <a:cxnSpLocks/>
            </p:cNvCxnSpPr>
            <p:nvPr/>
          </p:nvCxnSpPr>
          <p:spPr>
            <a:xfrm>
              <a:off x="4284378" y="319676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5C58F76-E1B8-6449-A158-C54A7DCB7AD5}"/>
                </a:ext>
              </a:extLst>
            </p:cNvPr>
            <p:cNvCxnSpPr>
              <a:cxnSpLocks/>
            </p:cNvCxnSpPr>
            <p:nvPr/>
          </p:nvCxnSpPr>
          <p:spPr>
            <a:xfrm>
              <a:off x="4294022" y="3259418"/>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888F234-6855-4447-BBFC-7D89C556C3EA}"/>
                </a:ext>
              </a:extLst>
            </p:cNvPr>
            <p:cNvCxnSpPr>
              <a:cxnSpLocks/>
            </p:cNvCxnSpPr>
            <p:nvPr/>
          </p:nvCxnSpPr>
          <p:spPr>
            <a:xfrm>
              <a:off x="4295378" y="333787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0B5CB04-1F2E-384D-B449-C60542999596}"/>
                </a:ext>
              </a:extLst>
            </p:cNvPr>
            <p:cNvCxnSpPr>
              <a:cxnSpLocks/>
            </p:cNvCxnSpPr>
            <p:nvPr/>
          </p:nvCxnSpPr>
          <p:spPr>
            <a:xfrm>
              <a:off x="4305022" y="340052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CE3A4F9-8B6E-E846-AF6F-783D4BC04420}"/>
                </a:ext>
              </a:extLst>
            </p:cNvPr>
            <p:cNvCxnSpPr>
              <a:cxnSpLocks/>
            </p:cNvCxnSpPr>
            <p:nvPr/>
          </p:nvCxnSpPr>
          <p:spPr>
            <a:xfrm>
              <a:off x="4317665" y="346684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53A7587-2ED1-8742-84AC-0166EF019422}"/>
                </a:ext>
              </a:extLst>
            </p:cNvPr>
            <p:cNvCxnSpPr>
              <a:cxnSpLocks/>
            </p:cNvCxnSpPr>
            <p:nvPr/>
          </p:nvCxnSpPr>
          <p:spPr>
            <a:xfrm>
              <a:off x="4327309" y="352949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AF20880-FE1E-4441-8D41-2BCE0B487C2A}"/>
                </a:ext>
              </a:extLst>
            </p:cNvPr>
            <p:cNvCxnSpPr>
              <a:cxnSpLocks/>
            </p:cNvCxnSpPr>
            <p:nvPr/>
          </p:nvCxnSpPr>
          <p:spPr>
            <a:xfrm>
              <a:off x="4235530" y="280106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0969F97-D219-D14C-AEC9-4E4E00D87DE5}"/>
                </a:ext>
              </a:extLst>
            </p:cNvPr>
            <p:cNvCxnSpPr>
              <a:cxnSpLocks/>
            </p:cNvCxnSpPr>
            <p:nvPr/>
          </p:nvCxnSpPr>
          <p:spPr>
            <a:xfrm>
              <a:off x="4245174" y="286371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E3B0B3F-E4A2-6A47-892A-D1ED236F4E00}"/>
                </a:ext>
              </a:extLst>
            </p:cNvPr>
            <p:cNvCxnSpPr>
              <a:cxnSpLocks/>
            </p:cNvCxnSpPr>
            <p:nvPr/>
          </p:nvCxnSpPr>
          <p:spPr>
            <a:xfrm>
              <a:off x="4257817" y="293003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DE47F93-600F-E64A-83B6-FA8EEDD8B48B}"/>
                </a:ext>
              </a:extLst>
            </p:cNvPr>
            <p:cNvCxnSpPr>
              <a:cxnSpLocks/>
            </p:cNvCxnSpPr>
            <p:nvPr/>
          </p:nvCxnSpPr>
          <p:spPr>
            <a:xfrm>
              <a:off x="4267461" y="299268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99" name="Straight Connector 198">
            <a:extLst>
              <a:ext uri="{FF2B5EF4-FFF2-40B4-BE49-F238E27FC236}">
                <a16:creationId xmlns:a16="http://schemas.microsoft.com/office/drawing/2014/main" id="{7FEFF1D6-6AC7-CD48-BC36-30BB651BE73B}"/>
              </a:ext>
            </a:extLst>
          </p:cNvPr>
          <p:cNvCxnSpPr>
            <a:cxnSpLocks/>
          </p:cNvCxnSpPr>
          <p:nvPr/>
        </p:nvCxnSpPr>
        <p:spPr>
          <a:xfrm>
            <a:off x="2140326" y="5016060"/>
            <a:ext cx="3882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CA70BFC-2A09-6F4E-8B48-A5A091649E31}"/>
              </a:ext>
            </a:extLst>
          </p:cNvPr>
          <p:cNvCxnSpPr>
            <a:cxnSpLocks/>
          </p:cNvCxnSpPr>
          <p:nvPr/>
        </p:nvCxnSpPr>
        <p:spPr>
          <a:xfrm>
            <a:off x="2140326" y="3247699"/>
            <a:ext cx="20800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a:xfrm>
            <a:off x="838200" y="365125"/>
            <a:ext cx="10515600" cy="1325563"/>
          </a:xfrm>
        </p:spPr>
        <p:txBody>
          <a:bodyPr/>
          <a:lstStyle/>
          <a:p>
            <a:r>
              <a:rPr lang="en-US" dirty="0"/>
              <a:t>Obfuscating the Correction Gadgets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5"/>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802240"/>
            <a:ext cx="20800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3701261"/>
            <a:ext cx="20966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4649217"/>
            <a:ext cx="39556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3701261"/>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4018644"/>
            <a:ext cx="394283" cy="63057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4431642"/>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4431642"/>
                <a:ext cx="352338" cy="369115"/>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3833977"/>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3833977"/>
                <a:ext cx="835805" cy="369332"/>
              </a:xfrm>
              <a:prstGeom prst="rect">
                <a:avLst/>
              </a:prstGeom>
              <a:blipFill>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61757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617574"/>
                <a:ext cx="367985" cy="369332"/>
              </a:xfrm>
              <a:prstGeom prst="rect">
                <a:avLst/>
              </a:prstGeom>
              <a:blipFill>
                <a:blip r:embed="rId8"/>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844894" y="2788210"/>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900762" y="3320237"/>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B819091-FC27-C94D-A166-7D8104C226C3}"/>
                  </a:ext>
                </a:extLst>
              </p:cNvPr>
              <p:cNvSpPr txBox="1"/>
              <p:nvPr/>
            </p:nvSpPr>
            <p:spPr>
              <a:xfrm>
                <a:off x="4926368" y="4407501"/>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B819091-FC27-C94D-A166-7D8104C226C3}"/>
                  </a:ext>
                </a:extLst>
              </p:cNvPr>
              <p:cNvSpPr txBox="1">
                <a:spLocks noRot="1" noChangeAspect="1" noMove="1" noResize="1" noEditPoints="1" noAdjustHandles="1" noChangeArrowheads="1" noChangeShapeType="1" noTextEdit="1"/>
              </p:cNvSpPr>
              <p:nvPr/>
            </p:nvSpPr>
            <p:spPr>
              <a:xfrm>
                <a:off x="4926368" y="4407501"/>
                <a:ext cx="649330" cy="338554"/>
              </a:xfrm>
              <a:prstGeom prst="rect">
                <a:avLst/>
              </a:prstGeom>
              <a:blipFill>
                <a:blip r:embed="rId9"/>
                <a:stretch>
                  <a:fillRect/>
                </a:stretch>
              </a:blipFill>
              <a:ln w="38100">
                <a:solidFill>
                  <a:schemeClr val="accent1"/>
                </a:solidFill>
              </a:ln>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5329252"/>
            <a:ext cx="3815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5899703"/>
            <a:ext cx="41934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5329252"/>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5646635"/>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5461968"/>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5461968"/>
                <a:ext cx="835805"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07C431E1-005E-E94C-A2CE-E7B83BDA7781}"/>
                  </a:ext>
                </a:extLst>
              </p:cNvPr>
              <p:cNvSpPr txBox="1"/>
              <p:nvPr/>
            </p:nvSpPr>
            <p:spPr>
              <a:xfrm>
                <a:off x="2357102" y="2690032"/>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Sub>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66" name="TextBox 165">
                <a:extLst>
                  <a:ext uri="{FF2B5EF4-FFF2-40B4-BE49-F238E27FC236}">
                    <a16:creationId xmlns:a16="http://schemas.microsoft.com/office/drawing/2014/main" id="{07C431E1-005E-E94C-A2CE-E7B83BDA7781}"/>
                  </a:ext>
                </a:extLst>
              </p:cNvPr>
              <p:cNvSpPr txBox="1">
                <a:spLocks noRot="1" noChangeAspect="1" noMove="1" noResize="1" noEditPoints="1" noAdjustHandles="1" noChangeArrowheads="1" noChangeShapeType="1" noTextEdit="1"/>
              </p:cNvSpPr>
              <p:nvPr/>
            </p:nvSpPr>
            <p:spPr>
              <a:xfrm>
                <a:off x="2357102" y="2690032"/>
                <a:ext cx="560929" cy="1138773"/>
              </a:xfrm>
              <a:prstGeom prst="rect">
                <a:avLst/>
              </a:prstGeom>
              <a:blipFill>
                <a:blip r:embed="rId1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7ECC4624-48FF-8F4F-A361-0A963BDED38E}"/>
                  </a:ext>
                </a:extLst>
              </p:cNvPr>
              <p:cNvSpPr txBox="1"/>
              <p:nvPr/>
            </p:nvSpPr>
            <p:spPr>
              <a:xfrm>
                <a:off x="3189993" y="2691607"/>
                <a:ext cx="560929" cy="1160318"/>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67" name="TextBox 166">
                <a:extLst>
                  <a:ext uri="{FF2B5EF4-FFF2-40B4-BE49-F238E27FC236}">
                    <a16:creationId xmlns:a16="http://schemas.microsoft.com/office/drawing/2014/main" id="{7ECC4624-48FF-8F4F-A361-0A963BDED38E}"/>
                  </a:ext>
                </a:extLst>
              </p:cNvPr>
              <p:cNvSpPr txBox="1">
                <a:spLocks noRot="1" noChangeAspect="1" noMove="1" noResize="1" noEditPoints="1" noAdjustHandles="1" noChangeArrowheads="1" noChangeShapeType="1" noTextEdit="1"/>
              </p:cNvSpPr>
              <p:nvPr/>
            </p:nvSpPr>
            <p:spPr>
              <a:xfrm>
                <a:off x="3189993" y="2691607"/>
                <a:ext cx="560929" cy="1160318"/>
              </a:xfrm>
              <a:prstGeom prst="rect">
                <a:avLst/>
              </a:prstGeom>
              <a:blipFill>
                <a:blip r:embed="rId12"/>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55ABC5E8-E923-5141-87D4-EF0C61C3695F}"/>
                  </a:ext>
                </a:extLst>
              </p:cNvPr>
              <p:cNvSpPr txBox="1"/>
              <p:nvPr/>
            </p:nvSpPr>
            <p:spPr>
              <a:xfrm>
                <a:off x="2835240" y="4408839"/>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Sub>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78" name="TextBox 177">
                <a:extLst>
                  <a:ext uri="{FF2B5EF4-FFF2-40B4-BE49-F238E27FC236}">
                    <a16:creationId xmlns:a16="http://schemas.microsoft.com/office/drawing/2014/main" id="{55ABC5E8-E923-5141-87D4-EF0C61C3695F}"/>
                  </a:ext>
                </a:extLst>
              </p:cNvPr>
              <p:cNvSpPr txBox="1">
                <a:spLocks noRot="1" noChangeAspect="1" noMove="1" noResize="1" noEditPoints="1" noAdjustHandles="1" noChangeArrowheads="1" noChangeShapeType="1" noTextEdit="1"/>
              </p:cNvSpPr>
              <p:nvPr/>
            </p:nvSpPr>
            <p:spPr>
              <a:xfrm>
                <a:off x="2835240" y="4408839"/>
                <a:ext cx="560929" cy="1138773"/>
              </a:xfrm>
              <a:prstGeom prst="rect">
                <a:avLst/>
              </a:prstGeom>
              <a:blipFill>
                <a:blip r:embed="rId1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8B4E3BF1-2057-414B-9CD8-9C83A764B767}"/>
                  </a:ext>
                </a:extLst>
              </p:cNvPr>
              <p:cNvSpPr txBox="1"/>
              <p:nvPr/>
            </p:nvSpPr>
            <p:spPr>
              <a:xfrm>
                <a:off x="4262091" y="4412120"/>
                <a:ext cx="560929" cy="1160318"/>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Choice>
        <mc:Fallback xmlns="">
          <p:sp>
            <p:nvSpPr>
              <p:cNvPr id="179" name="TextBox 178">
                <a:extLst>
                  <a:ext uri="{FF2B5EF4-FFF2-40B4-BE49-F238E27FC236}">
                    <a16:creationId xmlns:a16="http://schemas.microsoft.com/office/drawing/2014/main" id="{8B4E3BF1-2057-414B-9CD8-9C83A764B767}"/>
                  </a:ext>
                </a:extLst>
              </p:cNvPr>
              <p:cNvSpPr txBox="1">
                <a:spLocks noRot="1" noChangeAspect="1" noMove="1" noResize="1" noEditPoints="1" noAdjustHandles="1" noChangeArrowheads="1" noChangeShapeType="1" noTextEdit="1"/>
              </p:cNvSpPr>
              <p:nvPr/>
            </p:nvSpPr>
            <p:spPr>
              <a:xfrm>
                <a:off x="4262091" y="4412120"/>
                <a:ext cx="560929" cy="1160318"/>
              </a:xfrm>
              <a:prstGeom prst="rect">
                <a:avLst/>
              </a:prstGeom>
              <a:blipFill>
                <a:blip r:embed="rId14"/>
                <a:stretch>
                  <a:fillRect/>
                </a:stretch>
              </a:blipFill>
              <a:ln w="38100">
                <a:solidFill>
                  <a:schemeClr val="accent1"/>
                </a:solidFill>
              </a:ln>
            </p:spPr>
            <p:txBody>
              <a:bodyPr/>
              <a:lstStyle/>
              <a:p>
                <a:r>
                  <a:rPr lang="en-US">
                    <a:noFill/>
                  </a:rPr>
                  <a:t> </a:t>
                </a:r>
              </a:p>
            </p:txBody>
          </p:sp>
        </mc:Fallback>
      </mc:AlternateContent>
      <p:sp>
        <p:nvSpPr>
          <p:cNvPr id="180" name="TextBox 179">
            <a:extLst>
              <a:ext uri="{FF2B5EF4-FFF2-40B4-BE49-F238E27FC236}">
                <a16:creationId xmlns:a16="http://schemas.microsoft.com/office/drawing/2014/main" id="{C7159EAE-1D5D-EB4F-AF8D-0158A9D4777F}"/>
              </a:ext>
            </a:extLst>
          </p:cNvPr>
          <p:cNvSpPr txBox="1"/>
          <p:nvPr/>
        </p:nvSpPr>
        <p:spPr>
          <a:xfrm>
            <a:off x="5678193" y="4398720"/>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r>
              <a:rPr lang="en-US" sz="1400" dirty="0"/>
              <a:t>ETP</a:t>
            </a:r>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p:grpSp>
        <p:nvGrpSpPr>
          <p:cNvPr id="8" name="Group 7">
            <a:extLst>
              <a:ext uri="{FF2B5EF4-FFF2-40B4-BE49-F238E27FC236}">
                <a16:creationId xmlns:a16="http://schemas.microsoft.com/office/drawing/2014/main" id="{BB72F0C2-8025-B341-A2FF-C5157B5614E0}"/>
              </a:ext>
            </a:extLst>
          </p:cNvPr>
          <p:cNvGrpSpPr/>
          <p:nvPr/>
        </p:nvGrpSpPr>
        <p:grpSpPr>
          <a:xfrm>
            <a:off x="4235530" y="2876568"/>
            <a:ext cx="669625" cy="728429"/>
            <a:chOff x="4235530" y="2801067"/>
            <a:chExt cx="669625" cy="728429"/>
          </a:xfrm>
        </p:grpSpPr>
        <p:cxnSp>
          <p:nvCxnSpPr>
            <p:cNvPr id="182" name="Straight Connector 181">
              <a:extLst>
                <a:ext uri="{FF2B5EF4-FFF2-40B4-BE49-F238E27FC236}">
                  <a16:creationId xmlns:a16="http://schemas.microsoft.com/office/drawing/2014/main" id="{FE40C9CF-EAB1-6443-B20C-91196A819DBC}"/>
                </a:ext>
              </a:extLst>
            </p:cNvPr>
            <p:cNvCxnSpPr>
              <a:cxnSpLocks/>
            </p:cNvCxnSpPr>
            <p:nvPr/>
          </p:nvCxnSpPr>
          <p:spPr>
            <a:xfrm>
              <a:off x="4262091" y="306779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83F7759-861B-FA4A-8C57-B4B5DFF0924D}"/>
                </a:ext>
              </a:extLst>
            </p:cNvPr>
            <p:cNvCxnSpPr>
              <a:cxnSpLocks/>
            </p:cNvCxnSpPr>
            <p:nvPr/>
          </p:nvCxnSpPr>
          <p:spPr>
            <a:xfrm>
              <a:off x="4271735" y="3130451"/>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4A459F2-4150-004B-A72A-63164ADAAB57}"/>
                </a:ext>
              </a:extLst>
            </p:cNvPr>
            <p:cNvCxnSpPr>
              <a:cxnSpLocks/>
            </p:cNvCxnSpPr>
            <p:nvPr/>
          </p:nvCxnSpPr>
          <p:spPr>
            <a:xfrm>
              <a:off x="4284378" y="319676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5B88508-D39A-B14F-BB4B-37A21EF98602}"/>
                </a:ext>
              </a:extLst>
            </p:cNvPr>
            <p:cNvCxnSpPr>
              <a:cxnSpLocks/>
            </p:cNvCxnSpPr>
            <p:nvPr/>
          </p:nvCxnSpPr>
          <p:spPr>
            <a:xfrm>
              <a:off x="4294022" y="3259418"/>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7430535-C481-C743-A1B0-7F7984309740}"/>
                </a:ext>
              </a:extLst>
            </p:cNvPr>
            <p:cNvCxnSpPr>
              <a:cxnSpLocks/>
            </p:cNvCxnSpPr>
            <p:nvPr/>
          </p:nvCxnSpPr>
          <p:spPr>
            <a:xfrm>
              <a:off x="4295378" y="333787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8B504DD-32E5-F14E-99C6-C42678E2F851}"/>
                </a:ext>
              </a:extLst>
            </p:cNvPr>
            <p:cNvCxnSpPr>
              <a:cxnSpLocks/>
            </p:cNvCxnSpPr>
            <p:nvPr/>
          </p:nvCxnSpPr>
          <p:spPr>
            <a:xfrm>
              <a:off x="4305022" y="340052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9E66BE6-E726-F94C-8D4F-12545521DB03}"/>
                </a:ext>
              </a:extLst>
            </p:cNvPr>
            <p:cNvCxnSpPr>
              <a:cxnSpLocks/>
            </p:cNvCxnSpPr>
            <p:nvPr/>
          </p:nvCxnSpPr>
          <p:spPr>
            <a:xfrm>
              <a:off x="4317665" y="346684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805CB11-4FFC-1B4C-94CD-82E384502871}"/>
                </a:ext>
              </a:extLst>
            </p:cNvPr>
            <p:cNvCxnSpPr>
              <a:cxnSpLocks/>
            </p:cNvCxnSpPr>
            <p:nvPr/>
          </p:nvCxnSpPr>
          <p:spPr>
            <a:xfrm>
              <a:off x="4327309" y="352949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2F08EE5-1BAB-154E-8F08-93AF3A3ACCE7}"/>
                </a:ext>
              </a:extLst>
            </p:cNvPr>
            <p:cNvCxnSpPr>
              <a:cxnSpLocks/>
            </p:cNvCxnSpPr>
            <p:nvPr/>
          </p:nvCxnSpPr>
          <p:spPr>
            <a:xfrm>
              <a:off x="4235530" y="2801067"/>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539A09A-6D59-B948-8C39-B690C3FAA0A8}"/>
                </a:ext>
              </a:extLst>
            </p:cNvPr>
            <p:cNvCxnSpPr>
              <a:cxnSpLocks/>
            </p:cNvCxnSpPr>
            <p:nvPr/>
          </p:nvCxnSpPr>
          <p:spPr>
            <a:xfrm>
              <a:off x="4245174" y="286371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B7E2DA1-BCE6-884C-9750-C28EC48FD972}"/>
                </a:ext>
              </a:extLst>
            </p:cNvPr>
            <p:cNvCxnSpPr>
              <a:cxnSpLocks/>
            </p:cNvCxnSpPr>
            <p:nvPr/>
          </p:nvCxnSpPr>
          <p:spPr>
            <a:xfrm>
              <a:off x="4257817" y="293003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C1E1C6C-4235-EB48-B11C-030CFA4AD6CD}"/>
                </a:ext>
              </a:extLst>
            </p:cNvPr>
            <p:cNvCxnSpPr>
              <a:cxnSpLocks/>
            </p:cNvCxnSpPr>
            <p:nvPr/>
          </p:nvCxnSpPr>
          <p:spPr>
            <a:xfrm>
              <a:off x="4267461" y="2992686"/>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E1A469B1-0ECB-8C4B-AC4E-F725F0C9E514}"/>
              </a:ext>
            </a:extLst>
          </p:cNvPr>
          <p:cNvSpPr txBox="1"/>
          <p:nvPr/>
        </p:nvSpPr>
        <p:spPr>
          <a:xfrm>
            <a:off x="3860109" y="2697633"/>
            <a:ext cx="560929" cy="1138773"/>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endParaRPr lang="en-US" sz="600" dirty="0"/>
          </a:p>
          <a:p>
            <a:pPr algn="ctr"/>
            <a:endParaRPr lang="en-US" sz="600" dirty="0"/>
          </a:p>
          <a:p>
            <a:pPr algn="ctr"/>
            <a:endParaRPr lang="en-US" sz="600" dirty="0"/>
          </a:p>
          <a:p>
            <a:pPr algn="ctr"/>
            <a:r>
              <a:rPr lang="en-US" sz="1400" dirty="0"/>
              <a:t>ETP</a:t>
            </a:r>
          </a:p>
          <a:p>
            <a:pPr algn="ctr"/>
            <a:endParaRPr lang="en-US" sz="500" dirty="0"/>
          </a:p>
          <a:p>
            <a:pPr algn="ctr"/>
            <a:endParaRPr lang="en-US" sz="500" dirty="0"/>
          </a:p>
          <a:p>
            <a:pPr algn="ctr"/>
            <a:endParaRPr lang="en-US" sz="500" dirty="0"/>
          </a:p>
          <a:p>
            <a:pPr algn="ctr"/>
            <a:endParaRPr lang="en-US" sz="500" dirty="0"/>
          </a:p>
          <a:p>
            <a:pPr algn="ctr"/>
            <a:endParaRPr lang="en-US" sz="500" dirty="0"/>
          </a:p>
          <a:p>
            <a:pPr algn="ctr"/>
            <a:endParaRPr lang="en-US" sz="500" dirty="0"/>
          </a:p>
        </p:txBody>
      </p:sp>
      <mc:AlternateContent xmlns:mc="http://schemas.openxmlformats.org/markup-compatibility/2006" xmlns:a14="http://schemas.microsoft.com/office/drawing/2010/main">
        <mc:Choice Requires="a14">
          <p:sp>
            <p:nvSpPr>
              <p:cNvPr id="198" name="Rectangle 197">
                <a:extLst>
                  <a:ext uri="{FF2B5EF4-FFF2-40B4-BE49-F238E27FC236}">
                    <a16:creationId xmlns:a16="http://schemas.microsoft.com/office/drawing/2014/main" id="{F0A7DBBD-4458-C34C-A53A-EEB13AB9D931}"/>
                  </a:ext>
                </a:extLst>
              </p:cNvPr>
              <p:cNvSpPr/>
              <p:nvPr/>
            </p:nvSpPr>
            <p:spPr>
              <a:xfrm>
                <a:off x="1155852" y="3044046"/>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198" name="Rectangle 197">
                <a:extLst>
                  <a:ext uri="{FF2B5EF4-FFF2-40B4-BE49-F238E27FC236}">
                    <a16:creationId xmlns:a16="http://schemas.microsoft.com/office/drawing/2014/main" id="{F0A7DBBD-4458-C34C-A53A-EEB13AB9D931}"/>
                  </a:ext>
                </a:extLst>
              </p:cNvPr>
              <p:cNvSpPr>
                <a:spLocks noRot="1" noChangeAspect="1" noMove="1" noResize="1" noEditPoints="1" noAdjustHandles="1" noChangeArrowheads="1" noChangeShapeType="1" noTextEdit="1"/>
              </p:cNvSpPr>
              <p:nvPr/>
            </p:nvSpPr>
            <p:spPr>
              <a:xfrm>
                <a:off x="1155852" y="3044046"/>
                <a:ext cx="522900" cy="369332"/>
              </a:xfrm>
              <a:prstGeom prst="rect">
                <a:avLst/>
              </a:prstGeom>
              <a:blipFill>
                <a:blip r:embed="rId15"/>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Rectangle 199">
                <a:extLst>
                  <a:ext uri="{FF2B5EF4-FFF2-40B4-BE49-F238E27FC236}">
                    <a16:creationId xmlns:a16="http://schemas.microsoft.com/office/drawing/2014/main" id="{BC938516-30B6-3347-93D5-FD3E1BBC978E}"/>
                  </a:ext>
                </a:extLst>
              </p:cNvPr>
              <p:cNvSpPr/>
              <p:nvPr/>
            </p:nvSpPr>
            <p:spPr>
              <a:xfrm>
                <a:off x="1155852" y="4812407"/>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200" name="Rectangle 199">
                <a:extLst>
                  <a:ext uri="{FF2B5EF4-FFF2-40B4-BE49-F238E27FC236}">
                    <a16:creationId xmlns:a16="http://schemas.microsoft.com/office/drawing/2014/main" id="{BC938516-30B6-3347-93D5-FD3E1BBC978E}"/>
                  </a:ext>
                </a:extLst>
              </p:cNvPr>
              <p:cNvSpPr>
                <a:spLocks noRot="1" noChangeAspect="1" noMove="1" noResize="1" noEditPoints="1" noAdjustHandles="1" noChangeArrowheads="1" noChangeShapeType="1" noTextEdit="1"/>
              </p:cNvSpPr>
              <p:nvPr/>
            </p:nvSpPr>
            <p:spPr>
              <a:xfrm>
                <a:off x="1155852" y="4812407"/>
                <a:ext cx="522900" cy="369332"/>
              </a:xfrm>
              <a:prstGeom prst="rect">
                <a:avLst/>
              </a:prstGeom>
              <a:blipFill>
                <a:blip r:embed="rId16"/>
                <a:stretch>
                  <a:fillRect b="-13333"/>
                </a:stretch>
              </a:blipFill>
            </p:spPr>
            <p:txBody>
              <a:bodyPr/>
              <a:lstStyle/>
              <a:p>
                <a:r>
                  <a:rPr lang="en-US">
                    <a:noFill/>
                  </a:rPr>
                  <a:t> </a:t>
                </a:r>
              </a:p>
            </p:txBody>
          </p:sp>
        </mc:Fallback>
      </mc:AlternateContent>
      <p:sp>
        <p:nvSpPr>
          <p:cNvPr id="214" name="Rectangle 213">
            <a:extLst>
              <a:ext uri="{FF2B5EF4-FFF2-40B4-BE49-F238E27FC236}">
                <a16:creationId xmlns:a16="http://schemas.microsoft.com/office/drawing/2014/main" id="{27E84A16-8360-4046-9D1E-7A40A91739D5}"/>
              </a:ext>
            </a:extLst>
          </p:cNvPr>
          <p:cNvSpPr/>
          <p:nvPr/>
        </p:nvSpPr>
        <p:spPr>
          <a:xfrm>
            <a:off x="8518020" y="2356366"/>
            <a:ext cx="2605790" cy="1409889"/>
          </a:xfrm>
          <a:prstGeom prst="rect">
            <a:avLst/>
          </a:prstGeom>
          <a:no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722C7D6-3A27-E649-8AD0-4614F39EABE8}"/>
                  </a:ext>
                </a:extLst>
              </p:cNvPr>
              <p:cNvSpPr/>
              <p:nvPr/>
            </p:nvSpPr>
            <p:spPr>
              <a:xfrm>
                <a:off x="7635061" y="4061158"/>
                <a:ext cx="4301866" cy="2140138"/>
              </a:xfrm>
              <a:prstGeom prst="rect">
                <a:avLst/>
              </a:prstGeom>
              <a:solidFill>
                <a:schemeClr val="accent4">
                  <a:lumMod val="20000"/>
                  <a:lumOff val="80000"/>
                </a:schemeClr>
              </a:solidFill>
              <a:ln>
                <a:solidFill>
                  <a:srgbClr val="002060"/>
                </a:solidFill>
              </a:ln>
            </p:spPr>
            <p:txBody>
              <a:bodyPr wrap="square">
                <a:spAutoFit/>
              </a:bodyPr>
              <a:lstStyle/>
              <a:p>
                <a:pPr marL="285750" indent="-285750">
                  <a:buFont typeface="Arial" panose="020B0604020202020204" pitchFamily="34" charset="0"/>
                  <a:buChar char="•"/>
                </a:pPr>
                <a:r>
                  <a:rPr lang="en-CA" sz="1600" dirty="0"/>
                  <a:t>Decoder uses </a:t>
                </a:r>
                <a:r>
                  <a:rPr lang="en-CA" sz="1600" b="1" i="1" dirty="0"/>
                  <a:t>encrypted TP gadget</a:t>
                </a:r>
                <a:r>
                  <a:rPr lang="en-CA" sz="1600" dirty="0"/>
                  <a:t> to obtain encoding of bits </a:t>
                </a:r>
                <a14:m>
                  <m:oMath xmlns:m="http://schemas.openxmlformats.org/officeDocument/2006/math">
                    <m:d>
                      <m:dPr>
                        <m:ctrlPr>
                          <a:rPr lang="en-CA" sz="1600" i="1" dirty="0">
                            <a:latin typeface="Cambria Math" panose="02040503050406030204" pitchFamily="18" charset="0"/>
                            <a:ea typeface="Cambria Math" panose="02040503050406030204" pitchFamily="18" charset="0"/>
                          </a:rPr>
                        </m:ctrlPr>
                      </m:dPr>
                      <m:e>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𝑎</m:t>
                            </m:r>
                          </m:e>
                          <m:sub>
                            <m:r>
                              <a:rPr lang="en-CA" sz="1600" i="1" dirty="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r>
                              <a:rPr lang="en-CA" sz="1600" i="1" dirty="0">
                                <a:latin typeface="Cambria Math" panose="02040503050406030204" pitchFamily="18" charset="0"/>
                                <a:ea typeface="Cambria Math" panose="02040503050406030204" pitchFamily="18" charset="0"/>
                              </a:rPr>
                              <m:t>𝑏</m:t>
                            </m:r>
                          </m:e>
                          <m:sub>
                            <m:r>
                              <a:rPr lang="en-CA" sz="1600" i="1" dirty="0">
                                <a:latin typeface="Cambria Math" panose="02040503050406030204" pitchFamily="18" charset="0"/>
                                <a:ea typeface="Cambria Math" panose="02040503050406030204" pitchFamily="18" charset="0"/>
                              </a:rPr>
                              <m:t>1</m:t>
                            </m:r>
                          </m:sub>
                        </m:sSub>
                      </m:e>
                    </m:d>
                  </m:oMath>
                </a14:m>
                <a:r>
                  <a:rPr lang="en-CA" sz="1600" dirty="0"/>
                  <a:t> with respect to </a:t>
                </a:r>
                <a14:m>
                  <m:oMath xmlns:m="http://schemas.openxmlformats.org/officeDocument/2006/math">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𝑓</m:t>
                            </m:r>
                          </m:e>
                        </m:acc>
                      </m:e>
                      <m:sub>
                        <m:r>
                          <a:rPr lang="en-CA" sz="1600" i="1" dirty="0">
                            <a:latin typeface="Cambria Math" panose="02040503050406030204" pitchFamily="18" charset="0"/>
                            <a:ea typeface="Cambria Math" panose="02040503050406030204" pitchFamily="18" charset="0"/>
                          </a:rPr>
                          <m:t>1</m:t>
                        </m:r>
                      </m:sub>
                    </m:sSub>
                  </m:oMath>
                </a14:m>
                <a:r>
                  <a:rPr lang="en-CA" sz="1600" dirty="0"/>
                  <a:t>.</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Decoder uses </a:t>
                </a:r>
                <a14:m>
                  <m:oMath xmlns:m="http://schemas.openxmlformats.org/officeDocument/2006/math">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𝑓</m:t>
                            </m:r>
                          </m:e>
                        </m:acc>
                      </m:e>
                      <m:sub>
                        <m:r>
                          <a:rPr lang="en-CA" sz="1600" b="0" i="1" dirty="0" smtClean="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 ,</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𝑏</m:t>
                            </m:r>
                          </m:e>
                        </m:acc>
                      </m:e>
                      <m:sub>
                        <m:r>
                          <a:rPr lang="en-CA" sz="1600" b="0" i="1" dirty="0" smtClean="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m:t>
                    </m:r>
                  </m:oMath>
                </a14:m>
                <a:r>
                  <a:rPr lang="en-US" sz="1600" dirty="0"/>
                  <a:t> to compute </a:t>
                </a:r>
                <a14:m>
                  <m:oMath xmlns:m="http://schemas.openxmlformats.org/officeDocument/2006/math">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𝑓</m:t>
                        </m:r>
                      </m:e>
                      <m:sub>
                        <m:r>
                          <a:rPr lang="en-CA" sz="1600" i="1">
                            <a:latin typeface="Cambria Math" panose="02040503050406030204" pitchFamily="18" charset="0"/>
                            <a:ea typeface="Cambria Math" panose="02040503050406030204" pitchFamily="18" charset="0"/>
                          </a:rPr>
                          <m:t>1</m:t>
                        </m:r>
                      </m:sub>
                    </m:sSub>
                    <m:d>
                      <m:dPr>
                        <m:ctrlPr>
                          <a:rPr lang="en-CA" sz="1600" i="1">
                            <a:latin typeface="Cambria Math" panose="02040503050406030204" pitchFamily="18" charset="0"/>
                            <a:ea typeface="Cambria Math" panose="02040503050406030204" pitchFamily="18" charset="0"/>
                          </a:rPr>
                        </m:ctrlPr>
                      </m:dPr>
                      <m:e>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𝑎</m:t>
                            </m:r>
                          </m:e>
                          <m:sub>
                            <m:r>
                              <a:rPr lang="en-CA" sz="1600" i="1">
                                <a:latin typeface="Cambria Math" panose="02040503050406030204" pitchFamily="18" charset="0"/>
                                <a:ea typeface="Cambria Math" panose="02040503050406030204" pitchFamily="18" charset="0"/>
                              </a:rPr>
                              <m:t>1</m:t>
                            </m:r>
                          </m:sub>
                        </m:sSub>
                        <m:r>
                          <a:rPr lang="en-CA" sz="1600" i="1">
                            <a:latin typeface="Cambria Math" panose="02040503050406030204" pitchFamily="18" charset="0"/>
                            <a:ea typeface="Cambria Math" panose="02040503050406030204" pitchFamily="18" charset="0"/>
                          </a:rPr>
                          <m:t>,</m:t>
                        </m:r>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𝑏</m:t>
                            </m:r>
                          </m:e>
                          <m:sub>
                            <m:r>
                              <a:rPr lang="en-CA" sz="1600" i="1">
                                <a:latin typeface="Cambria Math" panose="02040503050406030204" pitchFamily="18" charset="0"/>
                                <a:ea typeface="Cambria Math" panose="02040503050406030204" pitchFamily="18" charset="0"/>
                              </a:rPr>
                              <m:t>1</m:t>
                            </m:r>
                          </m:sub>
                        </m:sSub>
                      </m:e>
                    </m:d>
                  </m:oMath>
                </a14:m>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Decoder applies the correction circuit, and repeats.</a:t>
                </a:r>
              </a:p>
            </p:txBody>
          </p:sp>
        </mc:Choice>
        <mc:Fallback xmlns="">
          <p:sp>
            <p:nvSpPr>
              <p:cNvPr id="16" name="Rectangle 15">
                <a:extLst>
                  <a:ext uri="{FF2B5EF4-FFF2-40B4-BE49-F238E27FC236}">
                    <a16:creationId xmlns:a16="http://schemas.microsoft.com/office/drawing/2014/main" id="{1722C7D6-3A27-E649-8AD0-4614F39EABE8}"/>
                  </a:ext>
                </a:extLst>
              </p:cNvPr>
              <p:cNvSpPr>
                <a:spLocks noRot="1" noChangeAspect="1" noMove="1" noResize="1" noEditPoints="1" noAdjustHandles="1" noChangeArrowheads="1" noChangeShapeType="1" noTextEdit="1"/>
              </p:cNvSpPr>
              <p:nvPr/>
            </p:nvSpPr>
            <p:spPr>
              <a:xfrm>
                <a:off x="7635061" y="4061158"/>
                <a:ext cx="4301866" cy="2140138"/>
              </a:xfrm>
              <a:prstGeom prst="rect">
                <a:avLst/>
              </a:prstGeom>
              <a:blipFill>
                <a:blip r:embed="rId17"/>
                <a:stretch>
                  <a:fillRect l="-293" t="-588"/>
                </a:stretch>
              </a:blipFill>
              <a:ln>
                <a:solidFill>
                  <a:srgbClr val="002060"/>
                </a:solid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70F6C6F-0D97-3646-AF79-598F043E6A65}"/>
              </a:ext>
            </a:extLst>
          </p:cNvPr>
          <p:cNvPicPr>
            <a:picLocks noChangeAspect="1"/>
          </p:cNvPicPr>
          <p:nvPr/>
        </p:nvPicPr>
        <p:blipFill>
          <a:blip r:embed="rId18"/>
          <a:stretch>
            <a:fillRect/>
          </a:stretch>
        </p:blipFill>
        <p:spPr>
          <a:xfrm>
            <a:off x="5304363" y="2892736"/>
            <a:ext cx="580374" cy="465589"/>
          </a:xfrm>
          <a:prstGeom prst="rect">
            <a:avLst/>
          </a:prstGeom>
        </p:spPr>
      </p:pic>
      <p:grpSp>
        <p:nvGrpSpPr>
          <p:cNvPr id="76" name="Group 75">
            <a:extLst>
              <a:ext uri="{FF2B5EF4-FFF2-40B4-BE49-F238E27FC236}">
                <a16:creationId xmlns:a16="http://schemas.microsoft.com/office/drawing/2014/main" id="{85F82374-3E4E-FE41-B70D-5ADF6CF9BF2A}"/>
              </a:ext>
            </a:extLst>
          </p:cNvPr>
          <p:cNvGrpSpPr/>
          <p:nvPr/>
        </p:nvGrpSpPr>
        <p:grpSpPr>
          <a:xfrm>
            <a:off x="6466984" y="4561112"/>
            <a:ext cx="291812" cy="357779"/>
            <a:chOff x="4236440" y="4031062"/>
            <a:chExt cx="352338" cy="431988"/>
          </a:xfrm>
        </p:grpSpPr>
        <p:sp>
          <p:nvSpPr>
            <p:cNvPr id="77" name="TextBox 76">
              <a:extLst>
                <a:ext uri="{FF2B5EF4-FFF2-40B4-BE49-F238E27FC236}">
                  <a16:creationId xmlns:a16="http://schemas.microsoft.com/office/drawing/2014/main" id="{4E8F7BC2-14B5-0342-8555-CF906C03C37C}"/>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78" name="Block Arc 77">
              <a:extLst>
                <a:ext uri="{FF2B5EF4-FFF2-40B4-BE49-F238E27FC236}">
                  <a16:creationId xmlns:a16="http://schemas.microsoft.com/office/drawing/2014/main" id="{BA731973-6E78-784D-AAC0-49FAE074D7D5}"/>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9" name="Straight Arrow Connector 78">
              <a:extLst>
                <a:ext uri="{FF2B5EF4-FFF2-40B4-BE49-F238E27FC236}">
                  <a16:creationId xmlns:a16="http://schemas.microsoft.com/office/drawing/2014/main" id="{2F60298F-B902-A046-99AF-4AE6D1597153}"/>
                </a:ext>
              </a:extLst>
            </p:cNvPr>
            <p:cNvCxnSpPr>
              <a:cxnSpLocks/>
              <a:stCxn id="77"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B52C37EE-527E-6D4C-B3F9-BC5E18803562}"/>
              </a:ext>
            </a:extLst>
          </p:cNvPr>
          <p:cNvGrpSpPr/>
          <p:nvPr/>
        </p:nvGrpSpPr>
        <p:grpSpPr>
          <a:xfrm>
            <a:off x="6522852" y="5093139"/>
            <a:ext cx="291812" cy="357779"/>
            <a:chOff x="4236440" y="4031062"/>
            <a:chExt cx="352338" cy="431988"/>
          </a:xfrm>
        </p:grpSpPr>
        <p:sp>
          <p:nvSpPr>
            <p:cNvPr id="81" name="TextBox 80">
              <a:extLst>
                <a:ext uri="{FF2B5EF4-FFF2-40B4-BE49-F238E27FC236}">
                  <a16:creationId xmlns:a16="http://schemas.microsoft.com/office/drawing/2014/main" id="{3787D2F3-3667-384F-883C-A1B9F9CC9348}"/>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82" name="Block Arc 81">
              <a:extLst>
                <a:ext uri="{FF2B5EF4-FFF2-40B4-BE49-F238E27FC236}">
                  <a16:creationId xmlns:a16="http://schemas.microsoft.com/office/drawing/2014/main" id="{275C771C-D69F-554D-A789-3F3F9BE2672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a:extLst>
                <a:ext uri="{FF2B5EF4-FFF2-40B4-BE49-F238E27FC236}">
                  <a16:creationId xmlns:a16="http://schemas.microsoft.com/office/drawing/2014/main" id="{9E19CF06-3CD8-7640-AE9E-7DB24E989DD9}"/>
                </a:ext>
              </a:extLst>
            </p:cNvPr>
            <p:cNvCxnSpPr>
              <a:cxnSpLocks/>
              <a:stCxn id="81"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101" name="Picture 100">
            <a:extLst>
              <a:ext uri="{FF2B5EF4-FFF2-40B4-BE49-F238E27FC236}">
                <a16:creationId xmlns:a16="http://schemas.microsoft.com/office/drawing/2014/main" id="{47BF6175-5932-FA4A-B91D-E2939809C22C}"/>
              </a:ext>
            </a:extLst>
          </p:cNvPr>
          <p:cNvPicPr>
            <a:picLocks noChangeAspect="1"/>
          </p:cNvPicPr>
          <p:nvPr/>
        </p:nvPicPr>
        <p:blipFill>
          <a:blip r:embed="rId18"/>
          <a:stretch>
            <a:fillRect/>
          </a:stretch>
        </p:blipFill>
        <p:spPr>
          <a:xfrm>
            <a:off x="6916427" y="4739712"/>
            <a:ext cx="580374" cy="465589"/>
          </a:xfrm>
          <a:prstGeom prst="rect">
            <a:avLst/>
          </a:prstGeom>
        </p:spPr>
      </p:pic>
      <p:pic>
        <p:nvPicPr>
          <p:cNvPr id="4" name="Picture 3">
            <a:extLst>
              <a:ext uri="{FF2B5EF4-FFF2-40B4-BE49-F238E27FC236}">
                <a16:creationId xmlns:a16="http://schemas.microsoft.com/office/drawing/2014/main" id="{8A19BE34-1BDC-D047-A0B6-17EF5DF30C12}"/>
              </a:ext>
            </a:extLst>
          </p:cNvPr>
          <p:cNvPicPr>
            <a:picLocks noChangeAspect="1"/>
          </p:cNvPicPr>
          <p:nvPr/>
        </p:nvPicPr>
        <p:blipFill>
          <a:blip r:embed="rId19"/>
          <a:stretch>
            <a:fillRect/>
          </a:stretch>
        </p:blipFill>
        <p:spPr>
          <a:xfrm>
            <a:off x="10757283" y="1729915"/>
            <a:ext cx="751908" cy="751908"/>
          </a:xfrm>
          <a:prstGeom prst="rect">
            <a:avLst/>
          </a:prstGeom>
        </p:spPr>
      </p:pic>
      <p:cxnSp>
        <p:nvCxnSpPr>
          <p:cNvPr id="102" name="Elbow Connector 101">
            <a:extLst>
              <a:ext uri="{FF2B5EF4-FFF2-40B4-BE49-F238E27FC236}">
                <a16:creationId xmlns:a16="http://schemas.microsoft.com/office/drawing/2014/main" id="{B1EFCA43-85D3-094F-A7D2-2E40F062F9A8}"/>
              </a:ext>
            </a:extLst>
          </p:cNvPr>
          <p:cNvCxnSpPr>
            <a:cxnSpLocks/>
          </p:cNvCxnSpPr>
          <p:nvPr/>
        </p:nvCxnSpPr>
        <p:spPr>
          <a:xfrm rot="16200000" flipH="1">
            <a:off x="1606661" y="4114166"/>
            <a:ext cx="3502908" cy="574302"/>
          </a:xfrm>
          <a:prstGeom prst="bentConnector3">
            <a:avLst>
              <a:gd name="adj1" fmla="val 43055"/>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5BA4BECB-4C5B-BF4E-91A7-24E2ECF59C1B}"/>
                  </a:ext>
                </a:extLst>
              </p:cNvPr>
              <p:cNvSpPr/>
              <p:nvPr/>
            </p:nvSpPr>
            <p:spPr>
              <a:xfrm>
                <a:off x="5828409" y="3013016"/>
                <a:ext cx="705578" cy="351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600" i="1" dirty="0" smtClean="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1</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𝑏</m:t>
                              </m:r>
                            </m:e>
                          </m:acc>
                        </m:e>
                        <m:sub>
                          <m:r>
                            <a:rPr lang="en-CA" sz="1600" b="0" i="1" dirty="0" smtClean="0">
                              <a:latin typeface="Cambria Math" panose="02040503050406030204" pitchFamily="18" charset="0"/>
                              <a:ea typeface="Cambria Math" panose="02040503050406030204" pitchFamily="18" charset="0"/>
                            </a:rPr>
                            <m:t>1</m:t>
                          </m:r>
                        </m:sub>
                      </m:sSub>
                    </m:oMath>
                  </m:oMathPara>
                </a14:m>
                <a:endParaRPr lang="en-US" sz="1600" dirty="0"/>
              </a:p>
            </p:txBody>
          </p:sp>
        </mc:Choice>
        <mc:Fallback xmlns="">
          <p:sp>
            <p:nvSpPr>
              <p:cNvPr id="103" name="Rectangle 102">
                <a:extLst>
                  <a:ext uri="{FF2B5EF4-FFF2-40B4-BE49-F238E27FC236}">
                    <a16:creationId xmlns:a16="http://schemas.microsoft.com/office/drawing/2014/main" id="{5BA4BECB-4C5B-BF4E-91A7-24E2ECF59C1B}"/>
                  </a:ext>
                </a:extLst>
              </p:cNvPr>
              <p:cNvSpPr>
                <a:spLocks noRot="1" noChangeAspect="1" noMove="1" noResize="1" noEditPoints="1" noAdjustHandles="1" noChangeArrowheads="1" noChangeShapeType="1" noTextEdit="1"/>
              </p:cNvSpPr>
              <p:nvPr/>
            </p:nvSpPr>
            <p:spPr>
              <a:xfrm>
                <a:off x="5828409" y="3013016"/>
                <a:ext cx="705578" cy="3516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810E446C-ED6D-014E-B7D2-46C9BA9E85D1}"/>
                  </a:ext>
                </a:extLst>
              </p:cNvPr>
              <p:cNvSpPr/>
              <p:nvPr/>
            </p:nvSpPr>
            <p:spPr>
              <a:xfrm>
                <a:off x="6867223" y="5396588"/>
                <a:ext cx="715068" cy="351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600" i="1" dirty="0" smtClean="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𝑎</m:t>
                              </m:r>
                            </m:e>
                          </m:acc>
                        </m:e>
                        <m:sub>
                          <m:r>
                            <a:rPr lang="en-CA" sz="1600" b="0" i="1" dirty="0" smtClean="0">
                              <a:latin typeface="Cambria Math" panose="02040503050406030204" pitchFamily="18" charset="0"/>
                              <a:ea typeface="Cambria Math" panose="02040503050406030204" pitchFamily="18" charset="0"/>
                            </a:rPr>
                            <m:t>2</m:t>
                          </m:r>
                        </m:sub>
                      </m:sSub>
                      <m:r>
                        <a:rPr lang="en-CA" sz="1600" i="1" dirty="0">
                          <a:latin typeface="Cambria Math" panose="02040503050406030204" pitchFamily="18" charset="0"/>
                          <a:ea typeface="Cambria Math" panose="02040503050406030204" pitchFamily="18" charset="0"/>
                        </a:rPr>
                        <m:t>,</m:t>
                      </m:r>
                      <m:sSub>
                        <m:sSubPr>
                          <m:ctrlPr>
                            <a:rPr lang="en-CA" sz="1600" i="1" dirty="0">
                              <a:latin typeface="Cambria Math" panose="02040503050406030204" pitchFamily="18" charset="0"/>
                              <a:ea typeface="Cambria Math" panose="02040503050406030204" pitchFamily="18" charset="0"/>
                            </a:rPr>
                          </m:ctrlPr>
                        </m:sSubPr>
                        <m:e>
                          <m:acc>
                            <m:accPr>
                              <m:chr m:val="̂"/>
                              <m:ctrlPr>
                                <a:rPr lang="en-CA" sz="1600" i="1" dirty="0">
                                  <a:latin typeface="Cambria Math" panose="02040503050406030204" pitchFamily="18" charset="0"/>
                                  <a:ea typeface="Cambria Math" panose="02040503050406030204" pitchFamily="18" charset="0"/>
                                </a:rPr>
                              </m:ctrlPr>
                            </m:accPr>
                            <m:e>
                              <m:r>
                                <a:rPr lang="en-CA" sz="1600" i="1" dirty="0">
                                  <a:latin typeface="Cambria Math" panose="02040503050406030204" pitchFamily="18" charset="0"/>
                                  <a:ea typeface="Cambria Math" panose="02040503050406030204" pitchFamily="18" charset="0"/>
                                </a:rPr>
                                <m:t>𝑏</m:t>
                              </m:r>
                            </m:e>
                          </m:acc>
                        </m:e>
                        <m:sub>
                          <m:r>
                            <a:rPr lang="en-CA" sz="1600" b="0" i="1" dirty="0" smtClean="0">
                              <a:latin typeface="Cambria Math" panose="02040503050406030204" pitchFamily="18" charset="0"/>
                              <a:ea typeface="Cambria Math" panose="02040503050406030204" pitchFamily="18" charset="0"/>
                            </a:rPr>
                            <m:t>2</m:t>
                          </m:r>
                        </m:sub>
                      </m:sSub>
                    </m:oMath>
                  </m:oMathPara>
                </a14:m>
                <a:endParaRPr lang="en-US" sz="1600" dirty="0"/>
              </a:p>
            </p:txBody>
          </p:sp>
        </mc:Choice>
        <mc:Fallback xmlns="">
          <p:sp>
            <p:nvSpPr>
              <p:cNvPr id="104" name="Rectangle 103">
                <a:extLst>
                  <a:ext uri="{FF2B5EF4-FFF2-40B4-BE49-F238E27FC236}">
                    <a16:creationId xmlns:a16="http://schemas.microsoft.com/office/drawing/2014/main" id="{810E446C-ED6D-014E-B7D2-46C9BA9E85D1}"/>
                  </a:ext>
                </a:extLst>
              </p:cNvPr>
              <p:cNvSpPr>
                <a:spLocks noRot="1" noChangeAspect="1" noMove="1" noResize="1" noEditPoints="1" noAdjustHandles="1" noChangeArrowheads="1" noChangeShapeType="1" noTextEdit="1"/>
              </p:cNvSpPr>
              <p:nvPr/>
            </p:nvSpPr>
            <p:spPr>
              <a:xfrm>
                <a:off x="6867223" y="5396588"/>
                <a:ext cx="715068" cy="351699"/>
              </a:xfrm>
              <a:prstGeom prst="rect">
                <a:avLst/>
              </a:prstGeom>
              <a:blipFill>
                <a:blip r:embed="rId21"/>
                <a:stretch>
                  <a:fillRect/>
                </a:stretch>
              </a:blipFill>
            </p:spPr>
            <p:txBody>
              <a:bodyPr/>
              <a:lstStyle/>
              <a:p>
                <a:r>
                  <a:rPr lang="en-US">
                    <a:noFill/>
                  </a:rPr>
                  <a:t> </a:t>
                </a:r>
              </a:p>
            </p:txBody>
          </p:sp>
        </mc:Fallback>
      </mc:AlternateContent>
      <p:sp>
        <p:nvSpPr>
          <p:cNvPr id="5" name="Left Brace 4">
            <a:extLst>
              <a:ext uri="{FF2B5EF4-FFF2-40B4-BE49-F238E27FC236}">
                <a16:creationId xmlns:a16="http://schemas.microsoft.com/office/drawing/2014/main" id="{44F94EA0-6FC2-2F43-B61A-7B6E37D682EB}"/>
              </a:ext>
            </a:extLst>
          </p:cNvPr>
          <p:cNvSpPr/>
          <p:nvPr/>
        </p:nvSpPr>
        <p:spPr>
          <a:xfrm rot="16200000">
            <a:off x="5075848" y="5202832"/>
            <a:ext cx="260773" cy="1971662"/>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684254C-CF04-3941-BCCD-C1461B850E81}"/>
              </a:ext>
            </a:extLst>
          </p:cNvPr>
          <p:cNvSpPr txBox="1"/>
          <p:nvPr/>
        </p:nvSpPr>
        <p:spPr>
          <a:xfrm>
            <a:off x="4124006" y="6370757"/>
            <a:ext cx="5584842" cy="338554"/>
          </a:xfrm>
          <a:prstGeom prst="rect">
            <a:avLst/>
          </a:prstGeom>
          <a:noFill/>
        </p:spPr>
        <p:txBody>
          <a:bodyPr wrap="square" rtlCol="0">
            <a:spAutoFit/>
          </a:bodyPr>
          <a:lstStyle/>
          <a:p>
            <a:r>
              <a:rPr lang="en-US" sz="1600" b="1" dirty="0">
                <a:solidFill>
                  <a:srgbClr val="7030A0"/>
                </a:solidFill>
              </a:rPr>
              <a:t>Note</a:t>
            </a:r>
            <a:r>
              <a:rPr lang="en-US" sz="1600" dirty="0">
                <a:solidFill>
                  <a:srgbClr val="7030A0"/>
                </a:solidFill>
              </a:rPr>
              <a:t>: Decoder only sees canonical representation of this!</a:t>
            </a:r>
          </a:p>
        </p:txBody>
      </p:sp>
    </p:spTree>
    <p:extLst>
      <p:ext uri="{BB962C8B-B14F-4D97-AF65-F5344CB8AC3E}">
        <p14:creationId xmlns:p14="http://schemas.microsoft.com/office/powerpoint/2010/main" val="37884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79" grpId="0" animBg="1"/>
      <p:bldP spid="180" grpId="0" animBg="1"/>
      <p:bldP spid="10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2CE6-F530-3C41-8A43-5D896F72C171}"/>
              </a:ext>
            </a:extLst>
          </p:cNvPr>
          <p:cNvSpPr>
            <a:spLocks noGrp="1"/>
          </p:cNvSpPr>
          <p:nvPr>
            <p:ph type="title"/>
          </p:nvPr>
        </p:nvSpPr>
        <p:spPr/>
        <p:txBody>
          <a:bodyPr/>
          <a:lstStyle/>
          <a:p>
            <a:r>
              <a:rPr lang="en-US" dirty="0"/>
              <a:t>Example: Yao’s Garbled Circuits</a:t>
            </a:r>
          </a:p>
        </p:txBody>
      </p:sp>
      <p:sp>
        <p:nvSpPr>
          <p:cNvPr id="3" name="Content Placeholder 2">
            <a:extLst>
              <a:ext uri="{FF2B5EF4-FFF2-40B4-BE49-F238E27FC236}">
                <a16:creationId xmlns:a16="http://schemas.microsoft.com/office/drawing/2014/main" id="{AE06EF34-933F-F844-9937-9785B5F70E11}"/>
              </a:ext>
            </a:extLst>
          </p:cNvPr>
          <p:cNvSpPr>
            <a:spLocks noGrp="1"/>
          </p:cNvSpPr>
          <p:nvPr>
            <p:ph idx="1"/>
          </p:nvPr>
        </p:nvSpPr>
        <p:spPr/>
        <p:txBody>
          <a:bodyPr>
            <a:normAutofit/>
          </a:bodyPr>
          <a:lstStyle/>
          <a:p>
            <a:pPr marL="0" indent="0">
              <a:buNone/>
            </a:pPr>
            <a:r>
              <a:rPr lang="en-US" sz="2000" dirty="0"/>
              <a:t>The earliest and most famous proposal to do secure multiparty computation. </a:t>
            </a:r>
          </a:p>
        </p:txBody>
      </p:sp>
      <p:sp>
        <p:nvSpPr>
          <p:cNvPr id="4" name="Delay 3">
            <a:extLst>
              <a:ext uri="{FF2B5EF4-FFF2-40B4-BE49-F238E27FC236}">
                <a16:creationId xmlns:a16="http://schemas.microsoft.com/office/drawing/2014/main" id="{415D5629-0D53-F34C-9D0A-829D7C95B6F0}"/>
              </a:ext>
            </a:extLst>
          </p:cNvPr>
          <p:cNvSpPr/>
          <p:nvPr/>
        </p:nvSpPr>
        <p:spPr>
          <a:xfrm>
            <a:off x="1229710" y="2842921"/>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elay 4">
            <a:extLst>
              <a:ext uri="{FF2B5EF4-FFF2-40B4-BE49-F238E27FC236}">
                <a16:creationId xmlns:a16="http://schemas.microsoft.com/office/drawing/2014/main" id="{4CD955EB-2623-AD4E-B301-8FAE8452357F}"/>
              </a:ext>
            </a:extLst>
          </p:cNvPr>
          <p:cNvSpPr/>
          <p:nvPr/>
        </p:nvSpPr>
        <p:spPr>
          <a:xfrm>
            <a:off x="1229709" y="4182990"/>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402B911-05B6-9E43-9927-23A2DA2FA15F}"/>
              </a:ext>
            </a:extLst>
          </p:cNvPr>
          <p:cNvCxnSpPr/>
          <p:nvPr/>
        </p:nvCxnSpPr>
        <p:spPr>
          <a:xfrm>
            <a:off x="838200" y="30110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A2904-0E42-8F47-AEF7-8EA01A9AB889}"/>
              </a:ext>
            </a:extLst>
          </p:cNvPr>
          <p:cNvCxnSpPr/>
          <p:nvPr/>
        </p:nvCxnSpPr>
        <p:spPr>
          <a:xfrm>
            <a:off x="838200" y="33001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1A6128-8F41-784D-8EA5-72EA920D73A2}"/>
              </a:ext>
            </a:extLst>
          </p:cNvPr>
          <p:cNvCxnSpPr/>
          <p:nvPr/>
        </p:nvCxnSpPr>
        <p:spPr>
          <a:xfrm>
            <a:off x="917028" y="43826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4F25A9-89B7-3A4D-95D0-F057A0FE0C7E}"/>
              </a:ext>
            </a:extLst>
          </p:cNvPr>
          <p:cNvCxnSpPr/>
          <p:nvPr/>
        </p:nvCxnSpPr>
        <p:spPr>
          <a:xfrm>
            <a:off x="917028" y="46717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5124EE-0B7E-4A44-B7DB-7E9614589DD1}"/>
              </a:ext>
            </a:extLst>
          </p:cNvPr>
          <p:cNvCxnSpPr>
            <a:cxnSpLocks/>
          </p:cNvCxnSpPr>
          <p:nvPr/>
        </p:nvCxnSpPr>
        <p:spPr>
          <a:xfrm>
            <a:off x="2039006" y="3173996"/>
            <a:ext cx="888127" cy="4344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B150BF-CB5B-2843-9B62-CB0DEC6F61B1}"/>
              </a:ext>
            </a:extLst>
          </p:cNvPr>
          <p:cNvCxnSpPr>
            <a:cxnSpLocks/>
          </p:cNvCxnSpPr>
          <p:nvPr/>
        </p:nvCxnSpPr>
        <p:spPr>
          <a:xfrm flipV="1">
            <a:off x="2039006" y="3863677"/>
            <a:ext cx="883690" cy="660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6CC69C-D158-D144-A01C-00D58A50F9BA}"/>
              </a:ext>
            </a:extLst>
          </p:cNvPr>
          <p:cNvCxnSpPr/>
          <p:nvPr/>
        </p:nvCxnSpPr>
        <p:spPr>
          <a:xfrm>
            <a:off x="3636581" y="3753829"/>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69EBEC0C-FF84-754A-AEB9-039C1A58A827}"/>
              </a:ext>
            </a:extLst>
          </p:cNvPr>
          <p:cNvSpPr/>
          <p:nvPr/>
        </p:nvSpPr>
        <p:spPr>
          <a:xfrm>
            <a:off x="4589080" y="3473541"/>
            <a:ext cx="882869" cy="575962"/>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E8D2FEF-B7AE-854D-92D6-14F46A57E923}"/>
              </a:ext>
            </a:extLst>
          </p:cNvPr>
          <p:cNvCxnSpPr/>
          <p:nvPr/>
        </p:nvCxnSpPr>
        <p:spPr>
          <a:xfrm>
            <a:off x="6302750" y="28429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2F21CF-E531-F54A-8D99-95535D9CBCBF}"/>
              </a:ext>
            </a:extLst>
          </p:cNvPr>
          <p:cNvCxnSpPr/>
          <p:nvPr/>
        </p:nvCxnSpPr>
        <p:spPr>
          <a:xfrm>
            <a:off x="6302750" y="3335178"/>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333BA0-BFAF-9C44-A833-3EB696ECBF9C}"/>
              </a:ext>
            </a:extLst>
          </p:cNvPr>
          <p:cNvCxnSpPr>
            <a:cxnSpLocks/>
          </p:cNvCxnSpPr>
          <p:nvPr/>
        </p:nvCxnSpPr>
        <p:spPr>
          <a:xfrm flipV="1">
            <a:off x="11326210" y="3936559"/>
            <a:ext cx="592520" cy="21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E637B95-3A51-3941-A631-725BC2709ABE}"/>
              </a:ext>
            </a:extLst>
          </p:cNvPr>
          <p:cNvSpPr/>
          <p:nvPr/>
        </p:nvSpPr>
        <p:spPr>
          <a:xfrm>
            <a:off x="6717425" y="2527610"/>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AA6A116-851A-9442-AFD7-894C3A62FAC7}"/>
              </a:ext>
            </a:extLst>
          </p:cNvPr>
          <p:cNvCxnSpPr>
            <a:cxnSpLocks/>
            <a:stCxn id="29" idx="0"/>
            <a:endCxn id="29" idx="2"/>
          </p:cNvCxnSpPr>
          <p:nvPr/>
        </p:nvCxnSpPr>
        <p:spPr>
          <a:xfrm>
            <a:off x="7521467" y="2527610"/>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94B124-FBB0-EF49-A402-0039448F7DB4}"/>
              </a:ext>
            </a:extLst>
          </p:cNvPr>
          <p:cNvCxnSpPr>
            <a:cxnSpLocks/>
            <a:stCxn id="29" idx="1"/>
            <a:endCxn id="29" idx="3"/>
          </p:cNvCxnSpPr>
          <p:nvPr/>
        </p:nvCxnSpPr>
        <p:spPr>
          <a:xfrm>
            <a:off x="6717425" y="3063638"/>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9EA703-D55D-4A44-B87C-081448DC1D91}"/>
              </a:ext>
            </a:extLst>
          </p:cNvPr>
          <p:cNvCxnSpPr>
            <a:cxnSpLocks/>
            <a:stCxn id="29" idx="3"/>
          </p:cNvCxnSpPr>
          <p:nvPr/>
        </p:nvCxnSpPr>
        <p:spPr>
          <a:xfrm>
            <a:off x="8325509" y="3063638"/>
            <a:ext cx="1365028" cy="5793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39B382-D45F-3C41-A06A-1E88717CB1E7}"/>
              </a:ext>
            </a:extLst>
          </p:cNvPr>
          <p:cNvCxnSpPr>
            <a:cxnSpLocks/>
          </p:cNvCxnSpPr>
          <p:nvPr/>
        </p:nvCxnSpPr>
        <p:spPr>
          <a:xfrm flipV="1">
            <a:off x="8325509" y="4135218"/>
            <a:ext cx="1365028" cy="7698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Chevron 60">
            <a:extLst>
              <a:ext uri="{FF2B5EF4-FFF2-40B4-BE49-F238E27FC236}">
                <a16:creationId xmlns:a16="http://schemas.microsoft.com/office/drawing/2014/main" id="{B287CFB4-0F05-7746-9527-035E5CA3D0C4}"/>
              </a:ext>
            </a:extLst>
          </p:cNvPr>
          <p:cNvSpPr/>
          <p:nvPr/>
        </p:nvSpPr>
        <p:spPr>
          <a:xfrm>
            <a:off x="2711009" y="3408497"/>
            <a:ext cx="945932" cy="6674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extBox 65">
            <a:extLst>
              <a:ext uri="{FF2B5EF4-FFF2-40B4-BE49-F238E27FC236}">
                <a16:creationId xmlns:a16="http://schemas.microsoft.com/office/drawing/2014/main" id="{191775CF-C528-2346-94C4-528B7644C596}"/>
              </a:ext>
            </a:extLst>
          </p:cNvPr>
          <p:cNvSpPr txBox="1"/>
          <p:nvPr/>
        </p:nvSpPr>
        <p:spPr>
          <a:xfrm>
            <a:off x="529795" y="2804664"/>
            <a:ext cx="327837" cy="369332"/>
          </a:xfrm>
          <a:prstGeom prst="rect">
            <a:avLst/>
          </a:prstGeom>
          <a:noFill/>
        </p:spPr>
        <p:txBody>
          <a:bodyPr wrap="square" rtlCol="0">
            <a:spAutoFit/>
          </a:bodyPr>
          <a:lstStyle/>
          <a:p>
            <a:r>
              <a:rPr lang="en-US" dirty="0"/>
              <a:t>0</a:t>
            </a:r>
          </a:p>
        </p:txBody>
      </p:sp>
      <p:sp>
        <p:nvSpPr>
          <p:cNvPr id="67" name="TextBox 66">
            <a:extLst>
              <a:ext uri="{FF2B5EF4-FFF2-40B4-BE49-F238E27FC236}">
                <a16:creationId xmlns:a16="http://schemas.microsoft.com/office/drawing/2014/main" id="{A3BD5B52-21FB-1E45-9110-3887E149F061}"/>
              </a:ext>
            </a:extLst>
          </p:cNvPr>
          <p:cNvSpPr txBox="1"/>
          <p:nvPr/>
        </p:nvSpPr>
        <p:spPr>
          <a:xfrm>
            <a:off x="529795" y="3105063"/>
            <a:ext cx="327837"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263702BC-4A09-D746-911C-8937CBFA5506}"/>
              </a:ext>
            </a:extLst>
          </p:cNvPr>
          <p:cNvSpPr txBox="1"/>
          <p:nvPr/>
        </p:nvSpPr>
        <p:spPr>
          <a:xfrm>
            <a:off x="2316932" y="2990120"/>
            <a:ext cx="327837" cy="369332"/>
          </a:xfrm>
          <a:prstGeom prst="rect">
            <a:avLst/>
          </a:prstGeom>
          <a:noFill/>
        </p:spPr>
        <p:txBody>
          <a:bodyPr wrap="square" rtlCol="0">
            <a:spAutoFit/>
          </a:bodyPr>
          <a:lstStyle/>
          <a:p>
            <a:r>
              <a:rPr lang="en-US" dirty="0"/>
              <a:t>1</a:t>
            </a:r>
          </a:p>
        </p:txBody>
      </p:sp>
      <p:sp>
        <p:nvSpPr>
          <p:cNvPr id="69" name="TextBox 68">
            <a:extLst>
              <a:ext uri="{FF2B5EF4-FFF2-40B4-BE49-F238E27FC236}">
                <a16:creationId xmlns:a16="http://schemas.microsoft.com/office/drawing/2014/main" id="{ABB7AE7F-5D41-B947-9769-5C74D2C1BB5F}"/>
              </a:ext>
            </a:extLst>
          </p:cNvPr>
          <p:cNvSpPr txBox="1"/>
          <p:nvPr/>
        </p:nvSpPr>
        <p:spPr>
          <a:xfrm>
            <a:off x="534194" y="4179550"/>
            <a:ext cx="327837" cy="369332"/>
          </a:xfrm>
          <a:prstGeom prst="rect">
            <a:avLst/>
          </a:prstGeom>
          <a:noFill/>
        </p:spPr>
        <p:txBody>
          <a:bodyPr wrap="square" rtlCol="0">
            <a:spAutoFit/>
          </a:bodyPr>
          <a:lstStyle/>
          <a:p>
            <a:r>
              <a:rPr lang="en-US" dirty="0"/>
              <a:t>1</a:t>
            </a:r>
          </a:p>
        </p:txBody>
      </p:sp>
      <p:sp>
        <p:nvSpPr>
          <p:cNvPr id="70" name="TextBox 69">
            <a:extLst>
              <a:ext uri="{FF2B5EF4-FFF2-40B4-BE49-F238E27FC236}">
                <a16:creationId xmlns:a16="http://schemas.microsoft.com/office/drawing/2014/main" id="{43D1F716-698B-3C4E-916C-95A0490702F1}"/>
              </a:ext>
            </a:extLst>
          </p:cNvPr>
          <p:cNvSpPr txBox="1"/>
          <p:nvPr/>
        </p:nvSpPr>
        <p:spPr>
          <a:xfrm>
            <a:off x="536637" y="4494230"/>
            <a:ext cx="327837" cy="369332"/>
          </a:xfrm>
          <a:prstGeom prst="rect">
            <a:avLst/>
          </a:prstGeom>
          <a:noFill/>
        </p:spPr>
        <p:txBody>
          <a:bodyPr wrap="square" rtlCol="0">
            <a:spAutoFit/>
          </a:bodyPr>
          <a:lstStyle/>
          <a:p>
            <a:r>
              <a:rPr lang="en-US" dirty="0"/>
              <a:t>0</a:t>
            </a:r>
          </a:p>
        </p:txBody>
      </p:sp>
      <p:sp>
        <p:nvSpPr>
          <p:cNvPr id="71" name="TextBox 70">
            <a:extLst>
              <a:ext uri="{FF2B5EF4-FFF2-40B4-BE49-F238E27FC236}">
                <a16:creationId xmlns:a16="http://schemas.microsoft.com/office/drawing/2014/main" id="{865CBB94-315E-334E-A974-3102D647141C}"/>
              </a:ext>
            </a:extLst>
          </p:cNvPr>
          <p:cNvSpPr txBox="1"/>
          <p:nvPr/>
        </p:nvSpPr>
        <p:spPr>
          <a:xfrm>
            <a:off x="2361192" y="4215039"/>
            <a:ext cx="327837" cy="369332"/>
          </a:xfrm>
          <a:prstGeom prst="rect">
            <a:avLst/>
          </a:prstGeom>
          <a:noFill/>
        </p:spPr>
        <p:txBody>
          <a:bodyPr wrap="square" rtlCol="0">
            <a:spAutoFit/>
          </a:bodyPr>
          <a:lstStyle/>
          <a:p>
            <a:r>
              <a:rPr lang="en-US"/>
              <a:t>1</a:t>
            </a:r>
            <a:endParaRPr lang="en-US" dirty="0"/>
          </a:p>
        </p:txBody>
      </p:sp>
      <p:sp>
        <p:nvSpPr>
          <p:cNvPr id="72" name="TextBox 71">
            <a:extLst>
              <a:ext uri="{FF2B5EF4-FFF2-40B4-BE49-F238E27FC236}">
                <a16:creationId xmlns:a16="http://schemas.microsoft.com/office/drawing/2014/main" id="{8E3B414E-4848-B543-9545-60ABA49AC267}"/>
              </a:ext>
            </a:extLst>
          </p:cNvPr>
          <p:cNvSpPr txBox="1"/>
          <p:nvPr/>
        </p:nvSpPr>
        <p:spPr>
          <a:xfrm>
            <a:off x="4080644" y="3567228"/>
            <a:ext cx="327837" cy="369332"/>
          </a:xfrm>
          <a:prstGeom prst="rect">
            <a:avLst/>
          </a:prstGeom>
          <a:noFill/>
        </p:spPr>
        <p:txBody>
          <a:bodyPr wrap="square" rtlCol="0">
            <a:spAutoFit/>
          </a:bodyPr>
          <a:lstStyle/>
          <a:p>
            <a:r>
              <a:rPr lang="en-US" dirty="0"/>
              <a:t>1</a:t>
            </a:r>
          </a:p>
        </p:txBody>
      </p:sp>
      <p:cxnSp>
        <p:nvCxnSpPr>
          <p:cNvPr id="81" name="Straight Connector 80">
            <a:extLst>
              <a:ext uri="{FF2B5EF4-FFF2-40B4-BE49-F238E27FC236}">
                <a16:creationId xmlns:a16="http://schemas.microsoft.com/office/drawing/2014/main" id="{C766B027-FB17-2C4C-BA9F-E359BF61A5C5}"/>
              </a:ext>
            </a:extLst>
          </p:cNvPr>
          <p:cNvCxnSpPr/>
          <p:nvPr/>
        </p:nvCxnSpPr>
        <p:spPr>
          <a:xfrm>
            <a:off x="6307183" y="4697997"/>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805800-001E-CF44-BDE5-1DC8DEDE7F0C}"/>
              </a:ext>
            </a:extLst>
          </p:cNvPr>
          <p:cNvCxnSpPr/>
          <p:nvPr/>
        </p:nvCxnSpPr>
        <p:spPr>
          <a:xfrm>
            <a:off x="6307183" y="5190254"/>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2DD2895-FCAD-054B-B9FA-4908576CB6B3}"/>
              </a:ext>
            </a:extLst>
          </p:cNvPr>
          <p:cNvSpPr/>
          <p:nvPr/>
        </p:nvSpPr>
        <p:spPr>
          <a:xfrm>
            <a:off x="6721858" y="4382686"/>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BDF01ABF-1D0D-2846-A094-88D449ADB400}"/>
              </a:ext>
            </a:extLst>
          </p:cNvPr>
          <p:cNvCxnSpPr>
            <a:cxnSpLocks/>
            <a:stCxn id="83" idx="0"/>
            <a:endCxn id="83" idx="2"/>
          </p:cNvCxnSpPr>
          <p:nvPr/>
        </p:nvCxnSpPr>
        <p:spPr>
          <a:xfrm>
            <a:off x="7525900" y="4382686"/>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FD9B431-2A55-704E-AB47-78B79D5E109F}"/>
              </a:ext>
            </a:extLst>
          </p:cNvPr>
          <p:cNvCxnSpPr>
            <a:cxnSpLocks/>
            <a:stCxn id="83" idx="1"/>
            <a:endCxn id="83" idx="3"/>
          </p:cNvCxnSpPr>
          <p:nvPr/>
        </p:nvCxnSpPr>
        <p:spPr>
          <a:xfrm>
            <a:off x="6721858" y="4918714"/>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F87CE42F-9769-684A-843D-8EBDD9BE581E}"/>
              </a:ext>
            </a:extLst>
          </p:cNvPr>
          <p:cNvSpPr/>
          <p:nvPr/>
        </p:nvSpPr>
        <p:spPr>
          <a:xfrm>
            <a:off x="9718126" y="3400532"/>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2B27AFC2-D94B-0D47-BB35-A527983C7D53}"/>
              </a:ext>
            </a:extLst>
          </p:cNvPr>
          <p:cNvCxnSpPr>
            <a:cxnSpLocks/>
            <a:stCxn id="86" idx="0"/>
            <a:endCxn id="86" idx="2"/>
          </p:cNvCxnSpPr>
          <p:nvPr/>
        </p:nvCxnSpPr>
        <p:spPr>
          <a:xfrm>
            <a:off x="10522168" y="3400532"/>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D0FF442-CD0D-1243-AEA4-D70FCD5BE701}"/>
              </a:ext>
            </a:extLst>
          </p:cNvPr>
          <p:cNvCxnSpPr>
            <a:cxnSpLocks/>
            <a:stCxn id="86" idx="1"/>
            <a:endCxn id="86" idx="3"/>
          </p:cNvCxnSpPr>
          <p:nvPr/>
        </p:nvCxnSpPr>
        <p:spPr>
          <a:xfrm>
            <a:off x="9718126" y="3936560"/>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C3E6DADF-3779-6149-AC1A-9A95CDF195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3556" r="98667"/>
                    </a14:imgEffect>
                  </a14:imgLayer>
                </a14:imgProps>
              </a:ext>
            </a:extLst>
          </a:blip>
          <a:stretch>
            <a:fillRect/>
          </a:stretch>
        </p:blipFill>
        <p:spPr>
          <a:xfrm>
            <a:off x="6956537" y="2604391"/>
            <a:ext cx="340643" cy="340643"/>
          </a:xfrm>
          <a:prstGeom prst="rect">
            <a:avLst/>
          </a:prstGeom>
        </p:spPr>
      </p:pic>
      <p:pic>
        <p:nvPicPr>
          <p:cNvPr id="90" name="Picture 89">
            <a:extLst>
              <a:ext uri="{FF2B5EF4-FFF2-40B4-BE49-F238E27FC236}">
                <a16:creationId xmlns:a16="http://schemas.microsoft.com/office/drawing/2014/main" id="{ADC0201D-20ED-7545-B8C7-C04F388D36F4}"/>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7739113" y="2604391"/>
            <a:ext cx="340643" cy="340643"/>
          </a:xfrm>
          <a:prstGeom prst="rect">
            <a:avLst/>
          </a:prstGeom>
        </p:spPr>
      </p:pic>
      <p:pic>
        <p:nvPicPr>
          <p:cNvPr id="91" name="Picture 90">
            <a:extLst>
              <a:ext uri="{FF2B5EF4-FFF2-40B4-BE49-F238E27FC236}">
                <a16:creationId xmlns:a16="http://schemas.microsoft.com/office/drawing/2014/main" id="{456341A2-2362-C143-A819-43206518F31A}"/>
              </a:ext>
            </a:extLst>
          </p:cNvPr>
          <p:cNvPicPr>
            <a:picLocks noChangeAspect="1"/>
          </p:cNvPicPr>
          <p:nvPr/>
        </p:nvPicPr>
        <p:blipFill>
          <a:blip r:embed="rId3">
            <a:extLst>
              <a:ext uri="{BEBA8EAE-BF5A-486C-A8C5-ECC9F3942E4B}">
                <a14:imgProps xmlns:a14="http://schemas.microsoft.com/office/drawing/2010/main">
                  <a14:imgLayer r:embed="rId6">
                    <a14:imgEffect>
                      <a14:backgroundRemoval t="0" b="100000" l="3556" r="98667"/>
                    </a14:imgEffect>
                  </a14:imgLayer>
                </a14:imgProps>
              </a:ext>
            </a:extLst>
          </a:blip>
          <a:stretch>
            <a:fillRect/>
          </a:stretch>
        </p:blipFill>
        <p:spPr>
          <a:xfrm>
            <a:off x="6982544" y="3148003"/>
            <a:ext cx="340643" cy="340643"/>
          </a:xfrm>
          <a:prstGeom prst="rect">
            <a:avLst/>
          </a:prstGeom>
        </p:spPr>
      </p:pic>
      <p:pic>
        <p:nvPicPr>
          <p:cNvPr id="92" name="Picture 91">
            <a:extLst>
              <a:ext uri="{FF2B5EF4-FFF2-40B4-BE49-F238E27FC236}">
                <a16:creationId xmlns:a16="http://schemas.microsoft.com/office/drawing/2014/main" id="{B7FFF752-2EE1-3B48-A6F4-3853A886B181}"/>
              </a:ext>
            </a:extLst>
          </p:cNvPr>
          <p:cNvPicPr>
            <a:picLocks noChangeAspect="1"/>
          </p:cNvPicPr>
          <p:nvPr/>
        </p:nvPicPr>
        <p:blipFill>
          <a:blip r:embed="rId3">
            <a:extLst>
              <a:ext uri="{BEBA8EAE-BF5A-486C-A8C5-ECC9F3942E4B}">
                <a14:imgProps xmlns:a14="http://schemas.microsoft.com/office/drawing/2010/main">
                  <a14:imgLayer r:embed="rId7">
                    <a14:imgEffect>
                      <a14:backgroundRemoval t="0" b="100000" l="3556" r="98667"/>
                    </a14:imgEffect>
                  </a14:imgLayer>
                </a14:imgProps>
              </a:ext>
            </a:extLst>
          </a:blip>
          <a:stretch>
            <a:fillRect/>
          </a:stretch>
        </p:blipFill>
        <p:spPr>
          <a:xfrm>
            <a:off x="7765120" y="3148003"/>
            <a:ext cx="340643" cy="340643"/>
          </a:xfrm>
          <a:prstGeom prst="rect">
            <a:avLst/>
          </a:prstGeom>
        </p:spPr>
      </p:pic>
      <p:pic>
        <p:nvPicPr>
          <p:cNvPr id="93" name="Picture 92">
            <a:extLst>
              <a:ext uri="{FF2B5EF4-FFF2-40B4-BE49-F238E27FC236}">
                <a16:creationId xmlns:a16="http://schemas.microsoft.com/office/drawing/2014/main" id="{CEA85591-DC9C-BE47-84A6-15C9F8580AD7}"/>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6982544" y="4501399"/>
            <a:ext cx="340643" cy="340643"/>
          </a:xfrm>
          <a:prstGeom prst="rect">
            <a:avLst/>
          </a:prstGeom>
        </p:spPr>
      </p:pic>
      <p:pic>
        <p:nvPicPr>
          <p:cNvPr id="94" name="Picture 93">
            <a:extLst>
              <a:ext uri="{FF2B5EF4-FFF2-40B4-BE49-F238E27FC236}">
                <a16:creationId xmlns:a16="http://schemas.microsoft.com/office/drawing/2014/main" id="{B4066799-425A-E54E-8104-3BABB316047B}"/>
              </a:ext>
            </a:extLst>
          </p:cNvPr>
          <p:cNvPicPr>
            <a:picLocks noChangeAspect="1"/>
          </p:cNvPicPr>
          <p:nvPr/>
        </p:nvPicPr>
        <p:blipFill>
          <a:blip r:embed="rId3">
            <a:extLst>
              <a:ext uri="{BEBA8EAE-BF5A-486C-A8C5-ECC9F3942E4B}">
                <a14:imgProps xmlns:a14="http://schemas.microsoft.com/office/drawing/2010/main">
                  <a14:imgLayer r:embed="rId9">
                    <a14:imgEffect>
                      <a14:backgroundRemoval t="0" b="100000" l="3556" r="98667"/>
                    </a14:imgEffect>
                  </a14:imgLayer>
                </a14:imgProps>
              </a:ext>
            </a:extLst>
          </a:blip>
          <a:stretch>
            <a:fillRect/>
          </a:stretch>
        </p:blipFill>
        <p:spPr>
          <a:xfrm>
            <a:off x="7765120" y="4501399"/>
            <a:ext cx="340643" cy="340643"/>
          </a:xfrm>
          <a:prstGeom prst="rect">
            <a:avLst/>
          </a:prstGeom>
        </p:spPr>
      </p:pic>
      <p:pic>
        <p:nvPicPr>
          <p:cNvPr id="95" name="Picture 94">
            <a:extLst>
              <a:ext uri="{FF2B5EF4-FFF2-40B4-BE49-F238E27FC236}">
                <a16:creationId xmlns:a16="http://schemas.microsoft.com/office/drawing/2014/main" id="{862F8A17-FE5D-2D4F-A2E5-A4056A614F15}"/>
              </a:ext>
            </a:extLst>
          </p:cNvPr>
          <p:cNvPicPr>
            <a:picLocks noChangeAspect="1"/>
          </p:cNvPicPr>
          <p:nvPr/>
        </p:nvPicPr>
        <p:blipFill>
          <a:blip r:embed="rId3">
            <a:extLst>
              <a:ext uri="{BEBA8EAE-BF5A-486C-A8C5-ECC9F3942E4B}">
                <a14:imgProps xmlns:a14="http://schemas.microsoft.com/office/drawing/2010/main">
                  <a14:imgLayer r:embed="rId10">
                    <a14:imgEffect>
                      <a14:backgroundRemoval t="0" b="100000" l="3556" r="98667"/>
                    </a14:imgEffect>
                  </a14:imgLayer>
                </a14:imgProps>
              </a:ext>
            </a:extLst>
          </a:blip>
          <a:stretch>
            <a:fillRect/>
          </a:stretch>
        </p:blipFill>
        <p:spPr>
          <a:xfrm>
            <a:off x="7008551" y="5045011"/>
            <a:ext cx="340643" cy="340643"/>
          </a:xfrm>
          <a:prstGeom prst="rect">
            <a:avLst/>
          </a:prstGeom>
        </p:spPr>
      </p:pic>
      <p:pic>
        <p:nvPicPr>
          <p:cNvPr id="96" name="Picture 95">
            <a:extLst>
              <a:ext uri="{FF2B5EF4-FFF2-40B4-BE49-F238E27FC236}">
                <a16:creationId xmlns:a16="http://schemas.microsoft.com/office/drawing/2014/main" id="{4604E984-4C04-EC4B-A8DA-C29711B966DA}"/>
              </a:ext>
            </a:extLst>
          </p:cNvPr>
          <p:cNvPicPr>
            <a:picLocks noChangeAspect="1"/>
          </p:cNvPicPr>
          <p:nvPr/>
        </p:nvPicPr>
        <p:blipFill>
          <a:blip r:embed="rId3">
            <a:extLst>
              <a:ext uri="{BEBA8EAE-BF5A-486C-A8C5-ECC9F3942E4B}">
                <a14:imgProps xmlns:a14="http://schemas.microsoft.com/office/drawing/2010/main">
                  <a14:imgLayer r:embed="rId11">
                    <a14:imgEffect>
                      <a14:backgroundRemoval t="0" b="100000" l="3556" r="98667"/>
                    </a14:imgEffect>
                  </a14:imgLayer>
                </a14:imgProps>
              </a:ext>
            </a:extLst>
          </a:blip>
          <a:stretch>
            <a:fillRect/>
          </a:stretch>
        </p:blipFill>
        <p:spPr>
          <a:xfrm>
            <a:off x="7791127" y="5045011"/>
            <a:ext cx="340643" cy="340643"/>
          </a:xfrm>
          <a:prstGeom prst="rect">
            <a:avLst/>
          </a:prstGeom>
        </p:spPr>
      </p:pic>
      <p:pic>
        <p:nvPicPr>
          <p:cNvPr id="97" name="Picture 96">
            <a:extLst>
              <a:ext uri="{FF2B5EF4-FFF2-40B4-BE49-F238E27FC236}">
                <a16:creationId xmlns:a16="http://schemas.microsoft.com/office/drawing/2014/main" id="{F182C408-5A42-6747-AED0-EE7211442277}"/>
              </a:ext>
            </a:extLst>
          </p:cNvPr>
          <p:cNvPicPr>
            <a:picLocks noChangeAspect="1"/>
          </p:cNvPicPr>
          <p:nvPr/>
        </p:nvPicPr>
        <p:blipFill>
          <a:blip r:embed="rId3">
            <a:extLst>
              <a:ext uri="{BEBA8EAE-BF5A-486C-A8C5-ECC9F3942E4B}">
                <a14:imgProps xmlns:a14="http://schemas.microsoft.com/office/drawing/2010/main">
                  <a14:imgLayer r:embed="rId12">
                    <a14:imgEffect>
                      <a14:backgroundRemoval t="0" b="100000" l="3556" r="98667"/>
                    </a14:imgEffect>
                  </a14:imgLayer>
                </a14:imgProps>
              </a:ext>
            </a:extLst>
          </a:blip>
          <a:stretch>
            <a:fillRect/>
          </a:stretch>
        </p:blipFill>
        <p:spPr>
          <a:xfrm>
            <a:off x="9978704" y="3512904"/>
            <a:ext cx="340643" cy="340643"/>
          </a:xfrm>
          <a:prstGeom prst="rect">
            <a:avLst/>
          </a:prstGeom>
        </p:spPr>
      </p:pic>
      <p:pic>
        <p:nvPicPr>
          <p:cNvPr id="98" name="Picture 97">
            <a:extLst>
              <a:ext uri="{FF2B5EF4-FFF2-40B4-BE49-F238E27FC236}">
                <a16:creationId xmlns:a16="http://schemas.microsoft.com/office/drawing/2014/main" id="{D7F33BDA-D5B9-4E44-A11B-6374BA043B47}"/>
              </a:ext>
            </a:extLst>
          </p:cNvPr>
          <p:cNvPicPr>
            <a:picLocks noChangeAspect="1"/>
          </p:cNvPicPr>
          <p:nvPr/>
        </p:nvPicPr>
        <p:blipFill>
          <a:blip r:embed="rId3">
            <a:extLst>
              <a:ext uri="{BEBA8EAE-BF5A-486C-A8C5-ECC9F3942E4B}">
                <a14:imgProps xmlns:a14="http://schemas.microsoft.com/office/drawing/2010/main">
                  <a14:imgLayer r:embed="rId6">
                    <a14:imgEffect>
                      <a14:backgroundRemoval t="0" b="100000" l="3556" r="98667"/>
                    </a14:imgEffect>
                  </a14:imgLayer>
                </a14:imgProps>
              </a:ext>
            </a:extLst>
          </a:blip>
          <a:stretch>
            <a:fillRect/>
          </a:stretch>
        </p:blipFill>
        <p:spPr>
          <a:xfrm>
            <a:off x="10761280" y="3512904"/>
            <a:ext cx="340643" cy="340643"/>
          </a:xfrm>
          <a:prstGeom prst="rect">
            <a:avLst/>
          </a:prstGeom>
        </p:spPr>
      </p:pic>
      <p:pic>
        <p:nvPicPr>
          <p:cNvPr id="99" name="Picture 98">
            <a:extLst>
              <a:ext uri="{FF2B5EF4-FFF2-40B4-BE49-F238E27FC236}">
                <a16:creationId xmlns:a16="http://schemas.microsoft.com/office/drawing/2014/main" id="{2C845B0E-B748-CE4E-A8C0-966DC66990AF}"/>
              </a:ext>
            </a:extLst>
          </p:cNvPr>
          <p:cNvPicPr>
            <a:picLocks noChangeAspect="1"/>
          </p:cNvPicPr>
          <p:nvPr/>
        </p:nvPicPr>
        <p:blipFill>
          <a:blip r:embed="rId3">
            <a:extLst>
              <a:ext uri="{BEBA8EAE-BF5A-486C-A8C5-ECC9F3942E4B}">
                <a14:imgProps xmlns:a14="http://schemas.microsoft.com/office/drawing/2010/main">
                  <a14:imgLayer r:embed="rId13">
                    <a14:imgEffect>
                      <a14:backgroundRemoval t="0" b="100000" l="3556" r="98667"/>
                    </a14:imgEffect>
                  </a14:imgLayer>
                </a14:imgProps>
              </a:ext>
            </a:extLst>
          </a:blip>
          <a:stretch>
            <a:fillRect/>
          </a:stretch>
        </p:blipFill>
        <p:spPr>
          <a:xfrm>
            <a:off x="10004711" y="4056516"/>
            <a:ext cx="340643" cy="340643"/>
          </a:xfrm>
          <a:prstGeom prst="rect">
            <a:avLst/>
          </a:prstGeom>
        </p:spPr>
      </p:pic>
      <p:pic>
        <p:nvPicPr>
          <p:cNvPr id="100" name="Picture 99">
            <a:extLst>
              <a:ext uri="{FF2B5EF4-FFF2-40B4-BE49-F238E27FC236}">
                <a16:creationId xmlns:a16="http://schemas.microsoft.com/office/drawing/2014/main" id="{1DD946AD-5ED6-C74E-81DF-C4B82294455C}"/>
              </a:ext>
            </a:extLst>
          </p:cNvPr>
          <p:cNvPicPr>
            <a:picLocks noChangeAspect="1"/>
          </p:cNvPicPr>
          <p:nvPr/>
        </p:nvPicPr>
        <p:blipFill>
          <a:blip r:embed="rId3">
            <a:extLst>
              <a:ext uri="{BEBA8EAE-BF5A-486C-A8C5-ECC9F3942E4B}">
                <a14:imgProps xmlns:a14="http://schemas.microsoft.com/office/drawing/2010/main">
                  <a14:imgLayer r:embed="rId14">
                    <a14:imgEffect>
                      <a14:backgroundRemoval t="0" b="100000" l="3556" r="98667"/>
                    </a14:imgEffect>
                  </a14:imgLayer>
                </a14:imgProps>
              </a:ext>
            </a:extLst>
          </a:blip>
          <a:stretch>
            <a:fillRect/>
          </a:stretch>
        </p:blipFill>
        <p:spPr>
          <a:xfrm>
            <a:off x="10787287" y="4056516"/>
            <a:ext cx="340643" cy="340643"/>
          </a:xfrm>
          <a:prstGeom prst="rect">
            <a:avLst/>
          </a:prstGeom>
        </p:spPr>
      </p:pic>
      <p:pic>
        <p:nvPicPr>
          <p:cNvPr id="101" name="Picture 100">
            <a:extLst>
              <a:ext uri="{FF2B5EF4-FFF2-40B4-BE49-F238E27FC236}">
                <a16:creationId xmlns:a16="http://schemas.microsoft.com/office/drawing/2014/main" id="{526E03DC-368A-634F-BA08-BBFC4CD39779}"/>
              </a:ext>
            </a:extLst>
          </p:cNvPr>
          <p:cNvPicPr>
            <a:picLocks noChangeAspect="1"/>
          </p:cNvPicPr>
          <p:nvPr/>
        </p:nvPicPr>
        <p:blipFill>
          <a:blip r:embed="rId15"/>
          <a:stretch>
            <a:fillRect/>
          </a:stretch>
        </p:blipFill>
        <p:spPr>
          <a:xfrm>
            <a:off x="5888900" y="2675332"/>
            <a:ext cx="336194" cy="269702"/>
          </a:xfrm>
          <a:prstGeom prst="rect">
            <a:avLst/>
          </a:prstGeom>
        </p:spPr>
      </p:pic>
      <p:pic>
        <p:nvPicPr>
          <p:cNvPr id="102" name="Picture 101">
            <a:extLst>
              <a:ext uri="{FF2B5EF4-FFF2-40B4-BE49-F238E27FC236}">
                <a16:creationId xmlns:a16="http://schemas.microsoft.com/office/drawing/2014/main" id="{B86E97D5-E930-5043-9EAF-395DD2D9DD7B}"/>
              </a:ext>
            </a:extLst>
          </p:cNvPr>
          <p:cNvPicPr>
            <a:picLocks noChangeAspect="1"/>
          </p:cNvPicPr>
          <p:nvPr/>
        </p:nvPicPr>
        <p:blipFill>
          <a:blip r:embed="rId15">
            <a:duotone>
              <a:prstClr val="black"/>
              <a:schemeClr val="accent4">
                <a:tint val="45000"/>
                <a:satMod val="400000"/>
              </a:schemeClr>
            </a:duotone>
          </a:blip>
          <a:stretch>
            <a:fillRect/>
          </a:stretch>
        </p:blipFill>
        <p:spPr>
          <a:xfrm>
            <a:off x="5888900" y="3210850"/>
            <a:ext cx="336194" cy="269702"/>
          </a:xfrm>
          <a:prstGeom prst="rect">
            <a:avLst/>
          </a:prstGeom>
        </p:spPr>
      </p:pic>
      <p:pic>
        <p:nvPicPr>
          <p:cNvPr id="103" name="Picture 102">
            <a:extLst>
              <a:ext uri="{FF2B5EF4-FFF2-40B4-BE49-F238E27FC236}">
                <a16:creationId xmlns:a16="http://schemas.microsoft.com/office/drawing/2014/main" id="{025E856C-088E-364E-BFA8-F9BA3CF55BBE}"/>
              </a:ext>
            </a:extLst>
          </p:cNvPr>
          <p:cNvPicPr>
            <a:picLocks noChangeAspect="1"/>
          </p:cNvPicPr>
          <p:nvPr/>
        </p:nvPicPr>
        <p:blipFill>
          <a:blip r:embed="rId15">
            <a:duotone>
              <a:prstClr val="black"/>
              <a:schemeClr val="accent4">
                <a:tint val="45000"/>
                <a:satMod val="400000"/>
              </a:schemeClr>
            </a:duotone>
          </a:blip>
          <a:stretch>
            <a:fillRect/>
          </a:stretch>
        </p:blipFill>
        <p:spPr>
          <a:xfrm>
            <a:off x="5888900" y="4554208"/>
            <a:ext cx="336194" cy="269702"/>
          </a:xfrm>
          <a:prstGeom prst="rect">
            <a:avLst/>
          </a:prstGeom>
        </p:spPr>
      </p:pic>
      <p:pic>
        <p:nvPicPr>
          <p:cNvPr id="104" name="Picture 103">
            <a:extLst>
              <a:ext uri="{FF2B5EF4-FFF2-40B4-BE49-F238E27FC236}">
                <a16:creationId xmlns:a16="http://schemas.microsoft.com/office/drawing/2014/main" id="{23C72800-226A-F945-9928-862BF32B410F}"/>
              </a:ext>
            </a:extLst>
          </p:cNvPr>
          <p:cNvPicPr>
            <a:picLocks noChangeAspect="1"/>
          </p:cNvPicPr>
          <p:nvPr/>
        </p:nvPicPr>
        <p:blipFill>
          <a:blip r:embed="rId15"/>
          <a:stretch>
            <a:fillRect/>
          </a:stretch>
        </p:blipFill>
        <p:spPr>
          <a:xfrm>
            <a:off x="5882636" y="5080481"/>
            <a:ext cx="336194" cy="269702"/>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1CB85BB-2AB0-E342-8FB2-0D89CC5DEE03}"/>
                  </a:ext>
                </a:extLst>
              </p:cNvPr>
              <p:cNvSpPr txBox="1"/>
              <p:nvPr/>
            </p:nvSpPr>
            <p:spPr>
              <a:xfrm>
                <a:off x="360938" y="5723960"/>
                <a:ext cx="389208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wire </a:t>
                </a:r>
                <a14:m>
                  <m:oMath xmlns:m="http://schemas.openxmlformats.org/officeDocument/2006/math">
                    <m:r>
                      <a:rPr lang="en-CA" sz="1600" b="0" i="1" smtClean="0">
                        <a:latin typeface="Cambria Math" panose="02040503050406030204" pitchFamily="18" charset="0"/>
                      </a:rPr>
                      <m:t>𝑤</m:t>
                    </m:r>
                  </m:oMath>
                </a14:m>
                <a:r>
                  <a:rPr lang="en-US" sz="1600" dirty="0"/>
                  <a:t> assigned with random keys corresponding to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=0</m:t>
                    </m:r>
                  </m:oMath>
                </a14:m>
                <a:r>
                  <a:rPr lang="en-US" sz="1600" dirty="0"/>
                  <a:t> or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=1</m:t>
                    </m:r>
                  </m:oMath>
                </a14:m>
                <a:r>
                  <a:rPr lang="en-US" sz="1600" dirty="0"/>
                  <a:t>. </a:t>
                </a:r>
              </a:p>
            </p:txBody>
          </p:sp>
        </mc:Choice>
        <mc:Fallback xmlns="">
          <p:sp>
            <p:nvSpPr>
              <p:cNvPr id="105" name="TextBox 104">
                <a:extLst>
                  <a:ext uri="{FF2B5EF4-FFF2-40B4-BE49-F238E27FC236}">
                    <a16:creationId xmlns:a16="http://schemas.microsoft.com/office/drawing/2014/main" id="{01CB85BB-2AB0-E342-8FB2-0D89CC5DEE03}"/>
                  </a:ext>
                </a:extLst>
              </p:cNvPr>
              <p:cNvSpPr txBox="1">
                <a:spLocks noRot="1" noChangeAspect="1" noMove="1" noResize="1" noEditPoints="1" noAdjustHandles="1" noChangeArrowheads="1" noChangeShapeType="1" noTextEdit="1"/>
              </p:cNvSpPr>
              <p:nvPr/>
            </p:nvSpPr>
            <p:spPr>
              <a:xfrm>
                <a:off x="360938" y="5723960"/>
                <a:ext cx="3892085" cy="584775"/>
              </a:xfrm>
              <a:prstGeom prst="rect">
                <a:avLst/>
              </a:prstGeom>
              <a:blipFill>
                <a:blip r:embed="rId16"/>
                <a:stretch>
                  <a:fillRect l="-325" t="-2128" b="-10638"/>
                </a:stretch>
              </a:blipFill>
            </p:spPr>
            <p:txBody>
              <a:bodyPr/>
              <a:lstStyle/>
              <a:p>
                <a:r>
                  <a:rPr lang="en-US">
                    <a:noFill/>
                  </a:rPr>
                  <a:t> </a:t>
                </a:r>
              </a:p>
            </p:txBody>
          </p:sp>
        </mc:Fallback>
      </mc:AlternateContent>
      <p:pic>
        <p:nvPicPr>
          <p:cNvPr id="106" name="Picture 105">
            <a:extLst>
              <a:ext uri="{FF2B5EF4-FFF2-40B4-BE49-F238E27FC236}">
                <a16:creationId xmlns:a16="http://schemas.microsoft.com/office/drawing/2014/main" id="{DA075C00-76A6-F04E-82D4-9923AE8F9F05}"/>
              </a:ext>
            </a:extLst>
          </p:cNvPr>
          <p:cNvPicPr>
            <a:picLocks noChangeAspect="1"/>
          </p:cNvPicPr>
          <p:nvPr/>
        </p:nvPicPr>
        <p:blipFill>
          <a:blip r:embed="rId15"/>
          <a:stretch>
            <a:fillRect/>
          </a:stretch>
        </p:blipFill>
        <p:spPr>
          <a:xfrm>
            <a:off x="1219242" y="6354921"/>
            <a:ext cx="336194" cy="269702"/>
          </a:xfrm>
          <a:prstGeom prst="rect">
            <a:avLst/>
          </a:prstGeom>
        </p:spPr>
      </p:pic>
      <p:pic>
        <p:nvPicPr>
          <p:cNvPr id="107" name="Picture 106">
            <a:extLst>
              <a:ext uri="{FF2B5EF4-FFF2-40B4-BE49-F238E27FC236}">
                <a16:creationId xmlns:a16="http://schemas.microsoft.com/office/drawing/2014/main" id="{94568F03-49AC-F845-994F-9C2843C910A0}"/>
              </a:ext>
            </a:extLst>
          </p:cNvPr>
          <p:cNvPicPr>
            <a:picLocks noChangeAspect="1"/>
          </p:cNvPicPr>
          <p:nvPr/>
        </p:nvPicPr>
        <p:blipFill>
          <a:blip r:embed="rId15">
            <a:duotone>
              <a:prstClr val="black"/>
              <a:schemeClr val="accent4">
                <a:tint val="45000"/>
                <a:satMod val="400000"/>
              </a:schemeClr>
            </a:duotone>
          </a:blip>
          <a:stretch>
            <a:fillRect/>
          </a:stretch>
        </p:blipFill>
        <p:spPr>
          <a:xfrm>
            <a:off x="2950176" y="6354921"/>
            <a:ext cx="336194" cy="269702"/>
          </a:xfrm>
          <a:prstGeom prst="rect">
            <a:avLst/>
          </a:prstGeom>
        </p:spPr>
      </p:pic>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BF1FFEE-FD73-E24B-9A8B-0EE83FCB88DA}"/>
                  </a:ext>
                </a:extLst>
              </p:cNvPr>
              <p:cNvSpPr txBox="1"/>
              <p:nvPr/>
            </p:nvSpPr>
            <p:spPr>
              <a:xfrm>
                <a:off x="3286370" y="6335883"/>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rPr>
                        <m:t>𝑤</m:t>
                      </m:r>
                      <m:r>
                        <a:rPr lang="en-CA" sz="1400" i="1">
                          <a:latin typeface="Cambria Math" panose="02040503050406030204" pitchFamily="18" charset="0"/>
                        </a:rPr>
                        <m:t>=1</m:t>
                      </m:r>
                    </m:oMath>
                  </m:oMathPara>
                </a14:m>
                <a:endParaRPr lang="en-US" sz="1400" dirty="0"/>
              </a:p>
            </p:txBody>
          </p:sp>
        </mc:Choice>
        <mc:Fallback xmlns="">
          <p:sp>
            <p:nvSpPr>
              <p:cNvPr id="108" name="TextBox 107">
                <a:extLst>
                  <a:ext uri="{FF2B5EF4-FFF2-40B4-BE49-F238E27FC236}">
                    <a16:creationId xmlns:a16="http://schemas.microsoft.com/office/drawing/2014/main" id="{FBF1FFEE-FD73-E24B-9A8B-0EE83FCB88DA}"/>
                  </a:ext>
                </a:extLst>
              </p:cNvPr>
              <p:cNvSpPr txBox="1">
                <a:spLocks noRot="1" noChangeAspect="1" noMove="1" noResize="1" noEditPoints="1" noAdjustHandles="1" noChangeArrowheads="1" noChangeShapeType="1" noTextEdit="1"/>
              </p:cNvSpPr>
              <p:nvPr/>
            </p:nvSpPr>
            <p:spPr>
              <a:xfrm>
                <a:off x="3286370" y="6335883"/>
                <a:ext cx="736279"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1BFE8C-F767-2344-82F2-049177D5394D}"/>
                  </a:ext>
                </a:extLst>
              </p:cNvPr>
              <p:cNvSpPr txBox="1"/>
              <p:nvPr/>
            </p:nvSpPr>
            <p:spPr>
              <a:xfrm>
                <a:off x="1516526" y="6337589"/>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smtClean="0">
                          <a:latin typeface="Cambria Math" panose="02040503050406030204" pitchFamily="18" charset="0"/>
                        </a:rPr>
                        <m:t>𝑤</m:t>
                      </m:r>
                      <m:r>
                        <a:rPr lang="en-CA" sz="1400" i="1" smtClean="0">
                          <a:latin typeface="Cambria Math" panose="02040503050406030204" pitchFamily="18" charset="0"/>
                        </a:rPr>
                        <m:t>=0</m:t>
                      </m:r>
                    </m:oMath>
                  </m:oMathPara>
                </a14:m>
                <a:endParaRPr lang="en-US" sz="1400" dirty="0"/>
              </a:p>
            </p:txBody>
          </p:sp>
        </mc:Choice>
        <mc:Fallback xmlns="">
          <p:sp>
            <p:nvSpPr>
              <p:cNvPr id="109" name="TextBox 108">
                <a:extLst>
                  <a:ext uri="{FF2B5EF4-FFF2-40B4-BE49-F238E27FC236}">
                    <a16:creationId xmlns:a16="http://schemas.microsoft.com/office/drawing/2014/main" id="{261BFE8C-F767-2344-82F2-049177D5394D}"/>
                  </a:ext>
                </a:extLst>
              </p:cNvPr>
              <p:cNvSpPr txBox="1">
                <a:spLocks noRot="1" noChangeAspect="1" noMove="1" noResize="1" noEditPoints="1" noAdjustHandles="1" noChangeArrowheads="1" noChangeShapeType="1" noTextEdit="1"/>
              </p:cNvSpPr>
              <p:nvPr/>
            </p:nvSpPr>
            <p:spPr>
              <a:xfrm>
                <a:off x="1516526" y="6337589"/>
                <a:ext cx="736279"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1779C2F2-4EF7-614B-82B3-98AC78F4D7AC}"/>
                  </a:ext>
                </a:extLst>
              </p:cNvPr>
              <p:cNvSpPr txBox="1"/>
              <p:nvPr/>
            </p:nvSpPr>
            <p:spPr>
              <a:xfrm>
                <a:off x="4716151" y="5723960"/>
                <a:ext cx="694165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gate </a:t>
                </a:r>
                <a14:m>
                  <m:oMath xmlns:m="http://schemas.openxmlformats.org/officeDocument/2006/math">
                    <m:r>
                      <a:rPr lang="en-CA" sz="1600" b="0" i="1" smtClean="0">
                        <a:latin typeface="Cambria Math" panose="02040503050406030204" pitchFamily="18" charset="0"/>
                      </a:rPr>
                      <m:t>𝑔</m:t>
                    </m:r>
                  </m:oMath>
                </a14:m>
                <a:r>
                  <a:rPr lang="en-US" sz="1600" dirty="0"/>
                  <a:t> encoded as encrypted truth table (TT). </a:t>
                </a:r>
                <a:br>
                  <a:rPr lang="en-US" sz="1600" dirty="0"/>
                </a:br>
                <a:r>
                  <a:rPr lang="en-US" sz="1600" dirty="0"/>
                  <a:t>Incoming wires’ keys unlock entry of TT, which reveals output wire key </a:t>
                </a:r>
                <a:br>
                  <a:rPr lang="en-US" sz="1600" dirty="0"/>
                </a:br>
                <a:r>
                  <a:rPr lang="en-US" sz="1600" dirty="0"/>
                  <a:t>(or output value in case of output gate)</a:t>
                </a:r>
              </a:p>
            </p:txBody>
          </p:sp>
        </mc:Choice>
        <mc:Fallback xmlns="">
          <p:sp>
            <p:nvSpPr>
              <p:cNvPr id="111" name="TextBox 110">
                <a:extLst>
                  <a:ext uri="{FF2B5EF4-FFF2-40B4-BE49-F238E27FC236}">
                    <a16:creationId xmlns:a16="http://schemas.microsoft.com/office/drawing/2014/main" id="{1779C2F2-4EF7-614B-82B3-98AC78F4D7AC}"/>
                  </a:ext>
                </a:extLst>
              </p:cNvPr>
              <p:cNvSpPr txBox="1">
                <a:spLocks noRot="1" noChangeAspect="1" noMove="1" noResize="1" noEditPoints="1" noAdjustHandles="1" noChangeArrowheads="1" noChangeShapeType="1" noTextEdit="1"/>
              </p:cNvSpPr>
              <p:nvPr/>
            </p:nvSpPr>
            <p:spPr>
              <a:xfrm>
                <a:off x="4716151" y="5723960"/>
                <a:ext cx="6941655" cy="830997"/>
              </a:xfrm>
              <a:prstGeom prst="rect">
                <a:avLst/>
              </a:prstGeom>
              <a:blipFill>
                <a:blip r:embed="rId19"/>
                <a:stretch>
                  <a:fillRect l="-182" t="-1515" b="-7576"/>
                </a:stretch>
              </a:blipFill>
            </p:spPr>
            <p:txBody>
              <a:bodyPr/>
              <a:lstStyle/>
              <a:p>
                <a:r>
                  <a:rPr lang="en-US">
                    <a:noFill/>
                  </a:rPr>
                  <a:t> </a:t>
                </a:r>
              </a:p>
            </p:txBody>
          </p:sp>
        </mc:Fallback>
      </mc:AlternateContent>
    </p:spTree>
    <p:extLst>
      <p:ext uri="{BB962C8B-B14F-4D97-AF65-F5344CB8AC3E}">
        <p14:creationId xmlns:p14="http://schemas.microsoft.com/office/powerpoint/2010/main" val="1813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83" grpId="0" animBg="1"/>
      <p:bldP spid="86" grpId="0" animBg="1"/>
      <p:bldP spid="105" grpId="0"/>
      <p:bldP spid="108" grpId="0"/>
      <p:bldP spid="109" grpId="0"/>
      <p:bldP spid="1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B3264063-C9C8-2B4E-91C9-6AD8D2B778B3}"/>
              </a:ext>
            </a:extLst>
          </p:cNvPr>
          <p:cNvCxnSpPr>
            <a:cxnSpLocks/>
          </p:cNvCxnSpPr>
          <p:nvPr/>
        </p:nvCxnSpPr>
        <p:spPr>
          <a:xfrm>
            <a:off x="4265609" y="3785054"/>
            <a:ext cx="0" cy="3793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C7ACCF-42B1-244C-8898-055E0769C58D}"/>
              </a:ext>
            </a:extLst>
          </p:cNvPr>
          <p:cNvSpPr>
            <a:spLocks noGrp="1"/>
          </p:cNvSpPr>
          <p:nvPr>
            <p:ph type="title"/>
          </p:nvPr>
        </p:nvSpPr>
        <p:spPr/>
        <p:txBody>
          <a:bodyPr/>
          <a:lstStyle/>
          <a:p>
            <a:r>
              <a:rPr lang="en-US" dirty="0"/>
              <a:t>Encrypted Teleportation Gadget</a:t>
            </a:r>
          </a:p>
        </p:txBody>
      </p:sp>
      <p:cxnSp>
        <p:nvCxnSpPr>
          <p:cNvPr id="14" name="Straight Connector 13">
            <a:extLst>
              <a:ext uri="{FF2B5EF4-FFF2-40B4-BE49-F238E27FC236}">
                <a16:creationId xmlns:a16="http://schemas.microsoft.com/office/drawing/2014/main" id="{25D680B5-242B-0A4E-8944-37895FFA00E1}"/>
              </a:ext>
            </a:extLst>
          </p:cNvPr>
          <p:cNvCxnSpPr>
            <a:cxnSpLocks/>
          </p:cNvCxnSpPr>
          <p:nvPr/>
        </p:nvCxnSpPr>
        <p:spPr>
          <a:xfrm>
            <a:off x="1807561" y="3395689"/>
            <a:ext cx="36660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35B05D-37AD-4044-BA30-4BBF90EC03FC}"/>
              </a:ext>
            </a:extLst>
          </p:cNvPr>
          <p:cNvCxnSpPr>
            <a:cxnSpLocks/>
          </p:cNvCxnSpPr>
          <p:nvPr/>
        </p:nvCxnSpPr>
        <p:spPr>
          <a:xfrm>
            <a:off x="1807561" y="2929843"/>
            <a:ext cx="47171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DCC7B1-80E4-CD45-B362-3D89433C1C18}"/>
              </a:ext>
            </a:extLst>
          </p:cNvPr>
          <p:cNvCxnSpPr>
            <a:cxnSpLocks/>
          </p:cNvCxnSpPr>
          <p:nvPr/>
        </p:nvCxnSpPr>
        <p:spPr>
          <a:xfrm>
            <a:off x="2068288" y="4164424"/>
            <a:ext cx="41610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3E71DC-281E-3D46-9214-8F7A7BE24720}"/>
              </a:ext>
            </a:extLst>
          </p:cNvPr>
          <p:cNvCxnSpPr>
            <a:cxnSpLocks/>
          </p:cNvCxnSpPr>
          <p:nvPr/>
        </p:nvCxnSpPr>
        <p:spPr>
          <a:xfrm>
            <a:off x="2068288" y="5112380"/>
            <a:ext cx="34053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F8C71D-7436-A943-8F4D-D3F8ADA8969B}"/>
              </a:ext>
            </a:extLst>
          </p:cNvPr>
          <p:cNvCxnSpPr>
            <a:cxnSpLocks/>
          </p:cNvCxnSpPr>
          <p:nvPr/>
        </p:nvCxnSpPr>
        <p:spPr>
          <a:xfrm flipV="1">
            <a:off x="1674005" y="4164424"/>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F8B447-81AD-344C-8CB9-05B908FAF8DC}"/>
              </a:ext>
            </a:extLst>
          </p:cNvPr>
          <p:cNvCxnSpPr>
            <a:cxnSpLocks/>
          </p:cNvCxnSpPr>
          <p:nvPr/>
        </p:nvCxnSpPr>
        <p:spPr>
          <a:xfrm>
            <a:off x="1674005" y="4481807"/>
            <a:ext cx="394283" cy="630573"/>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C0D589D-AB39-EF40-BE13-E5301501021F}"/>
                  </a:ext>
                </a:extLst>
              </p:cNvPr>
              <p:cNvSpPr/>
              <p:nvPr/>
            </p:nvSpPr>
            <p:spPr>
              <a:xfrm>
                <a:off x="838200" y="4297140"/>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20" name="Rectangle 19">
                <a:extLst>
                  <a:ext uri="{FF2B5EF4-FFF2-40B4-BE49-F238E27FC236}">
                    <a16:creationId xmlns:a16="http://schemas.microsoft.com/office/drawing/2014/main" id="{2C0D589D-AB39-EF40-BE13-E5301501021F}"/>
                  </a:ext>
                </a:extLst>
              </p:cNvPr>
              <p:cNvSpPr>
                <a:spLocks noRot="1" noChangeAspect="1" noMove="1" noResize="1" noEditPoints="1" noAdjustHandles="1" noChangeArrowheads="1" noChangeShapeType="1" noTextEdit="1"/>
              </p:cNvSpPr>
              <p:nvPr/>
            </p:nvSpPr>
            <p:spPr>
              <a:xfrm>
                <a:off x="838200" y="4297140"/>
                <a:ext cx="835805"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A95CD04-3E66-F84F-93F4-B88863E4A978}"/>
                  </a:ext>
                </a:extLst>
              </p:cNvPr>
              <p:cNvSpPr/>
              <p:nvPr/>
            </p:nvSpPr>
            <p:spPr>
              <a:xfrm>
                <a:off x="990335" y="2715927"/>
                <a:ext cx="574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21" name="Rectangle 20">
                <a:extLst>
                  <a:ext uri="{FF2B5EF4-FFF2-40B4-BE49-F238E27FC236}">
                    <a16:creationId xmlns:a16="http://schemas.microsoft.com/office/drawing/2014/main" id="{9A95CD04-3E66-F84F-93F4-B88863E4A978}"/>
                  </a:ext>
                </a:extLst>
              </p:cNvPr>
              <p:cNvSpPr>
                <a:spLocks noRot="1" noChangeAspect="1" noMove="1" noResize="1" noEditPoints="1" noAdjustHandles="1" noChangeArrowheads="1" noChangeShapeType="1" noTextEdit="1"/>
              </p:cNvSpPr>
              <p:nvPr/>
            </p:nvSpPr>
            <p:spPr>
              <a:xfrm>
                <a:off x="990335" y="2715927"/>
                <a:ext cx="574196"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15A2627-8FD3-4B4E-841C-64A90366914F}"/>
                  </a:ext>
                </a:extLst>
              </p:cNvPr>
              <p:cNvSpPr/>
              <p:nvPr/>
            </p:nvSpPr>
            <p:spPr>
              <a:xfrm>
                <a:off x="994652" y="3195275"/>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23" name="Rectangle 22">
                <a:extLst>
                  <a:ext uri="{FF2B5EF4-FFF2-40B4-BE49-F238E27FC236}">
                    <a16:creationId xmlns:a16="http://schemas.microsoft.com/office/drawing/2014/main" id="{015A2627-8FD3-4B4E-841C-64A90366914F}"/>
                  </a:ext>
                </a:extLst>
              </p:cNvPr>
              <p:cNvSpPr>
                <a:spLocks noRot="1" noChangeAspect="1" noMove="1" noResize="1" noEditPoints="1" noAdjustHandles="1" noChangeArrowheads="1" noChangeShapeType="1" noTextEdit="1"/>
              </p:cNvSpPr>
              <p:nvPr/>
            </p:nvSpPr>
            <p:spPr>
              <a:xfrm>
                <a:off x="994652" y="3195275"/>
                <a:ext cx="522900" cy="369332"/>
              </a:xfrm>
              <a:prstGeom prst="rect">
                <a:avLst/>
              </a:prstGeom>
              <a:blipFill>
                <a:blip r:embed="rId4"/>
                <a:stretch>
                  <a:fillRect b="-13793"/>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BEDF8B77-365B-D449-81C8-F738416023E9}"/>
              </a:ext>
            </a:extLst>
          </p:cNvPr>
          <p:cNvCxnSpPr>
            <a:cxnSpLocks/>
          </p:cNvCxnSpPr>
          <p:nvPr/>
        </p:nvCxnSpPr>
        <p:spPr>
          <a:xfrm>
            <a:off x="2378552" y="2899115"/>
            <a:ext cx="0" cy="13824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2EC1EA0-E722-D04F-9971-A1480290E5CD}"/>
              </a:ext>
            </a:extLst>
          </p:cNvPr>
          <p:cNvSpPr/>
          <p:nvPr/>
        </p:nvSpPr>
        <p:spPr>
          <a:xfrm>
            <a:off x="2302045" y="2847653"/>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2FB4A08-B3F6-DA4A-983C-0B088607B070}"/>
              </a:ext>
            </a:extLst>
          </p:cNvPr>
          <p:cNvCxnSpPr>
            <a:cxnSpLocks/>
          </p:cNvCxnSpPr>
          <p:nvPr/>
        </p:nvCxnSpPr>
        <p:spPr>
          <a:xfrm>
            <a:off x="1807561" y="3765501"/>
            <a:ext cx="3666067"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4994AC67-9E8F-9E41-80C1-12C69223E0C8}"/>
                  </a:ext>
                </a:extLst>
              </p:cNvPr>
              <p:cNvSpPr/>
              <p:nvPr/>
            </p:nvSpPr>
            <p:spPr>
              <a:xfrm>
                <a:off x="994652" y="3564607"/>
                <a:ext cx="5229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US" dirty="0"/>
              </a:p>
            </p:txBody>
          </p:sp>
        </mc:Choice>
        <mc:Fallback xmlns="">
          <p:sp>
            <p:nvSpPr>
              <p:cNvPr id="27" name="Rectangle 26">
                <a:extLst>
                  <a:ext uri="{FF2B5EF4-FFF2-40B4-BE49-F238E27FC236}">
                    <a16:creationId xmlns:a16="http://schemas.microsoft.com/office/drawing/2014/main" id="{4994AC67-9E8F-9E41-80C1-12C69223E0C8}"/>
                  </a:ext>
                </a:extLst>
              </p:cNvPr>
              <p:cNvSpPr>
                <a:spLocks noRot="1" noChangeAspect="1" noMove="1" noResize="1" noEditPoints="1" noAdjustHandles="1" noChangeArrowheads="1" noChangeShapeType="1" noTextEdit="1"/>
              </p:cNvSpPr>
              <p:nvPr/>
            </p:nvSpPr>
            <p:spPr>
              <a:xfrm>
                <a:off x="994652" y="3564607"/>
                <a:ext cx="522900" cy="369332"/>
              </a:xfrm>
              <a:prstGeom prst="rect">
                <a:avLst/>
              </a:prstGeom>
              <a:blipFill>
                <a:blip r:embed="rId5"/>
                <a:stretch>
                  <a:fillRect b="-10000"/>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523C3C83-DBC2-DF42-AF49-378C5A0C7E2F}"/>
              </a:ext>
            </a:extLst>
          </p:cNvPr>
          <p:cNvSpPr/>
          <p:nvPr/>
        </p:nvSpPr>
        <p:spPr>
          <a:xfrm>
            <a:off x="2302045" y="4078046"/>
            <a:ext cx="160526" cy="203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F8278D5-E68B-134E-B159-5957F1010577}"/>
                  </a:ext>
                </a:extLst>
              </p:cNvPr>
              <p:cNvSpPr txBox="1"/>
              <p:nvPr/>
            </p:nvSpPr>
            <p:spPr>
              <a:xfrm>
                <a:off x="2730210" y="2737851"/>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𝐻</m:t>
                      </m:r>
                    </m:oMath>
                  </m:oMathPara>
                </a14:m>
                <a:endParaRPr lang="en-US" dirty="0"/>
              </a:p>
            </p:txBody>
          </p:sp>
        </mc:Choice>
        <mc:Fallback xmlns="">
          <p:sp>
            <p:nvSpPr>
              <p:cNvPr id="31" name="TextBox 30">
                <a:extLst>
                  <a:ext uri="{FF2B5EF4-FFF2-40B4-BE49-F238E27FC236}">
                    <a16:creationId xmlns:a16="http://schemas.microsoft.com/office/drawing/2014/main" id="{8F8278D5-E68B-134E-B159-5957F1010577}"/>
                  </a:ext>
                </a:extLst>
              </p:cNvPr>
              <p:cNvSpPr txBox="1">
                <a:spLocks noRot="1" noChangeAspect="1" noMove="1" noResize="1" noEditPoints="1" noAdjustHandles="1" noChangeArrowheads="1" noChangeShapeType="1" noTextEdit="1"/>
              </p:cNvSpPr>
              <p:nvPr/>
            </p:nvSpPr>
            <p:spPr>
              <a:xfrm>
                <a:off x="2730210" y="2737851"/>
                <a:ext cx="352338" cy="369115"/>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sp>
        <p:nvSpPr>
          <p:cNvPr id="32" name="Oval 31">
            <a:extLst>
              <a:ext uri="{FF2B5EF4-FFF2-40B4-BE49-F238E27FC236}">
                <a16:creationId xmlns:a16="http://schemas.microsoft.com/office/drawing/2014/main" id="{0410F699-3135-AC4C-BA9E-8E95C4A3D2D1}"/>
              </a:ext>
            </a:extLst>
          </p:cNvPr>
          <p:cNvSpPr/>
          <p:nvPr/>
        </p:nvSpPr>
        <p:spPr>
          <a:xfrm>
            <a:off x="4190108" y="2855728"/>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AE46CCF-4BC7-654F-B39A-5FB32D66E8B0}"/>
              </a:ext>
            </a:extLst>
          </p:cNvPr>
          <p:cNvCxnSpPr>
            <a:cxnSpLocks/>
          </p:cNvCxnSpPr>
          <p:nvPr/>
        </p:nvCxnSpPr>
        <p:spPr>
          <a:xfrm>
            <a:off x="4265609" y="2914721"/>
            <a:ext cx="0" cy="4809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13DBAE2-EF6E-FA4C-9137-448E6EC8E29E}"/>
                  </a:ext>
                </a:extLst>
              </p:cNvPr>
              <p:cNvSpPr txBox="1"/>
              <p:nvPr/>
            </p:nvSpPr>
            <p:spPr>
              <a:xfrm>
                <a:off x="3665141" y="3220349"/>
                <a:ext cx="1227667"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𝑋</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𝑧</m:t>
                              </m:r>
                            </m:e>
                            <m:sub>
                              <m:r>
                                <a:rPr lang="en-CA" sz="1600" b="0" i="1" smtClean="0">
                                  <a:latin typeface="Cambria Math" panose="02040503050406030204" pitchFamily="18" charset="0"/>
                                </a:rPr>
                                <m:t>0</m:t>
                              </m:r>
                            </m:sub>
                          </m:sSub>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𝑧</m:t>
                              </m:r>
                            </m:e>
                            <m:sub>
                              <m:r>
                                <a:rPr lang="en-CA" sz="1600" b="0" i="1" smtClean="0">
                                  <a:latin typeface="Cambria Math" panose="02040503050406030204" pitchFamily="18" charset="0"/>
                                </a:rPr>
                                <m:t>1</m:t>
                              </m:r>
                            </m:sub>
                          </m:sSub>
                        </m:e>
                      </m:d>
                    </m:oMath>
                  </m:oMathPara>
                </a14:m>
                <a:endParaRPr lang="en-US" sz="1600" dirty="0"/>
              </a:p>
            </p:txBody>
          </p:sp>
        </mc:Choice>
        <mc:Fallback xmlns="">
          <p:sp>
            <p:nvSpPr>
              <p:cNvPr id="35" name="TextBox 34">
                <a:extLst>
                  <a:ext uri="{FF2B5EF4-FFF2-40B4-BE49-F238E27FC236}">
                    <a16:creationId xmlns:a16="http://schemas.microsoft.com/office/drawing/2014/main" id="{C13DBAE2-EF6E-FA4C-9137-448E6EC8E29E}"/>
                  </a:ext>
                </a:extLst>
              </p:cNvPr>
              <p:cNvSpPr txBox="1">
                <a:spLocks noRot="1" noChangeAspect="1" noMove="1" noResize="1" noEditPoints="1" noAdjustHandles="1" noChangeArrowheads="1" noChangeShapeType="1" noTextEdit="1"/>
              </p:cNvSpPr>
              <p:nvPr/>
            </p:nvSpPr>
            <p:spPr>
              <a:xfrm>
                <a:off x="3665141" y="3220349"/>
                <a:ext cx="1227667" cy="338554"/>
              </a:xfrm>
              <a:prstGeom prst="rect">
                <a:avLst/>
              </a:prstGeom>
              <a:blipFill>
                <a:blip r:embed="rId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3C70418-C126-7647-8A72-5DC47FD9B43E}"/>
                  </a:ext>
                </a:extLst>
              </p:cNvPr>
              <p:cNvSpPr txBox="1"/>
              <p:nvPr/>
            </p:nvSpPr>
            <p:spPr>
              <a:xfrm>
                <a:off x="2600359" y="3234544"/>
                <a:ext cx="674398"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𝑋</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𝑧</m:t>
                              </m:r>
                            </m:e>
                            <m:sub>
                              <m:r>
                                <a:rPr lang="en-CA" sz="1600" b="0" i="1" smtClean="0">
                                  <a:latin typeface="Cambria Math" panose="02040503050406030204" pitchFamily="18" charset="0"/>
                                </a:rPr>
                                <m:t>0</m:t>
                              </m:r>
                            </m:sub>
                          </m:sSub>
                        </m:e>
                      </m:d>
                    </m:oMath>
                  </m:oMathPara>
                </a14:m>
                <a:endParaRPr lang="en-US" sz="1600" dirty="0"/>
              </a:p>
            </p:txBody>
          </p:sp>
        </mc:Choice>
        <mc:Fallback xmlns="">
          <p:sp>
            <p:nvSpPr>
              <p:cNvPr id="54" name="TextBox 53">
                <a:extLst>
                  <a:ext uri="{FF2B5EF4-FFF2-40B4-BE49-F238E27FC236}">
                    <a16:creationId xmlns:a16="http://schemas.microsoft.com/office/drawing/2014/main" id="{73C70418-C126-7647-8A72-5DC47FD9B43E}"/>
                  </a:ext>
                </a:extLst>
              </p:cNvPr>
              <p:cNvSpPr txBox="1">
                <a:spLocks noRot="1" noChangeAspect="1" noMove="1" noResize="1" noEditPoints="1" noAdjustHandles="1" noChangeArrowheads="1" noChangeShapeType="1" noTextEdit="1"/>
              </p:cNvSpPr>
              <p:nvPr/>
            </p:nvSpPr>
            <p:spPr>
              <a:xfrm>
                <a:off x="2600359" y="3234544"/>
                <a:ext cx="674398" cy="338554"/>
              </a:xfrm>
              <a:prstGeom prst="rect">
                <a:avLst/>
              </a:prstGeom>
              <a:blipFill>
                <a:blip r:embed="rId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DC71A22-B836-3547-BBFB-817831FC9FE6}"/>
                  </a:ext>
                </a:extLst>
              </p:cNvPr>
              <p:cNvSpPr txBox="1"/>
              <p:nvPr/>
            </p:nvSpPr>
            <p:spPr>
              <a:xfrm>
                <a:off x="3665141" y="3637143"/>
                <a:ext cx="1227667"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𝑋</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𝑥</m:t>
                              </m:r>
                            </m:e>
                            <m:sub>
                              <m:r>
                                <a:rPr lang="en-CA" sz="1600" b="0" i="1" smtClean="0">
                                  <a:latin typeface="Cambria Math" panose="02040503050406030204" pitchFamily="18" charset="0"/>
                                </a:rPr>
                                <m:t>0</m:t>
                              </m:r>
                            </m:sub>
                          </m:sSub>
                          <m:r>
                            <a:rPr lang="en-CA" sz="1600" b="0" i="1" smtClean="0">
                              <a:latin typeface="Cambria Math" panose="02040503050406030204" pitchFamily="18" charset="0"/>
                            </a:rPr>
                            <m:t>⊕</m:t>
                          </m:r>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𝑥</m:t>
                              </m:r>
                            </m:e>
                            <m:sub>
                              <m:r>
                                <a:rPr lang="en-CA" sz="1600" b="0" i="1" smtClean="0">
                                  <a:latin typeface="Cambria Math" panose="02040503050406030204" pitchFamily="18" charset="0"/>
                                </a:rPr>
                                <m:t>1</m:t>
                              </m:r>
                            </m:sub>
                          </m:sSub>
                        </m:e>
                      </m:d>
                    </m:oMath>
                  </m:oMathPara>
                </a14:m>
                <a:endParaRPr lang="en-US" sz="1600" dirty="0"/>
              </a:p>
            </p:txBody>
          </p:sp>
        </mc:Choice>
        <mc:Fallback xmlns="">
          <p:sp>
            <p:nvSpPr>
              <p:cNvPr id="57" name="TextBox 56">
                <a:extLst>
                  <a:ext uri="{FF2B5EF4-FFF2-40B4-BE49-F238E27FC236}">
                    <a16:creationId xmlns:a16="http://schemas.microsoft.com/office/drawing/2014/main" id="{9DC71A22-B836-3547-BBFB-817831FC9FE6}"/>
                  </a:ext>
                </a:extLst>
              </p:cNvPr>
              <p:cNvSpPr txBox="1">
                <a:spLocks noRot="1" noChangeAspect="1" noMove="1" noResize="1" noEditPoints="1" noAdjustHandles="1" noChangeArrowheads="1" noChangeShapeType="1" noTextEdit="1"/>
              </p:cNvSpPr>
              <p:nvPr/>
            </p:nvSpPr>
            <p:spPr>
              <a:xfrm>
                <a:off x="3665141" y="3637143"/>
                <a:ext cx="1227667" cy="338554"/>
              </a:xfrm>
              <a:prstGeom prst="rect">
                <a:avLst/>
              </a:prstGeom>
              <a:blipFill>
                <a:blip r:embed="rId9"/>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B9B7287-3D65-9948-BA28-05BA8740F10F}"/>
                  </a:ext>
                </a:extLst>
              </p:cNvPr>
              <p:cNvSpPr txBox="1"/>
              <p:nvPr/>
            </p:nvSpPr>
            <p:spPr>
              <a:xfrm>
                <a:off x="2600359" y="3651338"/>
                <a:ext cx="674398"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𝑋</m:t>
                      </m:r>
                      <m:d>
                        <m:dPr>
                          <m:ctrlPr>
                            <a:rPr lang="en-CA" sz="1600" b="0" i="1" smtClean="0">
                              <a:latin typeface="Cambria Math" panose="02040503050406030204" pitchFamily="18" charset="0"/>
                            </a:rPr>
                          </m:ctrlPr>
                        </m:dPr>
                        <m:e>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𝑥</m:t>
                              </m:r>
                            </m:e>
                            <m:sub>
                              <m:r>
                                <a:rPr lang="en-CA" sz="1600" b="0" i="1" smtClean="0">
                                  <a:latin typeface="Cambria Math" panose="02040503050406030204" pitchFamily="18" charset="0"/>
                                </a:rPr>
                                <m:t>0</m:t>
                              </m:r>
                            </m:sub>
                          </m:sSub>
                        </m:e>
                      </m:d>
                    </m:oMath>
                  </m:oMathPara>
                </a14:m>
                <a:endParaRPr lang="en-US" sz="1600" dirty="0"/>
              </a:p>
            </p:txBody>
          </p:sp>
        </mc:Choice>
        <mc:Fallback xmlns="">
          <p:sp>
            <p:nvSpPr>
              <p:cNvPr id="58" name="TextBox 57">
                <a:extLst>
                  <a:ext uri="{FF2B5EF4-FFF2-40B4-BE49-F238E27FC236}">
                    <a16:creationId xmlns:a16="http://schemas.microsoft.com/office/drawing/2014/main" id="{6B9B7287-3D65-9948-BA28-05BA8740F10F}"/>
                  </a:ext>
                </a:extLst>
              </p:cNvPr>
              <p:cNvSpPr txBox="1">
                <a:spLocks noRot="1" noChangeAspect="1" noMove="1" noResize="1" noEditPoints="1" noAdjustHandles="1" noChangeArrowheads="1" noChangeShapeType="1" noTextEdit="1"/>
              </p:cNvSpPr>
              <p:nvPr/>
            </p:nvSpPr>
            <p:spPr>
              <a:xfrm>
                <a:off x="2600359" y="3651338"/>
                <a:ext cx="674398" cy="338554"/>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DEFB31C2-A222-9642-BEAD-23584F745E90}"/>
              </a:ext>
            </a:extLst>
          </p:cNvPr>
          <p:cNvCxnSpPr/>
          <p:nvPr/>
        </p:nvCxnSpPr>
        <p:spPr>
          <a:xfrm flipH="1">
            <a:off x="2076557" y="3234544"/>
            <a:ext cx="145871" cy="3243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1D356A-39BC-4C4D-B5BA-4B895D19E57A}"/>
              </a:ext>
            </a:extLst>
          </p:cNvPr>
          <p:cNvCxnSpPr/>
          <p:nvPr/>
        </p:nvCxnSpPr>
        <p:spPr>
          <a:xfrm flipH="1">
            <a:off x="2091327" y="3622875"/>
            <a:ext cx="145871" cy="32435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C6987838-6C50-AF4B-9D95-08605384F4A9}"/>
              </a:ext>
            </a:extLst>
          </p:cNvPr>
          <p:cNvSpPr/>
          <p:nvPr/>
        </p:nvSpPr>
        <p:spPr>
          <a:xfrm>
            <a:off x="4190108" y="4098593"/>
            <a:ext cx="151002" cy="162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727EA83C-78D7-4245-BBD8-30084FF8A9D0}"/>
                  </a:ext>
                </a:extLst>
              </p:cNvPr>
              <p:cNvSpPr/>
              <p:nvPr/>
            </p:nvSpPr>
            <p:spPr>
              <a:xfrm>
                <a:off x="973431" y="1380287"/>
                <a:ext cx="5531224" cy="830997"/>
              </a:xfrm>
              <a:prstGeom prst="rect">
                <a:avLst/>
              </a:prstGeom>
            </p:spPr>
            <p:txBody>
              <a:bodyPr wrap="square">
                <a:spAutoFit/>
              </a:bodyPr>
              <a:lstStyle/>
              <a:p>
                <a:r>
                  <a:rPr lang="en-CA" sz="1600" b="0" dirty="0">
                    <a:ea typeface="Cambria Math" panose="02040503050406030204" pitchFamily="18" charset="0"/>
                  </a:rPr>
                  <a:t>Let</a:t>
                </a:r>
              </a:p>
              <a:p>
                <a:pPr marL="285750" indent="-285750">
                  <a:buFont typeface="Arial" panose="020B0604020202020204" pitchFamily="34" charset="0"/>
                  <a:buChar char="•"/>
                </a:pPr>
                <a14:m>
                  <m:oMath xmlns:m="http://schemas.openxmlformats.org/officeDocument/2006/math">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𝑥</m:t>
                        </m:r>
                      </m:e>
                      <m:sub>
                        <m:r>
                          <a:rPr lang="en-CA" sz="1600" b="0" i="1" dirty="0" smtClean="0">
                            <a:latin typeface="Cambria Math" panose="02040503050406030204" pitchFamily="18" charset="0"/>
                            <a:ea typeface="Cambria Math" panose="02040503050406030204" pitchFamily="18" charset="0"/>
                          </a:rPr>
                          <m:t>0</m:t>
                        </m:r>
                      </m:sub>
                    </m:sSub>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𝑥</m:t>
                        </m:r>
                      </m:e>
                      <m:sub>
                        <m:r>
                          <a:rPr lang="en-CA" sz="1600" b="0" i="1" dirty="0" smtClean="0">
                            <a:latin typeface="Cambria Math" panose="02040503050406030204" pitchFamily="18" charset="0"/>
                            <a:ea typeface="Cambria Math" panose="02040503050406030204" pitchFamily="18" charset="0"/>
                          </a:rPr>
                          <m:t>1</m:t>
                        </m:r>
                      </m:sub>
                    </m:sSub>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𝑧</m:t>
                        </m:r>
                      </m:e>
                      <m:sub>
                        <m:r>
                          <a:rPr lang="en-CA" sz="1600" b="0" i="1" dirty="0" smtClean="0">
                            <a:latin typeface="Cambria Math" panose="02040503050406030204" pitchFamily="18" charset="0"/>
                            <a:ea typeface="Cambria Math" panose="02040503050406030204" pitchFamily="18" charset="0"/>
                          </a:rPr>
                          <m:t>0</m:t>
                        </m:r>
                      </m:sub>
                    </m:sSub>
                    <m:r>
                      <a:rPr lang="en-CA" sz="1600" b="0" i="1" dirty="0" smtClean="0">
                        <a:latin typeface="Cambria Math" panose="02040503050406030204" pitchFamily="18" charset="0"/>
                        <a:ea typeface="Cambria Math" panose="02040503050406030204" pitchFamily="18" charset="0"/>
                      </a:rPr>
                      <m:t>,</m:t>
                    </m:r>
                    <m:sSub>
                      <m:sSubPr>
                        <m:ctrlPr>
                          <a:rPr lang="en-CA" sz="1600" b="0" i="1" dirty="0" smtClean="0">
                            <a:latin typeface="Cambria Math" panose="02040503050406030204" pitchFamily="18" charset="0"/>
                            <a:ea typeface="Cambria Math" panose="02040503050406030204" pitchFamily="18" charset="0"/>
                          </a:rPr>
                        </m:ctrlPr>
                      </m:sSubPr>
                      <m:e>
                        <m:r>
                          <a:rPr lang="en-CA" sz="1600" b="0" i="1" dirty="0" smtClean="0">
                            <a:latin typeface="Cambria Math" panose="02040503050406030204" pitchFamily="18" charset="0"/>
                            <a:ea typeface="Cambria Math" panose="02040503050406030204" pitchFamily="18" charset="0"/>
                          </a:rPr>
                          <m:t>𝑧</m:t>
                        </m:r>
                      </m:e>
                      <m:sub>
                        <m:r>
                          <a:rPr lang="en-CA" sz="1600" b="0" i="1" dirty="0" smtClean="0">
                            <a:latin typeface="Cambria Math" panose="02040503050406030204" pitchFamily="18" charset="0"/>
                            <a:ea typeface="Cambria Math" panose="02040503050406030204" pitchFamily="18" charset="0"/>
                          </a:rPr>
                          <m:t>1</m:t>
                        </m:r>
                      </m:sub>
                    </m:sSub>
                    <m:r>
                      <a:rPr lang="en-CA" sz="1600" b="0" i="1" dirty="0" smtClean="0">
                        <a:latin typeface="Cambria Math" panose="02040503050406030204" pitchFamily="18" charset="0"/>
                        <a:ea typeface="Cambria Math" panose="02040503050406030204" pitchFamily="18" charset="0"/>
                      </a:rPr>
                      <m:t>∈</m:t>
                    </m:r>
                    <m:sSup>
                      <m:sSupPr>
                        <m:ctrlPr>
                          <a:rPr lang="en-CA" sz="1600" b="0" i="1" dirty="0" smtClean="0">
                            <a:latin typeface="Cambria Math" panose="02040503050406030204" pitchFamily="18" charset="0"/>
                            <a:ea typeface="Cambria Math" panose="02040503050406030204" pitchFamily="18" charset="0"/>
                          </a:rPr>
                        </m:ctrlPr>
                      </m:sSupPr>
                      <m:e>
                        <m:d>
                          <m:dPr>
                            <m:begChr m:val="{"/>
                            <m:endChr m:val="}"/>
                            <m:ctrlPr>
                              <a:rPr lang="en-CA" sz="1600" b="0" i="1" dirty="0" smtClean="0">
                                <a:latin typeface="Cambria Math" panose="02040503050406030204" pitchFamily="18" charset="0"/>
                                <a:ea typeface="Cambria Math" panose="02040503050406030204" pitchFamily="18" charset="0"/>
                              </a:rPr>
                            </m:ctrlPr>
                          </m:dPr>
                          <m:e>
                            <m:r>
                              <a:rPr lang="en-CA" sz="1600" b="0" i="1" dirty="0" smtClean="0">
                                <a:latin typeface="Cambria Math" panose="02040503050406030204" pitchFamily="18" charset="0"/>
                                <a:ea typeface="Cambria Math" panose="02040503050406030204" pitchFamily="18" charset="0"/>
                              </a:rPr>
                              <m:t>0,1</m:t>
                            </m:r>
                          </m:e>
                        </m:d>
                      </m:e>
                      <m:sup>
                        <m:r>
                          <a:rPr lang="en-CA" sz="1600" b="0" i="1" dirty="0" smtClean="0">
                            <a:latin typeface="Cambria Math" panose="02040503050406030204" pitchFamily="18" charset="0"/>
                            <a:ea typeface="Cambria Math" panose="02040503050406030204" pitchFamily="18" charset="0"/>
                          </a:rPr>
                          <m:t>𝑚</m:t>
                        </m:r>
                      </m:sup>
                    </m:sSup>
                  </m:oMath>
                </a14:m>
                <a:r>
                  <a:rPr lang="en-CA" sz="1600" dirty="0"/>
                  <a:t> denote random (distinct) labels</a:t>
                </a:r>
              </a:p>
              <a:p>
                <a:pPr marL="285750" indent="-285750">
                  <a:buFont typeface="Arial" panose="020B0604020202020204" pitchFamily="34" charset="0"/>
                  <a:buChar char="•"/>
                </a:pPr>
                <a14:m>
                  <m:oMath xmlns:m="http://schemas.openxmlformats.org/officeDocument/2006/math">
                    <m:r>
                      <a:rPr lang="en-CA" sz="1600" b="0" i="1" dirty="0" smtClean="0">
                        <a:latin typeface="Cambria Math" panose="02040503050406030204" pitchFamily="18" charset="0"/>
                        <a:ea typeface="Cambria Math" panose="02040503050406030204" pitchFamily="18" charset="0"/>
                      </a:rPr>
                      <m:t>𝑠</m:t>
                    </m:r>
                    <m:r>
                      <a:rPr lang="en-CA" sz="1600" b="0" i="1" dirty="0" smtClean="0">
                        <a:latin typeface="Cambria Math" panose="02040503050406030204" pitchFamily="18" charset="0"/>
                        <a:ea typeface="Cambria Math" panose="02040503050406030204" pitchFamily="18" charset="0"/>
                      </a:rPr>
                      <m:t>,</m:t>
                    </m:r>
                    <m:r>
                      <a:rPr lang="en-CA" sz="1600" b="0" i="1" dirty="0" smtClean="0">
                        <a:latin typeface="Cambria Math" panose="02040503050406030204" pitchFamily="18" charset="0"/>
                        <a:ea typeface="Cambria Math" panose="02040503050406030204" pitchFamily="18" charset="0"/>
                      </a:rPr>
                      <m:t>𝑡</m:t>
                    </m:r>
                    <m:r>
                      <a:rPr lang="en-CA" sz="1600" b="0" i="1" dirty="0" smtClean="0">
                        <a:latin typeface="Cambria Math" panose="02040503050406030204" pitchFamily="18" charset="0"/>
                        <a:ea typeface="Cambria Math" panose="02040503050406030204" pitchFamily="18" charset="0"/>
                      </a:rPr>
                      <m:t>,</m:t>
                    </m:r>
                    <m:r>
                      <a:rPr lang="en-CA" sz="1600" b="0" i="1" dirty="0" smtClean="0">
                        <a:latin typeface="Cambria Math" panose="02040503050406030204" pitchFamily="18" charset="0"/>
                        <a:ea typeface="Cambria Math" panose="02040503050406030204" pitchFamily="18" charset="0"/>
                      </a:rPr>
                      <m:t>𝑢</m:t>
                    </m:r>
                    <m:r>
                      <a:rPr lang="en-CA" sz="1600" b="0" i="1" dirty="0" smtClean="0">
                        <a:latin typeface="Cambria Math" panose="02040503050406030204" pitchFamily="18" charset="0"/>
                        <a:ea typeface="Cambria Math" panose="02040503050406030204" pitchFamily="18" charset="0"/>
                      </a:rPr>
                      <m:t>,</m:t>
                    </m:r>
                    <m:r>
                      <a:rPr lang="en-CA" sz="1600" b="0" i="1" dirty="0" smtClean="0">
                        <a:latin typeface="Cambria Math" panose="02040503050406030204" pitchFamily="18" charset="0"/>
                        <a:ea typeface="Cambria Math" panose="02040503050406030204" pitchFamily="18" charset="0"/>
                      </a:rPr>
                      <m:t>𝑣</m:t>
                    </m:r>
                    <m:r>
                      <a:rPr lang="en-CA" sz="1600" b="0" i="1" dirty="0" smtClean="0">
                        <a:latin typeface="Cambria Math" panose="02040503050406030204" pitchFamily="18" charset="0"/>
                        <a:ea typeface="Cambria Math" panose="02040503050406030204" pitchFamily="18" charset="0"/>
                      </a:rPr>
                      <m:t>∈{0,1}</m:t>
                    </m:r>
                  </m:oMath>
                </a14:m>
                <a:r>
                  <a:rPr lang="en-CA" sz="1600" dirty="0"/>
                  <a:t> uniformly random bits</a:t>
                </a:r>
              </a:p>
            </p:txBody>
          </p:sp>
        </mc:Choice>
        <mc:Fallback xmlns="">
          <p:sp>
            <p:nvSpPr>
              <p:cNvPr id="68" name="Rectangle 67">
                <a:extLst>
                  <a:ext uri="{FF2B5EF4-FFF2-40B4-BE49-F238E27FC236}">
                    <a16:creationId xmlns:a16="http://schemas.microsoft.com/office/drawing/2014/main" id="{727EA83C-78D7-4245-BBD8-30084FF8A9D0}"/>
                  </a:ext>
                </a:extLst>
              </p:cNvPr>
              <p:cNvSpPr>
                <a:spLocks noRot="1" noChangeAspect="1" noMove="1" noResize="1" noEditPoints="1" noAdjustHandles="1" noChangeArrowheads="1" noChangeShapeType="1" noTextEdit="1"/>
              </p:cNvSpPr>
              <p:nvPr/>
            </p:nvSpPr>
            <p:spPr>
              <a:xfrm>
                <a:off x="973431" y="1380287"/>
                <a:ext cx="5531224" cy="830997"/>
              </a:xfrm>
              <a:prstGeom prst="rect">
                <a:avLst/>
              </a:prstGeom>
              <a:blipFill>
                <a:blip r:embed="rId11"/>
                <a:stretch>
                  <a:fillRect l="-688" t="-1515" b="-7576"/>
                </a:stretch>
              </a:blipFill>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73635273-E1B5-AC42-AF62-A3E3971E624D}"/>
              </a:ext>
            </a:extLst>
          </p:cNvPr>
          <p:cNvGrpSpPr/>
          <p:nvPr/>
        </p:nvGrpSpPr>
        <p:grpSpPr>
          <a:xfrm>
            <a:off x="5453172" y="3238687"/>
            <a:ext cx="291812" cy="357779"/>
            <a:chOff x="4236440" y="4031062"/>
            <a:chExt cx="352338" cy="431988"/>
          </a:xfrm>
        </p:grpSpPr>
        <p:sp>
          <p:nvSpPr>
            <p:cNvPr id="71" name="TextBox 70">
              <a:extLst>
                <a:ext uri="{FF2B5EF4-FFF2-40B4-BE49-F238E27FC236}">
                  <a16:creationId xmlns:a16="http://schemas.microsoft.com/office/drawing/2014/main" id="{77FF151E-E416-9C45-A659-8379896B9F98}"/>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72" name="Block Arc 71">
              <a:extLst>
                <a:ext uri="{FF2B5EF4-FFF2-40B4-BE49-F238E27FC236}">
                  <a16:creationId xmlns:a16="http://schemas.microsoft.com/office/drawing/2014/main" id="{1CD9D8EE-6B82-5140-B8E0-CB645403EB13}"/>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Straight Arrow Connector 72">
              <a:extLst>
                <a:ext uri="{FF2B5EF4-FFF2-40B4-BE49-F238E27FC236}">
                  <a16:creationId xmlns:a16="http://schemas.microsoft.com/office/drawing/2014/main" id="{C94E0674-E261-8242-94BD-398934047524}"/>
                </a:ext>
              </a:extLst>
            </p:cNvPr>
            <p:cNvCxnSpPr>
              <a:cxnSpLocks/>
              <a:stCxn id="71"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65F3CABF-D576-3344-979B-60632CCDDE43}"/>
              </a:ext>
            </a:extLst>
          </p:cNvPr>
          <p:cNvGrpSpPr/>
          <p:nvPr/>
        </p:nvGrpSpPr>
        <p:grpSpPr>
          <a:xfrm>
            <a:off x="5473628" y="3663422"/>
            <a:ext cx="291812" cy="357779"/>
            <a:chOff x="4236440" y="4031062"/>
            <a:chExt cx="352338" cy="431988"/>
          </a:xfrm>
        </p:grpSpPr>
        <p:sp>
          <p:nvSpPr>
            <p:cNvPr id="75" name="TextBox 74">
              <a:extLst>
                <a:ext uri="{FF2B5EF4-FFF2-40B4-BE49-F238E27FC236}">
                  <a16:creationId xmlns:a16="http://schemas.microsoft.com/office/drawing/2014/main" id="{FEBC427F-41B6-E146-9C5B-0719AF589B52}"/>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76" name="Block Arc 75">
              <a:extLst>
                <a:ext uri="{FF2B5EF4-FFF2-40B4-BE49-F238E27FC236}">
                  <a16:creationId xmlns:a16="http://schemas.microsoft.com/office/drawing/2014/main" id="{D4965989-EF83-1648-834A-B58A7836E33E}"/>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Arrow Connector 76">
              <a:extLst>
                <a:ext uri="{FF2B5EF4-FFF2-40B4-BE49-F238E27FC236}">
                  <a16:creationId xmlns:a16="http://schemas.microsoft.com/office/drawing/2014/main" id="{39E8004F-F6F8-4C4E-AB72-CFBB19A5894A}"/>
                </a:ext>
              </a:extLst>
            </p:cNvPr>
            <p:cNvCxnSpPr>
              <a:cxnSpLocks/>
              <a:stCxn id="7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61BEE8F2-45B8-1740-9A91-F4647C697078}"/>
                  </a:ext>
                </a:extLst>
              </p:cNvPr>
              <p:cNvSpPr/>
              <p:nvPr/>
            </p:nvSpPr>
            <p:spPr>
              <a:xfrm>
                <a:off x="5821559" y="3202498"/>
                <a:ext cx="4782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dirty="0" smtClean="0">
                              <a:latin typeface="Cambria Math" panose="02040503050406030204" pitchFamily="18" charset="0"/>
                              <a:ea typeface="Cambria Math" panose="02040503050406030204" pitchFamily="18" charset="0"/>
                            </a:rPr>
                          </m:ctrlPr>
                        </m:sSubPr>
                        <m:e>
                          <m:r>
                            <a:rPr lang="en-CA" b="0" i="1" dirty="0" smtClean="0">
                              <a:latin typeface="Cambria Math" panose="02040503050406030204" pitchFamily="18" charset="0"/>
                              <a:ea typeface="Cambria Math" panose="02040503050406030204" pitchFamily="18" charset="0"/>
                            </a:rPr>
                            <m:t>𝑧</m:t>
                          </m:r>
                        </m:e>
                        <m:sub>
                          <m:r>
                            <a:rPr lang="en-CA" b="0" i="1" dirty="0" smtClean="0">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78" name="Rectangle 77">
                <a:extLst>
                  <a:ext uri="{FF2B5EF4-FFF2-40B4-BE49-F238E27FC236}">
                    <a16:creationId xmlns:a16="http://schemas.microsoft.com/office/drawing/2014/main" id="{61BEE8F2-45B8-1740-9A91-F4647C697078}"/>
                  </a:ext>
                </a:extLst>
              </p:cNvPr>
              <p:cNvSpPr>
                <a:spLocks noRot="1" noChangeAspect="1" noMove="1" noResize="1" noEditPoints="1" noAdjustHandles="1" noChangeArrowheads="1" noChangeShapeType="1" noTextEdit="1"/>
              </p:cNvSpPr>
              <p:nvPr/>
            </p:nvSpPr>
            <p:spPr>
              <a:xfrm>
                <a:off x="5821559" y="3202498"/>
                <a:ext cx="478208"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A2937F8-183A-0242-A03D-5A7626B220FF}"/>
                  </a:ext>
                </a:extLst>
              </p:cNvPr>
              <p:cNvSpPr/>
              <p:nvPr/>
            </p:nvSpPr>
            <p:spPr>
              <a:xfrm>
                <a:off x="5825475" y="3577902"/>
                <a:ext cx="4782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dirty="0" smtClean="0">
                              <a:latin typeface="Cambria Math" panose="02040503050406030204" pitchFamily="18" charset="0"/>
                              <a:ea typeface="Cambria Math" panose="02040503050406030204" pitchFamily="18" charset="0"/>
                            </a:rPr>
                          </m:ctrlPr>
                        </m:sSubPr>
                        <m:e>
                          <m:r>
                            <a:rPr lang="en-CA" b="0" i="1" dirty="0" smtClean="0">
                              <a:latin typeface="Cambria Math" panose="02040503050406030204" pitchFamily="18" charset="0"/>
                              <a:ea typeface="Cambria Math" panose="02040503050406030204" pitchFamily="18" charset="0"/>
                            </a:rPr>
                            <m:t>𝑥</m:t>
                          </m:r>
                        </m:e>
                        <m:sub>
                          <m:r>
                            <a:rPr lang="en-CA" b="0" i="1" dirty="0" smtClean="0">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79" name="Rectangle 78">
                <a:extLst>
                  <a:ext uri="{FF2B5EF4-FFF2-40B4-BE49-F238E27FC236}">
                    <a16:creationId xmlns:a16="http://schemas.microsoft.com/office/drawing/2014/main" id="{CA2937F8-183A-0242-A03D-5A7626B220FF}"/>
                  </a:ext>
                </a:extLst>
              </p:cNvPr>
              <p:cNvSpPr>
                <a:spLocks noRot="1" noChangeAspect="1" noMove="1" noResize="1" noEditPoints="1" noAdjustHandles="1" noChangeArrowheads="1" noChangeShapeType="1" noTextEdit="1"/>
              </p:cNvSpPr>
              <p:nvPr/>
            </p:nvSpPr>
            <p:spPr>
              <a:xfrm>
                <a:off x="5825475" y="3577902"/>
                <a:ext cx="478208"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B3B708F5-96D9-B941-873C-FD98F689776D}"/>
                  </a:ext>
                </a:extLst>
              </p:cNvPr>
              <p:cNvSpPr/>
              <p:nvPr/>
            </p:nvSpPr>
            <p:spPr>
              <a:xfrm>
                <a:off x="5818616" y="492771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80" name="Rectangle 79">
                <a:extLst>
                  <a:ext uri="{FF2B5EF4-FFF2-40B4-BE49-F238E27FC236}">
                    <a16:creationId xmlns:a16="http://schemas.microsoft.com/office/drawing/2014/main" id="{B3B708F5-96D9-B941-873C-FD98F689776D}"/>
                  </a:ext>
                </a:extLst>
              </p:cNvPr>
              <p:cNvSpPr>
                <a:spLocks noRot="1" noChangeAspect="1" noMove="1" noResize="1" noEditPoints="1" noAdjustHandles="1" noChangeArrowheads="1" noChangeShapeType="1" noTextEdit="1"/>
              </p:cNvSpPr>
              <p:nvPr/>
            </p:nvSpPr>
            <p:spPr>
              <a:xfrm>
                <a:off x="5818616" y="4927714"/>
                <a:ext cx="41069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52974723-5D45-EA4B-AEBD-AF731FD1E46D}"/>
                  </a:ext>
                </a:extLst>
              </p:cNvPr>
              <p:cNvSpPr/>
              <p:nvPr/>
            </p:nvSpPr>
            <p:spPr>
              <a:xfrm>
                <a:off x="6299767" y="4925830"/>
                <a:ext cx="1100429"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𝑋</m:t>
                          </m:r>
                        </m:e>
                        <m:sup>
                          <m:r>
                            <a:rPr lang="en-CA" b="0" i="1" smtClean="0">
                              <a:latin typeface="Cambria Math" panose="02040503050406030204" pitchFamily="18" charset="0"/>
                            </a:rPr>
                            <m:t>𝑏</m:t>
                          </m:r>
                        </m:sup>
                      </m:sSup>
                      <m:sSup>
                        <m:sSupPr>
                          <m:ctrlPr>
                            <a:rPr lang="en-CA" b="0" i="1" smtClean="0">
                              <a:latin typeface="Cambria Math" panose="02040503050406030204" pitchFamily="18" charset="0"/>
                            </a:rPr>
                          </m:ctrlPr>
                        </m:sSupPr>
                        <m:e>
                          <m:r>
                            <a:rPr lang="en-CA" b="0" i="1" smtClean="0">
                              <a:latin typeface="Cambria Math" panose="02040503050406030204" pitchFamily="18" charset="0"/>
                            </a:rPr>
                            <m:t>𝑍</m:t>
                          </m:r>
                        </m:e>
                        <m:sup>
                          <m:r>
                            <a:rPr lang="en-CA" b="0" i="1" smtClean="0">
                              <a:latin typeface="Cambria Math" panose="02040503050406030204" pitchFamily="18" charset="0"/>
                            </a:rPr>
                            <m:t>𝑎</m:t>
                          </m:r>
                        </m:sup>
                      </m:sSup>
                      <m:r>
                        <a:rPr lang="en-CA" b="0" i="1" smtClean="0">
                          <a:latin typeface="Cambria Math" panose="02040503050406030204" pitchFamily="18" charset="0"/>
                        </a:rPr>
                        <m:t>|</m:t>
                      </m:r>
                      <m:r>
                        <a:rPr lang="en-CA" b="0" i="1" smtClean="0">
                          <a:latin typeface="Cambria Math" panose="02040503050406030204" pitchFamily="18" charset="0"/>
                        </a:rPr>
                        <m:t>𝜓</m:t>
                      </m:r>
                      <m:r>
                        <a:rPr lang="en-CA" b="0" i="1" smtClean="0">
                          <a:latin typeface="Cambria Math" panose="02040503050406030204" pitchFamily="18" charset="0"/>
                        </a:rPr>
                        <m:t>⟩</m:t>
                      </m:r>
                    </m:oMath>
                  </m:oMathPara>
                </a14:m>
                <a:endParaRPr lang="en-US" dirty="0"/>
              </a:p>
            </p:txBody>
          </p:sp>
        </mc:Choice>
        <mc:Fallback xmlns="">
          <p:sp>
            <p:nvSpPr>
              <p:cNvPr id="81" name="Rectangle 80">
                <a:extLst>
                  <a:ext uri="{FF2B5EF4-FFF2-40B4-BE49-F238E27FC236}">
                    <a16:creationId xmlns:a16="http://schemas.microsoft.com/office/drawing/2014/main" id="{52974723-5D45-EA4B-AEBD-AF731FD1E46D}"/>
                  </a:ext>
                </a:extLst>
              </p:cNvPr>
              <p:cNvSpPr>
                <a:spLocks noRot="1" noChangeAspect="1" noMove="1" noResize="1" noEditPoints="1" noAdjustHandles="1" noChangeArrowheads="1" noChangeShapeType="1" noTextEdit="1"/>
              </p:cNvSpPr>
              <p:nvPr/>
            </p:nvSpPr>
            <p:spPr>
              <a:xfrm>
                <a:off x="6299767" y="4925830"/>
                <a:ext cx="1100429" cy="374270"/>
              </a:xfrm>
              <a:prstGeom prst="rect">
                <a:avLst/>
              </a:prstGeom>
              <a:blipFill>
                <a:blip r:embed="rId15"/>
                <a:stretch>
                  <a:fillRect b="-13333"/>
                </a:stretch>
              </a:blipFill>
            </p:spPr>
            <p:txBody>
              <a:bodyPr/>
              <a:lstStyle/>
              <a:p>
                <a:r>
                  <a:rPr lang="en-US">
                    <a:noFill/>
                  </a:rPr>
                  <a:t> </a:t>
                </a:r>
              </a:p>
            </p:txBody>
          </p:sp>
        </mc:Fallback>
      </mc:AlternateContent>
      <p:sp>
        <p:nvSpPr>
          <p:cNvPr id="83" name="Rectangle 82">
            <a:extLst>
              <a:ext uri="{FF2B5EF4-FFF2-40B4-BE49-F238E27FC236}">
                <a16:creationId xmlns:a16="http://schemas.microsoft.com/office/drawing/2014/main" id="{5953D254-8F20-D54D-8F6C-970F912A7D61}"/>
              </a:ext>
            </a:extLst>
          </p:cNvPr>
          <p:cNvSpPr/>
          <p:nvPr/>
        </p:nvSpPr>
        <p:spPr>
          <a:xfrm>
            <a:off x="7912046" y="2958094"/>
            <a:ext cx="3623761" cy="1015663"/>
          </a:xfrm>
          <a:prstGeom prst="rect">
            <a:avLst/>
          </a:prstGeom>
          <a:solidFill>
            <a:schemeClr val="accent4">
              <a:lumMod val="20000"/>
              <a:lumOff val="80000"/>
            </a:schemeClr>
          </a:solidFill>
          <a:ln>
            <a:solidFill>
              <a:srgbClr val="002060"/>
            </a:solidFill>
          </a:ln>
        </p:spPr>
        <p:txBody>
          <a:bodyPr wrap="square">
            <a:spAutoFit/>
          </a:bodyPr>
          <a:lstStyle/>
          <a:p>
            <a:r>
              <a:rPr lang="en-CA" sz="2000" b="0" dirty="0">
                <a:ea typeface="Cambria Math" panose="02040503050406030204" pitchFamily="18" charset="0"/>
              </a:rPr>
              <a:t>Measuring the ancilla registers yields no information about the X and Z corrections!</a:t>
            </a:r>
            <a:endParaRPr lang="en-CA" sz="2000"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5863A94-BD22-4E49-B5DE-C8EA6C51429C}"/>
                  </a:ext>
                </a:extLst>
              </p:cNvPr>
              <p:cNvSpPr txBox="1"/>
              <p:nvPr/>
            </p:nvSpPr>
            <p:spPr>
              <a:xfrm>
                <a:off x="5475018" y="2720067"/>
                <a:ext cx="493094"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𝑋</m:t>
                          </m:r>
                        </m:e>
                        <m:sup>
                          <m:r>
                            <a:rPr lang="en-CA" b="0" i="1" smtClean="0">
                              <a:latin typeface="Cambria Math" panose="02040503050406030204" pitchFamily="18" charset="0"/>
                            </a:rPr>
                            <m:t>𝑠</m:t>
                          </m:r>
                        </m:sup>
                      </m:sSup>
                    </m:oMath>
                  </m:oMathPara>
                </a14:m>
                <a:endParaRPr lang="en-US" dirty="0"/>
              </a:p>
            </p:txBody>
          </p:sp>
        </mc:Choice>
        <mc:Fallback xmlns="">
          <p:sp>
            <p:nvSpPr>
              <p:cNvPr id="84" name="TextBox 83">
                <a:extLst>
                  <a:ext uri="{FF2B5EF4-FFF2-40B4-BE49-F238E27FC236}">
                    <a16:creationId xmlns:a16="http://schemas.microsoft.com/office/drawing/2014/main" id="{55863A94-BD22-4E49-B5DE-C8EA6C51429C}"/>
                  </a:ext>
                </a:extLst>
              </p:cNvPr>
              <p:cNvSpPr txBox="1">
                <a:spLocks noRot="1" noChangeAspect="1" noMove="1" noResize="1" noEditPoints="1" noAdjustHandles="1" noChangeArrowheads="1" noChangeShapeType="1" noTextEdit="1"/>
              </p:cNvSpPr>
              <p:nvPr/>
            </p:nvSpPr>
            <p:spPr>
              <a:xfrm>
                <a:off x="5475018" y="2720067"/>
                <a:ext cx="493094" cy="369115"/>
              </a:xfrm>
              <a:prstGeom prst="rect">
                <a:avLst/>
              </a:prstGeom>
              <a:blipFill>
                <a:blip r:embed="rId16"/>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BD0CC4B-259A-D543-B5D1-C58EEE0F3D79}"/>
                  </a:ext>
                </a:extLst>
              </p:cNvPr>
              <p:cNvSpPr txBox="1"/>
              <p:nvPr/>
            </p:nvSpPr>
            <p:spPr>
              <a:xfrm>
                <a:off x="6152666" y="2711840"/>
                <a:ext cx="493094"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𝑍</m:t>
                          </m:r>
                        </m:e>
                        <m:sup>
                          <m:r>
                            <a:rPr lang="en-CA" b="0" i="1" smtClean="0">
                              <a:latin typeface="Cambria Math" panose="02040503050406030204" pitchFamily="18" charset="0"/>
                            </a:rPr>
                            <m:t>𝑡</m:t>
                          </m:r>
                        </m:sup>
                      </m:sSup>
                    </m:oMath>
                  </m:oMathPara>
                </a14:m>
                <a:endParaRPr lang="en-US" dirty="0"/>
              </a:p>
            </p:txBody>
          </p:sp>
        </mc:Choice>
        <mc:Fallback xmlns="">
          <p:sp>
            <p:nvSpPr>
              <p:cNvPr id="85" name="TextBox 84">
                <a:extLst>
                  <a:ext uri="{FF2B5EF4-FFF2-40B4-BE49-F238E27FC236}">
                    <a16:creationId xmlns:a16="http://schemas.microsoft.com/office/drawing/2014/main" id="{8BD0CC4B-259A-D543-B5D1-C58EEE0F3D79}"/>
                  </a:ext>
                </a:extLst>
              </p:cNvPr>
              <p:cNvSpPr txBox="1">
                <a:spLocks noRot="1" noChangeAspect="1" noMove="1" noResize="1" noEditPoints="1" noAdjustHandles="1" noChangeArrowheads="1" noChangeShapeType="1" noTextEdit="1"/>
              </p:cNvSpPr>
              <p:nvPr/>
            </p:nvSpPr>
            <p:spPr>
              <a:xfrm>
                <a:off x="6152666" y="2711840"/>
                <a:ext cx="493094" cy="369115"/>
              </a:xfrm>
              <a:prstGeom prst="rect">
                <a:avLst/>
              </a:prstGeom>
              <a:blipFill>
                <a:blip r:embed="rId1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3FF13892-B135-314F-8319-A02C4C02D744}"/>
                  </a:ext>
                </a:extLst>
              </p:cNvPr>
              <p:cNvSpPr txBox="1"/>
              <p:nvPr/>
            </p:nvSpPr>
            <p:spPr>
              <a:xfrm>
                <a:off x="5481809" y="4074067"/>
                <a:ext cx="493094"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𝑋</m:t>
                          </m:r>
                        </m:e>
                        <m:sup>
                          <m:r>
                            <a:rPr lang="en-CA" b="0" i="1" smtClean="0">
                              <a:latin typeface="Cambria Math" panose="02040503050406030204" pitchFamily="18" charset="0"/>
                            </a:rPr>
                            <m:t>𝑢</m:t>
                          </m:r>
                        </m:sup>
                      </m:sSup>
                    </m:oMath>
                  </m:oMathPara>
                </a14:m>
                <a:endParaRPr lang="en-US" dirty="0"/>
              </a:p>
            </p:txBody>
          </p:sp>
        </mc:Choice>
        <mc:Fallback xmlns="">
          <p:sp>
            <p:nvSpPr>
              <p:cNvPr id="88" name="TextBox 87">
                <a:extLst>
                  <a:ext uri="{FF2B5EF4-FFF2-40B4-BE49-F238E27FC236}">
                    <a16:creationId xmlns:a16="http://schemas.microsoft.com/office/drawing/2014/main" id="{3FF13892-B135-314F-8319-A02C4C02D744}"/>
                  </a:ext>
                </a:extLst>
              </p:cNvPr>
              <p:cNvSpPr txBox="1">
                <a:spLocks noRot="1" noChangeAspect="1" noMove="1" noResize="1" noEditPoints="1" noAdjustHandles="1" noChangeArrowheads="1" noChangeShapeType="1" noTextEdit="1"/>
              </p:cNvSpPr>
              <p:nvPr/>
            </p:nvSpPr>
            <p:spPr>
              <a:xfrm>
                <a:off x="5481809" y="4074067"/>
                <a:ext cx="493094" cy="369115"/>
              </a:xfrm>
              <a:prstGeom prst="rect">
                <a:avLst/>
              </a:prstGeom>
              <a:blipFill>
                <a:blip r:embed="rId1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409611A-DC6A-7644-9091-05CB2E77986C}"/>
                  </a:ext>
                </a:extLst>
              </p:cNvPr>
              <p:cNvSpPr txBox="1"/>
              <p:nvPr/>
            </p:nvSpPr>
            <p:spPr>
              <a:xfrm>
                <a:off x="6159457" y="4065840"/>
                <a:ext cx="493094"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𝑍</m:t>
                          </m:r>
                        </m:e>
                        <m:sup>
                          <m:r>
                            <a:rPr lang="en-CA" b="0" i="1" smtClean="0">
                              <a:latin typeface="Cambria Math" panose="02040503050406030204" pitchFamily="18" charset="0"/>
                            </a:rPr>
                            <m:t>𝑣</m:t>
                          </m:r>
                        </m:sup>
                      </m:sSup>
                    </m:oMath>
                  </m:oMathPara>
                </a14:m>
                <a:endParaRPr lang="en-US" dirty="0"/>
              </a:p>
            </p:txBody>
          </p:sp>
        </mc:Choice>
        <mc:Fallback xmlns="">
          <p:sp>
            <p:nvSpPr>
              <p:cNvPr id="89" name="TextBox 88">
                <a:extLst>
                  <a:ext uri="{FF2B5EF4-FFF2-40B4-BE49-F238E27FC236}">
                    <a16:creationId xmlns:a16="http://schemas.microsoft.com/office/drawing/2014/main" id="{8409611A-DC6A-7644-9091-05CB2E77986C}"/>
                  </a:ext>
                </a:extLst>
              </p:cNvPr>
              <p:cNvSpPr txBox="1">
                <a:spLocks noRot="1" noChangeAspect="1" noMove="1" noResize="1" noEditPoints="1" noAdjustHandles="1" noChangeArrowheads="1" noChangeShapeType="1" noTextEdit="1"/>
              </p:cNvSpPr>
              <p:nvPr/>
            </p:nvSpPr>
            <p:spPr>
              <a:xfrm>
                <a:off x="6159457" y="4065840"/>
                <a:ext cx="493094" cy="369115"/>
              </a:xfrm>
              <a:prstGeom prst="rect">
                <a:avLst/>
              </a:prstGeom>
              <a:blipFill>
                <a:blip r:embed="rId19"/>
                <a:stretch>
                  <a:fillRect/>
                </a:stretch>
              </a:blipFill>
              <a:ln w="38100">
                <a:solidFill>
                  <a:schemeClr val="accent1"/>
                </a:solidFill>
              </a:ln>
            </p:spPr>
            <p:txBody>
              <a:bodyPr/>
              <a:lstStyle/>
              <a:p>
                <a:r>
                  <a:rPr lang="en-US">
                    <a:noFill/>
                  </a:rPr>
                  <a:t> </a:t>
                </a:r>
              </a:p>
            </p:txBody>
          </p:sp>
        </mc:Fallback>
      </mc:AlternateContent>
      <p:sp>
        <p:nvSpPr>
          <p:cNvPr id="90" name="TextBox 89">
            <a:extLst>
              <a:ext uri="{FF2B5EF4-FFF2-40B4-BE49-F238E27FC236}">
                <a16:creationId xmlns:a16="http://schemas.microsoft.com/office/drawing/2014/main" id="{B8A88261-9CD5-FD40-8420-782FC93FE88C}"/>
              </a:ext>
            </a:extLst>
          </p:cNvPr>
          <p:cNvSpPr txBox="1"/>
          <p:nvPr/>
        </p:nvSpPr>
        <p:spPr>
          <a:xfrm>
            <a:off x="277613" y="3362415"/>
            <a:ext cx="766798" cy="338554"/>
          </a:xfrm>
          <a:prstGeom prst="rect">
            <a:avLst/>
          </a:prstGeom>
          <a:noFill/>
        </p:spPr>
        <p:txBody>
          <a:bodyPr wrap="square" rtlCol="0">
            <a:spAutoFit/>
          </a:bodyPr>
          <a:lstStyle/>
          <a:p>
            <a:r>
              <a:rPr lang="en-US" sz="1600" b="1" dirty="0">
                <a:solidFill>
                  <a:srgbClr val="C00000"/>
                </a:solidFill>
              </a:rPr>
              <a:t>ancilla</a:t>
            </a:r>
          </a:p>
        </p:txBody>
      </p:sp>
    </p:spTree>
    <p:extLst>
      <p:ext uri="{BB962C8B-B14F-4D97-AF65-F5344CB8AC3E}">
        <p14:creationId xmlns:p14="http://schemas.microsoft.com/office/powerpoint/2010/main" val="25419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5" grpId="0" animBg="1"/>
      <p:bldP spid="27" grpId="0"/>
      <p:bldP spid="30" grpId="0" animBg="1"/>
      <p:bldP spid="31" grpId="0" animBg="1"/>
      <p:bldP spid="32" grpId="0" animBg="1"/>
      <p:bldP spid="35" grpId="0" animBg="1"/>
      <p:bldP spid="54" grpId="0" animBg="1"/>
      <p:bldP spid="57" grpId="0" animBg="1"/>
      <p:bldP spid="58" grpId="0" animBg="1"/>
      <p:bldP spid="67" grpId="0" animBg="1"/>
      <p:bldP spid="78" grpId="0"/>
      <p:bldP spid="79" grpId="0"/>
      <p:bldP spid="80" grpId="0"/>
      <p:bldP spid="81" grpId="0"/>
      <p:bldP spid="83" grpId="0" animBg="1"/>
      <p:bldP spid="84" grpId="0" animBg="1"/>
      <p:bldP spid="85" grpId="0" animBg="1"/>
      <p:bldP spid="88" grpId="0" animBg="1"/>
      <p:bldP spid="89" grpId="0" animBg="1"/>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p:txBody>
          <a:bodyPr/>
          <a:lstStyle/>
          <a:p>
            <a:r>
              <a:rPr lang="en-US" dirty="0"/>
              <a:t>The Scheme So Far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2"/>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536415"/>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2831428"/>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3401879"/>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2831428"/>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3148811"/>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3217321"/>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3217321"/>
                <a:ext cx="352338" cy="369115"/>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2964144"/>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2964144"/>
                <a:ext cx="835805"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35174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351749"/>
                <a:ext cx="367985" cy="369332"/>
              </a:xfrm>
              <a:prstGeom prst="rect">
                <a:avLst/>
              </a:prstGeom>
              <a:blipFill>
                <a:blip r:embed="rId5"/>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556355" y="2363302"/>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557845" y="2726749"/>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80B7343E-0483-464F-AAEB-68AEDE0355E9}"/>
              </a:ext>
            </a:extLst>
          </p:cNvPr>
          <p:cNvCxnSpPr>
            <a:cxnSpLocks/>
          </p:cNvCxnSpPr>
          <p:nvPr/>
        </p:nvCxnSpPr>
        <p:spPr>
          <a:xfrm>
            <a:off x="4848167" y="247546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6C44045-E8C0-5D46-AF95-B22E2D3F95A9}"/>
              </a:ext>
            </a:extLst>
          </p:cNvPr>
          <p:cNvCxnSpPr>
            <a:cxnSpLocks/>
          </p:cNvCxnSpPr>
          <p:nvPr/>
        </p:nvCxnSpPr>
        <p:spPr>
          <a:xfrm>
            <a:off x="4823020" y="2559535"/>
            <a:ext cx="60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DEBA72-22F8-9343-8ADA-4460272553A1}"/>
              </a:ext>
            </a:extLst>
          </p:cNvPr>
          <p:cNvCxnSpPr>
            <a:cxnSpLocks/>
          </p:cNvCxnSpPr>
          <p:nvPr/>
        </p:nvCxnSpPr>
        <p:spPr>
          <a:xfrm>
            <a:off x="4848167" y="2831428"/>
            <a:ext cx="381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9C2724F-E8CE-F749-87BD-47CFF9F24CE3}"/>
              </a:ext>
            </a:extLst>
          </p:cNvPr>
          <p:cNvCxnSpPr>
            <a:cxnSpLocks/>
          </p:cNvCxnSpPr>
          <p:nvPr/>
        </p:nvCxnSpPr>
        <p:spPr>
          <a:xfrm>
            <a:off x="4848167" y="2900994"/>
            <a:ext cx="381425"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B819091-FC27-C94D-A166-7D8104C226C3}"/>
                  </a:ext>
                </a:extLst>
              </p:cNvPr>
              <p:cNvSpPr txBox="1"/>
              <p:nvPr/>
            </p:nvSpPr>
            <p:spPr>
              <a:xfrm>
                <a:off x="4996461" y="3167515"/>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B819091-FC27-C94D-A166-7D8104C226C3}"/>
                  </a:ext>
                </a:extLst>
              </p:cNvPr>
              <p:cNvSpPr txBox="1">
                <a:spLocks noRot="1" noChangeAspect="1" noMove="1" noResize="1" noEditPoints="1" noAdjustHandles="1" noChangeArrowheads="1" noChangeShapeType="1" noTextEdit="1"/>
              </p:cNvSpPr>
              <p:nvPr/>
            </p:nvSpPr>
            <p:spPr>
              <a:xfrm>
                <a:off x="4996461" y="3167515"/>
                <a:ext cx="649330" cy="338554"/>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cxnSp>
        <p:nvCxnSpPr>
          <p:cNvPr id="106" name="Straight Connector 105">
            <a:extLst>
              <a:ext uri="{FF2B5EF4-FFF2-40B4-BE49-F238E27FC236}">
                <a16:creationId xmlns:a16="http://schemas.microsoft.com/office/drawing/2014/main" id="{A3708379-2A50-AE43-B13B-4B7400E34421}"/>
              </a:ext>
            </a:extLst>
          </p:cNvPr>
          <p:cNvCxnSpPr>
            <a:cxnSpLocks/>
          </p:cNvCxnSpPr>
          <p:nvPr/>
        </p:nvCxnSpPr>
        <p:spPr>
          <a:xfrm flipV="1">
            <a:off x="5426013" y="2475464"/>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2C69B75-A4DD-9F48-A06D-4EEAAF2A612B}"/>
              </a:ext>
            </a:extLst>
          </p:cNvPr>
          <p:cNvCxnSpPr>
            <a:cxnSpLocks/>
          </p:cNvCxnSpPr>
          <p:nvPr/>
        </p:nvCxnSpPr>
        <p:spPr>
          <a:xfrm flipV="1">
            <a:off x="5351910" y="2475464"/>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7F6448-660F-464D-ACEB-51DB044BECF4}"/>
              </a:ext>
            </a:extLst>
          </p:cNvPr>
          <p:cNvCxnSpPr>
            <a:cxnSpLocks/>
          </p:cNvCxnSpPr>
          <p:nvPr/>
        </p:nvCxnSpPr>
        <p:spPr>
          <a:xfrm flipV="1">
            <a:off x="5227474" y="2830689"/>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C0F9BF7-CC1A-3E4C-92F3-4E7840C3EF20}"/>
              </a:ext>
            </a:extLst>
          </p:cNvPr>
          <p:cNvCxnSpPr>
            <a:cxnSpLocks/>
          </p:cNvCxnSpPr>
          <p:nvPr/>
        </p:nvCxnSpPr>
        <p:spPr>
          <a:xfrm flipV="1">
            <a:off x="5168751" y="2834835"/>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C811B519-83A6-8449-8F97-D5FD83A9BB0B}"/>
                  </a:ext>
                </a:extLst>
              </p:cNvPr>
              <p:cNvSpPr/>
              <p:nvPr/>
            </p:nvSpPr>
            <p:spPr>
              <a:xfrm>
                <a:off x="4918278" y="2587627"/>
                <a:ext cx="366959"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i="1">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110" name="Rectangle 109">
                <a:extLst>
                  <a:ext uri="{FF2B5EF4-FFF2-40B4-BE49-F238E27FC236}">
                    <a16:creationId xmlns:a16="http://schemas.microsoft.com/office/drawing/2014/main" id="{C811B519-83A6-8449-8F97-D5FD83A9BB0B}"/>
                  </a:ext>
                </a:extLst>
              </p:cNvPr>
              <p:cNvSpPr>
                <a:spLocks noRot="1" noChangeAspect="1" noMove="1" noResize="1" noEditPoints="1" noAdjustHandles="1" noChangeArrowheads="1" noChangeShapeType="1" noTextEdit="1"/>
              </p:cNvSpPr>
              <p:nvPr/>
            </p:nvSpPr>
            <p:spPr>
              <a:xfrm>
                <a:off x="4918278" y="2587627"/>
                <a:ext cx="366959" cy="286873"/>
              </a:xfrm>
              <a:prstGeom prst="rect">
                <a:avLst/>
              </a:prstGeom>
              <a:blipFill>
                <a:blip r:embed="rId7"/>
                <a:stretch>
                  <a:fillRect t="-4545"/>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3721187"/>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4291638"/>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3721187"/>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4038570"/>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63101F-D6B1-1043-ABA0-97A45F13C8DB}"/>
                  </a:ext>
                </a:extLst>
              </p:cNvPr>
              <p:cNvSpPr txBox="1"/>
              <p:nvPr/>
            </p:nvSpPr>
            <p:spPr>
              <a:xfrm>
                <a:off x="2359140" y="4107080"/>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5" name="TextBox 114">
                <a:extLst>
                  <a:ext uri="{FF2B5EF4-FFF2-40B4-BE49-F238E27FC236}">
                    <a16:creationId xmlns:a16="http://schemas.microsoft.com/office/drawing/2014/main" id="{6A63101F-D6B1-1043-ABA0-97A45F13C8DB}"/>
                  </a:ext>
                </a:extLst>
              </p:cNvPr>
              <p:cNvSpPr txBox="1">
                <a:spLocks noRot="1" noChangeAspect="1" noMove="1" noResize="1" noEditPoints="1" noAdjustHandles="1" noChangeArrowheads="1" noChangeShapeType="1" noTextEdit="1"/>
              </p:cNvSpPr>
              <p:nvPr/>
            </p:nvSpPr>
            <p:spPr>
              <a:xfrm>
                <a:off x="2359140" y="4107080"/>
                <a:ext cx="352338" cy="369115"/>
              </a:xfrm>
              <a:prstGeom prst="rect">
                <a:avLst/>
              </a:prstGeom>
              <a:blipFill>
                <a:blip r:embed="rId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3853903"/>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3853903"/>
                <a:ext cx="835805" cy="369332"/>
              </a:xfrm>
              <a:prstGeom prst="rect">
                <a:avLst/>
              </a:prstGeom>
              <a:blipFill>
                <a:blip r:embed="rId9"/>
                <a:stretch>
                  <a:fillRect b="-9677"/>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CE9B600C-5847-0342-9B35-68453C66A6D9}"/>
              </a:ext>
            </a:extLst>
          </p:cNvPr>
          <p:cNvSpPr txBox="1"/>
          <p:nvPr/>
        </p:nvSpPr>
        <p:spPr>
          <a:xfrm>
            <a:off x="5772839" y="3321567"/>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grpSp>
        <p:nvGrpSpPr>
          <p:cNvPr id="118" name="Group 117">
            <a:extLst>
              <a:ext uri="{FF2B5EF4-FFF2-40B4-BE49-F238E27FC236}">
                <a16:creationId xmlns:a16="http://schemas.microsoft.com/office/drawing/2014/main" id="{7EC4AE28-004E-6442-B53B-2312A4ABFA2E}"/>
              </a:ext>
            </a:extLst>
          </p:cNvPr>
          <p:cNvGrpSpPr/>
          <p:nvPr/>
        </p:nvGrpSpPr>
        <p:grpSpPr>
          <a:xfrm>
            <a:off x="6476702" y="3244964"/>
            <a:ext cx="291812" cy="357779"/>
            <a:chOff x="4236440" y="4031062"/>
            <a:chExt cx="352338" cy="431988"/>
          </a:xfrm>
        </p:grpSpPr>
        <p:sp>
          <p:nvSpPr>
            <p:cNvPr id="119" name="TextBox 118">
              <a:extLst>
                <a:ext uri="{FF2B5EF4-FFF2-40B4-BE49-F238E27FC236}">
                  <a16:creationId xmlns:a16="http://schemas.microsoft.com/office/drawing/2014/main" id="{E654CEAF-4F06-7B46-A6CA-6AD826423981}"/>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0" name="Block Arc 119">
              <a:extLst>
                <a:ext uri="{FF2B5EF4-FFF2-40B4-BE49-F238E27FC236}">
                  <a16:creationId xmlns:a16="http://schemas.microsoft.com/office/drawing/2014/main" id="{CDCE91CC-9206-A942-B609-53A2A86815D5}"/>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0622E509-1CBE-8A4D-A365-F49FF50689DC}"/>
                </a:ext>
              </a:extLst>
            </p:cNvPr>
            <p:cNvCxnSpPr>
              <a:cxnSpLocks/>
              <a:stCxn id="11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271A44B2-BB5C-C549-B791-604642DEAAA6}"/>
              </a:ext>
            </a:extLst>
          </p:cNvPr>
          <p:cNvGrpSpPr/>
          <p:nvPr/>
        </p:nvGrpSpPr>
        <p:grpSpPr>
          <a:xfrm>
            <a:off x="6478192" y="3608411"/>
            <a:ext cx="291812" cy="357779"/>
            <a:chOff x="4236440" y="4031062"/>
            <a:chExt cx="352338" cy="431988"/>
          </a:xfrm>
        </p:grpSpPr>
        <p:sp>
          <p:nvSpPr>
            <p:cNvPr id="123" name="TextBox 122">
              <a:extLst>
                <a:ext uri="{FF2B5EF4-FFF2-40B4-BE49-F238E27FC236}">
                  <a16:creationId xmlns:a16="http://schemas.microsoft.com/office/drawing/2014/main" id="{98A076B4-6471-5643-8448-9A6C19585F2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4" name="Block Arc 123">
              <a:extLst>
                <a:ext uri="{FF2B5EF4-FFF2-40B4-BE49-F238E27FC236}">
                  <a16:creationId xmlns:a16="http://schemas.microsoft.com/office/drawing/2014/main" id="{1148D272-2DF5-3649-B092-9E6066DD3410}"/>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Arrow Connector 124">
              <a:extLst>
                <a:ext uri="{FF2B5EF4-FFF2-40B4-BE49-F238E27FC236}">
                  <a16:creationId xmlns:a16="http://schemas.microsoft.com/office/drawing/2014/main" id="{F788055F-2ABE-084A-88CA-66BB210F4C82}"/>
                </a:ext>
              </a:extLst>
            </p:cNvPr>
            <p:cNvCxnSpPr>
              <a:cxnSpLocks/>
              <a:stCxn id="12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94B8BE0A-BCD8-D848-B0E1-9EB2A31F4F27}"/>
              </a:ext>
            </a:extLst>
          </p:cNvPr>
          <p:cNvCxnSpPr>
            <a:cxnSpLocks/>
          </p:cNvCxnSpPr>
          <p:nvPr/>
        </p:nvCxnSpPr>
        <p:spPr>
          <a:xfrm>
            <a:off x="6768514" y="3357126"/>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92E8BA-778D-0044-B383-5D909A4D8D76}"/>
              </a:ext>
            </a:extLst>
          </p:cNvPr>
          <p:cNvCxnSpPr>
            <a:cxnSpLocks/>
          </p:cNvCxnSpPr>
          <p:nvPr/>
        </p:nvCxnSpPr>
        <p:spPr>
          <a:xfrm>
            <a:off x="6743367" y="3441197"/>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4E2538D-983D-7749-B178-F3FE0E837B38}"/>
              </a:ext>
            </a:extLst>
          </p:cNvPr>
          <p:cNvCxnSpPr>
            <a:cxnSpLocks/>
          </p:cNvCxnSpPr>
          <p:nvPr/>
        </p:nvCxnSpPr>
        <p:spPr>
          <a:xfrm>
            <a:off x="6768514" y="3713090"/>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08A21B-8880-F04F-A684-A976EE91637C}"/>
              </a:ext>
            </a:extLst>
          </p:cNvPr>
          <p:cNvCxnSpPr>
            <a:cxnSpLocks/>
          </p:cNvCxnSpPr>
          <p:nvPr/>
        </p:nvCxnSpPr>
        <p:spPr>
          <a:xfrm>
            <a:off x="6768514" y="3782656"/>
            <a:ext cx="698089"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324DC19C-24F4-1A44-89E7-89B12340FE92}"/>
                  </a:ext>
                </a:extLst>
              </p:cNvPr>
              <p:cNvSpPr txBox="1"/>
              <p:nvPr/>
            </p:nvSpPr>
            <p:spPr>
              <a:xfrm>
                <a:off x="7366242" y="4046351"/>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2</m:t>
                          </m:r>
                        </m:sub>
                      </m:sSub>
                    </m:oMath>
                  </m:oMathPara>
                </a14:m>
                <a:endParaRPr lang="en-CA" sz="1600" dirty="0">
                  <a:ea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324DC19C-24F4-1A44-89E7-89B12340FE92}"/>
                  </a:ext>
                </a:extLst>
              </p:cNvPr>
              <p:cNvSpPr txBox="1">
                <a:spLocks noRot="1" noChangeAspect="1" noMove="1" noResize="1" noEditPoints="1" noAdjustHandles="1" noChangeArrowheads="1" noChangeShapeType="1" noTextEdit="1"/>
              </p:cNvSpPr>
              <p:nvPr/>
            </p:nvSpPr>
            <p:spPr>
              <a:xfrm>
                <a:off x="7366242" y="4046351"/>
                <a:ext cx="506542" cy="338554"/>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p:cxnSp>
        <p:nvCxnSpPr>
          <p:cNvPr id="131" name="Straight Connector 130">
            <a:extLst>
              <a:ext uri="{FF2B5EF4-FFF2-40B4-BE49-F238E27FC236}">
                <a16:creationId xmlns:a16="http://schemas.microsoft.com/office/drawing/2014/main" id="{B0C6881B-D58D-7C44-89F6-9A68238E0954}"/>
              </a:ext>
            </a:extLst>
          </p:cNvPr>
          <p:cNvCxnSpPr>
            <a:cxnSpLocks/>
          </p:cNvCxnSpPr>
          <p:nvPr/>
        </p:nvCxnSpPr>
        <p:spPr>
          <a:xfrm flipV="1">
            <a:off x="7816144" y="3357126"/>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02131A5-3904-9541-BA8C-991CABC5DD04}"/>
              </a:ext>
            </a:extLst>
          </p:cNvPr>
          <p:cNvCxnSpPr>
            <a:cxnSpLocks/>
          </p:cNvCxnSpPr>
          <p:nvPr/>
        </p:nvCxnSpPr>
        <p:spPr>
          <a:xfrm flipV="1">
            <a:off x="7742041" y="3357126"/>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D609446-140A-EA49-BB87-86CB0AE9CDE4}"/>
              </a:ext>
            </a:extLst>
          </p:cNvPr>
          <p:cNvCxnSpPr>
            <a:cxnSpLocks/>
          </p:cNvCxnSpPr>
          <p:nvPr/>
        </p:nvCxnSpPr>
        <p:spPr>
          <a:xfrm flipV="1">
            <a:off x="7466603" y="3703962"/>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1EE8897-C242-5347-869B-E1F3CEA82F01}"/>
              </a:ext>
            </a:extLst>
          </p:cNvPr>
          <p:cNvCxnSpPr>
            <a:cxnSpLocks/>
          </p:cNvCxnSpPr>
          <p:nvPr/>
        </p:nvCxnSpPr>
        <p:spPr>
          <a:xfrm flipV="1">
            <a:off x="7407880" y="3716497"/>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9B332C4-162E-2E49-B64B-D86CF3EF191E}"/>
              </a:ext>
            </a:extLst>
          </p:cNvPr>
          <p:cNvCxnSpPr>
            <a:cxnSpLocks/>
          </p:cNvCxnSpPr>
          <p:nvPr/>
        </p:nvCxnSpPr>
        <p:spPr>
          <a:xfrm>
            <a:off x="2140327" y="4595040"/>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E327500-1D5D-0247-8D2A-78BC995783DC}"/>
              </a:ext>
            </a:extLst>
          </p:cNvPr>
          <p:cNvCxnSpPr>
            <a:cxnSpLocks/>
          </p:cNvCxnSpPr>
          <p:nvPr/>
        </p:nvCxnSpPr>
        <p:spPr>
          <a:xfrm>
            <a:off x="2140327" y="5157102"/>
            <a:ext cx="8473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71A48A-6806-4D42-914B-DA8ED2131862}"/>
              </a:ext>
            </a:extLst>
          </p:cNvPr>
          <p:cNvCxnSpPr>
            <a:cxnSpLocks/>
          </p:cNvCxnSpPr>
          <p:nvPr/>
        </p:nvCxnSpPr>
        <p:spPr>
          <a:xfrm flipV="1">
            <a:off x="1751457" y="4595040"/>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6B6D2A-733B-1742-A5C9-5FA83E8BF4A7}"/>
              </a:ext>
            </a:extLst>
          </p:cNvPr>
          <p:cNvCxnSpPr>
            <a:cxnSpLocks/>
          </p:cNvCxnSpPr>
          <p:nvPr/>
        </p:nvCxnSpPr>
        <p:spPr>
          <a:xfrm>
            <a:off x="1751457" y="4912423"/>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0D97DBF-941D-C94B-BA16-1EE680C4DCDD}"/>
                  </a:ext>
                </a:extLst>
              </p:cNvPr>
              <p:cNvSpPr txBox="1"/>
              <p:nvPr/>
            </p:nvSpPr>
            <p:spPr>
              <a:xfrm>
                <a:off x="2359140" y="4980933"/>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41" name="TextBox 140">
                <a:extLst>
                  <a:ext uri="{FF2B5EF4-FFF2-40B4-BE49-F238E27FC236}">
                    <a16:creationId xmlns:a16="http://schemas.microsoft.com/office/drawing/2014/main" id="{60D97DBF-941D-C94B-BA16-1EE680C4DCDD}"/>
                  </a:ext>
                </a:extLst>
              </p:cNvPr>
              <p:cNvSpPr txBox="1">
                <a:spLocks noRot="1" noChangeAspect="1" noMove="1" noResize="1" noEditPoints="1" noAdjustHandles="1" noChangeArrowheads="1" noChangeShapeType="1" noTextEdit="1"/>
              </p:cNvSpPr>
              <p:nvPr/>
            </p:nvSpPr>
            <p:spPr>
              <a:xfrm>
                <a:off x="2359140" y="4980933"/>
                <a:ext cx="352338" cy="369115"/>
              </a:xfrm>
              <a:prstGeom prst="rect">
                <a:avLst/>
              </a:prstGeom>
              <a:blipFill>
                <a:blip r:embed="rId1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8BE3246-6F46-4646-9268-C64C33B84AE9}"/>
                  </a:ext>
                </a:extLst>
              </p:cNvPr>
              <p:cNvSpPr/>
              <p:nvPr/>
            </p:nvSpPr>
            <p:spPr>
              <a:xfrm>
                <a:off x="908661" y="4727756"/>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42" name="Rectangle 141">
                <a:extLst>
                  <a:ext uri="{FF2B5EF4-FFF2-40B4-BE49-F238E27FC236}">
                    <a16:creationId xmlns:a16="http://schemas.microsoft.com/office/drawing/2014/main" id="{E8BE3246-6F46-4646-9268-C64C33B84AE9}"/>
                  </a:ext>
                </a:extLst>
              </p:cNvPr>
              <p:cNvSpPr>
                <a:spLocks noRot="1" noChangeAspect="1" noMove="1" noResize="1" noEditPoints="1" noAdjustHandles="1" noChangeArrowheads="1" noChangeShapeType="1" noTextEdit="1"/>
              </p:cNvSpPr>
              <p:nvPr/>
            </p:nvSpPr>
            <p:spPr>
              <a:xfrm>
                <a:off x="908661" y="4727756"/>
                <a:ext cx="835805" cy="369332"/>
              </a:xfrm>
              <a:prstGeom prst="rect">
                <a:avLst/>
              </a:prstGeom>
              <a:blipFill>
                <a:blip r:embed="rId12"/>
                <a:stretch>
                  <a:fillRect b="-13793"/>
                </a:stretch>
              </a:blipFill>
            </p:spPr>
            <p:txBody>
              <a:bodyPr/>
              <a:lstStyle/>
              <a:p>
                <a:r>
                  <a:rPr lang="en-US">
                    <a:noFill/>
                  </a:rPr>
                  <a:t> </a:t>
                </a:r>
              </a:p>
            </p:txBody>
          </p:sp>
        </mc:Fallback>
      </mc:AlternateContent>
      <p:sp>
        <p:nvSpPr>
          <p:cNvPr id="143" name="TextBox 142">
            <a:extLst>
              <a:ext uri="{FF2B5EF4-FFF2-40B4-BE49-F238E27FC236}">
                <a16:creationId xmlns:a16="http://schemas.microsoft.com/office/drawing/2014/main" id="{3C9C3596-DAA6-0E47-AF35-19BFD5A68AA2}"/>
              </a:ext>
            </a:extLst>
          </p:cNvPr>
          <p:cNvSpPr txBox="1"/>
          <p:nvPr/>
        </p:nvSpPr>
        <p:spPr>
          <a:xfrm>
            <a:off x="8074396" y="4194624"/>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grpSp>
        <p:nvGrpSpPr>
          <p:cNvPr id="144" name="Group 143">
            <a:extLst>
              <a:ext uri="{FF2B5EF4-FFF2-40B4-BE49-F238E27FC236}">
                <a16:creationId xmlns:a16="http://schemas.microsoft.com/office/drawing/2014/main" id="{1D48780B-F809-404F-AAE7-52DA527CE288}"/>
              </a:ext>
            </a:extLst>
          </p:cNvPr>
          <p:cNvGrpSpPr/>
          <p:nvPr/>
        </p:nvGrpSpPr>
        <p:grpSpPr>
          <a:xfrm>
            <a:off x="8808819" y="4111988"/>
            <a:ext cx="291812" cy="357779"/>
            <a:chOff x="4236440" y="4031062"/>
            <a:chExt cx="352338" cy="431988"/>
          </a:xfrm>
        </p:grpSpPr>
        <p:sp>
          <p:nvSpPr>
            <p:cNvPr id="145" name="TextBox 144">
              <a:extLst>
                <a:ext uri="{FF2B5EF4-FFF2-40B4-BE49-F238E27FC236}">
                  <a16:creationId xmlns:a16="http://schemas.microsoft.com/office/drawing/2014/main" id="{E4BD3EFA-62BD-424E-AFA2-6B82E4C1CF7D}"/>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46" name="Block Arc 145">
              <a:extLst>
                <a:ext uri="{FF2B5EF4-FFF2-40B4-BE49-F238E27FC236}">
                  <a16:creationId xmlns:a16="http://schemas.microsoft.com/office/drawing/2014/main" id="{6BB9AEB6-BAFD-EA4C-8C06-0F57F5012E56}"/>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7" name="Straight Arrow Connector 146">
              <a:extLst>
                <a:ext uri="{FF2B5EF4-FFF2-40B4-BE49-F238E27FC236}">
                  <a16:creationId xmlns:a16="http://schemas.microsoft.com/office/drawing/2014/main" id="{6F5BBEE5-9757-5F41-B241-F18AC2B118D0}"/>
                </a:ext>
              </a:extLst>
            </p:cNvPr>
            <p:cNvCxnSpPr>
              <a:cxnSpLocks/>
              <a:stCxn id="14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2E152FD9-DA43-5C41-A824-18A0D40DAB6B}"/>
              </a:ext>
            </a:extLst>
          </p:cNvPr>
          <p:cNvGrpSpPr/>
          <p:nvPr/>
        </p:nvGrpSpPr>
        <p:grpSpPr>
          <a:xfrm>
            <a:off x="8810309" y="4475435"/>
            <a:ext cx="291812" cy="357779"/>
            <a:chOff x="4236440" y="4031062"/>
            <a:chExt cx="352338" cy="431988"/>
          </a:xfrm>
        </p:grpSpPr>
        <p:sp>
          <p:nvSpPr>
            <p:cNvPr id="149" name="TextBox 148">
              <a:extLst>
                <a:ext uri="{FF2B5EF4-FFF2-40B4-BE49-F238E27FC236}">
                  <a16:creationId xmlns:a16="http://schemas.microsoft.com/office/drawing/2014/main" id="{DDB4E86C-7442-A64A-ACBC-4600C137479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50" name="Block Arc 149">
              <a:extLst>
                <a:ext uri="{FF2B5EF4-FFF2-40B4-BE49-F238E27FC236}">
                  <a16:creationId xmlns:a16="http://schemas.microsoft.com/office/drawing/2014/main" id="{C65E5BA0-5C25-0B46-877C-91246A31AEBD}"/>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Arrow Connector 150">
              <a:extLst>
                <a:ext uri="{FF2B5EF4-FFF2-40B4-BE49-F238E27FC236}">
                  <a16:creationId xmlns:a16="http://schemas.microsoft.com/office/drawing/2014/main" id="{08B3508B-C50C-D742-B644-B21F9D2A4BC0}"/>
                </a:ext>
              </a:extLst>
            </p:cNvPr>
            <p:cNvCxnSpPr>
              <a:cxnSpLocks/>
              <a:stCxn id="14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id="{BC8F9EBD-4CB6-6748-8982-0B43699BA950}"/>
              </a:ext>
            </a:extLst>
          </p:cNvPr>
          <p:cNvCxnSpPr>
            <a:cxnSpLocks/>
          </p:cNvCxnSpPr>
          <p:nvPr/>
        </p:nvCxnSpPr>
        <p:spPr>
          <a:xfrm>
            <a:off x="9100631" y="4224150"/>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E6E9B20-4D0C-B34C-979A-668001E19FC6}"/>
              </a:ext>
            </a:extLst>
          </p:cNvPr>
          <p:cNvCxnSpPr>
            <a:cxnSpLocks/>
          </p:cNvCxnSpPr>
          <p:nvPr/>
        </p:nvCxnSpPr>
        <p:spPr>
          <a:xfrm>
            <a:off x="9075484" y="4308221"/>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655685D-4479-7348-B4B5-B0D496FBC278}"/>
              </a:ext>
            </a:extLst>
          </p:cNvPr>
          <p:cNvCxnSpPr>
            <a:cxnSpLocks/>
          </p:cNvCxnSpPr>
          <p:nvPr/>
        </p:nvCxnSpPr>
        <p:spPr>
          <a:xfrm>
            <a:off x="9100631" y="4580114"/>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326D97C-DAD4-254F-ABEF-06243D39ADA0}"/>
              </a:ext>
            </a:extLst>
          </p:cNvPr>
          <p:cNvCxnSpPr>
            <a:cxnSpLocks/>
          </p:cNvCxnSpPr>
          <p:nvPr/>
        </p:nvCxnSpPr>
        <p:spPr>
          <a:xfrm>
            <a:off x="9100631" y="4649680"/>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9BF1DB-1D01-D542-94C9-45AA27938E9B}"/>
              </a:ext>
            </a:extLst>
          </p:cNvPr>
          <p:cNvCxnSpPr>
            <a:cxnSpLocks/>
          </p:cNvCxnSpPr>
          <p:nvPr/>
        </p:nvCxnSpPr>
        <p:spPr>
          <a:xfrm flipV="1">
            <a:off x="10148261" y="4224150"/>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32C7F1E-0481-CA44-88CD-75B79E0FE779}"/>
              </a:ext>
            </a:extLst>
          </p:cNvPr>
          <p:cNvCxnSpPr>
            <a:cxnSpLocks/>
          </p:cNvCxnSpPr>
          <p:nvPr/>
        </p:nvCxnSpPr>
        <p:spPr>
          <a:xfrm flipV="1">
            <a:off x="10074158" y="4224150"/>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567E2D4-3759-5747-9420-0EF2AA598F73}"/>
              </a:ext>
            </a:extLst>
          </p:cNvPr>
          <p:cNvCxnSpPr>
            <a:cxnSpLocks/>
          </p:cNvCxnSpPr>
          <p:nvPr/>
        </p:nvCxnSpPr>
        <p:spPr>
          <a:xfrm flipV="1">
            <a:off x="9798720" y="4570986"/>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93C2F26-CEBD-0E4D-AC4F-E3870370B082}"/>
              </a:ext>
            </a:extLst>
          </p:cNvPr>
          <p:cNvCxnSpPr>
            <a:cxnSpLocks/>
          </p:cNvCxnSpPr>
          <p:nvPr/>
        </p:nvCxnSpPr>
        <p:spPr>
          <a:xfrm flipV="1">
            <a:off x="9739997" y="4583521"/>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3D8BF94C-B03E-6449-A958-6728BDD75282}"/>
                  </a:ext>
                </a:extLst>
              </p:cNvPr>
              <p:cNvSpPr txBox="1"/>
              <p:nvPr/>
            </p:nvSpPr>
            <p:spPr>
              <a:xfrm>
                <a:off x="9684224" y="4928408"/>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3</m:t>
                          </m:r>
                        </m:sub>
                      </m:sSub>
                    </m:oMath>
                  </m:oMathPara>
                </a14:m>
                <a:endParaRPr lang="en-CA" sz="1600" dirty="0">
                  <a:ea typeface="Cambria Math" panose="02040503050406030204" pitchFamily="18" charset="0"/>
                </a:endParaRPr>
              </a:p>
            </p:txBody>
          </p:sp>
        </mc:Choice>
        <mc:Fallback xmlns="">
          <p:sp>
            <p:nvSpPr>
              <p:cNvPr id="162" name="TextBox 161">
                <a:extLst>
                  <a:ext uri="{FF2B5EF4-FFF2-40B4-BE49-F238E27FC236}">
                    <a16:creationId xmlns:a16="http://schemas.microsoft.com/office/drawing/2014/main" id="{3D8BF94C-B03E-6449-A958-6728BDD75282}"/>
                  </a:ext>
                </a:extLst>
              </p:cNvPr>
              <p:cNvSpPr txBox="1">
                <a:spLocks noRot="1" noChangeAspect="1" noMove="1" noResize="1" noEditPoints="1" noAdjustHandles="1" noChangeArrowheads="1" noChangeShapeType="1" noTextEdit="1"/>
              </p:cNvSpPr>
              <p:nvPr/>
            </p:nvSpPr>
            <p:spPr>
              <a:xfrm>
                <a:off x="9684224" y="4928408"/>
                <a:ext cx="506542" cy="338554"/>
              </a:xfrm>
              <a:prstGeom prst="rect">
                <a:avLst/>
              </a:prstGeom>
              <a:blipFill>
                <a:blip r:embed="rId13"/>
                <a:stretch>
                  <a:fillRect/>
                </a:stretch>
              </a:blipFill>
              <a:ln w="38100">
                <a:solidFill>
                  <a:schemeClr val="accent1"/>
                </a:solidFill>
              </a:ln>
            </p:spPr>
            <p:txBody>
              <a:bodyPr/>
              <a:lstStyle/>
              <a:p>
                <a:r>
                  <a:rPr lang="en-US">
                    <a:noFill/>
                  </a:rPr>
                  <a:t> </a:t>
                </a:r>
              </a:p>
            </p:txBody>
          </p:sp>
        </mc:Fallback>
      </mc:AlternateContent>
      <p:sp>
        <p:nvSpPr>
          <p:cNvPr id="163" name="TextBox 162">
            <a:extLst>
              <a:ext uri="{FF2B5EF4-FFF2-40B4-BE49-F238E27FC236}">
                <a16:creationId xmlns:a16="http://schemas.microsoft.com/office/drawing/2014/main" id="{E1A469B1-0ECB-8C4B-AC4E-F725F0C9E514}"/>
              </a:ext>
            </a:extLst>
          </p:cNvPr>
          <p:cNvSpPr txBox="1"/>
          <p:nvPr/>
        </p:nvSpPr>
        <p:spPr>
          <a:xfrm>
            <a:off x="3860109" y="2431808"/>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EFAA0E9-14B8-3347-B401-1C2EAEF6462E}"/>
                  </a:ext>
                </a:extLst>
              </p:cNvPr>
              <p:cNvSpPr/>
              <p:nvPr/>
            </p:nvSpPr>
            <p:spPr>
              <a:xfrm>
                <a:off x="10652469" y="4972436"/>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4" name="Rectangle 163">
                <a:extLst>
                  <a:ext uri="{FF2B5EF4-FFF2-40B4-BE49-F238E27FC236}">
                    <a16:creationId xmlns:a16="http://schemas.microsoft.com/office/drawing/2014/main" id="{5EFAA0E9-14B8-3347-B401-1C2EAEF6462E}"/>
                  </a:ext>
                </a:extLst>
              </p:cNvPr>
              <p:cNvSpPr>
                <a:spLocks noRot="1" noChangeAspect="1" noMove="1" noResize="1" noEditPoints="1" noAdjustHandles="1" noChangeArrowheads="1" noChangeShapeType="1" noTextEdit="1"/>
              </p:cNvSpPr>
              <p:nvPr/>
            </p:nvSpPr>
            <p:spPr>
              <a:xfrm>
                <a:off x="10652469" y="4972436"/>
                <a:ext cx="434734"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484A0073-5C51-3D40-8EB4-1FD834C37805}"/>
                  </a:ext>
                </a:extLst>
              </p:cNvPr>
              <p:cNvSpPr/>
              <p:nvPr/>
            </p:nvSpPr>
            <p:spPr>
              <a:xfrm>
                <a:off x="2401778" y="5449668"/>
                <a:ext cx="30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5" name="Rectangle 164">
                <a:extLst>
                  <a:ext uri="{FF2B5EF4-FFF2-40B4-BE49-F238E27FC236}">
                    <a16:creationId xmlns:a16="http://schemas.microsoft.com/office/drawing/2014/main" id="{484A0073-5C51-3D40-8EB4-1FD834C37805}"/>
                  </a:ext>
                </a:extLst>
              </p:cNvPr>
              <p:cNvSpPr>
                <a:spLocks noRot="1" noChangeAspect="1" noMove="1" noResize="1" noEditPoints="1" noAdjustHandles="1" noChangeArrowheads="1" noChangeShapeType="1" noTextEdit="1"/>
              </p:cNvSpPr>
              <p:nvPr/>
            </p:nvSpPr>
            <p:spPr>
              <a:xfrm>
                <a:off x="2401778" y="5449668"/>
                <a:ext cx="309700"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07C431E1-005E-E94C-A2CE-E7B83BDA7781}"/>
                  </a:ext>
                </a:extLst>
              </p:cNvPr>
              <p:cNvSpPr txBox="1"/>
              <p:nvPr/>
            </p:nvSpPr>
            <p:spPr>
              <a:xfrm>
                <a:off x="2357102" y="2424207"/>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Sub>
                    </m:oMath>
                  </m:oMathPara>
                </a14:m>
                <a:endParaRPr lang="en-US" sz="500" dirty="0"/>
              </a:p>
              <a:p>
                <a:pPr algn="ctr"/>
                <a:endParaRPr lang="en-US" sz="500" dirty="0"/>
              </a:p>
            </p:txBody>
          </p:sp>
        </mc:Choice>
        <mc:Fallback xmlns="">
          <p:sp>
            <p:nvSpPr>
              <p:cNvPr id="166" name="TextBox 165">
                <a:extLst>
                  <a:ext uri="{FF2B5EF4-FFF2-40B4-BE49-F238E27FC236}">
                    <a16:creationId xmlns:a16="http://schemas.microsoft.com/office/drawing/2014/main" id="{07C431E1-005E-E94C-A2CE-E7B83BDA7781}"/>
                  </a:ext>
                </a:extLst>
              </p:cNvPr>
              <p:cNvSpPr txBox="1">
                <a:spLocks noRot="1" noChangeAspect="1" noMove="1" noResize="1" noEditPoints="1" noAdjustHandles="1" noChangeArrowheads="1" noChangeShapeType="1" noTextEdit="1"/>
              </p:cNvSpPr>
              <p:nvPr/>
            </p:nvSpPr>
            <p:spPr>
              <a:xfrm>
                <a:off x="2357102" y="2424207"/>
                <a:ext cx="560929" cy="477054"/>
              </a:xfrm>
              <a:prstGeom prst="rect">
                <a:avLst/>
              </a:prstGeom>
              <a:blipFill>
                <a:blip r:embed="rId16"/>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2F026EF3-C980-A141-A3C9-2FD520351859}"/>
                  </a:ext>
                </a:extLst>
              </p:cNvPr>
              <p:cNvSpPr txBox="1"/>
              <p:nvPr/>
            </p:nvSpPr>
            <p:spPr>
              <a:xfrm>
                <a:off x="3152540" y="242432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68" name="TextBox 167">
                <a:extLst>
                  <a:ext uri="{FF2B5EF4-FFF2-40B4-BE49-F238E27FC236}">
                    <a16:creationId xmlns:a16="http://schemas.microsoft.com/office/drawing/2014/main" id="{2F026EF3-C980-A141-A3C9-2FD520351859}"/>
                  </a:ext>
                </a:extLst>
              </p:cNvPr>
              <p:cNvSpPr txBox="1">
                <a:spLocks noRot="1" noChangeAspect="1" noMove="1" noResize="1" noEditPoints="1" noAdjustHandles="1" noChangeArrowheads="1" noChangeShapeType="1" noTextEdit="1"/>
              </p:cNvSpPr>
              <p:nvPr/>
            </p:nvSpPr>
            <p:spPr>
              <a:xfrm>
                <a:off x="3152540" y="2424329"/>
                <a:ext cx="560929" cy="477054"/>
              </a:xfrm>
              <a:prstGeom prst="rect">
                <a:avLst/>
              </a:prstGeom>
              <a:blipFill>
                <a:blip r:embed="rId1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B4B6949C-BAB5-D844-9D6E-0094CEA9A61D}"/>
                  </a:ext>
                </a:extLst>
              </p:cNvPr>
              <p:cNvSpPr txBox="1"/>
              <p:nvPr/>
            </p:nvSpPr>
            <p:spPr>
              <a:xfrm>
                <a:off x="2845032" y="3315038"/>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Sub>
                    </m:oMath>
                  </m:oMathPara>
                </a14:m>
                <a:endParaRPr lang="en-US" sz="500" dirty="0"/>
              </a:p>
              <a:p>
                <a:pPr algn="ctr"/>
                <a:endParaRPr lang="en-US" sz="500" dirty="0"/>
              </a:p>
            </p:txBody>
          </p:sp>
        </mc:Choice>
        <mc:Fallback xmlns="">
          <p:sp>
            <p:nvSpPr>
              <p:cNvPr id="169" name="TextBox 168">
                <a:extLst>
                  <a:ext uri="{FF2B5EF4-FFF2-40B4-BE49-F238E27FC236}">
                    <a16:creationId xmlns:a16="http://schemas.microsoft.com/office/drawing/2014/main" id="{B4B6949C-BAB5-D844-9D6E-0094CEA9A61D}"/>
                  </a:ext>
                </a:extLst>
              </p:cNvPr>
              <p:cNvSpPr txBox="1">
                <a:spLocks noRot="1" noChangeAspect="1" noMove="1" noResize="1" noEditPoints="1" noAdjustHandles="1" noChangeArrowheads="1" noChangeShapeType="1" noTextEdit="1"/>
              </p:cNvSpPr>
              <p:nvPr/>
            </p:nvSpPr>
            <p:spPr>
              <a:xfrm>
                <a:off x="2845032" y="3315038"/>
                <a:ext cx="560929" cy="477054"/>
              </a:xfrm>
              <a:prstGeom prst="rect">
                <a:avLst/>
              </a:prstGeom>
              <a:blipFill>
                <a:blip r:embed="rId1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B05F1A83-3E09-D243-98CC-531206EA38A1}"/>
                  </a:ext>
                </a:extLst>
              </p:cNvPr>
              <p:cNvSpPr txBox="1"/>
              <p:nvPr/>
            </p:nvSpPr>
            <p:spPr>
              <a:xfrm>
                <a:off x="4336757" y="3315160"/>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0" name="TextBox 169">
                <a:extLst>
                  <a:ext uri="{FF2B5EF4-FFF2-40B4-BE49-F238E27FC236}">
                    <a16:creationId xmlns:a16="http://schemas.microsoft.com/office/drawing/2014/main" id="{B05F1A83-3E09-D243-98CC-531206EA38A1}"/>
                  </a:ext>
                </a:extLst>
              </p:cNvPr>
              <p:cNvSpPr txBox="1">
                <a:spLocks noRot="1" noChangeAspect="1" noMove="1" noResize="1" noEditPoints="1" noAdjustHandles="1" noChangeArrowheads="1" noChangeShapeType="1" noTextEdit="1"/>
              </p:cNvSpPr>
              <p:nvPr/>
            </p:nvSpPr>
            <p:spPr>
              <a:xfrm>
                <a:off x="4336757" y="3315160"/>
                <a:ext cx="560929" cy="477054"/>
              </a:xfrm>
              <a:prstGeom prst="rect">
                <a:avLst/>
              </a:prstGeom>
              <a:blipFill>
                <a:blip r:embed="rId19"/>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081B5B89-26C0-F840-87B6-6361197A5DDB}"/>
                  </a:ext>
                </a:extLst>
              </p:cNvPr>
              <p:cNvSpPr txBox="1"/>
              <p:nvPr/>
            </p:nvSpPr>
            <p:spPr>
              <a:xfrm>
                <a:off x="2845032" y="41981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Sub>
                    </m:oMath>
                  </m:oMathPara>
                </a14:m>
                <a:endParaRPr lang="en-US" sz="500" dirty="0"/>
              </a:p>
              <a:p>
                <a:pPr algn="ctr"/>
                <a:endParaRPr lang="en-US" sz="500" dirty="0"/>
              </a:p>
            </p:txBody>
          </p:sp>
        </mc:Choice>
        <mc:Fallback xmlns="">
          <p:sp>
            <p:nvSpPr>
              <p:cNvPr id="171" name="TextBox 170">
                <a:extLst>
                  <a:ext uri="{FF2B5EF4-FFF2-40B4-BE49-F238E27FC236}">
                    <a16:creationId xmlns:a16="http://schemas.microsoft.com/office/drawing/2014/main" id="{081B5B89-26C0-F840-87B6-6361197A5DDB}"/>
                  </a:ext>
                </a:extLst>
              </p:cNvPr>
              <p:cNvSpPr txBox="1">
                <a:spLocks noRot="1" noChangeAspect="1" noMove="1" noResize="1" noEditPoints="1" noAdjustHandles="1" noChangeArrowheads="1" noChangeShapeType="1" noTextEdit="1"/>
              </p:cNvSpPr>
              <p:nvPr/>
            </p:nvSpPr>
            <p:spPr>
              <a:xfrm>
                <a:off x="2845032" y="4198149"/>
                <a:ext cx="560929" cy="477054"/>
              </a:xfrm>
              <a:prstGeom prst="rect">
                <a:avLst/>
              </a:prstGeom>
              <a:blipFill>
                <a:blip r:embed="rId20"/>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6A057236-DF66-4C41-A773-85E88A442CF2}"/>
                  </a:ext>
                </a:extLst>
              </p:cNvPr>
              <p:cNvSpPr txBox="1"/>
              <p:nvPr/>
            </p:nvSpPr>
            <p:spPr>
              <a:xfrm>
                <a:off x="6694066" y="4198271"/>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2" name="TextBox 171">
                <a:extLst>
                  <a:ext uri="{FF2B5EF4-FFF2-40B4-BE49-F238E27FC236}">
                    <a16:creationId xmlns:a16="http://schemas.microsoft.com/office/drawing/2014/main" id="{6A057236-DF66-4C41-A773-85E88A442CF2}"/>
                  </a:ext>
                </a:extLst>
              </p:cNvPr>
              <p:cNvSpPr txBox="1">
                <a:spLocks noRot="1" noChangeAspect="1" noMove="1" noResize="1" noEditPoints="1" noAdjustHandles="1" noChangeArrowheads="1" noChangeShapeType="1" noTextEdit="1"/>
              </p:cNvSpPr>
              <p:nvPr/>
            </p:nvSpPr>
            <p:spPr>
              <a:xfrm>
                <a:off x="6694066" y="4198271"/>
                <a:ext cx="560929" cy="477054"/>
              </a:xfrm>
              <a:prstGeom prst="rect">
                <a:avLst/>
              </a:prstGeom>
              <a:blipFill>
                <a:blip r:embed="rId2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1DE428AE-DA21-0C46-8AC7-3142F74797B4}"/>
                  </a:ext>
                </a:extLst>
              </p:cNvPr>
              <p:cNvSpPr/>
              <p:nvPr/>
            </p:nvSpPr>
            <p:spPr>
              <a:xfrm>
                <a:off x="5042874" y="2200271"/>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1</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3" name="Rectangle 172">
                <a:extLst>
                  <a:ext uri="{FF2B5EF4-FFF2-40B4-BE49-F238E27FC236}">
                    <a16:creationId xmlns:a16="http://schemas.microsoft.com/office/drawing/2014/main" id="{1DE428AE-DA21-0C46-8AC7-3142F74797B4}"/>
                  </a:ext>
                </a:extLst>
              </p:cNvPr>
              <p:cNvSpPr>
                <a:spLocks noRot="1" noChangeAspect="1" noMove="1" noResize="1" noEditPoints="1" noAdjustHandles="1" noChangeArrowheads="1" noChangeShapeType="1" noTextEdit="1"/>
              </p:cNvSpPr>
              <p:nvPr/>
            </p:nvSpPr>
            <p:spPr>
              <a:xfrm>
                <a:off x="5042874" y="2200271"/>
                <a:ext cx="407098" cy="276999"/>
              </a:xfrm>
              <a:prstGeom prst="rect">
                <a:avLst/>
              </a:prstGeom>
              <a:blipFill>
                <a:blip r:embed="rId2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0C2E4B60-44C0-6149-9884-2784C16F9344}"/>
                  </a:ext>
                </a:extLst>
              </p:cNvPr>
              <p:cNvSpPr txBox="1"/>
              <p:nvPr/>
            </p:nvSpPr>
            <p:spPr>
              <a:xfrm>
                <a:off x="2845032" y="49799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4</m:t>
                          </m:r>
                        </m:sub>
                      </m:sSub>
                    </m:oMath>
                  </m:oMathPara>
                </a14:m>
                <a:endParaRPr lang="en-US" sz="500" dirty="0"/>
              </a:p>
              <a:p>
                <a:pPr algn="ctr"/>
                <a:endParaRPr lang="en-US" sz="500" dirty="0"/>
              </a:p>
            </p:txBody>
          </p:sp>
        </mc:Choice>
        <mc:Fallback xmlns="">
          <p:sp>
            <p:nvSpPr>
              <p:cNvPr id="192" name="TextBox 191">
                <a:extLst>
                  <a:ext uri="{FF2B5EF4-FFF2-40B4-BE49-F238E27FC236}">
                    <a16:creationId xmlns:a16="http://schemas.microsoft.com/office/drawing/2014/main" id="{0C2E4B60-44C0-6149-9884-2784C16F9344}"/>
                  </a:ext>
                </a:extLst>
              </p:cNvPr>
              <p:cNvSpPr txBox="1">
                <a:spLocks noRot="1" noChangeAspect="1" noMove="1" noResize="1" noEditPoints="1" noAdjustHandles="1" noChangeArrowheads="1" noChangeShapeType="1" noTextEdit="1"/>
              </p:cNvSpPr>
              <p:nvPr/>
            </p:nvSpPr>
            <p:spPr>
              <a:xfrm>
                <a:off x="2845032" y="4979949"/>
                <a:ext cx="560929" cy="477054"/>
              </a:xfrm>
              <a:prstGeom prst="rect">
                <a:avLst/>
              </a:prstGeom>
              <a:blipFill>
                <a:blip r:embed="rId2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3DFEF347-5EEE-AA47-BF28-492240B6F9EF}"/>
                  </a:ext>
                </a:extLst>
              </p:cNvPr>
              <p:cNvSpPr/>
              <p:nvPr/>
            </p:nvSpPr>
            <p:spPr>
              <a:xfrm>
                <a:off x="6835668" y="3476451"/>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167" name="Rectangle 166">
                <a:extLst>
                  <a:ext uri="{FF2B5EF4-FFF2-40B4-BE49-F238E27FC236}">
                    <a16:creationId xmlns:a16="http://schemas.microsoft.com/office/drawing/2014/main" id="{3DFEF347-5EEE-AA47-BF28-492240B6F9EF}"/>
                  </a:ext>
                </a:extLst>
              </p:cNvPr>
              <p:cNvSpPr>
                <a:spLocks noRot="1" noChangeAspect="1" noMove="1" noResize="1" noEditPoints="1" noAdjustHandles="1" noChangeArrowheads="1" noChangeShapeType="1" noTextEdit="1"/>
              </p:cNvSpPr>
              <p:nvPr/>
            </p:nvSpPr>
            <p:spPr>
              <a:xfrm>
                <a:off x="6835668" y="3476451"/>
                <a:ext cx="370550" cy="28687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0535D412-E9EE-9D45-8C0E-6CD01046A21B}"/>
                  </a:ext>
                </a:extLst>
              </p:cNvPr>
              <p:cNvSpPr/>
              <p:nvPr/>
            </p:nvSpPr>
            <p:spPr>
              <a:xfrm>
                <a:off x="6960264" y="3089095"/>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2</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8" name="Rectangle 177">
                <a:extLst>
                  <a:ext uri="{FF2B5EF4-FFF2-40B4-BE49-F238E27FC236}">
                    <a16:creationId xmlns:a16="http://schemas.microsoft.com/office/drawing/2014/main" id="{0535D412-E9EE-9D45-8C0E-6CD01046A21B}"/>
                  </a:ext>
                </a:extLst>
              </p:cNvPr>
              <p:cNvSpPr>
                <a:spLocks noRot="1" noChangeAspect="1" noMove="1" noResize="1" noEditPoints="1" noAdjustHandles="1" noChangeArrowheads="1" noChangeShapeType="1" noTextEdit="1"/>
              </p:cNvSpPr>
              <p:nvPr/>
            </p:nvSpPr>
            <p:spPr>
              <a:xfrm>
                <a:off x="6960264" y="3089095"/>
                <a:ext cx="407098" cy="276999"/>
              </a:xfrm>
              <a:prstGeom prst="rect">
                <a:avLst/>
              </a:prstGeom>
              <a:blipFill>
                <a:blip r:embed="rId2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2C8CAB1A-AEEE-F948-A9D9-5051AE30DD8F}"/>
                  </a:ext>
                </a:extLst>
              </p:cNvPr>
              <p:cNvSpPr/>
              <p:nvPr/>
            </p:nvSpPr>
            <p:spPr>
              <a:xfrm>
                <a:off x="9163380" y="4315908"/>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79" name="Rectangle 178">
                <a:extLst>
                  <a:ext uri="{FF2B5EF4-FFF2-40B4-BE49-F238E27FC236}">
                    <a16:creationId xmlns:a16="http://schemas.microsoft.com/office/drawing/2014/main" id="{2C8CAB1A-AEEE-F948-A9D9-5051AE30DD8F}"/>
                  </a:ext>
                </a:extLst>
              </p:cNvPr>
              <p:cNvSpPr>
                <a:spLocks noRot="1" noChangeAspect="1" noMove="1" noResize="1" noEditPoints="1" noAdjustHandles="1" noChangeArrowheads="1" noChangeShapeType="1" noTextEdit="1"/>
              </p:cNvSpPr>
              <p:nvPr/>
            </p:nvSpPr>
            <p:spPr>
              <a:xfrm>
                <a:off x="9163380" y="4315908"/>
                <a:ext cx="370550" cy="28687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2188A823-9315-874D-B251-B4F68717B33E}"/>
                  </a:ext>
                </a:extLst>
              </p:cNvPr>
              <p:cNvSpPr/>
              <p:nvPr/>
            </p:nvSpPr>
            <p:spPr>
              <a:xfrm>
                <a:off x="9287976" y="3928552"/>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3</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80" name="Rectangle 179">
                <a:extLst>
                  <a:ext uri="{FF2B5EF4-FFF2-40B4-BE49-F238E27FC236}">
                    <a16:creationId xmlns:a16="http://schemas.microsoft.com/office/drawing/2014/main" id="{2188A823-9315-874D-B251-B4F68717B33E}"/>
                  </a:ext>
                </a:extLst>
              </p:cNvPr>
              <p:cNvSpPr>
                <a:spLocks noRot="1" noChangeAspect="1" noMove="1" noResize="1" noEditPoints="1" noAdjustHandles="1" noChangeArrowheads="1" noChangeShapeType="1" noTextEdit="1"/>
              </p:cNvSpPr>
              <p:nvPr/>
            </p:nvSpPr>
            <p:spPr>
              <a:xfrm>
                <a:off x="9287976" y="3928552"/>
                <a:ext cx="407098" cy="276999"/>
              </a:xfrm>
              <a:prstGeom prst="rect">
                <a:avLst/>
              </a:prstGeom>
              <a:blipFill>
                <a:blip r:embed="rId27"/>
                <a:stretch>
                  <a:fillRect b="-4348"/>
                </a:stretch>
              </a:blipFill>
            </p:spPr>
            <p:txBody>
              <a:bodyPr/>
              <a:lstStyle/>
              <a:p>
                <a:r>
                  <a:rPr lang="en-US">
                    <a:noFill/>
                  </a:rPr>
                  <a:t> </a:t>
                </a:r>
              </a:p>
            </p:txBody>
          </p:sp>
        </mc:Fallback>
      </mc:AlternateContent>
      <p:sp>
        <p:nvSpPr>
          <p:cNvPr id="183" name="L-Shape 182">
            <a:extLst>
              <a:ext uri="{FF2B5EF4-FFF2-40B4-BE49-F238E27FC236}">
                <a16:creationId xmlns:a16="http://schemas.microsoft.com/office/drawing/2014/main" id="{264DCB88-509B-D34D-9C42-CCBE56B249F8}"/>
              </a:ext>
            </a:extLst>
          </p:cNvPr>
          <p:cNvSpPr/>
          <p:nvPr/>
        </p:nvSpPr>
        <p:spPr>
          <a:xfrm rot="10800000">
            <a:off x="3051582" y="2232823"/>
            <a:ext cx="7812835" cy="3153057"/>
          </a:xfrm>
          <a:prstGeom prst="corner">
            <a:avLst>
              <a:gd name="adj1" fmla="val 28491"/>
              <a:gd name="adj2" fmla="val 216223"/>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a:extLst>
              <a:ext uri="{FF2B5EF4-FFF2-40B4-BE49-F238E27FC236}">
                <a16:creationId xmlns:a16="http://schemas.microsoft.com/office/drawing/2014/main" id="{72D91E20-51E8-0441-B216-CE7ED1BD65CF}"/>
              </a:ext>
            </a:extLst>
          </p:cNvPr>
          <p:cNvSpPr/>
          <p:nvPr/>
        </p:nvSpPr>
        <p:spPr>
          <a:xfrm>
            <a:off x="690997" y="2203778"/>
            <a:ext cx="3219902" cy="3615221"/>
          </a:xfrm>
          <a:prstGeom prst="corner">
            <a:avLst>
              <a:gd name="adj1" fmla="val 80335"/>
              <a:gd name="adj2" fmla="val 70941"/>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49D6502-8FEB-F443-8CBD-BF10CF947D93}"/>
                  </a:ext>
                </a:extLst>
              </p:cNvPr>
              <p:cNvSpPr txBox="1"/>
              <p:nvPr/>
            </p:nvSpPr>
            <p:spPr>
              <a:xfrm>
                <a:off x="6187761" y="375198"/>
                <a:ext cx="5638146" cy="2308324"/>
              </a:xfrm>
              <a:prstGeom prst="rect">
                <a:avLst/>
              </a:prstGeom>
              <a:solidFill>
                <a:schemeClr val="accent4">
                  <a:lumMod val="20000"/>
                  <a:lumOff val="80000"/>
                </a:schemeClr>
              </a:solidFill>
              <a:ln>
                <a:solidFill>
                  <a:srgbClr val="002060"/>
                </a:solidFill>
              </a:ln>
            </p:spPr>
            <p:txBody>
              <a:bodyPr wrap="square" rtlCol="0">
                <a:spAutoFit/>
              </a:bodyPr>
              <a:lstStyle/>
              <a:p>
                <a:r>
                  <a:rPr lang="en-CA" b="1" dirty="0"/>
                  <a:t>Summary</a:t>
                </a:r>
                <a:r>
                  <a:rPr lang="en-CA" dirty="0"/>
                  <a:t>:</a:t>
                </a:r>
              </a:p>
              <a:p>
                <a:pPr marL="285750" indent="-285750">
                  <a:buFont typeface="Arial" panose="020B0604020202020204" pitchFamily="34" charset="0"/>
                  <a:buChar char="•"/>
                </a:pPr>
                <a:r>
                  <a:rPr lang="en-CA" dirty="0"/>
                  <a:t>Encoding is randomized via random Clifford </a:t>
                </a:r>
                <a:r>
                  <a:rPr lang="en-CA" dirty="0" err="1"/>
                  <a:t>unitaries</a:t>
                </a:r>
                <a:r>
                  <a:rPr lang="en-CA" dirty="0"/>
                  <a:t> </a:t>
                </a: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𝐴</m:t>
                        </m:r>
                      </m:e>
                      <m:sub>
                        <m:r>
                          <a:rPr lang="en-CA" b="0" i="1" smtClean="0">
                            <a:latin typeface="Cambria Math" panose="02040503050406030204" pitchFamily="18" charset="0"/>
                            <a:ea typeface="Cambria Math" panose="02040503050406030204" pitchFamily="18" charset="0"/>
                          </a:rPr>
                          <m:t>𝑖</m:t>
                        </m:r>
                      </m:sub>
                    </m:sSub>
                  </m:oMath>
                </a14:m>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Decoder determines Correction and Encrypted TP gadgets by decoding </a:t>
                </a:r>
                <a:r>
                  <a:rPr lang="en-US" b="1" i="1" dirty="0"/>
                  <a:t>classical</a:t>
                </a:r>
                <a:r>
                  <a:rPr lang="en-US" dirty="0"/>
                  <a:t> 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Encrypted TP gadgets provide keys for RE of subsequent Correction gadgets.</a:t>
                </a:r>
              </a:p>
            </p:txBody>
          </p:sp>
        </mc:Choice>
        <mc:Fallback xmlns="">
          <p:sp>
            <p:nvSpPr>
              <p:cNvPr id="193" name="TextBox 192">
                <a:extLst>
                  <a:ext uri="{FF2B5EF4-FFF2-40B4-BE49-F238E27FC236}">
                    <a16:creationId xmlns:a16="http://schemas.microsoft.com/office/drawing/2014/main" id="{C49D6502-8FEB-F443-8CBD-BF10CF947D93}"/>
                  </a:ext>
                </a:extLst>
              </p:cNvPr>
              <p:cNvSpPr txBox="1">
                <a:spLocks noRot="1" noChangeAspect="1" noMove="1" noResize="1" noEditPoints="1" noAdjustHandles="1" noChangeArrowheads="1" noChangeShapeType="1" noTextEdit="1"/>
              </p:cNvSpPr>
              <p:nvPr/>
            </p:nvSpPr>
            <p:spPr>
              <a:xfrm>
                <a:off x="6187761" y="375198"/>
                <a:ext cx="5638146" cy="2308324"/>
              </a:xfrm>
              <a:prstGeom prst="rect">
                <a:avLst/>
              </a:prstGeom>
              <a:blipFill>
                <a:blip r:embed="rId28"/>
                <a:stretch>
                  <a:fillRect l="-673" t="-1093" b="-2732"/>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081B2F21-843C-AF40-9FBC-E8066AFDBD3F}"/>
                  </a:ext>
                </a:extLst>
              </p:cNvPr>
              <p:cNvSpPr txBox="1"/>
              <p:nvPr/>
            </p:nvSpPr>
            <p:spPr>
              <a:xfrm>
                <a:off x="4126508" y="5493027"/>
                <a:ext cx="6256974" cy="1200329"/>
              </a:xfrm>
              <a:prstGeom prst="rect">
                <a:avLst/>
              </a:prstGeom>
              <a:solidFill>
                <a:schemeClr val="accent4">
                  <a:lumMod val="20000"/>
                  <a:lumOff val="80000"/>
                </a:schemeClr>
              </a:solidFill>
              <a:ln>
                <a:solidFill>
                  <a:srgbClr val="002060"/>
                </a:solidFill>
              </a:ln>
            </p:spPr>
            <p:txBody>
              <a:bodyPr wrap="square" rtlCol="0">
                <a:spAutoFit/>
              </a:bodyPr>
              <a:lstStyle/>
              <a:p>
                <a:r>
                  <a:rPr lang="en-US" b="1" dirty="0"/>
                  <a:t>Issue: </a:t>
                </a:r>
                <a:r>
                  <a:rPr lang="en-US" dirty="0"/>
                  <a:t>The </a:t>
                </a:r>
                <a14:m>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𝐴</m:t>
                        </m:r>
                      </m:e>
                      <m:sub>
                        <m:r>
                          <a:rPr lang="en-CA" i="1">
                            <a:latin typeface="Cambria Math" panose="02040503050406030204" pitchFamily="18" charset="0"/>
                            <a:ea typeface="Cambria Math" panose="02040503050406030204" pitchFamily="18" charset="0"/>
                          </a:rPr>
                          <m:t>𝑖</m:t>
                        </m:r>
                      </m:sub>
                    </m:sSub>
                  </m:oMath>
                </a14:m>
                <a:r>
                  <a:rPr lang="en-US" dirty="0"/>
                  <a:t>’s are large, multi-qubit Clifford </a:t>
                </a:r>
                <a:r>
                  <a:rPr lang="en-US" dirty="0" err="1"/>
                  <a:t>unitaries</a:t>
                </a:r>
                <a:r>
                  <a:rPr lang="en-US" dirty="0"/>
                  <a:t>. </a:t>
                </a:r>
                <a:br>
                  <a:rPr lang="en-US" dirty="0"/>
                </a:br>
                <a:r>
                  <a:rPr lang="en-US" dirty="0"/>
                  <a:t>Not constant depth, generally.</a:t>
                </a:r>
              </a:p>
              <a:p>
                <a:endParaRPr lang="en-US" dirty="0"/>
              </a:p>
              <a:p>
                <a:r>
                  <a:rPr lang="en-US" dirty="0"/>
                  <a:t>How to reduce complexity of applying Clifford randomizers?</a:t>
                </a:r>
              </a:p>
            </p:txBody>
          </p:sp>
        </mc:Choice>
        <mc:Fallback xmlns="">
          <p:sp>
            <p:nvSpPr>
              <p:cNvPr id="181" name="TextBox 180">
                <a:extLst>
                  <a:ext uri="{FF2B5EF4-FFF2-40B4-BE49-F238E27FC236}">
                    <a16:creationId xmlns:a16="http://schemas.microsoft.com/office/drawing/2014/main" id="{081B2F21-843C-AF40-9FBC-E8066AFDBD3F}"/>
                  </a:ext>
                </a:extLst>
              </p:cNvPr>
              <p:cNvSpPr txBox="1">
                <a:spLocks noRot="1" noChangeAspect="1" noMove="1" noResize="1" noEditPoints="1" noAdjustHandles="1" noChangeArrowheads="1" noChangeShapeType="1" noTextEdit="1"/>
              </p:cNvSpPr>
              <p:nvPr/>
            </p:nvSpPr>
            <p:spPr>
              <a:xfrm>
                <a:off x="4126508" y="5493027"/>
                <a:ext cx="6256974" cy="1200329"/>
              </a:xfrm>
              <a:prstGeom prst="rect">
                <a:avLst/>
              </a:prstGeom>
              <a:blipFill>
                <a:blip r:embed="rId29"/>
                <a:stretch>
                  <a:fillRect l="-606" t="-2083" b="-6250"/>
                </a:stretch>
              </a:blipFill>
              <a:ln>
                <a:solidFill>
                  <a:srgbClr val="002060"/>
                </a:solidFill>
              </a:ln>
            </p:spPr>
            <p:txBody>
              <a:bodyPr/>
              <a:lstStyle/>
              <a:p>
                <a:r>
                  <a:rPr lang="en-US">
                    <a:noFill/>
                  </a:rPr>
                  <a:t> </a:t>
                </a:r>
              </a:p>
            </p:txBody>
          </p:sp>
        </mc:Fallback>
      </mc:AlternateContent>
      <p:sp>
        <p:nvSpPr>
          <p:cNvPr id="185" name="Rectangle 184">
            <a:extLst>
              <a:ext uri="{FF2B5EF4-FFF2-40B4-BE49-F238E27FC236}">
                <a16:creationId xmlns:a16="http://schemas.microsoft.com/office/drawing/2014/main" id="{AB745BC1-AB65-A142-8CCB-7D79E5C89C17}"/>
              </a:ext>
            </a:extLst>
          </p:cNvPr>
          <p:cNvSpPr/>
          <p:nvPr/>
        </p:nvSpPr>
        <p:spPr>
          <a:xfrm>
            <a:off x="4263811" y="3105095"/>
            <a:ext cx="2137501" cy="978486"/>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a:extLst>
              <a:ext uri="{FF2B5EF4-FFF2-40B4-BE49-F238E27FC236}">
                <a16:creationId xmlns:a16="http://schemas.microsoft.com/office/drawing/2014/main" id="{9777FE1D-BBA7-CB48-8163-BD3085B5F7B1}"/>
              </a:ext>
            </a:extLst>
          </p:cNvPr>
          <p:cNvPicPr>
            <a:picLocks noChangeAspect="1"/>
          </p:cNvPicPr>
          <p:nvPr/>
        </p:nvPicPr>
        <p:blipFill>
          <a:blip r:embed="rId30">
            <a:extLst>
              <a:ext uri="{BEBA8EAE-BF5A-486C-A8C5-ECC9F3942E4B}">
                <a14:imgProps xmlns:a14="http://schemas.microsoft.com/office/drawing/2010/main">
                  <a14:imgLayer r:embed="rId31">
                    <a14:imgEffect>
                      <a14:backgroundRemoval t="0" b="100000" l="3556" r="98667"/>
                    </a14:imgEffect>
                  </a14:imgLayer>
                </a14:imgProps>
              </a:ext>
            </a:extLst>
          </a:blip>
          <a:stretch>
            <a:fillRect/>
          </a:stretch>
        </p:blipFill>
        <p:spPr>
          <a:xfrm>
            <a:off x="5917565" y="2877806"/>
            <a:ext cx="468843" cy="468843"/>
          </a:xfrm>
          <a:prstGeom prst="rect">
            <a:avLst/>
          </a:prstGeom>
        </p:spPr>
      </p:pic>
      <p:sp>
        <p:nvSpPr>
          <p:cNvPr id="187" name="Rectangle 186">
            <a:extLst>
              <a:ext uri="{FF2B5EF4-FFF2-40B4-BE49-F238E27FC236}">
                <a16:creationId xmlns:a16="http://schemas.microsoft.com/office/drawing/2014/main" id="{12593749-7887-F445-A01C-2459FEE0BEBD}"/>
              </a:ext>
            </a:extLst>
          </p:cNvPr>
          <p:cNvSpPr/>
          <p:nvPr/>
        </p:nvSpPr>
        <p:spPr>
          <a:xfrm>
            <a:off x="6597215" y="3980829"/>
            <a:ext cx="2137501" cy="978486"/>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a:extLst>
              <a:ext uri="{FF2B5EF4-FFF2-40B4-BE49-F238E27FC236}">
                <a16:creationId xmlns:a16="http://schemas.microsoft.com/office/drawing/2014/main" id="{D95F2822-80AF-824E-A823-D382332FB66B}"/>
              </a:ext>
            </a:extLst>
          </p:cNvPr>
          <p:cNvPicPr>
            <a:picLocks noChangeAspect="1"/>
          </p:cNvPicPr>
          <p:nvPr/>
        </p:nvPicPr>
        <p:blipFill>
          <a:blip r:embed="rId30">
            <a:extLst>
              <a:ext uri="{BEBA8EAE-BF5A-486C-A8C5-ECC9F3942E4B}">
                <a14:imgProps xmlns:a14="http://schemas.microsoft.com/office/drawing/2010/main">
                  <a14:imgLayer r:embed="rId32">
                    <a14:imgEffect>
                      <a14:backgroundRemoval t="0" b="100000" l="3556" r="98667"/>
                    </a14:imgEffect>
                  </a14:imgLayer>
                </a14:imgProps>
              </a:ext>
            </a:extLst>
          </a:blip>
          <a:stretch>
            <a:fillRect/>
          </a:stretch>
        </p:blipFill>
        <p:spPr>
          <a:xfrm>
            <a:off x="8250969" y="3753540"/>
            <a:ext cx="468843" cy="468843"/>
          </a:xfrm>
          <a:prstGeom prst="rect">
            <a:avLst/>
          </a:prstGeom>
        </p:spPr>
      </p:pic>
      <p:sp>
        <p:nvSpPr>
          <p:cNvPr id="189" name="Rectangle 188">
            <a:extLst>
              <a:ext uri="{FF2B5EF4-FFF2-40B4-BE49-F238E27FC236}">
                <a16:creationId xmlns:a16="http://schemas.microsoft.com/office/drawing/2014/main" id="{EB4614F8-8F45-314B-9546-395943EDA18F}"/>
              </a:ext>
            </a:extLst>
          </p:cNvPr>
          <p:cNvSpPr/>
          <p:nvPr/>
        </p:nvSpPr>
        <p:spPr>
          <a:xfrm>
            <a:off x="9510635" y="4852525"/>
            <a:ext cx="1180052" cy="497523"/>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a:extLst>
              <a:ext uri="{FF2B5EF4-FFF2-40B4-BE49-F238E27FC236}">
                <a16:creationId xmlns:a16="http://schemas.microsoft.com/office/drawing/2014/main" id="{D356356A-B3A7-6748-96C0-7A489247523C}"/>
              </a:ext>
            </a:extLst>
          </p:cNvPr>
          <p:cNvPicPr>
            <a:picLocks noChangeAspect="1"/>
          </p:cNvPicPr>
          <p:nvPr/>
        </p:nvPicPr>
        <p:blipFill>
          <a:blip r:embed="rId30">
            <a:extLst>
              <a:ext uri="{BEBA8EAE-BF5A-486C-A8C5-ECC9F3942E4B}">
                <a14:imgProps xmlns:a14="http://schemas.microsoft.com/office/drawing/2010/main">
                  <a14:imgLayer r:embed="rId33">
                    <a14:imgEffect>
                      <a14:backgroundRemoval t="0" b="100000" l="3556" r="98667"/>
                    </a14:imgEffect>
                  </a14:imgLayer>
                </a14:imgProps>
              </a:ext>
            </a:extLst>
          </a:blip>
          <a:stretch>
            <a:fillRect/>
          </a:stretch>
        </p:blipFill>
        <p:spPr>
          <a:xfrm>
            <a:off x="10303404" y="4624687"/>
            <a:ext cx="468843" cy="468843"/>
          </a:xfrm>
          <a:prstGeom prst="rect">
            <a:avLst/>
          </a:prstGeom>
        </p:spPr>
      </p:pic>
    </p:spTree>
    <p:extLst>
      <p:ext uri="{BB962C8B-B14F-4D97-AF65-F5344CB8AC3E}">
        <p14:creationId xmlns:p14="http://schemas.microsoft.com/office/powerpoint/2010/main" val="41555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8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0"/>
                                        </p:tgtEl>
                                        <p:attrNameLst>
                                          <p:attrName>style.visibility</p:attrName>
                                        </p:attrNameLst>
                                      </p:cBhvr>
                                      <p:to>
                                        <p:strVal val="visible"/>
                                      </p:to>
                                    </p:set>
                                  </p:childTnLst>
                                </p:cTn>
                              </p:par>
                              <p:par>
                                <p:cTn id="59" presetID="1" presetClass="exit" presetSubtype="0" fill="hold" grpId="0" nodeType="withEffect">
                                  <p:stCondLst>
                                    <p:cond delay="0"/>
                                  </p:stCondLst>
                                  <p:childTnLst>
                                    <p:set>
                                      <p:cBhvr>
                                        <p:cTn id="60" dur="1" fill="hold">
                                          <p:stCondLst>
                                            <p:cond delay="0"/>
                                          </p:stCondLst>
                                        </p:cTn>
                                        <p:tgtEl>
                                          <p:spTgt spid="18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78" grpId="0"/>
      <p:bldP spid="179" grpId="0"/>
      <p:bldP spid="180" grpId="0"/>
      <p:bldP spid="193" grpId="0" animBg="1"/>
      <p:bldP spid="181" grpId="0" animBg="1"/>
      <p:bldP spid="185" grpId="0" animBg="1"/>
      <p:bldP spid="18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p:txBody>
          <a:bodyPr/>
          <a:lstStyle/>
          <a:p>
            <a:r>
              <a:rPr lang="en-US" dirty="0"/>
              <a:t>QRE for Clifford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2"/>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802240"/>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3097253"/>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3667704"/>
            <a:ext cx="26140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3097253"/>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3414636"/>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3483146"/>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3483146"/>
                <a:ext cx="352338" cy="369115"/>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3229969"/>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3229969"/>
                <a:ext cx="835805"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61757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617574"/>
                <a:ext cx="367985" cy="369332"/>
              </a:xfrm>
              <a:prstGeom prst="rect">
                <a:avLst/>
              </a:prstGeom>
              <a:blipFill>
                <a:blip r:embed="rId5"/>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556355" y="2629127"/>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557845" y="2992574"/>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80B7343E-0483-464F-AAEB-68AEDE0355E9}"/>
              </a:ext>
            </a:extLst>
          </p:cNvPr>
          <p:cNvCxnSpPr>
            <a:cxnSpLocks/>
          </p:cNvCxnSpPr>
          <p:nvPr/>
        </p:nvCxnSpPr>
        <p:spPr>
          <a:xfrm>
            <a:off x="4848167" y="2741289"/>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6C44045-E8C0-5D46-AF95-B22E2D3F95A9}"/>
              </a:ext>
            </a:extLst>
          </p:cNvPr>
          <p:cNvCxnSpPr>
            <a:cxnSpLocks/>
          </p:cNvCxnSpPr>
          <p:nvPr/>
        </p:nvCxnSpPr>
        <p:spPr>
          <a:xfrm>
            <a:off x="4823020" y="2825360"/>
            <a:ext cx="60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DEBA72-22F8-9343-8ADA-4460272553A1}"/>
              </a:ext>
            </a:extLst>
          </p:cNvPr>
          <p:cNvCxnSpPr>
            <a:cxnSpLocks/>
          </p:cNvCxnSpPr>
          <p:nvPr/>
        </p:nvCxnSpPr>
        <p:spPr>
          <a:xfrm>
            <a:off x="4848167" y="3097253"/>
            <a:ext cx="381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9C2724F-E8CE-F749-87BD-47CFF9F24CE3}"/>
              </a:ext>
            </a:extLst>
          </p:cNvPr>
          <p:cNvCxnSpPr>
            <a:cxnSpLocks/>
          </p:cNvCxnSpPr>
          <p:nvPr/>
        </p:nvCxnSpPr>
        <p:spPr>
          <a:xfrm>
            <a:off x="4848167" y="3166819"/>
            <a:ext cx="381425"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C811B519-83A6-8449-8F97-D5FD83A9BB0B}"/>
                  </a:ext>
                </a:extLst>
              </p:cNvPr>
              <p:cNvSpPr/>
              <p:nvPr/>
            </p:nvSpPr>
            <p:spPr>
              <a:xfrm>
                <a:off x="4918278" y="2853452"/>
                <a:ext cx="366959"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i="1">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110" name="Rectangle 109">
                <a:extLst>
                  <a:ext uri="{FF2B5EF4-FFF2-40B4-BE49-F238E27FC236}">
                    <a16:creationId xmlns:a16="http://schemas.microsoft.com/office/drawing/2014/main" id="{C811B519-83A6-8449-8F97-D5FD83A9BB0B}"/>
                  </a:ext>
                </a:extLst>
              </p:cNvPr>
              <p:cNvSpPr>
                <a:spLocks noRot="1" noChangeAspect="1" noMove="1" noResize="1" noEditPoints="1" noAdjustHandles="1" noChangeArrowheads="1" noChangeShapeType="1" noTextEdit="1"/>
              </p:cNvSpPr>
              <p:nvPr/>
            </p:nvSpPr>
            <p:spPr>
              <a:xfrm>
                <a:off x="4918278" y="2853452"/>
                <a:ext cx="366959" cy="286873"/>
              </a:xfrm>
              <a:prstGeom prst="rect">
                <a:avLst/>
              </a:prstGeom>
              <a:blipFill>
                <a:blip r:embed="rId6"/>
                <a:stretch>
                  <a:fillRect/>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3987012"/>
            <a:ext cx="26140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4557463"/>
            <a:ext cx="26140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3987012"/>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4304395"/>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63101F-D6B1-1043-ABA0-97A45F13C8DB}"/>
                  </a:ext>
                </a:extLst>
              </p:cNvPr>
              <p:cNvSpPr txBox="1"/>
              <p:nvPr/>
            </p:nvSpPr>
            <p:spPr>
              <a:xfrm>
                <a:off x="2359140" y="4372905"/>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5" name="TextBox 114">
                <a:extLst>
                  <a:ext uri="{FF2B5EF4-FFF2-40B4-BE49-F238E27FC236}">
                    <a16:creationId xmlns:a16="http://schemas.microsoft.com/office/drawing/2014/main" id="{6A63101F-D6B1-1043-ABA0-97A45F13C8DB}"/>
                  </a:ext>
                </a:extLst>
              </p:cNvPr>
              <p:cNvSpPr txBox="1">
                <a:spLocks noRot="1" noChangeAspect="1" noMove="1" noResize="1" noEditPoints="1" noAdjustHandles="1" noChangeArrowheads="1" noChangeShapeType="1" noTextEdit="1"/>
              </p:cNvSpPr>
              <p:nvPr/>
            </p:nvSpPr>
            <p:spPr>
              <a:xfrm>
                <a:off x="2359140" y="4372905"/>
                <a:ext cx="352338" cy="369115"/>
              </a:xfrm>
              <a:prstGeom prst="rect">
                <a:avLst/>
              </a:prstGeom>
              <a:blipFill>
                <a:blip r:embed="rId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4119728"/>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4119728"/>
                <a:ext cx="835805" cy="369332"/>
              </a:xfrm>
              <a:prstGeom prst="rect">
                <a:avLst/>
              </a:prstGeom>
              <a:blipFill>
                <a:blip r:embed="rId8"/>
                <a:stretch>
                  <a:fillRect b="-13793"/>
                </a:stretch>
              </a:blipFill>
            </p:spPr>
            <p:txBody>
              <a:bodyPr/>
              <a:lstStyle/>
              <a:p>
                <a:r>
                  <a:rPr lang="en-US">
                    <a:noFill/>
                  </a:rPr>
                  <a:t> </a:t>
                </a:r>
              </a:p>
            </p:txBody>
          </p:sp>
        </mc:Fallback>
      </mc:AlternateContent>
      <p:grpSp>
        <p:nvGrpSpPr>
          <p:cNvPr id="118" name="Group 117">
            <a:extLst>
              <a:ext uri="{FF2B5EF4-FFF2-40B4-BE49-F238E27FC236}">
                <a16:creationId xmlns:a16="http://schemas.microsoft.com/office/drawing/2014/main" id="{7EC4AE28-004E-6442-B53B-2312A4ABFA2E}"/>
              </a:ext>
            </a:extLst>
          </p:cNvPr>
          <p:cNvGrpSpPr/>
          <p:nvPr/>
        </p:nvGrpSpPr>
        <p:grpSpPr>
          <a:xfrm>
            <a:off x="4562842" y="3510789"/>
            <a:ext cx="291812" cy="357779"/>
            <a:chOff x="4236440" y="4031062"/>
            <a:chExt cx="352338" cy="431988"/>
          </a:xfrm>
        </p:grpSpPr>
        <p:sp>
          <p:nvSpPr>
            <p:cNvPr id="119" name="TextBox 118">
              <a:extLst>
                <a:ext uri="{FF2B5EF4-FFF2-40B4-BE49-F238E27FC236}">
                  <a16:creationId xmlns:a16="http://schemas.microsoft.com/office/drawing/2014/main" id="{E654CEAF-4F06-7B46-A6CA-6AD826423981}"/>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0" name="Block Arc 119">
              <a:extLst>
                <a:ext uri="{FF2B5EF4-FFF2-40B4-BE49-F238E27FC236}">
                  <a16:creationId xmlns:a16="http://schemas.microsoft.com/office/drawing/2014/main" id="{CDCE91CC-9206-A942-B609-53A2A86815D5}"/>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0622E509-1CBE-8A4D-A365-F49FF50689DC}"/>
                </a:ext>
              </a:extLst>
            </p:cNvPr>
            <p:cNvCxnSpPr>
              <a:cxnSpLocks/>
              <a:stCxn id="11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271A44B2-BB5C-C549-B791-604642DEAAA6}"/>
              </a:ext>
            </a:extLst>
          </p:cNvPr>
          <p:cNvGrpSpPr/>
          <p:nvPr/>
        </p:nvGrpSpPr>
        <p:grpSpPr>
          <a:xfrm>
            <a:off x="4564332" y="3874236"/>
            <a:ext cx="291812" cy="357779"/>
            <a:chOff x="4236440" y="4031062"/>
            <a:chExt cx="352338" cy="431988"/>
          </a:xfrm>
        </p:grpSpPr>
        <p:sp>
          <p:nvSpPr>
            <p:cNvPr id="123" name="TextBox 122">
              <a:extLst>
                <a:ext uri="{FF2B5EF4-FFF2-40B4-BE49-F238E27FC236}">
                  <a16:creationId xmlns:a16="http://schemas.microsoft.com/office/drawing/2014/main" id="{98A076B4-6471-5643-8448-9A6C19585F2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4" name="Block Arc 123">
              <a:extLst>
                <a:ext uri="{FF2B5EF4-FFF2-40B4-BE49-F238E27FC236}">
                  <a16:creationId xmlns:a16="http://schemas.microsoft.com/office/drawing/2014/main" id="{1148D272-2DF5-3649-B092-9E6066DD3410}"/>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Arrow Connector 124">
              <a:extLst>
                <a:ext uri="{FF2B5EF4-FFF2-40B4-BE49-F238E27FC236}">
                  <a16:creationId xmlns:a16="http://schemas.microsoft.com/office/drawing/2014/main" id="{F788055F-2ABE-084A-88CA-66BB210F4C82}"/>
                </a:ext>
              </a:extLst>
            </p:cNvPr>
            <p:cNvCxnSpPr>
              <a:cxnSpLocks/>
              <a:stCxn id="12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94B8BE0A-BCD8-D848-B0E1-9EB2A31F4F27}"/>
              </a:ext>
            </a:extLst>
          </p:cNvPr>
          <p:cNvCxnSpPr>
            <a:cxnSpLocks/>
          </p:cNvCxnSpPr>
          <p:nvPr/>
        </p:nvCxnSpPr>
        <p:spPr>
          <a:xfrm>
            <a:off x="4854654" y="3622951"/>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92E8BA-778D-0044-B383-5D909A4D8D76}"/>
              </a:ext>
            </a:extLst>
          </p:cNvPr>
          <p:cNvCxnSpPr>
            <a:cxnSpLocks/>
          </p:cNvCxnSpPr>
          <p:nvPr/>
        </p:nvCxnSpPr>
        <p:spPr>
          <a:xfrm>
            <a:off x="4829507" y="3707022"/>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4E2538D-983D-7749-B178-F3FE0E837B38}"/>
              </a:ext>
            </a:extLst>
          </p:cNvPr>
          <p:cNvCxnSpPr>
            <a:cxnSpLocks/>
          </p:cNvCxnSpPr>
          <p:nvPr/>
        </p:nvCxnSpPr>
        <p:spPr>
          <a:xfrm>
            <a:off x="4854654" y="397891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08A21B-8880-F04F-A684-A976EE91637C}"/>
              </a:ext>
            </a:extLst>
          </p:cNvPr>
          <p:cNvCxnSpPr>
            <a:cxnSpLocks/>
          </p:cNvCxnSpPr>
          <p:nvPr/>
        </p:nvCxnSpPr>
        <p:spPr>
          <a:xfrm>
            <a:off x="4854654" y="4048481"/>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9B332C4-162E-2E49-B64B-D86CF3EF191E}"/>
              </a:ext>
            </a:extLst>
          </p:cNvPr>
          <p:cNvCxnSpPr>
            <a:cxnSpLocks/>
          </p:cNvCxnSpPr>
          <p:nvPr/>
        </p:nvCxnSpPr>
        <p:spPr>
          <a:xfrm>
            <a:off x="2140327" y="4860865"/>
            <a:ext cx="26826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E327500-1D5D-0247-8D2A-78BC995783DC}"/>
              </a:ext>
            </a:extLst>
          </p:cNvPr>
          <p:cNvCxnSpPr>
            <a:cxnSpLocks/>
          </p:cNvCxnSpPr>
          <p:nvPr/>
        </p:nvCxnSpPr>
        <p:spPr>
          <a:xfrm>
            <a:off x="2140327" y="5422927"/>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71A48A-6806-4D42-914B-DA8ED2131862}"/>
              </a:ext>
            </a:extLst>
          </p:cNvPr>
          <p:cNvCxnSpPr>
            <a:cxnSpLocks/>
          </p:cNvCxnSpPr>
          <p:nvPr/>
        </p:nvCxnSpPr>
        <p:spPr>
          <a:xfrm flipV="1">
            <a:off x="1751457" y="4860865"/>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6B6D2A-733B-1742-A5C9-5FA83E8BF4A7}"/>
              </a:ext>
            </a:extLst>
          </p:cNvPr>
          <p:cNvCxnSpPr>
            <a:cxnSpLocks/>
          </p:cNvCxnSpPr>
          <p:nvPr/>
        </p:nvCxnSpPr>
        <p:spPr>
          <a:xfrm>
            <a:off x="1751457" y="5178248"/>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0D97DBF-941D-C94B-BA16-1EE680C4DCDD}"/>
                  </a:ext>
                </a:extLst>
              </p:cNvPr>
              <p:cNvSpPr txBox="1"/>
              <p:nvPr/>
            </p:nvSpPr>
            <p:spPr>
              <a:xfrm>
                <a:off x="2359140" y="5246758"/>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41" name="TextBox 140">
                <a:extLst>
                  <a:ext uri="{FF2B5EF4-FFF2-40B4-BE49-F238E27FC236}">
                    <a16:creationId xmlns:a16="http://schemas.microsoft.com/office/drawing/2014/main" id="{60D97DBF-941D-C94B-BA16-1EE680C4DCDD}"/>
                  </a:ext>
                </a:extLst>
              </p:cNvPr>
              <p:cNvSpPr txBox="1">
                <a:spLocks noRot="1" noChangeAspect="1" noMove="1" noResize="1" noEditPoints="1" noAdjustHandles="1" noChangeArrowheads="1" noChangeShapeType="1" noTextEdit="1"/>
              </p:cNvSpPr>
              <p:nvPr/>
            </p:nvSpPr>
            <p:spPr>
              <a:xfrm>
                <a:off x="2359140" y="5246758"/>
                <a:ext cx="352338" cy="369115"/>
              </a:xfrm>
              <a:prstGeom prst="rect">
                <a:avLst/>
              </a:prstGeom>
              <a:blipFill>
                <a:blip r:embed="rId9"/>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8BE3246-6F46-4646-9268-C64C33B84AE9}"/>
                  </a:ext>
                </a:extLst>
              </p:cNvPr>
              <p:cNvSpPr/>
              <p:nvPr/>
            </p:nvSpPr>
            <p:spPr>
              <a:xfrm>
                <a:off x="908661" y="4993581"/>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42" name="Rectangle 141">
                <a:extLst>
                  <a:ext uri="{FF2B5EF4-FFF2-40B4-BE49-F238E27FC236}">
                    <a16:creationId xmlns:a16="http://schemas.microsoft.com/office/drawing/2014/main" id="{E8BE3246-6F46-4646-9268-C64C33B84AE9}"/>
                  </a:ext>
                </a:extLst>
              </p:cNvPr>
              <p:cNvSpPr>
                <a:spLocks noRot="1" noChangeAspect="1" noMove="1" noResize="1" noEditPoints="1" noAdjustHandles="1" noChangeArrowheads="1" noChangeShapeType="1" noTextEdit="1"/>
              </p:cNvSpPr>
              <p:nvPr/>
            </p:nvSpPr>
            <p:spPr>
              <a:xfrm>
                <a:off x="908661" y="4993581"/>
                <a:ext cx="835805" cy="369332"/>
              </a:xfrm>
              <a:prstGeom prst="rect">
                <a:avLst/>
              </a:prstGeom>
              <a:blipFill>
                <a:blip r:embed="rId10"/>
                <a:stretch>
                  <a:fillRect b="-13333"/>
                </a:stretch>
              </a:blipFill>
            </p:spPr>
            <p:txBody>
              <a:bodyPr/>
              <a:lstStyle/>
              <a:p>
                <a:r>
                  <a:rPr lang="en-US">
                    <a:noFill/>
                  </a:rPr>
                  <a:t> </a:t>
                </a:r>
              </a:p>
            </p:txBody>
          </p:sp>
        </mc:Fallback>
      </mc:AlternateContent>
      <p:grpSp>
        <p:nvGrpSpPr>
          <p:cNvPr id="144" name="Group 143">
            <a:extLst>
              <a:ext uri="{FF2B5EF4-FFF2-40B4-BE49-F238E27FC236}">
                <a16:creationId xmlns:a16="http://schemas.microsoft.com/office/drawing/2014/main" id="{1D48780B-F809-404F-AAE7-52DA527CE288}"/>
              </a:ext>
            </a:extLst>
          </p:cNvPr>
          <p:cNvGrpSpPr/>
          <p:nvPr/>
        </p:nvGrpSpPr>
        <p:grpSpPr>
          <a:xfrm>
            <a:off x="4566420" y="4377813"/>
            <a:ext cx="291812" cy="357779"/>
            <a:chOff x="4236440" y="4031062"/>
            <a:chExt cx="352338" cy="431988"/>
          </a:xfrm>
        </p:grpSpPr>
        <p:sp>
          <p:nvSpPr>
            <p:cNvPr id="145" name="TextBox 144">
              <a:extLst>
                <a:ext uri="{FF2B5EF4-FFF2-40B4-BE49-F238E27FC236}">
                  <a16:creationId xmlns:a16="http://schemas.microsoft.com/office/drawing/2014/main" id="{E4BD3EFA-62BD-424E-AFA2-6B82E4C1CF7D}"/>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46" name="Block Arc 145">
              <a:extLst>
                <a:ext uri="{FF2B5EF4-FFF2-40B4-BE49-F238E27FC236}">
                  <a16:creationId xmlns:a16="http://schemas.microsoft.com/office/drawing/2014/main" id="{6BB9AEB6-BAFD-EA4C-8C06-0F57F5012E56}"/>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7" name="Straight Arrow Connector 146">
              <a:extLst>
                <a:ext uri="{FF2B5EF4-FFF2-40B4-BE49-F238E27FC236}">
                  <a16:creationId xmlns:a16="http://schemas.microsoft.com/office/drawing/2014/main" id="{6F5BBEE5-9757-5F41-B241-F18AC2B118D0}"/>
                </a:ext>
              </a:extLst>
            </p:cNvPr>
            <p:cNvCxnSpPr>
              <a:cxnSpLocks/>
              <a:stCxn id="14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2E152FD9-DA43-5C41-A824-18A0D40DAB6B}"/>
              </a:ext>
            </a:extLst>
          </p:cNvPr>
          <p:cNvGrpSpPr/>
          <p:nvPr/>
        </p:nvGrpSpPr>
        <p:grpSpPr>
          <a:xfrm>
            <a:off x="4567910" y="4741260"/>
            <a:ext cx="291812" cy="357779"/>
            <a:chOff x="4236440" y="4031062"/>
            <a:chExt cx="352338" cy="431988"/>
          </a:xfrm>
        </p:grpSpPr>
        <p:sp>
          <p:nvSpPr>
            <p:cNvPr id="149" name="TextBox 148">
              <a:extLst>
                <a:ext uri="{FF2B5EF4-FFF2-40B4-BE49-F238E27FC236}">
                  <a16:creationId xmlns:a16="http://schemas.microsoft.com/office/drawing/2014/main" id="{DDB4E86C-7442-A64A-ACBC-4600C137479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50" name="Block Arc 149">
              <a:extLst>
                <a:ext uri="{FF2B5EF4-FFF2-40B4-BE49-F238E27FC236}">
                  <a16:creationId xmlns:a16="http://schemas.microsoft.com/office/drawing/2014/main" id="{C65E5BA0-5C25-0B46-877C-91246A31AEBD}"/>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Arrow Connector 150">
              <a:extLst>
                <a:ext uri="{FF2B5EF4-FFF2-40B4-BE49-F238E27FC236}">
                  <a16:creationId xmlns:a16="http://schemas.microsoft.com/office/drawing/2014/main" id="{08B3508B-C50C-D742-B644-B21F9D2A4BC0}"/>
                </a:ext>
              </a:extLst>
            </p:cNvPr>
            <p:cNvCxnSpPr>
              <a:cxnSpLocks/>
              <a:stCxn id="14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id="{BC8F9EBD-4CB6-6748-8982-0B43699BA950}"/>
              </a:ext>
            </a:extLst>
          </p:cNvPr>
          <p:cNvCxnSpPr>
            <a:cxnSpLocks/>
          </p:cNvCxnSpPr>
          <p:nvPr/>
        </p:nvCxnSpPr>
        <p:spPr>
          <a:xfrm>
            <a:off x="4858232" y="4489975"/>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E6E9B20-4D0C-B34C-979A-668001E19FC6}"/>
              </a:ext>
            </a:extLst>
          </p:cNvPr>
          <p:cNvCxnSpPr>
            <a:cxnSpLocks/>
          </p:cNvCxnSpPr>
          <p:nvPr/>
        </p:nvCxnSpPr>
        <p:spPr>
          <a:xfrm>
            <a:off x="4833085" y="4574046"/>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655685D-4479-7348-B4B5-B0D496FBC278}"/>
              </a:ext>
            </a:extLst>
          </p:cNvPr>
          <p:cNvCxnSpPr>
            <a:cxnSpLocks/>
          </p:cNvCxnSpPr>
          <p:nvPr/>
        </p:nvCxnSpPr>
        <p:spPr>
          <a:xfrm>
            <a:off x="4858232" y="4845939"/>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326D97C-DAD4-254F-ABEF-06243D39ADA0}"/>
              </a:ext>
            </a:extLst>
          </p:cNvPr>
          <p:cNvCxnSpPr>
            <a:cxnSpLocks/>
          </p:cNvCxnSpPr>
          <p:nvPr/>
        </p:nvCxnSpPr>
        <p:spPr>
          <a:xfrm>
            <a:off x="4858232" y="4915505"/>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E1A469B1-0ECB-8C4B-AC4E-F725F0C9E514}"/>
              </a:ext>
            </a:extLst>
          </p:cNvPr>
          <p:cNvSpPr txBox="1"/>
          <p:nvPr/>
        </p:nvSpPr>
        <p:spPr>
          <a:xfrm>
            <a:off x="2954320" y="2697633"/>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EFAA0E9-14B8-3347-B401-1C2EAEF6462E}"/>
                  </a:ext>
                </a:extLst>
              </p:cNvPr>
              <p:cNvSpPr/>
              <p:nvPr/>
            </p:nvSpPr>
            <p:spPr>
              <a:xfrm>
                <a:off x="4715828" y="5217774"/>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4" name="Rectangle 163">
                <a:extLst>
                  <a:ext uri="{FF2B5EF4-FFF2-40B4-BE49-F238E27FC236}">
                    <a16:creationId xmlns:a16="http://schemas.microsoft.com/office/drawing/2014/main" id="{5EFAA0E9-14B8-3347-B401-1C2EAEF6462E}"/>
                  </a:ext>
                </a:extLst>
              </p:cNvPr>
              <p:cNvSpPr>
                <a:spLocks noRot="1" noChangeAspect="1" noMove="1" noResize="1" noEditPoints="1" noAdjustHandles="1" noChangeArrowheads="1" noChangeShapeType="1" noTextEdit="1"/>
              </p:cNvSpPr>
              <p:nvPr/>
            </p:nvSpPr>
            <p:spPr>
              <a:xfrm>
                <a:off x="4715828" y="5217774"/>
                <a:ext cx="43473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484A0073-5C51-3D40-8EB4-1FD834C37805}"/>
                  </a:ext>
                </a:extLst>
              </p:cNvPr>
              <p:cNvSpPr/>
              <p:nvPr/>
            </p:nvSpPr>
            <p:spPr>
              <a:xfrm>
                <a:off x="2401778" y="5715493"/>
                <a:ext cx="30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5" name="Rectangle 164">
                <a:extLst>
                  <a:ext uri="{FF2B5EF4-FFF2-40B4-BE49-F238E27FC236}">
                    <a16:creationId xmlns:a16="http://schemas.microsoft.com/office/drawing/2014/main" id="{484A0073-5C51-3D40-8EB4-1FD834C37805}"/>
                  </a:ext>
                </a:extLst>
              </p:cNvPr>
              <p:cNvSpPr>
                <a:spLocks noRot="1" noChangeAspect="1" noMove="1" noResize="1" noEditPoints="1" noAdjustHandles="1" noChangeArrowheads="1" noChangeShapeType="1" noTextEdit="1"/>
              </p:cNvSpPr>
              <p:nvPr/>
            </p:nvSpPr>
            <p:spPr>
              <a:xfrm>
                <a:off x="2401778" y="5715493"/>
                <a:ext cx="30970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1DE428AE-DA21-0C46-8AC7-3142F74797B4}"/>
                  </a:ext>
                </a:extLst>
              </p:cNvPr>
              <p:cNvSpPr/>
              <p:nvPr/>
            </p:nvSpPr>
            <p:spPr>
              <a:xfrm>
                <a:off x="5042874" y="2466096"/>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1</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3" name="Rectangle 172">
                <a:extLst>
                  <a:ext uri="{FF2B5EF4-FFF2-40B4-BE49-F238E27FC236}">
                    <a16:creationId xmlns:a16="http://schemas.microsoft.com/office/drawing/2014/main" id="{1DE428AE-DA21-0C46-8AC7-3142F74797B4}"/>
                  </a:ext>
                </a:extLst>
              </p:cNvPr>
              <p:cNvSpPr>
                <a:spLocks noRot="1" noChangeAspect="1" noMove="1" noResize="1" noEditPoints="1" noAdjustHandles="1" noChangeArrowheads="1" noChangeShapeType="1" noTextEdit="1"/>
              </p:cNvSpPr>
              <p:nvPr/>
            </p:nvSpPr>
            <p:spPr>
              <a:xfrm>
                <a:off x="5042874" y="2466096"/>
                <a:ext cx="407098" cy="276999"/>
              </a:xfrm>
              <a:prstGeom prst="rect">
                <a:avLst/>
              </a:prstGeom>
              <a:blipFill>
                <a:blip r:embed="rId13"/>
                <a:stretch>
                  <a:fillRect b="-4348"/>
                </a:stretch>
              </a:blipFill>
            </p:spPr>
            <p:txBody>
              <a:bodyPr/>
              <a:lstStyle/>
              <a:p>
                <a:r>
                  <a:rPr lang="en-US">
                    <a:noFill/>
                  </a:rPr>
                  <a:t> </a:t>
                </a:r>
              </a:p>
            </p:txBody>
          </p:sp>
        </mc:Fallback>
      </mc:AlternateContent>
      <p:sp>
        <p:nvSpPr>
          <p:cNvPr id="193" name="TextBox 192">
            <a:extLst>
              <a:ext uri="{FF2B5EF4-FFF2-40B4-BE49-F238E27FC236}">
                <a16:creationId xmlns:a16="http://schemas.microsoft.com/office/drawing/2014/main" id="{C49D6502-8FEB-F443-8CBD-BF10CF947D93}"/>
              </a:ext>
            </a:extLst>
          </p:cNvPr>
          <p:cNvSpPr txBox="1"/>
          <p:nvPr/>
        </p:nvSpPr>
        <p:spPr>
          <a:xfrm>
            <a:off x="6785796" y="757327"/>
            <a:ext cx="5184120" cy="3416320"/>
          </a:xfrm>
          <a:prstGeom prst="rect">
            <a:avLst/>
          </a:prstGeom>
          <a:solidFill>
            <a:schemeClr val="accent4">
              <a:lumMod val="20000"/>
              <a:lumOff val="80000"/>
            </a:schemeClr>
          </a:solidFill>
          <a:ln>
            <a:solidFill>
              <a:srgbClr val="002060"/>
            </a:solidFill>
          </a:ln>
        </p:spPr>
        <p:txBody>
          <a:bodyPr wrap="square" rtlCol="0">
            <a:spAutoFit/>
          </a:bodyPr>
          <a:lstStyle/>
          <a:p>
            <a:r>
              <a:rPr lang="en-CA" b="1" dirty="0"/>
              <a:t>Idea: </a:t>
            </a:r>
            <a:r>
              <a:rPr lang="en-CA" i="1" dirty="0"/>
              <a:t>Recursively</a:t>
            </a:r>
            <a:r>
              <a:rPr lang="en-CA" dirty="0"/>
              <a:t> apply QRE for Clifford circuits!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QRE for Clifford circuits is much simpler</a:t>
            </a:r>
          </a:p>
          <a:p>
            <a:pPr marL="285750" indent="-285750">
              <a:buFont typeface="Arial" panose="020B0604020202020204" pitchFamily="34" charset="0"/>
              <a:buChar char="•"/>
            </a:pPr>
            <a:endParaRPr lang="en-CA" b="1" dirty="0"/>
          </a:p>
          <a:p>
            <a:pPr marL="285750" indent="-285750">
              <a:buFont typeface="Arial" panose="020B0604020202020204" pitchFamily="34" charset="0"/>
              <a:buChar char="•"/>
            </a:pPr>
            <a:r>
              <a:rPr lang="en-CA" dirty="0"/>
              <a:t>Since Clifford group maps </a:t>
            </a:r>
            <a:r>
              <a:rPr lang="en-CA" dirty="0" err="1"/>
              <a:t>Paulis</a:t>
            </a:r>
            <a:r>
              <a:rPr lang="en-CA" dirty="0"/>
              <a:t> to </a:t>
            </a:r>
            <a:r>
              <a:rPr lang="en-CA" dirty="0" err="1"/>
              <a:t>Paulis</a:t>
            </a:r>
            <a:r>
              <a:rPr lang="en-CA" dirty="0"/>
              <a:t>, we can defer corrections until the very end of circuit.</a:t>
            </a:r>
          </a:p>
          <a:p>
            <a:pPr marL="285750" indent="-285750">
              <a:buFont typeface="Arial" panose="020B0604020202020204" pitchFamily="34" charset="0"/>
              <a:buChar char="•"/>
            </a:pPr>
            <a:endParaRPr lang="en-CA" b="1" dirty="0"/>
          </a:p>
          <a:p>
            <a:pPr marL="285750" indent="-285750">
              <a:buFont typeface="Arial" panose="020B0604020202020204" pitchFamily="34" charset="0"/>
              <a:buChar char="•"/>
            </a:pPr>
            <a:r>
              <a:rPr lang="en-CA" dirty="0"/>
              <a:t>Encrypted TP gadgets are constant depth, so Encoder can apply them.</a:t>
            </a:r>
          </a:p>
          <a:p>
            <a:endParaRPr lang="en-CA" dirty="0"/>
          </a:p>
          <a:p>
            <a:pPr marL="285750" indent="-285750">
              <a:buFont typeface="Arial" panose="020B0604020202020204" pitchFamily="34" charset="0"/>
              <a:buChar char="•"/>
            </a:pPr>
            <a:r>
              <a:rPr lang="en-CA" dirty="0"/>
              <a:t>Use Classical RE to compute final corrections, which is single layer of Pauli gates.</a:t>
            </a:r>
            <a:endParaRPr lang="en-US" dirty="0"/>
          </a:p>
        </p:txBody>
      </p:sp>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3DFEF347-5EEE-AA47-BF28-492240B6F9EF}"/>
                  </a:ext>
                </a:extLst>
              </p:cNvPr>
              <p:cNvSpPr/>
              <p:nvPr/>
            </p:nvSpPr>
            <p:spPr>
              <a:xfrm>
                <a:off x="4921808" y="3742276"/>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167" name="Rectangle 166">
                <a:extLst>
                  <a:ext uri="{FF2B5EF4-FFF2-40B4-BE49-F238E27FC236}">
                    <a16:creationId xmlns:a16="http://schemas.microsoft.com/office/drawing/2014/main" id="{3DFEF347-5EEE-AA47-BF28-492240B6F9EF}"/>
                  </a:ext>
                </a:extLst>
              </p:cNvPr>
              <p:cNvSpPr>
                <a:spLocks noRot="1" noChangeAspect="1" noMove="1" noResize="1" noEditPoints="1" noAdjustHandles="1" noChangeArrowheads="1" noChangeShapeType="1" noTextEdit="1"/>
              </p:cNvSpPr>
              <p:nvPr/>
            </p:nvSpPr>
            <p:spPr>
              <a:xfrm>
                <a:off x="4921808" y="3742276"/>
                <a:ext cx="370550" cy="28687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0535D412-E9EE-9D45-8C0E-6CD01046A21B}"/>
                  </a:ext>
                </a:extLst>
              </p:cNvPr>
              <p:cNvSpPr/>
              <p:nvPr/>
            </p:nvSpPr>
            <p:spPr>
              <a:xfrm>
                <a:off x="5046404" y="3354920"/>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2</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8" name="Rectangle 177">
                <a:extLst>
                  <a:ext uri="{FF2B5EF4-FFF2-40B4-BE49-F238E27FC236}">
                    <a16:creationId xmlns:a16="http://schemas.microsoft.com/office/drawing/2014/main" id="{0535D412-E9EE-9D45-8C0E-6CD01046A21B}"/>
                  </a:ext>
                </a:extLst>
              </p:cNvPr>
              <p:cNvSpPr>
                <a:spLocks noRot="1" noChangeAspect="1" noMove="1" noResize="1" noEditPoints="1" noAdjustHandles="1" noChangeArrowheads="1" noChangeShapeType="1" noTextEdit="1"/>
              </p:cNvSpPr>
              <p:nvPr/>
            </p:nvSpPr>
            <p:spPr>
              <a:xfrm>
                <a:off x="5046404" y="3354920"/>
                <a:ext cx="407098" cy="276999"/>
              </a:xfrm>
              <a:prstGeom prst="rect">
                <a:avLst/>
              </a:prstGeom>
              <a:blipFill>
                <a:blip r:embed="rId15"/>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2C8CAB1A-AEEE-F948-A9D9-5051AE30DD8F}"/>
                  </a:ext>
                </a:extLst>
              </p:cNvPr>
              <p:cNvSpPr/>
              <p:nvPr/>
            </p:nvSpPr>
            <p:spPr>
              <a:xfrm>
                <a:off x="4920981" y="4581733"/>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79" name="Rectangle 178">
                <a:extLst>
                  <a:ext uri="{FF2B5EF4-FFF2-40B4-BE49-F238E27FC236}">
                    <a16:creationId xmlns:a16="http://schemas.microsoft.com/office/drawing/2014/main" id="{2C8CAB1A-AEEE-F948-A9D9-5051AE30DD8F}"/>
                  </a:ext>
                </a:extLst>
              </p:cNvPr>
              <p:cNvSpPr>
                <a:spLocks noRot="1" noChangeAspect="1" noMove="1" noResize="1" noEditPoints="1" noAdjustHandles="1" noChangeArrowheads="1" noChangeShapeType="1" noTextEdit="1"/>
              </p:cNvSpPr>
              <p:nvPr/>
            </p:nvSpPr>
            <p:spPr>
              <a:xfrm>
                <a:off x="4920981" y="4581733"/>
                <a:ext cx="370550" cy="286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2188A823-9315-874D-B251-B4F68717B33E}"/>
                  </a:ext>
                </a:extLst>
              </p:cNvPr>
              <p:cNvSpPr/>
              <p:nvPr/>
            </p:nvSpPr>
            <p:spPr>
              <a:xfrm>
                <a:off x="5045577" y="4194377"/>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3</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80" name="Rectangle 179">
                <a:extLst>
                  <a:ext uri="{FF2B5EF4-FFF2-40B4-BE49-F238E27FC236}">
                    <a16:creationId xmlns:a16="http://schemas.microsoft.com/office/drawing/2014/main" id="{2188A823-9315-874D-B251-B4F68717B33E}"/>
                  </a:ext>
                </a:extLst>
              </p:cNvPr>
              <p:cNvSpPr>
                <a:spLocks noRot="1" noChangeAspect="1" noMove="1" noResize="1" noEditPoints="1" noAdjustHandles="1" noChangeArrowheads="1" noChangeShapeType="1" noTextEdit="1"/>
              </p:cNvSpPr>
              <p:nvPr/>
            </p:nvSpPr>
            <p:spPr>
              <a:xfrm>
                <a:off x="5045577" y="4194377"/>
                <a:ext cx="407098" cy="276999"/>
              </a:xfrm>
              <a:prstGeom prst="rect">
                <a:avLst/>
              </a:prstGeom>
              <a:blipFill>
                <a:blip r:embed="rId17"/>
                <a:stretch>
                  <a:fillRect b="-4348"/>
                </a:stretch>
              </a:blipFill>
            </p:spPr>
            <p:txBody>
              <a:bodyPr/>
              <a:lstStyle/>
              <a:p>
                <a:r>
                  <a:rPr lang="en-US">
                    <a:noFill/>
                  </a:rPr>
                  <a:t> </a:t>
                </a:r>
              </a:p>
            </p:txBody>
          </p:sp>
        </mc:Fallback>
      </mc:AlternateContent>
      <p:sp>
        <p:nvSpPr>
          <p:cNvPr id="135" name="TextBox 134">
            <a:extLst>
              <a:ext uri="{FF2B5EF4-FFF2-40B4-BE49-F238E27FC236}">
                <a16:creationId xmlns:a16="http://schemas.microsoft.com/office/drawing/2014/main" id="{0D67E32C-2E4A-5B42-9076-813F010A0845}"/>
              </a:ext>
            </a:extLst>
          </p:cNvPr>
          <p:cNvSpPr txBox="1"/>
          <p:nvPr/>
        </p:nvSpPr>
        <p:spPr>
          <a:xfrm>
            <a:off x="2956656" y="3604675"/>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sp>
        <p:nvSpPr>
          <p:cNvPr id="136" name="TextBox 135">
            <a:extLst>
              <a:ext uri="{FF2B5EF4-FFF2-40B4-BE49-F238E27FC236}">
                <a16:creationId xmlns:a16="http://schemas.microsoft.com/office/drawing/2014/main" id="{DBF00760-B4C6-3B45-9D27-37199EEFF860}"/>
              </a:ext>
            </a:extLst>
          </p:cNvPr>
          <p:cNvSpPr txBox="1"/>
          <p:nvPr/>
        </p:nvSpPr>
        <p:spPr>
          <a:xfrm>
            <a:off x="2959104" y="445768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sp>
        <p:nvSpPr>
          <p:cNvPr id="160" name="TextBox 159">
            <a:extLst>
              <a:ext uri="{FF2B5EF4-FFF2-40B4-BE49-F238E27FC236}">
                <a16:creationId xmlns:a16="http://schemas.microsoft.com/office/drawing/2014/main" id="{8DCE1A79-A521-5242-AEC2-B8AE25703883}"/>
              </a:ext>
            </a:extLst>
          </p:cNvPr>
          <p:cNvSpPr txBox="1"/>
          <p:nvPr/>
        </p:nvSpPr>
        <p:spPr>
          <a:xfrm>
            <a:off x="2959104" y="5291801"/>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sp>
        <p:nvSpPr>
          <p:cNvPr id="161" name="Rectangle 160">
            <a:extLst>
              <a:ext uri="{FF2B5EF4-FFF2-40B4-BE49-F238E27FC236}">
                <a16:creationId xmlns:a16="http://schemas.microsoft.com/office/drawing/2014/main" id="{9545A815-1CFA-8B47-864E-8879A97A96A8}"/>
              </a:ext>
            </a:extLst>
          </p:cNvPr>
          <p:cNvSpPr/>
          <p:nvPr/>
        </p:nvSpPr>
        <p:spPr>
          <a:xfrm>
            <a:off x="846256" y="2381120"/>
            <a:ext cx="2917948" cy="4317391"/>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62101A2E-638E-804E-B6C7-20FD961240A9}"/>
              </a:ext>
            </a:extLst>
          </p:cNvPr>
          <p:cNvSpPr/>
          <p:nvPr/>
        </p:nvSpPr>
        <p:spPr>
          <a:xfrm>
            <a:off x="7200902" y="5046967"/>
            <a:ext cx="2605790" cy="1409889"/>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80A14399-5F49-9D4A-9FFD-B9AB8FA7DC6F}"/>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0" b="100000" l="3556" r="98667"/>
                    </a14:imgEffect>
                  </a14:imgLayer>
                </a14:imgProps>
              </a:ext>
            </a:extLst>
          </a:blip>
          <a:stretch>
            <a:fillRect/>
          </a:stretch>
        </p:blipFill>
        <p:spPr>
          <a:xfrm>
            <a:off x="8125473" y="4588416"/>
            <a:ext cx="756648" cy="756648"/>
          </a:xfrm>
          <a:prstGeom prst="rect">
            <a:avLst/>
          </a:prstGeom>
        </p:spPr>
      </p:pic>
      <p:pic>
        <p:nvPicPr>
          <p:cNvPr id="183" name="Picture 182">
            <a:extLst>
              <a:ext uri="{FF2B5EF4-FFF2-40B4-BE49-F238E27FC236}">
                <a16:creationId xmlns:a16="http://schemas.microsoft.com/office/drawing/2014/main" id="{D681A49F-5152-EC49-839B-D9E24A1F634F}"/>
              </a:ext>
            </a:extLst>
          </p:cNvPr>
          <p:cNvPicPr>
            <a:picLocks noChangeAspect="1"/>
          </p:cNvPicPr>
          <p:nvPr/>
        </p:nvPicPr>
        <p:blipFill>
          <a:blip r:embed="rId20"/>
          <a:stretch>
            <a:fillRect/>
          </a:stretch>
        </p:blipFill>
        <p:spPr>
          <a:xfrm>
            <a:off x="5570965" y="2717434"/>
            <a:ext cx="580374" cy="465589"/>
          </a:xfrm>
          <a:prstGeom prst="rect">
            <a:avLst/>
          </a:prstGeom>
        </p:spPr>
      </p:pic>
      <p:pic>
        <p:nvPicPr>
          <p:cNvPr id="184" name="Picture 183">
            <a:extLst>
              <a:ext uri="{FF2B5EF4-FFF2-40B4-BE49-F238E27FC236}">
                <a16:creationId xmlns:a16="http://schemas.microsoft.com/office/drawing/2014/main" id="{756D2130-7FA6-D945-97F9-BDFC6C737FE8}"/>
              </a:ext>
            </a:extLst>
          </p:cNvPr>
          <p:cNvPicPr>
            <a:picLocks noChangeAspect="1"/>
          </p:cNvPicPr>
          <p:nvPr/>
        </p:nvPicPr>
        <p:blipFill>
          <a:blip r:embed="rId20"/>
          <a:stretch>
            <a:fillRect/>
          </a:stretch>
        </p:blipFill>
        <p:spPr>
          <a:xfrm>
            <a:off x="5660250" y="3694671"/>
            <a:ext cx="580374" cy="465589"/>
          </a:xfrm>
          <a:prstGeom prst="rect">
            <a:avLst/>
          </a:prstGeom>
        </p:spPr>
      </p:pic>
      <p:pic>
        <p:nvPicPr>
          <p:cNvPr id="185" name="Picture 184">
            <a:extLst>
              <a:ext uri="{FF2B5EF4-FFF2-40B4-BE49-F238E27FC236}">
                <a16:creationId xmlns:a16="http://schemas.microsoft.com/office/drawing/2014/main" id="{ADE6DC9E-0B34-C84B-B616-166679C13897}"/>
              </a:ext>
            </a:extLst>
          </p:cNvPr>
          <p:cNvPicPr>
            <a:picLocks noChangeAspect="1"/>
          </p:cNvPicPr>
          <p:nvPr/>
        </p:nvPicPr>
        <p:blipFill>
          <a:blip r:embed="rId20"/>
          <a:stretch>
            <a:fillRect/>
          </a:stretch>
        </p:blipFill>
        <p:spPr>
          <a:xfrm>
            <a:off x="5694661" y="4463421"/>
            <a:ext cx="580374" cy="465589"/>
          </a:xfrm>
          <a:prstGeom prst="rect">
            <a:avLst/>
          </a:prstGeom>
        </p:spPr>
      </p:pic>
      <p:sp>
        <p:nvSpPr>
          <p:cNvPr id="186" name="Rectangle 185">
            <a:extLst>
              <a:ext uri="{FF2B5EF4-FFF2-40B4-BE49-F238E27FC236}">
                <a16:creationId xmlns:a16="http://schemas.microsoft.com/office/drawing/2014/main" id="{C1997117-833A-EC4B-8E6A-D21404716890}"/>
              </a:ext>
            </a:extLst>
          </p:cNvPr>
          <p:cNvSpPr/>
          <p:nvPr/>
        </p:nvSpPr>
        <p:spPr>
          <a:xfrm>
            <a:off x="7568141" y="5489021"/>
            <a:ext cx="2147760" cy="523220"/>
          </a:xfrm>
          <a:prstGeom prst="rect">
            <a:avLst/>
          </a:prstGeom>
        </p:spPr>
        <p:txBody>
          <a:bodyPr wrap="square">
            <a:spAutoFit/>
          </a:bodyPr>
          <a:lstStyle/>
          <a:p>
            <a:r>
              <a:rPr lang="en-CA" sz="1400" dirty="0">
                <a:ea typeface="Cambria Math" panose="02040503050406030204" pitchFamily="18" charset="0"/>
              </a:rPr>
              <a:t>CRE of function to compute final corrections</a:t>
            </a:r>
            <a:endParaRPr lang="en-US" sz="1400" dirty="0"/>
          </a:p>
        </p:txBody>
      </p:sp>
      <p:sp>
        <p:nvSpPr>
          <p:cNvPr id="187" name="Right Arrow 186">
            <a:extLst>
              <a:ext uri="{FF2B5EF4-FFF2-40B4-BE49-F238E27FC236}">
                <a16:creationId xmlns:a16="http://schemas.microsoft.com/office/drawing/2014/main" id="{372D10A2-0A1E-DD47-83BB-5BDAF4A6E02B}"/>
              </a:ext>
            </a:extLst>
          </p:cNvPr>
          <p:cNvSpPr/>
          <p:nvPr/>
        </p:nvSpPr>
        <p:spPr>
          <a:xfrm rot="1036150">
            <a:off x="6187213" y="4842528"/>
            <a:ext cx="882869" cy="375748"/>
          </a:xfrm>
          <a:prstGeom prst="rightArrow">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E7265CD3-5F63-B94C-904B-EDC88C5DE28C}"/>
              </a:ext>
            </a:extLst>
          </p:cNvPr>
          <p:cNvSpPr/>
          <p:nvPr/>
        </p:nvSpPr>
        <p:spPr>
          <a:xfrm>
            <a:off x="4136065" y="2243470"/>
            <a:ext cx="6528391" cy="4369981"/>
          </a:xfrm>
          <a:prstGeom prst="corner">
            <a:avLst>
              <a:gd name="adj1" fmla="val 50000"/>
              <a:gd name="adj2" fmla="val 53163"/>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0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3">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8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8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8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2" grpId="0"/>
      <p:bldP spid="110" grpId="0"/>
      <p:bldP spid="115" grpId="0" animBg="1"/>
      <p:bldP spid="116" grpId="0"/>
      <p:bldP spid="141" grpId="0" animBg="1"/>
      <p:bldP spid="142" grpId="0"/>
      <p:bldP spid="163" grpId="0" animBg="1"/>
      <p:bldP spid="164" grpId="0"/>
      <p:bldP spid="165" grpId="0"/>
      <p:bldP spid="173" grpId="0"/>
      <p:bldP spid="167" grpId="0"/>
      <p:bldP spid="178" grpId="0"/>
      <p:bldP spid="179" grpId="0"/>
      <p:bldP spid="180" grpId="0"/>
      <p:bldP spid="135" grpId="0" animBg="1"/>
      <p:bldP spid="136" grpId="0" animBg="1"/>
      <p:bldP spid="160" grpId="0" animBg="1"/>
      <p:bldP spid="161" grpId="0" animBg="1"/>
      <p:bldP spid="174" grpId="0" animBg="1"/>
      <p:bldP spid="186" grpId="0"/>
      <p:bldP spid="18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83AC-E57D-0542-B7E1-948AB87069D1}"/>
              </a:ext>
            </a:extLst>
          </p:cNvPr>
          <p:cNvSpPr>
            <a:spLocks noGrp="1"/>
          </p:cNvSpPr>
          <p:nvPr>
            <p:ph type="title"/>
          </p:nvPr>
        </p:nvSpPr>
        <p:spPr/>
        <p:txBody>
          <a:bodyPr/>
          <a:lstStyle/>
          <a:p>
            <a:r>
              <a:rPr lang="en-US" dirty="0"/>
              <a:t>The Scheme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3D8B8-9ABE-4647-9165-E662214154D6}"/>
                  </a:ext>
                </a:extLst>
              </p:cNvPr>
              <p:cNvSpPr>
                <a:spLocks noGrp="1"/>
              </p:cNvSpPr>
              <p:nvPr>
                <p:ph idx="1"/>
              </p:nvPr>
            </p:nvSpPr>
            <p:spPr>
              <a:xfrm>
                <a:off x="12457012" y="653325"/>
                <a:ext cx="6736590" cy="749162"/>
              </a:xfrm>
            </p:spPr>
            <p:txBody>
              <a:bodyPr>
                <a:normAutofit/>
              </a:bodyPr>
              <a:lstStyle/>
              <a:p>
                <a:pPr marL="0" indent="0">
                  <a:buNone/>
                </a:pPr>
                <a:r>
                  <a:rPr lang="en-US" sz="1600" b="1" dirty="0"/>
                  <a:t>Need to hide:</a:t>
                </a:r>
                <a:r>
                  <a:rPr lang="en-US" sz="1600" dirty="0"/>
                  <a:t> (1) </a:t>
                </a:r>
                <a:r>
                  <a:rPr lang="en-US" sz="1400" dirty="0"/>
                  <a:t>Input </a:t>
                </a:r>
                <a14:m>
                  <m:oMath xmlns:m="http://schemas.openxmlformats.org/officeDocument/2006/math">
                    <m:r>
                      <a:rPr lang="en-CA" sz="1400" b="1" i="1" smtClean="0">
                        <a:latin typeface="Cambria Math" panose="02040503050406030204" pitchFamily="18" charset="0"/>
                      </a:rPr>
                      <m:t>𝒙</m:t>
                    </m:r>
                  </m:oMath>
                </a14:m>
                <a:r>
                  <a:rPr lang="en-US" sz="1400" dirty="0"/>
                  <a:t>, (2) Gates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1</m:t>
                        </m:r>
                      </m:sub>
                    </m:sSub>
                  </m:oMath>
                </a14:m>
                <a:r>
                  <a:rPr lang="en-US" sz="1400" dirty="0"/>
                  <a:t>, </a:t>
                </a:r>
                <a14:m>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i="1" smtClean="0">
                            <a:latin typeface="Cambria Math" panose="02040503050406030204" pitchFamily="18" charset="0"/>
                            <a:ea typeface="Cambria Math" panose="02040503050406030204" pitchFamily="18" charset="0"/>
                          </a:rPr>
                          <m:t>𝐺</m:t>
                        </m:r>
                      </m:e>
                      <m:sub>
                        <m:r>
                          <a:rPr lang="en-CA" sz="1400" b="0" i="1" smtClean="0">
                            <a:latin typeface="Cambria Math" panose="02040503050406030204" pitchFamily="18" charset="0"/>
                            <a:ea typeface="Cambria Math" panose="02040503050406030204" pitchFamily="18" charset="0"/>
                          </a:rPr>
                          <m:t>2</m:t>
                        </m:r>
                      </m:sub>
                    </m:sSub>
                  </m:oMath>
                </a14:m>
                <a:r>
                  <a:rPr lang="en-US" sz="1400" dirty="0"/>
                  <a:t>, </a:t>
                </a:r>
                <a14:m>
                  <m:oMath xmlns:m="http://schemas.openxmlformats.org/officeDocument/2006/math">
                    <m:r>
                      <a:rPr lang="en-CA" sz="1400" b="0" i="1" smtClean="0">
                        <a:latin typeface="Cambria Math" panose="02040503050406030204" pitchFamily="18" charset="0"/>
                        <a:ea typeface="Cambria Math" panose="02040503050406030204" pitchFamily="18" charset="0"/>
                      </a:rPr>
                      <m:t>…</m:t>
                    </m:r>
                  </m:oMath>
                </a14:m>
                <a:r>
                  <a:rPr lang="en-US" sz="1400" dirty="0"/>
                  <a:t>, (3) Teleportation outcomes, </a:t>
                </a:r>
                <a:br>
                  <a:rPr lang="en-US" sz="1400" dirty="0"/>
                </a:br>
                <a:r>
                  <a:rPr lang="en-US" sz="1400" dirty="0"/>
                  <a:t>(4) Correction </a:t>
                </a:r>
                <a:r>
                  <a:rPr lang="en-US" sz="1400" dirty="0" err="1"/>
                  <a:t>unitaries</a:t>
                </a:r>
                <a:endParaRPr lang="en-US" sz="1400" dirty="0"/>
              </a:p>
            </p:txBody>
          </p:sp>
        </mc:Choice>
        <mc:Fallback xmlns="">
          <p:sp>
            <p:nvSpPr>
              <p:cNvPr id="3" name="Content Placeholder 2">
                <a:extLst>
                  <a:ext uri="{FF2B5EF4-FFF2-40B4-BE49-F238E27FC236}">
                    <a16:creationId xmlns:a16="http://schemas.microsoft.com/office/drawing/2014/main" id="{2233D8B8-9ABE-4647-9165-E662214154D6}"/>
                  </a:ext>
                </a:extLst>
              </p:cNvPr>
              <p:cNvSpPr>
                <a:spLocks noGrp="1" noRot="1" noChangeAspect="1" noMove="1" noResize="1" noEditPoints="1" noAdjustHandles="1" noChangeArrowheads="1" noChangeShapeType="1" noTextEdit="1"/>
              </p:cNvSpPr>
              <p:nvPr>
                <p:ph idx="1"/>
              </p:nvPr>
            </p:nvSpPr>
            <p:spPr>
              <a:xfrm>
                <a:off x="12457012" y="653325"/>
                <a:ext cx="6736590" cy="749162"/>
              </a:xfrm>
              <a:blipFill>
                <a:blip r:embed="rId2"/>
                <a:stretch>
                  <a:fillRect l="-377" t="-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98A1D5BF-0296-394E-8853-BE6268AF3680}"/>
              </a:ext>
            </a:extLst>
          </p:cNvPr>
          <p:cNvCxnSpPr>
            <a:cxnSpLocks/>
          </p:cNvCxnSpPr>
          <p:nvPr/>
        </p:nvCxnSpPr>
        <p:spPr>
          <a:xfrm>
            <a:off x="2140327" y="2536415"/>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29F73E-1414-7847-977F-2DF14697AC54}"/>
              </a:ext>
            </a:extLst>
          </p:cNvPr>
          <p:cNvCxnSpPr>
            <a:cxnSpLocks/>
          </p:cNvCxnSpPr>
          <p:nvPr/>
        </p:nvCxnSpPr>
        <p:spPr>
          <a:xfrm>
            <a:off x="2140327" y="2831428"/>
            <a:ext cx="25619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CF92CE8-681D-5B4E-BF27-9B1C5F32EEEE}"/>
              </a:ext>
            </a:extLst>
          </p:cNvPr>
          <p:cNvCxnSpPr>
            <a:cxnSpLocks/>
          </p:cNvCxnSpPr>
          <p:nvPr/>
        </p:nvCxnSpPr>
        <p:spPr>
          <a:xfrm>
            <a:off x="2140327" y="3401879"/>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AB541D-8950-F949-A838-89CDA4E5FEA4}"/>
              </a:ext>
            </a:extLst>
          </p:cNvPr>
          <p:cNvCxnSpPr>
            <a:cxnSpLocks/>
          </p:cNvCxnSpPr>
          <p:nvPr/>
        </p:nvCxnSpPr>
        <p:spPr>
          <a:xfrm flipV="1">
            <a:off x="1746044" y="2831428"/>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886E1B-0A4D-0E43-9D69-23C616ADCF25}"/>
              </a:ext>
            </a:extLst>
          </p:cNvPr>
          <p:cNvCxnSpPr>
            <a:cxnSpLocks/>
          </p:cNvCxnSpPr>
          <p:nvPr/>
        </p:nvCxnSpPr>
        <p:spPr>
          <a:xfrm>
            <a:off x="1746044" y="3148811"/>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95501CA-8311-FC41-B23F-C1004557219E}"/>
                  </a:ext>
                </a:extLst>
              </p:cNvPr>
              <p:cNvSpPr txBox="1"/>
              <p:nvPr/>
            </p:nvSpPr>
            <p:spPr>
              <a:xfrm>
                <a:off x="2359140" y="3217321"/>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i="1">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90" name="TextBox 89">
                <a:extLst>
                  <a:ext uri="{FF2B5EF4-FFF2-40B4-BE49-F238E27FC236}">
                    <a16:creationId xmlns:a16="http://schemas.microsoft.com/office/drawing/2014/main" id="{995501CA-8311-FC41-B23F-C1004557219E}"/>
                  </a:ext>
                </a:extLst>
              </p:cNvPr>
              <p:cNvSpPr txBox="1">
                <a:spLocks noRot="1" noChangeAspect="1" noMove="1" noResize="1" noEditPoints="1" noAdjustHandles="1" noChangeArrowheads="1" noChangeShapeType="1" noTextEdit="1"/>
              </p:cNvSpPr>
              <p:nvPr/>
            </p:nvSpPr>
            <p:spPr>
              <a:xfrm>
                <a:off x="2359140" y="3217321"/>
                <a:ext cx="352338" cy="369115"/>
              </a:xfrm>
              <a:prstGeom prst="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278E305-2006-8E46-9821-08ACE74E39C3}"/>
                  </a:ext>
                </a:extLst>
              </p:cNvPr>
              <p:cNvSpPr/>
              <p:nvPr/>
            </p:nvSpPr>
            <p:spPr>
              <a:xfrm>
                <a:off x="910239" y="2964144"/>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91" name="Rectangle 90">
                <a:extLst>
                  <a:ext uri="{FF2B5EF4-FFF2-40B4-BE49-F238E27FC236}">
                    <a16:creationId xmlns:a16="http://schemas.microsoft.com/office/drawing/2014/main" id="{8278E305-2006-8E46-9821-08ACE74E39C3}"/>
                  </a:ext>
                </a:extLst>
              </p:cNvPr>
              <p:cNvSpPr>
                <a:spLocks noRot="1" noChangeAspect="1" noMove="1" noResize="1" noEditPoints="1" noAdjustHandles="1" noChangeArrowheads="1" noChangeShapeType="1" noTextEdit="1"/>
              </p:cNvSpPr>
              <p:nvPr/>
            </p:nvSpPr>
            <p:spPr>
              <a:xfrm>
                <a:off x="910239" y="2964144"/>
                <a:ext cx="835805"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9AE56213-D004-4644-A881-49A8496FDEEA}"/>
                  </a:ext>
                </a:extLst>
              </p:cNvPr>
              <p:cNvSpPr/>
              <p:nvPr/>
            </p:nvSpPr>
            <p:spPr>
              <a:xfrm>
                <a:off x="1156226" y="235174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rPr>
                        <m:t>𝒙</m:t>
                      </m:r>
                    </m:oMath>
                  </m:oMathPara>
                </a14:m>
                <a:endParaRPr lang="en-US" b="1" dirty="0"/>
              </a:p>
            </p:txBody>
          </p:sp>
        </mc:Choice>
        <mc:Fallback xmlns="">
          <p:sp>
            <p:nvSpPr>
              <p:cNvPr id="92" name="Rectangle 91">
                <a:extLst>
                  <a:ext uri="{FF2B5EF4-FFF2-40B4-BE49-F238E27FC236}">
                    <a16:creationId xmlns:a16="http://schemas.microsoft.com/office/drawing/2014/main" id="{9AE56213-D004-4644-A881-49A8496FDEEA}"/>
                  </a:ext>
                </a:extLst>
              </p:cNvPr>
              <p:cNvSpPr>
                <a:spLocks noRot="1" noChangeAspect="1" noMove="1" noResize="1" noEditPoints="1" noAdjustHandles="1" noChangeArrowheads="1" noChangeShapeType="1" noTextEdit="1"/>
              </p:cNvSpPr>
              <p:nvPr/>
            </p:nvSpPr>
            <p:spPr>
              <a:xfrm>
                <a:off x="1156226" y="2351749"/>
                <a:ext cx="367985" cy="369332"/>
              </a:xfrm>
              <a:prstGeom prst="rect">
                <a:avLst/>
              </a:prstGeom>
              <a:blipFill>
                <a:blip r:embed="rId5"/>
                <a:stretch>
                  <a:fillRect/>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9E1C12B9-5250-4D4A-9BF0-C51B5E436224}"/>
              </a:ext>
            </a:extLst>
          </p:cNvPr>
          <p:cNvGrpSpPr/>
          <p:nvPr/>
        </p:nvGrpSpPr>
        <p:grpSpPr>
          <a:xfrm>
            <a:off x="4556355" y="2363302"/>
            <a:ext cx="291812" cy="357779"/>
            <a:chOff x="4236440" y="4031062"/>
            <a:chExt cx="352338" cy="431988"/>
          </a:xfrm>
        </p:grpSpPr>
        <p:sp>
          <p:nvSpPr>
            <p:cNvPr id="94" name="TextBox 93">
              <a:extLst>
                <a:ext uri="{FF2B5EF4-FFF2-40B4-BE49-F238E27FC236}">
                  <a16:creationId xmlns:a16="http://schemas.microsoft.com/office/drawing/2014/main" id="{984EDF05-B6DB-4547-B2D6-5273F42C9626}"/>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5" name="Block Arc 94">
              <a:extLst>
                <a:ext uri="{FF2B5EF4-FFF2-40B4-BE49-F238E27FC236}">
                  <a16:creationId xmlns:a16="http://schemas.microsoft.com/office/drawing/2014/main" id="{FC22EA9A-B8C6-2D47-BDC8-7B6646DCC69F}"/>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Arrow Connector 95">
              <a:extLst>
                <a:ext uri="{FF2B5EF4-FFF2-40B4-BE49-F238E27FC236}">
                  <a16:creationId xmlns:a16="http://schemas.microsoft.com/office/drawing/2014/main" id="{69DF3866-540F-E448-9739-BDD50291FC6F}"/>
                </a:ext>
              </a:extLst>
            </p:cNvPr>
            <p:cNvCxnSpPr>
              <a:cxnSpLocks/>
              <a:stCxn id="94"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F60ADDD5-4C0A-DB4A-98BB-FBA12FB57CBA}"/>
              </a:ext>
            </a:extLst>
          </p:cNvPr>
          <p:cNvGrpSpPr/>
          <p:nvPr/>
        </p:nvGrpSpPr>
        <p:grpSpPr>
          <a:xfrm>
            <a:off x="4557845" y="2726749"/>
            <a:ext cx="291812" cy="357779"/>
            <a:chOff x="4236440" y="4031062"/>
            <a:chExt cx="352338" cy="431988"/>
          </a:xfrm>
        </p:grpSpPr>
        <p:sp>
          <p:nvSpPr>
            <p:cNvPr id="98" name="TextBox 97">
              <a:extLst>
                <a:ext uri="{FF2B5EF4-FFF2-40B4-BE49-F238E27FC236}">
                  <a16:creationId xmlns:a16="http://schemas.microsoft.com/office/drawing/2014/main" id="{21441B79-6D47-FC41-BE11-DC43BAB720BB}"/>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99" name="Block Arc 98">
              <a:extLst>
                <a:ext uri="{FF2B5EF4-FFF2-40B4-BE49-F238E27FC236}">
                  <a16:creationId xmlns:a16="http://schemas.microsoft.com/office/drawing/2014/main" id="{0231CD1C-E855-6941-AB5F-FB79DE46A57C}"/>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Arrow Connector 99">
              <a:extLst>
                <a:ext uri="{FF2B5EF4-FFF2-40B4-BE49-F238E27FC236}">
                  <a16:creationId xmlns:a16="http://schemas.microsoft.com/office/drawing/2014/main" id="{DBFD81F5-AFD7-184E-92C6-BA958AA8E18C}"/>
                </a:ext>
              </a:extLst>
            </p:cNvPr>
            <p:cNvCxnSpPr>
              <a:cxnSpLocks/>
              <a:stCxn id="98"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80B7343E-0483-464F-AAEB-68AEDE0355E9}"/>
              </a:ext>
            </a:extLst>
          </p:cNvPr>
          <p:cNvCxnSpPr>
            <a:cxnSpLocks/>
          </p:cNvCxnSpPr>
          <p:nvPr/>
        </p:nvCxnSpPr>
        <p:spPr>
          <a:xfrm>
            <a:off x="4848167" y="2475464"/>
            <a:ext cx="57784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6C44045-E8C0-5D46-AF95-B22E2D3F95A9}"/>
              </a:ext>
            </a:extLst>
          </p:cNvPr>
          <p:cNvCxnSpPr>
            <a:cxnSpLocks/>
          </p:cNvCxnSpPr>
          <p:nvPr/>
        </p:nvCxnSpPr>
        <p:spPr>
          <a:xfrm>
            <a:off x="4823020" y="2559535"/>
            <a:ext cx="6029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DEBA72-22F8-9343-8ADA-4460272553A1}"/>
              </a:ext>
            </a:extLst>
          </p:cNvPr>
          <p:cNvCxnSpPr>
            <a:cxnSpLocks/>
          </p:cNvCxnSpPr>
          <p:nvPr/>
        </p:nvCxnSpPr>
        <p:spPr>
          <a:xfrm>
            <a:off x="4848167" y="2831428"/>
            <a:ext cx="3814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9C2724F-E8CE-F749-87BD-47CFF9F24CE3}"/>
              </a:ext>
            </a:extLst>
          </p:cNvPr>
          <p:cNvCxnSpPr>
            <a:cxnSpLocks/>
          </p:cNvCxnSpPr>
          <p:nvPr/>
        </p:nvCxnSpPr>
        <p:spPr>
          <a:xfrm>
            <a:off x="4848167" y="2900994"/>
            <a:ext cx="381425"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B819091-FC27-C94D-A166-7D8104C226C3}"/>
                  </a:ext>
                </a:extLst>
              </p:cNvPr>
              <p:cNvSpPr txBox="1"/>
              <p:nvPr/>
            </p:nvSpPr>
            <p:spPr>
              <a:xfrm>
                <a:off x="4996461" y="3167515"/>
                <a:ext cx="649330"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b="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1</m:t>
                          </m:r>
                        </m:sub>
                      </m:sSub>
                    </m:oMath>
                  </m:oMathPara>
                </a14:m>
                <a:endParaRPr lang="en-CA" sz="16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B819091-FC27-C94D-A166-7D8104C226C3}"/>
                  </a:ext>
                </a:extLst>
              </p:cNvPr>
              <p:cNvSpPr txBox="1">
                <a:spLocks noRot="1" noChangeAspect="1" noMove="1" noResize="1" noEditPoints="1" noAdjustHandles="1" noChangeArrowheads="1" noChangeShapeType="1" noTextEdit="1"/>
              </p:cNvSpPr>
              <p:nvPr/>
            </p:nvSpPr>
            <p:spPr>
              <a:xfrm>
                <a:off x="4996461" y="3167515"/>
                <a:ext cx="649330" cy="338554"/>
              </a:xfrm>
              <a:prstGeom prst="rect">
                <a:avLst/>
              </a:prstGeom>
              <a:blipFill>
                <a:blip r:embed="rId6"/>
                <a:stretch>
                  <a:fillRect/>
                </a:stretch>
              </a:blipFill>
              <a:ln w="38100">
                <a:solidFill>
                  <a:schemeClr val="accent1"/>
                </a:solidFill>
              </a:ln>
            </p:spPr>
            <p:txBody>
              <a:bodyPr/>
              <a:lstStyle/>
              <a:p>
                <a:r>
                  <a:rPr lang="en-US">
                    <a:noFill/>
                  </a:rPr>
                  <a:t> </a:t>
                </a:r>
              </a:p>
            </p:txBody>
          </p:sp>
        </mc:Fallback>
      </mc:AlternateContent>
      <p:cxnSp>
        <p:nvCxnSpPr>
          <p:cNvPr id="106" name="Straight Connector 105">
            <a:extLst>
              <a:ext uri="{FF2B5EF4-FFF2-40B4-BE49-F238E27FC236}">
                <a16:creationId xmlns:a16="http://schemas.microsoft.com/office/drawing/2014/main" id="{A3708379-2A50-AE43-B13B-4B7400E34421}"/>
              </a:ext>
            </a:extLst>
          </p:cNvPr>
          <p:cNvCxnSpPr>
            <a:cxnSpLocks/>
          </p:cNvCxnSpPr>
          <p:nvPr/>
        </p:nvCxnSpPr>
        <p:spPr>
          <a:xfrm flipV="1">
            <a:off x="5426013" y="2475464"/>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2C69B75-A4DD-9F48-A06D-4EEAAF2A612B}"/>
              </a:ext>
            </a:extLst>
          </p:cNvPr>
          <p:cNvCxnSpPr>
            <a:cxnSpLocks/>
          </p:cNvCxnSpPr>
          <p:nvPr/>
        </p:nvCxnSpPr>
        <p:spPr>
          <a:xfrm flipV="1">
            <a:off x="5351910" y="2475464"/>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7F6448-660F-464D-ACEB-51DB044BECF4}"/>
              </a:ext>
            </a:extLst>
          </p:cNvPr>
          <p:cNvCxnSpPr>
            <a:cxnSpLocks/>
          </p:cNvCxnSpPr>
          <p:nvPr/>
        </p:nvCxnSpPr>
        <p:spPr>
          <a:xfrm flipV="1">
            <a:off x="5227474" y="2830689"/>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C0F9BF7-CC1A-3E4C-92F3-4E7840C3EF20}"/>
              </a:ext>
            </a:extLst>
          </p:cNvPr>
          <p:cNvCxnSpPr>
            <a:cxnSpLocks/>
          </p:cNvCxnSpPr>
          <p:nvPr/>
        </p:nvCxnSpPr>
        <p:spPr>
          <a:xfrm flipV="1">
            <a:off x="5168751" y="2834835"/>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C811B519-83A6-8449-8F97-D5FD83A9BB0B}"/>
                  </a:ext>
                </a:extLst>
              </p:cNvPr>
              <p:cNvSpPr/>
              <p:nvPr/>
            </p:nvSpPr>
            <p:spPr>
              <a:xfrm>
                <a:off x="4918278" y="2587627"/>
                <a:ext cx="366959"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i="1">
                              <a:latin typeface="Cambria Math" panose="02040503050406030204" pitchFamily="18" charset="0"/>
                              <a:ea typeface="Cambria Math" panose="02040503050406030204" pitchFamily="18" charset="0"/>
                            </a:rPr>
                            <m:t>1</m:t>
                          </m:r>
                        </m:sub>
                      </m:sSub>
                    </m:oMath>
                  </m:oMathPara>
                </a14:m>
                <a:endParaRPr lang="en-US" sz="1200" dirty="0"/>
              </a:p>
            </p:txBody>
          </p:sp>
        </mc:Choice>
        <mc:Fallback xmlns="">
          <p:sp>
            <p:nvSpPr>
              <p:cNvPr id="110" name="Rectangle 109">
                <a:extLst>
                  <a:ext uri="{FF2B5EF4-FFF2-40B4-BE49-F238E27FC236}">
                    <a16:creationId xmlns:a16="http://schemas.microsoft.com/office/drawing/2014/main" id="{C811B519-83A6-8449-8F97-D5FD83A9BB0B}"/>
                  </a:ext>
                </a:extLst>
              </p:cNvPr>
              <p:cNvSpPr>
                <a:spLocks noRot="1" noChangeAspect="1" noMove="1" noResize="1" noEditPoints="1" noAdjustHandles="1" noChangeArrowheads="1" noChangeShapeType="1" noTextEdit="1"/>
              </p:cNvSpPr>
              <p:nvPr/>
            </p:nvSpPr>
            <p:spPr>
              <a:xfrm>
                <a:off x="4918278" y="2587627"/>
                <a:ext cx="366959" cy="286873"/>
              </a:xfrm>
              <a:prstGeom prst="rect">
                <a:avLst/>
              </a:prstGeom>
              <a:blipFill>
                <a:blip r:embed="rId7"/>
                <a:stretch>
                  <a:fillRect t="-4545"/>
                </a:stretch>
              </a:blipFill>
            </p:spPr>
            <p:txBody>
              <a:bodyPr/>
              <a:lstStyle/>
              <a:p>
                <a:r>
                  <a:rPr lang="en-US">
                    <a:noFill/>
                  </a:rPr>
                  <a:t> </a:t>
                </a:r>
              </a:p>
            </p:txBody>
          </p:sp>
        </mc:Fallback>
      </mc:AlternateContent>
      <p:cxnSp>
        <p:nvCxnSpPr>
          <p:cNvPr id="111" name="Straight Connector 110">
            <a:extLst>
              <a:ext uri="{FF2B5EF4-FFF2-40B4-BE49-F238E27FC236}">
                <a16:creationId xmlns:a16="http://schemas.microsoft.com/office/drawing/2014/main" id="{2D0EADA7-E9CB-CF4A-B3A3-378D73DE8A03}"/>
              </a:ext>
            </a:extLst>
          </p:cNvPr>
          <p:cNvCxnSpPr>
            <a:cxnSpLocks/>
          </p:cNvCxnSpPr>
          <p:nvPr/>
        </p:nvCxnSpPr>
        <p:spPr>
          <a:xfrm>
            <a:off x="2140327" y="3721187"/>
            <a:ext cx="43275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468EC31-C609-D74C-805D-8EC15DCCCA2F}"/>
              </a:ext>
            </a:extLst>
          </p:cNvPr>
          <p:cNvCxnSpPr>
            <a:cxnSpLocks/>
          </p:cNvCxnSpPr>
          <p:nvPr/>
        </p:nvCxnSpPr>
        <p:spPr>
          <a:xfrm>
            <a:off x="2140327" y="4291638"/>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4893D07-A895-414A-B3AB-F6D66EE6474E}"/>
              </a:ext>
            </a:extLst>
          </p:cNvPr>
          <p:cNvCxnSpPr>
            <a:cxnSpLocks/>
          </p:cNvCxnSpPr>
          <p:nvPr/>
        </p:nvCxnSpPr>
        <p:spPr>
          <a:xfrm flipV="1">
            <a:off x="1751457" y="3721187"/>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C740F-05C1-E340-A4F0-04436DDCD61B}"/>
              </a:ext>
            </a:extLst>
          </p:cNvPr>
          <p:cNvCxnSpPr>
            <a:cxnSpLocks/>
          </p:cNvCxnSpPr>
          <p:nvPr/>
        </p:nvCxnSpPr>
        <p:spPr>
          <a:xfrm>
            <a:off x="1751457" y="4038570"/>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63101F-D6B1-1043-ABA0-97A45F13C8DB}"/>
                  </a:ext>
                </a:extLst>
              </p:cNvPr>
              <p:cNvSpPr txBox="1"/>
              <p:nvPr/>
            </p:nvSpPr>
            <p:spPr>
              <a:xfrm>
                <a:off x="2359140" y="4107080"/>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15" name="TextBox 114">
                <a:extLst>
                  <a:ext uri="{FF2B5EF4-FFF2-40B4-BE49-F238E27FC236}">
                    <a16:creationId xmlns:a16="http://schemas.microsoft.com/office/drawing/2014/main" id="{6A63101F-D6B1-1043-ABA0-97A45F13C8DB}"/>
                  </a:ext>
                </a:extLst>
              </p:cNvPr>
              <p:cNvSpPr txBox="1">
                <a:spLocks noRot="1" noChangeAspect="1" noMove="1" noResize="1" noEditPoints="1" noAdjustHandles="1" noChangeArrowheads="1" noChangeShapeType="1" noTextEdit="1"/>
              </p:cNvSpPr>
              <p:nvPr/>
            </p:nvSpPr>
            <p:spPr>
              <a:xfrm>
                <a:off x="2359140" y="4107080"/>
                <a:ext cx="352338" cy="369115"/>
              </a:xfrm>
              <a:prstGeom prst="rect">
                <a:avLst/>
              </a:prstGeom>
              <a:blipFill>
                <a:blip r:embed="rId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D6958F50-9CB9-5A4E-B345-DB1D785011D3}"/>
                  </a:ext>
                </a:extLst>
              </p:cNvPr>
              <p:cNvSpPr/>
              <p:nvPr/>
            </p:nvSpPr>
            <p:spPr>
              <a:xfrm>
                <a:off x="908662" y="3853903"/>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16" name="Rectangle 115">
                <a:extLst>
                  <a:ext uri="{FF2B5EF4-FFF2-40B4-BE49-F238E27FC236}">
                    <a16:creationId xmlns:a16="http://schemas.microsoft.com/office/drawing/2014/main" id="{D6958F50-9CB9-5A4E-B345-DB1D785011D3}"/>
                  </a:ext>
                </a:extLst>
              </p:cNvPr>
              <p:cNvSpPr>
                <a:spLocks noRot="1" noChangeAspect="1" noMove="1" noResize="1" noEditPoints="1" noAdjustHandles="1" noChangeArrowheads="1" noChangeShapeType="1" noTextEdit="1"/>
              </p:cNvSpPr>
              <p:nvPr/>
            </p:nvSpPr>
            <p:spPr>
              <a:xfrm>
                <a:off x="908662" y="3853903"/>
                <a:ext cx="835805" cy="369332"/>
              </a:xfrm>
              <a:prstGeom prst="rect">
                <a:avLst/>
              </a:prstGeom>
              <a:blipFill>
                <a:blip r:embed="rId9"/>
                <a:stretch>
                  <a:fillRect b="-9677"/>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CE9B600C-5847-0342-9B35-68453C66A6D9}"/>
              </a:ext>
            </a:extLst>
          </p:cNvPr>
          <p:cNvSpPr txBox="1"/>
          <p:nvPr/>
        </p:nvSpPr>
        <p:spPr>
          <a:xfrm>
            <a:off x="5772839" y="3321567"/>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grpSp>
        <p:nvGrpSpPr>
          <p:cNvPr id="118" name="Group 117">
            <a:extLst>
              <a:ext uri="{FF2B5EF4-FFF2-40B4-BE49-F238E27FC236}">
                <a16:creationId xmlns:a16="http://schemas.microsoft.com/office/drawing/2014/main" id="{7EC4AE28-004E-6442-B53B-2312A4ABFA2E}"/>
              </a:ext>
            </a:extLst>
          </p:cNvPr>
          <p:cNvGrpSpPr/>
          <p:nvPr/>
        </p:nvGrpSpPr>
        <p:grpSpPr>
          <a:xfrm>
            <a:off x="6476702" y="3244964"/>
            <a:ext cx="291812" cy="357779"/>
            <a:chOff x="4236440" y="4031062"/>
            <a:chExt cx="352338" cy="431988"/>
          </a:xfrm>
        </p:grpSpPr>
        <p:sp>
          <p:nvSpPr>
            <p:cNvPr id="119" name="TextBox 118">
              <a:extLst>
                <a:ext uri="{FF2B5EF4-FFF2-40B4-BE49-F238E27FC236}">
                  <a16:creationId xmlns:a16="http://schemas.microsoft.com/office/drawing/2014/main" id="{E654CEAF-4F06-7B46-A6CA-6AD826423981}"/>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0" name="Block Arc 119">
              <a:extLst>
                <a:ext uri="{FF2B5EF4-FFF2-40B4-BE49-F238E27FC236}">
                  <a16:creationId xmlns:a16="http://schemas.microsoft.com/office/drawing/2014/main" id="{CDCE91CC-9206-A942-B609-53A2A86815D5}"/>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1" name="Straight Arrow Connector 120">
              <a:extLst>
                <a:ext uri="{FF2B5EF4-FFF2-40B4-BE49-F238E27FC236}">
                  <a16:creationId xmlns:a16="http://schemas.microsoft.com/office/drawing/2014/main" id="{0622E509-1CBE-8A4D-A365-F49FF50689DC}"/>
                </a:ext>
              </a:extLst>
            </p:cNvPr>
            <p:cNvCxnSpPr>
              <a:cxnSpLocks/>
              <a:stCxn id="11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271A44B2-BB5C-C549-B791-604642DEAAA6}"/>
              </a:ext>
            </a:extLst>
          </p:cNvPr>
          <p:cNvGrpSpPr/>
          <p:nvPr/>
        </p:nvGrpSpPr>
        <p:grpSpPr>
          <a:xfrm>
            <a:off x="6478192" y="3608411"/>
            <a:ext cx="291812" cy="357779"/>
            <a:chOff x="4236440" y="4031062"/>
            <a:chExt cx="352338" cy="431988"/>
          </a:xfrm>
        </p:grpSpPr>
        <p:sp>
          <p:nvSpPr>
            <p:cNvPr id="123" name="TextBox 122">
              <a:extLst>
                <a:ext uri="{FF2B5EF4-FFF2-40B4-BE49-F238E27FC236}">
                  <a16:creationId xmlns:a16="http://schemas.microsoft.com/office/drawing/2014/main" id="{98A076B4-6471-5643-8448-9A6C19585F2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24" name="Block Arc 123">
              <a:extLst>
                <a:ext uri="{FF2B5EF4-FFF2-40B4-BE49-F238E27FC236}">
                  <a16:creationId xmlns:a16="http://schemas.microsoft.com/office/drawing/2014/main" id="{1148D272-2DF5-3649-B092-9E6066DD3410}"/>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5" name="Straight Arrow Connector 124">
              <a:extLst>
                <a:ext uri="{FF2B5EF4-FFF2-40B4-BE49-F238E27FC236}">
                  <a16:creationId xmlns:a16="http://schemas.microsoft.com/office/drawing/2014/main" id="{F788055F-2ABE-084A-88CA-66BB210F4C82}"/>
                </a:ext>
              </a:extLst>
            </p:cNvPr>
            <p:cNvCxnSpPr>
              <a:cxnSpLocks/>
              <a:stCxn id="123"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94B8BE0A-BCD8-D848-B0E1-9EB2A31F4F27}"/>
              </a:ext>
            </a:extLst>
          </p:cNvPr>
          <p:cNvCxnSpPr>
            <a:cxnSpLocks/>
          </p:cNvCxnSpPr>
          <p:nvPr/>
        </p:nvCxnSpPr>
        <p:spPr>
          <a:xfrm>
            <a:off x="6768514" y="3357126"/>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92E8BA-778D-0044-B383-5D909A4D8D76}"/>
              </a:ext>
            </a:extLst>
          </p:cNvPr>
          <p:cNvCxnSpPr>
            <a:cxnSpLocks/>
          </p:cNvCxnSpPr>
          <p:nvPr/>
        </p:nvCxnSpPr>
        <p:spPr>
          <a:xfrm>
            <a:off x="6743367" y="3441197"/>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4E2538D-983D-7749-B178-F3FE0E837B38}"/>
              </a:ext>
            </a:extLst>
          </p:cNvPr>
          <p:cNvCxnSpPr>
            <a:cxnSpLocks/>
          </p:cNvCxnSpPr>
          <p:nvPr/>
        </p:nvCxnSpPr>
        <p:spPr>
          <a:xfrm>
            <a:off x="6768514" y="3713090"/>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B08A21B-8880-F04F-A684-A976EE91637C}"/>
              </a:ext>
            </a:extLst>
          </p:cNvPr>
          <p:cNvCxnSpPr>
            <a:cxnSpLocks/>
          </p:cNvCxnSpPr>
          <p:nvPr/>
        </p:nvCxnSpPr>
        <p:spPr>
          <a:xfrm>
            <a:off x="6768514" y="3782656"/>
            <a:ext cx="698089"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324DC19C-24F4-1A44-89E7-89B12340FE92}"/>
                  </a:ext>
                </a:extLst>
              </p:cNvPr>
              <p:cNvSpPr txBox="1"/>
              <p:nvPr/>
            </p:nvSpPr>
            <p:spPr>
              <a:xfrm>
                <a:off x="7366242" y="4046351"/>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2</m:t>
                          </m:r>
                        </m:sub>
                      </m:sSub>
                    </m:oMath>
                  </m:oMathPara>
                </a14:m>
                <a:endParaRPr lang="en-CA" sz="1600" dirty="0">
                  <a:ea typeface="Cambria Math" panose="02040503050406030204" pitchFamily="18" charset="0"/>
                </a:endParaRPr>
              </a:p>
            </p:txBody>
          </p:sp>
        </mc:Choice>
        <mc:Fallback xmlns="">
          <p:sp>
            <p:nvSpPr>
              <p:cNvPr id="130" name="TextBox 129">
                <a:extLst>
                  <a:ext uri="{FF2B5EF4-FFF2-40B4-BE49-F238E27FC236}">
                    <a16:creationId xmlns:a16="http://schemas.microsoft.com/office/drawing/2014/main" id="{324DC19C-24F4-1A44-89E7-89B12340FE92}"/>
                  </a:ext>
                </a:extLst>
              </p:cNvPr>
              <p:cNvSpPr txBox="1">
                <a:spLocks noRot="1" noChangeAspect="1" noMove="1" noResize="1" noEditPoints="1" noAdjustHandles="1" noChangeArrowheads="1" noChangeShapeType="1" noTextEdit="1"/>
              </p:cNvSpPr>
              <p:nvPr/>
            </p:nvSpPr>
            <p:spPr>
              <a:xfrm>
                <a:off x="7366242" y="4046351"/>
                <a:ext cx="506542" cy="338554"/>
              </a:xfrm>
              <a:prstGeom prst="rect">
                <a:avLst/>
              </a:prstGeom>
              <a:blipFill>
                <a:blip r:embed="rId10"/>
                <a:stretch>
                  <a:fillRect/>
                </a:stretch>
              </a:blipFill>
              <a:ln w="38100">
                <a:solidFill>
                  <a:schemeClr val="accent1"/>
                </a:solidFill>
              </a:ln>
            </p:spPr>
            <p:txBody>
              <a:bodyPr/>
              <a:lstStyle/>
              <a:p>
                <a:r>
                  <a:rPr lang="en-US">
                    <a:noFill/>
                  </a:rPr>
                  <a:t> </a:t>
                </a:r>
              </a:p>
            </p:txBody>
          </p:sp>
        </mc:Fallback>
      </mc:AlternateContent>
      <p:cxnSp>
        <p:nvCxnSpPr>
          <p:cNvPr id="131" name="Straight Connector 130">
            <a:extLst>
              <a:ext uri="{FF2B5EF4-FFF2-40B4-BE49-F238E27FC236}">
                <a16:creationId xmlns:a16="http://schemas.microsoft.com/office/drawing/2014/main" id="{B0C6881B-D58D-7C44-89F6-9A68238E0954}"/>
              </a:ext>
            </a:extLst>
          </p:cNvPr>
          <p:cNvCxnSpPr>
            <a:cxnSpLocks/>
          </p:cNvCxnSpPr>
          <p:nvPr/>
        </p:nvCxnSpPr>
        <p:spPr>
          <a:xfrm flipV="1">
            <a:off x="7816144" y="3357126"/>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02131A5-3904-9541-BA8C-991CABC5DD04}"/>
              </a:ext>
            </a:extLst>
          </p:cNvPr>
          <p:cNvCxnSpPr>
            <a:cxnSpLocks/>
          </p:cNvCxnSpPr>
          <p:nvPr/>
        </p:nvCxnSpPr>
        <p:spPr>
          <a:xfrm flipV="1">
            <a:off x="7742041" y="3357126"/>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D609446-140A-EA49-BB87-86CB0AE9CDE4}"/>
              </a:ext>
            </a:extLst>
          </p:cNvPr>
          <p:cNvCxnSpPr>
            <a:cxnSpLocks/>
          </p:cNvCxnSpPr>
          <p:nvPr/>
        </p:nvCxnSpPr>
        <p:spPr>
          <a:xfrm flipV="1">
            <a:off x="7466603" y="3703962"/>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1EE8897-C242-5347-869B-E1F3CEA82F01}"/>
              </a:ext>
            </a:extLst>
          </p:cNvPr>
          <p:cNvCxnSpPr>
            <a:cxnSpLocks/>
          </p:cNvCxnSpPr>
          <p:nvPr/>
        </p:nvCxnSpPr>
        <p:spPr>
          <a:xfrm flipV="1">
            <a:off x="7407880" y="3716497"/>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9B332C4-162E-2E49-B64B-D86CF3EF191E}"/>
              </a:ext>
            </a:extLst>
          </p:cNvPr>
          <p:cNvCxnSpPr>
            <a:cxnSpLocks/>
          </p:cNvCxnSpPr>
          <p:nvPr/>
        </p:nvCxnSpPr>
        <p:spPr>
          <a:xfrm>
            <a:off x="2140327" y="4595040"/>
            <a:ext cx="667650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E327500-1D5D-0247-8D2A-78BC995783DC}"/>
              </a:ext>
            </a:extLst>
          </p:cNvPr>
          <p:cNvCxnSpPr>
            <a:cxnSpLocks/>
          </p:cNvCxnSpPr>
          <p:nvPr/>
        </p:nvCxnSpPr>
        <p:spPr>
          <a:xfrm>
            <a:off x="2140327" y="5157102"/>
            <a:ext cx="84731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071A48A-6806-4D42-914B-DA8ED2131862}"/>
              </a:ext>
            </a:extLst>
          </p:cNvPr>
          <p:cNvCxnSpPr>
            <a:cxnSpLocks/>
          </p:cNvCxnSpPr>
          <p:nvPr/>
        </p:nvCxnSpPr>
        <p:spPr>
          <a:xfrm flipV="1">
            <a:off x="1751457" y="4595040"/>
            <a:ext cx="394283" cy="3173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6B6D2A-733B-1742-A5C9-5FA83E8BF4A7}"/>
              </a:ext>
            </a:extLst>
          </p:cNvPr>
          <p:cNvCxnSpPr>
            <a:cxnSpLocks/>
          </p:cNvCxnSpPr>
          <p:nvPr/>
        </p:nvCxnSpPr>
        <p:spPr>
          <a:xfrm>
            <a:off x="1751457" y="4912423"/>
            <a:ext cx="394283" cy="253068"/>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60D97DBF-941D-C94B-BA16-1EE680C4DCDD}"/>
                  </a:ext>
                </a:extLst>
              </p:cNvPr>
              <p:cNvSpPr txBox="1"/>
              <p:nvPr/>
            </p:nvSpPr>
            <p:spPr>
              <a:xfrm>
                <a:off x="2359140" y="4980933"/>
                <a:ext cx="352338" cy="369115"/>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𝐺</m:t>
                          </m:r>
                        </m:e>
                        <m:sub>
                          <m:r>
                            <a:rPr lang="en-CA"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41" name="TextBox 140">
                <a:extLst>
                  <a:ext uri="{FF2B5EF4-FFF2-40B4-BE49-F238E27FC236}">
                    <a16:creationId xmlns:a16="http://schemas.microsoft.com/office/drawing/2014/main" id="{60D97DBF-941D-C94B-BA16-1EE680C4DCDD}"/>
                  </a:ext>
                </a:extLst>
              </p:cNvPr>
              <p:cNvSpPr txBox="1">
                <a:spLocks noRot="1" noChangeAspect="1" noMove="1" noResize="1" noEditPoints="1" noAdjustHandles="1" noChangeArrowheads="1" noChangeShapeType="1" noTextEdit="1"/>
              </p:cNvSpPr>
              <p:nvPr/>
            </p:nvSpPr>
            <p:spPr>
              <a:xfrm>
                <a:off x="2359140" y="4980933"/>
                <a:ext cx="352338" cy="369115"/>
              </a:xfrm>
              <a:prstGeom prst="rect">
                <a:avLst/>
              </a:prstGeom>
              <a:blipFill>
                <a:blip r:embed="rId1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8BE3246-6F46-4646-9268-C64C33B84AE9}"/>
                  </a:ext>
                </a:extLst>
              </p:cNvPr>
              <p:cNvSpPr/>
              <p:nvPr/>
            </p:nvSpPr>
            <p:spPr>
              <a:xfrm>
                <a:off x="908661" y="4727756"/>
                <a:ext cx="835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𝐸𝑃𝑅</m:t>
                      </m:r>
                      <m:r>
                        <a:rPr lang="en-CA" b="0" i="1" smtClean="0">
                          <a:latin typeface="Cambria Math" panose="02040503050406030204" pitchFamily="18" charset="0"/>
                        </a:rPr>
                        <m:t>⟩</m:t>
                      </m:r>
                    </m:oMath>
                  </m:oMathPara>
                </a14:m>
                <a:endParaRPr lang="en-US" dirty="0"/>
              </a:p>
            </p:txBody>
          </p:sp>
        </mc:Choice>
        <mc:Fallback xmlns="">
          <p:sp>
            <p:nvSpPr>
              <p:cNvPr id="142" name="Rectangle 141">
                <a:extLst>
                  <a:ext uri="{FF2B5EF4-FFF2-40B4-BE49-F238E27FC236}">
                    <a16:creationId xmlns:a16="http://schemas.microsoft.com/office/drawing/2014/main" id="{E8BE3246-6F46-4646-9268-C64C33B84AE9}"/>
                  </a:ext>
                </a:extLst>
              </p:cNvPr>
              <p:cNvSpPr>
                <a:spLocks noRot="1" noChangeAspect="1" noMove="1" noResize="1" noEditPoints="1" noAdjustHandles="1" noChangeArrowheads="1" noChangeShapeType="1" noTextEdit="1"/>
              </p:cNvSpPr>
              <p:nvPr/>
            </p:nvSpPr>
            <p:spPr>
              <a:xfrm>
                <a:off x="908661" y="4727756"/>
                <a:ext cx="835805" cy="369332"/>
              </a:xfrm>
              <a:prstGeom prst="rect">
                <a:avLst/>
              </a:prstGeom>
              <a:blipFill>
                <a:blip r:embed="rId12"/>
                <a:stretch>
                  <a:fillRect b="-13793"/>
                </a:stretch>
              </a:blipFill>
            </p:spPr>
            <p:txBody>
              <a:bodyPr/>
              <a:lstStyle/>
              <a:p>
                <a:r>
                  <a:rPr lang="en-US">
                    <a:noFill/>
                  </a:rPr>
                  <a:t> </a:t>
                </a:r>
              </a:p>
            </p:txBody>
          </p:sp>
        </mc:Fallback>
      </mc:AlternateContent>
      <p:sp>
        <p:nvSpPr>
          <p:cNvPr id="143" name="TextBox 142">
            <a:extLst>
              <a:ext uri="{FF2B5EF4-FFF2-40B4-BE49-F238E27FC236}">
                <a16:creationId xmlns:a16="http://schemas.microsoft.com/office/drawing/2014/main" id="{3C9C3596-DAA6-0E47-AF35-19BFD5A68AA2}"/>
              </a:ext>
            </a:extLst>
          </p:cNvPr>
          <p:cNvSpPr txBox="1"/>
          <p:nvPr/>
        </p:nvSpPr>
        <p:spPr>
          <a:xfrm>
            <a:off x="8074396" y="4194624"/>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p:grpSp>
        <p:nvGrpSpPr>
          <p:cNvPr id="144" name="Group 143">
            <a:extLst>
              <a:ext uri="{FF2B5EF4-FFF2-40B4-BE49-F238E27FC236}">
                <a16:creationId xmlns:a16="http://schemas.microsoft.com/office/drawing/2014/main" id="{1D48780B-F809-404F-AAE7-52DA527CE288}"/>
              </a:ext>
            </a:extLst>
          </p:cNvPr>
          <p:cNvGrpSpPr/>
          <p:nvPr/>
        </p:nvGrpSpPr>
        <p:grpSpPr>
          <a:xfrm>
            <a:off x="8808819" y="4111988"/>
            <a:ext cx="291812" cy="357779"/>
            <a:chOff x="4236440" y="4031062"/>
            <a:chExt cx="352338" cy="431988"/>
          </a:xfrm>
        </p:grpSpPr>
        <p:sp>
          <p:nvSpPr>
            <p:cNvPr id="145" name="TextBox 144">
              <a:extLst>
                <a:ext uri="{FF2B5EF4-FFF2-40B4-BE49-F238E27FC236}">
                  <a16:creationId xmlns:a16="http://schemas.microsoft.com/office/drawing/2014/main" id="{E4BD3EFA-62BD-424E-AFA2-6B82E4C1CF7D}"/>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46" name="Block Arc 145">
              <a:extLst>
                <a:ext uri="{FF2B5EF4-FFF2-40B4-BE49-F238E27FC236}">
                  <a16:creationId xmlns:a16="http://schemas.microsoft.com/office/drawing/2014/main" id="{6BB9AEB6-BAFD-EA4C-8C06-0F57F5012E56}"/>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7" name="Straight Arrow Connector 146">
              <a:extLst>
                <a:ext uri="{FF2B5EF4-FFF2-40B4-BE49-F238E27FC236}">
                  <a16:creationId xmlns:a16="http://schemas.microsoft.com/office/drawing/2014/main" id="{6F5BBEE5-9757-5F41-B241-F18AC2B118D0}"/>
                </a:ext>
              </a:extLst>
            </p:cNvPr>
            <p:cNvCxnSpPr>
              <a:cxnSpLocks/>
              <a:stCxn id="145"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2E152FD9-DA43-5C41-A824-18A0D40DAB6B}"/>
              </a:ext>
            </a:extLst>
          </p:cNvPr>
          <p:cNvGrpSpPr/>
          <p:nvPr/>
        </p:nvGrpSpPr>
        <p:grpSpPr>
          <a:xfrm>
            <a:off x="8810309" y="4475435"/>
            <a:ext cx="291812" cy="357779"/>
            <a:chOff x="4236440" y="4031062"/>
            <a:chExt cx="352338" cy="431988"/>
          </a:xfrm>
        </p:grpSpPr>
        <p:sp>
          <p:nvSpPr>
            <p:cNvPr id="149" name="TextBox 148">
              <a:extLst>
                <a:ext uri="{FF2B5EF4-FFF2-40B4-BE49-F238E27FC236}">
                  <a16:creationId xmlns:a16="http://schemas.microsoft.com/office/drawing/2014/main" id="{DDB4E86C-7442-A64A-ACBC-4600C1374795}"/>
                </a:ext>
              </a:extLst>
            </p:cNvPr>
            <p:cNvSpPr txBox="1"/>
            <p:nvPr/>
          </p:nvSpPr>
          <p:spPr>
            <a:xfrm>
              <a:off x="4236440" y="4031062"/>
              <a:ext cx="352338" cy="369115"/>
            </a:xfrm>
            <a:prstGeom prst="rect">
              <a:avLst/>
            </a:prstGeom>
            <a:solidFill>
              <a:schemeClr val="bg1"/>
            </a:solidFill>
            <a:ln w="38100">
              <a:solidFill>
                <a:schemeClr val="accent1"/>
              </a:solidFill>
            </a:ln>
          </p:spPr>
          <p:txBody>
            <a:bodyPr wrap="square" rtlCol="0">
              <a:spAutoFit/>
            </a:bodyPr>
            <a:lstStyle/>
            <a:p>
              <a:endParaRPr lang="en-US" dirty="0"/>
            </a:p>
          </p:txBody>
        </p:sp>
        <p:sp>
          <p:nvSpPr>
            <p:cNvPr id="150" name="Block Arc 149">
              <a:extLst>
                <a:ext uri="{FF2B5EF4-FFF2-40B4-BE49-F238E27FC236}">
                  <a16:creationId xmlns:a16="http://schemas.microsoft.com/office/drawing/2014/main" id="{C65E5BA0-5C25-0B46-877C-91246A31AEBD}"/>
                </a:ext>
              </a:extLst>
            </p:cNvPr>
            <p:cNvSpPr/>
            <p:nvPr/>
          </p:nvSpPr>
          <p:spPr>
            <a:xfrm>
              <a:off x="4271663" y="4166488"/>
              <a:ext cx="286753" cy="296562"/>
            </a:xfrm>
            <a:prstGeom prst="blockArc">
              <a:avLst>
                <a:gd name="adj1" fmla="val 10800000"/>
                <a:gd name="adj2" fmla="val 6004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1" name="Straight Arrow Connector 150">
              <a:extLst>
                <a:ext uri="{FF2B5EF4-FFF2-40B4-BE49-F238E27FC236}">
                  <a16:creationId xmlns:a16="http://schemas.microsoft.com/office/drawing/2014/main" id="{08B3508B-C50C-D742-B644-B21F9D2A4BC0}"/>
                </a:ext>
              </a:extLst>
            </p:cNvPr>
            <p:cNvCxnSpPr>
              <a:cxnSpLocks/>
              <a:stCxn id="149" idx="2"/>
            </p:cNvCxnSpPr>
            <p:nvPr/>
          </p:nvCxnSpPr>
          <p:spPr>
            <a:xfrm flipV="1">
              <a:off x="4412609" y="4077050"/>
              <a:ext cx="125835" cy="3231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id="{BC8F9EBD-4CB6-6748-8982-0B43699BA950}"/>
              </a:ext>
            </a:extLst>
          </p:cNvPr>
          <p:cNvCxnSpPr>
            <a:cxnSpLocks/>
          </p:cNvCxnSpPr>
          <p:nvPr/>
        </p:nvCxnSpPr>
        <p:spPr>
          <a:xfrm>
            <a:off x="9100631" y="4224150"/>
            <a:ext cx="105881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E6E9B20-4D0C-B34C-979A-668001E19FC6}"/>
              </a:ext>
            </a:extLst>
          </p:cNvPr>
          <p:cNvCxnSpPr>
            <a:cxnSpLocks/>
          </p:cNvCxnSpPr>
          <p:nvPr/>
        </p:nvCxnSpPr>
        <p:spPr>
          <a:xfrm>
            <a:off x="9075484" y="4308221"/>
            <a:ext cx="10839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655685D-4479-7348-B4B5-B0D496FBC278}"/>
              </a:ext>
            </a:extLst>
          </p:cNvPr>
          <p:cNvCxnSpPr>
            <a:cxnSpLocks/>
          </p:cNvCxnSpPr>
          <p:nvPr/>
        </p:nvCxnSpPr>
        <p:spPr>
          <a:xfrm>
            <a:off x="9100631" y="4580114"/>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326D97C-DAD4-254F-ABEF-06243D39ADA0}"/>
              </a:ext>
            </a:extLst>
          </p:cNvPr>
          <p:cNvCxnSpPr>
            <a:cxnSpLocks/>
          </p:cNvCxnSpPr>
          <p:nvPr/>
        </p:nvCxnSpPr>
        <p:spPr>
          <a:xfrm>
            <a:off x="9100631" y="4649680"/>
            <a:ext cx="69808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9BF1DB-1D01-D542-94C9-45AA27938E9B}"/>
              </a:ext>
            </a:extLst>
          </p:cNvPr>
          <p:cNvCxnSpPr>
            <a:cxnSpLocks/>
          </p:cNvCxnSpPr>
          <p:nvPr/>
        </p:nvCxnSpPr>
        <p:spPr>
          <a:xfrm flipV="1">
            <a:off x="10148261" y="4224150"/>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32C7F1E-0481-CA44-88CD-75B79E0FE779}"/>
              </a:ext>
            </a:extLst>
          </p:cNvPr>
          <p:cNvCxnSpPr>
            <a:cxnSpLocks/>
          </p:cNvCxnSpPr>
          <p:nvPr/>
        </p:nvCxnSpPr>
        <p:spPr>
          <a:xfrm flipV="1">
            <a:off x="10074158" y="4224150"/>
            <a:ext cx="0" cy="6530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567E2D4-3759-5747-9420-0EF2AA598F73}"/>
              </a:ext>
            </a:extLst>
          </p:cNvPr>
          <p:cNvCxnSpPr>
            <a:cxnSpLocks/>
          </p:cNvCxnSpPr>
          <p:nvPr/>
        </p:nvCxnSpPr>
        <p:spPr>
          <a:xfrm flipV="1">
            <a:off x="9798720" y="4570986"/>
            <a:ext cx="0" cy="3061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93C2F26-CEBD-0E4D-AC4F-E3870370B082}"/>
              </a:ext>
            </a:extLst>
          </p:cNvPr>
          <p:cNvCxnSpPr>
            <a:cxnSpLocks/>
          </p:cNvCxnSpPr>
          <p:nvPr/>
        </p:nvCxnSpPr>
        <p:spPr>
          <a:xfrm flipV="1">
            <a:off x="9739997" y="4583521"/>
            <a:ext cx="0" cy="306185"/>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3D8BF94C-B03E-6449-A958-6728BDD75282}"/>
                  </a:ext>
                </a:extLst>
              </p:cNvPr>
              <p:cNvSpPr txBox="1"/>
              <p:nvPr/>
            </p:nvSpPr>
            <p:spPr>
              <a:xfrm>
                <a:off x="9684224" y="4928408"/>
                <a:ext cx="506542" cy="338554"/>
              </a:xfrm>
              <a:prstGeom prst="rect">
                <a:avLst/>
              </a:prstGeom>
              <a:solidFill>
                <a:schemeClr val="bg1"/>
              </a:solidFill>
              <a:ln w="38100">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ea typeface="Cambria Math" panose="02040503050406030204" pitchFamily="18" charset="0"/>
                            </a:rPr>
                          </m:ctrlPr>
                        </m:sSubPr>
                        <m:e>
                          <m:r>
                            <a:rPr lang="en-CA" sz="1600" i="1" smtClean="0">
                              <a:latin typeface="Cambria Math" panose="02040503050406030204" pitchFamily="18" charset="0"/>
                              <a:ea typeface="Cambria Math" panose="02040503050406030204" pitchFamily="18" charset="0"/>
                            </a:rPr>
                            <m:t>𝐶</m:t>
                          </m:r>
                        </m:e>
                        <m:sub>
                          <m:r>
                            <a:rPr lang="en-CA" sz="1600" b="0" i="1" smtClean="0">
                              <a:latin typeface="Cambria Math" panose="02040503050406030204" pitchFamily="18" charset="0"/>
                              <a:ea typeface="Cambria Math" panose="02040503050406030204" pitchFamily="18" charset="0"/>
                            </a:rPr>
                            <m:t>3</m:t>
                          </m:r>
                        </m:sub>
                      </m:sSub>
                    </m:oMath>
                  </m:oMathPara>
                </a14:m>
                <a:endParaRPr lang="en-CA" sz="1600" dirty="0">
                  <a:ea typeface="Cambria Math" panose="02040503050406030204" pitchFamily="18" charset="0"/>
                </a:endParaRPr>
              </a:p>
            </p:txBody>
          </p:sp>
        </mc:Choice>
        <mc:Fallback xmlns="">
          <p:sp>
            <p:nvSpPr>
              <p:cNvPr id="162" name="TextBox 161">
                <a:extLst>
                  <a:ext uri="{FF2B5EF4-FFF2-40B4-BE49-F238E27FC236}">
                    <a16:creationId xmlns:a16="http://schemas.microsoft.com/office/drawing/2014/main" id="{3D8BF94C-B03E-6449-A958-6728BDD75282}"/>
                  </a:ext>
                </a:extLst>
              </p:cNvPr>
              <p:cNvSpPr txBox="1">
                <a:spLocks noRot="1" noChangeAspect="1" noMove="1" noResize="1" noEditPoints="1" noAdjustHandles="1" noChangeArrowheads="1" noChangeShapeType="1" noTextEdit="1"/>
              </p:cNvSpPr>
              <p:nvPr/>
            </p:nvSpPr>
            <p:spPr>
              <a:xfrm>
                <a:off x="9684224" y="4928408"/>
                <a:ext cx="506542" cy="338554"/>
              </a:xfrm>
              <a:prstGeom prst="rect">
                <a:avLst/>
              </a:prstGeom>
              <a:blipFill>
                <a:blip r:embed="rId13"/>
                <a:stretch>
                  <a:fillRect/>
                </a:stretch>
              </a:blipFill>
              <a:ln w="38100">
                <a:solidFill>
                  <a:schemeClr val="accent1"/>
                </a:solidFill>
              </a:ln>
            </p:spPr>
            <p:txBody>
              <a:bodyPr/>
              <a:lstStyle/>
              <a:p>
                <a:r>
                  <a:rPr lang="en-US">
                    <a:noFill/>
                  </a:rPr>
                  <a:t> </a:t>
                </a:r>
              </a:p>
            </p:txBody>
          </p:sp>
        </mc:Fallback>
      </mc:AlternateContent>
      <p:sp>
        <p:nvSpPr>
          <p:cNvPr id="163" name="TextBox 162">
            <a:extLst>
              <a:ext uri="{FF2B5EF4-FFF2-40B4-BE49-F238E27FC236}">
                <a16:creationId xmlns:a16="http://schemas.microsoft.com/office/drawing/2014/main" id="{E1A469B1-0ECB-8C4B-AC4E-F725F0C9E514}"/>
              </a:ext>
            </a:extLst>
          </p:cNvPr>
          <p:cNvSpPr txBox="1"/>
          <p:nvPr/>
        </p:nvSpPr>
        <p:spPr>
          <a:xfrm>
            <a:off x="3860109" y="2431808"/>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r>
              <a:rPr lang="en-US" sz="1400" dirty="0"/>
              <a:t>ETP</a:t>
            </a:r>
          </a:p>
          <a:p>
            <a:pPr algn="ctr"/>
            <a:endParaRPr lang="en-US" sz="500" dirty="0"/>
          </a:p>
        </p:txBody>
      </p:sp>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EFAA0E9-14B8-3347-B401-1C2EAEF6462E}"/>
                  </a:ext>
                </a:extLst>
              </p:cNvPr>
              <p:cNvSpPr/>
              <p:nvPr/>
            </p:nvSpPr>
            <p:spPr>
              <a:xfrm>
                <a:off x="10652469" y="4972436"/>
                <a:ext cx="434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4" name="Rectangle 163">
                <a:extLst>
                  <a:ext uri="{FF2B5EF4-FFF2-40B4-BE49-F238E27FC236}">
                    <a16:creationId xmlns:a16="http://schemas.microsoft.com/office/drawing/2014/main" id="{5EFAA0E9-14B8-3347-B401-1C2EAEF6462E}"/>
                  </a:ext>
                </a:extLst>
              </p:cNvPr>
              <p:cNvSpPr>
                <a:spLocks noRot="1" noChangeAspect="1" noMove="1" noResize="1" noEditPoints="1" noAdjustHandles="1" noChangeArrowheads="1" noChangeShapeType="1" noTextEdit="1"/>
              </p:cNvSpPr>
              <p:nvPr/>
            </p:nvSpPr>
            <p:spPr>
              <a:xfrm>
                <a:off x="10652469" y="4972436"/>
                <a:ext cx="434734"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484A0073-5C51-3D40-8EB4-1FD834C37805}"/>
                  </a:ext>
                </a:extLst>
              </p:cNvPr>
              <p:cNvSpPr/>
              <p:nvPr/>
            </p:nvSpPr>
            <p:spPr>
              <a:xfrm>
                <a:off x="2401778" y="5449668"/>
                <a:ext cx="30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US" dirty="0"/>
              </a:p>
            </p:txBody>
          </p:sp>
        </mc:Choice>
        <mc:Fallback xmlns="">
          <p:sp>
            <p:nvSpPr>
              <p:cNvPr id="165" name="Rectangle 164">
                <a:extLst>
                  <a:ext uri="{FF2B5EF4-FFF2-40B4-BE49-F238E27FC236}">
                    <a16:creationId xmlns:a16="http://schemas.microsoft.com/office/drawing/2014/main" id="{484A0073-5C51-3D40-8EB4-1FD834C37805}"/>
                  </a:ext>
                </a:extLst>
              </p:cNvPr>
              <p:cNvSpPr>
                <a:spLocks noRot="1" noChangeAspect="1" noMove="1" noResize="1" noEditPoints="1" noAdjustHandles="1" noChangeArrowheads="1" noChangeShapeType="1" noTextEdit="1"/>
              </p:cNvSpPr>
              <p:nvPr/>
            </p:nvSpPr>
            <p:spPr>
              <a:xfrm>
                <a:off x="2401778" y="5449668"/>
                <a:ext cx="309700"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07C431E1-005E-E94C-A2CE-E7B83BDA7781}"/>
                  </a:ext>
                </a:extLst>
              </p:cNvPr>
              <p:cNvSpPr txBox="1"/>
              <p:nvPr/>
            </p:nvSpPr>
            <p:spPr>
              <a:xfrm>
                <a:off x="2357102" y="2424207"/>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Sub>
                    </m:oMath>
                  </m:oMathPara>
                </a14:m>
                <a:endParaRPr lang="en-US" sz="500" dirty="0"/>
              </a:p>
              <a:p>
                <a:pPr algn="ctr"/>
                <a:endParaRPr lang="en-US" sz="500" dirty="0"/>
              </a:p>
            </p:txBody>
          </p:sp>
        </mc:Choice>
        <mc:Fallback xmlns="">
          <p:sp>
            <p:nvSpPr>
              <p:cNvPr id="166" name="TextBox 165">
                <a:extLst>
                  <a:ext uri="{FF2B5EF4-FFF2-40B4-BE49-F238E27FC236}">
                    <a16:creationId xmlns:a16="http://schemas.microsoft.com/office/drawing/2014/main" id="{07C431E1-005E-E94C-A2CE-E7B83BDA7781}"/>
                  </a:ext>
                </a:extLst>
              </p:cNvPr>
              <p:cNvSpPr txBox="1">
                <a:spLocks noRot="1" noChangeAspect="1" noMove="1" noResize="1" noEditPoints="1" noAdjustHandles="1" noChangeArrowheads="1" noChangeShapeType="1" noTextEdit="1"/>
              </p:cNvSpPr>
              <p:nvPr/>
            </p:nvSpPr>
            <p:spPr>
              <a:xfrm>
                <a:off x="2357102" y="2424207"/>
                <a:ext cx="560929" cy="477054"/>
              </a:xfrm>
              <a:prstGeom prst="rect">
                <a:avLst/>
              </a:prstGeom>
              <a:blipFill>
                <a:blip r:embed="rId16"/>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2F026EF3-C980-A141-A3C9-2FD520351859}"/>
                  </a:ext>
                </a:extLst>
              </p:cNvPr>
              <p:cNvSpPr txBox="1"/>
              <p:nvPr/>
            </p:nvSpPr>
            <p:spPr>
              <a:xfrm>
                <a:off x="3152540" y="242432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1</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68" name="TextBox 167">
                <a:extLst>
                  <a:ext uri="{FF2B5EF4-FFF2-40B4-BE49-F238E27FC236}">
                    <a16:creationId xmlns:a16="http://schemas.microsoft.com/office/drawing/2014/main" id="{2F026EF3-C980-A141-A3C9-2FD520351859}"/>
                  </a:ext>
                </a:extLst>
              </p:cNvPr>
              <p:cNvSpPr txBox="1">
                <a:spLocks noRot="1" noChangeAspect="1" noMove="1" noResize="1" noEditPoints="1" noAdjustHandles="1" noChangeArrowheads="1" noChangeShapeType="1" noTextEdit="1"/>
              </p:cNvSpPr>
              <p:nvPr/>
            </p:nvSpPr>
            <p:spPr>
              <a:xfrm>
                <a:off x="3152540" y="2424329"/>
                <a:ext cx="560929" cy="477054"/>
              </a:xfrm>
              <a:prstGeom prst="rect">
                <a:avLst/>
              </a:prstGeom>
              <a:blipFill>
                <a:blip r:embed="rId17"/>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B4B6949C-BAB5-D844-9D6E-0094CEA9A61D}"/>
                  </a:ext>
                </a:extLst>
              </p:cNvPr>
              <p:cNvSpPr txBox="1"/>
              <p:nvPr/>
            </p:nvSpPr>
            <p:spPr>
              <a:xfrm>
                <a:off x="2845032" y="3315038"/>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Sub>
                    </m:oMath>
                  </m:oMathPara>
                </a14:m>
                <a:endParaRPr lang="en-US" sz="500" dirty="0"/>
              </a:p>
              <a:p>
                <a:pPr algn="ctr"/>
                <a:endParaRPr lang="en-US" sz="500" dirty="0"/>
              </a:p>
            </p:txBody>
          </p:sp>
        </mc:Choice>
        <mc:Fallback xmlns="">
          <p:sp>
            <p:nvSpPr>
              <p:cNvPr id="169" name="TextBox 168">
                <a:extLst>
                  <a:ext uri="{FF2B5EF4-FFF2-40B4-BE49-F238E27FC236}">
                    <a16:creationId xmlns:a16="http://schemas.microsoft.com/office/drawing/2014/main" id="{B4B6949C-BAB5-D844-9D6E-0094CEA9A61D}"/>
                  </a:ext>
                </a:extLst>
              </p:cNvPr>
              <p:cNvSpPr txBox="1">
                <a:spLocks noRot="1" noChangeAspect="1" noMove="1" noResize="1" noEditPoints="1" noAdjustHandles="1" noChangeArrowheads="1" noChangeShapeType="1" noTextEdit="1"/>
              </p:cNvSpPr>
              <p:nvPr/>
            </p:nvSpPr>
            <p:spPr>
              <a:xfrm>
                <a:off x="2845032" y="3315038"/>
                <a:ext cx="560929" cy="477054"/>
              </a:xfrm>
              <a:prstGeom prst="rect">
                <a:avLst/>
              </a:prstGeom>
              <a:blipFill>
                <a:blip r:embed="rId18"/>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B05F1A83-3E09-D243-98CC-531206EA38A1}"/>
                  </a:ext>
                </a:extLst>
              </p:cNvPr>
              <p:cNvSpPr txBox="1"/>
              <p:nvPr/>
            </p:nvSpPr>
            <p:spPr>
              <a:xfrm>
                <a:off x="4336757" y="3315160"/>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2</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0" name="TextBox 169">
                <a:extLst>
                  <a:ext uri="{FF2B5EF4-FFF2-40B4-BE49-F238E27FC236}">
                    <a16:creationId xmlns:a16="http://schemas.microsoft.com/office/drawing/2014/main" id="{B05F1A83-3E09-D243-98CC-531206EA38A1}"/>
                  </a:ext>
                </a:extLst>
              </p:cNvPr>
              <p:cNvSpPr txBox="1">
                <a:spLocks noRot="1" noChangeAspect="1" noMove="1" noResize="1" noEditPoints="1" noAdjustHandles="1" noChangeArrowheads="1" noChangeShapeType="1" noTextEdit="1"/>
              </p:cNvSpPr>
              <p:nvPr/>
            </p:nvSpPr>
            <p:spPr>
              <a:xfrm>
                <a:off x="4336757" y="3315160"/>
                <a:ext cx="560929" cy="477054"/>
              </a:xfrm>
              <a:prstGeom prst="rect">
                <a:avLst/>
              </a:prstGeom>
              <a:blipFill>
                <a:blip r:embed="rId19"/>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081B5B89-26C0-F840-87B6-6361197A5DDB}"/>
                  </a:ext>
                </a:extLst>
              </p:cNvPr>
              <p:cNvSpPr txBox="1"/>
              <p:nvPr/>
            </p:nvSpPr>
            <p:spPr>
              <a:xfrm>
                <a:off x="2845032" y="41981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Sub>
                    </m:oMath>
                  </m:oMathPara>
                </a14:m>
                <a:endParaRPr lang="en-US" sz="500" dirty="0"/>
              </a:p>
              <a:p>
                <a:pPr algn="ctr"/>
                <a:endParaRPr lang="en-US" sz="500" dirty="0"/>
              </a:p>
            </p:txBody>
          </p:sp>
        </mc:Choice>
        <mc:Fallback xmlns="">
          <p:sp>
            <p:nvSpPr>
              <p:cNvPr id="171" name="TextBox 170">
                <a:extLst>
                  <a:ext uri="{FF2B5EF4-FFF2-40B4-BE49-F238E27FC236}">
                    <a16:creationId xmlns:a16="http://schemas.microsoft.com/office/drawing/2014/main" id="{081B5B89-26C0-F840-87B6-6361197A5DDB}"/>
                  </a:ext>
                </a:extLst>
              </p:cNvPr>
              <p:cNvSpPr txBox="1">
                <a:spLocks noRot="1" noChangeAspect="1" noMove="1" noResize="1" noEditPoints="1" noAdjustHandles="1" noChangeArrowheads="1" noChangeShapeType="1" noTextEdit="1"/>
              </p:cNvSpPr>
              <p:nvPr/>
            </p:nvSpPr>
            <p:spPr>
              <a:xfrm>
                <a:off x="2845032" y="4198149"/>
                <a:ext cx="560929" cy="477054"/>
              </a:xfrm>
              <a:prstGeom prst="rect">
                <a:avLst/>
              </a:prstGeom>
              <a:blipFill>
                <a:blip r:embed="rId20"/>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6A057236-DF66-4C41-A773-85E88A442CF2}"/>
                  </a:ext>
                </a:extLst>
              </p:cNvPr>
              <p:cNvSpPr txBox="1"/>
              <p:nvPr/>
            </p:nvSpPr>
            <p:spPr>
              <a:xfrm>
                <a:off x="6694066" y="4198271"/>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Sup>
                        <m:sSubSupPr>
                          <m:ctrlPr>
                            <a:rPr lang="en-CA" sz="1400" b="0" i="1" smtClean="0">
                              <a:latin typeface="Cambria Math" panose="02040503050406030204" pitchFamily="18" charset="0"/>
                              <a:ea typeface="Cambria Math" panose="02040503050406030204" pitchFamily="18" charset="0"/>
                            </a:rPr>
                          </m:ctrlPr>
                        </m:sSubSup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3</m:t>
                          </m:r>
                        </m:sub>
                        <m:sup>
                          <m:r>
                            <a:rPr lang="en-CA" sz="1400" b="0" i="1" smtClean="0">
                              <a:latin typeface="Cambria Math" panose="02040503050406030204" pitchFamily="18" charset="0"/>
                              <a:ea typeface="Cambria Math" panose="02040503050406030204" pitchFamily="18" charset="0"/>
                            </a:rPr>
                            <m:t>−1</m:t>
                          </m:r>
                        </m:sup>
                      </m:sSubSup>
                    </m:oMath>
                  </m:oMathPara>
                </a14:m>
                <a:endParaRPr lang="en-US" sz="500" dirty="0"/>
              </a:p>
              <a:p>
                <a:pPr algn="ctr"/>
                <a:endParaRPr lang="en-US" sz="500" dirty="0"/>
              </a:p>
            </p:txBody>
          </p:sp>
        </mc:Choice>
        <mc:Fallback xmlns="">
          <p:sp>
            <p:nvSpPr>
              <p:cNvPr id="172" name="TextBox 171">
                <a:extLst>
                  <a:ext uri="{FF2B5EF4-FFF2-40B4-BE49-F238E27FC236}">
                    <a16:creationId xmlns:a16="http://schemas.microsoft.com/office/drawing/2014/main" id="{6A057236-DF66-4C41-A773-85E88A442CF2}"/>
                  </a:ext>
                </a:extLst>
              </p:cNvPr>
              <p:cNvSpPr txBox="1">
                <a:spLocks noRot="1" noChangeAspect="1" noMove="1" noResize="1" noEditPoints="1" noAdjustHandles="1" noChangeArrowheads="1" noChangeShapeType="1" noTextEdit="1"/>
              </p:cNvSpPr>
              <p:nvPr/>
            </p:nvSpPr>
            <p:spPr>
              <a:xfrm>
                <a:off x="6694066" y="4198271"/>
                <a:ext cx="560929" cy="477054"/>
              </a:xfrm>
              <a:prstGeom prst="rect">
                <a:avLst/>
              </a:prstGeom>
              <a:blipFill>
                <a:blip r:embed="rId21"/>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1DE428AE-DA21-0C46-8AC7-3142F74797B4}"/>
                  </a:ext>
                </a:extLst>
              </p:cNvPr>
              <p:cNvSpPr/>
              <p:nvPr/>
            </p:nvSpPr>
            <p:spPr>
              <a:xfrm>
                <a:off x="5042874" y="2200271"/>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1</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3" name="Rectangle 172">
                <a:extLst>
                  <a:ext uri="{FF2B5EF4-FFF2-40B4-BE49-F238E27FC236}">
                    <a16:creationId xmlns:a16="http://schemas.microsoft.com/office/drawing/2014/main" id="{1DE428AE-DA21-0C46-8AC7-3142F74797B4}"/>
                  </a:ext>
                </a:extLst>
              </p:cNvPr>
              <p:cNvSpPr>
                <a:spLocks noRot="1" noChangeAspect="1" noMove="1" noResize="1" noEditPoints="1" noAdjustHandles="1" noChangeArrowheads="1" noChangeShapeType="1" noTextEdit="1"/>
              </p:cNvSpPr>
              <p:nvPr/>
            </p:nvSpPr>
            <p:spPr>
              <a:xfrm>
                <a:off x="5042874" y="2200271"/>
                <a:ext cx="407098" cy="276999"/>
              </a:xfrm>
              <a:prstGeom prst="rect">
                <a:avLst/>
              </a:prstGeom>
              <a:blipFill>
                <a:blip r:embed="rId2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0C2E4B60-44C0-6149-9884-2784C16F9344}"/>
                  </a:ext>
                </a:extLst>
              </p:cNvPr>
              <p:cNvSpPr txBox="1"/>
              <p:nvPr/>
            </p:nvSpPr>
            <p:spPr>
              <a:xfrm>
                <a:off x="2845032" y="4979949"/>
                <a:ext cx="560929" cy="477054"/>
              </a:xfrm>
              <a:prstGeom prst="rect">
                <a:avLst/>
              </a:prstGeom>
              <a:solidFill>
                <a:schemeClr val="bg1"/>
              </a:solidFill>
              <a:ln w="38100">
                <a:solidFill>
                  <a:schemeClr val="accent1"/>
                </a:solidFill>
              </a:ln>
            </p:spPr>
            <p:txBody>
              <a:bodyPr wrap="square" rtlCol="0">
                <a:spAutoFit/>
              </a:bodyPr>
              <a:lstStyle/>
              <a:p>
                <a:pPr algn="ctr"/>
                <a:endParaRPr lang="en-US" sz="600" dirty="0"/>
              </a:p>
              <a:p>
                <a:pPr algn="ctr"/>
                <a14:m>
                  <m:oMathPara xmlns:m="http://schemas.openxmlformats.org/officeDocument/2006/math">
                    <m:oMathParaPr>
                      <m:jc m:val="centerGroup"/>
                    </m:oMathParaPr>
                    <m:oMath xmlns:m="http://schemas.openxmlformats.org/officeDocument/2006/math">
                      <m:sSub>
                        <m:sSubPr>
                          <m:ctrlPr>
                            <a:rPr lang="en-CA" sz="1400" b="0" i="1" smtClean="0">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𝐴</m:t>
                          </m:r>
                        </m:e>
                        <m:sub>
                          <m:r>
                            <a:rPr lang="en-CA" sz="1400" b="0" i="1" smtClean="0">
                              <a:latin typeface="Cambria Math" panose="02040503050406030204" pitchFamily="18" charset="0"/>
                              <a:ea typeface="Cambria Math" panose="02040503050406030204" pitchFamily="18" charset="0"/>
                            </a:rPr>
                            <m:t>4</m:t>
                          </m:r>
                        </m:sub>
                      </m:sSub>
                    </m:oMath>
                  </m:oMathPara>
                </a14:m>
                <a:endParaRPr lang="en-US" sz="500" dirty="0"/>
              </a:p>
              <a:p>
                <a:pPr algn="ctr"/>
                <a:endParaRPr lang="en-US" sz="500" dirty="0"/>
              </a:p>
            </p:txBody>
          </p:sp>
        </mc:Choice>
        <mc:Fallback xmlns="">
          <p:sp>
            <p:nvSpPr>
              <p:cNvPr id="192" name="TextBox 191">
                <a:extLst>
                  <a:ext uri="{FF2B5EF4-FFF2-40B4-BE49-F238E27FC236}">
                    <a16:creationId xmlns:a16="http://schemas.microsoft.com/office/drawing/2014/main" id="{0C2E4B60-44C0-6149-9884-2784C16F9344}"/>
                  </a:ext>
                </a:extLst>
              </p:cNvPr>
              <p:cNvSpPr txBox="1">
                <a:spLocks noRot="1" noChangeAspect="1" noMove="1" noResize="1" noEditPoints="1" noAdjustHandles="1" noChangeArrowheads="1" noChangeShapeType="1" noTextEdit="1"/>
              </p:cNvSpPr>
              <p:nvPr/>
            </p:nvSpPr>
            <p:spPr>
              <a:xfrm>
                <a:off x="2845032" y="4979949"/>
                <a:ext cx="560929" cy="477054"/>
              </a:xfrm>
              <a:prstGeom prst="rect">
                <a:avLst/>
              </a:prstGeom>
              <a:blipFill>
                <a:blip r:embed="rId2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3DFEF347-5EEE-AA47-BF28-492240B6F9EF}"/>
                  </a:ext>
                </a:extLst>
              </p:cNvPr>
              <p:cNvSpPr/>
              <p:nvPr/>
            </p:nvSpPr>
            <p:spPr>
              <a:xfrm>
                <a:off x="6835668" y="3476451"/>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2</m:t>
                          </m:r>
                        </m:sub>
                      </m:sSub>
                    </m:oMath>
                  </m:oMathPara>
                </a14:m>
                <a:endParaRPr lang="en-US" sz="1200" dirty="0"/>
              </a:p>
            </p:txBody>
          </p:sp>
        </mc:Choice>
        <mc:Fallback xmlns="">
          <p:sp>
            <p:nvSpPr>
              <p:cNvPr id="167" name="Rectangle 166">
                <a:extLst>
                  <a:ext uri="{FF2B5EF4-FFF2-40B4-BE49-F238E27FC236}">
                    <a16:creationId xmlns:a16="http://schemas.microsoft.com/office/drawing/2014/main" id="{3DFEF347-5EEE-AA47-BF28-492240B6F9EF}"/>
                  </a:ext>
                </a:extLst>
              </p:cNvPr>
              <p:cNvSpPr>
                <a:spLocks noRot="1" noChangeAspect="1" noMove="1" noResize="1" noEditPoints="1" noAdjustHandles="1" noChangeArrowheads="1" noChangeShapeType="1" noTextEdit="1"/>
              </p:cNvSpPr>
              <p:nvPr/>
            </p:nvSpPr>
            <p:spPr>
              <a:xfrm>
                <a:off x="6835668" y="3476451"/>
                <a:ext cx="370550" cy="28687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Rectangle 177">
                <a:extLst>
                  <a:ext uri="{FF2B5EF4-FFF2-40B4-BE49-F238E27FC236}">
                    <a16:creationId xmlns:a16="http://schemas.microsoft.com/office/drawing/2014/main" id="{0535D412-E9EE-9D45-8C0E-6CD01046A21B}"/>
                  </a:ext>
                </a:extLst>
              </p:cNvPr>
              <p:cNvSpPr/>
              <p:nvPr/>
            </p:nvSpPr>
            <p:spPr>
              <a:xfrm>
                <a:off x="6960264" y="3089095"/>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2</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78" name="Rectangle 177">
                <a:extLst>
                  <a:ext uri="{FF2B5EF4-FFF2-40B4-BE49-F238E27FC236}">
                    <a16:creationId xmlns:a16="http://schemas.microsoft.com/office/drawing/2014/main" id="{0535D412-E9EE-9D45-8C0E-6CD01046A21B}"/>
                  </a:ext>
                </a:extLst>
              </p:cNvPr>
              <p:cNvSpPr>
                <a:spLocks noRot="1" noChangeAspect="1" noMove="1" noResize="1" noEditPoints="1" noAdjustHandles="1" noChangeArrowheads="1" noChangeShapeType="1" noTextEdit="1"/>
              </p:cNvSpPr>
              <p:nvPr/>
            </p:nvSpPr>
            <p:spPr>
              <a:xfrm>
                <a:off x="6960264" y="3089095"/>
                <a:ext cx="407098" cy="276999"/>
              </a:xfrm>
              <a:prstGeom prst="rect">
                <a:avLst/>
              </a:prstGeom>
              <a:blipFill>
                <a:blip r:embed="rId2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Rectangle 178">
                <a:extLst>
                  <a:ext uri="{FF2B5EF4-FFF2-40B4-BE49-F238E27FC236}">
                    <a16:creationId xmlns:a16="http://schemas.microsoft.com/office/drawing/2014/main" id="{2C8CAB1A-AEEE-F948-A9D9-5051AE30DD8F}"/>
                  </a:ext>
                </a:extLst>
              </p:cNvPr>
              <p:cNvSpPr/>
              <p:nvPr/>
            </p:nvSpPr>
            <p:spPr>
              <a:xfrm>
                <a:off x="9163380" y="4315908"/>
                <a:ext cx="370550" cy="286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i="1" smtClean="0">
                              <a:latin typeface="Cambria Math" panose="02040503050406030204" pitchFamily="18" charset="0"/>
                              <a:ea typeface="Cambria Math" panose="02040503050406030204" pitchFamily="18" charset="0"/>
                            </a:rPr>
                          </m:ctrlPr>
                        </m:sSubPr>
                        <m:e>
                          <m:acc>
                            <m:accPr>
                              <m:chr m:val="̂"/>
                              <m:ctrlPr>
                                <a:rPr lang="en-CA" sz="120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𝑏</m:t>
                              </m:r>
                            </m:e>
                          </m:acc>
                        </m:e>
                        <m:sub>
                          <m:r>
                            <a:rPr lang="en-CA" sz="1200" b="0" i="1" smtClean="0">
                              <a:latin typeface="Cambria Math" panose="02040503050406030204" pitchFamily="18" charset="0"/>
                              <a:ea typeface="Cambria Math" panose="02040503050406030204" pitchFamily="18" charset="0"/>
                            </a:rPr>
                            <m:t>3</m:t>
                          </m:r>
                        </m:sub>
                      </m:sSub>
                    </m:oMath>
                  </m:oMathPara>
                </a14:m>
                <a:endParaRPr lang="en-US" sz="1200" dirty="0"/>
              </a:p>
            </p:txBody>
          </p:sp>
        </mc:Choice>
        <mc:Fallback xmlns="">
          <p:sp>
            <p:nvSpPr>
              <p:cNvPr id="179" name="Rectangle 178">
                <a:extLst>
                  <a:ext uri="{FF2B5EF4-FFF2-40B4-BE49-F238E27FC236}">
                    <a16:creationId xmlns:a16="http://schemas.microsoft.com/office/drawing/2014/main" id="{2C8CAB1A-AEEE-F948-A9D9-5051AE30DD8F}"/>
                  </a:ext>
                </a:extLst>
              </p:cNvPr>
              <p:cNvSpPr>
                <a:spLocks noRot="1" noChangeAspect="1" noMove="1" noResize="1" noEditPoints="1" noAdjustHandles="1" noChangeArrowheads="1" noChangeShapeType="1" noTextEdit="1"/>
              </p:cNvSpPr>
              <p:nvPr/>
            </p:nvSpPr>
            <p:spPr>
              <a:xfrm>
                <a:off x="9163380" y="4315908"/>
                <a:ext cx="370550" cy="28687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Rectangle 179">
                <a:extLst>
                  <a:ext uri="{FF2B5EF4-FFF2-40B4-BE49-F238E27FC236}">
                    <a16:creationId xmlns:a16="http://schemas.microsoft.com/office/drawing/2014/main" id="{2188A823-9315-874D-B251-B4F68717B33E}"/>
                  </a:ext>
                </a:extLst>
              </p:cNvPr>
              <p:cNvSpPr/>
              <p:nvPr/>
            </p:nvSpPr>
            <p:spPr>
              <a:xfrm>
                <a:off x="9287976" y="3928552"/>
                <a:ext cx="40709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200" b="0" i="1" smtClean="0">
                              <a:latin typeface="Cambria Math" panose="02040503050406030204" pitchFamily="18" charset="0"/>
                              <a:ea typeface="Cambria Math" panose="02040503050406030204" pitchFamily="18" charset="0"/>
                            </a:rPr>
                          </m:ctrlPr>
                        </m:sSubPr>
                        <m:e>
                          <m:acc>
                            <m:accPr>
                              <m:chr m:val="̂"/>
                              <m:ctrlPr>
                                <a:rPr lang="en-CA" sz="1200" b="0" i="1" smtClean="0">
                                  <a:latin typeface="Cambria Math" panose="02040503050406030204" pitchFamily="18" charset="0"/>
                                  <a:ea typeface="Cambria Math" panose="02040503050406030204" pitchFamily="18" charset="0"/>
                                </a:rPr>
                              </m:ctrlPr>
                            </m:accPr>
                            <m:e>
                              <m:r>
                                <a:rPr lang="en-CA" sz="1200" b="0" i="1" smtClean="0">
                                  <a:latin typeface="Cambria Math" panose="02040503050406030204" pitchFamily="18" charset="0"/>
                                  <a:ea typeface="Cambria Math" panose="02040503050406030204" pitchFamily="18" charset="0"/>
                                </a:rPr>
                                <m:t>𝑎</m:t>
                              </m:r>
                            </m:e>
                          </m:acc>
                        </m:e>
                        <m:sub>
                          <m:r>
                            <a:rPr lang="en-CA" sz="1200" b="0" i="1" smtClean="0">
                              <a:latin typeface="Cambria Math" panose="02040503050406030204" pitchFamily="18" charset="0"/>
                              <a:ea typeface="Cambria Math" panose="02040503050406030204" pitchFamily="18" charset="0"/>
                            </a:rPr>
                            <m:t>3</m:t>
                          </m:r>
                        </m:sub>
                      </m:sSub>
                      <m:r>
                        <a:rPr lang="en-CA" sz="1200" b="0" i="1" smtClean="0">
                          <a:latin typeface="Cambria Math" panose="02040503050406030204" pitchFamily="18" charset="0"/>
                          <a:ea typeface="Cambria Math" panose="02040503050406030204" pitchFamily="18" charset="0"/>
                        </a:rPr>
                        <m:t> </m:t>
                      </m:r>
                    </m:oMath>
                  </m:oMathPara>
                </a14:m>
                <a:endParaRPr lang="en-US" sz="1200" dirty="0"/>
              </a:p>
            </p:txBody>
          </p:sp>
        </mc:Choice>
        <mc:Fallback xmlns="">
          <p:sp>
            <p:nvSpPr>
              <p:cNvPr id="180" name="Rectangle 179">
                <a:extLst>
                  <a:ext uri="{FF2B5EF4-FFF2-40B4-BE49-F238E27FC236}">
                    <a16:creationId xmlns:a16="http://schemas.microsoft.com/office/drawing/2014/main" id="{2188A823-9315-874D-B251-B4F68717B33E}"/>
                  </a:ext>
                </a:extLst>
              </p:cNvPr>
              <p:cNvSpPr>
                <a:spLocks noRot="1" noChangeAspect="1" noMove="1" noResize="1" noEditPoints="1" noAdjustHandles="1" noChangeArrowheads="1" noChangeShapeType="1" noTextEdit="1"/>
              </p:cNvSpPr>
              <p:nvPr/>
            </p:nvSpPr>
            <p:spPr>
              <a:xfrm>
                <a:off x="9287976" y="3928552"/>
                <a:ext cx="407098" cy="276999"/>
              </a:xfrm>
              <a:prstGeom prst="rect">
                <a:avLst/>
              </a:prstGeom>
              <a:blipFill>
                <a:blip r:embed="rId27"/>
                <a:stretch>
                  <a:fillRect b="-4348"/>
                </a:stretch>
              </a:blipFill>
            </p:spPr>
            <p:txBody>
              <a:bodyPr/>
              <a:lstStyle/>
              <a:p>
                <a:r>
                  <a:rPr lang="en-US">
                    <a:noFill/>
                  </a:rPr>
                  <a:t> </a:t>
                </a:r>
              </a:p>
            </p:txBody>
          </p:sp>
        </mc:Fallback>
      </mc:AlternateContent>
      <p:sp>
        <p:nvSpPr>
          <p:cNvPr id="183" name="L-Shape 182">
            <a:extLst>
              <a:ext uri="{FF2B5EF4-FFF2-40B4-BE49-F238E27FC236}">
                <a16:creationId xmlns:a16="http://schemas.microsoft.com/office/drawing/2014/main" id="{264DCB88-509B-D34D-9C42-CCBE56B249F8}"/>
              </a:ext>
            </a:extLst>
          </p:cNvPr>
          <p:cNvSpPr/>
          <p:nvPr/>
        </p:nvSpPr>
        <p:spPr>
          <a:xfrm rot="10800000">
            <a:off x="3051582" y="2232823"/>
            <a:ext cx="7812835" cy="3153057"/>
          </a:xfrm>
          <a:prstGeom prst="corner">
            <a:avLst>
              <a:gd name="adj1" fmla="val 28491"/>
              <a:gd name="adj2" fmla="val 216223"/>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Shape 183">
            <a:extLst>
              <a:ext uri="{FF2B5EF4-FFF2-40B4-BE49-F238E27FC236}">
                <a16:creationId xmlns:a16="http://schemas.microsoft.com/office/drawing/2014/main" id="{72D91E20-51E8-0441-B216-CE7ED1BD65CF}"/>
              </a:ext>
            </a:extLst>
          </p:cNvPr>
          <p:cNvSpPr/>
          <p:nvPr/>
        </p:nvSpPr>
        <p:spPr>
          <a:xfrm>
            <a:off x="690997" y="2203778"/>
            <a:ext cx="3219902" cy="3615221"/>
          </a:xfrm>
          <a:prstGeom prst="corner">
            <a:avLst>
              <a:gd name="adj1" fmla="val 80335"/>
              <a:gd name="adj2" fmla="val 70941"/>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AB745BC1-AB65-A142-8CCB-7D79E5C89C17}"/>
              </a:ext>
            </a:extLst>
          </p:cNvPr>
          <p:cNvSpPr/>
          <p:nvPr/>
        </p:nvSpPr>
        <p:spPr>
          <a:xfrm>
            <a:off x="4263811" y="3105095"/>
            <a:ext cx="2137501" cy="978486"/>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a:extLst>
              <a:ext uri="{FF2B5EF4-FFF2-40B4-BE49-F238E27FC236}">
                <a16:creationId xmlns:a16="http://schemas.microsoft.com/office/drawing/2014/main" id="{9777FE1D-BBA7-CB48-8163-BD3085B5F7B1}"/>
              </a:ext>
            </a:extLst>
          </p:cNvPr>
          <p:cNvPicPr>
            <a:picLocks noChangeAspect="1"/>
          </p:cNvPicPr>
          <p:nvPr/>
        </p:nvPicPr>
        <p:blipFill>
          <a:blip r:embed="rId28">
            <a:extLst>
              <a:ext uri="{BEBA8EAE-BF5A-486C-A8C5-ECC9F3942E4B}">
                <a14:imgProps xmlns:a14="http://schemas.microsoft.com/office/drawing/2010/main">
                  <a14:imgLayer r:embed="rId29">
                    <a14:imgEffect>
                      <a14:backgroundRemoval t="0" b="100000" l="3556" r="98667"/>
                    </a14:imgEffect>
                  </a14:imgLayer>
                </a14:imgProps>
              </a:ext>
            </a:extLst>
          </a:blip>
          <a:stretch>
            <a:fillRect/>
          </a:stretch>
        </p:blipFill>
        <p:spPr>
          <a:xfrm>
            <a:off x="5917565" y="2877806"/>
            <a:ext cx="468843" cy="468843"/>
          </a:xfrm>
          <a:prstGeom prst="rect">
            <a:avLst/>
          </a:prstGeom>
        </p:spPr>
      </p:pic>
      <p:sp>
        <p:nvSpPr>
          <p:cNvPr id="187" name="Rectangle 186">
            <a:extLst>
              <a:ext uri="{FF2B5EF4-FFF2-40B4-BE49-F238E27FC236}">
                <a16:creationId xmlns:a16="http://schemas.microsoft.com/office/drawing/2014/main" id="{12593749-7887-F445-A01C-2459FEE0BEBD}"/>
              </a:ext>
            </a:extLst>
          </p:cNvPr>
          <p:cNvSpPr/>
          <p:nvPr/>
        </p:nvSpPr>
        <p:spPr>
          <a:xfrm>
            <a:off x="6597215" y="3980829"/>
            <a:ext cx="2137501" cy="978486"/>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a:extLst>
              <a:ext uri="{FF2B5EF4-FFF2-40B4-BE49-F238E27FC236}">
                <a16:creationId xmlns:a16="http://schemas.microsoft.com/office/drawing/2014/main" id="{D95F2822-80AF-824E-A823-D382332FB66B}"/>
              </a:ext>
            </a:extLst>
          </p:cNvPr>
          <p:cNvPicPr>
            <a:picLocks noChangeAspect="1"/>
          </p:cNvPicPr>
          <p:nvPr/>
        </p:nvPicPr>
        <p:blipFill>
          <a:blip r:embed="rId28">
            <a:extLst>
              <a:ext uri="{BEBA8EAE-BF5A-486C-A8C5-ECC9F3942E4B}">
                <a14:imgProps xmlns:a14="http://schemas.microsoft.com/office/drawing/2010/main">
                  <a14:imgLayer r:embed="rId30">
                    <a14:imgEffect>
                      <a14:backgroundRemoval t="0" b="100000" l="3556" r="98667"/>
                    </a14:imgEffect>
                  </a14:imgLayer>
                </a14:imgProps>
              </a:ext>
            </a:extLst>
          </a:blip>
          <a:stretch>
            <a:fillRect/>
          </a:stretch>
        </p:blipFill>
        <p:spPr>
          <a:xfrm>
            <a:off x="8250969" y="3753540"/>
            <a:ext cx="468843" cy="468843"/>
          </a:xfrm>
          <a:prstGeom prst="rect">
            <a:avLst/>
          </a:prstGeom>
        </p:spPr>
      </p:pic>
      <p:sp>
        <p:nvSpPr>
          <p:cNvPr id="189" name="Rectangle 188">
            <a:extLst>
              <a:ext uri="{FF2B5EF4-FFF2-40B4-BE49-F238E27FC236}">
                <a16:creationId xmlns:a16="http://schemas.microsoft.com/office/drawing/2014/main" id="{EB4614F8-8F45-314B-9546-395943EDA18F}"/>
              </a:ext>
            </a:extLst>
          </p:cNvPr>
          <p:cNvSpPr/>
          <p:nvPr/>
        </p:nvSpPr>
        <p:spPr>
          <a:xfrm>
            <a:off x="9510635" y="4852525"/>
            <a:ext cx="1180052" cy="497523"/>
          </a:xfrm>
          <a:prstGeom prst="rect">
            <a:avLst/>
          </a:prstGeom>
          <a:solidFill>
            <a:srgbClr val="FFC000"/>
          </a:solidFill>
          <a:ln w="2857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a:extLst>
              <a:ext uri="{FF2B5EF4-FFF2-40B4-BE49-F238E27FC236}">
                <a16:creationId xmlns:a16="http://schemas.microsoft.com/office/drawing/2014/main" id="{D356356A-B3A7-6748-96C0-7A489247523C}"/>
              </a:ext>
            </a:extLst>
          </p:cNvPr>
          <p:cNvPicPr>
            <a:picLocks noChangeAspect="1"/>
          </p:cNvPicPr>
          <p:nvPr/>
        </p:nvPicPr>
        <p:blipFill>
          <a:blip r:embed="rId28">
            <a:extLst>
              <a:ext uri="{BEBA8EAE-BF5A-486C-A8C5-ECC9F3942E4B}">
                <a14:imgProps xmlns:a14="http://schemas.microsoft.com/office/drawing/2010/main">
                  <a14:imgLayer r:embed="rId29">
                    <a14:imgEffect>
                      <a14:backgroundRemoval t="0" b="100000" l="3556" r="98667"/>
                    </a14:imgEffect>
                  </a14:imgLayer>
                </a14:imgProps>
              </a:ext>
            </a:extLst>
          </a:blip>
          <a:stretch>
            <a:fillRect/>
          </a:stretch>
        </p:blipFill>
        <p:spPr>
          <a:xfrm>
            <a:off x="10303404" y="4624687"/>
            <a:ext cx="468843" cy="468843"/>
          </a:xfrm>
          <a:prstGeom prst="rect">
            <a:avLst/>
          </a:prstGeom>
        </p:spPr>
      </p:pic>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49D6502-8FEB-F443-8CBD-BF10CF947D93}"/>
                  </a:ext>
                </a:extLst>
              </p:cNvPr>
              <p:cNvSpPr txBox="1"/>
              <p:nvPr/>
            </p:nvSpPr>
            <p:spPr>
              <a:xfrm>
                <a:off x="5433683" y="662437"/>
                <a:ext cx="6540670" cy="2800767"/>
              </a:xfrm>
              <a:prstGeom prst="rect">
                <a:avLst/>
              </a:prstGeom>
              <a:solidFill>
                <a:schemeClr val="accent4">
                  <a:lumMod val="20000"/>
                  <a:lumOff val="80000"/>
                </a:schemeClr>
              </a:solidFill>
              <a:ln>
                <a:solidFill>
                  <a:srgbClr val="002060"/>
                </a:solidFill>
              </a:ln>
            </p:spPr>
            <p:txBody>
              <a:bodyPr wrap="square" rtlCol="0">
                <a:spAutoFit/>
              </a:bodyPr>
              <a:lstStyle/>
              <a:p>
                <a:r>
                  <a:rPr lang="en-CA" sz="1600" b="1" dirty="0"/>
                  <a:t>Summary</a:t>
                </a:r>
                <a:r>
                  <a:rPr lang="en-CA" sz="1600" dirty="0"/>
                  <a:t>:</a:t>
                </a:r>
              </a:p>
              <a:p>
                <a:pPr marL="285750" indent="-285750">
                  <a:buFont typeface="Arial" panose="020B0604020202020204" pitchFamily="34" charset="0"/>
                  <a:buChar char="•"/>
                </a:pPr>
                <a:r>
                  <a:rPr lang="en-CA" sz="1600" dirty="0"/>
                  <a:t>Encoding consists of:</a:t>
                </a:r>
              </a:p>
              <a:p>
                <a:pPr marL="742950" lvl="1" indent="-285750">
                  <a:buFont typeface="Arial" panose="020B0604020202020204" pitchFamily="34" charset="0"/>
                  <a:buChar char="•"/>
                </a:pPr>
                <a:r>
                  <a:rPr lang="en-CA" sz="1600" dirty="0"/>
                  <a:t>Input </a:t>
                </a:r>
                <a14:m>
                  <m:oMath xmlns:m="http://schemas.openxmlformats.org/officeDocument/2006/math">
                    <m:r>
                      <a:rPr lang="en-CA" sz="1600" b="1" i="1">
                        <a:latin typeface="Cambria Math" panose="02040503050406030204" pitchFamily="18" charset="0"/>
                        <a:ea typeface="Cambria Math" panose="02040503050406030204" pitchFamily="18" charset="0"/>
                      </a:rPr>
                      <m:t>𝒙</m:t>
                    </m:r>
                    <m:r>
                      <a:rPr lang="en-CA" sz="1600" i="1">
                        <a:latin typeface="Cambria Math" panose="02040503050406030204" pitchFamily="18" charset="0"/>
                        <a:ea typeface="Cambria Math" panose="02040503050406030204" pitchFamily="18" charset="0"/>
                      </a:rPr>
                      <m:t> </m:t>
                    </m:r>
                  </m:oMath>
                </a14:m>
                <a:r>
                  <a:rPr lang="en-CA" sz="1600" dirty="0"/>
                  <a:t>and gate EPR pairs, scrambled by random Clifford </a:t>
                </a:r>
                <a:r>
                  <a:rPr lang="en-CA" sz="1600" dirty="0" err="1"/>
                  <a:t>unitaries</a:t>
                </a:r>
                <a:r>
                  <a:rPr lang="en-CA" sz="1600" dirty="0"/>
                  <a:t> </a:t>
                </a:r>
                <a14:m>
                  <m:oMath xmlns:m="http://schemas.openxmlformats.org/officeDocument/2006/math">
                    <m:sSub>
                      <m:sSubPr>
                        <m:ctrlPr>
                          <a:rPr lang="en-CA" sz="1600" i="1">
                            <a:latin typeface="Cambria Math" panose="02040503050406030204" pitchFamily="18" charset="0"/>
                            <a:ea typeface="Cambria Math" panose="02040503050406030204" pitchFamily="18" charset="0"/>
                          </a:rPr>
                        </m:ctrlPr>
                      </m:sSubPr>
                      <m:e>
                        <m:r>
                          <a:rPr lang="en-CA" sz="1600" i="1">
                            <a:latin typeface="Cambria Math" panose="02040503050406030204" pitchFamily="18" charset="0"/>
                            <a:ea typeface="Cambria Math" panose="02040503050406030204" pitchFamily="18" charset="0"/>
                          </a:rPr>
                          <m:t>𝐴</m:t>
                        </m:r>
                      </m:e>
                      <m:sub>
                        <m:r>
                          <a:rPr lang="en-CA" sz="1600" i="1">
                            <a:latin typeface="Cambria Math" panose="02040503050406030204" pitchFamily="18" charset="0"/>
                            <a:ea typeface="Cambria Math" panose="02040503050406030204" pitchFamily="18" charset="0"/>
                          </a:rPr>
                          <m:t>𝑖</m:t>
                        </m:r>
                      </m:sub>
                    </m:sSub>
                  </m:oMath>
                </a14:m>
                <a:r>
                  <a:rPr lang="en-US" sz="1600" dirty="0"/>
                  <a:t>, </a:t>
                </a:r>
                <a:r>
                  <a:rPr lang="en-US" sz="1600" b="1" dirty="0">
                    <a:solidFill>
                      <a:srgbClr val="C00000"/>
                    </a:solidFill>
                  </a:rPr>
                  <a:t>which are applied recursively using Clifford QRE.</a:t>
                </a:r>
              </a:p>
              <a:p>
                <a:pPr marL="742950" lvl="1" indent="-285750">
                  <a:buFont typeface="Arial" panose="020B0604020202020204" pitchFamily="34" charset="0"/>
                  <a:buChar char="•"/>
                </a:pPr>
                <a:r>
                  <a:rPr lang="en-US" sz="1600" dirty="0"/>
                  <a:t>Classical RE for correction gadgets.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a:t>Decoder determines Correction and Encrypted TP gadgets by decoding </a:t>
                </a:r>
                <a:r>
                  <a:rPr lang="en-US" sz="1600" b="1" i="1" dirty="0"/>
                  <a:t>classical</a:t>
                </a:r>
                <a:r>
                  <a:rPr lang="en-US" sz="1600" dirty="0"/>
                  <a:t> 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Encrypted TP gadgets provide keys for RE of subsequent Correction gadgets.</a:t>
                </a:r>
              </a:p>
            </p:txBody>
          </p:sp>
        </mc:Choice>
        <mc:Fallback xmlns="">
          <p:sp>
            <p:nvSpPr>
              <p:cNvPr id="193" name="TextBox 192">
                <a:extLst>
                  <a:ext uri="{FF2B5EF4-FFF2-40B4-BE49-F238E27FC236}">
                    <a16:creationId xmlns:a16="http://schemas.microsoft.com/office/drawing/2014/main" id="{C49D6502-8FEB-F443-8CBD-BF10CF947D93}"/>
                  </a:ext>
                </a:extLst>
              </p:cNvPr>
              <p:cNvSpPr txBox="1">
                <a:spLocks noRot="1" noChangeAspect="1" noMove="1" noResize="1" noEditPoints="1" noAdjustHandles="1" noChangeArrowheads="1" noChangeShapeType="1" noTextEdit="1"/>
              </p:cNvSpPr>
              <p:nvPr/>
            </p:nvSpPr>
            <p:spPr>
              <a:xfrm>
                <a:off x="5433683" y="662437"/>
                <a:ext cx="6540670" cy="2800767"/>
              </a:xfrm>
              <a:prstGeom prst="rect">
                <a:avLst/>
              </a:prstGeom>
              <a:blipFill>
                <a:blip r:embed="rId31"/>
                <a:stretch>
                  <a:fillRect l="-387" t="-448" b="-897"/>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753295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BE24F-322A-0141-860C-62D69B1144B7}"/>
              </a:ext>
            </a:extLst>
          </p:cNvPr>
          <p:cNvSpPr/>
          <p:nvPr/>
        </p:nvSpPr>
        <p:spPr>
          <a:xfrm>
            <a:off x="838200" y="2427611"/>
            <a:ext cx="10247888" cy="16345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8CA43-B9E4-C64A-A2C0-28AB9BC7B01E}"/>
              </a:ext>
            </a:extLst>
          </p:cNvPr>
          <p:cNvSpPr>
            <a:spLocks noGrp="1"/>
          </p:cNvSpPr>
          <p:nvPr>
            <p:ph type="title"/>
          </p:nvPr>
        </p:nvSpPr>
        <p:spPr/>
        <p:txBody>
          <a:bodyPr/>
          <a:lstStyle/>
          <a:p>
            <a:r>
              <a:rPr lang="en-US" dirty="0"/>
              <a:t>Privacy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9E5566-8DBE-AF43-8A06-BDB76DA0B486}"/>
                  </a:ext>
                </a:extLst>
              </p:cNvPr>
              <p:cNvSpPr>
                <a:spLocks noGrp="1"/>
              </p:cNvSpPr>
              <p:nvPr>
                <p:ph idx="1"/>
              </p:nvPr>
            </p:nvSpPr>
            <p:spPr/>
            <p:txBody>
              <a:bodyPr>
                <a:normAutofit fontScale="92500" lnSpcReduction="20000"/>
              </a:bodyPr>
              <a:lstStyle/>
              <a:p>
                <a:r>
                  <a:rPr lang="en-US" sz="2000" dirty="0"/>
                  <a:t>Need to argue that </a:t>
                </a:r>
                <a14:m>
                  <m:oMath xmlns:m="http://schemas.openxmlformats.org/officeDocument/2006/math">
                    <m:r>
                      <a:rPr lang="en-CA" sz="2000" b="0" i="1" smtClean="0">
                        <a:latin typeface="Cambria Math" panose="02040503050406030204" pitchFamily="18" charset="0"/>
                        <a:ea typeface="Cambria Math" panose="02040503050406030204" pitchFamily="18" charset="0"/>
                      </a:rPr>
                      <m:t>𝐸𝑛𝑐</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𝒙</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𝒓</m:t>
                        </m:r>
                      </m:e>
                    </m:d>
                  </m:oMath>
                </a14:m>
                <a:r>
                  <a:rPr lang="en-US" sz="2000" dirty="0"/>
                  <a:t> can be simulated given </a:t>
                </a:r>
                <a14:m>
                  <m:oMath xmlns:m="http://schemas.openxmlformats.org/officeDocument/2006/math">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𝒙</m:t>
                    </m:r>
                    <m:r>
                      <a:rPr lang="en-CA" sz="2000" b="0" i="1" smtClean="0">
                        <a:latin typeface="Cambria Math" panose="02040503050406030204" pitchFamily="18" charset="0"/>
                        <a:ea typeface="Cambria Math" panose="02040503050406030204" pitchFamily="18" charset="0"/>
                      </a:rPr>
                      <m:t>)</m:t>
                    </m:r>
                  </m:oMath>
                </a14:m>
                <a:r>
                  <a:rPr lang="en-US" sz="2000" dirty="0"/>
                  <a:t> and the topology of </a:t>
                </a:r>
                <a14:m>
                  <m:oMath xmlns:m="http://schemas.openxmlformats.org/officeDocument/2006/math">
                    <m:r>
                      <a:rPr lang="en-CA" sz="2000" b="0" i="1" smtClean="0">
                        <a:latin typeface="Cambria Math" panose="02040503050406030204" pitchFamily="18" charset="0"/>
                        <a:ea typeface="Cambria Math" panose="02040503050406030204" pitchFamily="18" charset="0"/>
                      </a:rPr>
                      <m:t>𝐹</m:t>
                    </m:r>
                  </m:oMath>
                </a14:m>
                <a:r>
                  <a:rPr lang="en-US" sz="2000" dirty="0"/>
                  <a:t>.</a:t>
                </a:r>
              </a:p>
              <a:p>
                <a:endParaRPr lang="en-US" sz="2000" dirty="0"/>
              </a:p>
              <a:p>
                <a:r>
                  <a:rPr lang="en-US" sz="2000" b="1" dirty="0"/>
                  <a:t>Main Technical Result</a:t>
                </a:r>
                <a:r>
                  <a:rPr lang="en-US" sz="2000" dirty="0"/>
                  <a:t>: If the classical RE has </a:t>
                </a:r>
                <a14:m>
                  <m:oMath xmlns:m="http://schemas.openxmlformats.org/officeDocument/2006/math">
                    <m:r>
                      <a:rPr lang="en-CA" sz="2000" b="0" i="1" smtClean="0">
                        <a:latin typeface="Cambria Math" panose="02040503050406030204" pitchFamily="18" charset="0"/>
                        <a:ea typeface="Cambria Math" panose="02040503050406030204" pitchFamily="18" charset="0"/>
                      </a:rPr>
                      <m:t>𝜖</m:t>
                    </m:r>
                  </m:oMath>
                </a14:m>
                <a:r>
                  <a:rPr lang="en-US" sz="2000" dirty="0"/>
                  <a:t>-security against class of adversaries </a:t>
                </a:r>
                <a14:m>
                  <m:oMath xmlns:m="http://schemas.openxmlformats.org/officeDocument/2006/math">
                    <m:r>
                      <a:rPr lang="en-CA" sz="2000" b="0" i="1" smtClean="0">
                        <a:latin typeface="Cambria Math" panose="02040503050406030204" pitchFamily="18" charset="0"/>
                        <a:ea typeface="Cambria Math" panose="02040503050406030204" pitchFamily="18" charset="0"/>
                      </a:rPr>
                      <m:t>𝒜</m:t>
                    </m:r>
                  </m:oMath>
                </a14:m>
                <a:r>
                  <a:rPr lang="en-US" sz="2000" dirty="0"/>
                  <a:t>, then for all circuits </a:t>
                </a:r>
                <a14:m>
                  <m:oMath xmlns:m="http://schemas.openxmlformats.org/officeDocument/2006/math">
                    <m:r>
                      <a:rPr lang="en-CA" sz="2000" b="0" i="1" smtClean="0">
                        <a:latin typeface="Cambria Math" panose="02040503050406030204" pitchFamily="18" charset="0"/>
                        <a:ea typeface="Cambria Math" panose="02040503050406030204" pitchFamily="18" charset="0"/>
                      </a:rPr>
                      <m:t>𝐹</m:t>
                    </m:r>
                  </m:oMath>
                </a14:m>
                <a:r>
                  <a:rPr lang="en-US" sz="2000" dirty="0"/>
                  <a:t> and inputs </a:t>
                </a:r>
                <a14:m>
                  <m:oMath xmlns:m="http://schemas.openxmlformats.org/officeDocument/2006/math">
                    <m:r>
                      <a:rPr lang="en-CA" sz="2000" b="1" i="1" smtClean="0">
                        <a:latin typeface="Cambria Math" panose="02040503050406030204" pitchFamily="18" charset="0"/>
                        <a:ea typeface="Cambria Math" panose="02040503050406030204" pitchFamily="18" charset="0"/>
                      </a:rPr>
                      <m:t>𝒙</m:t>
                    </m:r>
                  </m:oMath>
                </a14:m>
                <a:r>
                  <a:rPr lang="en-US" sz="2000" dirty="0"/>
                  <a:t>, </a:t>
                </a:r>
                <a:br>
                  <a:rPr lang="en-US" sz="2000" dirty="0"/>
                </a:br>
                <a:br>
                  <a:rPr lang="en-US" sz="2000" dirty="0"/>
                </a:br>
                <a14:m>
                  <m:oMath xmlns:m="http://schemas.openxmlformats.org/officeDocument/2006/math">
                    <m:r>
                      <a:rPr lang="en-CA" sz="2000" b="0" i="1" smtClean="0">
                        <a:latin typeface="Cambria Math" panose="02040503050406030204" pitchFamily="18" charset="0"/>
                        <a:ea typeface="Cambria Math" panose="02040503050406030204" pitchFamily="18" charset="0"/>
                      </a:rPr>
                      <m:t>𝐸𝑛𝑐</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𝒙</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𝒓</m:t>
                        </m:r>
                      </m:e>
                    </m:d>
                    <m:sSub>
                      <m:sSubPr>
                        <m:ctrlPr>
                          <a:rPr lang="en-CA" sz="2000" b="0" i="1" smtClean="0">
                            <a:latin typeface="Cambria Math" panose="02040503050406030204" pitchFamily="18" charset="0"/>
                            <a:ea typeface="Cambria Math" panose="02040503050406030204" pitchFamily="18" charset="0"/>
                          </a:rPr>
                        </m:ctrlPr>
                      </m:sSubPr>
                      <m:e>
                        <m:r>
                          <a:rPr lang="en-CA" sz="2000" b="0" i="1" smtClean="0">
                            <a:latin typeface="Cambria Math" panose="02040503050406030204" pitchFamily="18" charset="0"/>
                            <a:ea typeface="Cambria Math" panose="02040503050406030204" pitchFamily="18" charset="0"/>
                          </a:rPr>
                          <m:t>≈</m:t>
                        </m:r>
                      </m:e>
                      <m:sub>
                        <m:r>
                          <a:rPr lang="en-CA" sz="2000" b="0" i="1" smtClean="0">
                            <a:latin typeface="Cambria Math" panose="02040503050406030204" pitchFamily="18" charset="0"/>
                            <a:ea typeface="Cambria Math" panose="02040503050406030204" pitchFamily="18" charset="0"/>
                          </a:rPr>
                          <m:t>𝜖</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sub>
                    </m:sSub>
                    <m:r>
                      <a:rPr lang="en-CA" sz="2000" b="0" i="1" smtClean="0">
                        <a:latin typeface="Cambria Math" panose="02040503050406030204" pitchFamily="18" charset="0"/>
                        <a:ea typeface="Cambria Math" panose="02040503050406030204" pitchFamily="18" charset="0"/>
                      </a:rPr>
                      <m:t>𝐸𝑛𝑐</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𝐼</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𝐹</m:t>
                        </m:r>
                        <m:d>
                          <m:dPr>
                            <m:ctrlPr>
                              <a:rPr lang="en-CA" sz="2000" b="0" i="1" smtClean="0">
                                <a:latin typeface="Cambria Math" panose="02040503050406030204" pitchFamily="18" charset="0"/>
                                <a:ea typeface="Cambria Math" panose="02040503050406030204" pitchFamily="18" charset="0"/>
                              </a:rPr>
                            </m:ctrlPr>
                          </m:dPr>
                          <m:e>
                            <m:r>
                              <a:rPr lang="en-CA" sz="2000" b="1" i="1" smtClean="0">
                                <a:latin typeface="Cambria Math" panose="02040503050406030204" pitchFamily="18" charset="0"/>
                                <a:ea typeface="Cambria Math" panose="02040503050406030204" pitchFamily="18" charset="0"/>
                              </a:rPr>
                              <m:t>𝒙</m:t>
                            </m:r>
                          </m:e>
                        </m:d>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𝒓</m:t>
                        </m:r>
                      </m:e>
                    </m:d>
                  </m:oMath>
                </a14:m>
                <a:br>
                  <a:rPr lang="en-CA" sz="2000" b="1" dirty="0"/>
                </a:br>
                <a:br>
                  <a:rPr lang="en-CA" sz="2000" b="1" dirty="0"/>
                </a:br>
                <a:r>
                  <a:rPr lang="en-CA" sz="2000" dirty="0"/>
                  <a:t>where </a:t>
                </a:r>
                <a14:m>
                  <m:oMath xmlns:m="http://schemas.openxmlformats.org/officeDocument/2006/math">
                    <m:r>
                      <a:rPr lang="en-CA" sz="2000" b="0" i="1" smtClean="0">
                        <a:latin typeface="Cambria Math" panose="02040503050406030204" pitchFamily="18" charset="0"/>
                        <a:ea typeface="Cambria Math" panose="02040503050406030204" pitchFamily="18" charset="0"/>
                      </a:rPr>
                      <m:t>𝐼</m:t>
                    </m:r>
                    <m:r>
                      <a:rPr lang="en-CA" sz="2000" b="0" i="1" smtClean="0">
                        <a:latin typeface="Cambria Math" panose="02040503050406030204" pitchFamily="18" charset="0"/>
                        <a:ea typeface="Cambria Math" panose="02040503050406030204" pitchFamily="18" charset="0"/>
                      </a:rPr>
                      <m:t> </m:t>
                    </m:r>
                  </m:oMath>
                </a14:m>
                <a:r>
                  <a:rPr lang="en-CA" sz="2000" dirty="0"/>
                  <a:t>= identity circuit with the same topology as </a:t>
                </a:r>
                <a14:m>
                  <m:oMath xmlns:m="http://schemas.openxmlformats.org/officeDocument/2006/math">
                    <m:r>
                      <a:rPr lang="en-CA" sz="2000" b="0" i="1" smtClean="0">
                        <a:latin typeface="Cambria Math" panose="02040503050406030204" pitchFamily="18" charset="0"/>
                        <a:ea typeface="Cambria Math" panose="02040503050406030204" pitchFamily="18" charset="0"/>
                      </a:rPr>
                      <m:t>𝐹</m:t>
                    </m:r>
                  </m:oMath>
                </a14:m>
                <a:r>
                  <a:rPr lang="en-US" sz="2000" dirty="0"/>
                  <a:t>.</a:t>
                </a:r>
              </a:p>
              <a:p>
                <a:endParaRPr lang="en-US" sz="2000" dirty="0"/>
              </a:p>
              <a:p>
                <a:r>
                  <a:rPr lang="en-US" sz="2000" dirty="0"/>
                  <a:t>This is proved by:</a:t>
                </a:r>
                <a:r>
                  <a:rPr lang="en-CA" sz="2000" b="0" dirty="0">
                    <a:ea typeface="Cambria Math" panose="02040503050406030204" pitchFamily="18" charset="0"/>
                  </a:rPr>
                  <a:t> </a:t>
                </a:r>
                <a:br>
                  <a:rPr lang="en-CA" sz="2000" b="0" dirty="0">
                    <a:ea typeface="Cambria Math" panose="02040503050406030204" pitchFamily="18" charset="0"/>
                  </a:rPr>
                </a:br>
                <a:br>
                  <a:rPr lang="en-CA" sz="2000" b="0" dirty="0">
                    <a:ea typeface="Cambria Math" panose="02040503050406030204" pitchFamily="18" charset="0"/>
                  </a:rPr>
                </a:br>
                <a14:m>
                  <m:oMath xmlns:m="http://schemas.openxmlformats.org/officeDocument/2006/math">
                    <m:r>
                      <m:rPr>
                        <m:sty m:val="p"/>
                      </m:rPr>
                      <a:rPr lang="en-CA" sz="2000" b="0" i="0" smtClean="0">
                        <a:latin typeface="Cambria Math" panose="02040503050406030204" pitchFamily="18" charset="0"/>
                        <a:ea typeface="Cambria Math" panose="02040503050406030204" pitchFamily="18" charset="0"/>
                      </a:rPr>
                      <m:t>Dec</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𝐸𝑛𝑐</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𝒙</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𝒓</m:t>
                            </m:r>
                          </m:e>
                        </m:d>
                      </m:e>
                    </m:d>
                    <m:sSub>
                      <m:sSubPr>
                        <m:ctrlPr>
                          <a:rPr lang="en-CA" sz="2000" b="0" i="1" smtClean="0">
                            <a:latin typeface="Cambria Math" panose="02040503050406030204" pitchFamily="18" charset="0"/>
                            <a:ea typeface="Cambria Math" panose="02040503050406030204" pitchFamily="18" charset="0"/>
                          </a:rPr>
                        </m:ctrlPr>
                      </m:sSubPr>
                      <m:e>
                        <m:r>
                          <a:rPr lang="en-CA" sz="2000" b="0" i="1" smtClean="0">
                            <a:latin typeface="Cambria Math" panose="02040503050406030204" pitchFamily="18" charset="0"/>
                            <a:ea typeface="Cambria Math" panose="02040503050406030204" pitchFamily="18" charset="0"/>
                          </a:rPr>
                          <m:t>≈</m:t>
                        </m:r>
                      </m:e>
                      <m:sub>
                        <m:r>
                          <a:rPr lang="en-CA" sz="2000" b="0" i="1" smtClean="0">
                            <a:latin typeface="Cambria Math" panose="02040503050406030204" pitchFamily="18" charset="0"/>
                            <a:ea typeface="Cambria Math" panose="02040503050406030204" pitchFamily="18" charset="0"/>
                          </a:rPr>
                          <m:t>𝜖</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sub>
                    </m:sSub>
                    <m:r>
                      <m:rPr>
                        <m:sty m:val="p"/>
                      </m:rPr>
                      <a:rPr lang="en-CA" sz="2000" b="0" i="0" smtClean="0">
                        <a:latin typeface="Cambria Math" panose="02040503050406030204" pitchFamily="18" charset="0"/>
                        <a:ea typeface="Cambria Math" panose="02040503050406030204" pitchFamily="18" charset="0"/>
                      </a:rPr>
                      <m:t>Dec</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𝐸𝑛𝑐</m:t>
                        </m:r>
                        <m:d>
                          <m:dPr>
                            <m:ctrlPr>
                              <a:rPr lang="en-CA" sz="2000" b="0" i="1" smtClean="0">
                                <a:latin typeface="Cambria Math" panose="02040503050406030204" pitchFamily="18" charset="0"/>
                                <a:ea typeface="Cambria Math" panose="02040503050406030204" pitchFamily="18" charset="0"/>
                              </a:rPr>
                            </m:ctrlPr>
                          </m:dPr>
                          <m:e>
                            <m:r>
                              <a:rPr lang="en-CA" sz="2000" b="0" i="1" smtClean="0">
                                <a:latin typeface="Cambria Math" panose="02040503050406030204" pitchFamily="18" charset="0"/>
                                <a:ea typeface="Cambria Math" panose="02040503050406030204" pitchFamily="18" charset="0"/>
                              </a:rPr>
                              <m:t>𝐼</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𝐹</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𝒙</m:t>
                            </m:r>
                            <m:r>
                              <a:rPr lang="en-CA" sz="2000" b="1"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m:t>
                            </m:r>
                            <m:r>
                              <a:rPr lang="en-CA" sz="2000" b="1" i="1" smtClean="0">
                                <a:latin typeface="Cambria Math" panose="02040503050406030204" pitchFamily="18" charset="0"/>
                                <a:ea typeface="Cambria Math" panose="02040503050406030204" pitchFamily="18" charset="0"/>
                              </a:rPr>
                              <m:t>𝒓</m:t>
                            </m:r>
                          </m:e>
                        </m:d>
                      </m:e>
                    </m:d>
                  </m:oMath>
                </a14:m>
                <a:br>
                  <a:rPr lang="en-CA" sz="2000" b="0" dirty="0">
                    <a:ea typeface="Cambria Math" panose="02040503050406030204" pitchFamily="18" charset="0"/>
                  </a:rPr>
                </a:br>
                <a:br>
                  <a:rPr lang="en-CA" sz="2000" b="0" dirty="0">
                    <a:ea typeface="Cambria Math" panose="02040503050406030204" pitchFamily="18" charset="0"/>
                  </a:rPr>
                </a:br>
                <a:r>
                  <a:rPr lang="en-CA" sz="2000" b="0" dirty="0">
                    <a:ea typeface="Cambria Math" panose="02040503050406030204" pitchFamily="18" charset="0"/>
                  </a:rPr>
                  <a:t>and using that </a:t>
                </a:r>
                <a14:m>
                  <m:oMath xmlns:m="http://schemas.openxmlformats.org/officeDocument/2006/math">
                    <m:r>
                      <m:rPr>
                        <m:sty m:val="p"/>
                      </m:rPr>
                      <a:rPr lang="en-CA" sz="2000" b="0" i="0" smtClean="0">
                        <a:latin typeface="Cambria Math" panose="02040503050406030204" pitchFamily="18" charset="0"/>
                        <a:ea typeface="Cambria Math" panose="02040503050406030204" pitchFamily="18" charset="0"/>
                      </a:rPr>
                      <m:t>Dec</m:t>
                    </m:r>
                  </m:oMath>
                </a14:m>
                <a:r>
                  <a:rPr lang="en-US" sz="2000" dirty="0"/>
                  <a:t> can be executed coherently (and thus is unitary).</a:t>
                </a:r>
              </a:p>
              <a:p>
                <a:endParaRPr lang="en-US" sz="2000" dirty="0"/>
              </a:p>
              <a:p>
                <a:r>
                  <a:rPr lang="en-US" sz="2000" dirty="0"/>
                  <a:t>Non-interactive setting makes privacy analysis easier! No need to model arbitrary adversaries.</a:t>
                </a:r>
              </a:p>
            </p:txBody>
          </p:sp>
        </mc:Choice>
        <mc:Fallback xmlns="">
          <p:sp>
            <p:nvSpPr>
              <p:cNvPr id="3" name="Content Placeholder 2">
                <a:extLst>
                  <a:ext uri="{FF2B5EF4-FFF2-40B4-BE49-F238E27FC236}">
                    <a16:creationId xmlns:a16="http://schemas.microsoft.com/office/drawing/2014/main" id="{159E5566-8DBE-AF43-8A06-BDB76DA0B486}"/>
                  </a:ext>
                </a:extLst>
              </p:cNvPr>
              <p:cNvSpPr>
                <a:spLocks noGrp="1" noRot="1" noChangeAspect="1" noMove="1" noResize="1" noEditPoints="1" noAdjustHandles="1" noChangeArrowheads="1" noChangeShapeType="1" noTextEdit="1"/>
              </p:cNvSpPr>
              <p:nvPr>
                <p:ph idx="1"/>
              </p:nvPr>
            </p:nvSpPr>
            <p:spPr>
              <a:blipFill>
                <a:blip r:embed="rId2"/>
                <a:stretch>
                  <a:fillRect l="-362" t="-2632"/>
                </a:stretch>
              </a:blipFill>
            </p:spPr>
            <p:txBody>
              <a:bodyPr/>
              <a:lstStyle/>
              <a:p>
                <a:r>
                  <a:rPr lang="en-US">
                    <a:noFill/>
                  </a:rPr>
                  <a:t> </a:t>
                </a:r>
              </a:p>
            </p:txBody>
          </p:sp>
        </mc:Fallback>
      </mc:AlternateContent>
    </p:spTree>
    <p:extLst>
      <p:ext uri="{BB962C8B-B14F-4D97-AF65-F5344CB8AC3E}">
        <p14:creationId xmlns:p14="http://schemas.microsoft.com/office/powerpoint/2010/main" val="29478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B9CFD7-27C7-2844-81BE-A2274B4B217D}"/>
              </a:ext>
            </a:extLst>
          </p:cNvPr>
          <p:cNvSpPr txBox="1"/>
          <p:nvPr/>
        </p:nvSpPr>
        <p:spPr>
          <a:xfrm>
            <a:off x="605668" y="417728"/>
            <a:ext cx="4604286" cy="5940088"/>
          </a:xfrm>
          <a:prstGeom prst="rect">
            <a:avLst/>
          </a:prstGeom>
          <a:solidFill>
            <a:schemeClr val="accent4">
              <a:lumMod val="20000"/>
              <a:lumOff val="80000"/>
            </a:schemeClr>
          </a:solidFill>
          <a:ln>
            <a:solidFill>
              <a:srgbClr val="002060"/>
            </a:solidFill>
          </a:ln>
        </p:spPr>
        <p:txBody>
          <a:bodyPr wrap="square" rtlCol="0">
            <a:spAutoFit/>
          </a:bodyPr>
          <a:lstStyle/>
          <a:p>
            <a:r>
              <a:rPr lang="en-CA" sz="2000" b="1" dirty="0"/>
              <a:t>Summary</a:t>
            </a:r>
            <a:r>
              <a:rPr lang="en-CA" sz="2000" dirty="0"/>
              <a: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a:t>Randomized Encodings are a fundamental primitive in classical cryptography, with many applications.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Purpose: Very efficiently encode computations in a privacy-preserving manner.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define Quantum Randomized Encodings.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present a construction of a QRE, that is quantum analogue of Yao’s Garbled Circuits.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Our construction uses Classical RE’s as black box.</a:t>
            </a:r>
          </a:p>
        </p:txBody>
      </p:sp>
      <p:sp>
        <p:nvSpPr>
          <p:cNvPr id="5" name="TextBox 4">
            <a:extLst>
              <a:ext uri="{FF2B5EF4-FFF2-40B4-BE49-F238E27FC236}">
                <a16:creationId xmlns:a16="http://schemas.microsoft.com/office/drawing/2014/main" id="{4BBC7E74-1CAA-F244-8BCB-CDBFAD98FF7E}"/>
              </a:ext>
            </a:extLst>
          </p:cNvPr>
          <p:cNvSpPr txBox="1"/>
          <p:nvPr/>
        </p:nvSpPr>
        <p:spPr>
          <a:xfrm>
            <a:off x="5936122" y="431419"/>
            <a:ext cx="5089841" cy="5324535"/>
          </a:xfrm>
          <a:prstGeom prst="rect">
            <a:avLst/>
          </a:prstGeom>
          <a:solidFill>
            <a:schemeClr val="accent6">
              <a:lumMod val="20000"/>
              <a:lumOff val="80000"/>
            </a:schemeClr>
          </a:solidFill>
          <a:ln>
            <a:solidFill>
              <a:srgbClr val="002060"/>
            </a:solidFill>
          </a:ln>
        </p:spPr>
        <p:txBody>
          <a:bodyPr wrap="square" rtlCol="0">
            <a:spAutoFit/>
          </a:bodyPr>
          <a:lstStyle/>
          <a:p>
            <a:r>
              <a:rPr lang="en-CA" sz="2000" b="1" dirty="0"/>
              <a:t>Open Problems:</a:t>
            </a:r>
            <a:endParaRPr lang="en-CA" sz="2000" dirty="0"/>
          </a:p>
          <a:p>
            <a:endParaRPr lang="en-US" sz="2000" b="1" dirty="0"/>
          </a:p>
          <a:p>
            <a:pPr marL="342900" indent="-342900">
              <a:buAutoNum type="arabicPeriod"/>
            </a:pPr>
            <a:r>
              <a:rPr lang="en-US" sz="2000" dirty="0"/>
              <a:t>QRE with classical encoding? Would yield Obfuscation for Quantum Circuits.</a:t>
            </a:r>
          </a:p>
          <a:p>
            <a:pPr marL="342900" indent="-342900">
              <a:buAutoNum type="arabicPeriod"/>
            </a:pPr>
            <a:endParaRPr lang="en-US" sz="2000" dirty="0"/>
          </a:p>
          <a:p>
            <a:pPr marL="342900" indent="-342900">
              <a:buAutoNum type="arabicPeriod"/>
            </a:pPr>
            <a:r>
              <a:rPr lang="en-US" sz="2000" dirty="0"/>
              <a:t>Information-theoretic (Q)REs with exponential dependence on depth?</a:t>
            </a:r>
          </a:p>
          <a:p>
            <a:pPr marL="342900" indent="-342900">
              <a:buAutoNum type="arabicPeriod"/>
            </a:pPr>
            <a:endParaRPr lang="en-US" sz="2000" dirty="0"/>
          </a:p>
          <a:p>
            <a:pPr marL="342900" indent="-342900">
              <a:buAutoNum type="arabicPeriod"/>
            </a:pPr>
            <a:r>
              <a:rPr lang="en-US" sz="2000" dirty="0"/>
              <a:t>Applications of QRE:</a:t>
            </a:r>
          </a:p>
          <a:p>
            <a:pPr marL="800100" lvl="1" indent="-342900">
              <a:buAutoNum type="arabicPeriod"/>
            </a:pPr>
            <a:r>
              <a:rPr lang="en-US" sz="2000" dirty="0"/>
              <a:t>MPC</a:t>
            </a:r>
          </a:p>
          <a:p>
            <a:pPr marL="800100" lvl="1" indent="-342900">
              <a:buAutoNum type="arabicPeriod"/>
            </a:pPr>
            <a:r>
              <a:rPr lang="en-US" sz="2000" dirty="0"/>
              <a:t>Zero knowledge</a:t>
            </a:r>
          </a:p>
          <a:p>
            <a:pPr marL="800100" lvl="1" indent="-342900">
              <a:buAutoNum type="arabicPeriod"/>
            </a:pPr>
            <a:r>
              <a:rPr lang="en-US" sz="2000" dirty="0"/>
              <a:t>Blind, delegated QC</a:t>
            </a:r>
          </a:p>
          <a:p>
            <a:pPr marL="800100" lvl="1" indent="-342900">
              <a:buAutoNum type="arabicPeriod"/>
            </a:pPr>
            <a:r>
              <a:rPr lang="en-US" sz="2000" dirty="0"/>
              <a:t>Parallel crypto</a:t>
            </a:r>
          </a:p>
          <a:p>
            <a:pPr marL="800100" lvl="1" indent="-342900">
              <a:buAutoNum type="arabicPeriod"/>
            </a:pPr>
            <a:r>
              <a:rPr lang="en-US" sz="2000" dirty="0"/>
              <a:t>… </a:t>
            </a:r>
          </a:p>
          <a:p>
            <a:pPr marL="800100" lvl="1" indent="-342900">
              <a:buAutoNum type="arabicPeriod"/>
            </a:pPr>
            <a:endParaRPr lang="en-US" sz="2000" dirty="0"/>
          </a:p>
          <a:p>
            <a:pPr marL="342900" indent="-342900">
              <a:buAutoNum type="arabicPeriod"/>
            </a:pPr>
            <a:r>
              <a:rPr lang="en-US" sz="2000" dirty="0"/>
              <a:t>Reusable quantum garbled circuits?</a:t>
            </a:r>
          </a:p>
          <a:p>
            <a:pPr marL="800100" lvl="1" indent="-342900">
              <a:buAutoNum type="arabicPeriod"/>
            </a:pPr>
            <a:endParaRPr lang="en-US" sz="2000" dirty="0"/>
          </a:p>
        </p:txBody>
      </p:sp>
      <p:sp>
        <p:nvSpPr>
          <p:cNvPr id="6" name="TextBox 5">
            <a:extLst>
              <a:ext uri="{FF2B5EF4-FFF2-40B4-BE49-F238E27FC236}">
                <a16:creationId xmlns:a16="http://schemas.microsoft.com/office/drawing/2014/main" id="{3D0EF9EF-B0C4-BE47-BF6A-DE0231176607}"/>
              </a:ext>
            </a:extLst>
          </p:cNvPr>
          <p:cNvSpPr txBox="1"/>
          <p:nvPr/>
        </p:nvSpPr>
        <p:spPr>
          <a:xfrm>
            <a:off x="5986130" y="5788088"/>
            <a:ext cx="5082363" cy="830997"/>
          </a:xfrm>
          <a:prstGeom prst="rect">
            <a:avLst/>
          </a:prstGeom>
          <a:noFill/>
        </p:spPr>
        <p:txBody>
          <a:bodyPr wrap="square" rtlCol="0">
            <a:spAutoFit/>
          </a:bodyPr>
          <a:lstStyle/>
          <a:p>
            <a:pPr algn="r"/>
            <a:r>
              <a:rPr lang="en-US" sz="4800" b="1" dirty="0">
                <a:solidFill>
                  <a:srgbClr val="7030A0"/>
                </a:solidFill>
              </a:rPr>
              <a:t>Thank You!</a:t>
            </a:r>
          </a:p>
        </p:txBody>
      </p:sp>
    </p:spTree>
    <p:extLst>
      <p:ext uri="{BB962C8B-B14F-4D97-AF65-F5344CB8AC3E}">
        <p14:creationId xmlns:p14="http://schemas.microsoft.com/office/powerpoint/2010/main" val="112682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2CE6-F530-3C41-8A43-5D896F72C171}"/>
              </a:ext>
            </a:extLst>
          </p:cNvPr>
          <p:cNvSpPr>
            <a:spLocks noGrp="1"/>
          </p:cNvSpPr>
          <p:nvPr>
            <p:ph type="title"/>
          </p:nvPr>
        </p:nvSpPr>
        <p:spPr/>
        <p:txBody>
          <a:bodyPr/>
          <a:lstStyle/>
          <a:p>
            <a:r>
              <a:rPr lang="en-US" dirty="0"/>
              <a:t>Example: Yao’s Garbled Circuits</a:t>
            </a:r>
          </a:p>
        </p:txBody>
      </p:sp>
      <p:sp>
        <p:nvSpPr>
          <p:cNvPr id="3" name="Content Placeholder 2">
            <a:extLst>
              <a:ext uri="{FF2B5EF4-FFF2-40B4-BE49-F238E27FC236}">
                <a16:creationId xmlns:a16="http://schemas.microsoft.com/office/drawing/2014/main" id="{AE06EF34-933F-F844-9937-9785B5F70E11}"/>
              </a:ext>
            </a:extLst>
          </p:cNvPr>
          <p:cNvSpPr>
            <a:spLocks noGrp="1"/>
          </p:cNvSpPr>
          <p:nvPr>
            <p:ph idx="1"/>
          </p:nvPr>
        </p:nvSpPr>
        <p:spPr/>
        <p:txBody>
          <a:bodyPr>
            <a:normAutofit/>
          </a:bodyPr>
          <a:lstStyle/>
          <a:p>
            <a:pPr marL="0" indent="0">
              <a:buNone/>
            </a:pPr>
            <a:r>
              <a:rPr lang="en-US" sz="2000" dirty="0"/>
              <a:t>The earliest and most famous proposal to do secure multiparty computation. </a:t>
            </a:r>
          </a:p>
        </p:txBody>
      </p:sp>
      <p:sp>
        <p:nvSpPr>
          <p:cNvPr id="4" name="Delay 3">
            <a:extLst>
              <a:ext uri="{FF2B5EF4-FFF2-40B4-BE49-F238E27FC236}">
                <a16:creationId xmlns:a16="http://schemas.microsoft.com/office/drawing/2014/main" id="{415D5629-0D53-F34C-9D0A-829D7C95B6F0}"/>
              </a:ext>
            </a:extLst>
          </p:cNvPr>
          <p:cNvSpPr/>
          <p:nvPr/>
        </p:nvSpPr>
        <p:spPr>
          <a:xfrm>
            <a:off x="1229710" y="2842921"/>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elay 4">
            <a:extLst>
              <a:ext uri="{FF2B5EF4-FFF2-40B4-BE49-F238E27FC236}">
                <a16:creationId xmlns:a16="http://schemas.microsoft.com/office/drawing/2014/main" id="{4CD955EB-2623-AD4E-B301-8FAE8452357F}"/>
              </a:ext>
            </a:extLst>
          </p:cNvPr>
          <p:cNvSpPr/>
          <p:nvPr/>
        </p:nvSpPr>
        <p:spPr>
          <a:xfrm>
            <a:off x="1229709" y="4182990"/>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402B911-05B6-9E43-9927-23A2DA2FA15F}"/>
              </a:ext>
            </a:extLst>
          </p:cNvPr>
          <p:cNvCxnSpPr/>
          <p:nvPr/>
        </p:nvCxnSpPr>
        <p:spPr>
          <a:xfrm>
            <a:off x="838200" y="30110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A2904-0E42-8F47-AEF7-8EA01A9AB889}"/>
              </a:ext>
            </a:extLst>
          </p:cNvPr>
          <p:cNvCxnSpPr/>
          <p:nvPr/>
        </p:nvCxnSpPr>
        <p:spPr>
          <a:xfrm>
            <a:off x="838200" y="33001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1A6128-8F41-784D-8EA5-72EA920D73A2}"/>
              </a:ext>
            </a:extLst>
          </p:cNvPr>
          <p:cNvCxnSpPr/>
          <p:nvPr/>
        </p:nvCxnSpPr>
        <p:spPr>
          <a:xfrm>
            <a:off x="917028" y="43826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4F25A9-89B7-3A4D-95D0-F057A0FE0C7E}"/>
              </a:ext>
            </a:extLst>
          </p:cNvPr>
          <p:cNvCxnSpPr/>
          <p:nvPr/>
        </p:nvCxnSpPr>
        <p:spPr>
          <a:xfrm>
            <a:off x="917028" y="46717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5124EE-0B7E-4A44-B7DB-7E9614589DD1}"/>
              </a:ext>
            </a:extLst>
          </p:cNvPr>
          <p:cNvCxnSpPr>
            <a:cxnSpLocks/>
          </p:cNvCxnSpPr>
          <p:nvPr/>
        </p:nvCxnSpPr>
        <p:spPr>
          <a:xfrm>
            <a:off x="2039006" y="3173996"/>
            <a:ext cx="888127" cy="4344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B150BF-CB5B-2843-9B62-CB0DEC6F61B1}"/>
              </a:ext>
            </a:extLst>
          </p:cNvPr>
          <p:cNvCxnSpPr>
            <a:cxnSpLocks/>
          </p:cNvCxnSpPr>
          <p:nvPr/>
        </p:nvCxnSpPr>
        <p:spPr>
          <a:xfrm flipV="1">
            <a:off x="2039006" y="3863677"/>
            <a:ext cx="883690" cy="660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6CC69C-D158-D144-A01C-00D58A50F9BA}"/>
              </a:ext>
            </a:extLst>
          </p:cNvPr>
          <p:cNvCxnSpPr/>
          <p:nvPr/>
        </p:nvCxnSpPr>
        <p:spPr>
          <a:xfrm>
            <a:off x="3636581" y="3753829"/>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69EBEC0C-FF84-754A-AEB9-039C1A58A827}"/>
              </a:ext>
            </a:extLst>
          </p:cNvPr>
          <p:cNvSpPr/>
          <p:nvPr/>
        </p:nvSpPr>
        <p:spPr>
          <a:xfrm>
            <a:off x="4589080" y="3473541"/>
            <a:ext cx="882869" cy="575962"/>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E8D2FEF-B7AE-854D-92D6-14F46A57E923}"/>
              </a:ext>
            </a:extLst>
          </p:cNvPr>
          <p:cNvCxnSpPr/>
          <p:nvPr/>
        </p:nvCxnSpPr>
        <p:spPr>
          <a:xfrm>
            <a:off x="6302750" y="28429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2F21CF-E531-F54A-8D99-95535D9CBCBF}"/>
              </a:ext>
            </a:extLst>
          </p:cNvPr>
          <p:cNvCxnSpPr/>
          <p:nvPr/>
        </p:nvCxnSpPr>
        <p:spPr>
          <a:xfrm>
            <a:off x="6302750" y="3335178"/>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333BA0-BFAF-9C44-A833-3EB696ECBF9C}"/>
              </a:ext>
            </a:extLst>
          </p:cNvPr>
          <p:cNvCxnSpPr>
            <a:cxnSpLocks/>
          </p:cNvCxnSpPr>
          <p:nvPr/>
        </p:nvCxnSpPr>
        <p:spPr>
          <a:xfrm flipV="1">
            <a:off x="11326210" y="3936559"/>
            <a:ext cx="592520" cy="21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E637B95-3A51-3941-A631-725BC2709ABE}"/>
              </a:ext>
            </a:extLst>
          </p:cNvPr>
          <p:cNvSpPr/>
          <p:nvPr/>
        </p:nvSpPr>
        <p:spPr>
          <a:xfrm>
            <a:off x="6717425" y="2527610"/>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AA6A116-851A-9442-AFD7-894C3A62FAC7}"/>
              </a:ext>
            </a:extLst>
          </p:cNvPr>
          <p:cNvCxnSpPr>
            <a:cxnSpLocks/>
            <a:stCxn id="29" idx="0"/>
            <a:endCxn id="29" idx="2"/>
          </p:cNvCxnSpPr>
          <p:nvPr/>
        </p:nvCxnSpPr>
        <p:spPr>
          <a:xfrm>
            <a:off x="7521467" y="2527610"/>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94B124-FBB0-EF49-A402-0039448F7DB4}"/>
              </a:ext>
            </a:extLst>
          </p:cNvPr>
          <p:cNvCxnSpPr>
            <a:cxnSpLocks/>
            <a:stCxn id="29" idx="1"/>
            <a:endCxn id="29" idx="3"/>
          </p:cNvCxnSpPr>
          <p:nvPr/>
        </p:nvCxnSpPr>
        <p:spPr>
          <a:xfrm>
            <a:off x="6717425" y="3063638"/>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9EA703-D55D-4A44-B87C-081448DC1D91}"/>
              </a:ext>
            </a:extLst>
          </p:cNvPr>
          <p:cNvCxnSpPr>
            <a:cxnSpLocks/>
            <a:stCxn id="29" idx="3"/>
          </p:cNvCxnSpPr>
          <p:nvPr/>
        </p:nvCxnSpPr>
        <p:spPr>
          <a:xfrm>
            <a:off x="8325509" y="3063638"/>
            <a:ext cx="1365028" cy="5793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39B382-D45F-3C41-A06A-1E88717CB1E7}"/>
              </a:ext>
            </a:extLst>
          </p:cNvPr>
          <p:cNvCxnSpPr>
            <a:cxnSpLocks/>
          </p:cNvCxnSpPr>
          <p:nvPr/>
        </p:nvCxnSpPr>
        <p:spPr>
          <a:xfrm flipV="1">
            <a:off x="8325509" y="4135218"/>
            <a:ext cx="1365028" cy="7698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Chevron 60">
            <a:extLst>
              <a:ext uri="{FF2B5EF4-FFF2-40B4-BE49-F238E27FC236}">
                <a16:creationId xmlns:a16="http://schemas.microsoft.com/office/drawing/2014/main" id="{B287CFB4-0F05-7746-9527-035E5CA3D0C4}"/>
              </a:ext>
            </a:extLst>
          </p:cNvPr>
          <p:cNvSpPr/>
          <p:nvPr/>
        </p:nvSpPr>
        <p:spPr>
          <a:xfrm>
            <a:off x="2711009" y="3408497"/>
            <a:ext cx="945932" cy="6674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extBox 65">
            <a:extLst>
              <a:ext uri="{FF2B5EF4-FFF2-40B4-BE49-F238E27FC236}">
                <a16:creationId xmlns:a16="http://schemas.microsoft.com/office/drawing/2014/main" id="{191775CF-C528-2346-94C4-528B7644C596}"/>
              </a:ext>
            </a:extLst>
          </p:cNvPr>
          <p:cNvSpPr txBox="1"/>
          <p:nvPr/>
        </p:nvSpPr>
        <p:spPr>
          <a:xfrm>
            <a:off x="529795" y="2804664"/>
            <a:ext cx="327837" cy="369332"/>
          </a:xfrm>
          <a:prstGeom prst="rect">
            <a:avLst/>
          </a:prstGeom>
          <a:noFill/>
        </p:spPr>
        <p:txBody>
          <a:bodyPr wrap="square" rtlCol="0">
            <a:spAutoFit/>
          </a:bodyPr>
          <a:lstStyle/>
          <a:p>
            <a:r>
              <a:rPr lang="en-US" dirty="0"/>
              <a:t>0</a:t>
            </a:r>
          </a:p>
        </p:txBody>
      </p:sp>
      <p:sp>
        <p:nvSpPr>
          <p:cNvPr id="67" name="TextBox 66">
            <a:extLst>
              <a:ext uri="{FF2B5EF4-FFF2-40B4-BE49-F238E27FC236}">
                <a16:creationId xmlns:a16="http://schemas.microsoft.com/office/drawing/2014/main" id="{A3BD5B52-21FB-1E45-9110-3887E149F061}"/>
              </a:ext>
            </a:extLst>
          </p:cNvPr>
          <p:cNvSpPr txBox="1"/>
          <p:nvPr/>
        </p:nvSpPr>
        <p:spPr>
          <a:xfrm>
            <a:off x="529795" y="3105063"/>
            <a:ext cx="327837"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263702BC-4A09-D746-911C-8937CBFA5506}"/>
              </a:ext>
            </a:extLst>
          </p:cNvPr>
          <p:cNvSpPr txBox="1"/>
          <p:nvPr/>
        </p:nvSpPr>
        <p:spPr>
          <a:xfrm>
            <a:off x="2316932" y="2990120"/>
            <a:ext cx="327837" cy="369332"/>
          </a:xfrm>
          <a:prstGeom prst="rect">
            <a:avLst/>
          </a:prstGeom>
          <a:noFill/>
        </p:spPr>
        <p:txBody>
          <a:bodyPr wrap="square" rtlCol="0">
            <a:spAutoFit/>
          </a:bodyPr>
          <a:lstStyle/>
          <a:p>
            <a:r>
              <a:rPr lang="en-US" dirty="0"/>
              <a:t>1</a:t>
            </a:r>
          </a:p>
        </p:txBody>
      </p:sp>
      <p:sp>
        <p:nvSpPr>
          <p:cNvPr id="69" name="TextBox 68">
            <a:extLst>
              <a:ext uri="{FF2B5EF4-FFF2-40B4-BE49-F238E27FC236}">
                <a16:creationId xmlns:a16="http://schemas.microsoft.com/office/drawing/2014/main" id="{ABB7AE7F-5D41-B947-9769-5C74D2C1BB5F}"/>
              </a:ext>
            </a:extLst>
          </p:cNvPr>
          <p:cNvSpPr txBox="1"/>
          <p:nvPr/>
        </p:nvSpPr>
        <p:spPr>
          <a:xfrm>
            <a:off x="534194" y="4179550"/>
            <a:ext cx="327837" cy="369332"/>
          </a:xfrm>
          <a:prstGeom prst="rect">
            <a:avLst/>
          </a:prstGeom>
          <a:noFill/>
        </p:spPr>
        <p:txBody>
          <a:bodyPr wrap="square" rtlCol="0">
            <a:spAutoFit/>
          </a:bodyPr>
          <a:lstStyle/>
          <a:p>
            <a:r>
              <a:rPr lang="en-US" dirty="0"/>
              <a:t>1</a:t>
            </a:r>
          </a:p>
        </p:txBody>
      </p:sp>
      <p:sp>
        <p:nvSpPr>
          <p:cNvPr id="70" name="TextBox 69">
            <a:extLst>
              <a:ext uri="{FF2B5EF4-FFF2-40B4-BE49-F238E27FC236}">
                <a16:creationId xmlns:a16="http://schemas.microsoft.com/office/drawing/2014/main" id="{43D1F716-698B-3C4E-916C-95A0490702F1}"/>
              </a:ext>
            </a:extLst>
          </p:cNvPr>
          <p:cNvSpPr txBox="1"/>
          <p:nvPr/>
        </p:nvSpPr>
        <p:spPr>
          <a:xfrm>
            <a:off x="536637" y="4494230"/>
            <a:ext cx="327837" cy="369332"/>
          </a:xfrm>
          <a:prstGeom prst="rect">
            <a:avLst/>
          </a:prstGeom>
          <a:noFill/>
        </p:spPr>
        <p:txBody>
          <a:bodyPr wrap="square" rtlCol="0">
            <a:spAutoFit/>
          </a:bodyPr>
          <a:lstStyle/>
          <a:p>
            <a:r>
              <a:rPr lang="en-US" dirty="0"/>
              <a:t>0</a:t>
            </a:r>
          </a:p>
        </p:txBody>
      </p:sp>
      <p:sp>
        <p:nvSpPr>
          <p:cNvPr id="71" name="TextBox 70">
            <a:extLst>
              <a:ext uri="{FF2B5EF4-FFF2-40B4-BE49-F238E27FC236}">
                <a16:creationId xmlns:a16="http://schemas.microsoft.com/office/drawing/2014/main" id="{865CBB94-315E-334E-A974-3102D647141C}"/>
              </a:ext>
            </a:extLst>
          </p:cNvPr>
          <p:cNvSpPr txBox="1"/>
          <p:nvPr/>
        </p:nvSpPr>
        <p:spPr>
          <a:xfrm>
            <a:off x="2361192" y="4215039"/>
            <a:ext cx="327837" cy="369332"/>
          </a:xfrm>
          <a:prstGeom prst="rect">
            <a:avLst/>
          </a:prstGeom>
          <a:noFill/>
        </p:spPr>
        <p:txBody>
          <a:bodyPr wrap="square" rtlCol="0">
            <a:spAutoFit/>
          </a:bodyPr>
          <a:lstStyle/>
          <a:p>
            <a:r>
              <a:rPr lang="en-US"/>
              <a:t>1</a:t>
            </a:r>
            <a:endParaRPr lang="en-US" dirty="0"/>
          </a:p>
        </p:txBody>
      </p:sp>
      <p:sp>
        <p:nvSpPr>
          <p:cNvPr id="72" name="TextBox 71">
            <a:extLst>
              <a:ext uri="{FF2B5EF4-FFF2-40B4-BE49-F238E27FC236}">
                <a16:creationId xmlns:a16="http://schemas.microsoft.com/office/drawing/2014/main" id="{8E3B414E-4848-B543-9545-60ABA49AC267}"/>
              </a:ext>
            </a:extLst>
          </p:cNvPr>
          <p:cNvSpPr txBox="1"/>
          <p:nvPr/>
        </p:nvSpPr>
        <p:spPr>
          <a:xfrm>
            <a:off x="4080644" y="3567228"/>
            <a:ext cx="327837" cy="369332"/>
          </a:xfrm>
          <a:prstGeom prst="rect">
            <a:avLst/>
          </a:prstGeom>
          <a:noFill/>
        </p:spPr>
        <p:txBody>
          <a:bodyPr wrap="square" rtlCol="0">
            <a:spAutoFit/>
          </a:bodyPr>
          <a:lstStyle/>
          <a:p>
            <a:r>
              <a:rPr lang="en-US" dirty="0"/>
              <a:t>1</a:t>
            </a:r>
          </a:p>
        </p:txBody>
      </p:sp>
      <p:cxnSp>
        <p:nvCxnSpPr>
          <p:cNvPr id="81" name="Straight Connector 80">
            <a:extLst>
              <a:ext uri="{FF2B5EF4-FFF2-40B4-BE49-F238E27FC236}">
                <a16:creationId xmlns:a16="http://schemas.microsoft.com/office/drawing/2014/main" id="{C766B027-FB17-2C4C-BA9F-E359BF61A5C5}"/>
              </a:ext>
            </a:extLst>
          </p:cNvPr>
          <p:cNvCxnSpPr/>
          <p:nvPr/>
        </p:nvCxnSpPr>
        <p:spPr>
          <a:xfrm>
            <a:off x="6307183" y="4697997"/>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805800-001E-CF44-BDE5-1DC8DEDE7F0C}"/>
              </a:ext>
            </a:extLst>
          </p:cNvPr>
          <p:cNvCxnSpPr/>
          <p:nvPr/>
        </p:nvCxnSpPr>
        <p:spPr>
          <a:xfrm>
            <a:off x="6307183" y="5190254"/>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2DD2895-FCAD-054B-B9FA-4908576CB6B3}"/>
              </a:ext>
            </a:extLst>
          </p:cNvPr>
          <p:cNvSpPr/>
          <p:nvPr/>
        </p:nvSpPr>
        <p:spPr>
          <a:xfrm>
            <a:off x="6721858" y="4382686"/>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BDF01ABF-1D0D-2846-A094-88D449ADB400}"/>
              </a:ext>
            </a:extLst>
          </p:cNvPr>
          <p:cNvCxnSpPr>
            <a:cxnSpLocks/>
            <a:stCxn id="83" idx="0"/>
            <a:endCxn id="83" idx="2"/>
          </p:cNvCxnSpPr>
          <p:nvPr/>
        </p:nvCxnSpPr>
        <p:spPr>
          <a:xfrm>
            <a:off x="7525900" y="4382686"/>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FD9B431-2A55-704E-AB47-78B79D5E109F}"/>
              </a:ext>
            </a:extLst>
          </p:cNvPr>
          <p:cNvCxnSpPr>
            <a:cxnSpLocks/>
            <a:stCxn id="83" idx="1"/>
            <a:endCxn id="83" idx="3"/>
          </p:cNvCxnSpPr>
          <p:nvPr/>
        </p:nvCxnSpPr>
        <p:spPr>
          <a:xfrm>
            <a:off x="6721858" y="4918714"/>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F87CE42F-9769-684A-843D-8EBDD9BE581E}"/>
              </a:ext>
            </a:extLst>
          </p:cNvPr>
          <p:cNvSpPr/>
          <p:nvPr/>
        </p:nvSpPr>
        <p:spPr>
          <a:xfrm>
            <a:off x="9718126" y="3400532"/>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2B27AFC2-D94B-0D47-BB35-A527983C7D53}"/>
              </a:ext>
            </a:extLst>
          </p:cNvPr>
          <p:cNvCxnSpPr>
            <a:cxnSpLocks/>
            <a:stCxn id="86" idx="0"/>
            <a:endCxn id="86" idx="2"/>
          </p:cNvCxnSpPr>
          <p:nvPr/>
        </p:nvCxnSpPr>
        <p:spPr>
          <a:xfrm>
            <a:off x="10522168" y="3400532"/>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D0FF442-CD0D-1243-AEA4-D70FCD5BE701}"/>
              </a:ext>
            </a:extLst>
          </p:cNvPr>
          <p:cNvCxnSpPr>
            <a:cxnSpLocks/>
            <a:stCxn id="86" idx="1"/>
            <a:endCxn id="86" idx="3"/>
          </p:cNvCxnSpPr>
          <p:nvPr/>
        </p:nvCxnSpPr>
        <p:spPr>
          <a:xfrm>
            <a:off x="9718126" y="3936560"/>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C3E6DADF-3779-6149-AC1A-9A95CDF195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3556" r="98667"/>
                    </a14:imgEffect>
                  </a14:imgLayer>
                </a14:imgProps>
              </a:ext>
            </a:extLst>
          </a:blip>
          <a:stretch>
            <a:fillRect/>
          </a:stretch>
        </p:blipFill>
        <p:spPr>
          <a:xfrm>
            <a:off x="6956537" y="2604391"/>
            <a:ext cx="340643" cy="340643"/>
          </a:xfrm>
          <a:prstGeom prst="rect">
            <a:avLst/>
          </a:prstGeom>
        </p:spPr>
      </p:pic>
      <p:pic>
        <p:nvPicPr>
          <p:cNvPr id="91" name="Picture 90">
            <a:extLst>
              <a:ext uri="{FF2B5EF4-FFF2-40B4-BE49-F238E27FC236}">
                <a16:creationId xmlns:a16="http://schemas.microsoft.com/office/drawing/2014/main" id="{456341A2-2362-C143-A819-43206518F31A}"/>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6982544" y="3148003"/>
            <a:ext cx="340643" cy="340643"/>
          </a:xfrm>
          <a:prstGeom prst="rect">
            <a:avLst/>
          </a:prstGeom>
        </p:spPr>
      </p:pic>
      <p:pic>
        <p:nvPicPr>
          <p:cNvPr id="92" name="Picture 91">
            <a:extLst>
              <a:ext uri="{FF2B5EF4-FFF2-40B4-BE49-F238E27FC236}">
                <a16:creationId xmlns:a16="http://schemas.microsoft.com/office/drawing/2014/main" id="{B7FFF752-2EE1-3B48-A6F4-3853A886B181}"/>
              </a:ext>
            </a:extLst>
          </p:cNvPr>
          <p:cNvPicPr>
            <a:picLocks noChangeAspect="1"/>
          </p:cNvPicPr>
          <p:nvPr/>
        </p:nvPicPr>
        <p:blipFill>
          <a:blip r:embed="rId3">
            <a:extLst>
              <a:ext uri="{BEBA8EAE-BF5A-486C-A8C5-ECC9F3942E4B}">
                <a14:imgProps xmlns:a14="http://schemas.microsoft.com/office/drawing/2010/main">
                  <a14:imgLayer r:embed="rId6">
                    <a14:imgEffect>
                      <a14:backgroundRemoval t="0" b="100000" l="3556" r="98667"/>
                    </a14:imgEffect>
                  </a14:imgLayer>
                </a14:imgProps>
              </a:ext>
            </a:extLst>
          </a:blip>
          <a:stretch>
            <a:fillRect/>
          </a:stretch>
        </p:blipFill>
        <p:spPr>
          <a:xfrm>
            <a:off x="7765120" y="3148003"/>
            <a:ext cx="340643" cy="340643"/>
          </a:xfrm>
          <a:prstGeom prst="rect">
            <a:avLst/>
          </a:prstGeom>
        </p:spPr>
      </p:pic>
      <p:pic>
        <p:nvPicPr>
          <p:cNvPr id="93" name="Picture 92">
            <a:extLst>
              <a:ext uri="{FF2B5EF4-FFF2-40B4-BE49-F238E27FC236}">
                <a16:creationId xmlns:a16="http://schemas.microsoft.com/office/drawing/2014/main" id="{CEA85591-DC9C-BE47-84A6-15C9F8580AD7}"/>
              </a:ext>
            </a:extLst>
          </p:cNvPr>
          <p:cNvPicPr>
            <a:picLocks noChangeAspect="1"/>
          </p:cNvPicPr>
          <p:nvPr/>
        </p:nvPicPr>
        <p:blipFill>
          <a:blip r:embed="rId3">
            <a:extLst>
              <a:ext uri="{BEBA8EAE-BF5A-486C-A8C5-ECC9F3942E4B}">
                <a14:imgProps xmlns:a14="http://schemas.microsoft.com/office/drawing/2010/main">
                  <a14:imgLayer r:embed="rId7">
                    <a14:imgEffect>
                      <a14:backgroundRemoval t="0" b="100000" l="3556" r="98667"/>
                    </a14:imgEffect>
                  </a14:imgLayer>
                </a14:imgProps>
              </a:ext>
            </a:extLst>
          </a:blip>
          <a:stretch>
            <a:fillRect/>
          </a:stretch>
        </p:blipFill>
        <p:spPr>
          <a:xfrm>
            <a:off x="6982544" y="4501399"/>
            <a:ext cx="340643" cy="340643"/>
          </a:xfrm>
          <a:prstGeom prst="rect">
            <a:avLst/>
          </a:prstGeom>
        </p:spPr>
      </p:pic>
      <p:pic>
        <p:nvPicPr>
          <p:cNvPr id="94" name="Picture 93">
            <a:extLst>
              <a:ext uri="{FF2B5EF4-FFF2-40B4-BE49-F238E27FC236}">
                <a16:creationId xmlns:a16="http://schemas.microsoft.com/office/drawing/2014/main" id="{B4066799-425A-E54E-8104-3BABB316047B}"/>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7765120" y="4501399"/>
            <a:ext cx="340643" cy="340643"/>
          </a:xfrm>
          <a:prstGeom prst="rect">
            <a:avLst/>
          </a:prstGeom>
        </p:spPr>
      </p:pic>
      <p:pic>
        <p:nvPicPr>
          <p:cNvPr id="96" name="Picture 95">
            <a:extLst>
              <a:ext uri="{FF2B5EF4-FFF2-40B4-BE49-F238E27FC236}">
                <a16:creationId xmlns:a16="http://schemas.microsoft.com/office/drawing/2014/main" id="{4604E984-4C04-EC4B-A8DA-C29711B966DA}"/>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7791127" y="5045011"/>
            <a:ext cx="340643" cy="340643"/>
          </a:xfrm>
          <a:prstGeom prst="rect">
            <a:avLst/>
          </a:prstGeom>
        </p:spPr>
      </p:pic>
      <p:pic>
        <p:nvPicPr>
          <p:cNvPr id="97" name="Picture 96">
            <a:extLst>
              <a:ext uri="{FF2B5EF4-FFF2-40B4-BE49-F238E27FC236}">
                <a16:creationId xmlns:a16="http://schemas.microsoft.com/office/drawing/2014/main" id="{F182C408-5A42-6747-AED0-EE7211442277}"/>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9978704" y="3512904"/>
            <a:ext cx="340643" cy="340643"/>
          </a:xfrm>
          <a:prstGeom prst="rect">
            <a:avLst/>
          </a:prstGeom>
        </p:spPr>
      </p:pic>
      <p:pic>
        <p:nvPicPr>
          <p:cNvPr id="98" name="Picture 97">
            <a:extLst>
              <a:ext uri="{FF2B5EF4-FFF2-40B4-BE49-F238E27FC236}">
                <a16:creationId xmlns:a16="http://schemas.microsoft.com/office/drawing/2014/main" id="{D7F33BDA-D5B9-4E44-A11B-6374BA043B47}"/>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10761280" y="3512904"/>
            <a:ext cx="340643" cy="340643"/>
          </a:xfrm>
          <a:prstGeom prst="rect">
            <a:avLst/>
          </a:prstGeom>
        </p:spPr>
      </p:pic>
      <p:pic>
        <p:nvPicPr>
          <p:cNvPr id="99" name="Picture 98">
            <a:extLst>
              <a:ext uri="{FF2B5EF4-FFF2-40B4-BE49-F238E27FC236}">
                <a16:creationId xmlns:a16="http://schemas.microsoft.com/office/drawing/2014/main" id="{2C845B0E-B748-CE4E-A8C0-966DC66990AF}"/>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10004711" y="4056516"/>
            <a:ext cx="340643" cy="340643"/>
          </a:xfrm>
          <a:prstGeom prst="rect">
            <a:avLst/>
          </a:prstGeom>
        </p:spPr>
      </p:pic>
      <p:pic>
        <p:nvPicPr>
          <p:cNvPr id="100" name="Picture 99">
            <a:extLst>
              <a:ext uri="{FF2B5EF4-FFF2-40B4-BE49-F238E27FC236}">
                <a16:creationId xmlns:a16="http://schemas.microsoft.com/office/drawing/2014/main" id="{1DD946AD-5ED6-C74E-81DF-C4B82294455C}"/>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10787287" y="4056516"/>
            <a:ext cx="340643" cy="340643"/>
          </a:xfrm>
          <a:prstGeom prst="rect">
            <a:avLst/>
          </a:prstGeom>
        </p:spPr>
      </p:pic>
      <p:pic>
        <p:nvPicPr>
          <p:cNvPr id="101" name="Picture 100">
            <a:extLst>
              <a:ext uri="{FF2B5EF4-FFF2-40B4-BE49-F238E27FC236}">
                <a16:creationId xmlns:a16="http://schemas.microsoft.com/office/drawing/2014/main" id="{526E03DC-368A-634F-BA08-BBFC4CD39779}"/>
              </a:ext>
            </a:extLst>
          </p:cNvPr>
          <p:cNvPicPr>
            <a:picLocks noChangeAspect="1"/>
          </p:cNvPicPr>
          <p:nvPr/>
        </p:nvPicPr>
        <p:blipFill>
          <a:blip r:embed="rId9"/>
          <a:stretch>
            <a:fillRect/>
          </a:stretch>
        </p:blipFill>
        <p:spPr>
          <a:xfrm>
            <a:off x="5888900" y="2675332"/>
            <a:ext cx="336194" cy="269702"/>
          </a:xfrm>
          <a:prstGeom prst="rect">
            <a:avLst/>
          </a:prstGeom>
        </p:spPr>
      </p:pic>
      <p:pic>
        <p:nvPicPr>
          <p:cNvPr id="102" name="Picture 101">
            <a:extLst>
              <a:ext uri="{FF2B5EF4-FFF2-40B4-BE49-F238E27FC236}">
                <a16:creationId xmlns:a16="http://schemas.microsoft.com/office/drawing/2014/main" id="{B86E97D5-E930-5043-9EAF-395DD2D9DD7B}"/>
              </a:ext>
            </a:extLst>
          </p:cNvPr>
          <p:cNvPicPr>
            <a:picLocks noChangeAspect="1"/>
          </p:cNvPicPr>
          <p:nvPr/>
        </p:nvPicPr>
        <p:blipFill>
          <a:blip r:embed="rId9">
            <a:duotone>
              <a:prstClr val="black"/>
              <a:schemeClr val="accent4">
                <a:tint val="45000"/>
                <a:satMod val="400000"/>
              </a:schemeClr>
            </a:duotone>
          </a:blip>
          <a:stretch>
            <a:fillRect/>
          </a:stretch>
        </p:blipFill>
        <p:spPr>
          <a:xfrm>
            <a:off x="5888900" y="3210850"/>
            <a:ext cx="336194" cy="269702"/>
          </a:xfrm>
          <a:prstGeom prst="rect">
            <a:avLst/>
          </a:prstGeom>
        </p:spPr>
      </p:pic>
      <p:pic>
        <p:nvPicPr>
          <p:cNvPr id="103" name="Picture 102">
            <a:extLst>
              <a:ext uri="{FF2B5EF4-FFF2-40B4-BE49-F238E27FC236}">
                <a16:creationId xmlns:a16="http://schemas.microsoft.com/office/drawing/2014/main" id="{025E856C-088E-364E-BFA8-F9BA3CF55BBE}"/>
              </a:ext>
            </a:extLst>
          </p:cNvPr>
          <p:cNvPicPr>
            <a:picLocks noChangeAspect="1"/>
          </p:cNvPicPr>
          <p:nvPr/>
        </p:nvPicPr>
        <p:blipFill>
          <a:blip r:embed="rId9">
            <a:duotone>
              <a:prstClr val="black"/>
              <a:schemeClr val="accent4">
                <a:tint val="45000"/>
                <a:satMod val="400000"/>
              </a:schemeClr>
            </a:duotone>
          </a:blip>
          <a:stretch>
            <a:fillRect/>
          </a:stretch>
        </p:blipFill>
        <p:spPr>
          <a:xfrm>
            <a:off x="5888900" y="4554208"/>
            <a:ext cx="336194" cy="269702"/>
          </a:xfrm>
          <a:prstGeom prst="rect">
            <a:avLst/>
          </a:prstGeom>
        </p:spPr>
      </p:pic>
      <p:pic>
        <p:nvPicPr>
          <p:cNvPr id="104" name="Picture 103">
            <a:extLst>
              <a:ext uri="{FF2B5EF4-FFF2-40B4-BE49-F238E27FC236}">
                <a16:creationId xmlns:a16="http://schemas.microsoft.com/office/drawing/2014/main" id="{23C72800-226A-F945-9928-862BF32B410F}"/>
              </a:ext>
            </a:extLst>
          </p:cNvPr>
          <p:cNvPicPr>
            <a:picLocks noChangeAspect="1"/>
          </p:cNvPicPr>
          <p:nvPr/>
        </p:nvPicPr>
        <p:blipFill>
          <a:blip r:embed="rId9"/>
          <a:stretch>
            <a:fillRect/>
          </a:stretch>
        </p:blipFill>
        <p:spPr>
          <a:xfrm>
            <a:off x="5882636" y="5080481"/>
            <a:ext cx="336194" cy="269702"/>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1CB85BB-2AB0-E342-8FB2-0D89CC5DEE03}"/>
                  </a:ext>
                </a:extLst>
              </p:cNvPr>
              <p:cNvSpPr txBox="1"/>
              <p:nvPr/>
            </p:nvSpPr>
            <p:spPr>
              <a:xfrm>
                <a:off x="360938" y="5723960"/>
                <a:ext cx="389208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wire </a:t>
                </a:r>
                <a14:m>
                  <m:oMath xmlns:m="http://schemas.openxmlformats.org/officeDocument/2006/math">
                    <m:r>
                      <a:rPr lang="en-CA" sz="1600" b="0" i="1" smtClean="0">
                        <a:latin typeface="Cambria Math" panose="02040503050406030204" pitchFamily="18" charset="0"/>
                      </a:rPr>
                      <m:t>𝑤</m:t>
                    </m:r>
                  </m:oMath>
                </a14:m>
                <a:r>
                  <a:rPr lang="en-US" sz="1600" dirty="0"/>
                  <a:t> assigned with random keys corresponding to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=0</m:t>
                    </m:r>
                  </m:oMath>
                </a14:m>
                <a:r>
                  <a:rPr lang="en-US" sz="1600" dirty="0"/>
                  <a:t> or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=1</m:t>
                    </m:r>
                  </m:oMath>
                </a14:m>
                <a:r>
                  <a:rPr lang="en-US" sz="1600" dirty="0"/>
                  <a:t>. </a:t>
                </a:r>
              </a:p>
            </p:txBody>
          </p:sp>
        </mc:Choice>
        <mc:Fallback xmlns="">
          <p:sp>
            <p:nvSpPr>
              <p:cNvPr id="105" name="TextBox 104">
                <a:extLst>
                  <a:ext uri="{FF2B5EF4-FFF2-40B4-BE49-F238E27FC236}">
                    <a16:creationId xmlns:a16="http://schemas.microsoft.com/office/drawing/2014/main" id="{01CB85BB-2AB0-E342-8FB2-0D89CC5DEE03}"/>
                  </a:ext>
                </a:extLst>
              </p:cNvPr>
              <p:cNvSpPr txBox="1">
                <a:spLocks noRot="1" noChangeAspect="1" noMove="1" noResize="1" noEditPoints="1" noAdjustHandles="1" noChangeArrowheads="1" noChangeShapeType="1" noTextEdit="1"/>
              </p:cNvSpPr>
              <p:nvPr/>
            </p:nvSpPr>
            <p:spPr>
              <a:xfrm>
                <a:off x="360938" y="5723960"/>
                <a:ext cx="3892085" cy="584775"/>
              </a:xfrm>
              <a:prstGeom prst="rect">
                <a:avLst/>
              </a:prstGeom>
              <a:blipFill>
                <a:blip r:embed="rId10"/>
                <a:stretch>
                  <a:fillRect l="-325" t="-2128" b="-10638"/>
                </a:stretch>
              </a:blipFill>
            </p:spPr>
            <p:txBody>
              <a:bodyPr/>
              <a:lstStyle/>
              <a:p>
                <a:r>
                  <a:rPr lang="en-US">
                    <a:noFill/>
                  </a:rPr>
                  <a:t> </a:t>
                </a:r>
              </a:p>
            </p:txBody>
          </p:sp>
        </mc:Fallback>
      </mc:AlternateContent>
      <p:pic>
        <p:nvPicPr>
          <p:cNvPr id="106" name="Picture 105">
            <a:extLst>
              <a:ext uri="{FF2B5EF4-FFF2-40B4-BE49-F238E27FC236}">
                <a16:creationId xmlns:a16="http://schemas.microsoft.com/office/drawing/2014/main" id="{DA075C00-76A6-F04E-82D4-9923AE8F9F05}"/>
              </a:ext>
            </a:extLst>
          </p:cNvPr>
          <p:cNvPicPr>
            <a:picLocks noChangeAspect="1"/>
          </p:cNvPicPr>
          <p:nvPr/>
        </p:nvPicPr>
        <p:blipFill>
          <a:blip r:embed="rId9"/>
          <a:stretch>
            <a:fillRect/>
          </a:stretch>
        </p:blipFill>
        <p:spPr>
          <a:xfrm>
            <a:off x="1219242" y="6354921"/>
            <a:ext cx="336194" cy="269702"/>
          </a:xfrm>
          <a:prstGeom prst="rect">
            <a:avLst/>
          </a:prstGeom>
        </p:spPr>
      </p:pic>
      <p:pic>
        <p:nvPicPr>
          <p:cNvPr id="107" name="Picture 106">
            <a:extLst>
              <a:ext uri="{FF2B5EF4-FFF2-40B4-BE49-F238E27FC236}">
                <a16:creationId xmlns:a16="http://schemas.microsoft.com/office/drawing/2014/main" id="{94568F03-49AC-F845-994F-9C2843C910A0}"/>
              </a:ext>
            </a:extLst>
          </p:cNvPr>
          <p:cNvPicPr>
            <a:picLocks noChangeAspect="1"/>
          </p:cNvPicPr>
          <p:nvPr/>
        </p:nvPicPr>
        <p:blipFill>
          <a:blip r:embed="rId9">
            <a:duotone>
              <a:prstClr val="black"/>
              <a:schemeClr val="accent4">
                <a:tint val="45000"/>
                <a:satMod val="400000"/>
              </a:schemeClr>
            </a:duotone>
          </a:blip>
          <a:stretch>
            <a:fillRect/>
          </a:stretch>
        </p:blipFill>
        <p:spPr>
          <a:xfrm>
            <a:off x="2950176" y="6354921"/>
            <a:ext cx="336194" cy="269702"/>
          </a:xfrm>
          <a:prstGeom prst="rect">
            <a:avLst/>
          </a:prstGeom>
        </p:spPr>
      </p:pic>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BF1FFEE-FD73-E24B-9A8B-0EE83FCB88DA}"/>
                  </a:ext>
                </a:extLst>
              </p:cNvPr>
              <p:cNvSpPr txBox="1"/>
              <p:nvPr/>
            </p:nvSpPr>
            <p:spPr>
              <a:xfrm>
                <a:off x="3286370" y="6335883"/>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rPr>
                        <m:t>𝑤</m:t>
                      </m:r>
                      <m:r>
                        <a:rPr lang="en-CA" sz="1400" i="1">
                          <a:latin typeface="Cambria Math" panose="02040503050406030204" pitchFamily="18" charset="0"/>
                        </a:rPr>
                        <m:t>=1</m:t>
                      </m:r>
                    </m:oMath>
                  </m:oMathPara>
                </a14:m>
                <a:endParaRPr lang="en-US" sz="1400" dirty="0"/>
              </a:p>
            </p:txBody>
          </p:sp>
        </mc:Choice>
        <mc:Fallback xmlns="">
          <p:sp>
            <p:nvSpPr>
              <p:cNvPr id="108" name="TextBox 107">
                <a:extLst>
                  <a:ext uri="{FF2B5EF4-FFF2-40B4-BE49-F238E27FC236}">
                    <a16:creationId xmlns:a16="http://schemas.microsoft.com/office/drawing/2014/main" id="{FBF1FFEE-FD73-E24B-9A8B-0EE83FCB88DA}"/>
                  </a:ext>
                </a:extLst>
              </p:cNvPr>
              <p:cNvSpPr txBox="1">
                <a:spLocks noRot="1" noChangeAspect="1" noMove="1" noResize="1" noEditPoints="1" noAdjustHandles="1" noChangeArrowheads="1" noChangeShapeType="1" noTextEdit="1"/>
              </p:cNvSpPr>
              <p:nvPr/>
            </p:nvSpPr>
            <p:spPr>
              <a:xfrm>
                <a:off x="3286370" y="6335883"/>
                <a:ext cx="736279"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1BFE8C-F767-2344-82F2-049177D5394D}"/>
                  </a:ext>
                </a:extLst>
              </p:cNvPr>
              <p:cNvSpPr txBox="1"/>
              <p:nvPr/>
            </p:nvSpPr>
            <p:spPr>
              <a:xfrm>
                <a:off x="1516526" y="6337589"/>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smtClean="0">
                          <a:latin typeface="Cambria Math" panose="02040503050406030204" pitchFamily="18" charset="0"/>
                        </a:rPr>
                        <m:t>𝑤</m:t>
                      </m:r>
                      <m:r>
                        <a:rPr lang="en-CA" sz="1400" i="1" smtClean="0">
                          <a:latin typeface="Cambria Math" panose="02040503050406030204" pitchFamily="18" charset="0"/>
                        </a:rPr>
                        <m:t>=0</m:t>
                      </m:r>
                    </m:oMath>
                  </m:oMathPara>
                </a14:m>
                <a:endParaRPr lang="en-US" sz="1400" dirty="0"/>
              </a:p>
            </p:txBody>
          </p:sp>
        </mc:Choice>
        <mc:Fallback xmlns="">
          <p:sp>
            <p:nvSpPr>
              <p:cNvPr id="109" name="TextBox 108">
                <a:extLst>
                  <a:ext uri="{FF2B5EF4-FFF2-40B4-BE49-F238E27FC236}">
                    <a16:creationId xmlns:a16="http://schemas.microsoft.com/office/drawing/2014/main" id="{261BFE8C-F767-2344-82F2-049177D5394D}"/>
                  </a:ext>
                </a:extLst>
              </p:cNvPr>
              <p:cNvSpPr txBox="1">
                <a:spLocks noRot="1" noChangeAspect="1" noMove="1" noResize="1" noEditPoints="1" noAdjustHandles="1" noChangeArrowheads="1" noChangeShapeType="1" noTextEdit="1"/>
              </p:cNvSpPr>
              <p:nvPr/>
            </p:nvSpPr>
            <p:spPr>
              <a:xfrm>
                <a:off x="1516526" y="6337589"/>
                <a:ext cx="736279"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1779C2F2-4EF7-614B-82B3-98AC78F4D7AC}"/>
                  </a:ext>
                </a:extLst>
              </p:cNvPr>
              <p:cNvSpPr txBox="1"/>
              <p:nvPr/>
            </p:nvSpPr>
            <p:spPr>
              <a:xfrm>
                <a:off x="4716151" y="5723960"/>
                <a:ext cx="694165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gate </a:t>
                </a:r>
                <a14:m>
                  <m:oMath xmlns:m="http://schemas.openxmlformats.org/officeDocument/2006/math">
                    <m:r>
                      <a:rPr lang="en-CA" sz="1600" b="0" i="1" smtClean="0">
                        <a:latin typeface="Cambria Math" panose="02040503050406030204" pitchFamily="18" charset="0"/>
                      </a:rPr>
                      <m:t>𝑔</m:t>
                    </m:r>
                  </m:oMath>
                </a14:m>
                <a:r>
                  <a:rPr lang="en-US" sz="1600" dirty="0"/>
                  <a:t> encoded as encrypted truth table (TT). </a:t>
                </a:r>
                <a:br>
                  <a:rPr lang="en-US" sz="1600" dirty="0"/>
                </a:br>
                <a:r>
                  <a:rPr lang="en-US" sz="1600" dirty="0"/>
                  <a:t>Incoming wires’ keys unlock entry of TT, which reveals output wire key </a:t>
                </a:r>
                <a:br>
                  <a:rPr lang="en-US" sz="1600" dirty="0"/>
                </a:br>
                <a:r>
                  <a:rPr lang="en-US" sz="1600" dirty="0"/>
                  <a:t>(or output value in case of output gate)</a:t>
                </a:r>
              </a:p>
            </p:txBody>
          </p:sp>
        </mc:Choice>
        <mc:Fallback xmlns="">
          <p:sp>
            <p:nvSpPr>
              <p:cNvPr id="111" name="TextBox 110">
                <a:extLst>
                  <a:ext uri="{FF2B5EF4-FFF2-40B4-BE49-F238E27FC236}">
                    <a16:creationId xmlns:a16="http://schemas.microsoft.com/office/drawing/2014/main" id="{1779C2F2-4EF7-614B-82B3-98AC78F4D7AC}"/>
                  </a:ext>
                </a:extLst>
              </p:cNvPr>
              <p:cNvSpPr txBox="1">
                <a:spLocks noRot="1" noChangeAspect="1" noMove="1" noResize="1" noEditPoints="1" noAdjustHandles="1" noChangeArrowheads="1" noChangeShapeType="1" noTextEdit="1"/>
              </p:cNvSpPr>
              <p:nvPr/>
            </p:nvSpPr>
            <p:spPr>
              <a:xfrm>
                <a:off x="4716151" y="5723960"/>
                <a:ext cx="6941655" cy="830997"/>
              </a:xfrm>
              <a:prstGeom prst="rect">
                <a:avLst/>
              </a:prstGeom>
              <a:blipFill>
                <a:blip r:embed="rId13"/>
                <a:stretch>
                  <a:fillRect l="-182" t="-1515" b="-7576"/>
                </a:stretch>
              </a:blipFill>
            </p:spPr>
            <p:txBody>
              <a:bodyPr/>
              <a:lstStyle/>
              <a:p>
                <a:r>
                  <a:rPr lang="en-US">
                    <a:noFill/>
                  </a:rPr>
                  <a:t> </a:t>
                </a:r>
              </a:p>
            </p:txBody>
          </p:sp>
        </mc:Fallback>
      </mc:AlternateContent>
      <p:pic>
        <p:nvPicPr>
          <p:cNvPr id="60" name="Picture 59">
            <a:extLst>
              <a:ext uri="{FF2B5EF4-FFF2-40B4-BE49-F238E27FC236}">
                <a16:creationId xmlns:a16="http://schemas.microsoft.com/office/drawing/2014/main" id="{A1BF96F4-4C17-AE4A-B690-01DB0FC4F621}"/>
              </a:ext>
            </a:extLst>
          </p:cNvPr>
          <p:cNvPicPr>
            <a:picLocks noChangeAspect="1"/>
          </p:cNvPicPr>
          <p:nvPr/>
        </p:nvPicPr>
        <p:blipFill>
          <a:blip r:embed="rId9">
            <a:duotone>
              <a:prstClr val="black"/>
              <a:schemeClr val="accent4">
                <a:tint val="45000"/>
                <a:satMod val="400000"/>
              </a:schemeClr>
            </a:duotone>
          </a:blip>
          <a:stretch>
            <a:fillRect/>
          </a:stretch>
        </p:blipFill>
        <p:spPr>
          <a:xfrm>
            <a:off x="7765028" y="2661648"/>
            <a:ext cx="336194" cy="269702"/>
          </a:xfrm>
          <a:prstGeom prst="rect">
            <a:avLst/>
          </a:prstGeom>
        </p:spPr>
      </p:pic>
      <p:pic>
        <p:nvPicPr>
          <p:cNvPr id="62" name="Picture 61">
            <a:extLst>
              <a:ext uri="{FF2B5EF4-FFF2-40B4-BE49-F238E27FC236}">
                <a16:creationId xmlns:a16="http://schemas.microsoft.com/office/drawing/2014/main" id="{970E7F7F-5C46-B94B-815F-7D040F820BBD}"/>
              </a:ext>
            </a:extLst>
          </p:cNvPr>
          <p:cNvPicPr>
            <a:picLocks noChangeAspect="1"/>
          </p:cNvPicPr>
          <p:nvPr/>
        </p:nvPicPr>
        <p:blipFill>
          <a:blip r:embed="rId9">
            <a:duotone>
              <a:prstClr val="black"/>
              <a:schemeClr val="accent4">
                <a:tint val="45000"/>
                <a:satMod val="400000"/>
              </a:schemeClr>
            </a:duotone>
          </a:blip>
          <a:stretch>
            <a:fillRect/>
          </a:stretch>
        </p:blipFill>
        <p:spPr>
          <a:xfrm>
            <a:off x="9018764" y="2989330"/>
            <a:ext cx="336194" cy="269702"/>
          </a:xfrm>
          <a:prstGeom prst="rect">
            <a:avLst/>
          </a:prstGeom>
        </p:spPr>
      </p:pic>
      <p:pic>
        <p:nvPicPr>
          <p:cNvPr id="63" name="Picture 62">
            <a:extLst>
              <a:ext uri="{FF2B5EF4-FFF2-40B4-BE49-F238E27FC236}">
                <a16:creationId xmlns:a16="http://schemas.microsoft.com/office/drawing/2014/main" id="{1F19456E-D92F-8043-BD81-4F741EAAE8B6}"/>
              </a:ext>
            </a:extLst>
          </p:cNvPr>
          <p:cNvPicPr>
            <a:picLocks noChangeAspect="1"/>
          </p:cNvPicPr>
          <p:nvPr/>
        </p:nvPicPr>
        <p:blipFill>
          <a:blip r:embed="rId9">
            <a:duotone>
              <a:prstClr val="black"/>
              <a:schemeClr val="accent4">
                <a:tint val="45000"/>
                <a:satMod val="400000"/>
              </a:schemeClr>
            </a:duotone>
          </a:blip>
          <a:stretch>
            <a:fillRect/>
          </a:stretch>
        </p:blipFill>
        <p:spPr>
          <a:xfrm>
            <a:off x="7000255" y="5061436"/>
            <a:ext cx="336194" cy="269702"/>
          </a:xfrm>
          <a:prstGeom prst="rect">
            <a:avLst/>
          </a:prstGeom>
        </p:spPr>
      </p:pic>
      <p:pic>
        <p:nvPicPr>
          <p:cNvPr id="64" name="Picture 63">
            <a:extLst>
              <a:ext uri="{FF2B5EF4-FFF2-40B4-BE49-F238E27FC236}">
                <a16:creationId xmlns:a16="http://schemas.microsoft.com/office/drawing/2014/main" id="{A8525BCB-07D2-D44E-B40E-66BECC9DD03A}"/>
              </a:ext>
            </a:extLst>
          </p:cNvPr>
          <p:cNvPicPr>
            <a:picLocks noChangeAspect="1"/>
          </p:cNvPicPr>
          <p:nvPr/>
        </p:nvPicPr>
        <p:blipFill>
          <a:blip r:embed="rId9">
            <a:duotone>
              <a:prstClr val="black"/>
              <a:schemeClr val="accent4">
                <a:tint val="45000"/>
                <a:satMod val="400000"/>
              </a:schemeClr>
            </a:duotone>
          </a:blip>
          <a:stretch>
            <a:fillRect/>
          </a:stretch>
        </p:blipFill>
        <p:spPr>
          <a:xfrm>
            <a:off x="9021810" y="4544045"/>
            <a:ext cx="336194" cy="269702"/>
          </a:xfrm>
          <a:prstGeom prst="rect">
            <a:avLst/>
          </a:prstGeom>
        </p:spPr>
      </p:pic>
    </p:spTree>
    <p:extLst>
      <p:ext uri="{BB962C8B-B14F-4D97-AF65-F5344CB8AC3E}">
        <p14:creationId xmlns:p14="http://schemas.microsoft.com/office/powerpoint/2010/main" val="158571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2CE6-F530-3C41-8A43-5D896F72C171}"/>
              </a:ext>
            </a:extLst>
          </p:cNvPr>
          <p:cNvSpPr>
            <a:spLocks noGrp="1"/>
          </p:cNvSpPr>
          <p:nvPr>
            <p:ph type="title"/>
          </p:nvPr>
        </p:nvSpPr>
        <p:spPr/>
        <p:txBody>
          <a:bodyPr/>
          <a:lstStyle/>
          <a:p>
            <a:r>
              <a:rPr lang="en-US" dirty="0"/>
              <a:t>Example: Yao’s Garbled Circuits</a:t>
            </a:r>
          </a:p>
        </p:txBody>
      </p:sp>
      <p:sp>
        <p:nvSpPr>
          <p:cNvPr id="3" name="Content Placeholder 2">
            <a:extLst>
              <a:ext uri="{FF2B5EF4-FFF2-40B4-BE49-F238E27FC236}">
                <a16:creationId xmlns:a16="http://schemas.microsoft.com/office/drawing/2014/main" id="{AE06EF34-933F-F844-9937-9785B5F70E11}"/>
              </a:ext>
            </a:extLst>
          </p:cNvPr>
          <p:cNvSpPr>
            <a:spLocks noGrp="1"/>
          </p:cNvSpPr>
          <p:nvPr>
            <p:ph idx="1"/>
          </p:nvPr>
        </p:nvSpPr>
        <p:spPr/>
        <p:txBody>
          <a:bodyPr>
            <a:normAutofit/>
          </a:bodyPr>
          <a:lstStyle/>
          <a:p>
            <a:pPr marL="0" indent="0">
              <a:buNone/>
            </a:pPr>
            <a:r>
              <a:rPr lang="en-US" sz="2000" dirty="0"/>
              <a:t>The earliest and most famous proposal to do secure multiparty computation. </a:t>
            </a:r>
          </a:p>
        </p:txBody>
      </p:sp>
      <p:sp>
        <p:nvSpPr>
          <p:cNvPr id="4" name="Delay 3">
            <a:extLst>
              <a:ext uri="{FF2B5EF4-FFF2-40B4-BE49-F238E27FC236}">
                <a16:creationId xmlns:a16="http://schemas.microsoft.com/office/drawing/2014/main" id="{415D5629-0D53-F34C-9D0A-829D7C95B6F0}"/>
              </a:ext>
            </a:extLst>
          </p:cNvPr>
          <p:cNvSpPr/>
          <p:nvPr/>
        </p:nvSpPr>
        <p:spPr>
          <a:xfrm>
            <a:off x="1229710" y="2842921"/>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elay 4">
            <a:extLst>
              <a:ext uri="{FF2B5EF4-FFF2-40B4-BE49-F238E27FC236}">
                <a16:creationId xmlns:a16="http://schemas.microsoft.com/office/drawing/2014/main" id="{4CD955EB-2623-AD4E-B301-8FAE8452357F}"/>
              </a:ext>
            </a:extLst>
          </p:cNvPr>
          <p:cNvSpPr/>
          <p:nvPr/>
        </p:nvSpPr>
        <p:spPr>
          <a:xfrm>
            <a:off x="1229709" y="4182990"/>
            <a:ext cx="809297" cy="63062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402B911-05B6-9E43-9927-23A2DA2FA15F}"/>
              </a:ext>
            </a:extLst>
          </p:cNvPr>
          <p:cNvCxnSpPr/>
          <p:nvPr/>
        </p:nvCxnSpPr>
        <p:spPr>
          <a:xfrm>
            <a:off x="838200" y="30110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EA2904-0E42-8F47-AEF7-8EA01A9AB889}"/>
              </a:ext>
            </a:extLst>
          </p:cNvPr>
          <p:cNvCxnSpPr/>
          <p:nvPr/>
        </p:nvCxnSpPr>
        <p:spPr>
          <a:xfrm>
            <a:off x="838200" y="33001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1A6128-8F41-784D-8EA5-72EA920D73A2}"/>
              </a:ext>
            </a:extLst>
          </p:cNvPr>
          <p:cNvCxnSpPr/>
          <p:nvPr/>
        </p:nvCxnSpPr>
        <p:spPr>
          <a:xfrm>
            <a:off x="917028" y="4382686"/>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4F25A9-89B7-3A4D-95D0-F057A0FE0C7E}"/>
              </a:ext>
            </a:extLst>
          </p:cNvPr>
          <p:cNvCxnSpPr/>
          <p:nvPr/>
        </p:nvCxnSpPr>
        <p:spPr>
          <a:xfrm>
            <a:off x="917028" y="46717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5124EE-0B7E-4A44-B7DB-7E9614589DD1}"/>
              </a:ext>
            </a:extLst>
          </p:cNvPr>
          <p:cNvCxnSpPr>
            <a:cxnSpLocks/>
          </p:cNvCxnSpPr>
          <p:nvPr/>
        </p:nvCxnSpPr>
        <p:spPr>
          <a:xfrm>
            <a:off x="2039006" y="3173996"/>
            <a:ext cx="888127" cy="4344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B150BF-CB5B-2843-9B62-CB0DEC6F61B1}"/>
              </a:ext>
            </a:extLst>
          </p:cNvPr>
          <p:cNvCxnSpPr>
            <a:cxnSpLocks/>
          </p:cNvCxnSpPr>
          <p:nvPr/>
        </p:nvCxnSpPr>
        <p:spPr>
          <a:xfrm flipV="1">
            <a:off x="2039006" y="3863677"/>
            <a:ext cx="883690" cy="6600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6CC69C-D158-D144-A01C-00D58A50F9BA}"/>
              </a:ext>
            </a:extLst>
          </p:cNvPr>
          <p:cNvCxnSpPr/>
          <p:nvPr/>
        </p:nvCxnSpPr>
        <p:spPr>
          <a:xfrm>
            <a:off x="3636581" y="3753829"/>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69EBEC0C-FF84-754A-AEB9-039C1A58A827}"/>
              </a:ext>
            </a:extLst>
          </p:cNvPr>
          <p:cNvSpPr/>
          <p:nvPr/>
        </p:nvSpPr>
        <p:spPr>
          <a:xfrm>
            <a:off x="4589080" y="3473541"/>
            <a:ext cx="882869" cy="575962"/>
          </a:xfrm>
          <a:prstGeom prst="right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E8D2FEF-B7AE-854D-92D6-14F46A57E923}"/>
              </a:ext>
            </a:extLst>
          </p:cNvPr>
          <p:cNvCxnSpPr/>
          <p:nvPr/>
        </p:nvCxnSpPr>
        <p:spPr>
          <a:xfrm>
            <a:off x="6302750" y="2842921"/>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2F21CF-E531-F54A-8D99-95535D9CBCBF}"/>
              </a:ext>
            </a:extLst>
          </p:cNvPr>
          <p:cNvCxnSpPr/>
          <p:nvPr/>
        </p:nvCxnSpPr>
        <p:spPr>
          <a:xfrm>
            <a:off x="6302750" y="3335178"/>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333BA0-BFAF-9C44-A833-3EB696ECBF9C}"/>
              </a:ext>
            </a:extLst>
          </p:cNvPr>
          <p:cNvCxnSpPr>
            <a:cxnSpLocks/>
          </p:cNvCxnSpPr>
          <p:nvPr/>
        </p:nvCxnSpPr>
        <p:spPr>
          <a:xfrm flipV="1">
            <a:off x="11326210" y="3936559"/>
            <a:ext cx="592520" cy="21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E637B95-3A51-3941-A631-725BC2709ABE}"/>
              </a:ext>
            </a:extLst>
          </p:cNvPr>
          <p:cNvSpPr/>
          <p:nvPr/>
        </p:nvSpPr>
        <p:spPr>
          <a:xfrm>
            <a:off x="6717425" y="2527610"/>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AA6A116-851A-9442-AFD7-894C3A62FAC7}"/>
              </a:ext>
            </a:extLst>
          </p:cNvPr>
          <p:cNvCxnSpPr>
            <a:cxnSpLocks/>
            <a:stCxn id="29" idx="0"/>
            <a:endCxn id="29" idx="2"/>
          </p:cNvCxnSpPr>
          <p:nvPr/>
        </p:nvCxnSpPr>
        <p:spPr>
          <a:xfrm>
            <a:off x="7521467" y="2527610"/>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94B124-FBB0-EF49-A402-0039448F7DB4}"/>
              </a:ext>
            </a:extLst>
          </p:cNvPr>
          <p:cNvCxnSpPr>
            <a:cxnSpLocks/>
            <a:stCxn id="29" idx="1"/>
            <a:endCxn id="29" idx="3"/>
          </p:cNvCxnSpPr>
          <p:nvPr/>
        </p:nvCxnSpPr>
        <p:spPr>
          <a:xfrm>
            <a:off x="6717425" y="3063638"/>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9EA703-D55D-4A44-B87C-081448DC1D91}"/>
              </a:ext>
            </a:extLst>
          </p:cNvPr>
          <p:cNvCxnSpPr>
            <a:cxnSpLocks/>
            <a:stCxn id="29" idx="3"/>
          </p:cNvCxnSpPr>
          <p:nvPr/>
        </p:nvCxnSpPr>
        <p:spPr>
          <a:xfrm>
            <a:off x="8325509" y="3063638"/>
            <a:ext cx="1365028" cy="5793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39B382-D45F-3C41-A06A-1E88717CB1E7}"/>
              </a:ext>
            </a:extLst>
          </p:cNvPr>
          <p:cNvCxnSpPr>
            <a:cxnSpLocks/>
          </p:cNvCxnSpPr>
          <p:nvPr/>
        </p:nvCxnSpPr>
        <p:spPr>
          <a:xfrm flipV="1">
            <a:off x="8325509" y="4135218"/>
            <a:ext cx="1365028" cy="7698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1" name="Chevron 60">
            <a:extLst>
              <a:ext uri="{FF2B5EF4-FFF2-40B4-BE49-F238E27FC236}">
                <a16:creationId xmlns:a16="http://schemas.microsoft.com/office/drawing/2014/main" id="{B287CFB4-0F05-7746-9527-035E5CA3D0C4}"/>
              </a:ext>
            </a:extLst>
          </p:cNvPr>
          <p:cNvSpPr/>
          <p:nvPr/>
        </p:nvSpPr>
        <p:spPr>
          <a:xfrm>
            <a:off x="2711009" y="3408497"/>
            <a:ext cx="945932" cy="66740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extBox 65">
            <a:extLst>
              <a:ext uri="{FF2B5EF4-FFF2-40B4-BE49-F238E27FC236}">
                <a16:creationId xmlns:a16="http://schemas.microsoft.com/office/drawing/2014/main" id="{191775CF-C528-2346-94C4-528B7644C596}"/>
              </a:ext>
            </a:extLst>
          </p:cNvPr>
          <p:cNvSpPr txBox="1"/>
          <p:nvPr/>
        </p:nvSpPr>
        <p:spPr>
          <a:xfrm>
            <a:off x="529795" y="2804664"/>
            <a:ext cx="327837" cy="369332"/>
          </a:xfrm>
          <a:prstGeom prst="rect">
            <a:avLst/>
          </a:prstGeom>
          <a:noFill/>
        </p:spPr>
        <p:txBody>
          <a:bodyPr wrap="square" rtlCol="0">
            <a:spAutoFit/>
          </a:bodyPr>
          <a:lstStyle/>
          <a:p>
            <a:r>
              <a:rPr lang="en-US" dirty="0"/>
              <a:t>0</a:t>
            </a:r>
          </a:p>
        </p:txBody>
      </p:sp>
      <p:sp>
        <p:nvSpPr>
          <p:cNvPr id="67" name="TextBox 66">
            <a:extLst>
              <a:ext uri="{FF2B5EF4-FFF2-40B4-BE49-F238E27FC236}">
                <a16:creationId xmlns:a16="http://schemas.microsoft.com/office/drawing/2014/main" id="{A3BD5B52-21FB-1E45-9110-3887E149F061}"/>
              </a:ext>
            </a:extLst>
          </p:cNvPr>
          <p:cNvSpPr txBox="1"/>
          <p:nvPr/>
        </p:nvSpPr>
        <p:spPr>
          <a:xfrm>
            <a:off x="529795" y="3105063"/>
            <a:ext cx="327837"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263702BC-4A09-D746-911C-8937CBFA5506}"/>
              </a:ext>
            </a:extLst>
          </p:cNvPr>
          <p:cNvSpPr txBox="1"/>
          <p:nvPr/>
        </p:nvSpPr>
        <p:spPr>
          <a:xfrm>
            <a:off x="2316932" y="2990120"/>
            <a:ext cx="327837" cy="369332"/>
          </a:xfrm>
          <a:prstGeom prst="rect">
            <a:avLst/>
          </a:prstGeom>
          <a:noFill/>
        </p:spPr>
        <p:txBody>
          <a:bodyPr wrap="square" rtlCol="0">
            <a:spAutoFit/>
          </a:bodyPr>
          <a:lstStyle/>
          <a:p>
            <a:r>
              <a:rPr lang="en-US" dirty="0"/>
              <a:t>1</a:t>
            </a:r>
          </a:p>
        </p:txBody>
      </p:sp>
      <p:sp>
        <p:nvSpPr>
          <p:cNvPr id="69" name="TextBox 68">
            <a:extLst>
              <a:ext uri="{FF2B5EF4-FFF2-40B4-BE49-F238E27FC236}">
                <a16:creationId xmlns:a16="http://schemas.microsoft.com/office/drawing/2014/main" id="{ABB7AE7F-5D41-B947-9769-5C74D2C1BB5F}"/>
              </a:ext>
            </a:extLst>
          </p:cNvPr>
          <p:cNvSpPr txBox="1"/>
          <p:nvPr/>
        </p:nvSpPr>
        <p:spPr>
          <a:xfrm>
            <a:off x="534194" y="4179550"/>
            <a:ext cx="327837" cy="369332"/>
          </a:xfrm>
          <a:prstGeom prst="rect">
            <a:avLst/>
          </a:prstGeom>
          <a:noFill/>
        </p:spPr>
        <p:txBody>
          <a:bodyPr wrap="square" rtlCol="0">
            <a:spAutoFit/>
          </a:bodyPr>
          <a:lstStyle/>
          <a:p>
            <a:r>
              <a:rPr lang="en-US" dirty="0"/>
              <a:t>1</a:t>
            </a:r>
          </a:p>
        </p:txBody>
      </p:sp>
      <p:sp>
        <p:nvSpPr>
          <p:cNvPr id="70" name="TextBox 69">
            <a:extLst>
              <a:ext uri="{FF2B5EF4-FFF2-40B4-BE49-F238E27FC236}">
                <a16:creationId xmlns:a16="http://schemas.microsoft.com/office/drawing/2014/main" id="{43D1F716-698B-3C4E-916C-95A0490702F1}"/>
              </a:ext>
            </a:extLst>
          </p:cNvPr>
          <p:cNvSpPr txBox="1"/>
          <p:nvPr/>
        </p:nvSpPr>
        <p:spPr>
          <a:xfrm>
            <a:off x="536637" y="4494230"/>
            <a:ext cx="327837" cy="369332"/>
          </a:xfrm>
          <a:prstGeom prst="rect">
            <a:avLst/>
          </a:prstGeom>
          <a:noFill/>
        </p:spPr>
        <p:txBody>
          <a:bodyPr wrap="square" rtlCol="0">
            <a:spAutoFit/>
          </a:bodyPr>
          <a:lstStyle/>
          <a:p>
            <a:r>
              <a:rPr lang="en-US" dirty="0"/>
              <a:t>0</a:t>
            </a:r>
          </a:p>
        </p:txBody>
      </p:sp>
      <p:sp>
        <p:nvSpPr>
          <p:cNvPr id="71" name="TextBox 70">
            <a:extLst>
              <a:ext uri="{FF2B5EF4-FFF2-40B4-BE49-F238E27FC236}">
                <a16:creationId xmlns:a16="http://schemas.microsoft.com/office/drawing/2014/main" id="{865CBB94-315E-334E-A974-3102D647141C}"/>
              </a:ext>
            </a:extLst>
          </p:cNvPr>
          <p:cNvSpPr txBox="1"/>
          <p:nvPr/>
        </p:nvSpPr>
        <p:spPr>
          <a:xfrm>
            <a:off x="2361192" y="4215039"/>
            <a:ext cx="327837" cy="369332"/>
          </a:xfrm>
          <a:prstGeom prst="rect">
            <a:avLst/>
          </a:prstGeom>
          <a:noFill/>
        </p:spPr>
        <p:txBody>
          <a:bodyPr wrap="square" rtlCol="0">
            <a:spAutoFit/>
          </a:bodyPr>
          <a:lstStyle/>
          <a:p>
            <a:r>
              <a:rPr lang="en-US"/>
              <a:t>1</a:t>
            </a:r>
            <a:endParaRPr lang="en-US" dirty="0"/>
          </a:p>
        </p:txBody>
      </p:sp>
      <p:sp>
        <p:nvSpPr>
          <p:cNvPr id="72" name="TextBox 71">
            <a:extLst>
              <a:ext uri="{FF2B5EF4-FFF2-40B4-BE49-F238E27FC236}">
                <a16:creationId xmlns:a16="http://schemas.microsoft.com/office/drawing/2014/main" id="{8E3B414E-4848-B543-9545-60ABA49AC267}"/>
              </a:ext>
            </a:extLst>
          </p:cNvPr>
          <p:cNvSpPr txBox="1"/>
          <p:nvPr/>
        </p:nvSpPr>
        <p:spPr>
          <a:xfrm>
            <a:off x="4080644" y="3567228"/>
            <a:ext cx="327837" cy="369332"/>
          </a:xfrm>
          <a:prstGeom prst="rect">
            <a:avLst/>
          </a:prstGeom>
          <a:noFill/>
        </p:spPr>
        <p:txBody>
          <a:bodyPr wrap="square" rtlCol="0">
            <a:spAutoFit/>
          </a:bodyPr>
          <a:lstStyle/>
          <a:p>
            <a:r>
              <a:rPr lang="en-US" dirty="0"/>
              <a:t>1</a:t>
            </a:r>
          </a:p>
        </p:txBody>
      </p:sp>
      <p:cxnSp>
        <p:nvCxnSpPr>
          <p:cNvPr id="81" name="Straight Connector 80">
            <a:extLst>
              <a:ext uri="{FF2B5EF4-FFF2-40B4-BE49-F238E27FC236}">
                <a16:creationId xmlns:a16="http://schemas.microsoft.com/office/drawing/2014/main" id="{C766B027-FB17-2C4C-BA9F-E359BF61A5C5}"/>
              </a:ext>
            </a:extLst>
          </p:cNvPr>
          <p:cNvCxnSpPr/>
          <p:nvPr/>
        </p:nvCxnSpPr>
        <p:spPr>
          <a:xfrm>
            <a:off x="6307183" y="4697997"/>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805800-001E-CF44-BDE5-1DC8DEDE7F0C}"/>
              </a:ext>
            </a:extLst>
          </p:cNvPr>
          <p:cNvCxnSpPr/>
          <p:nvPr/>
        </p:nvCxnSpPr>
        <p:spPr>
          <a:xfrm>
            <a:off x="6307183" y="5190254"/>
            <a:ext cx="3915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2DD2895-FCAD-054B-B9FA-4908576CB6B3}"/>
              </a:ext>
            </a:extLst>
          </p:cNvPr>
          <p:cNvSpPr/>
          <p:nvPr/>
        </p:nvSpPr>
        <p:spPr>
          <a:xfrm>
            <a:off x="6721858" y="4382686"/>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BDF01ABF-1D0D-2846-A094-88D449ADB400}"/>
              </a:ext>
            </a:extLst>
          </p:cNvPr>
          <p:cNvCxnSpPr>
            <a:cxnSpLocks/>
            <a:stCxn id="83" idx="0"/>
            <a:endCxn id="83" idx="2"/>
          </p:cNvCxnSpPr>
          <p:nvPr/>
        </p:nvCxnSpPr>
        <p:spPr>
          <a:xfrm>
            <a:off x="7525900" y="4382686"/>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FD9B431-2A55-704E-AB47-78B79D5E109F}"/>
              </a:ext>
            </a:extLst>
          </p:cNvPr>
          <p:cNvCxnSpPr>
            <a:cxnSpLocks/>
            <a:stCxn id="83" idx="1"/>
            <a:endCxn id="83" idx="3"/>
          </p:cNvCxnSpPr>
          <p:nvPr/>
        </p:nvCxnSpPr>
        <p:spPr>
          <a:xfrm>
            <a:off x="6721858" y="4918714"/>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F87CE42F-9769-684A-843D-8EBDD9BE581E}"/>
              </a:ext>
            </a:extLst>
          </p:cNvPr>
          <p:cNvSpPr/>
          <p:nvPr/>
        </p:nvSpPr>
        <p:spPr>
          <a:xfrm>
            <a:off x="9718126" y="3400532"/>
            <a:ext cx="1608084" cy="1072055"/>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2B27AFC2-D94B-0D47-BB35-A527983C7D53}"/>
              </a:ext>
            </a:extLst>
          </p:cNvPr>
          <p:cNvCxnSpPr>
            <a:cxnSpLocks/>
            <a:stCxn id="86" idx="0"/>
            <a:endCxn id="86" idx="2"/>
          </p:cNvCxnSpPr>
          <p:nvPr/>
        </p:nvCxnSpPr>
        <p:spPr>
          <a:xfrm>
            <a:off x="10522168" y="3400532"/>
            <a:ext cx="0" cy="107205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D0FF442-CD0D-1243-AEA4-D70FCD5BE701}"/>
              </a:ext>
            </a:extLst>
          </p:cNvPr>
          <p:cNvCxnSpPr>
            <a:cxnSpLocks/>
            <a:stCxn id="86" idx="1"/>
            <a:endCxn id="86" idx="3"/>
          </p:cNvCxnSpPr>
          <p:nvPr/>
        </p:nvCxnSpPr>
        <p:spPr>
          <a:xfrm>
            <a:off x="9718126" y="3936560"/>
            <a:ext cx="160808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C3E6DADF-3779-6149-AC1A-9A95CDF195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3556" r="98667"/>
                    </a14:imgEffect>
                  </a14:imgLayer>
                </a14:imgProps>
              </a:ext>
            </a:extLst>
          </a:blip>
          <a:stretch>
            <a:fillRect/>
          </a:stretch>
        </p:blipFill>
        <p:spPr>
          <a:xfrm>
            <a:off x="6956537" y="2604391"/>
            <a:ext cx="340643" cy="340643"/>
          </a:xfrm>
          <a:prstGeom prst="rect">
            <a:avLst/>
          </a:prstGeom>
        </p:spPr>
      </p:pic>
      <p:pic>
        <p:nvPicPr>
          <p:cNvPr id="91" name="Picture 90">
            <a:extLst>
              <a:ext uri="{FF2B5EF4-FFF2-40B4-BE49-F238E27FC236}">
                <a16:creationId xmlns:a16="http://schemas.microsoft.com/office/drawing/2014/main" id="{456341A2-2362-C143-A819-43206518F31A}"/>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0" b="100000" l="3556" r="98667"/>
                    </a14:imgEffect>
                  </a14:imgLayer>
                </a14:imgProps>
              </a:ext>
            </a:extLst>
          </a:blip>
          <a:stretch>
            <a:fillRect/>
          </a:stretch>
        </p:blipFill>
        <p:spPr>
          <a:xfrm>
            <a:off x="6982544" y="3148003"/>
            <a:ext cx="340643" cy="340643"/>
          </a:xfrm>
          <a:prstGeom prst="rect">
            <a:avLst/>
          </a:prstGeom>
        </p:spPr>
      </p:pic>
      <p:pic>
        <p:nvPicPr>
          <p:cNvPr id="92" name="Picture 91">
            <a:extLst>
              <a:ext uri="{FF2B5EF4-FFF2-40B4-BE49-F238E27FC236}">
                <a16:creationId xmlns:a16="http://schemas.microsoft.com/office/drawing/2014/main" id="{B7FFF752-2EE1-3B48-A6F4-3853A886B181}"/>
              </a:ext>
            </a:extLst>
          </p:cNvPr>
          <p:cNvPicPr>
            <a:picLocks noChangeAspect="1"/>
          </p:cNvPicPr>
          <p:nvPr/>
        </p:nvPicPr>
        <p:blipFill>
          <a:blip r:embed="rId3">
            <a:extLst>
              <a:ext uri="{BEBA8EAE-BF5A-486C-A8C5-ECC9F3942E4B}">
                <a14:imgProps xmlns:a14="http://schemas.microsoft.com/office/drawing/2010/main">
                  <a14:imgLayer r:embed="rId6">
                    <a14:imgEffect>
                      <a14:backgroundRemoval t="0" b="100000" l="3556" r="98667"/>
                    </a14:imgEffect>
                  </a14:imgLayer>
                </a14:imgProps>
              </a:ext>
            </a:extLst>
          </a:blip>
          <a:stretch>
            <a:fillRect/>
          </a:stretch>
        </p:blipFill>
        <p:spPr>
          <a:xfrm>
            <a:off x="7765120" y="3148003"/>
            <a:ext cx="340643" cy="340643"/>
          </a:xfrm>
          <a:prstGeom prst="rect">
            <a:avLst/>
          </a:prstGeom>
        </p:spPr>
      </p:pic>
      <p:pic>
        <p:nvPicPr>
          <p:cNvPr id="93" name="Picture 92">
            <a:extLst>
              <a:ext uri="{FF2B5EF4-FFF2-40B4-BE49-F238E27FC236}">
                <a16:creationId xmlns:a16="http://schemas.microsoft.com/office/drawing/2014/main" id="{CEA85591-DC9C-BE47-84A6-15C9F8580AD7}"/>
              </a:ext>
            </a:extLst>
          </p:cNvPr>
          <p:cNvPicPr>
            <a:picLocks noChangeAspect="1"/>
          </p:cNvPicPr>
          <p:nvPr/>
        </p:nvPicPr>
        <p:blipFill>
          <a:blip r:embed="rId3">
            <a:extLst>
              <a:ext uri="{BEBA8EAE-BF5A-486C-A8C5-ECC9F3942E4B}">
                <a14:imgProps xmlns:a14="http://schemas.microsoft.com/office/drawing/2010/main">
                  <a14:imgLayer r:embed="rId7">
                    <a14:imgEffect>
                      <a14:backgroundRemoval t="0" b="100000" l="3556" r="98667"/>
                    </a14:imgEffect>
                  </a14:imgLayer>
                </a14:imgProps>
              </a:ext>
            </a:extLst>
          </a:blip>
          <a:stretch>
            <a:fillRect/>
          </a:stretch>
        </p:blipFill>
        <p:spPr>
          <a:xfrm>
            <a:off x="6982544" y="4501399"/>
            <a:ext cx="340643" cy="340643"/>
          </a:xfrm>
          <a:prstGeom prst="rect">
            <a:avLst/>
          </a:prstGeom>
        </p:spPr>
      </p:pic>
      <p:pic>
        <p:nvPicPr>
          <p:cNvPr id="94" name="Picture 93">
            <a:extLst>
              <a:ext uri="{FF2B5EF4-FFF2-40B4-BE49-F238E27FC236}">
                <a16:creationId xmlns:a16="http://schemas.microsoft.com/office/drawing/2014/main" id="{B4066799-425A-E54E-8104-3BABB316047B}"/>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7765120" y="4501399"/>
            <a:ext cx="340643" cy="340643"/>
          </a:xfrm>
          <a:prstGeom prst="rect">
            <a:avLst/>
          </a:prstGeom>
        </p:spPr>
      </p:pic>
      <p:pic>
        <p:nvPicPr>
          <p:cNvPr id="96" name="Picture 95">
            <a:extLst>
              <a:ext uri="{FF2B5EF4-FFF2-40B4-BE49-F238E27FC236}">
                <a16:creationId xmlns:a16="http://schemas.microsoft.com/office/drawing/2014/main" id="{4604E984-4C04-EC4B-A8DA-C29711B966DA}"/>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7791127" y="5045011"/>
            <a:ext cx="340643" cy="340643"/>
          </a:xfrm>
          <a:prstGeom prst="rect">
            <a:avLst/>
          </a:prstGeom>
        </p:spPr>
      </p:pic>
      <p:pic>
        <p:nvPicPr>
          <p:cNvPr id="97" name="Picture 96">
            <a:extLst>
              <a:ext uri="{FF2B5EF4-FFF2-40B4-BE49-F238E27FC236}">
                <a16:creationId xmlns:a16="http://schemas.microsoft.com/office/drawing/2014/main" id="{F182C408-5A42-6747-AED0-EE7211442277}"/>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9978704" y="3512904"/>
            <a:ext cx="340643" cy="340643"/>
          </a:xfrm>
          <a:prstGeom prst="rect">
            <a:avLst/>
          </a:prstGeom>
        </p:spPr>
      </p:pic>
      <p:pic>
        <p:nvPicPr>
          <p:cNvPr id="98" name="Picture 97">
            <a:extLst>
              <a:ext uri="{FF2B5EF4-FFF2-40B4-BE49-F238E27FC236}">
                <a16:creationId xmlns:a16="http://schemas.microsoft.com/office/drawing/2014/main" id="{D7F33BDA-D5B9-4E44-A11B-6374BA043B47}"/>
              </a:ext>
            </a:extLst>
          </p:cNvPr>
          <p:cNvPicPr>
            <a:picLocks noChangeAspect="1"/>
          </p:cNvPicPr>
          <p:nvPr/>
        </p:nvPicPr>
        <p:blipFill>
          <a:blip r:embed="rId3">
            <a:extLst>
              <a:ext uri="{BEBA8EAE-BF5A-486C-A8C5-ECC9F3942E4B}">
                <a14:imgProps xmlns:a14="http://schemas.microsoft.com/office/drawing/2010/main">
                  <a14:imgLayer r:embed="rId9">
                    <a14:imgEffect>
                      <a14:backgroundRemoval t="0" b="100000" l="3556" r="98667"/>
                    </a14:imgEffect>
                  </a14:imgLayer>
                </a14:imgProps>
              </a:ext>
            </a:extLst>
          </a:blip>
          <a:stretch>
            <a:fillRect/>
          </a:stretch>
        </p:blipFill>
        <p:spPr>
          <a:xfrm>
            <a:off x="10761280" y="3512904"/>
            <a:ext cx="340643" cy="340643"/>
          </a:xfrm>
          <a:prstGeom prst="rect">
            <a:avLst/>
          </a:prstGeom>
        </p:spPr>
      </p:pic>
      <p:pic>
        <p:nvPicPr>
          <p:cNvPr id="99" name="Picture 98">
            <a:extLst>
              <a:ext uri="{FF2B5EF4-FFF2-40B4-BE49-F238E27FC236}">
                <a16:creationId xmlns:a16="http://schemas.microsoft.com/office/drawing/2014/main" id="{2C845B0E-B748-CE4E-A8C0-966DC66990AF}"/>
              </a:ext>
            </a:extLst>
          </p:cNvPr>
          <p:cNvPicPr>
            <a:picLocks noChangeAspect="1"/>
          </p:cNvPicPr>
          <p:nvPr/>
        </p:nvPicPr>
        <p:blipFill>
          <a:blip r:embed="rId3">
            <a:extLst>
              <a:ext uri="{BEBA8EAE-BF5A-486C-A8C5-ECC9F3942E4B}">
                <a14:imgProps xmlns:a14="http://schemas.microsoft.com/office/drawing/2010/main">
                  <a14:imgLayer r:embed="rId8">
                    <a14:imgEffect>
                      <a14:backgroundRemoval t="0" b="100000" l="3556" r="98667"/>
                    </a14:imgEffect>
                  </a14:imgLayer>
                </a14:imgProps>
              </a:ext>
            </a:extLst>
          </a:blip>
          <a:stretch>
            <a:fillRect/>
          </a:stretch>
        </p:blipFill>
        <p:spPr>
          <a:xfrm>
            <a:off x="10004711" y="4056516"/>
            <a:ext cx="340643" cy="340643"/>
          </a:xfrm>
          <a:prstGeom prst="rect">
            <a:avLst/>
          </a:prstGeom>
        </p:spPr>
      </p:pic>
      <p:pic>
        <p:nvPicPr>
          <p:cNvPr id="101" name="Picture 100">
            <a:extLst>
              <a:ext uri="{FF2B5EF4-FFF2-40B4-BE49-F238E27FC236}">
                <a16:creationId xmlns:a16="http://schemas.microsoft.com/office/drawing/2014/main" id="{526E03DC-368A-634F-BA08-BBFC4CD39779}"/>
              </a:ext>
            </a:extLst>
          </p:cNvPr>
          <p:cNvPicPr>
            <a:picLocks noChangeAspect="1"/>
          </p:cNvPicPr>
          <p:nvPr/>
        </p:nvPicPr>
        <p:blipFill>
          <a:blip r:embed="rId10"/>
          <a:stretch>
            <a:fillRect/>
          </a:stretch>
        </p:blipFill>
        <p:spPr>
          <a:xfrm>
            <a:off x="5888900" y="2675332"/>
            <a:ext cx="336194" cy="269702"/>
          </a:xfrm>
          <a:prstGeom prst="rect">
            <a:avLst/>
          </a:prstGeom>
        </p:spPr>
      </p:pic>
      <p:pic>
        <p:nvPicPr>
          <p:cNvPr id="102" name="Picture 101">
            <a:extLst>
              <a:ext uri="{FF2B5EF4-FFF2-40B4-BE49-F238E27FC236}">
                <a16:creationId xmlns:a16="http://schemas.microsoft.com/office/drawing/2014/main" id="{B86E97D5-E930-5043-9EAF-395DD2D9DD7B}"/>
              </a:ext>
            </a:extLst>
          </p:cNvPr>
          <p:cNvPicPr>
            <a:picLocks noChangeAspect="1"/>
          </p:cNvPicPr>
          <p:nvPr/>
        </p:nvPicPr>
        <p:blipFill>
          <a:blip r:embed="rId10">
            <a:duotone>
              <a:prstClr val="black"/>
              <a:schemeClr val="accent4">
                <a:tint val="45000"/>
                <a:satMod val="400000"/>
              </a:schemeClr>
            </a:duotone>
          </a:blip>
          <a:stretch>
            <a:fillRect/>
          </a:stretch>
        </p:blipFill>
        <p:spPr>
          <a:xfrm>
            <a:off x="5888900" y="3210850"/>
            <a:ext cx="336194" cy="269702"/>
          </a:xfrm>
          <a:prstGeom prst="rect">
            <a:avLst/>
          </a:prstGeom>
        </p:spPr>
      </p:pic>
      <p:pic>
        <p:nvPicPr>
          <p:cNvPr id="103" name="Picture 102">
            <a:extLst>
              <a:ext uri="{FF2B5EF4-FFF2-40B4-BE49-F238E27FC236}">
                <a16:creationId xmlns:a16="http://schemas.microsoft.com/office/drawing/2014/main" id="{025E856C-088E-364E-BFA8-F9BA3CF55BBE}"/>
              </a:ext>
            </a:extLst>
          </p:cNvPr>
          <p:cNvPicPr>
            <a:picLocks noChangeAspect="1"/>
          </p:cNvPicPr>
          <p:nvPr/>
        </p:nvPicPr>
        <p:blipFill>
          <a:blip r:embed="rId10">
            <a:duotone>
              <a:prstClr val="black"/>
              <a:schemeClr val="accent4">
                <a:tint val="45000"/>
                <a:satMod val="400000"/>
              </a:schemeClr>
            </a:duotone>
          </a:blip>
          <a:stretch>
            <a:fillRect/>
          </a:stretch>
        </p:blipFill>
        <p:spPr>
          <a:xfrm>
            <a:off x="5888900" y="4554208"/>
            <a:ext cx="336194" cy="269702"/>
          </a:xfrm>
          <a:prstGeom prst="rect">
            <a:avLst/>
          </a:prstGeom>
        </p:spPr>
      </p:pic>
      <p:pic>
        <p:nvPicPr>
          <p:cNvPr id="104" name="Picture 103">
            <a:extLst>
              <a:ext uri="{FF2B5EF4-FFF2-40B4-BE49-F238E27FC236}">
                <a16:creationId xmlns:a16="http://schemas.microsoft.com/office/drawing/2014/main" id="{23C72800-226A-F945-9928-862BF32B410F}"/>
              </a:ext>
            </a:extLst>
          </p:cNvPr>
          <p:cNvPicPr>
            <a:picLocks noChangeAspect="1"/>
          </p:cNvPicPr>
          <p:nvPr/>
        </p:nvPicPr>
        <p:blipFill>
          <a:blip r:embed="rId10"/>
          <a:stretch>
            <a:fillRect/>
          </a:stretch>
        </p:blipFill>
        <p:spPr>
          <a:xfrm>
            <a:off x="5882636" y="5080481"/>
            <a:ext cx="336194" cy="269702"/>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1CB85BB-2AB0-E342-8FB2-0D89CC5DEE03}"/>
                  </a:ext>
                </a:extLst>
              </p:cNvPr>
              <p:cNvSpPr txBox="1"/>
              <p:nvPr/>
            </p:nvSpPr>
            <p:spPr>
              <a:xfrm>
                <a:off x="360938" y="5723960"/>
                <a:ext cx="3892085"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wire </a:t>
                </a:r>
                <a14:m>
                  <m:oMath xmlns:m="http://schemas.openxmlformats.org/officeDocument/2006/math">
                    <m:r>
                      <a:rPr lang="en-CA" sz="1600" b="0" i="1" smtClean="0">
                        <a:latin typeface="Cambria Math" panose="02040503050406030204" pitchFamily="18" charset="0"/>
                      </a:rPr>
                      <m:t>𝑤</m:t>
                    </m:r>
                  </m:oMath>
                </a14:m>
                <a:r>
                  <a:rPr lang="en-US" sz="1600" dirty="0"/>
                  <a:t> assigned with random keys corresponding to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=0</m:t>
                    </m:r>
                  </m:oMath>
                </a14:m>
                <a:r>
                  <a:rPr lang="en-US" sz="1600" dirty="0"/>
                  <a:t> or </a:t>
                </a:r>
                <a14:m>
                  <m:oMath xmlns:m="http://schemas.openxmlformats.org/officeDocument/2006/math">
                    <m:r>
                      <a:rPr lang="en-CA" sz="1600" i="1">
                        <a:latin typeface="Cambria Math" panose="02040503050406030204" pitchFamily="18" charset="0"/>
                      </a:rPr>
                      <m:t>𝑤</m:t>
                    </m:r>
                    <m:r>
                      <a:rPr lang="en-CA" sz="1600" b="0" i="1" smtClean="0">
                        <a:latin typeface="Cambria Math" panose="02040503050406030204" pitchFamily="18" charset="0"/>
                      </a:rPr>
                      <m:t>=1</m:t>
                    </m:r>
                  </m:oMath>
                </a14:m>
                <a:r>
                  <a:rPr lang="en-US" sz="1600" dirty="0"/>
                  <a:t>. </a:t>
                </a:r>
              </a:p>
            </p:txBody>
          </p:sp>
        </mc:Choice>
        <mc:Fallback xmlns="">
          <p:sp>
            <p:nvSpPr>
              <p:cNvPr id="105" name="TextBox 104">
                <a:extLst>
                  <a:ext uri="{FF2B5EF4-FFF2-40B4-BE49-F238E27FC236}">
                    <a16:creationId xmlns:a16="http://schemas.microsoft.com/office/drawing/2014/main" id="{01CB85BB-2AB0-E342-8FB2-0D89CC5DEE03}"/>
                  </a:ext>
                </a:extLst>
              </p:cNvPr>
              <p:cNvSpPr txBox="1">
                <a:spLocks noRot="1" noChangeAspect="1" noMove="1" noResize="1" noEditPoints="1" noAdjustHandles="1" noChangeArrowheads="1" noChangeShapeType="1" noTextEdit="1"/>
              </p:cNvSpPr>
              <p:nvPr/>
            </p:nvSpPr>
            <p:spPr>
              <a:xfrm>
                <a:off x="360938" y="5723960"/>
                <a:ext cx="3892085" cy="584775"/>
              </a:xfrm>
              <a:prstGeom prst="rect">
                <a:avLst/>
              </a:prstGeom>
              <a:blipFill>
                <a:blip r:embed="rId11"/>
                <a:stretch>
                  <a:fillRect l="-325" t="-2128" b="-10638"/>
                </a:stretch>
              </a:blipFill>
            </p:spPr>
            <p:txBody>
              <a:bodyPr/>
              <a:lstStyle/>
              <a:p>
                <a:r>
                  <a:rPr lang="en-US">
                    <a:noFill/>
                  </a:rPr>
                  <a:t> </a:t>
                </a:r>
              </a:p>
            </p:txBody>
          </p:sp>
        </mc:Fallback>
      </mc:AlternateContent>
      <p:pic>
        <p:nvPicPr>
          <p:cNvPr id="106" name="Picture 105">
            <a:extLst>
              <a:ext uri="{FF2B5EF4-FFF2-40B4-BE49-F238E27FC236}">
                <a16:creationId xmlns:a16="http://schemas.microsoft.com/office/drawing/2014/main" id="{DA075C00-76A6-F04E-82D4-9923AE8F9F05}"/>
              </a:ext>
            </a:extLst>
          </p:cNvPr>
          <p:cNvPicPr>
            <a:picLocks noChangeAspect="1"/>
          </p:cNvPicPr>
          <p:nvPr/>
        </p:nvPicPr>
        <p:blipFill>
          <a:blip r:embed="rId10"/>
          <a:stretch>
            <a:fillRect/>
          </a:stretch>
        </p:blipFill>
        <p:spPr>
          <a:xfrm>
            <a:off x="1219242" y="6354921"/>
            <a:ext cx="336194" cy="269702"/>
          </a:xfrm>
          <a:prstGeom prst="rect">
            <a:avLst/>
          </a:prstGeom>
        </p:spPr>
      </p:pic>
      <p:pic>
        <p:nvPicPr>
          <p:cNvPr id="107" name="Picture 106">
            <a:extLst>
              <a:ext uri="{FF2B5EF4-FFF2-40B4-BE49-F238E27FC236}">
                <a16:creationId xmlns:a16="http://schemas.microsoft.com/office/drawing/2014/main" id="{94568F03-49AC-F845-994F-9C2843C910A0}"/>
              </a:ext>
            </a:extLst>
          </p:cNvPr>
          <p:cNvPicPr>
            <a:picLocks noChangeAspect="1"/>
          </p:cNvPicPr>
          <p:nvPr/>
        </p:nvPicPr>
        <p:blipFill>
          <a:blip r:embed="rId10">
            <a:duotone>
              <a:prstClr val="black"/>
              <a:schemeClr val="accent4">
                <a:tint val="45000"/>
                <a:satMod val="400000"/>
              </a:schemeClr>
            </a:duotone>
          </a:blip>
          <a:stretch>
            <a:fillRect/>
          </a:stretch>
        </p:blipFill>
        <p:spPr>
          <a:xfrm>
            <a:off x="2950176" y="6354921"/>
            <a:ext cx="336194" cy="269702"/>
          </a:xfrm>
          <a:prstGeom prst="rect">
            <a:avLst/>
          </a:prstGeom>
        </p:spPr>
      </p:pic>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BF1FFEE-FD73-E24B-9A8B-0EE83FCB88DA}"/>
                  </a:ext>
                </a:extLst>
              </p:cNvPr>
              <p:cNvSpPr txBox="1"/>
              <p:nvPr/>
            </p:nvSpPr>
            <p:spPr>
              <a:xfrm>
                <a:off x="3286370" y="6335883"/>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a:latin typeface="Cambria Math" panose="02040503050406030204" pitchFamily="18" charset="0"/>
                        </a:rPr>
                        <m:t>𝑤</m:t>
                      </m:r>
                      <m:r>
                        <a:rPr lang="en-CA" sz="1400" i="1">
                          <a:latin typeface="Cambria Math" panose="02040503050406030204" pitchFamily="18" charset="0"/>
                        </a:rPr>
                        <m:t>=1</m:t>
                      </m:r>
                    </m:oMath>
                  </m:oMathPara>
                </a14:m>
                <a:endParaRPr lang="en-US" sz="1400" dirty="0"/>
              </a:p>
            </p:txBody>
          </p:sp>
        </mc:Choice>
        <mc:Fallback xmlns="">
          <p:sp>
            <p:nvSpPr>
              <p:cNvPr id="108" name="TextBox 107">
                <a:extLst>
                  <a:ext uri="{FF2B5EF4-FFF2-40B4-BE49-F238E27FC236}">
                    <a16:creationId xmlns:a16="http://schemas.microsoft.com/office/drawing/2014/main" id="{FBF1FFEE-FD73-E24B-9A8B-0EE83FCB88DA}"/>
                  </a:ext>
                </a:extLst>
              </p:cNvPr>
              <p:cNvSpPr txBox="1">
                <a:spLocks noRot="1" noChangeAspect="1" noMove="1" noResize="1" noEditPoints="1" noAdjustHandles="1" noChangeArrowheads="1" noChangeShapeType="1" noTextEdit="1"/>
              </p:cNvSpPr>
              <p:nvPr/>
            </p:nvSpPr>
            <p:spPr>
              <a:xfrm>
                <a:off x="3286370" y="6335883"/>
                <a:ext cx="736279"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1BFE8C-F767-2344-82F2-049177D5394D}"/>
                  </a:ext>
                </a:extLst>
              </p:cNvPr>
              <p:cNvSpPr txBox="1"/>
              <p:nvPr/>
            </p:nvSpPr>
            <p:spPr>
              <a:xfrm>
                <a:off x="1516526" y="6337589"/>
                <a:ext cx="73627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400" i="1" smtClean="0">
                          <a:latin typeface="Cambria Math" panose="02040503050406030204" pitchFamily="18" charset="0"/>
                        </a:rPr>
                        <m:t>𝑤</m:t>
                      </m:r>
                      <m:r>
                        <a:rPr lang="en-CA" sz="1400" i="1" smtClean="0">
                          <a:latin typeface="Cambria Math" panose="02040503050406030204" pitchFamily="18" charset="0"/>
                        </a:rPr>
                        <m:t>=0</m:t>
                      </m:r>
                    </m:oMath>
                  </m:oMathPara>
                </a14:m>
                <a:endParaRPr lang="en-US" sz="1400" dirty="0"/>
              </a:p>
            </p:txBody>
          </p:sp>
        </mc:Choice>
        <mc:Fallback xmlns="">
          <p:sp>
            <p:nvSpPr>
              <p:cNvPr id="109" name="TextBox 108">
                <a:extLst>
                  <a:ext uri="{FF2B5EF4-FFF2-40B4-BE49-F238E27FC236}">
                    <a16:creationId xmlns:a16="http://schemas.microsoft.com/office/drawing/2014/main" id="{261BFE8C-F767-2344-82F2-049177D5394D}"/>
                  </a:ext>
                </a:extLst>
              </p:cNvPr>
              <p:cNvSpPr txBox="1">
                <a:spLocks noRot="1" noChangeAspect="1" noMove="1" noResize="1" noEditPoints="1" noAdjustHandles="1" noChangeArrowheads="1" noChangeShapeType="1" noTextEdit="1"/>
              </p:cNvSpPr>
              <p:nvPr/>
            </p:nvSpPr>
            <p:spPr>
              <a:xfrm>
                <a:off x="1516526" y="6337589"/>
                <a:ext cx="736279"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1779C2F2-4EF7-614B-82B3-98AC78F4D7AC}"/>
                  </a:ext>
                </a:extLst>
              </p:cNvPr>
              <p:cNvSpPr txBox="1"/>
              <p:nvPr/>
            </p:nvSpPr>
            <p:spPr>
              <a:xfrm>
                <a:off x="4716151" y="5723960"/>
                <a:ext cx="694165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Every gate </a:t>
                </a:r>
                <a14:m>
                  <m:oMath xmlns:m="http://schemas.openxmlformats.org/officeDocument/2006/math">
                    <m:r>
                      <a:rPr lang="en-CA" sz="1600" b="0" i="1" smtClean="0">
                        <a:latin typeface="Cambria Math" panose="02040503050406030204" pitchFamily="18" charset="0"/>
                      </a:rPr>
                      <m:t>𝑔</m:t>
                    </m:r>
                  </m:oMath>
                </a14:m>
                <a:r>
                  <a:rPr lang="en-US" sz="1600" dirty="0"/>
                  <a:t> encoded as encrypted truth table (TT). </a:t>
                </a:r>
                <a:br>
                  <a:rPr lang="en-US" sz="1600" dirty="0"/>
                </a:br>
                <a:r>
                  <a:rPr lang="en-US" sz="1600" dirty="0"/>
                  <a:t>Incoming wires’ keys unlock entry of TT, which reveals output wire key </a:t>
                </a:r>
                <a:br>
                  <a:rPr lang="en-US" sz="1600" dirty="0"/>
                </a:br>
                <a:r>
                  <a:rPr lang="en-US" sz="1600" dirty="0"/>
                  <a:t>(or output value in case of output gate)</a:t>
                </a:r>
              </a:p>
            </p:txBody>
          </p:sp>
        </mc:Choice>
        <mc:Fallback xmlns="">
          <p:sp>
            <p:nvSpPr>
              <p:cNvPr id="111" name="TextBox 110">
                <a:extLst>
                  <a:ext uri="{FF2B5EF4-FFF2-40B4-BE49-F238E27FC236}">
                    <a16:creationId xmlns:a16="http://schemas.microsoft.com/office/drawing/2014/main" id="{1779C2F2-4EF7-614B-82B3-98AC78F4D7AC}"/>
                  </a:ext>
                </a:extLst>
              </p:cNvPr>
              <p:cNvSpPr txBox="1">
                <a:spLocks noRot="1" noChangeAspect="1" noMove="1" noResize="1" noEditPoints="1" noAdjustHandles="1" noChangeArrowheads="1" noChangeShapeType="1" noTextEdit="1"/>
              </p:cNvSpPr>
              <p:nvPr/>
            </p:nvSpPr>
            <p:spPr>
              <a:xfrm>
                <a:off x="4716151" y="5723960"/>
                <a:ext cx="6941655" cy="830997"/>
              </a:xfrm>
              <a:prstGeom prst="rect">
                <a:avLst/>
              </a:prstGeom>
              <a:blipFill>
                <a:blip r:embed="rId14"/>
                <a:stretch>
                  <a:fillRect l="-182" t="-1515" b="-7576"/>
                </a:stretch>
              </a:blipFill>
            </p:spPr>
            <p:txBody>
              <a:bodyPr/>
              <a:lstStyle/>
              <a:p>
                <a:r>
                  <a:rPr lang="en-US">
                    <a:noFill/>
                  </a:rPr>
                  <a:t> </a:t>
                </a:r>
              </a:p>
            </p:txBody>
          </p:sp>
        </mc:Fallback>
      </mc:AlternateContent>
      <p:pic>
        <p:nvPicPr>
          <p:cNvPr id="60" name="Picture 59">
            <a:extLst>
              <a:ext uri="{FF2B5EF4-FFF2-40B4-BE49-F238E27FC236}">
                <a16:creationId xmlns:a16="http://schemas.microsoft.com/office/drawing/2014/main" id="{A1BF96F4-4C17-AE4A-B690-01DB0FC4F621}"/>
              </a:ext>
            </a:extLst>
          </p:cNvPr>
          <p:cNvPicPr>
            <a:picLocks noChangeAspect="1"/>
          </p:cNvPicPr>
          <p:nvPr/>
        </p:nvPicPr>
        <p:blipFill>
          <a:blip r:embed="rId10">
            <a:duotone>
              <a:prstClr val="black"/>
              <a:schemeClr val="accent4">
                <a:tint val="45000"/>
                <a:satMod val="400000"/>
              </a:schemeClr>
            </a:duotone>
          </a:blip>
          <a:stretch>
            <a:fillRect/>
          </a:stretch>
        </p:blipFill>
        <p:spPr>
          <a:xfrm>
            <a:off x="7765028" y="2661648"/>
            <a:ext cx="336194" cy="269702"/>
          </a:xfrm>
          <a:prstGeom prst="rect">
            <a:avLst/>
          </a:prstGeom>
        </p:spPr>
      </p:pic>
      <p:pic>
        <p:nvPicPr>
          <p:cNvPr id="62" name="Picture 61">
            <a:extLst>
              <a:ext uri="{FF2B5EF4-FFF2-40B4-BE49-F238E27FC236}">
                <a16:creationId xmlns:a16="http://schemas.microsoft.com/office/drawing/2014/main" id="{970E7F7F-5C46-B94B-815F-7D040F820BBD}"/>
              </a:ext>
            </a:extLst>
          </p:cNvPr>
          <p:cNvPicPr>
            <a:picLocks noChangeAspect="1"/>
          </p:cNvPicPr>
          <p:nvPr/>
        </p:nvPicPr>
        <p:blipFill>
          <a:blip r:embed="rId10">
            <a:duotone>
              <a:prstClr val="black"/>
              <a:schemeClr val="accent4">
                <a:tint val="45000"/>
                <a:satMod val="400000"/>
              </a:schemeClr>
            </a:duotone>
          </a:blip>
          <a:stretch>
            <a:fillRect/>
          </a:stretch>
        </p:blipFill>
        <p:spPr>
          <a:xfrm>
            <a:off x="9018764" y="2989330"/>
            <a:ext cx="336194" cy="269702"/>
          </a:xfrm>
          <a:prstGeom prst="rect">
            <a:avLst/>
          </a:prstGeom>
        </p:spPr>
      </p:pic>
      <p:pic>
        <p:nvPicPr>
          <p:cNvPr id="63" name="Picture 62">
            <a:extLst>
              <a:ext uri="{FF2B5EF4-FFF2-40B4-BE49-F238E27FC236}">
                <a16:creationId xmlns:a16="http://schemas.microsoft.com/office/drawing/2014/main" id="{1F19456E-D92F-8043-BD81-4F741EAAE8B6}"/>
              </a:ext>
            </a:extLst>
          </p:cNvPr>
          <p:cNvPicPr>
            <a:picLocks noChangeAspect="1"/>
          </p:cNvPicPr>
          <p:nvPr/>
        </p:nvPicPr>
        <p:blipFill>
          <a:blip r:embed="rId10">
            <a:duotone>
              <a:prstClr val="black"/>
              <a:schemeClr val="accent4">
                <a:tint val="45000"/>
                <a:satMod val="400000"/>
              </a:schemeClr>
            </a:duotone>
          </a:blip>
          <a:stretch>
            <a:fillRect/>
          </a:stretch>
        </p:blipFill>
        <p:spPr>
          <a:xfrm>
            <a:off x="7000255" y="5061436"/>
            <a:ext cx="336194" cy="269702"/>
          </a:xfrm>
          <a:prstGeom prst="rect">
            <a:avLst/>
          </a:prstGeom>
        </p:spPr>
      </p:pic>
      <p:pic>
        <p:nvPicPr>
          <p:cNvPr id="64" name="Picture 63">
            <a:extLst>
              <a:ext uri="{FF2B5EF4-FFF2-40B4-BE49-F238E27FC236}">
                <a16:creationId xmlns:a16="http://schemas.microsoft.com/office/drawing/2014/main" id="{A8525BCB-07D2-D44E-B40E-66BECC9DD03A}"/>
              </a:ext>
            </a:extLst>
          </p:cNvPr>
          <p:cNvPicPr>
            <a:picLocks noChangeAspect="1"/>
          </p:cNvPicPr>
          <p:nvPr/>
        </p:nvPicPr>
        <p:blipFill>
          <a:blip r:embed="rId10">
            <a:duotone>
              <a:prstClr val="black"/>
              <a:schemeClr val="accent4">
                <a:tint val="45000"/>
                <a:satMod val="400000"/>
              </a:schemeClr>
            </a:duotone>
          </a:blip>
          <a:stretch>
            <a:fillRect/>
          </a:stretch>
        </p:blipFill>
        <p:spPr>
          <a:xfrm>
            <a:off x="9021810" y="4544045"/>
            <a:ext cx="336194" cy="269702"/>
          </a:xfrm>
          <a:prstGeom prst="rect">
            <a:avLst/>
          </a:prstGeom>
        </p:spPr>
      </p:pic>
      <p:sp>
        <p:nvSpPr>
          <p:cNvPr id="73" name="TextBox 72">
            <a:extLst>
              <a:ext uri="{FF2B5EF4-FFF2-40B4-BE49-F238E27FC236}">
                <a16:creationId xmlns:a16="http://schemas.microsoft.com/office/drawing/2014/main" id="{475F9F00-8BE9-884A-926B-8A8D58276BD3}"/>
              </a:ext>
            </a:extLst>
          </p:cNvPr>
          <p:cNvSpPr txBox="1"/>
          <p:nvPr/>
        </p:nvSpPr>
        <p:spPr>
          <a:xfrm>
            <a:off x="10774086" y="4037950"/>
            <a:ext cx="327837" cy="369332"/>
          </a:xfrm>
          <a:prstGeom prst="rect">
            <a:avLst/>
          </a:prstGeom>
          <a:noFill/>
        </p:spPr>
        <p:txBody>
          <a:bodyPr wrap="square" rtlCol="0">
            <a:spAutoFit/>
          </a:bodyPr>
          <a:lstStyle/>
          <a:p>
            <a:r>
              <a:rPr lang="en-US" dirty="0"/>
              <a:t>1</a:t>
            </a:r>
          </a:p>
        </p:txBody>
      </p:sp>
      <p:sp>
        <p:nvSpPr>
          <p:cNvPr id="74" name="TextBox 73">
            <a:extLst>
              <a:ext uri="{FF2B5EF4-FFF2-40B4-BE49-F238E27FC236}">
                <a16:creationId xmlns:a16="http://schemas.microsoft.com/office/drawing/2014/main" id="{CF17BE13-2FAE-2B4C-BCF1-CDDBF0C25765}"/>
              </a:ext>
            </a:extLst>
          </p:cNvPr>
          <p:cNvSpPr txBox="1"/>
          <p:nvPr/>
        </p:nvSpPr>
        <p:spPr>
          <a:xfrm>
            <a:off x="11894583" y="3742200"/>
            <a:ext cx="327837"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35336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0B12BA-1490-154E-BB8F-AAF9436AF9F0}"/>
              </a:ext>
            </a:extLst>
          </p:cNvPr>
          <p:cNvSpPr/>
          <p:nvPr/>
        </p:nvSpPr>
        <p:spPr>
          <a:xfrm>
            <a:off x="838199" y="1764064"/>
            <a:ext cx="10644399" cy="21201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7AFEA-47A6-C34D-9645-5F71FB5D6D29}"/>
              </a:ext>
            </a:extLst>
          </p:cNvPr>
          <p:cNvSpPr>
            <a:spLocks noGrp="1"/>
          </p:cNvSpPr>
          <p:nvPr>
            <p:ph type="title"/>
          </p:nvPr>
        </p:nvSpPr>
        <p:spPr/>
        <p:txBody>
          <a:bodyPr/>
          <a:lstStyle/>
          <a:p>
            <a:r>
              <a:rPr lang="en-US" dirty="0"/>
              <a:t>Decomposability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BAFCEA-9778-F042-B229-16CA1086721A}"/>
                  </a:ext>
                </a:extLst>
              </p:cNvPr>
              <p:cNvSpPr>
                <a:spLocks noGrp="1"/>
              </p:cNvSpPr>
              <p:nvPr>
                <p:ph idx="1"/>
              </p:nvPr>
            </p:nvSpPr>
            <p:spPr/>
            <p:txBody>
              <a:bodyPr>
                <a:normAutofit fontScale="85000" lnSpcReduction="20000"/>
              </a:bodyPr>
              <a:lstStyle/>
              <a:p>
                <a:r>
                  <a:rPr lang="en-US" dirty="0"/>
                  <a:t>A RE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𝑥</m:t>
                        </m:r>
                      </m:e>
                    </m:d>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r>
                      <a:rPr lang="en-CA" b="0" i="1" smtClean="0">
                        <a:latin typeface="Cambria Math" panose="02040503050406030204" pitchFamily="18" charset="0"/>
                      </a:rPr>
                      <m:t>(</m:t>
                    </m:r>
                    <m:r>
                      <a:rPr lang="en-CA" b="0" i="1" smtClean="0">
                        <a:latin typeface="Cambria Math" panose="02040503050406030204" pitchFamily="18" charset="0"/>
                      </a:rPr>
                      <m:t>𝑥</m:t>
                    </m:r>
                    <m:r>
                      <a:rPr lang="en-CA" b="0" i="1" smtClean="0">
                        <a:latin typeface="Cambria Math" panose="02040503050406030204" pitchFamily="18" charset="0"/>
                      </a:rPr>
                      <m:t>;</m:t>
                    </m:r>
                    <m:r>
                      <a:rPr lang="en-CA" b="0" i="1" smtClean="0">
                        <a:latin typeface="Cambria Math" panose="02040503050406030204" pitchFamily="18" charset="0"/>
                      </a:rPr>
                      <m:t>𝑟</m:t>
                    </m:r>
                    <m:r>
                      <a:rPr lang="en-CA" b="0" i="1" smtClean="0">
                        <a:latin typeface="Cambria Math" panose="02040503050406030204" pitchFamily="18" charset="0"/>
                      </a:rPr>
                      <m:t>)  </m:t>
                    </m:r>
                  </m:oMath>
                </a14:m>
                <a:r>
                  <a:rPr lang="en-US" dirty="0"/>
                  <a:t>is </a:t>
                </a:r>
                <a:r>
                  <a:rPr lang="en-US" b="1" i="1" dirty="0"/>
                  <a:t>decomposable</a:t>
                </a:r>
                <a:r>
                  <a:rPr lang="en-US" dirty="0"/>
                  <a:t> if the encoding consists of:</a:t>
                </a:r>
              </a:p>
              <a:p>
                <a:pPr lvl="1"/>
                <a:endParaRPr lang="en-US" dirty="0"/>
              </a:p>
              <a:p>
                <a:pPr lvl="1"/>
                <a:r>
                  <a:rPr lang="en-US" dirty="0"/>
                  <a:t>An </a:t>
                </a:r>
                <a:r>
                  <a:rPr lang="en-US" b="1" dirty="0"/>
                  <a:t>offline</a:t>
                </a:r>
                <a:r>
                  <a:rPr lang="en-US" dirty="0"/>
                  <a:t> part </a:t>
                </a:r>
                <a14:m>
                  <m:oMath xmlns:m="http://schemas.openxmlformats.org/officeDocument/2006/math">
                    <m:sSub>
                      <m:sSubPr>
                        <m:ctrlPr>
                          <a:rPr lang="en-CA" b="0" i="1" smtClean="0">
                            <a:latin typeface="Cambria Math" panose="02040503050406030204" pitchFamily="18" charset="0"/>
                          </a:rPr>
                        </m:ctrlPr>
                      </m:sSub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e>
                      <m:sub>
                        <m:r>
                          <m:rPr>
                            <m:nor/>
                          </m:rPr>
                          <a:rPr lang="en-CA" b="0" i="0" smtClean="0">
                            <a:latin typeface="Cambria Math" panose="02040503050406030204" pitchFamily="18" charset="0"/>
                          </a:rPr>
                          <m:t>off</m:t>
                        </m:r>
                      </m:sub>
                    </m:sSub>
                    <m:r>
                      <a:rPr lang="en-CA" b="0" i="1" smtClean="0">
                        <a:latin typeface="Cambria Math" panose="02040503050406030204" pitchFamily="18" charset="0"/>
                      </a:rPr>
                      <m:t> </m:t>
                    </m:r>
                  </m:oMath>
                </a14:m>
                <a:r>
                  <a:rPr lang="en-US" dirty="0"/>
                  <a:t> that only depends on </a:t>
                </a:r>
                <a14:m>
                  <m:oMath xmlns:m="http://schemas.openxmlformats.org/officeDocument/2006/math">
                    <m:r>
                      <a:rPr lang="en-CA" b="0" i="1" smtClean="0">
                        <a:latin typeface="Cambria Math" panose="02040503050406030204" pitchFamily="18" charset="0"/>
                      </a:rPr>
                      <m:t>𝑓</m:t>
                    </m:r>
                  </m:oMath>
                </a14:m>
                <a:r>
                  <a:rPr lang="en-US" dirty="0"/>
                  <a:t> and randomness </a:t>
                </a:r>
                <a14:m>
                  <m:oMath xmlns:m="http://schemas.openxmlformats.org/officeDocument/2006/math">
                    <m:r>
                      <a:rPr lang="en-CA" b="0" i="1" smtClean="0">
                        <a:latin typeface="Cambria Math" panose="02040503050406030204" pitchFamily="18" charset="0"/>
                      </a:rPr>
                      <m:t>𝑟</m:t>
                    </m:r>
                  </m:oMath>
                </a14:m>
                <a:endParaRPr lang="en-US" dirty="0"/>
              </a:p>
              <a:p>
                <a:pPr lvl="1"/>
                <a:endParaRPr lang="en-US" dirty="0"/>
              </a:p>
              <a:p>
                <a:pPr lvl="1"/>
                <a:r>
                  <a:rPr lang="en-US" dirty="0"/>
                  <a:t>An </a:t>
                </a:r>
                <a:r>
                  <a:rPr lang="en-US" b="1" dirty="0"/>
                  <a:t>online</a:t>
                </a:r>
                <a:r>
                  <a:rPr lang="en-US" dirty="0"/>
                  <a:t> part </a:t>
                </a:r>
                <a14:m>
                  <m:oMath xmlns:m="http://schemas.openxmlformats.org/officeDocument/2006/math">
                    <m:sSub>
                      <m:sSubPr>
                        <m:ctrlPr>
                          <a:rPr lang="en-CA" b="0" i="1" smtClean="0">
                            <a:latin typeface="Cambria Math" panose="02040503050406030204" pitchFamily="18" charset="0"/>
                          </a:rPr>
                        </m:ctrlPr>
                      </m:sSub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e>
                      <m:sub>
                        <m:r>
                          <m:rPr>
                            <m:nor/>
                          </m:rPr>
                          <a:rPr lang="en-CA" b="0" i="0" smtClean="0">
                            <a:latin typeface="Cambria Math" panose="02040503050406030204" pitchFamily="18" charset="0"/>
                          </a:rPr>
                          <m:t>on</m:t>
                        </m:r>
                      </m:sub>
                    </m:sSub>
                    <m:r>
                      <a:rPr lang="en-CA" b="0" i="1" smtClean="0">
                        <a:latin typeface="Cambria Math" panose="02040503050406030204" pitchFamily="18" charset="0"/>
                      </a:rPr>
                      <m:t>=</m:t>
                    </m:r>
                    <m:d>
                      <m:dPr>
                        <m:ctrlPr>
                          <a:rPr lang="en-CA" b="0" i="1" smtClean="0">
                            <a:latin typeface="Cambria Math" panose="02040503050406030204" pitchFamily="18" charset="0"/>
                          </a:rPr>
                        </m:ctrlPr>
                      </m:dPr>
                      <m:e>
                        <m:sSub>
                          <m:sSubPr>
                            <m:ctrlPr>
                              <a:rPr lang="en-CA" b="0" i="1" dirty="0" smtClean="0">
                                <a:latin typeface="Cambria Math" panose="02040503050406030204" pitchFamily="18" charset="0"/>
                              </a:rPr>
                            </m:ctrlPr>
                          </m:sSub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e>
                          <m:sub>
                            <m:r>
                              <a:rPr lang="en-CA" b="0" i="1" dirty="0" smtClean="0">
                                <a:latin typeface="Cambria Math" panose="02040503050406030204" pitchFamily="18" charset="0"/>
                              </a:rPr>
                              <m:t>1</m:t>
                            </m:r>
                          </m:sub>
                        </m:sSub>
                        <m:d>
                          <m:dPr>
                            <m:ctrlPr>
                              <a:rPr lang="en-CA" b="0" i="1" dirty="0" smtClean="0">
                                <a:latin typeface="Cambria Math" panose="02040503050406030204" pitchFamily="18" charset="0"/>
                              </a:rPr>
                            </m:ctrlPr>
                          </m:dPr>
                          <m:e>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𝑥</m:t>
                                </m:r>
                              </m:e>
                              <m:sub>
                                <m:r>
                                  <a:rPr lang="en-CA" b="0" i="1" dirty="0" smtClean="0">
                                    <a:latin typeface="Cambria Math" panose="02040503050406030204" pitchFamily="18" charset="0"/>
                                  </a:rPr>
                                  <m:t>1</m:t>
                                </m:r>
                              </m:sub>
                            </m:sSub>
                          </m:e>
                        </m:d>
                        <m:r>
                          <a:rPr lang="en-CA" b="0" i="1" dirty="0" smtClean="0">
                            <a:latin typeface="Cambria Math" panose="02040503050406030204" pitchFamily="18" charset="0"/>
                          </a:rPr>
                          <m:t>,…,</m:t>
                        </m:r>
                        <m:sSub>
                          <m:sSubPr>
                            <m:ctrlPr>
                              <a:rPr lang="en-CA" b="0" i="1" dirty="0" smtClean="0">
                                <a:latin typeface="Cambria Math" panose="02040503050406030204" pitchFamily="18" charset="0"/>
                              </a:rPr>
                            </m:ctrlPr>
                          </m:sSub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e>
                          <m:sub>
                            <m:r>
                              <a:rPr lang="en-CA" b="0" i="1" dirty="0" smtClean="0">
                                <a:latin typeface="Cambria Math" panose="02040503050406030204" pitchFamily="18" charset="0"/>
                              </a:rPr>
                              <m:t>𝑛</m:t>
                            </m:r>
                          </m:sub>
                        </m:sSub>
                        <m:d>
                          <m:dPr>
                            <m:ctrlPr>
                              <a:rPr lang="en-CA" b="0" i="1" dirty="0" smtClean="0">
                                <a:latin typeface="Cambria Math" panose="02040503050406030204" pitchFamily="18" charset="0"/>
                              </a:rPr>
                            </m:ctrlPr>
                          </m:dPr>
                          <m:e>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𝑥</m:t>
                                </m:r>
                              </m:e>
                              <m:sub>
                                <m:r>
                                  <a:rPr lang="en-CA" b="0" i="1" dirty="0" smtClean="0">
                                    <a:latin typeface="Cambria Math" panose="02040503050406030204" pitchFamily="18" charset="0"/>
                                  </a:rPr>
                                  <m:t>𝑛</m:t>
                                </m:r>
                              </m:sub>
                            </m:sSub>
                          </m:e>
                        </m:d>
                      </m:e>
                    </m:d>
                  </m:oMath>
                </a14:m>
                <a:r>
                  <a:rPr lang="en-US" dirty="0"/>
                  <a:t> where each </a:t>
                </a:r>
                <a14:m>
                  <m:oMath xmlns:m="http://schemas.openxmlformats.org/officeDocument/2006/math">
                    <m:sSub>
                      <m:sSubPr>
                        <m:ctrlPr>
                          <a:rPr lang="en-CA" b="0" i="1" dirty="0" smtClean="0">
                            <a:latin typeface="Cambria Math" panose="02040503050406030204" pitchFamily="18" charset="0"/>
                          </a:rPr>
                        </m:ctrlPr>
                      </m:sSubPr>
                      <m:e>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𝑓</m:t>
                            </m:r>
                          </m:e>
                        </m:acc>
                      </m:e>
                      <m:sub>
                        <m:r>
                          <a:rPr lang="en-CA" b="0" i="1" dirty="0" smtClean="0">
                            <a:latin typeface="Cambria Math" panose="02040503050406030204" pitchFamily="18" charset="0"/>
                          </a:rPr>
                          <m:t>𝑖</m:t>
                        </m:r>
                      </m:sub>
                    </m:sSub>
                    <m:d>
                      <m:dPr>
                        <m:ctrlPr>
                          <a:rPr lang="en-CA" b="0" i="1" dirty="0" smtClean="0">
                            <a:latin typeface="Cambria Math" panose="02040503050406030204" pitchFamily="18" charset="0"/>
                          </a:rPr>
                        </m:ctrlPr>
                      </m:dPr>
                      <m:e>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𝑥</m:t>
                            </m:r>
                          </m:e>
                          <m:sub>
                            <m:r>
                              <a:rPr lang="en-CA" b="0" i="1" dirty="0" smtClean="0">
                                <a:latin typeface="Cambria Math" panose="02040503050406030204" pitchFamily="18" charset="0"/>
                              </a:rPr>
                              <m:t>𝑖</m:t>
                            </m:r>
                          </m:sub>
                        </m:sSub>
                      </m:e>
                    </m:d>
                  </m:oMath>
                </a14:m>
                <a:r>
                  <a:rPr lang="en-US" dirty="0"/>
                  <a:t> depends on randomness </a:t>
                </a:r>
                <a14:m>
                  <m:oMath xmlns:m="http://schemas.openxmlformats.org/officeDocument/2006/math">
                    <m:r>
                      <a:rPr lang="en-CA" i="1">
                        <a:latin typeface="Cambria Math" panose="02040503050406030204" pitchFamily="18" charset="0"/>
                      </a:rPr>
                      <m:t>𝑟</m:t>
                    </m:r>
                  </m:oMath>
                </a14:m>
                <a:r>
                  <a:rPr lang="en-US" dirty="0"/>
                  <a:t> and a </a:t>
                </a:r>
                <a:r>
                  <a:rPr lang="en-US" b="1" dirty="0"/>
                  <a:t>single bit </a:t>
                </a:r>
                <a:r>
                  <a:rPr lang="en-US" dirty="0"/>
                  <a:t>of </a:t>
                </a:r>
                <a14:m>
                  <m:oMath xmlns:m="http://schemas.openxmlformats.org/officeDocument/2006/math">
                    <m:r>
                      <a:rPr lang="en-CA" b="0" i="1" dirty="0" smtClean="0">
                        <a:latin typeface="Cambria Math" panose="02040503050406030204" pitchFamily="18" charset="0"/>
                      </a:rPr>
                      <m:t>𝑥</m:t>
                    </m:r>
                  </m:oMath>
                </a14:m>
                <a:endParaRPr lang="en-US" dirty="0"/>
              </a:p>
              <a:p>
                <a:pPr lvl="1"/>
                <a:endParaRPr lang="en-US" dirty="0"/>
              </a:p>
              <a:p>
                <a:r>
                  <a:rPr lang="en-US" dirty="0"/>
                  <a:t>Yao’s Garbled Circuits is decomposable</a:t>
                </a:r>
              </a:p>
              <a:p>
                <a:pPr lvl="1"/>
                <a:endParaRPr lang="en-US" dirty="0"/>
              </a:p>
              <a:p>
                <a:pPr lvl="1"/>
                <a:r>
                  <a:rPr lang="en-US" dirty="0"/>
                  <a:t>Randomness </a:t>
                </a:r>
                <a14:m>
                  <m:oMath xmlns:m="http://schemas.openxmlformats.org/officeDocument/2006/math">
                    <m:r>
                      <a:rPr lang="en-CA" b="0" i="1" smtClean="0">
                        <a:latin typeface="Cambria Math" panose="02040503050406030204" pitchFamily="18" charset="0"/>
                      </a:rPr>
                      <m:t>𝑟</m:t>
                    </m:r>
                  </m:oMath>
                </a14:m>
                <a:r>
                  <a:rPr lang="en-US" dirty="0"/>
                  <a:t> used to choose keys/labels for every wire</a:t>
                </a:r>
              </a:p>
              <a:p>
                <a:pPr lvl="1"/>
                <a:endParaRPr lang="en-US" dirty="0"/>
              </a:p>
              <a:p>
                <a:pPr lvl="1"/>
                <a:r>
                  <a:rPr lang="en-US" dirty="0"/>
                  <a:t>Offline part = Gate truth tables</a:t>
                </a:r>
              </a:p>
              <a:p>
                <a:pPr lvl="1"/>
                <a:endParaRPr lang="en-US" dirty="0"/>
              </a:p>
              <a:p>
                <a:pPr lvl="1"/>
                <a:r>
                  <a:rPr lang="en-US" dirty="0"/>
                  <a:t>Online part = </a:t>
                </a:r>
                <a:r>
                  <a:rPr lang="en-CA" dirty="0"/>
                  <a:t>E</a:t>
                </a:r>
                <a:r>
                  <a:rPr lang="en-US" dirty="0" err="1"/>
                  <a:t>ach</a:t>
                </a:r>
                <a:r>
                  <a:rPr lang="en-US" dirty="0"/>
                  <a:t> bit of </a:t>
                </a:r>
                <a14:m>
                  <m:oMath xmlns:m="http://schemas.openxmlformats.org/officeDocument/2006/math">
                    <m:r>
                      <a:rPr lang="en-CA" b="0" i="1" smtClean="0">
                        <a:latin typeface="Cambria Math" panose="02040503050406030204" pitchFamily="18" charset="0"/>
                      </a:rPr>
                      <m:t>𝑥</m:t>
                    </m:r>
                  </m:oMath>
                </a14:m>
                <a:r>
                  <a:rPr lang="en-US" dirty="0"/>
                  <a:t> selects a key/label for the corresponding input wire</a:t>
                </a:r>
              </a:p>
            </p:txBody>
          </p:sp>
        </mc:Choice>
        <mc:Fallback>
          <p:sp>
            <p:nvSpPr>
              <p:cNvPr id="3" name="Content Placeholder 2">
                <a:extLst>
                  <a:ext uri="{FF2B5EF4-FFF2-40B4-BE49-F238E27FC236}">
                    <a16:creationId xmlns:a16="http://schemas.microsoft.com/office/drawing/2014/main" id="{E3BAFCEA-9778-F042-B229-16CA1086721A}"/>
                  </a:ext>
                </a:extLst>
              </p:cNvPr>
              <p:cNvSpPr>
                <a:spLocks noGrp="1" noRot="1" noChangeAspect="1" noMove="1" noResize="1" noEditPoints="1" noAdjustHandles="1" noChangeArrowheads="1" noChangeShapeType="1" noTextEdit="1"/>
              </p:cNvSpPr>
              <p:nvPr>
                <p:ph idx="1"/>
              </p:nvPr>
            </p:nvSpPr>
            <p:spPr>
              <a:blipFill>
                <a:blip r:embed="rId3"/>
                <a:stretch>
                  <a:fillRect l="-845" t="-3499" r="-966"/>
                </a:stretch>
              </a:blipFill>
            </p:spPr>
            <p:txBody>
              <a:bodyPr/>
              <a:lstStyle/>
              <a:p>
                <a:r>
                  <a:rPr lang="en-US">
                    <a:noFill/>
                  </a:rPr>
                  <a:t> </a:t>
                </a:r>
              </a:p>
            </p:txBody>
          </p:sp>
        </mc:Fallback>
      </mc:AlternateContent>
    </p:spTree>
    <p:extLst>
      <p:ext uri="{BB962C8B-B14F-4D97-AF65-F5344CB8AC3E}">
        <p14:creationId xmlns:p14="http://schemas.microsoft.com/office/powerpoint/2010/main" val="4732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7A1F-A28C-2A44-AD3E-00D382CDDD19}"/>
              </a:ext>
            </a:extLst>
          </p:cNvPr>
          <p:cNvSpPr>
            <a:spLocks noGrp="1"/>
          </p:cNvSpPr>
          <p:nvPr>
            <p:ph type="title"/>
          </p:nvPr>
        </p:nvSpPr>
        <p:spPr/>
        <p:txBody>
          <a:bodyPr/>
          <a:lstStyle/>
          <a:p>
            <a:r>
              <a:rPr lang="en-US" dirty="0"/>
              <a:t>Applications of RE and Garbled Circuits</a:t>
            </a:r>
          </a:p>
        </p:txBody>
      </p:sp>
      <p:sp>
        <p:nvSpPr>
          <p:cNvPr id="3" name="Content Placeholder 2">
            <a:extLst>
              <a:ext uri="{FF2B5EF4-FFF2-40B4-BE49-F238E27FC236}">
                <a16:creationId xmlns:a16="http://schemas.microsoft.com/office/drawing/2014/main" id="{20499E83-DFA2-D540-8341-AA62CA00D659}"/>
              </a:ext>
            </a:extLst>
          </p:cNvPr>
          <p:cNvSpPr>
            <a:spLocks noGrp="1"/>
          </p:cNvSpPr>
          <p:nvPr>
            <p:ph idx="1"/>
          </p:nvPr>
        </p:nvSpPr>
        <p:spPr/>
        <p:txBody>
          <a:bodyPr/>
          <a:lstStyle/>
          <a:p>
            <a:r>
              <a:rPr lang="en-US" dirty="0"/>
              <a:t>MPC</a:t>
            </a:r>
          </a:p>
          <a:p>
            <a:r>
              <a:rPr lang="en-US" dirty="0"/>
              <a:t>Zero-knowledge</a:t>
            </a:r>
          </a:p>
          <a:p>
            <a:r>
              <a:rPr lang="en-US" dirty="0"/>
              <a:t>Private Simultaneous Messages</a:t>
            </a:r>
          </a:p>
          <a:p>
            <a:r>
              <a:rPr lang="en-US" dirty="0"/>
              <a:t>Attribute-based/Functional Encryption</a:t>
            </a:r>
          </a:p>
          <a:p>
            <a:r>
              <a:rPr lang="en-US" dirty="0"/>
              <a:t>Obfuscation</a:t>
            </a:r>
          </a:p>
          <a:p>
            <a:r>
              <a:rPr lang="en-US" dirty="0"/>
              <a:t>Circuit lower bounds</a:t>
            </a:r>
          </a:p>
          <a:p>
            <a:r>
              <a:rPr lang="en-US" dirty="0"/>
              <a:t>..more</a:t>
            </a:r>
          </a:p>
        </p:txBody>
      </p:sp>
    </p:spTree>
    <p:extLst>
      <p:ext uri="{BB962C8B-B14F-4D97-AF65-F5344CB8AC3E}">
        <p14:creationId xmlns:p14="http://schemas.microsoft.com/office/powerpoint/2010/main" val="207667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EC49F5-1AC6-0347-A62E-765D5F6A837C}"/>
              </a:ext>
            </a:extLst>
          </p:cNvPr>
          <p:cNvSpPr>
            <a:spLocks noGrp="1"/>
          </p:cNvSpPr>
          <p:nvPr>
            <p:ph type="title"/>
          </p:nvPr>
        </p:nvSpPr>
        <p:spPr/>
        <p:txBody>
          <a:bodyPr/>
          <a:lstStyle/>
          <a:p>
            <a:r>
              <a:rPr lang="en-US" dirty="0"/>
              <a:t>Quantum Randomized Encodings</a:t>
            </a:r>
          </a:p>
        </p:txBody>
      </p:sp>
      <p:sp>
        <p:nvSpPr>
          <p:cNvPr id="5" name="Text Placeholder 4">
            <a:extLst>
              <a:ext uri="{FF2B5EF4-FFF2-40B4-BE49-F238E27FC236}">
                <a16:creationId xmlns:a16="http://schemas.microsoft.com/office/drawing/2014/main" id="{46E5E596-4411-B14A-93F2-CB6285550A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188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5445</TotalTime>
  <Words>5017</Words>
  <Application>Microsoft Macintosh PowerPoint</Application>
  <PresentationFormat>Widescreen</PresentationFormat>
  <Paragraphs>919</Paragraphs>
  <Slides>45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Cambria Math</vt:lpstr>
      <vt:lpstr>Office Theme</vt:lpstr>
      <vt:lpstr>Quantum Garbled Circuits and their Applications</vt:lpstr>
      <vt:lpstr>Classical Randomized Encodings</vt:lpstr>
      <vt:lpstr>What are Randomized Encodings?</vt:lpstr>
      <vt:lpstr>Example: Yao’s Garbled Circuits</vt:lpstr>
      <vt:lpstr>Example: Yao’s Garbled Circuits</vt:lpstr>
      <vt:lpstr>Example: Yao’s Garbled Circuits</vt:lpstr>
      <vt:lpstr>Decomposability</vt:lpstr>
      <vt:lpstr>Applications of RE and Garbled Circuits</vt:lpstr>
      <vt:lpstr>Quantum Randomized Encodings</vt:lpstr>
      <vt:lpstr>A Quantum Analogue</vt:lpstr>
      <vt:lpstr>Our Definition of QRE Scheme</vt:lpstr>
      <vt:lpstr>Quantum Garbled Circuits</vt:lpstr>
      <vt:lpstr>Quantum Garbled Circuits</vt:lpstr>
      <vt:lpstr>Quantum Garbled Circuits</vt:lpstr>
      <vt:lpstr>Quantum Garbled Circuits</vt:lpstr>
      <vt:lpstr>Quantum Garbled Circuits</vt:lpstr>
      <vt:lpstr>Application:  Zero-Knowledge QMA</vt:lpstr>
      <vt:lpstr>Quantum Merlin-Arthur</vt:lpstr>
      <vt:lpstr>Quantum Zero-Knowledge</vt:lpstr>
      <vt:lpstr>Simple ZK protocol for QMA using QRE</vt:lpstr>
      <vt:lpstr>Simple ZK protocol for QMA using QRE</vt:lpstr>
      <vt:lpstr>Other Applications of QRE</vt:lpstr>
      <vt:lpstr>Other Applications of QRE</vt:lpstr>
      <vt:lpstr>Quantum Circuits Overview</vt:lpstr>
      <vt:lpstr>Quantum states</vt:lpstr>
      <vt:lpstr>Quantum gates</vt:lpstr>
      <vt:lpstr>Quantum circuits</vt:lpstr>
      <vt:lpstr>Measurements</vt:lpstr>
      <vt:lpstr>Universal and non-universal gate sets</vt:lpstr>
      <vt:lpstr>Basic quantum circuits - Quantum one-time pad</vt:lpstr>
      <vt:lpstr>Basic quantum circuits - Quantum teleportation</vt:lpstr>
      <vt:lpstr>Gate teleportation</vt:lpstr>
      <vt:lpstr>Quantum Garbled Circuits</vt:lpstr>
      <vt:lpstr>The Intuition</vt:lpstr>
      <vt:lpstr>Flattening Quantum Circuits</vt:lpstr>
      <vt:lpstr>Flattening Quantum Circuits</vt:lpstr>
      <vt:lpstr>Hiding the Inputs and Gates</vt:lpstr>
      <vt:lpstr>Obfuscating the Correction Gadgets</vt:lpstr>
      <vt:lpstr>Obfuscating the Correction Gadgets</vt:lpstr>
      <vt:lpstr>Encrypted Teleportation Gadget</vt:lpstr>
      <vt:lpstr>The Scheme So Far</vt:lpstr>
      <vt:lpstr>QRE for Clifford Circuits</vt:lpstr>
      <vt:lpstr>The Scheme</vt:lpstr>
      <vt:lpstr>Privacy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Randomized encodings &amp; THEIR APPLICATIONS</dc:title>
  <dc:creator>Henry Yuen</dc:creator>
  <cp:lastModifiedBy>Henry Yuen</cp:lastModifiedBy>
  <cp:revision>581</cp:revision>
  <cp:lastPrinted>2020-09-12T18:08:48Z</cp:lastPrinted>
  <dcterms:created xsi:type="dcterms:W3CDTF">2020-09-10T04:30:20Z</dcterms:created>
  <dcterms:modified xsi:type="dcterms:W3CDTF">2021-01-18T18:50:38Z</dcterms:modified>
</cp:coreProperties>
</file>