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292" r:id="rId3"/>
    <p:sldId id="489" r:id="rId4"/>
    <p:sldId id="530" r:id="rId5"/>
    <p:sldId id="529" r:id="rId6"/>
    <p:sldId id="490" r:id="rId7"/>
    <p:sldId id="491" r:id="rId8"/>
    <p:sldId id="492" r:id="rId9"/>
    <p:sldId id="420" r:id="rId10"/>
    <p:sldId id="472" r:id="rId11"/>
    <p:sldId id="496" r:id="rId12"/>
    <p:sldId id="526" r:id="rId13"/>
    <p:sldId id="497" r:id="rId14"/>
    <p:sldId id="461" r:id="rId15"/>
    <p:sldId id="494" r:id="rId16"/>
    <p:sldId id="495" r:id="rId17"/>
    <p:sldId id="503" r:id="rId18"/>
    <p:sldId id="499" r:id="rId19"/>
    <p:sldId id="500" r:id="rId20"/>
    <p:sldId id="501" r:id="rId21"/>
    <p:sldId id="517" r:id="rId22"/>
    <p:sldId id="502" r:id="rId23"/>
    <p:sldId id="505" r:id="rId24"/>
    <p:sldId id="504" r:id="rId25"/>
    <p:sldId id="506" r:id="rId26"/>
    <p:sldId id="507" r:id="rId27"/>
    <p:sldId id="508" r:id="rId28"/>
    <p:sldId id="509" r:id="rId29"/>
    <p:sldId id="510" r:id="rId30"/>
    <p:sldId id="531" r:id="rId31"/>
    <p:sldId id="511" r:id="rId32"/>
    <p:sldId id="512" r:id="rId33"/>
    <p:sldId id="513" r:id="rId34"/>
    <p:sldId id="514" r:id="rId35"/>
    <p:sldId id="515" r:id="rId36"/>
    <p:sldId id="516" r:id="rId37"/>
    <p:sldId id="518" r:id="rId38"/>
    <p:sldId id="519" r:id="rId39"/>
    <p:sldId id="532" r:id="rId40"/>
    <p:sldId id="521" r:id="rId41"/>
    <p:sldId id="523" r:id="rId42"/>
    <p:sldId id="524" r:id="rId43"/>
    <p:sldId id="525" r:id="rId44"/>
    <p:sldId id="527" r:id="rId45"/>
    <p:sldId id="5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2"/>
    <p:restoredTop sz="79029"/>
  </p:normalViewPr>
  <p:slideViewPr>
    <p:cSldViewPr snapToGrid="0" snapToObjects="1">
      <p:cViewPr varScale="1">
        <p:scale>
          <a:sx n="107" d="100"/>
          <a:sy n="107" d="100"/>
        </p:scale>
        <p:origin x="20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6CD67-EC3F-D546-A86C-04FC0D6576A6}" type="datetimeFigureOut">
              <a:rPr lang="en-US" smtClean="0"/>
              <a:t>6/8/20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C553B-98A4-D445-A16C-6A5FE497E170}" type="slidenum">
              <a:rPr lang="en-US" smtClean="0"/>
              <a:t>‹#›</a:t>
            </a:fld>
            <a:endParaRPr lang="en-US"/>
          </a:p>
        </p:txBody>
      </p:sp>
    </p:spTree>
    <p:extLst>
      <p:ext uri="{BB962C8B-B14F-4D97-AF65-F5344CB8AC3E}">
        <p14:creationId xmlns:p14="http://schemas.microsoft.com/office/powerpoint/2010/main" val="112596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I’d like to thank the organizers for the invitation to speak at TQC, and also thanks for the wonderful online conference experience.  Today I’m going to tell you about a technique to compress nonlocal games, which we use to prove a result about the complexity of quantum </a:t>
            </a:r>
            <a:r>
              <a:rPr lang="en-US" dirty="0" err="1"/>
              <a:t>multiprover</a:t>
            </a:r>
            <a:r>
              <a:rPr lang="en-US" dirty="0"/>
              <a:t> interactive proofs, which in turn has some rather interesting mathematical consequences. This is joint work with </a:t>
            </a:r>
            <a:r>
              <a:rPr lang="en-US" dirty="0" err="1"/>
              <a:t>Zhengfeng</a:t>
            </a:r>
            <a:r>
              <a:rPr lang="en-US" dirty="0"/>
              <a:t>, …</a:t>
            </a:r>
          </a:p>
          <a:p>
            <a:endParaRPr lang="en-US" dirty="0"/>
          </a:p>
        </p:txBody>
      </p:sp>
      <p:sp>
        <p:nvSpPr>
          <p:cNvPr id="4" name="Slide Number Placeholder 3"/>
          <p:cNvSpPr>
            <a:spLocks noGrp="1"/>
          </p:cNvSpPr>
          <p:nvPr>
            <p:ph type="sldNum" sz="quarter" idx="10"/>
          </p:nvPr>
        </p:nvSpPr>
        <p:spPr/>
        <p:txBody>
          <a:bodyPr/>
          <a:lstStyle/>
          <a:p>
            <a:fld id="{DF9E745A-12FD-C447-8DC7-ABC1191FE2F1}" type="slidenum">
              <a:rPr lang="en-US" smtClean="0"/>
              <a:t>1</a:t>
            </a:fld>
            <a:endParaRPr lang="en-US"/>
          </a:p>
        </p:txBody>
      </p:sp>
    </p:spTree>
    <p:extLst>
      <p:ext uri="{BB962C8B-B14F-4D97-AF65-F5344CB8AC3E}">
        <p14:creationId xmlns:p14="http://schemas.microsoft.com/office/powerpoint/2010/main" val="393833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start with some background information about nonlocal games and their computability. </a:t>
            </a:r>
          </a:p>
        </p:txBody>
      </p:sp>
      <p:sp>
        <p:nvSpPr>
          <p:cNvPr id="4" name="Slide Number Placeholder 3"/>
          <p:cNvSpPr>
            <a:spLocks noGrp="1"/>
          </p:cNvSpPr>
          <p:nvPr>
            <p:ph type="sldNum" sz="quarter" idx="10"/>
          </p:nvPr>
        </p:nvSpPr>
        <p:spPr/>
        <p:txBody>
          <a:bodyPr/>
          <a:lstStyle/>
          <a:p>
            <a:fld id="{4ECC553B-98A4-D445-A16C-6A5FE497E170}" type="slidenum">
              <a:rPr lang="en-US" smtClean="0"/>
              <a:t>2</a:t>
            </a:fld>
            <a:endParaRPr lang="en-US"/>
          </a:p>
        </p:txBody>
      </p:sp>
    </p:spTree>
    <p:extLst>
      <p:ext uri="{BB962C8B-B14F-4D97-AF65-F5344CB8AC3E}">
        <p14:creationId xmlns:p14="http://schemas.microsoft.com/office/powerpoint/2010/main" val="193115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CC553B-98A4-D445-A16C-6A5FE497E170}" type="slidenum">
              <a:rPr lang="en-US" smtClean="0"/>
              <a:t>3</a:t>
            </a:fld>
            <a:endParaRPr lang="en-US"/>
          </a:p>
        </p:txBody>
      </p:sp>
    </p:spTree>
    <p:extLst>
      <p:ext uri="{BB962C8B-B14F-4D97-AF65-F5344CB8AC3E}">
        <p14:creationId xmlns:p14="http://schemas.microsoft.com/office/powerpoint/2010/main" val="43609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Introspection protocol, the verifier will try to play the original game G in a slightly different way. Instead of sampling the question pair (</a:t>
            </a:r>
            <a:r>
              <a:rPr lang="en-US" dirty="0" err="1"/>
              <a:t>x,y</a:t>
            </a:r>
            <a:r>
              <a:rPr lang="en-US" dirty="0"/>
              <a:t>) from mu as usual, she will instead delegate the task to Alice and Bob. Alice and Bob have to generate the questions themselves, and on top of that generate the answers a and b for those questions as they normally would. This is why this protocol is called Introspection – because the players are introspectively asking themselves the game questions. </a:t>
            </a:r>
          </a:p>
        </p:txBody>
      </p:sp>
      <p:sp>
        <p:nvSpPr>
          <p:cNvPr id="4" name="Slide Number Placeholder 3"/>
          <p:cNvSpPr>
            <a:spLocks noGrp="1"/>
          </p:cNvSpPr>
          <p:nvPr>
            <p:ph type="sldNum" sz="quarter" idx="10"/>
          </p:nvPr>
        </p:nvSpPr>
        <p:spPr/>
        <p:txBody>
          <a:bodyPr/>
          <a:lstStyle/>
          <a:p>
            <a:fld id="{4ECC553B-98A4-D445-A16C-6A5FE497E170}" type="slidenum">
              <a:rPr lang="en-US" smtClean="0"/>
              <a:t>22</a:t>
            </a:fld>
            <a:endParaRPr lang="en-US"/>
          </a:p>
        </p:txBody>
      </p:sp>
    </p:spTree>
    <p:extLst>
      <p:ext uri="{BB962C8B-B14F-4D97-AF65-F5344CB8AC3E}">
        <p14:creationId xmlns:p14="http://schemas.microsoft.com/office/powerpoint/2010/main" val="283651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verifier would then check whether the question and answer tuple (</a:t>
            </a:r>
            <a:r>
              <a:rPr lang="en-US" dirty="0" err="1"/>
              <a:t>x,y,a,b</a:t>
            </a:r>
            <a:r>
              <a:rPr lang="en-US" dirty="0"/>
              <a:t>) satisfies the decision predicate D. Of course, left to their own devices the players could always just sample the same question pair over and over again, so in order to make this protocol sound, the verifier needs to check that, first, (</a:t>
            </a:r>
            <a:r>
              <a:rPr lang="en-US" dirty="0" err="1"/>
              <a:t>x,y</a:t>
            </a:r>
            <a:r>
              <a:rPr lang="en-US" dirty="0"/>
              <a:t>) is distributed according to this distribution mu. And more importantly, whatever x that Alice samples, has to be hidden from Bob. And whatever question y Bob samples, has to be hidden from Alice. How is it possible for the verifier to force the players to generate correlated – yet private – randomness? </a:t>
            </a:r>
          </a:p>
        </p:txBody>
      </p:sp>
      <p:sp>
        <p:nvSpPr>
          <p:cNvPr id="4" name="Slide Number Placeholder 3"/>
          <p:cNvSpPr>
            <a:spLocks noGrp="1"/>
          </p:cNvSpPr>
          <p:nvPr>
            <p:ph type="sldNum" sz="quarter" idx="10"/>
          </p:nvPr>
        </p:nvSpPr>
        <p:spPr/>
        <p:txBody>
          <a:bodyPr/>
          <a:lstStyle/>
          <a:p>
            <a:fld id="{4ECC553B-98A4-D445-A16C-6A5FE497E170}" type="slidenum">
              <a:rPr lang="en-US" smtClean="0"/>
              <a:t>23</a:t>
            </a:fld>
            <a:endParaRPr lang="en-US"/>
          </a:p>
        </p:txBody>
      </p:sp>
    </p:spTree>
    <p:extLst>
      <p:ext uri="{BB962C8B-B14F-4D97-AF65-F5344CB8AC3E}">
        <p14:creationId xmlns:p14="http://schemas.microsoft.com/office/powerpoint/2010/main" val="3302533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tool is to have the players play a very special type of nonlocal game, called the quantum low-degree test. This was invented by Natarajan and </a:t>
            </a:r>
            <a:r>
              <a:rPr lang="en-US" dirty="0" err="1"/>
              <a:t>Vidick</a:t>
            </a:r>
            <a:r>
              <a:rPr lang="en-US" dirty="0"/>
              <a:t>. This game has two special properties: one is that it is low complexity – its is a polylog(n) complexity game. And the other is that it has remarkable rigidity properties. Recall that the most famous nonlocal game, the CHSH game, is rigid – any near-optimal strategy must be using an EPR pair and Pauli measurements. The quantum low-degree test is a massive extension of that game. Any strategy that succeeds…</a:t>
            </a:r>
          </a:p>
          <a:p>
            <a:endParaRPr lang="en-US" dirty="0"/>
          </a:p>
          <a:p>
            <a:r>
              <a:rPr lang="en-US" dirty="0"/>
              <a:t>So the verifier can sample questions x’, y’ from the quantum low-degree test, </a:t>
            </a:r>
          </a:p>
        </p:txBody>
      </p:sp>
      <p:sp>
        <p:nvSpPr>
          <p:cNvPr id="4" name="Slide Number Placeholder 3"/>
          <p:cNvSpPr>
            <a:spLocks noGrp="1"/>
          </p:cNvSpPr>
          <p:nvPr>
            <p:ph type="sldNum" sz="quarter" idx="10"/>
          </p:nvPr>
        </p:nvSpPr>
        <p:spPr/>
        <p:txBody>
          <a:bodyPr/>
          <a:lstStyle/>
          <a:p>
            <a:fld id="{4ECC553B-98A4-D445-A16C-6A5FE497E170}" type="slidenum">
              <a:rPr lang="en-US" smtClean="0"/>
              <a:t>24</a:t>
            </a:fld>
            <a:endParaRPr lang="en-US"/>
          </a:p>
        </p:txBody>
      </p:sp>
    </p:spTree>
    <p:extLst>
      <p:ext uri="{BB962C8B-B14F-4D97-AF65-F5344CB8AC3E}">
        <p14:creationId xmlns:p14="http://schemas.microsoft.com/office/powerpoint/2010/main" val="404499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answers back, and certify that the players must be sharing n EPR pairs. And the verifier only has to spend polylog(n) computational effort to do this. </a:t>
            </a:r>
          </a:p>
        </p:txBody>
      </p:sp>
      <p:sp>
        <p:nvSpPr>
          <p:cNvPr id="4" name="Slide Number Placeholder 3"/>
          <p:cNvSpPr>
            <a:spLocks noGrp="1"/>
          </p:cNvSpPr>
          <p:nvPr>
            <p:ph type="sldNum" sz="quarter" idx="10"/>
          </p:nvPr>
        </p:nvSpPr>
        <p:spPr/>
        <p:txBody>
          <a:bodyPr/>
          <a:lstStyle/>
          <a:p>
            <a:fld id="{4ECC553B-98A4-D445-A16C-6A5FE497E170}" type="slidenum">
              <a:rPr lang="en-US" smtClean="0"/>
              <a:t>25</a:t>
            </a:fld>
            <a:endParaRPr lang="en-US"/>
          </a:p>
        </p:txBody>
      </p:sp>
    </p:spTree>
    <p:extLst>
      <p:ext uri="{BB962C8B-B14F-4D97-AF65-F5344CB8AC3E}">
        <p14:creationId xmlns:p14="http://schemas.microsoft.com/office/powerpoint/2010/main" val="231622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now we can talk about conditional erasure distributions, which are the question distributions of special games. </a:t>
            </a:r>
          </a:p>
        </p:txBody>
      </p:sp>
      <p:sp>
        <p:nvSpPr>
          <p:cNvPr id="4" name="Slide Number Placeholder 3"/>
          <p:cNvSpPr>
            <a:spLocks noGrp="1"/>
          </p:cNvSpPr>
          <p:nvPr>
            <p:ph type="sldNum" sz="quarter" idx="10"/>
          </p:nvPr>
        </p:nvSpPr>
        <p:spPr/>
        <p:txBody>
          <a:bodyPr/>
          <a:lstStyle/>
          <a:p>
            <a:fld id="{4ECC553B-98A4-D445-A16C-6A5FE497E170}" type="slidenum">
              <a:rPr lang="en-US" smtClean="0"/>
              <a:t>26</a:t>
            </a:fld>
            <a:endParaRPr lang="en-US"/>
          </a:p>
        </p:txBody>
      </p:sp>
    </p:spTree>
    <p:extLst>
      <p:ext uri="{BB962C8B-B14F-4D97-AF65-F5344CB8AC3E}">
        <p14:creationId xmlns:p14="http://schemas.microsoft.com/office/powerpoint/2010/main" val="340694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let’s see how the verifier can get the players to introspect conditional erasure distributions. Because of the QLD, we can for simplicity assume that the players share n EPR pairs, and when asked to do so, perform Pauli X/Z measurements honestly on them. So here’s a depiction of Alice’s EPR qubits during the introspection protocol. </a:t>
            </a:r>
          </a:p>
          <a:p>
            <a:endParaRPr lang="en-US" dirty="0"/>
          </a:p>
        </p:txBody>
      </p:sp>
      <p:sp>
        <p:nvSpPr>
          <p:cNvPr id="4" name="Slide Number Placeholder 3"/>
          <p:cNvSpPr>
            <a:spLocks noGrp="1"/>
          </p:cNvSpPr>
          <p:nvPr>
            <p:ph type="sldNum" sz="quarter" idx="10"/>
          </p:nvPr>
        </p:nvSpPr>
        <p:spPr/>
        <p:txBody>
          <a:bodyPr/>
          <a:lstStyle/>
          <a:p>
            <a:fld id="{4ECC553B-98A4-D445-A16C-6A5FE497E170}" type="slidenum">
              <a:rPr lang="en-US" smtClean="0"/>
              <a:t>27</a:t>
            </a:fld>
            <a:endParaRPr lang="en-US"/>
          </a:p>
        </p:txBody>
      </p:sp>
    </p:spTree>
    <p:extLst>
      <p:ext uri="{BB962C8B-B14F-4D97-AF65-F5344CB8AC3E}">
        <p14:creationId xmlns:p14="http://schemas.microsoft.com/office/powerpoint/2010/main" val="288082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084D-5CCA-E94C-9B9C-E4E66A9EDB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B82C70-B5DA-914D-A036-1AAA593E8F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497A04-70DF-9A41-BE8D-49A3670AB6B4}"/>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5" name="Footer Placeholder 4">
            <a:extLst>
              <a:ext uri="{FF2B5EF4-FFF2-40B4-BE49-F238E27FC236}">
                <a16:creationId xmlns:a16="http://schemas.microsoft.com/office/drawing/2014/main" id="{310CEDA0-BD01-3848-9EA2-6C1A9F25E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77F38-F9BA-234E-B3B9-97874ECA223E}"/>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5168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879B-8FA2-8B41-B53C-F4D0A00D51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0E20DB-4133-6F41-AB40-205D5C7796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948D-B543-0C4D-8F44-84645EF1D8F5}"/>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5" name="Footer Placeholder 4">
            <a:extLst>
              <a:ext uri="{FF2B5EF4-FFF2-40B4-BE49-F238E27FC236}">
                <a16:creationId xmlns:a16="http://schemas.microsoft.com/office/drawing/2014/main" id="{160C45C5-BF69-6E46-97F2-37EC1C553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1D924-C67A-9947-978E-CF23041DFC1C}"/>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167689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9BD03-A8C1-F743-94A9-140A77E1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BA694-B472-BD46-A783-4C60AA2982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99019-1EDE-5D48-BC60-DB64C987F1DE}"/>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5" name="Footer Placeholder 4">
            <a:extLst>
              <a:ext uri="{FF2B5EF4-FFF2-40B4-BE49-F238E27FC236}">
                <a16:creationId xmlns:a16="http://schemas.microsoft.com/office/drawing/2014/main" id="{3D42CCD6-865A-DE47-B557-BF38E95D8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6FB96-B2AB-A544-9524-A71F9E5A93C0}"/>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333665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FA01-C949-F849-BEE0-C1C3B7585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96993-69A8-F140-B4B0-0394014D6B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C6332-5577-D44A-A51E-E55390B621BF}"/>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5" name="Footer Placeholder 4">
            <a:extLst>
              <a:ext uri="{FF2B5EF4-FFF2-40B4-BE49-F238E27FC236}">
                <a16:creationId xmlns:a16="http://schemas.microsoft.com/office/drawing/2014/main" id="{63B97299-3252-4046-AA5C-E69CC4A99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3B52B-3756-664E-82DC-27A975F28F12}"/>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176073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4DEF-7B07-EB4D-B982-9C28B59BC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CD02CA-058F-ED42-AE46-3E97F8C35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15225C-81D7-3A4C-99E9-03FF0BC934A8}"/>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5" name="Footer Placeholder 4">
            <a:extLst>
              <a:ext uri="{FF2B5EF4-FFF2-40B4-BE49-F238E27FC236}">
                <a16:creationId xmlns:a16="http://schemas.microsoft.com/office/drawing/2014/main" id="{1FAC0086-5F06-2845-9A5F-FF8E13E6C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EE9AE-5DCA-E44C-AE4F-4EEB24930586}"/>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17640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D2BB-D32D-3645-9645-D14FD2FD9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3BBBB2-AC65-F34F-A532-A137F6C510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3D202D-F728-C74F-B3B1-B3D1486167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64E013-AA24-EC40-A6F3-5A732C6E74EB}"/>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6" name="Footer Placeholder 5">
            <a:extLst>
              <a:ext uri="{FF2B5EF4-FFF2-40B4-BE49-F238E27FC236}">
                <a16:creationId xmlns:a16="http://schemas.microsoft.com/office/drawing/2014/main" id="{9198D7FE-69F4-364C-BF43-BCD6162E1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94D83-2025-7C49-8AB8-C94BA1460461}"/>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308035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854B-9936-9542-A834-B8165580AD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D2ACE6-53D5-EB46-A03F-8E51F1DE8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4A1FBA-38C4-2942-B8AE-1E914B069D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A71C3-BBE2-484A-8D4D-303480221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716837-0456-F541-9CCA-E071CAB5BC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B3D496-D1BD-1B4F-87D5-54C90CD1FB50}"/>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8" name="Footer Placeholder 7">
            <a:extLst>
              <a:ext uri="{FF2B5EF4-FFF2-40B4-BE49-F238E27FC236}">
                <a16:creationId xmlns:a16="http://schemas.microsoft.com/office/drawing/2014/main" id="{FD75513C-BAC4-0945-8717-D1C809E66C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62539D-41FF-8844-B599-F8E6BF59F03D}"/>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398416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DF96-9E13-D74A-AA27-12341B657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673346-F492-AD46-A7F1-C809CEFECCFF}"/>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4" name="Footer Placeholder 3">
            <a:extLst>
              <a:ext uri="{FF2B5EF4-FFF2-40B4-BE49-F238E27FC236}">
                <a16:creationId xmlns:a16="http://schemas.microsoft.com/office/drawing/2014/main" id="{CC8236CA-6F0C-4B4D-8224-17A261DB15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265C6A-7E7E-F247-AAB3-9A5FC443133D}"/>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129794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8FD133-E5E7-AC47-BDD0-23E76AEA4566}"/>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3" name="Footer Placeholder 2">
            <a:extLst>
              <a:ext uri="{FF2B5EF4-FFF2-40B4-BE49-F238E27FC236}">
                <a16:creationId xmlns:a16="http://schemas.microsoft.com/office/drawing/2014/main" id="{7C948B1E-68ED-B345-8B35-7A69A3C5A7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15D982-6303-4447-B910-3075B4293D54}"/>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3817598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1587-1492-E14A-B2FF-3DF229CDA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C3D0A7-8635-C840-892B-A41B41FE4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01A03-4CE9-524F-9312-4198FEF68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9F5D69-1331-8345-B12C-CA166B3ED4AC}"/>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6" name="Footer Placeholder 5">
            <a:extLst>
              <a:ext uri="{FF2B5EF4-FFF2-40B4-BE49-F238E27FC236}">
                <a16:creationId xmlns:a16="http://schemas.microsoft.com/office/drawing/2014/main" id="{1A08ADB7-213D-8C4D-93A5-C02113F4F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7E97B-D654-B34D-A1FC-DB206E360248}"/>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4463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94CE0-C2C6-F244-9A82-DBB84A14A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1E520-2531-4348-B510-01094CE7DF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6A5D65-D9A5-6749-9DF1-944E05B91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A06292-443A-D54A-9005-5CC266D8565B}"/>
              </a:ext>
            </a:extLst>
          </p:cNvPr>
          <p:cNvSpPr>
            <a:spLocks noGrp="1"/>
          </p:cNvSpPr>
          <p:nvPr>
            <p:ph type="dt" sz="half" idx="10"/>
          </p:nvPr>
        </p:nvSpPr>
        <p:spPr/>
        <p:txBody>
          <a:bodyPr/>
          <a:lstStyle/>
          <a:p>
            <a:fld id="{ECDE3EF1-B428-8945-B929-838479F7BA3E}" type="datetimeFigureOut">
              <a:rPr lang="en-US" smtClean="0"/>
              <a:t>6/8/20</a:t>
            </a:fld>
            <a:endParaRPr lang="en-US"/>
          </a:p>
        </p:txBody>
      </p:sp>
      <p:sp>
        <p:nvSpPr>
          <p:cNvPr id="6" name="Footer Placeholder 5">
            <a:extLst>
              <a:ext uri="{FF2B5EF4-FFF2-40B4-BE49-F238E27FC236}">
                <a16:creationId xmlns:a16="http://schemas.microsoft.com/office/drawing/2014/main" id="{8B59E58B-127C-B742-9C28-715986586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1EEF4-D39F-3A41-9C26-029DB12688F3}"/>
              </a:ext>
            </a:extLst>
          </p:cNvPr>
          <p:cNvSpPr>
            <a:spLocks noGrp="1"/>
          </p:cNvSpPr>
          <p:nvPr>
            <p:ph type="sldNum" sz="quarter" idx="12"/>
          </p:nvPr>
        </p:nvSpPr>
        <p:spPr/>
        <p:txBody>
          <a:bodyPr/>
          <a:lstStyle/>
          <a:p>
            <a:fld id="{7AA33708-3502-024A-97EC-D5CB81539E61}" type="slidenum">
              <a:rPr lang="en-US" smtClean="0"/>
              <a:t>‹#›</a:t>
            </a:fld>
            <a:endParaRPr lang="en-US"/>
          </a:p>
        </p:txBody>
      </p:sp>
    </p:spTree>
    <p:extLst>
      <p:ext uri="{BB962C8B-B14F-4D97-AF65-F5344CB8AC3E}">
        <p14:creationId xmlns:p14="http://schemas.microsoft.com/office/powerpoint/2010/main" val="242440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F15F9-6C7C-0D4C-AB05-0037FB18C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E15F0-E47F-2B41-BBFF-91BB22D60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428D3-8A31-A346-A54F-214AADFC8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E3EF1-B428-8945-B929-838479F7BA3E}" type="datetimeFigureOut">
              <a:rPr lang="en-US" smtClean="0"/>
              <a:t>6/8/20</a:t>
            </a:fld>
            <a:endParaRPr lang="en-US"/>
          </a:p>
        </p:txBody>
      </p:sp>
      <p:sp>
        <p:nvSpPr>
          <p:cNvPr id="5" name="Footer Placeholder 4">
            <a:extLst>
              <a:ext uri="{FF2B5EF4-FFF2-40B4-BE49-F238E27FC236}">
                <a16:creationId xmlns:a16="http://schemas.microsoft.com/office/drawing/2014/main" id="{D2751C00-7482-1242-9ED2-F2FFAEBE89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602239-3C90-5840-8905-C56D92BAF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33708-3502-024A-97EC-D5CB81539E61}" type="slidenum">
              <a:rPr lang="en-US" smtClean="0"/>
              <a:t>‹#›</a:t>
            </a:fld>
            <a:endParaRPr lang="en-US"/>
          </a:p>
        </p:txBody>
      </p:sp>
    </p:spTree>
    <p:extLst>
      <p:ext uri="{BB962C8B-B14F-4D97-AF65-F5344CB8AC3E}">
        <p14:creationId xmlns:p14="http://schemas.microsoft.com/office/powerpoint/2010/main" val="449301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6.png"/><Relationship Id="rId5" Type="http://schemas.openxmlformats.org/officeDocument/2006/relationships/image" Target="../media/image46.png"/><Relationship Id="rId10" Type="http://schemas.openxmlformats.org/officeDocument/2006/relationships/image" Target="../media/image55.png"/><Relationship Id="rId4" Type="http://schemas.openxmlformats.org/officeDocument/2006/relationships/image" Target="../media/image45.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png"/><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tiff"/><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2.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9.png"/><Relationship Id="rId7" Type="http://schemas.openxmlformats.org/officeDocument/2006/relationships/image" Target="../media/image13.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4DF5-C8FB-A543-B9C4-0F310B344DDC}"/>
              </a:ext>
            </a:extLst>
          </p:cNvPr>
          <p:cNvSpPr>
            <a:spLocks noGrp="1"/>
          </p:cNvSpPr>
          <p:nvPr>
            <p:ph type="ctrTitle"/>
          </p:nvPr>
        </p:nvSpPr>
        <p:spPr>
          <a:xfrm>
            <a:off x="5607056" y="278231"/>
            <a:ext cx="6405007" cy="1938650"/>
          </a:xfrm>
        </p:spPr>
        <p:txBody>
          <a:bodyPr>
            <a:normAutofit/>
          </a:bodyPr>
          <a:lstStyle/>
          <a:p>
            <a:pPr algn="r"/>
            <a:r>
              <a:rPr lang="en-US" sz="5400" b="1" dirty="0"/>
              <a:t>How to compress</a:t>
            </a:r>
            <a:br>
              <a:rPr lang="en-US" sz="5400" b="1" dirty="0"/>
            </a:br>
            <a:r>
              <a:rPr lang="en-US" sz="5400" b="1" dirty="0"/>
              <a:t>a nonlocal game</a:t>
            </a:r>
          </a:p>
        </p:txBody>
      </p:sp>
      <p:sp>
        <p:nvSpPr>
          <p:cNvPr id="9" name="TextBox 8">
            <a:extLst>
              <a:ext uri="{FF2B5EF4-FFF2-40B4-BE49-F238E27FC236}">
                <a16:creationId xmlns:a16="http://schemas.microsoft.com/office/drawing/2014/main" id="{BF04ADA1-AFD6-CB43-B395-09787D7DD419}"/>
              </a:ext>
            </a:extLst>
          </p:cNvPr>
          <p:cNvSpPr txBox="1"/>
          <p:nvPr/>
        </p:nvSpPr>
        <p:spPr>
          <a:xfrm>
            <a:off x="5033147" y="5717570"/>
            <a:ext cx="6921661" cy="954107"/>
          </a:xfrm>
          <a:prstGeom prst="rect">
            <a:avLst/>
          </a:prstGeom>
          <a:noFill/>
        </p:spPr>
        <p:txBody>
          <a:bodyPr wrap="square" rtlCol="0">
            <a:spAutoFit/>
          </a:bodyPr>
          <a:lstStyle/>
          <a:p>
            <a:pPr algn="r"/>
            <a:r>
              <a:rPr lang="en-US" sz="3200" dirty="0"/>
              <a:t>Henry Yuen</a:t>
            </a:r>
          </a:p>
          <a:p>
            <a:pPr algn="r"/>
            <a:r>
              <a:rPr lang="en-US" sz="2400" b="1" i="1" dirty="0">
                <a:solidFill>
                  <a:srgbClr val="0070C0"/>
                </a:solidFill>
              </a:rPr>
              <a:t>University of Toronto</a:t>
            </a:r>
          </a:p>
        </p:txBody>
      </p:sp>
      <p:sp>
        <p:nvSpPr>
          <p:cNvPr id="16" name="Cloud 15">
            <a:extLst>
              <a:ext uri="{FF2B5EF4-FFF2-40B4-BE49-F238E27FC236}">
                <a16:creationId xmlns:a16="http://schemas.microsoft.com/office/drawing/2014/main" id="{91C3F9A4-3D68-E34A-ABBE-D8D6D063A801}"/>
              </a:ext>
            </a:extLst>
          </p:cNvPr>
          <p:cNvSpPr/>
          <p:nvPr/>
        </p:nvSpPr>
        <p:spPr>
          <a:xfrm>
            <a:off x="-680483" y="-2509284"/>
            <a:ext cx="7267446" cy="8305919"/>
          </a:xfrm>
          <a:prstGeom prst="cloud">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80EB74-E693-7548-AB51-02B9EC96FBC5}"/>
              </a:ext>
            </a:extLst>
          </p:cNvPr>
          <p:cNvSpPr/>
          <p:nvPr/>
        </p:nvSpPr>
        <p:spPr>
          <a:xfrm>
            <a:off x="1942897" y="5416823"/>
            <a:ext cx="106474" cy="1228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727DFCB-6FAA-884D-828C-81C1515EE8BB}"/>
              </a:ext>
            </a:extLst>
          </p:cNvPr>
          <p:cNvGrpSpPr/>
          <p:nvPr/>
        </p:nvGrpSpPr>
        <p:grpSpPr>
          <a:xfrm>
            <a:off x="1697202" y="4132324"/>
            <a:ext cx="1520563" cy="512412"/>
            <a:chOff x="1835198" y="3980128"/>
            <a:chExt cx="4375371" cy="682855"/>
          </a:xfrm>
        </p:grpSpPr>
        <p:sp>
          <p:nvSpPr>
            <p:cNvPr id="21" name="Freeform 20">
              <a:extLst>
                <a:ext uri="{FF2B5EF4-FFF2-40B4-BE49-F238E27FC236}">
                  <a16:creationId xmlns:a16="http://schemas.microsoft.com/office/drawing/2014/main" id="{C1A4DFE2-3D79-404F-BFA4-4F3F2E08CCDC}"/>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a:extLst>
                <a:ext uri="{FF2B5EF4-FFF2-40B4-BE49-F238E27FC236}">
                  <a16:creationId xmlns:a16="http://schemas.microsoft.com/office/drawing/2014/main" id="{A47F1C1F-0DE7-B14B-80C9-5E44F889132E}"/>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 name="Cube 22">
            <a:extLst>
              <a:ext uri="{FF2B5EF4-FFF2-40B4-BE49-F238E27FC236}">
                <a16:creationId xmlns:a16="http://schemas.microsoft.com/office/drawing/2014/main" id="{D793A716-EECF-F34B-9958-E1084D78E24B}"/>
              </a:ext>
            </a:extLst>
          </p:cNvPr>
          <p:cNvSpPr/>
          <p:nvPr/>
        </p:nvSpPr>
        <p:spPr>
          <a:xfrm>
            <a:off x="1097089" y="3963950"/>
            <a:ext cx="1026912" cy="104414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3417109D-62E6-7B41-A13C-F97D913E5772}"/>
              </a:ext>
            </a:extLst>
          </p:cNvPr>
          <p:cNvSpPr/>
          <p:nvPr/>
        </p:nvSpPr>
        <p:spPr>
          <a:xfrm>
            <a:off x="3105660" y="3950131"/>
            <a:ext cx="1133433" cy="9890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22B947A-3470-8740-8571-A050D5563FD3}"/>
              </a:ext>
            </a:extLst>
          </p:cNvPr>
          <p:cNvSpPr/>
          <p:nvPr/>
        </p:nvSpPr>
        <p:spPr>
          <a:xfrm>
            <a:off x="2342925" y="3978567"/>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792A6EE-6A61-EF4A-A8E0-912020420B7F}"/>
              </a:ext>
            </a:extLst>
          </p:cNvPr>
          <p:cNvSpPr/>
          <p:nvPr/>
        </p:nvSpPr>
        <p:spPr>
          <a:xfrm>
            <a:off x="2526677" y="3791419"/>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0D5AA7FD-F757-DD47-84AB-3B443EC8772A}"/>
              </a:ext>
            </a:extLst>
          </p:cNvPr>
          <p:cNvSpPr/>
          <p:nvPr/>
        </p:nvSpPr>
        <p:spPr>
          <a:xfrm>
            <a:off x="-170117" y="-687998"/>
            <a:ext cx="6757080" cy="4450822"/>
          </a:xfrm>
          <a:prstGeom prst="cloud">
            <a:avLst/>
          </a:prstGeom>
          <a:solidFill>
            <a:schemeClr val="bg1">
              <a:lumMod val="9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B3791AE4-414F-4F4A-AF0F-A0930E0D4949}"/>
              </a:ext>
            </a:extLst>
          </p:cNvPr>
          <p:cNvGrpSpPr/>
          <p:nvPr/>
        </p:nvGrpSpPr>
        <p:grpSpPr>
          <a:xfrm>
            <a:off x="2263247" y="1680632"/>
            <a:ext cx="1650178" cy="591540"/>
            <a:chOff x="1835198" y="3980128"/>
            <a:chExt cx="4375371" cy="682855"/>
          </a:xfrm>
        </p:grpSpPr>
        <p:sp>
          <p:nvSpPr>
            <p:cNvPr id="30" name="Freeform 29">
              <a:extLst>
                <a:ext uri="{FF2B5EF4-FFF2-40B4-BE49-F238E27FC236}">
                  <a16:creationId xmlns:a16="http://schemas.microsoft.com/office/drawing/2014/main" id="{124A928D-FB61-164A-ABE2-92EF3A0E4F49}"/>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744568D1-0077-AF40-B631-4B13F10403B1}"/>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2" name="Cube 31">
            <a:extLst>
              <a:ext uri="{FF2B5EF4-FFF2-40B4-BE49-F238E27FC236}">
                <a16:creationId xmlns:a16="http://schemas.microsoft.com/office/drawing/2014/main" id="{C43214FC-0EE0-F14F-AB32-B38D4E6348F3}"/>
              </a:ext>
            </a:extLst>
          </p:cNvPr>
          <p:cNvSpPr/>
          <p:nvPr/>
        </p:nvSpPr>
        <p:spPr>
          <a:xfrm>
            <a:off x="592364" y="962266"/>
            <a:ext cx="1790172" cy="182021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AF24387-8569-3E43-9434-9ABEB2F1EDB0}"/>
              </a:ext>
            </a:extLst>
          </p:cNvPr>
          <p:cNvSpPr/>
          <p:nvPr/>
        </p:nvSpPr>
        <p:spPr>
          <a:xfrm>
            <a:off x="3110479" y="708758"/>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70D8A3-3486-3547-893C-A6976C50FB34}"/>
              </a:ext>
            </a:extLst>
          </p:cNvPr>
          <p:cNvSpPr/>
          <p:nvPr/>
        </p:nvSpPr>
        <p:spPr>
          <a:xfrm>
            <a:off x="2877011" y="1414771"/>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11FE415-0597-6343-B80C-8ACB411355DC}"/>
              </a:ext>
            </a:extLst>
          </p:cNvPr>
          <p:cNvSpPr/>
          <p:nvPr/>
        </p:nvSpPr>
        <p:spPr>
          <a:xfrm>
            <a:off x="4186539" y="1352286"/>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7BE0A4F-7013-A149-9D03-C186799CEAEB}"/>
              </a:ext>
            </a:extLst>
          </p:cNvPr>
          <p:cNvGrpSpPr/>
          <p:nvPr/>
        </p:nvGrpSpPr>
        <p:grpSpPr>
          <a:xfrm>
            <a:off x="1278234" y="6110665"/>
            <a:ext cx="912622" cy="327148"/>
            <a:chOff x="1835198" y="3980128"/>
            <a:chExt cx="4375371" cy="682855"/>
          </a:xfrm>
        </p:grpSpPr>
        <p:sp>
          <p:nvSpPr>
            <p:cNvPr id="40" name="Freeform 39">
              <a:extLst>
                <a:ext uri="{FF2B5EF4-FFF2-40B4-BE49-F238E27FC236}">
                  <a16:creationId xmlns:a16="http://schemas.microsoft.com/office/drawing/2014/main" id="{5B8EE76A-5784-564B-BEA6-3BB28E965614}"/>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a:extLst>
                <a:ext uri="{FF2B5EF4-FFF2-40B4-BE49-F238E27FC236}">
                  <a16:creationId xmlns:a16="http://schemas.microsoft.com/office/drawing/2014/main" id="{5A4F830C-21DC-C740-8563-828363A78A34}"/>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2" name="Cube 41">
            <a:extLst>
              <a:ext uri="{FF2B5EF4-FFF2-40B4-BE49-F238E27FC236}">
                <a16:creationId xmlns:a16="http://schemas.microsoft.com/office/drawing/2014/main" id="{DE663D7C-A5BD-5147-A408-0A389451F6DC}"/>
              </a:ext>
            </a:extLst>
          </p:cNvPr>
          <p:cNvSpPr/>
          <p:nvPr/>
        </p:nvSpPr>
        <p:spPr>
          <a:xfrm>
            <a:off x="576167" y="5924826"/>
            <a:ext cx="689545" cy="70111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624042CF-3952-9244-A811-CDF345874078}"/>
              </a:ext>
            </a:extLst>
          </p:cNvPr>
          <p:cNvSpPr/>
          <p:nvPr/>
        </p:nvSpPr>
        <p:spPr>
          <a:xfrm>
            <a:off x="2040534" y="5898885"/>
            <a:ext cx="689545" cy="70111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DB9F7C0-F685-F340-BFB8-F7EF32771AB9}"/>
              </a:ext>
            </a:extLst>
          </p:cNvPr>
          <p:cNvSpPr txBox="1"/>
          <p:nvPr/>
        </p:nvSpPr>
        <p:spPr>
          <a:xfrm>
            <a:off x="5033146" y="3049911"/>
            <a:ext cx="6921661" cy="1569660"/>
          </a:xfrm>
          <a:prstGeom prst="rect">
            <a:avLst/>
          </a:prstGeom>
          <a:noFill/>
        </p:spPr>
        <p:txBody>
          <a:bodyPr wrap="square" rtlCol="0">
            <a:spAutoFit/>
          </a:bodyPr>
          <a:lstStyle/>
          <a:p>
            <a:pPr algn="r"/>
            <a:r>
              <a:rPr lang="en-US" sz="2400" dirty="0"/>
              <a:t>w/ </a:t>
            </a:r>
            <a:r>
              <a:rPr lang="en-US" sz="2400" dirty="0" err="1"/>
              <a:t>Zhengfeng</a:t>
            </a:r>
            <a:r>
              <a:rPr lang="en-US" sz="2400" dirty="0"/>
              <a:t> Ji</a:t>
            </a:r>
          </a:p>
          <a:p>
            <a:pPr algn="r"/>
            <a:r>
              <a:rPr lang="en-US" sz="2400" dirty="0"/>
              <a:t>Anand Natarajan</a:t>
            </a:r>
            <a:br>
              <a:rPr lang="en-US" sz="2400" dirty="0"/>
            </a:br>
            <a:r>
              <a:rPr lang="en-US" sz="2400" dirty="0"/>
              <a:t>Thomas </a:t>
            </a:r>
            <a:r>
              <a:rPr lang="en-US" sz="2400" dirty="0" err="1"/>
              <a:t>Vidick</a:t>
            </a:r>
            <a:endParaRPr lang="en-US" sz="2400" dirty="0"/>
          </a:p>
          <a:p>
            <a:pPr algn="r"/>
            <a:r>
              <a:rPr lang="en-US" sz="2400" dirty="0"/>
              <a:t>John Wright</a:t>
            </a:r>
            <a:endParaRPr lang="en-US" b="1" i="1" dirty="0">
              <a:solidFill>
                <a:srgbClr val="0070C0"/>
              </a:solidFill>
            </a:endParaRPr>
          </a:p>
        </p:txBody>
      </p:sp>
      <p:sp>
        <p:nvSpPr>
          <p:cNvPr id="62" name="Oval 61">
            <a:extLst>
              <a:ext uri="{FF2B5EF4-FFF2-40B4-BE49-F238E27FC236}">
                <a16:creationId xmlns:a16="http://schemas.microsoft.com/office/drawing/2014/main" id="{D8B2DB6C-81D8-6A4F-9E9C-103E94DD73B6}"/>
              </a:ext>
            </a:extLst>
          </p:cNvPr>
          <p:cNvSpPr/>
          <p:nvPr/>
        </p:nvSpPr>
        <p:spPr>
          <a:xfrm>
            <a:off x="1813335" y="5695053"/>
            <a:ext cx="106474" cy="1228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5A33175-4564-1A48-AEB5-48AAA04FD86E}"/>
              </a:ext>
            </a:extLst>
          </p:cNvPr>
          <p:cNvSpPr/>
          <p:nvPr/>
        </p:nvSpPr>
        <p:spPr>
          <a:xfrm>
            <a:off x="1724498" y="5902971"/>
            <a:ext cx="106474" cy="12289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D2EE9344-BE04-D049-A125-BB0FDEC54FB9}"/>
              </a:ext>
            </a:extLst>
          </p:cNvPr>
          <p:cNvSpPr/>
          <p:nvPr/>
        </p:nvSpPr>
        <p:spPr>
          <a:xfrm>
            <a:off x="3887735" y="880141"/>
            <a:ext cx="1790172" cy="182021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ADBFDB0C-35A3-D44B-9FFF-96625095537A}"/>
              </a:ext>
            </a:extLst>
          </p:cNvPr>
          <p:cNvSpPr/>
          <p:nvPr/>
        </p:nvSpPr>
        <p:spPr>
          <a:xfrm>
            <a:off x="1068716" y="-3495346"/>
            <a:ext cx="6235645" cy="4341340"/>
          </a:xfrm>
          <a:prstGeom prst="cloud">
            <a:avLst/>
          </a:prstGeom>
          <a:solidFill>
            <a:schemeClr val="bg1">
              <a:lumMod val="8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C8E9A28-C52D-774A-9FA1-D1A2183C2ECB}"/>
              </a:ext>
            </a:extLst>
          </p:cNvPr>
          <p:cNvSpPr/>
          <p:nvPr/>
        </p:nvSpPr>
        <p:spPr>
          <a:xfrm>
            <a:off x="3004601" y="1034726"/>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3EF702B-B36E-D24A-B5EB-5083FEE44293}"/>
              </a:ext>
            </a:extLst>
          </p:cNvPr>
          <p:cNvSpPr/>
          <p:nvPr/>
        </p:nvSpPr>
        <p:spPr>
          <a:xfrm>
            <a:off x="2679077" y="3539784"/>
            <a:ext cx="182586" cy="21074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85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8096-6F6A-2040-A3C5-FAADC0A7BB19}"/>
              </a:ext>
            </a:extLst>
          </p:cNvPr>
          <p:cNvSpPr>
            <a:spLocks noGrp="1"/>
          </p:cNvSpPr>
          <p:nvPr>
            <p:ph type="title"/>
          </p:nvPr>
        </p:nvSpPr>
        <p:spPr/>
        <p:txBody>
          <a:bodyPr/>
          <a:lstStyle/>
          <a:p>
            <a:r>
              <a:rPr lang="en-US" dirty="0"/>
              <a:t>Implications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5AAB57B-B83D-3A4E-9A48-E2CEDEE88F28}"/>
                  </a:ext>
                </a:extLst>
              </p:cNvPr>
              <p:cNvSpPr>
                <a:spLocks noGrp="1"/>
              </p:cNvSpPr>
              <p:nvPr>
                <p:ph idx="1"/>
              </p:nvPr>
            </p:nvSpPr>
            <p:spPr/>
            <p:txBody>
              <a:bodyPr>
                <a:normAutofit/>
              </a:bodyPr>
              <a:lstStyle/>
              <a:p>
                <a:r>
                  <a:rPr lang="en-US" dirty="0"/>
                  <a:t>Turing 1936: No algorithm can solve the Halting Problem.</a:t>
                </a:r>
              </a:p>
              <a:p>
                <a:endParaRPr lang="en-US" dirty="0"/>
              </a:p>
              <a:p>
                <a:r>
                  <a:rPr lang="en-US" dirty="0"/>
                  <a:t>Thus there is no algorithm -- in particular the algorithm promised by </a:t>
                </a:r>
                <a:r>
                  <a:rPr lang="en-US" dirty="0" err="1"/>
                  <a:t>Connes</a:t>
                </a:r>
                <a:r>
                  <a:rPr lang="en-US" dirty="0"/>
                  <a:t>’ Embedding Conjecture -- to approximate </a:t>
                </a:r>
                <a14:m>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𝜔</m:t>
                        </m:r>
                      </m:e>
                      <m:sup>
                        <m:r>
                          <a:rPr lang="en-CA" b="0" i="1" smtClean="0">
                            <a:latin typeface="Cambria Math" panose="02040503050406030204" pitchFamily="18" charset="0"/>
                          </a:rPr>
                          <m:t>∗</m:t>
                        </m:r>
                      </m:sup>
                    </m:sSup>
                    <m:r>
                      <a:rPr lang="en-CA" b="0" i="1" smtClean="0">
                        <a:latin typeface="Cambria Math" panose="02040503050406030204" pitchFamily="18" charset="0"/>
                      </a:rPr>
                      <m:t>(</m:t>
                    </m:r>
                    <m:r>
                      <a:rPr lang="en-CA" b="0" i="1" smtClean="0">
                        <a:latin typeface="Cambria Math" panose="02040503050406030204" pitchFamily="18" charset="0"/>
                      </a:rPr>
                      <m:t>𝐺</m:t>
                    </m:r>
                    <m:r>
                      <a:rPr lang="en-CA" b="0" i="1" smtClean="0">
                        <a:latin typeface="Cambria Math" panose="02040503050406030204" pitchFamily="18" charset="0"/>
                      </a:rPr>
                      <m:t>)±</m:t>
                    </m:r>
                    <m:r>
                      <a:rPr lang="en-CA" b="0" i="1" smtClean="0">
                        <a:latin typeface="Cambria Math" panose="02040503050406030204" pitchFamily="18" charset="0"/>
                      </a:rPr>
                      <m:t>𝜖</m:t>
                    </m:r>
                  </m:oMath>
                </a14:m>
                <a:r>
                  <a:rPr lang="en-US" dirty="0"/>
                  <a:t> for any </a:t>
                </a:r>
                <a14:m>
                  <m:oMath xmlns:m="http://schemas.openxmlformats.org/officeDocument/2006/math">
                    <m:r>
                      <a:rPr lang="en-CA" b="0" i="1" smtClean="0">
                        <a:latin typeface="Cambria Math" panose="02040503050406030204" pitchFamily="18" charset="0"/>
                      </a:rPr>
                      <m:t>𝜖</m:t>
                    </m:r>
                  </m:oMath>
                </a14:m>
                <a:r>
                  <a:rPr lang="en-CA" dirty="0"/>
                  <a:t>.</a:t>
                </a:r>
                <a:endParaRPr lang="en-US" dirty="0"/>
              </a:p>
              <a:p>
                <a:endParaRPr lang="en-US" dirty="0"/>
              </a:p>
              <a:p>
                <a:r>
                  <a:rPr lang="en-US" dirty="0"/>
                  <a:t>Therefore </a:t>
                </a:r>
                <a:r>
                  <a:rPr lang="en-US" dirty="0" err="1"/>
                  <a:t>Connes</a:t>
                </a:r>
                <a:r>
                  <a:rPr lang="en-US" dirty="0"/>
                  <a:t>’ Embedding Conjecture is false.</a:t>
                </a:r>
              </a:p>
              <a:p>
                <a:endParaRPr lang="en-US" dirty="0"/>
              </a:p>
            </p:txBody>
          </p:sp>
        </mc:Choice>
        <mc:Fallback>
          <p:sp>
            <p:nvSpPr>
              <p:cNvPr id="3" name="Content Placeholder 2">
                <a:extLst>
                  <a:ext uri="{FF2B5EF4-FFF2-40B4-BE49-F238E27FC236}">
                    <a16:creationId xmlns:a16="http://schemas.microsoft.com/office/drawing/2014/main" id="{65AAB57B-B83D-3A4E-9A48-E2CEDEE88F28}"/>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spTree>
    <p:extLst>
      <p:ext uri="{BB962C8B-B14F-4D97-AF65-F5344CB8AC3E}">
        <p14:creationId xmlns:p14="http://schemas.microsoft.com/office/powerpoint/2010/main" val="35713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8A42-A50F-2148-ABAC-D95E22C9E82F}"/>
              </a:ext>
            </a:extLst>
          </p:cNvPr>
          <p:cNvSpPr>
            <a:spLocks noGrp="1"/>
          </p:cNvSpPr>
          <p:nvPr>
            <p:ph type="title"/>
          </p:nvPr>
        </p:nvSpPr>
        <p:spPr/>
        <p:txBody>
          <a:bodyPr/>
          <a:lstStyle/>
          <a:p>
            <a:r>
              <a:rPr lang="en-US" dirty="0"/>
              <a:t>Compressing nonlocal games</a:t>
            </a:r>
          </a:p>
        </p:txBody>
      </p:sp>
      <p:sp>
        <p:nvSpPr>
          <p:cNvPr id="3" name="Content Placeholder 2">
            <a:extLst>
              <a:ext uri="{FF2B5EF4-FFF2-40B4-BE49-F238E27FC236}">
                <a16:creationId xmlns:a16="http://schemas.microsoft.com/office/drawing/2014/main" id="{4D4175FB-6702-CA4C-AFEE-26D57B28ACDF}"/>
              </a:ext>
            </a:extLst>
          </p:cNvPr>
          <p:cNvSpPr>
            <a:spLocks noGrp="1"/>
          </p:cNvSpPr>
          <p:nvPr>
            <p:ph idx="1"/>
          </p:nvPr>
        </p:nvSpPr>
        <p:spPr/>
        <p:txBody>
          <a:bodyPr>
            <a:normAutofit/>
          </a:bodyPr>
          <a:lstStyle/>
          <a:p>
            <a:pPr marL="0" indent="0">
              <a:buNone/>
            </a:pPr>
            <a:r>
              <a:rPr lang="en-CA" sz="2400" dirty="0"/>
              <a:t>The technical heart of our result is an efficient compression procedure on (special types of) nonlocal games.</a:t>
            </a:r>
            <a:endParaRPr lang="en-US" sz="2400" dirty="0"/>
          </a:p>
        </p:txBody>
      </p:sp>
      <p:pic>
        <p:nvPicPr>
          <p:cNvPr id="6" name="Picture 5">
            <a:extLst>
              <a:ext uri="{FF2B5EF4-FFF2-40B4-BE49-F238E27FC236}">
                <a16:creationId xmlns:a16="http://schemas.microsoft.com/office/drawing/2014/main" id="{F07C06F2-6209-9C43-82CD-53D6E42539AE}"/>
              </a:ext>
            </a:extLst>
          </p:cNvPr>
          <p:cNvPicPr>
            <a:picLocks noChangeAspect="1"/>
          </p:cNvPicPr>
          <p:nvPr/>
        </p:nvPicPr>
        <p:blipFill>
          <a:blip r:embed="rId2"/>
          <a:stretch>
            <a:fillRect/>
          </a:stretch>
        </p:blipFill>
        <p:spPr>
          <a:xfrm>
            <a:off x="1240264" y="3806034"/>
            <a:ext cx="1393000" cy="1376865"/>
          </a:xfrm>
          <a:prstGeom prst="rect">
            <a:avLst/>
          </a:prstGeom>
        </p:spPr>
      </p:pic>
      <p:cxnSp>
        <p:nvCxnSpPr>
          <p:cNvPr id="7" name="Straight Arrow Connector 6">
            <a:extLst>
              <a:ext uri="{FF2B5EF4-FFF2-40B4-BE49-F238E27FC236}">
                <a16:creationId xmlns:a16="http://schemas.microsoft.com/office/drawing/2014/main" id="{763D794B-CB9A-754F-A52E-70AE6CAB2B2B}"/>
              </a:ext>
            </a:extLst>
          </p:cNvPr>
          <p:cNvCxnSpPr>
            <a:cxnSpLocks/>
          </p:cNvCxnSpPr>
          <p:nvPr/>
        </p:nvCxnSpPr>
        <p:spPr>
          <a:xfrm>
            <a:off x="1936789" y="3393144"/>
            <a:ext cx="0" cy="40415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88B0FE7-4B5E-8841-A4D7-1ED381D52A9C}"/>
                  </a:ext>
                </a:extLst>
              </p:cNvPr>
              <p:cNvSpPr txBox="1"/>
              <p:nvPr/>
            </p:nvSpPr>
            <p:spPr>
              <a:xfrm>
                <a:off x="4036911" y="3093865"/>
                <a:ext cx="7565281" cy="3046988"/>
              </a:xfrm>
              <a:prstGeom prst="rect">
                <a:avLst/>
              </a:prstGeom>
              <a:noFill/>
            </p:spPr>
            <p:txBody>
              <a:bodyPr wrap="square" rtlCol="0">
                <a:spAutoFit/>
              </a:bodyPr>
              <a:lstStyle/>
              <a:p>
                <a:r>
                  <a:rPr lang="en-US" sz="2400" dirty="0"/>
                  <a:t>Some notation:</a:t>
                </a:r>
              </a:p>
              <a:p>
                <a:endParaRPr lang="en-US" sz="2400" dirty="0"/>
              </a:p>
              <a:p>
                <a:pPr marL="285750" indent="-285750">
                  <a:buFont typeface="Arial" panose="020B0604020202020204" pitchFamily="34" charset="0"/>
                  <a:buChar char="•"/>
                </a:pPr>
                <a:r>
                  <a:rPr lang="en-US" sz="2400" dirty="0"/>
                  <a:t>Complexity(</a:t>
                </a:r>
                <a14:m>
                  <m:oMath xmlns:m="http://schemas.openxmlformats.org/officeDocument/2006/math">
                    <m:r>
                      <a:rPr lang="en-CA" sz="2400" b="0" i="1" smtClean="0">
                        <a:latin typeface="Cambria Math" panose="02040503050406030204" pitchFamily="18" charset="0"/>
                      </a:rPr>
                      <m:t>𝜇</m:t>
                    </m:r>
                  </m:oMath>
                </a14:m>
                <a:r>
                  <a:rPr lang="en-US" sz="2400" dirty="0"/>
                  <a:t>) = time complexity of sampling from </a:t>
                </a:r>
                <a14:m>
                  <m:oMath xmlns:m="http://schemas.openxmlformats.org/officeDocument/2006/math">
                    <m:r>
                      <m:rPr>
                        <m:lit/>
                      </m:rPr>
                      <a:rPr lang="en-CA" sz="2400" b="0" i="1" smtClean="0">
                        <a:latin typeface="Cambria Math" panose="02040503050406030204" pitchFamily="18" charset="0"/>
                      </a:rPr>
                      <m:t> </m:t>
                    </m:r>
                    <m:r>
                      <a:rPr lang="en-CA" sz="2400" b="0" i="1" smtClean="0">
                        <a:latin typeface="Cambria Math" panose="02040503050406030204" pitchFamily="18" charset="0"/>
                      </a:rPr>
                      <m:t>𝜇</m:t>
                    </m:r>
                  </m:oMath>
                </a14:m>
                <a:endParaRPr lang="en-US" sz="2400" dirty="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Complexity(</a:t>
                </a:r>
                <a14:m>
                  <m:oMath xmlns:m="http://schemas.openxmlformats.org/officeDocument/2006/math">
                    <m:r>
                      <a:rPr lang="en-CA" sz="2400" b="0" i="1" smtClean="0">
                        <a:latin typeface="Cambria Math" panose="02040503050406030204" pitchFamily="18" charset="0"/>
                      </a:rPr>
                      <m:t>𝐷</m:t>
                    </m:r>
                  </m:oMath>
                </a14:m>
                <a:r>
                  <a:rPr lang="en-US" sz="2400" dirty="0"/>
                  <a:t>) = time complexity of computing </a:t>
                </a:r>
                <a14:m>
                  <m:oMath xmlns:m="http://schemas.openxmlformats.org/officeDocument/2006/math">
                    <m:r>
                      <a:rPr lang="en-CA" sz="2400" b="0" i="1" smtClean="0">
                        <a:latin typeface="Cambria Math" panose="02040503050406030204" pitchFamily="18" charset="0"/>
                      </a:rPr>
                      <m:t>𝐷</m:t>
                    </m:r>
                    <m:r>
                      <a:rPr lang="en-CA" sz="2400" b="0" i="1" smtClean="0">
                        <a:latin typeface="Cambria Math" panose="02040503050406030204" pitchFamily="18" charset="0"/>
                      </a:rPr>
                      <m:t>(</m:t>
                    </m:r>
                    <m:r>
                      <a:rPr lang="en-CA" sz="2400" b="0" i="1" smtClean="0">
                        <a:latin typeface="Cambria Math" panose="02040503050406030204" pitchFamily="18" charset="0"/>
                      </a:rPr>
                      <m:t>𝑥</m:t>
                    </m:r>
                    <m:r>
                      <a:rPr lang="en-CA" sz="2400" b="0" i="1" smtClean="0">
                        <a:latin typeface="Cambria Math" panose="02040503050406030204" pitchFamily="18" charset="0"/>
                      </a:rPr>
                      <m:t>,</m:t>
                    </m:r>
                    <m:r>
                      <a:rPr lang="en-CA" sz="2400" b="0" i="1" smtClean="0">
                        <a:latin typeface="Cambria Math" panose="02040503050406030204" pitchFamily="18" charset="0"/>
                      </a:rPr>
                      <m:t>𝑦</m:t>
                    </m:r>
                    <m:r>
                      <a:rPr lang="en-CA" sz="2400" b="0" i="1" smtClean="0">
                        <a:latin typeface="Cambria Math" panose="02040503050406030204" pitchFamily="18" charset="0"/>
                      </a:rPr>
                      <m:t>,</m:t>
                    </m:r>
                    <m:r>
                      <a:rPr lang="en-CA" sz="2400" b="0" i="1" smtClean="0">
                        <a:latin typeface="Cambria Math" panose="02040503050406030204" pitchFamily="18" charset="0"/>
                      </a:rPr>
                      <m:t>𝑎</m:t>
                    </m:r>
                    <m:r>
                      <a:rPr lang="en-CA" sz="2400" b="0" i="1" smtClean="0">
                        <a:latin typeface="Cambria Math" panose="02040503050406030204" pitchFamily="18" charset="0"/>
                      </a:rPr>
                      <m:t>,</m:t>
                    </m:r>
                    <m:r>
                      <a:rPr lang="en-CA" sz="2400" b="0" i="1" smtClean="0">
                        <a:latin typeface="Cambria Math" panose="02040503050406030204" pitchFamily="18" charset="0"/>
                      </a:rPr>
                      <m:t>𝑏</m:t>
                    </m:r>
                    <m:r>
                      <a:rPr lang="en-CA" sz="2400" b="0" i="1" smtClean="0">
                        <a:latin typeface="Cambria Math" panose="02040503050406030204" pitchFamily="18" charset="0"/>
                      </a:rPr>
                      <m:t>)</m:t>
                    </m:r>
                  </m:oMath>
                </a14:m>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Complexity(</a:t>
                </a:r>
                <a14:m>
                  <m:oMath xmlns:m="http://schemas.openxmlformats.org/officeDocument/2006/math">
                    <m:r>
                      <a:rPr lang="en-CA" sz="2400" i="1">
                        <a:latin typeface="Cambria Math" panose="02040503050406030204" pitchFamily="18" charset="0"/>
                      </a:rPr>
                      <m:t>𝐺</m:t>
                    </m:r>
                  </m:oMath>
                </a14:m>
                <a:r>
                  <a:rPr lang="en-US" sz="2400" dirty="0"/>
                  <a:t>) = Complexity(</a:t>
                </a:r>
                <a14:m>
                  <m:oMath xmlns:m="http://schemas.openxmlformats.org/officeDocument/2006/math">
                    <m:r>
                      <a:rPr lang="en-CA" sz="2400" i="1">
                        <a:latin typeface="Cambria Math" panose="02040503050406030204" pitchFamily="18" charset="0"/>
                      </a:rPr>
                      <m:t>𝜇</m:t>
                    </m:r>
                  </m:oMath>
                </a14:m>
                <a:r>
                  <a:rPr lang="en-US" sz="2400" dirty="0"/>
                  <a:t>) + Complexity(</a:t>
                </a:r>
                <a14:m>
                  <m:oMath xmlns:m="http://schemas.openxmlformats.org/officeDocument/2006/math">
                    <m:r>
                      <a:rPr lang="en-CA" sz="2400" i="1">
                        <a:latin typeface="Cambria Math" panose="02040503050406030204" pitchFamily="18" charset="0"/>
                      </a:rPr>
                      <m:t>𝐷</m:t>
                    </m:r>
                  </m:oMath>
                </a14:m>
                <a:r>
                  <a:rPr lang="en-US" sz="2400" dirty="0"/>
                  <a:t>)</a:t>
                </a:r>
              </a:p>
            </p:txBody>
          </p:sp>
        </mc:Choice>
        <mc:Fallback>
          <p:sp>
            <p:nvSpPr>
              <p:cNvPr id="16" name="TextBox 15">
                <a:extLst>
                  <a:ext uri="{FF2B5EF4-FFF2-40B4-BE49-F238E27FC236}">
                    <a16:creationId xmlns:a16="http://schemas.microsoft.com/office/drawing/2014/main" id="{788B0FE7-4B5E-8841-A4D7-1ED381D52A9C}"/>
                  </a:ext>
                </a:extLst>
              </p:cNvPr>
              <p:cNvSpPr txBox="1">
                <a:spLocks noRot="1" noChangeAspect="1" noMove="1" noResize="1" noEditPoints="1" noAdjustHandles="1" noChangeArrowheads="1" noChangeShapeType="1" noTextEdit="1"/>
              </p:cNvSpPr>
              <p:nvPr/>
            </p:nvSpPr>
            <p:spPr>
              <a:xfrm>
                <a:off x="4036911" y="3093865"/>
                <a:ext cx="7565281" cy="3046988"/>
              </a:xfrm>
              <a:prstGeom prst="rect">
                <a:avLst/>
              </a:prstGeom>
              <a:blipFill>
                <a:blip r:embed="rId3"/>
                <a:stretch>
                  <a:fillRect l="-1173" t="-1660" b="-33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DACEE408-6BDD-CE44-9A47-AD9F9DCD6F3B}"/>
                  </a:ext>
                </a:extLst>
              </p:cNvPr>
              <p:cNvSpPr/>
              <p:nvPr/>
            </p:nvSpPr>
            <p:spPr>
              <a:xfrm>
                <a:off x="1443518" y="2869924"/>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17" name="Rectangle 16">
                <a:extLst>
                  <a:ext uri="{FF2B5EF4-FFF2-40B4-BE49-F238E27FC236}">
                    <a16:creationId xmlns:a16="http://schemas.microsoft.com/office/drawing/2014/main" id="{DACEE408-6BDD-CE44-9A47-AD9F9DCD6F3B}"/>
                  </a:ext>
                </a:extLst>
              </p:cNvPr>
              <p:cNvSpPr>
                <a:spLocks noRot="1" noChangeAspect="1" noMove="1" noResize="1" noEditPoints="1" noAdjustHandles="1" noChangeArrowheads="1" noChangeShapeType="1" noTextEdit="1"/>
              </p:cNvSpPr>
              <p:nvPr/>
            </p:nvSpPr>
            <p:spPr>
              <a:xfrm>
                <a:off x="1443518" y="2869924"/>
                <a:ext cx="1872949" cy="523220"/>
              </a:xfrm>
              <a:prstGeom prst="rect">
                <a:avLst/>
              </a:prstGeom>
              <a:blipFill>
                <a:blip r:embed="rId4"/>
                <a:stretch>
                  <a:fillRect r="-1351" b="-190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EB3373D5-2775-8F47-8C7E-9DACD18DC508}"/>
                  </a:ext>
                </a:extLst>
              </p:cNvPr>
              <p:cNvSpPr/>
              <p:nvPr/>
            </p:nvSpPr>
            <p:spPr>
              <a:xfrm>
                <a:off x="1443518" y="567528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8" name="Rectangle 17">
                <a:extLst>
                  <a:ext uri="{FF2B5EF4-FFF2-40B4-BE49-F238E27FC236}">
                    <a16:creationId xmlns:a16="http://schemas.microsoft.com/office/drawing/2014/main" id="{EB3373D5-2775-8F47-8C7E-9DACD18DC508}"/>
                  </a:ext>
                </a:extLst>
              </p:cNvPr>
              <p:cNvSpPr>
                <a:spLocks noRot="1" noChangeAspect="1" noMove="1" noResize="1" noEditPoints="1" noAdjustHandles="1" noChangeArrowheads="1" noChangeShapeType="1" noTextEdit="1"/>
              </p:cNvSpPr>
              <p:nvPr/>
            </p:nvSpPr>
            <p:spPr>
              <a:xfrm>
                <a:off x="1443518" y="5675280"/>
                <a:ext cx="1872949" cy="537583"/>
              </a:xfrm>
              <a:prstGeom prst="rect">
                <a:avLst/>
              </a:prstGeom>
              <a:blipFill>
                <a:blip r:embed="rId5"/>
                <a:stretch>
                  <a:fillRect t="-6977" r="-1351" b="-1860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2536490-860F-9A40-A541-08393F405CCB}"/>
              </a:ext>
            </a:extLst>
          </p:cNvPr>
          <p:cNvSpPr txBox="1"/>
          <p:nvPr/>
        </p:nvSpPr>
        <p:spPr>
          <a:xfrm>
            <a:off x="488585" y="2944321"/>
            <a:ext cx="983914" cy="369332"/>
          </a:xfrm>
          <a:prstGeom prst="rect">
            <a:avLst/>
          </a:prstGeom>
          <a:noFill/>
        </p:spPr>
        <p:txBody>
          <a:bodyPr wrap="square" rtlCol="0">
            <a:spAutoFit/>
          </a:bodyPr>
          <a:lstStyle/>
          <a:p>
            <a:r>
              <a:rPr lang="en-US" dirty="0">
                <a:solidFill>
                  <a:srgbClr val="7030A0"/>
                </a:solidFill>
              </a:rPr>
              <a:t>(special)</a:t>
            </a:r>
          </a:p>
        </p:txBody>
      </p:sp>
      <p:sp>
        <p:nvSpPr>
          <p:cNvPr id="20" name="TextBox 19">
            <a:extLst>
              <a:ext uri="{FF2B5EF4-FFF2-40B4-BE49-F238E27FC236}">
                <a16:creationId xmlns:a16="http://schemas.microsoft.com/office/drawing/2014/main" id="{77F957D8-F92B-EC41-92BC-CDB5DA10D5CC}"/>
              </a:ext>
            </a:extLst>
          </p:cNvPr>
          <p:cNvSpPr txBox="1"/>
          <p:nvPr/>
        </p:nvSpPr>
        <p:spPr>
          <a:xfrm>
            <a:off x="594185" y="5746315"/>
            <a:ext cx="983914" cy="369332"/>
          </a:xfrm>
          <a:prstGeom prst="rect">
            <a:avLst/>
          </a:prstGeom>
          <a:noFill/>
        </p:spPr>
        <p:txBody>
          <a:bodyPr wrap="square" rtlCol="0">
            <a:spAutoFit/>
          </a:bodyPr>
          <a:lstStyle/>
          <a:p>
            <a:r>
              <a:rPr lang="en-US" dirty="0">
                <a:solidFill>
                  <a:srgbClr val="7030A0"/>
                </a:solidFill>
              </a:rPr>
              <a:t>(special)</a:t>
            </a:r>
          </a:p>
        </p:txBody>
      </p:sp>
      <p:cxnSp>
        <p:nvCxnSpPr>
          <p:cNvPr id="23" name="Straight Arrow Connector 22">
            <a:extLst>
              <a:ext uri="{FF2B5EF4-FFF2-40B4-BE49-F238E27FC236}">
                <a16:creationId xmlns:a16="http://schemas.microsoft.com/office/drawing/2014/main" id="{929DC201-7A6C-8248-ABB7-2D2C5959D4AE}"/>
              </a:ext>
            </a:extLst>
          </p:cNvPr>
          <p:cNvCxnSpPr>
            <a:cxnSpLocks/>
          </p:cNvCxnSpPr>
          <p:nvPr/>
        </p:nvCxnSpPr>
        <p:spPr>
          <a:xfrm>
            <a:off x="1936764" y="5182899"/>
            <a:ext cx="0" cy="40415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5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8A42-A50F-2148-ABAC-D95E22C9E82F}"/>
              </a:ext>
            </a:extLst>
          </p:cNvPr>
          <p:cNvSpPr>
            <a:spLocks noGrp="1"/>
          </p:cNvSpPr>
          <p:nvPr>
            <p:ph type="title"/>
          </p:nvPr>
        </p:nvSpPr>
        <p:spPr/>
        <p:txBody>
          <a:bodyPr/>
          <a:lstStyle/>
          <a:p>
            <a:r>
              <a:rPr lang="en-US" dirty="0"/>
              <a:t>Compressing nonlocal games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D4175FB-6702-CA4C-AFEE-26D57B28ACDF}"/>
                  </a:ext>
                </a:extLst>
              </p:cNvPr>
              <p:cNvSpPr>
                <a:spLocks noGrp="1"/>
              </p:cNvSpPr>
              <p:nvPr>
                <p:ph idx="1"/>
              </p:nvPr>
            </p:nvSpPr>
            <p:spPr/>
            <p:txBody>
              <a:bodyPr>
                <a:normAutofit/>
              </a:bodyPr>
              <a:lstStyle/>
              <a:p>
                <a:pPr marL="0" indent="0">
                  <a:buNone/>
                </a:pPr>
                <a:r>
                  <a:rPr lang="en-US" sz="2400" dirty="0"/>
                  <a:t>Properties of compression </a:t>
                </a:r>
                <a14:m>
                  <m:oMath xmlns:m="http://schemas.openxmlformats.org/officeDocument/2006/math">
                    <m:acc>
                      <m:accPr>
                        <m:chr m:val="̂"/>
                        <m:ctrlPr>
                          <a:rPr lang="en-CA" sz="2400" b="0" i="1" smtClean="0">
                            <a:latin typeface="Cambria Math" panose="02040503050406030204" pitchFamily="18" charset="0"/>
                          </a:rPr>
                        </m:ctrlPr>
                      </m:accPr>
                      <m:e>
                        <m:r>
                          <a:rPr lang="en-CA" sz="2400" b="0" i="1" smtClean="0">
                            <a:latin typeface="Cambria Math" panose="02040503050406030204" pitchFamily="18" charset="0"/>
                          </a:rPr>
                          <m:t>𝐺</m:t>
                        </m:r>
                      </m:e>
                    </m:acc>
                  </m:oMath>
                </a14:m>
                <a:r>
                  <a:rPr lang="en-US" sz="2400" dirty="0"/>
                  <a:t> of a nonlocal game </a:t>
                </a:r>
                <a14:m>
                  <m:oMath xmlns:m="http://schemas.openxmlformats.org/officeDocument/2006/math">
                    <m:r>
                      <a:rPr lang="en-CA" sz="2400" b="0" i="1" smtClean="0">
                        <a:latin typeface="Cambria Math" panose="02040503050406030204" pitchFamily="18" charset="0"/>
                      </a:rPr>
                      <m:t>𝐺</m:t>
                    </m:r>
                  </m:oMath>
                </a14:m>
                <a:endParaRPr lang="en-CA" sz="2400" b="0" dirty="0"/>
              </a:p>
              <a:p>
                <a:pPr marL="0" indent="0">
                  <a:buNone/>
                </a:pPr>
                <a:endParaRPr lang="en-US" sz="2400" dirty="0"/>
              </a:p>
              <a:p>
                <a:pPr lvl="1"/>
                <a:r>
                  <a:rPr lang="en-US" sz="2000" b="1" dirty="0"/>
                  <a:t>Complexity compression</a:t>
                </a:r>
                <a:r>
                  <a:rPr lang="en-US" sz="2000" dirty="0"/>
                  <a:t>: Complexity(</a:t>
                </a:r>
                <a14:m>
                  <m:oMath xmlns:m="http://schemas.openxmlformats.org/officeDocument/2006/math">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oMath>
                </a14:m>
                <a:r>
                  <a:rPr lang="en-US" sz="2000" dirty="0"/>
                  <a:t>) = polylog (Complexity(</a:t>
                </a:r>
                <a14:m>
                  <m:oMath xmlns:m="http://schemas.openxmlformats.org/officeDocument/2006/math">
                    <m:r>
                      <a:rPr lang="en-CA" sz="2000" b="0" i="1" smtClean="0">
                        <a:latin typeface="Cambria Math" panose="02040503050406030204" pitchFamily="18" charset="0"/>
                      </a:rPr>
                      <m:t>𝐺</m:t>
                    </m:r>
                  </m:oMath>
                </a14:m>
                <a:r>
                  <a:rPr lang="en-US" sz="2000" dirty="0"/>
                  <a:t>))</a:t>
                </a:r>
              </a:p>
              <a:p>
                <a:pPr lvl="1"/>
                <a:endParaRPr lang="en-US" sz="2000" dirty="0"/>
              </a:p>
              <a:p>
                <a:pPr lvl="1"/>
                <a:r>
                  <a:rPr lang="en-US" sz="2000" b="1" dirty="0"/>
                  <a:t>Completeness</a:t>
                </a:r>
                <a:r>
                  <a:rPr lang="en-US" sz="2000" dirty="0"/>
                  <a:t>: if </a:t>
                </a:r>
                <a14:m>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𝜔</m:t>
                        </m:r>
                      </m:e>
                      <m:sup>
                        <m:r>
                          <a:rPr lang="en-CA" sz="2000" b="0" i="1" smtClean="0">
                            <a:latin typeface="Cambria Math" panose="02040503050406030204" pitchFamily="18" charset="0"/>
                          </a:rPr>
                          <m:t>∗</m:t>
                        </m:r>
                      </m:sup>
                    </m:sSup>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𝐺</m:t>
                        </m:r>
                      </m:e>
                    </m:d>
                    <m:r>
                      <a:rPr lang="en-CA" sz="2000" b="0" i="1" smtClean="0">
                        <a:latin typeface="Cambria Math" panose="02040503050406030204" pitchFamily="18" charset="0"/>
                      </a:rPr>
                      <m:t>=1</m:t>
                    </m:r>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e>
                    </m:d>
                    <m:r>
                      <a:rPr lang="en-CA" sz="2000" i="1">
                        <a:latin typeface="Cambria Math" panose="02040503050406030204" pitchFamily="18" charset="0"/>
                      </a:rPr>
                      <m:t>=1</m:t>
                    </m:r>
                  </m:oMath>
                </a14:m>
                <a:endParaRPr lang="en-CA" sz="2000" dirty="0"/>
              </a:p>
              <a:p>
                <a:pPr lvl="1"/>
                <a:endParaRPr lang="en-US" sz="2000" dirty="0"/>
              </a:p>
              <a:p>
                <a:pPr lvl="1"/>
                <a:r>
                  <a:rPr lang="en-US" sz="2000" b="1" dirty="0"/>
                  <a:t>Soundness</a:t>
                </a:r>
                <a:r>
                  <a:rPr lang="en-US" sz="2000" dirty="0"/>
                  <a:t>: </a:t>
                </a:r>
                <a:r>
                  <a:rPr lang="en-CA" sz="2000" dirty="0"/>
                  <a:t>Any value-½ (or better) strategy for </a:t>
                </a:r>
                <a14:m>
                  <m:oMath xmlns:m="http://schemas.openxmlformats.org/officeDocument/2006/math">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oMath>
                </a14:m>
                <a:r>
                  <a:rPr lang="en-US" sz="2000" b="1" dirty="0"/>
                  <a:t> </a:t>
                </a:r>
                <a:r>
                  <a:rPr lang="en-US" sz="2000" dirty="0"/>
                  <a:t>can be locally transformed into a </a:t>
                </a:r>
                <a:r>
                  <a:rPr lang="en-CA" sz="2000" dirty="0"/>
                  <a:t>value-½ </a:t>
                </a:r>
                <a:r>
                  <a:rPr lang="en-US" sz="2000" dirty="0"/>
                  <a:t>strategy for </a:t>
                </a:r>
                <a14:m>
                  <m:oMath xmlns:m="http://schemas.openxmlformats.org/officeDocument/2006/math">
                    <m:r>
                      <a:rPr lang="en-CA" sz="2000" i="1">
                        <a:latin typeface="Cambria Math" panose="02040503050406030204" pitchFamily="18" charset="0"/>
                      </a:rPr>
                      <m:t>𝐺</m:t>
                    </m:r>
                  </m:oMath>
                </a14:m>
                <a:r>
                  <a:rPr lang="en-US" sz="2000" b="1" dirty="0"/>
                  <a:t>.</a:t>
                </a:r>
                <a:endParaRPr lang="en-US" sz="2000" dirty="0"/>
              </a:p>
              <a:p>
                <a:pPr lvl="1"/>
                <a:endParaRPr lang="en-US" sz="2000" dirty="0"/>
              </a:p>
              <a:p>
                <a:pPr lvl="1"/>
                <a:r>
                  <a:rPr lang="en-US" sz="2000" b="1" dirty="0"/>
                  <a:t>Entanglement</a:t>
                </a:r>
                <a:r>
                  <a:rPr lang="en-US" sz="2000" dirty="0"/>
                  <a:t>: Any </a:t>
                </a:r>
                <a:r>
                  <a:rPr lang="en-CA" sz="2000" dirty="0"/>
                  <a:t>value-½</a:t>
                </a:r>
                <a:r>
                  <a:rPr lang="en-US" sz="2000" dirty="0"/>
                  <a:t> strategy for </a:t>
                </a:r>
                <a14:m>
                  <m:oMath xmlns:m="http://schemas.openxmlformats.org/officeDocument/2006/math">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oMath>
                </a14:m>
                <a:r>
                  <a:rPr lang="en-US" sz="2000" b="1" dirty="0"/>
                  <a:t> </a:t>
                </a:r>
                <a:r>
                  <a:rPr lang="en-US" sz="2000" dirty="0"/>
                  <a:t>requires at least Complexity(</a:t>
                </a:r>
                <a14:m>
                  <m:oMath xmlns:m="http://schemas.openxmlformats.org/officeDocument/2006/math">
                    <m:r>
                      <a:rPr lang="en-CA" sz="2000" i="1">
                        <a:latin typeface="Cambria Math" panose="02040503050406030204" pitchFamily="18" charset="0"/>
                      </a:rPr>
                      <m:t>𝐺</m:t>
                    </m:r>
                  </m:oMath>
                </a14:m>
                <a:r>
                  <a:rPr lang="en-US" sz="2000" dirty="0"/>
                  <a:t>) # of qubits.</a:t>
                </a:r>
                <a:endParaRPr lang="en-US" sz="2000" b="1" dirty="0"/>
              </a:p>
              <a:p>
                <a:pPr lvl="1"/>
                <a:endParaRPr lang="en-US" sz="2000" dirty="0"/>
              </a:p>
            </p:txBody>
          </p:sp>
        </mc:Choice>
        <mc:Fallback>
          <p:sp>
            <p:nvSpPr>
              <p:cNvPr id="3" name="Content Placeholder 2">
                <a:extLst>
                  <a:ext uri="{FF2B5EF4-FFF2-40B4-BE49-F238E27FC236}">
                    <a16:creationId xmlns:a16="http://schemas.microsoft.com/office/drawing/2014/main" id="{4D4175FB-6702-CA4C-AFEE-26D57B28ACDF}"/>
                  </a:ext>
                </a:extLst>
              </p:cNvPr>
              <p:cNvSpPr>
                <a:spLocks noGrp="1" noRot="1" noChangeAspect="1" noMove="1" noResize="1" noEditPoints="1" noAdjustHandles="1" noChangeArrowheads="1" noChangeShapeType="1" noTextEdit="1"/>
              </p:cNvSpPr>
              <p:nvPr>
                <p:ph idx="1"/>
              </p:nvPr>
            </p:nvSpPr>
            <p:spPr>
              <a:blipFill>
                <a:blip r:embed="rId2"/>
                <a:stretch>
                  <a:fillRect l="-844" t="-2047"/>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F07C06F2-6209-9C43-82CD-53D6E42539AE}"/>
              </a:ext>
            </a:extLst>
          </p:cNvPr>
          <p:cNvPicPr>
            <a:picLocks noChangeAspect="1"/>
          </p:cNvPicPr>
          <p:nvPr/>
        </p:nvPicPr>
        <p:blipFill>
          <a:blip r:embed="rId3"/>
          <a:stretch>
            <a:fillRect/>
          </a:stretch>
        </p:blipFill>
        <p:spPr>
          <a:xfrm>
            <a:off x="9960800" y="313823"/>
            <a:ext cx="1393000" cy="1376865"/>
          </a:xfrm>
          <a:prstGeom prst="rect">
            <a:avLst/>
          </a:prstGeom>
        </p:spPr>
      </p:pic>
    </p:spTree>
    <p:extLst>
      <p:ext uri="{BB962C8B-B14F-4D97-AF65-F5344CB8AC3E}">
        <p14:creationId xmlns:p14="http://schemas.microsoft.com/office/powerpoint/2010/main" val="138211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8A42-A50F-2148-ABAC-D95E22C9E82F}"/>
              </a:ext>
            </a:extLst>
          </p:cNvPr>
          <p:cNvSpPr>
            <a:spLocks noGrp="1"/>
          </p:cNvSpPr>
          <p:nvPr>
            <p:ph type="title"/>
          </p:nvPr>
        </p:nvSpPr>
        <p:spPr/>
        <p:txBody>
          <a:bodyPr/>
          <a:lstStyle/>
          <a:p>
            <a:r>
              <a:rPr lang="en-US" dirty="0"/>
              <a:t>Recursive compression of nonlocal games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D4175FB-6702-CA4C-AFEE-26D57B28ACDF}"/>
                  </a:ext>
                </a:extLst>
              </p:cNvPr>
              <p:cNvSpPr>
                <a:spLocks noGrp="1"/>
              </p:cNvSpPr>
              <p:nvPr>
                <p:ph idx="1"/>
              </p:nvPr>
            </p:nvSpPr>
            <p:spPr/>
            <p:txBody>
              <a:bodyPr>
                <a:normAutofit lnSpcReduction="10000"/>
              </a:bodyPr>
              <a:lstStyle/>
              <a:p>
                <a:r>
                  <a:rPr lang="en-US" sz="2400" dirty="0"/>
                  <a:t>For every Turing machine </a:t>
                </a:r>
                <a14:m>
                  <m:oMath xmlns:m="http://schemas.openxmlformats.org/officeDocument/2006/math">
                    <m:r>
                      <a:rPr lang="en-CA" sz="2400" i="1">
                        <a:latin typeface="Cambria Math" panose="02040503050406030204" pitchFamily="18" charset="0"/>
                      </a:rPr>
                      <m:t>𝑀</m:t>
                    </m:r>
                  </m:oMath>
                </a14:m>
                <a:r>
                  <a:rPr lang="en-US" sz="2400" dirty="0"/>
                  <a:t>, define a family of games </a:t>
                </a:r>
                <a14:m>
                  <m:oMath xmlns:m="http://schemas.openxmlformats.org/officeDocument/2006/math">
                    <m:d>
                      <m:dPr>
                        <m:begChr m:val="{"/>
                        <m:endChr m:val="}"/>
                        <m:ctrlPr>
                          <a:rPr lang="en-CA" sz="2400" i="1">
                            <a:latin typeface="Cambria Math" panose="02040503050406030204" pitchFamily="18" charset="0"/>
                          </a:rPr>
                        </m:ctrlPr>
                      </m:dPr>
                      <m:e>
                        <m:sSub>
                          <m:sSubPr>
                            <m:ctrlPr>
                              <a:rPr lang="en-CA" sz="2400" b="0" i="1" smtClean="0">
                                <a:latin typeface="Cambria Math" panose="02040503050406030204" pitchFamily="18" charset="0"/>
                              </a:rPr>
                            </m:ctrlPr>
                          </m:sSubPr>
                          <m:e>
                            <m:r>
                              <a:rPr lang="en-CA" sz="2400" b="0" i="1" smtClean="0">
                                <a:latin typeface="Cambria Math" panose="02040503050406030204" pitchFamily="18" charset="0"/>
                              </a:rPr>
                              <m:t>𝐺</m:t>
                            </m:r>
                          </m:e>
                          <m:sub>
                            <m:r>
                              <a:rPr lang="en-CA" sz="2400" b="0" i="1" smtClean="0">
                                <a:latin typeface="Cambria Math" panose="02040503050406030204" pitchFamily="18" charset="0"/>
                              </a:rPr>
                              <m:t>𝑛</m:t>
                            </m:r>
                          </m:sub>
                        </m:sSub>
                      </m:e>
                    </m:d>
                  </m:oMath>
                </a14:m>
                <a:r>
                  <a:rPr lang="en-US" sz="2400" dirty="0"/>
                  <a:t> where </a:t>
                </a:r>
              </a:p>
              <a:p>
                <a:pPr lvl="1"/>
                <a:r>
                  <a:rPr lang="en-CA" sz="2000" dirty="0"/>
                  <a:t>The verifier in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𝐺</m:t>
                        </m:r>
                      </m:e>
                      <m:sub>
                        <m:r>
                          <a:rPr lang="en-CA" sz="2000" i="1">
                            <a:latin typeface="Cambria Math" panose="02040503050406030204" pitchFamily="18" charset="0"/>
                          </a:rPr>
                          <m:t>𝑛</m:t>
                        </m:r>
                      </m:sub>
                    </m:sSub>
                  </m:oMath>
                </a14:m>
                <a:r>
                  <a:rPr lang="en-US" sz="2000" dirty="0"/>
                  <a:t> automatically accepts if </a:t>
                </a:r>
                <a14:m>
                  <m:oMath xmlns:m="http://schemas.openxmlformats.org/officeDocument/2006/math">
                    <m:r>
                      <a:rPr lang="en-CA" sz="2000" i="1">
                        <a:latin typeface="Cambria Math" panose="02040503050406030204" pitchFamily="18" charset="0"/>
                      </a:rPr>
                      <m:t>𝑀</m:t>
                    </m:r>
                  </m:oMath>
                </a14:m>
                <a:r>
                  <a:rPr lang="en-US" sz="2000" dirty="0"/>
                  <a:t> halts in </a:t>
                </a:r>
                <a14:m>
                  <m:oMath xmlns:m="http://schemas.openxmlformats.org/officeDocument/2006/math">
                    <m:r>
                      <a:rPr lang="en-CA" sz="2000" i="1">
                        <a:latin typeface="Cambria Math" panose="02040503050406030204" pitchFamily="18" charset="0"/>
                      </a:rPr>
                      <m:t>𝑛</m:t>
                    </m:r>
                  </m:oMath>
                </a14:m>
                <a:r>
                  <a:rPr lang="en-US" sz="2000" dirty="0"/>
                  <a:t> steps;</a:t>
                </a:r>
              </a:p>
              <a:p>
                <a:pPr lvl="1"/>
                <a:r>
                  <a:rPr lang="en-US" sz="2000" dirty="0"/>
                  <a:t>Otherwise it plays compression </a:t>
                </a:r>
                <a14:m>
                  <m:oMath xmlns:m="http://schemas.openxmlformats.org/officeDocument/2006/math">
                    <m:sSub>
                      <m:sSubPr>
                        <m:ctrlPr>
                          <a:rPr lang="en-CA" sz="2000" b="0" i="1" dirty="0" smtClean="0">
                            <a:latin typeface="Cambria Math" panose="02040503050406030204" pitchFamily="18" charset="0"/>
                          </a:rPr>
                        </m:ctrlPr>
                      </m:sSubPr>
                      <m:e>
                        <m:acc>
                          <m:accPr>
                            <m:chr m:val="̂"/>
                            <m:ctrlPr>
                              <a:rPr lang="en-CA" sz="2000" b="0" i="1" dirty="0" smtClean="0">
                                <a:latin typeface="Cambria Math" panose="02040503050406030204" pitchFamily="18" charset="0"/>
                              </a:rPr>
                            </m:ctrlPr>
                          </m:accPr>
                          <m:e>
                            <m:r>
                              <a:rPr lang="en-CA" sz="2000" b="0" i="1" dirty="0" smtClean="0">
                                <a:latin typeface="Cambria Math" panose="02040503050406030204" pitchFamily="18" charset="0"/>
                              </a:rPr>
                              <m:t>𝐺</m:t>
                            </m:r>
                          </m:e>
                        </m:acc>
                      </m:e>
                      <m:sub>
                        <m:r>
                          <a:rPr lang="en-CA" sz="2000" b="0" i="1" dirty="0" smtClean="0">
                            <a:latin typeface="Cambria Math" panose="02040503050406030204" pitchFamily="18" charset="0"/>
                          </a:rPr>
                          <m:t>𝑛</m:t>
                        </m:r>
                        <m:r>
                          <a:rPr lang="en-CA" sz="2000" b="0" i="1" dirty="0" smtClean="0">
                            <a:latin typeface="Cambria Math" panose="02040503050406030204" pitchFamily="18" charset="0"/>
                          </a:rPr>
                          <m:t>+1</m:t>
                        </m:r>
                      </m:sub>
                    </m:sSub>
                    <m:r>
                      <a:rPr lang="en-CA" sz="2000" i="1">
                        <a:latin typeface="Cambria Math" panose="02040503050406030204" pitchFamily="18" charset="0"/>
                      </a:rPr>
                      <m:t> </m:t>
                    </m:r>
                  </m:oMath>
                </a14:m>
                <a:r>
                  <a:rPr lang="en-US" sz="2000" dirty="0"/>
                  <a:t>of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𝐺</m:t>
                        </m:r>
                      </m:e>
                      <m:sub>
                        <m:r>
                          <a:rPr lang="en-CA" sz="2000" i="1">
                            <a:latin typeface="Cambria Math" panose="02040503050406030204" pitchFamily="18" charset="0"/>
                          </a:rPr>
                          <m:t>𝑛</m:t>
                        </m:r>
                        <m:r>
                          <a:rPr lang="en-CA" sz="2000" b="0" i="1" smtClean="0">
                            <a:latin typeface="Cambria Math" panose="02040503050406030204" pitchFamily="18" charset="0"/>
                          </a:rPr>
                          <m:t>+1</m:t>
                        </m:r>
                      </m:sub>
                    </m:sSub>
                  </m:oMath>
                </a14:m>
                <a:r>
                  <a:rPr lang="en-US" sz="2000" dirty="0"/>
                  <a:t>.</a:t>
                </a:r>
              </a:p>
              <a:p>
                <a:endParaRPr lang="en-US" dirty="0"/>
              </a:p>
              <a:p>
                <a:r>
                  <a:rPr lang="en-CA" sz="2400" dirty="0"/>
                  <a:t>High level proof sketch of MIP*=RE result:</a:t>
                </a:r>
              </a:p>
              <a:p>
                <a:pPr lvl="1"/>
                <a:r>
                  <a:rPr lang="en-CA" sz="2000" dirty="0"/>
                  <a:t>Let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𝐺</m:t>
                        </m:r>
                      </m:e>
                      <m:sub>
                        <m:r>
                          <a:rPr lang="en-CA" sz="2000" b="0" i="1" smtClean="0">
                            <a:latin typeface="Cambria Math" panose="02040503050406030204" pitchFamily="18" charset="0"/>
                          </a:rPr>
                          <m:t>𝑀</m:t>
                        </m:r>
                      </m:sub>
                    </m:sSub>
                  </m:oMath>
                </a14:m>
                <a:r>
                  <a:rPr lang="en-CA" sz="2000" dirty="0"/>
                  <a:t> denote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𝐺</m:t>
                        </m:r>
                      </m:e>
                      <m:sub>
                        <m:r>
                          <a:rPr lang="en-CA" sz="2000" b="0" i="1" smtClean="0">
                            <a:latin typeface="Cambria Math" panose="02040503050406030204" pitchFamily="18" charset="0"/>
                          </a:rPr>
                          <m:t>1</m:t>
                        </m:r>
                      </m:sub>
                    </m:sSub>
                  </m:oMath>
                </a14:m>
                <a:r>
                  <a:rPr lang="en-CA" sz="2000" dirty="0"/>
                  <a:t>.</a:t>
                </a:r>
              </a:p>
              <a:p>
                <a:pPr lvl="1"/>
                <a:endParaRPr lang="en-CA" sz="2000" dirty="0"/>
              </a:p>
              <a:p>
                <a:pPr lvl="1"/>
                <a:r>
                  <a:rPr lang="en-CA" sz="2000" dirty="0"/>
                  <a:t>If </a:t>
                </a:r>
                <a14:m>
                  <m:oMath xmlns:m="http://schemas.openxmlformats.org/officeDocument/2006/math">
                    <m:r>
                      <a:rPr lang="en-CA" sz="2000" i="1">
                        <a:latin typeface="Cambria Math" panose="02040503050406030204" pitchFamily="18" charset="0"/>
                      </a:rPr>
                      <m:t>𝑀</m:t>
                    </m:r>
                  </m:oMath>
                </a14:m>
                <a:r>
                  <a:rPr lang="en-CA" sz="2000" dirty="0"/>
                  <a:t> halts in </a:t>
                </a:r>
                <a14:m>
                  <m:oMath xmlns:m="http://schemas.openxmlformats.org/officeDocument/2006/math">
                    <m:r>
                      <a:rPr lang="en-CA" sz="2000" b="0" i="1" smtClean="0">
                        <a:latin typeface="Cambria Math" panose="02040503050406030204" pitchFamily="18" charset="0"/>
                      </a:rPr>
                      <m:t>𝑇</m:t>
                    </m:r>
                  </m:oMath>
                </a14:m>
                <a:r>
                  <a:rPr lang="en-CA" sz="2000" dirty="0"/>
                  <a:t> steps, then </a:t>
                </a:r>
                <a14:m>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𝜔</m:t>
                        </m:r>
                      </m:e>
                      <m:sup>
                        <m:r>
                          <a:rPr lang="en-CA" sz="2000" b="0" i="1" smtClean="0">
                            <a:latin typeface="Cambria Math" panose="02040503050406030204" pitchFamily="18" charset="0"/>
                          </a:rPr>
                          <m:t>∗</m:t>
                        </m:r>
                      </m:sup>
                    </m:sSup>
                    <m:d>
                      <m:dPr>
                        <m:ctrlPr>
                          <a:rPr lang="en-CA" sz="2000" b="0" i="1" smtClean="0">
                            <a:latin typeface="Cambria Math" panose="02040503050406030204" pitchFamily="18" charset="0"/>
                          </a:rPr>
                        </m:ctrlPr>
                      </m:dPr>
                      <m:e>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𝐺</m:t>
                            </m:r>
                          </m:e>
                          <m:sub>
                            <m:r>
                              <a:rPr lang="en-CA" sz="2000" b="0" i="1" smtClean="0">
                                <a:latin typeface="Cambria Math" panose="02040503050406030204" pitchFamily="18" charset="0"/>
                              </a:rPr>
                              <m:t>𝑇</m:t>
                            </m:r>
                          </m:sub>
                        </m:sSub>
                      </m:e>
                    </m:d>
                    <m:r>
                      <a:rPr lang="en-CA" sz="2000" b="0" i="1" smtClean="0">
                        <a:latin typeface="Cambria Math" panose="02040503050406030204" pitchFamily="18" charset="0"/>
                      </a:rPr>
                      <m:t>=1</m:t>
                    </m:r>
                  </m:oMath>
                </a14:m>
                <a:r>
                  <a:rPr lang="en-CA" sz="2000" dirty="0"/>
                  <a:t>, so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b>
                          <m:sSubPr>
                            <m:ctrlPr>
                              <a:rPr lang="en-CA" sz="2000" b="0" i="1" dirty="0" smtClean="0">
                                <a:latin typeface="Cambria Math" panose="02040503050406030204" pitchFamily="18" charset="0"/>
                              </a:rPr>
                            </m:ctrlPr>
                          </m:sSubPr>
                          <m:e>
                            <m:acc>
                              <m:accPr>
                                <m:chr m:val="̂"/>
                                <m:ctrlPr>
                                  <a:rPr lang="en-CA" sz="2000" b="0" i="1" dirty="0" smtClean="0">
                                    <a:latin typeface="Cambria Math" panose="02040503050406030204" pitchFamily="18" charset="0"/>
                                  </a:rPr>
                                </m:ctrlPr>
                              </m:accPr>
                              <m:e>
                                <m:r>
                                  <a:rPr lang="en-CA" sz="2000" b="0" i="1" dirty="0" smtClean="0">
                                    <a:latin typeface="Cambria Math" panose="02040503050406030204" pitchFamily="18" charset="0"/>
                                  </a:rPr>
                                  <m:t>𝐺</m:t>
                                </m:r>
                              </m:e>
                            </m:acc>
                          </m:e>
                          <m:sub>
                            <m:r>
                              <a:rPr lang="en-CA" b="0" i="1" dirty="0" smtClean="0">
                                <a:latin typeface="Cambria Math" panose="02040503050406030204" pitchFamily="18" charset="0"/>
                              </a:rPr>
                              <m:t>𝑇</m:t>
                            </m:r>
                          </m:sub>
                        </m:sSub>
                      </m:e>
                    </m:d>
                    <m:r>
                      <a:rPr lang="en-CA" sz="2000" i="1">
                        <a:latin typeface="Cambria Math" panose="02040503050406030204" pitchFamily="18" charset="0"/>
                      </a:rPr>
                      <m:t>=1</m:t>
                    </m:r>
                  </m:oMath>
                </a14:m>
                <a:r>
                  <a:rPr lang="en-CA" sz="2000" dirty="0"/>
                  <a:t>. But that means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b>
                          <m:sSubPr>
                            <m:ctrlPr>
                              <a:rPr lang="en-CA" sz="2000" i="1">
                                <a:latin typeface="Cambria Math" panose="02040503050406030204" pitchFamily="18" charset="0"/>
                              </a:rPr>
                            </m:ctrlPr>
                          </m:sSubPr>
                          <m:e>
                            <m:r>
                              <a:rPr lang="en-CA" sz="2000" i="1">
                                <a:latin typeface="Cambria Math" panose="02040503050406030204" pitchFamily="18" charset="0"/>
                              </a:rPr>
                              <m:t>𝐺</m:t>
                            </m:r>
                          </m:e>
                          <m:sub>
                            <m:r>
                              <a:rPr lang="en-CA" sz="2000" i="1">
                                <a:latin typeface="Cambria Math" panose="02040503050406030204" pitchFamily="18" charset="0"/>
                              </a:rPr>
                              <m:t>𝑇</m:t>
                            </m:r>
                            <m:r>
                              <a:rPr lang="en-CA" sz="2000" i="1">
                                <a:latin typeface="Cambria Math" panose="02040503050406030204" pitchFamily="18" charset="0"/>
                              </a:rPr>
                              <m:t>−1</m:t>
                            </m:r>
                          </m:sub>
                        </m:sSub>
                      </m:e>
                    </m:d>
                    <m:r>
                      <a:rPr lang="en-CA" sz="2000" i="1">
                        <a:latin typeface="Cambria Math" panose="02040503050406030204" pitchFamily="18" charset="0"/>
                      </a:rPr>
                      <m:t>=1</m:t>
                    </m:r>
                  </m:oMath>
                </a14:m>
                <a:r>
                  <a:rPr lang="en-US" sz="2000" dirty="0"/>
                  <a:t>, </a:t>
                </a:r>
                <a:br>
                  <a:rPr lang="en-US" sz="2000" dirty="0"/>
                </a:br>
                <a:r>
                  <a:rPr lang="en-US" sz="2000" dirty="0"/>
                  <a:t>and, repeating argument…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b>
                          <m:sSubPr>
                            <m:ctrlPr>
                              <a:rPr lang="en-CA" sz="2000" i="1" dirty="0">
                                <a:latin typeface="Cambria Math" panose="02040503050406030204" pitchFamily="18" charset="0"/>
                              </a:rPr>
                            </m:ctrlPr>
                          </m:sSubPr>
                          <m:e>
                            <m:r>
                              <a:rPr lang="en-CA" sz="2000" i="1" dirty="0">
                                <a:latin typeface="Cambria Math" panose="02040503050406030204" pitchFamily="18" charset="0"/>
                              </a:rPr>
                              <m:t>𝐺</m:t>
                            </m:r>
                          </m:e>
                          <m:sub>
                            <m:r>
                              <a:rPr lang="en-CA" sz="2000" i="1" dirty="0" smtClean="0">
                                <a:latin typeface="Cambria Math" panose="02040503050406030204" pitchFamily="18" charset="0"/>
                              </a:rPr>
                              <m:t>1</m:t>
                            </m:r>
                          </m:sub>
                        </m:sSub>
                      </m:e>
                    </m:d>
                    <m:r>
                      <a:rPr lang="en-CA" sz="2000" i="1">
                        <a:latin typeface="Cambria Math" panose="02040503050406030204" pitchFamily="18" charset="0"/>
                      </a:rPr>
                      <m:t>=1</m:t>
                    </m:r>
                  </m:oMath>
                </a14:m>
                <a:endParaRPr lang="en-CA" sz="2000" dirty="0"/>
              </a:p>
              <a:p>
                <a:pPr lvl="1"/>
                <a:endParaRPr lang="en-US" sz="2000" dirty="0"/>
              </a:p>
              <a:p>
                <a:pPr lvl="1"/>
                <a:r>
                  <a:rPr lang="en-US" sz="2000" dirty="0"/>
                  <a:t>If </a:t>
                </a:r>
                <a14:m>
                  <m:oMath xmlns:m="http://schemas.openxmlformats.org/officeDocument/2006/math">
                    <m:r>
                      <a:rPr lang="en-CA" sz="2000" i="1">
                        <a:latin typeface="Cambria Math" panose="02040503050406030204" pitchFamily="18" charset="0"/>
                      </a:rPr>
                      <m:t>𝑀</m:t>
                    </m:r>
                  </m:oMath>
                </a14:m>
                <a:r>
                  <a:rPr lang="en-US" sz="2000" dirty="0"/>
                  <a:t> never halts, then using Entanglement/Soundness properties, can argue that </a:t>
                </a:r>
                <a14:m>
                  <m:oMath xmlns:m="http://schemas.openxmlformats.org/officeDocument/2006/math">
                    <m:sSub>
                      <m:sSubPr>
                        <m:ctrlPr>
                          <a:rPr lang="en-CA" sz="2000" i="1" dirty="0">
                            <a:latin typeface="Cambria Math" panose="02040503050406030204" pitchFamily="18" charset="0"/>
                          </a:rPr>
                        </m:ctrlPr>
                      </m:sSubPr>
                      <m:e>
                        <m:r>
                          <a:rPr lang="en-CA" sz="2000" i="1" dirty="0">
                            <a:latin typeface="Cambria Math" panose="02040503050406030204" pitchFamily="18" charset="0"/>
                          </a:rPr>
                          <m:t>𝐺</m:t>
                        </m:r>
                      </m:e>
                      <m:sub>
                        <m:r>
                          <a:rPr lang="en-CA" sz="2000" i="1" dirty="0">
                            <a:latin typeface="Cambria Math" panose="02040503050406030204" pitchFamily="18" charset="0"/>
                          </a:rPr>
                          <m:t>1</m:t>
                        </m:r>
                      </m:sub>
                    </m:sSub>
                  </m:oMath>
                </a14:m>
                <a:r>
                  <a:rPr lang="en-US" sz="2000" dirty="0"/>
                  <a:t> requires an infinite number of qubits to win with probability ½. Thus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b>
                          <m:sSubPr>
                            <m:ctrlPr>
                              <a:rPr lang="en-CA" sz="2000" i="1" dirty="0">
                                <a:latin typeface="Cambria Math" panose="02040503050406030204" pitchFamily="18" charset="0"/>
                              </a:rPr>
                            </m:ctrlPr>
                          </m:sSubPr>
                          <m:e>
                            <m:r>
                              <a:rPr lang="en-CA" sz="2000" i="1" dirty="0">
                                <a:latin typeface="Cambria Math" panose="02040503050406030204" pitchFamily="18" charset="0"/>
                              </a:rPr>
                              <m:t>𝐺</m:t>
                            </m:r>
                          </m:e>
                          <m:sub>
                            <m:r>
                              <a:rPr lang="en-CA" sz="2000" i="1" dirty="0">
                                <a:latin typeface="Cambria Math" panose="02040503050406030204" pitchFamily="18" charset="0"/>
                              </a:rPr>
                              <m:t>1</m:t>
                            </m:r>
                          </m:sub>
                        </m:sSub>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2</m:t>
                        </m:r>
                      </m:den>
                    </m:f>
                  </m:oMath>
                </a14:m>
                <a:r>
                  <a:rPr lang="en-US" sz="2000" dirty="0"/>
                  <a:t>.</a:t>
                </a:r>
              </a:p>
              <a:p>
                <a:pPr lvl="1"/>
                <a:endParaRPr lang="en-US" sz="2000" dirty="0"/>
              </a:p>
              <a:p>
                <a:pPr lvl="1"/>
                <a:endParaRPr lang="en-US" sz="2000" dirty="0"/>
              </a:p>
              <a:p>
                <a:pPr lvl="1"/>
                <a:endParaRPr lang="en-US" dirty="0"/>
              </a:p>
            </p:txBody>
          </p:sp>
        </mc:Choice>
        <mc:Fallback>
          <p:sp>
            <p:nvSpPr>
              <p:cNvPr id="3" name="Content Placeholder 2">
                <a:extLst>
                  <a:ext uri="{FF2B5EF4-FFF2-40B4-BE49-F238E27FC236}">
                    <a16:creationId xmlns:a16="http://schemas.microsoft.com/office/drawing/2014/main" id="{4D4175FB-6702-CA4C-AFEE-26D57B28ACDF}"/>
                  </a:ext>
                </a:extLst>
              </p:cNvPr>
              <p:cNvSpPr>
                <a:spLocks noGrp="1" noRot="1" noChangeAspect="1" noMove="1" noResize="1" noEditPoints="1" noAdjustHandles="1" noChangeArrowheads="1" noChangeShapeType="1" noTextEdit="1"/>
              </p:cNvSpPr>
              <p:nvPr>
                <p:ph idx="1"/>
              </p:nvPr>
            </p:nvSpPr>
            <p:spPr>
              <a:blipFill>
                <a:blip r:embed="rId2"/>
                <a:stretch>
                  <a:fillRect l="-724" t="-2924"/>
                </a:stretch>
              </a:blipFill>
            </p:spPr>
            <p:txBody>
              <a:bodyPr/>
              <a:lstStyle/>
              <a:p>
                <a:r>
                  <a:rPr lang="en-US">
                    <a:noFill/>
                  </a:rPr>
                  <a:t> </a:t>
                </a:r>
              </a:p>
            </p:txBody>
          </p:sp>
        </mc:Fallback>
      </mc:AlternateContent>
    </p:spTree>
    <p:extLst>
      <p:ext uri="{BB962C8B-B14F-4D97-AF65-F5344CB8AC3E}">
        <p14:creationId xmlns:p14="http://schemas.microsoft.com/office/powerpoint/2010/main" val="12607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154ABB-5EF8-DB43-AC66-DEB60E5A9EC7}"/>
              </a:ext>
            </a:extLst>
          </p:cNvPr>
          <p:cNvSpPr txBox="1"/>
          <p:nvPr/>
        </p:nvSpPr>
        <p:spPr>
          <a:xfrm>
            <a:off x="1666754" y="2062178"/>
            <a:ext cx="9225023" cy="2585323"/>
          </a:xfrm>
          <a:prstGeom prst="rect">
            <a:avLst/>
          </a:prstGeom>
          <a:noFill/>
        </p:spPr>
        <p:txBody>
          <a:bodyPr wrap="square" rtlCol="0">
            <a:spAutoFit/>
          </a:bodyPr>
          <a:lstStyle/>
          <a:p>
            <a:pPr algn="ctr"/>
            <a:r>
              <a:rPr lang="en-US" sz="5400" dirty="0"/>
              <a:t>How to compress</a:t>
            </a:r>
            <a:br>
              <a:rPr lang="en-US" sz="5400" dirty="0"/>
            </a:br>
            <a:r>
              <a:rPr lang="en-US" sz="5400" dirty="0">
                <a:solidFill>
                  <a:srgbClr val="7030A0"/>
                </a:solidFill>
              </a:rPr>
              <a:t>(</a:t>
            </a:r>
            <a:r>
              <a:rPr lang="en-US" sz="5400" i="1" dirty="0">
                <a:solidFill>
                  <a:srgbClr val="7030A0"/>
                </a:solidFill>
              </a:rPr>
              <a:t>special</a:t>
            </a:r>
            <a:r>
              <a:rPr lang="en-US" sz="5400" dirty="0">
                <a:solidFill>
                  <a:srgbClr val="7030A0"/>
                </a:solidFill>
              </a:rPr>
              <a:t>) </a:t>
            </a:r>
            <a:br>
              <a:rPr lang="en-US" sz="5400" dirty="0"/>
            </a:br>
            <a:r>
              <a:rPr lang="en-US" sz="5400" dirty="0"/>
              <a:t>nonlocal games</a:t>
            </a:r>
          </a:p>
        </p:txBody>
      </p:sp>
    </p:spTree>
    <p:extLst>
      <p:ext uri="{BB962C8B-B14F-4D97-AF65-F5344CB8AC3E}">
        <p14:creationId xmlns:p14="http://schemas.microsoft.com/office/powerpoint/2010/main" val="3192899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C953-7A25-2B43-9EB0-D837534EB7C8}"/>
              </a:ext>
            </a:extLst>
          </p:cNvPr>
          <p:cNvSpPr>
            <a:spLocks noGrp="1"/>
          </p:cNvSpPr>
          <p:nvPr>
            <p:ph type="title"/>
          </p:nvPr>
        </p:nvSpPr>
        <p:spPr/>
        <p:txBody>
          <a:bodyPr/>
          <a:lstStyle/>
          <a:p>
            <a:r>
              <a:rPr lang="en-US" dirty="0"/>
              <a:t>Special games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EB1C8AC-8A76-304F-8B71-F675943C7DA0}"/>
                  </a:ext>
                </a:extLst>
              </p:cNvPr>
              <p:cNvSpPr>
                <a:spLocks noGrp="1"/>
              </p:cNvSpPr>
              <p:nvPr>
                <p:ph idx="1"/>
              </p:nvPr>
            </p:nvSpPr>
            <p:spPr/>
            <p:txBody>
              <a:bodyPr/>
              <a:lstStyle/>
              <a:p>
                <a:pPr marL="0" indent="0">
                  <a:buNone/>
                </a:pPr>
                <a:r>
                  <a:rPr lang="en-US" sz="2400" dirty="0"/>
                  <a:t>A game </a:t>
                </a:r>
                <a14:m>
                  <m:oMath xmlns:m="http://schemas.openxmlformats.org/officeDocument/2006/math">
                    <m:r>
                      <a:rPr lang="en-CA" sz="2400" b="0" i="1" smtClean="0">
                        <a:latin typeface="Cambria Math" panose="02040503050406030204" pitchFamily="18" charset="0"/>
                      </a:rPr>
                      <m:t>𝐺</m:t>
                    </m:r>
                    <m:r>
                      <a:rPr lang="en-CA" sz="2400" b="0" i="1" smtClean="0">
                        <a:latin typeface="Cambria Math" panose="02040503050406030204" pitchFamily="18" charset="0"/>
                      </a:rPr>
                      <m:t>=(</m:t>
                    </m:r>
                    <m:r>
                      <a:rPr lang="en-CA" sz="2400" b="0" i="1" smtClean="0">
                        <a:latin typeface="Cambria Math" panose="02040503050406030204" pitchFamily="18" charset="0"/>
                      </a:rPr>
                      <m:t>𝜇</m:t>
                    </m:r>
                    <m:r>
                      <a:rPr lang="en-CA" sz="2400" b="0" i="1" smtClean="0">
                        <a:latin typeface="Cambria Math" panose="02040503050406030204" pitchFamily="18" charset="0"/>
                      </a:rPr>
                      <m:t>,</m:t>
                    </m:r>
                    <m:r>
                      <a:rPr lang="en-CA" sz="2400" b="0" i="1" smtClean="0">
                        <a:latin typeface="Cambria Math" panose="02040503050406030204" pitchFamily="18" charset="0"/>
                      </a:rPr>
                      <m:t>𝐷</m:t>
                    </m:r>
                    <m:r>
                      <a:rPr lang="en-CA" sz="2400" b="0" i="1" smtClean="0">
                        <a:latin typeface="Cambria Math" panose="02040503050406030204" pitchFamily="18" charset="0"/>
                      </a:rPr>
                      <m:t>)</m:t>
                    </m:r>
                  </m:oMath>
                </a14:m>
                <a:r>
                  <a:rPr lang="en-US" sz="2400" dirty="0"/>
                  <a:t> is </a:t>
                </a:r>
                <a:r>
                  <a:rPr lang="en-US" sz="2400" b="1" i="1" dirty="0">
                    <a:solidFill>
                      <a:srgbClr val="7030A0"/>
                    </a:solidFill>
                  </a:rPr>
                  <a:t>special</a:t>
                </a:r>
                <a:r>
                  <a:rPr lang="en-US" sz="2400" dirty="0"/>
                  <a:t> if:</a:t>
                </a:r>
              </a:p>
              <a:p>
                <a:pPr lvl="1"/>
                <a:endParaRPr lang="en-US" dirty="0"/>
              </a:p>
              <a:p>
                <a:pPr lvl="1"/>
                <a:r>
                  <a:rPr lang="en-US" sz="2000" dirty="0"/>
                  <a:t>Question distribution </a:t>
                </a:r>
                <a14:m>
                  <m:oMath xmlns:m="http://schemas.openxmlformats.org/officeDocument/2006/math">
                    <m:r>
                      <a:rPr lang="en-CA" sz="2000" i="1">
                        <a:latin typeface="Cambria Math" panose="02040503050406030204" pitchFamily="18" charset="0"/>
                      </a:rPr>
                      <m:t>𝜇</m:t>
                    </m:r>
                  </m:oMath>
                </a14:m>
                <a:r>
                  <a:rPr lang="en-US" sz="2000" dirty="0"/>
                  <a:t> is a </a:t>
                </a:r>
                <a:r>
                  <a:rPr lang="en-US" sz="2000" b="1" i="1" dirty="0"/>
                  <a:t>conditional erasure distribution</a:t>
                </a:r>
                <a:r>
                  <a:rPr lang="en-US" sz="2000" dirty="0"/>
                  <a:t> (to be explained)</a:t>
                </a:r>
              </a:p>
              <a:p>
                <a:pPr lvl="1"/>
                <a:endParaRPr lang="en-US" dirty="0"/>
              </a:p>
              <a:p>
                <a:pPr lvl="1"/>
                <a:r>
                  <a:rPr lang="en-US" sz="2000" dirty="0"/>
                  <a:t>If </a:t>
                </a:r>
                <a14:m>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𝜔</m:t>
                        </m:r>
                      </m:e>
                      <m:sup>
                        <m:r>
                          <a:rPr lang="en-CA" sz="2000" b="0" i="1" smtClean="0">
                            <a:latin typeface="Cambria Math" panose="02040503050406030204" pitchFamily="18" charset="0"/>
                          </a:rPr>
                          <m:t>∗</m:t>
                        </m:r>
                      </m:sup>
                    </m:sSup>
                    <m:d>
                      <m:dPr>
                        <m:ctrlPr>
                          <a:rPr lang="en-CA" sz="2000" b="0" i="1" smtClean="0">
                            <a:latin typeface="Cambria Math" panose="02040503050406030204" pitchFamily="18" charset="0"/>
                          </a:rPr>
                        </m:ctrlPr>
                      </m:dPr>
                      <m:e>
                        <m:r>
                          <a:rPr lang="en-CA" sz="2000" i="1">
                            <a:latin typeface="Cambria Math" panose="02040503050406030204" pitchFamily="18" charset="0"/>
                          </a:rPr>
                          <m:t>𝐺</m:t>
                        </m:r>
                      </m:e>
                    </m:d>
                    <m:r>
                      <a:rPr lang="en-CA" sz="2000" b="0" i="1" smtClean="0">
                        <a:latin typeface="Cambria Math" panose="02040503050406030204" pitchFamily="18" charset="0"/>
                      </a:rPr>
                      <m:t>=1</m:t>
                    </m:r>
                  </m:oMath>
                </a14:m>
                <a:r>
                  <a:rPr lang="en-US" sz="2000" dirty="0"/>
                  <a:t>, then there exists a value-1</a:t>
                </a:r>
                <a:r>
                  <a:rPr lang="en-US" sz="2000" b="1" i="1" dirty="0"/>
                  <a:t> </a:t>
                </a:r>
                <a:r>
                  <a:rPr lang="en-US" sz="2000" dirty="0"/>
                  <a:t>strategy </a:t>
                </a:r>
                <a14:m>
                  <m:oMath xmlns:m="http://schemas.openxmlformats.org/officeDocument/2006/math">
                    <m:r>
                      <a:rPr lang="en-CA" sz="2000" i="1">
                        <a:latin typeface="Cambria Math" panose="02040503050406030204" pitchFamily="18" charset="0"/>
                      </a:rPr>
                      <m:t>𝑆</m:t>
                    </m:r>
                    <m:r>
                      <a:rPr lang="en-CA" sz="2000" b="0" i="1" smtClean="0">
                        <a:latin typeface="Cambria Math" panose="02040503050406030204" pitchFamily="18" charset="0"/>
                      </a:rPr>
                      <m:t>=</m:t>
                    </m:r>
                    <m:d>
                      <m:dPr>
                        <m:ctrlPr>
                          <a:rPr lang="en-CA" sz="2000" i="1">
                            <a:latin typeface="Cambria Math" panose="02040503050406030204" pitchFamily="18" charset="0"/>
                          </a:rPr>
                        </m:ctrlPr>
                      </m:dPr>
                      <m:e>
                        <m:d>
                          <m:dPr>
                            <m:begChr m:val="|"/>
                            <m:endChr m:val="⟩"/>
                            <m:ctrlPr>
                              <a:rPr lang="en-CA" sz="2000" i="1">
                                <a:latin typeface="Cambria Math" panose="02040503050406030204" pitchFamily="18" charset="0"/>
                              </a:rPr>
                            </m:ctrlPr>
                          </m:dPr>
                          <m:e>
                            <m:r>
                              <a:rPr lang="en-CA" sz="2000" i="1">
                                <a:latin typeface="Cambria Math" panose="02040503050406030204" pitchFamily="18" charset="0"/>
                              </a:rPr>
                              <m:t>𝜓</m:t>
                            </m:r>
                          </m:e>
                        </m:d>
                        <m:r>
                          <a:rPr lang="en-CA" sz="2000" i="1">
                            <a:latin typeface="Cambria Math" panose="02040503050406030204" pitchFamily="18" charset="0"/>
                          </a:rPr>
                          <m:t>, </m:t>
                        </m:r>
                        <m:d>
                          <m:dPr>
                            <m:begChr m:val="{"/>
                            <m:endChr m:val="}"/>
                            <m:ctrlPr>
                              <a:rPr lang="en-CA" sz="2000" i="1">
                                <a:latin typeface="Cambria Math" panose="02040503050406030204" pitchFamily="18" charset="0"/>
                              </a:rPr>
                            </m:ctrlPr>
                          </m:dPr>
                          <m:e>
                            <m:sSub>
                              <m:sSubPr>
                                <m:ctrlPr>
                                  <a:rPr lang="en-CA" sz="2000" i="1">
                                    <a:latin typeface="Cambria Math" panose="02040503050406030204" pitchFamily="18" charset="0"/>
                                  </a:rPr>
                                </m:ctrlPr>
                              </m:sSubPr>
                              <m:e>
                                <m:r>
                                  <a:rPr lang="en-CA" sz="2000" i="1">
                                    <a:latin typeface="Cambria Math" panose="02040503050406030204" pitchFamily="18" charset="0"/>
                                  </a:rPr>
                                  <m:t>𝐴</m:t>
                                </m:r>
                              </m:e>
                              <m:sub>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𝑎</m:t>
                                </m:r>
                              </m:sub>
                            </m:sSub>
                          </m:e>
                        </m:d>
                        <m:r>
                          <a:rPr lang="en-CA" sz="2000" i="1">
                            <a:latin typeface="Cambria Math" panose="02040503050406030204" pitchFamily="18" charset="0"/>
                          </a:rPr>
                          <m:t>,</m:t>
                        </m:r>
                        <m:d>
                          <m:dPr>
                            <m:begChr m:val="{"/>
                            <m:endChr m:val="}"/>
                            <m:ctrlPr>
                              <a:rPr lang="en-CA" sz="2000" i="1">
                                <a:latin typeface="Cambria Math" panose="02040503050406030204" pitchFamily="18" charset="0"/>
                              </a:rPr>
                            </m:ctrlPr>
                          </m:dPr>
                          <m:e>
                            <m:sSub>
                              <m:sSubPr>
                                <m:ctrlPr>
                                  <a:rPr lang="en-CA" sz="2000" i="1">
                                    <a:latin typeface="Cambria Math" panose="02040503050406030204" pitchFamily="18" charset="0"/>
                                  </a:rPr>
                                </m:ctrlPr>
                              </m:sSubPr>
                              <m:e>
                                <m:r>
                                  <a:rPr lang="en-CA" sz="2000" i="1">
                                    <a:latin typeface="Cambria Math" panose="02040503050406030204" pitchFamily="18" charset="0"/>
                                  </a:rPr>
                                  <m:t>𝐵</m:t>
                                </m:r>
                              </m:e>
                              <m:sub>
                                <m:r>
                                  <a:rPr lang="en-CA" sz="2000" i="1">
                                    <a:latin typeface="Cambria Math" panose="02040503050406030204" pitchFamily="18" charset="0"/>
                                  </a:rPr>
                                  <m:t>𝑦</m:t>
                                </m:r>
                                <m:r>
                                  <a:rPr lang="en-CA" sz="2000" i="1">
                                    <a:latin typeface="Cambria Math" panose="02040503050406030204" pitchFamily="18" charset="0"/>
                                  </a:rPr>
                                  <m:t>,</m:t>
                                </m:r>
                                <m:r>
                                  <a:rPr lang="en-CA" sz="2000" i="1">
                                    <a:latin typeface="Cambria Math" panose="02040503050406030204" pitchFamily="18" charset="0"/>
                                  </a:rPr>
                                  <m:t>𝑏</m:t>
                                </m:r>
                              </m:sub>
                            </m:sSub>
                          </m:e>
                        </m:d>
                      </m:e>
                    </m:d>
                  </m:oMath>
                </a14:m>
                <a:r>
                  <a:rPr lang="en-US" sz="2000" dirty="0"/>
                  <a:t> for </a:t>
                </a:r>
                <a14:m>
                  <m:oMath xmlns:m="http://schemas.openxmlformats.org/officeDocument/2006/math">
                    <m:r>
                      <a:rPr lang="en-CA" sz="2000" i="1">
                        <a:latin typeface="Cambria Math" panose="02040503050406030204" pitchFamily="18" charset="0"/>
                      </a:rPr>
                      <m:t>𝐺</m:t>
                    </m:r>
                  </m:oMath>
                </a14:m>
                <a:r>
                  <a:rPr lang="en-US" sz="2000" dirty="0"/>
                  <a:t> of the following form:</a:t>
                </a:r>
              </a:p>
              <a:p>
                <a:pPr lvl="1"/>
                <a:endParaRPr lang="en-US" sz="2000" dirty="0"/>
              </a:p>
              <a:p>
                <a:pPr lvl="2"/>
                <a:r>
                  <a:rPr lang="en-US" dirty="0"/>
                  <a:t>Shared state </a:t>
                </a:r>
                <a14:m>
                  <m:oMath xmlns:m="http://schemas.openxmlformats.org/officeDocument/2006/math">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𝜓</m:t>
                        </m:r>
                      </m:e>
                    </m:d>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𝐸𝑃𝑅</m:t>
                            </m:r>
                          </m:e>
                        </m:d>
                      </m:e>
                      <m:sup>
                        <m:r>
                          <a:rPr lang="en-CA" b="0" i="1" smtClean="0">
                            <a:latin typeface="Cambria Math" panose="02040503050406030204" pitchFamily="18" charset="0"/>
                          </a:rPr>
                          <m:t>⊗</m:t>
                        </m:r>
                        <m:r>
                          <a:rPr lang="en-CA" b="0" i="1" smtClean="0">
                            <a:latin typeface="Cambria Math" panose="02040503050406030204" pitchFamily="18" charset="0"/>
                          </a:rPr>
                          <m:t>𝑘</m:t>
                        </m:r>
                      </m:sup>
                    </m:sSup>
                  </m:oMath>
                </a14:m>
                <a:r>
                  <a:rPr lang="en-US" dirty="0"/>
                  <a:t> for some integer </a:t>
                </a:r>
                <a14:m>
                  <m:oMath xmlns:m="http://schemas.openxmlformats.org/officeDocument/2006/math">
                    <m:r>
                      <a:rPr lang="en-CA" b="0" i="1" smtClean="0">
                        <a:latin typeface="Cambria Math" panose="02040503050406030204" pitchFamily="18" charset="0"/>
                      </a:rPr>
                      <m:t>𝑘</m:t>
                    </m:r>
                  </m:oMath>
                </a14:m>
                <a:endParaRPr lang="en-US" dirty="0"/>
              </a:p>
              <a:p>
                <a:pPr lvl="2"/>
                <a:endParaRPr lang="en-US" dirty="0"/>
              </a:p>
              <a:p>
                <a:pPr lvl="2"/>
                <a:r>
                  <a:rPr lang="en-US" dirty="0"/>
                  <a:t>For all question pairs </a:t>
                </a:r>
                <a14:m>
                  <m:oMath xmlns:m="http://schemas.openxmlformats.org/officeDocument/2006/math">
                    <m:r>
                      <a:rPr lang="en-CA" b="0" i="1" smtClean="0">
                        <a:latin typeface="Cambria Math" panose="02040503050406030204" pitchFamily="18" charset="0"/>
                      </a:rPr>
                      <m:t>(</m:t>
                    </m:r>
                    <m:r>
                      <a:rPr lang="en-CA" b="0"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oMath>
                </a14:m>
                <a:r>
                  <a:rPr lang="en-US" dirty="0"/>
                  <a:t> in support of </a:t>
                </a:r>
                <a14:m>
                  <m:oMath xmlns:m="http://schemas.openxmlformats.org/officeDocument/2006/math">
                    <m:r>
                      <a:rPr lang="en-CA" b="0" i="1" smtClean="0">
                        <a:latin typeface="Cambria Math" panose="02040503050406030204" pitchFamily="18" charset="0"/>
                      </a:rPr>
                      <m:t>𝜇</m:t>
                    </m:r>
                  </m:oMath>
                </a14:m>
                <a:r>
                  <a:rPr lang="en-US" dirty="0"/>
                  <a:t>, and all answers </a:t>
                </a:r>
                <a14:m>
                  <m:oMath xmlns:m="http://schemas.openxmlformats.org/officeDocument/2006/math">
                    <m:r>
                      <a:rPr lang="en-CA" i="1">
                        <a:latin typeface="Cambria Math" panose="02040503050406030204" pitchFamily="18" charset="0"/>
                      </a:rPr>
                      <m:t>𝑎</m:t>
                    </m:r>
                    <m:r>
                      <a:rPr lang="en-CA" i="1">
                        <a:latin typeface="Cambria Math" panose="02040503050406030204" pitchFamily="18" charset="0"/>
                      </a:rPr>
                      <m:t>,</m:t>
                    </m:r>
                    <m:r>
                      <a:rPr lang="en-CA" i="1">
                        <a:latin typeface="Cambria Math" panose="02040503050406030204" pitchFamily="18" charset="0"/>
                      </a:rPr>
                      <m:t>𝑏</m:t>
                    </m:r>
                  </m:oMath>
                </a14:m>
                <a:r>
                  <a:rPr lang="en-US" dirty="0"/>
                  <a:t>, the measurement operators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𝑎</m:t>
                        </m:r>
                      </m:sub>
                    </m:sSub>
                  </m:oMath>
                </a14:m>
                <a:r>
                  <a:rPr lang="en-US" dirty="0"/>
                  <a:t> commute with </a:t>
                </a:r>
                <a14:m>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𝐵</m:t>
                        </m:r>
                      </m:e>
                      <m:sub>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𝑏</m:t>
                        </m:r>
                      </m:sub>
                    </m:sSub>
                  </m:oMath>
                </a14:m>
                <a:r>
                  <a:rPr lang="en-US" dirty="0"/>
                  <a:t> even when acting on the same space!</a:t>
                </a:r>
              </a:p>
              <a:p>
                <a:pPr lvl="1"/>
                <a:endParaRPr lang="en-US" dirty="0"/>
              </a:p>
              <a:p>
                <a:pPr lvl="1"/>
                <a:endParaRPr lang="en-US" dirty="0"/>
              </a:p>
              <a:p>
                <a:pPr lvl="2"/>
                <a:endParaRPr lang="en-US" dirty="0"/>
              </a:p>
              <a:p>
                <a:pPr lvl="1"/>
                <a:endParaRPr lang="en-US" dirty="0"/>
              </a:p>
            </p:txBody>
          </p:sp>
        </mc:Choice>
        <mc:Fallback>
          <p:sp>
            <p:nvSpPr>
              <p:cNvPr id="3" name="Content Placeholder 2">
                <a:extLst>
                  <a:ext uri="{FF2B5EF4-FFF2-40B4-BE49-F238E27FC236}">
                    <a16:creationId xmlns:a16="http://schemas.microsoft.com/office/drawing/2014/main" id="{7EB1C8AC-8A76-304F-8B71-F675943C7DA0}"/>
                  </a:ext>
                </a:extLst>
              </p:cNvPr>
              <p:cNvSpPr>
                <a:spLocks noGrp="1" noRot="1" noChangeAspect="1" noMove="1" noResize="1" noEditPoints="1" noAdjustHandles="1" noChangeArrowheads="1" noChangeShapeType="1" noTextEdit="1"/>
              </p:cNvSpPr>
              <p:nvPr>
                <p:ph idx="1"/>
              </p:nvPr>
            </p:nvSpPr>
            <p:spPr>
              <a:blipFill>
                <a:blip r:embed="rId2"/>
                <a:stretch>
                  <a:fillRect l="-844" t="-2047"/>
                </a:stretch>
              </a:blipFill>
            </p:spPr>
            <p:txBody>
              <a:bodyPr/>
              <a:lstStyle/>
              <a:p>
                <a:r>
                  <a:rPr lang="en-US">
                    <a:noFill/>
                  </a:rPr>
                  <a:t> </a:t>
                </a:r>
              </a:p>
            </p:txBody>
          </p:sp>
        </mc:Fallback>
      </mc:AlternateContent>
    </p:spTree>
    <p:extLst>
      <p:ext uri="{BB962C8B-B14F-4D97-AF65-F5344CB8AC3E}">
        <p14:creationId xmlns:p14="http://schemas.microsoft.com/office/powerpoint/2010/main" val="111761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sz="4000" b="1" dirty="0"/>
              <a:t>Introspection</a:t>
            </a:r>
          </a:p>
          <a:p>
            <a:pPr algn="ctr"/>
            <a:r>
              <a:rPr lang="en-US" sz="2400" i="1" dirty="0"/>
              <a:t>Delegating the question sampling</a:t>
            </a:r>
            <a:endParaRPr lang="en-US" sz="2000" i="1" dirty="0"/>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4000" b="1" dirty="0"/>
              <a:t>Answer Reduction</a:t>
            </a:r>
          </a:p>
          <a:p>
            <a:pPr algn="ctr"/>
            <a:r>
              <a:rPr lang="en-US" sz="2400" i="1" dirty="0"/>
              <a:t>Delegating the decider</a:t>
            </a:r>
            <a:endParaRPr lang="en-US" sz="2000" i="1" dirty="0"/>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accent6">
              <a:lumMod val="20000"/>
              <a:lumOff val="80000"/>
            </a:schemeClr>
          </a:solidFill>
          <a:ln w="28575">
            <a:solidFill>
              <a:schemeClr val="tx1"/>
            </a:solidFill>
          </a:ln>
        </p:spPr>
        <p:txBody>
          <a:bodyPr wrap="square" rtlCol="0">
            <a:spAutoFit/>
          </a:bodyPr>
          <a:lstStyle/>
          <a:p>
            <a:pPr algn="ctr"/>
            <a:r>
              <a:rPr lang="en-US" sz="4000" b="1" dirty="0"/>
              <a:t>Gap Amplification</a:t>
            </a:r>
          </a:p>
          <a:p>
            <a:pPr algn="ctr"/>
            <a:r>
              <a:rPr lang="en-US" sz="2400" i="1" dirty="0"/>
              <a:t>Restoring the soundness</a:t>
            </a:r>
            <a:endParaRPr lang="en-US" sz="2000" i="1"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rgbClr val="7030A0"/>
                </a:solidFill>
              </a:rPr>
              <a:t>(special)</a:t>
            </a:r>
          </a:p>
        </p:txBody>
      </p:sp>
    </p:spTree>
    <p:extLst>
      <p:ext uri="{BB962C8B-B14F-4D97-AF65-F5344CB8AC3E}">
        <p14:creationId xmlns:p14="http://schemas.microsoft.com/office/powerpoint/2010/main" val="8667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sz="4000" b="1" dirty="0"/>
              <a:t>Introspection</a:t>
            </a:r>
          </a:p>
          <a:p>
            <a:pPr algn="ctr"/>
            <a:r>
              <a:rPr lang="en-US" sz="2400" i="1" dirty="0"/>
              <a:t>Delegating the question sampling</a:t>
            </a:r>
            <a:endParaRPr lang="en-US" sz="2000" i="1" dirty="0"/>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4000" b="1" dirty="0"/>
              <a:t>Answer Reduction</a:t>
            </a:r>
          </a:p>
          <a:p>
            <a:pPr algn="ctr"/>
            <a:r>
              <a:rPr lang="en-US" sz="2400" i="1" dirty="0"/>
              <a:t>Delegating the decider</a:t>
            </a:r>
            <a:endParaRPr lang="en-US" sz="2000" i="1" dirty="0"/>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accent6">
              <a:lumMod val="20000"/>
              <a:lumOff val="80000"/>
            </a:schemeClr>
          </a:solidFill>
          <a:ln w="28575">
            <a:solidFill>
              <a:schemeClr val="tx1"/>
            </a:solidFill>
          </a:ln>
        </p:spPr>
        <p:txBody>
          <a:bodyPr wrap="square" rtlCol="0">
            <a:spAutoFit/>
          </a:bodyPr>
          <a:lstStyle/>
          <a:p>
            <a:pPr algn="ctr"/>
            <a:r>
              <a:rPr lang="en-US" sz="4000" b="1" dirty="0"/>
              <a:t>Gap Amplification</a:t>
            </a:r>
          </a:p>
          <a:p>
            <a:pPr algn="ctr"/>
            <a:r>
              <a:rPr lang="en-US" sz="2400" i="1" dirty="0"/>
              <a:t>Restoring the soundness</a:t>
            </a:r>
            <a:endParaRPr lang="en-US" sz="2000" i="1"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rgbClr val="7030A0"/>
                </a:solidFill>
              </a:rPr>
              <a:t>(special)</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BF0B59CB-0B00-BF4A-B999-9F0DE6CA0FB3}"/>
                  </a:ext>
                </a:extLst>
              </p:cNvPr>
              <p:cNvSpPr txBox="1"/>
              <p:nvPr/>
            </p:nvSpPr>
            <p:spPr>
              <a:xfrm>
                <a:off x="5949321" y="1365317"/>
                <a:ext cx="581049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Compression technique based on protocol of Natarajan and Wright (2019), who showed NEEXP </a:t>
                </a:r>
                <a14:m>
                  <m:oMath xmlns:m="http://schemas.openxmlformats.org/officeDocument/2006/math">
                    <m:r>
                      <a:rPr lang="en-CA" sz="2400" b="0" i="1" smtClean="0">
                        <a:latin typeface="Cambria Math" panose="02040503050406030204" pitchFamily="18" charset="0"/>
                      </a:rPr>
                      <m:t>⊆</m:t>
                    </m:r>
                  </m:oMath>
                </a14:m>
                <a:r>
                  <a:rPr lang="en-US" sz="2400" dirty="0"/>
                  <a:t> MIP*. </a:t>
                </a:r>
                <a:br>
                  <a:rPr lang="en-US" sz="2400" dirty="0"/>
                </a:br>
                <a:endParaRPr lang="en-US" sz="2400" dirty="0"/>
              </a:p>
              <a:p>
                <a:pPr marL="285750" indent="-285750">
                  <a:buFont typeface="Arial" panose="020B0604020202020204" pitchFamily="34" charset="0"/>
                  <a:buChar char="•"/>
                </a:pPr>
                <a:r>
                  <a:rPr lang="en-US" sz="2400" dirty="0"/>
                  <a:t>[NW19]’s compression protocol was not recursively composable (output game was not necessarily of the same form as input game).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Our compression protocol is recursively composable.</a:t>
                </a:r>
              </a:p>
              <a:p>
                <a:endParaRPr lang="en-US" sz="2400" dirty="0"/>
              </a:p>
              <a:p>
                <a:endParaRPr lang="en-US" sz="2400" dirty="0"/>
              </a:p>
            </p:txBody>
          </p:sp>
        </mc:Choice>
        <mc:Fallback>
          <p:sp>
            <p:nvSpPr>
              <p:cNvPr id="17" name="TextBox 16">
                <a:extLst>
                  <a:ext uri="{FF2B5EF4-FFF2-40B4-BE49-F238E27FC236}">
                    <a16:creationId xmlns:a16="http://schemas.microsoft.com/office/drawing/2014/main" id="{BF0B59CB-0B00-BF4A-B999-9F0DE6CA0FB3}"/>
                  </a:ext>
                </a:extLst>
              </p:cNvPr>
              <p:cNvSpPr txBox="1">
                <a:spLocks noRot="1" noChangeAspect="1" noMove="1" noResize="1" noEditPoints="1" noAdjustHandles="1" noChangeArrowheads="1" noChangeShapeType="1" noTextEdit="1"/>
              </p:cNvSpPr>
              <p:nvPr/>
            </p:nvSpPr>
            <p:spPr>
              <a:xfrm>
                <a:off x="5949321" y="1365317"/>
                <a:ext cx="5810491" cy="4893647"/>
              </a:xfrm>
              <a:prstGeom prst="rect">
                <a:avLst/>
              </a:prstGeom>
              <a:blipFill>
                <a:blip r:embed="rId4"/>
                <a:stretch>
                  <a:fillRect l="-1528" t="-1299" r="-655"/>
                </a:stretch>
              </a:blipFill>
            </p:spPr>
            <p:txBody>
              <a:bodyPr/>
              <a:lstStyle/>
              <a:p>
                <a:r>
                  <a:rPr lang="en-US">
                    <a:noFill/>
                  </a:rPr>
                  <a:t> </a:t>
                </a:r>
              </a:p>
            </p:txBody>
          </p:sp>
        </mc:Fallback>
      </mc:AlternateContent>
    </p:spTree>
    <p:extLst>
      <p:ext uri="{BB962C8B-B14F-4D97-AF65-F5344CB8AC3E}">
        <p14:creationId xmlns:p14="http://schemas.microsoft.com/office/powerpoint/2010/main" val="90211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sz="4000" b="1" dirty="0"/>
              <a:t>Introspection</a:t>
            </a:r>
          </a:p>
          <a:p>
            <a:pPr algn="ctr"/>
            <a:r>
              <a:rPr lang="en-US" sz="2400" i="1" dirty="0"/>
              <a:t>Delegating the question sampling</a:t>
            </a:r>
            <a:endParaRPr lang="en-US" sz="2000" i="1" dirty="0"/>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4000" b="1" dirty="0"/>
              <a:t>Answer Reduction</a:t>
            </a:r>
          </a:p>
          <a:p>
            <a:pPr algn="ctr"/>
            <a:r>
              <a:rPr lang="en-US" sz="2400" i="1" dirty="0"/>
              <a:t>Delegating the decider</a:t>
            </a:r>
            <a:endParaRPr lang="en-US" sz="2000" i="1" dirty="0"/>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accent6">
              <a:lumMod val="20000"/>
              <a:lumOff val="80000"/>
            </a:schemeClr>
          </a:solidFill>
          <a:ln w="28575">
            <a:solidFill>
              <a:schemeClr val="tx1"/>
            </a:solidFill>
          </a:ln>
        </p:spPr>
        <p:txBody>
          <a:bodyPr wrap="square" rtlCol="0">
            <a:spAutoFit/>
          </a:bodyPr>
          <a:lstStyle/>
          <a:p>
            <a:pPr algn="ctr"/>
            <a:r>
              <a:rPr lang="en-US" sz="4000" b="1" dirty="0"/>
              <a:t>Gap Amplification</a:t>
            </a:r>
          </a:p>
          <a:p>
            <a:pPr algn="ctr"/>
            <a:r>
              <a:rPr lang="en-US" sz="2400" i="1" dirty="0"/>
              <a:t>Restoring the soundness</a:t>
            </a:r>
            <a:endParaRPr lang="en-US" sz="2000" i="1"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rgbClr val="7030A0"/>
                </a:solidFill>
              </a:rPr>
              <a:t>(special)</a:t>
            </a:r>
          </a:p>
        </p:txBody>
      </p:sp>
      <p:sp>
        <p:nvSpPr>
          <p:cNvPr id="2" name="Trapezoid 1">
            <a:extLst>
              <a:ext uri="{FF2B5EF4-FFF2-40B4-BE49-F238E27FC236}">
                <a16:creationId xmlns:a16="http://schemas.microsoft.com/office/drawing/2014/main" id="{13782304-5F77-9148-8415-05EE169B1091}"/>
              </a:ext>
            </a:extLst>
          </p:cNvPr>
          <p:cNvSpPr/>
          <p:nvPr/>
        </p:nvSpPr>
        <p:spPr>
          <a:xfrm rot="16200000">
            <a:off x="4728949" y="1456357"/>
            <a:ext cx="1885298" cy="601886"/>
          </a:xfrm>
          <a:prstGeom prst="trapezoid">
            <a:avLst>
              <a:gd name="adj" fmla="val 68379"/>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862113D-AE9F-9D47-9C55-63B092481150}"/>
                  </a:ext>
                </a:extLst>
              </p:cNvPr>
              <p:cNvSpPr txBox="1"/>
              <p:nvPr/>
            </p:nvSpPr>
            <p:spPr>
              <a:xfrm>
                <a:off x="5972541" y="814651"/>
                <a:ext cx="5903084" cy="4053097"/>
              </a:xfrm>
              <a:prstGeom prst="rect">
                <a:avLst/>
              </a:prstGeom>
              <a:solidFill>
                <a:schemeClr val="accent1">
                  <a:lumMod val="20000"/>
                  <a:lumOff val="80000"/>
                </a:schemeClr>
              </a:solidFill>
              <a:ln w="28575">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CA" sz="2000" i="1" smtClean="0">
                              <a:latin typeface="Cambria Math" panose="02040503050406030204" pitchFamily="18" charset="0"/>
                            </a:rPr>
                          </m:ctrlPr>
                        </m:sSupPr>
                        <m:e>
                          <m:r>
                            <a:rPr lang="en-CA" sz="2000" i="1">
                              <a:latin typeface="Cambria Math" panose="02040503050406030204" pitchFamily="18" charset="0"/>
                            </a:rPr>
                            <m:t>𝐺</m:t>
                          </m:r>
                          <m:r>
                            <a:rPr lang="en-CA" sz="2000" b="0" i="1" smtClean="0">
                              <a:latin typeface="Cambria Math" panose="02040503050406030204" pitchFamily="18" charset="0"/>
                            </a:rPr>
                            <m:t>→</m:t>
                          </m:r>
                          <m:r>
                            <a:rPr lang="en-CA" sz="2000" i="1">
                              <a:latin typeface="Cambria Math" panose="02040503050406030204" pitchFamily="18" charset="0"/>
                            </a:rPr>
                            <m:t>𝐺</m:t>
                          </m:r>
                        </m:e>
                        <m:sup>
                          <m:r>
                            <a:rPr lang="en-CA" sz="2000" i="1">
                              <a:latin typeface="Cambria Math" panose="02040503050406030204" pitchFamily="18" charset="0"/>
                            </a:rPr>
                            <m:t>𝑖𝑛𝑡</m:t>
                          </m:r>
                        </m:sup>
                      </m:sSup>
                      <m:r>
                        <a:rPr lang="en-CA" sz="2000" i="1">
                          <a:latin typeface="Cambria Math" panose="02040503050406030204" pitchFamily="18" charset="0"/>
                        </a:rPr>
                        <m:t>=</m:t>
                      </m:r>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𝜇</m:t>
                              </m:r>
                            </m:e>
                            <m:sup>
                              <m:r>
                                <a:rPr lang="en-CA" sz="2000" i="1">
                                  <a:latin typeface="Cambria Math" panose="02040503050406030204" pitchFamily="18" charset="0"/>
                                </a:rPr>
                                <m:t>𝑖𝑛𝑡</m:t>
                              </m:r>
                            </m:sup>
                          </m:sSup>
                          <m:r>
                            <a:rPr lang="en-CA" sz="2000" i="1">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rPr>
                                <m:t>𝐷</m:t>
                              </m:r>
                            </m:e>
                            <m:sup>
                              <m:r>
                                <a:rPr lang="en-CA" sz="2000" i="1">
                                  <a:latin typeface="Cambria Math" panose="02040503050406030204" pitchFamily="18" charset="0"/>
                                </a:rPr>
                                <m:t>𝑖𝑛𝑡</m:t>
                              </m:r>
                            </m:sup>
                          </m:sSup>
                        </m:e>
                      </m:d>
                    </m:oMath>
                  </m:oMathPara>
                </a14:m>
                <a:endParaRPr lang="en-CA" sz="2000" dirty="0"/>
              </a:p>
              <a:p>
                <a:pPr/>
                <a14:m>
                  <m:oMath xmlns:m="http://schemas.openxmlformats.org/officeDocument/2006/math">
                    <m:r>
                      <a:rPr lang="en-CA" sz="2000" b="0" i="1" smtClean="0">
                        <a:latin typeface="Cambria Math" panose="02040503050406030204" pitchFamily="18" charset="0"/>
                      </a:rPr>
                      <m:t>𝑛</m:t>
                    </m:r>
                    <m:r>
                      <a:rPr lang="en-CA" sz="2000" b="0" i="1" smtClean="0">
                        <a:latin typeface="Cambria Math" panose="02040503050406030204" pitchFamily="18" charset="0"/>
                      </a:rPr>
                      <m:t>=</m:t>
                    </m:r>
                  </m:oMath>
                </a14:m>
                <a:r>
                  <a:rPr lang="en-US" sz="2000" dirty="0"/>
                  <a:t> Complexity(</a:t>
                </a:r>
                <a14:m>
                  <m:oMath xmlns:m="http://schemas.openxmlformats.org/officeDocument/2006/math">
                    <m:r>
                      <a:rPr lang="en-CA" sz="2000" b="0" i="1" smtClean="0">
                        <a:latin typeface="Cambria Math" panose="02040503050406030204" pitchFamily="18" charset="0"/>
                      </a:rPr>
                      <m:t>𝐺</m:t>
                    </m:r>
                  </m:oMath>
                </a14:m>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Completeness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r>
                          <a:rPr lang="en-CA" sz="2000" i="1">
                            <a:latin typeface="Cambria Math" panose="02040503050406030204" pitchFamily="18" charset="0"/>
                          </a:rPr>
                          <m:t>𝐺</m:t>
                        </m:r>
                      </m:e>
                    </m:d>
                    <m:r>
                      <a:rPr lang="en-CA" sz="2000" i="1">
                        <a:latin typeface="Cambria Math" panose="02040503050406030204" pitchFamily="18" charset="0"/>
                      </a:rPr>
                      <m:t>=1</m:t>
                    </m:r>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𝐺</m:t>
                            </m:r>
                          </m:e>
                          <m:sup>
                            <m:r>
                              <a:rPr lang="en-CA" sz="2000" b="0" i="1" smtClean="0">
                                <a:latin typeface="Cambria Math" panose="02040503050406030204" pitchFamily="18" charset="0"/>
                              </a:rPr>
                              <m:t>𝑖𝑛𝑡</m:t>
                            </m:r>
                          </m:sup>
                        </m:sSup>
                      </m:e>
                    </m:d>
                    <m:r>
                      <a:rPr lang="en-CA" sz="2000" i="1">
                        <a:latin typeface="Cambria Math" panose="02040503050406030204" pitchFamily="18" charset="0"/>
                      </a:rPr>
                      <m:t>=1</m:t>
                    </m:r>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Soundness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r>
                          <a:rPr lang="en-CA" sz="2000" i="1">
                            <a:latin typeface="Cambria Math" panose="02040503050406030204" pitchFamily="18" charset="0"/>
                          </a:rPr>
                          <m:t>𝐺</m:t>
                        </m:r>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2</m:t>
                        </m:r>
                      </m:den>
                    </m:f>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i="1">
                                <a:latin typeface="Cambria Math" panose="02040503050406030204" pitchFamily="18" charset="0"/>
                              </a:rPr>
                              <m:t>𝑖𝑛𝑡</m:t>
                            </m:r>
                          </m:sup>
                        </m:sSup>
                      </m:e>
                    </m:d>
                    <m:r>
                      <a:rPr lang="en-CA" sz="2000" b="0" i="1" smtClean="0">
                        <a:latin typeface="Cambria Math" panose="02040503050406030204" pitchFamily="18" charset="0"/>
                      </a:rPr>
                      <m:t>≤1−</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𝑝𝑜𝑙𝑦𝑙𝑜𝑔</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den>
                    </m:f>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CA" sz="2000" b="1" dirty="0"/>
                  <a:t>Complexity</a:t>
                </a:r>
              </a:p>
              <a:p>
                <a:pPr marL="800100" lvl="1" indent="-342900">
                  <a:buFont typeface="Arial" panose="020B0604020202020204" pitchFamily="34" charset="0"/>
                  <a:buChar char="•"/>
                </a:pPr>
                <a:r>
                  <a:rPr lang="en-CA" sz="2000" dirty="0"/>
                  <a:t>Complexity(</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𝜇</m:t>
                        </m:r>
                      </m:e>
                      <m:sup>
                        <m:r>
                          <a:rPr lang="en-CA" sz="2000" i="1">
                            <a:latin typeface="Cambria Math" panose="02040503050406030204" pitchFamily="18" charset="0"/>
                          </a:rPr>
                          <m:t>𝑖𝑛𝑡</m:t>
                        </m:r>
                      </m:sup>
                    </m:sSup>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a:p>
                <a:pPr marL="800100" lvl="1" indent="-342900">
                  <a:buFont typeface="Arial" panose="020B0604020202020204" pitchFamily="34" charset="0"/>
                  <a:buChar char="•"/>
                </a:pPr>
                <a:r>
                  <a:rPr lang="en-CA" sz="2000" dirty="0"/>
                  <a:t>Complexity(</a:t>
                </a:r>
                <a14:m>
                  <m:oMath xmlns:m="http://schemas.openxmlformats.org/officeDocument/2006/math">
                    <m:sSup>
                      <m:sSupPr>
                        <m:ctrlPr>
                          <a:rPr lang="en-CA" sz="2000" i="1">
                            <a:latin typeface="Cambria Math" panose="02040503050406030204" pitchFamily="18" charset="0"/>
                          </a:rPr>
                        </m:ctrlPr>
                      </m:sSupPr>
                      <m:e>
                        <m:r>
                          <a:rPr lang="en-CA" sz="2000" b="0" i="1" smtClean="0">
                            <a:latin typeface="Cambria Math" panose="02040503050406030204" pitchFamily="18" charset="0"/>
                          </a:rPr>
                          <m:t>𝐷</m:t>
                        </m:r>
                      </m:e>
                      <m:sup>
                        <m:r>
                          <a:rPr lang="en-CA" sz="2000" i="1">
                            <a:latin typeface="Cambria Math" panose="02040503050406030204" pitchFamily="18" charset="0"/>
                          </a:rPr>
                          <m:t>𝑖𝑛𝑡</m:t>
                        </m:r>
                      </m:sup>
                    </m:sSup>
                  </m:oMath>
                </a14:m>
                <a:r>
                  <a:rPr lang="en-CA" sz="2000" dirty="0"/>
                  <a:t>) = poly(</a:t>
                </a:r>
                <a14:m>
                  <m:oMath xmlns:m="http://schemas.openxmlformats.org/officeDocument/2006/math">
                    <m:r>
                      <a:rPr lang="en-CA" sz="2000" i="1">
                        <a:latin typeface="Cambria Math" panose="02040503050406030204" pitchFamily="18" charset="0"/>
                      </a:rPr>
                      <m:t>𝑛</m:t>
                    </m:r>
                  </m:oMath>
                </a14:m>
                <a:r>
                  <a:rPr lang="en-CA" sz="2000" dirty="0"/>
                  <a:t>)</a:t>
                </a:r>
              </a:p>
            </p:txBody>
          </p:sp>
        </mc:Choice>
        <mc:Fallback>
          <p:sp>
            <p:nvSpPr>
              <p:cNvPr id="17" name="TextBox 16">
                <a:extLst>
                  <a:ext uri="{FF2B5EF4-FFF2-40B4-BE49-F238E27FC236}">
                    <a16:creationId xmlns:a16="http://schemas.microsoft.com/office/drawing/2014/main" id="{E862113D-AE9F-9D47-9C55-63B092481150}"/>
                  </a:ext>
                </a:extLst>
              </p:cNvPr>
              <p:cNvSpPr txBox="1">
                <a:spLocks noRot="1" noChangeAspect="1" noMove="1" noResize="1" noEditPoints="1" noAdjustHandles="1" noChangeArrowheads="1" noChangeShapeType="1" noTextEdit="1"/>
              </p:cNvSpPr>
              <p:nvPr/>
            </p:nvSpPr>
            <p:spPr>
              <a:xfrm>
                <a:off x="5972541" y="814651"/>
                <a:ext cx="5903084" cy="4053097"/>
              </a:xfrm>
              <a:prstGeom prst="rect">
                <a:avLst/>
              </a:prstGeom>
              <a:blipFill>
                <a:blip r:embed="rId4"/>
                <a:stretch>
                  <a:fillRect l="-427" b="-1242"/>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5761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sz="4000" b="1" dirty="0"/>
              <a:t>Introspection</a:t>
            </a:r>
          </a:p>
          <a:p>
            <a:pPr algn="ctr"/>
            <a:r>
              <a:rPr lang="en-US" sz="2400" i="1" dirty="0"/>
              <a:t>Delegating the question sampling</a:t>
            </a:r>
            <a:endParaRPr lang="en-US" sz="2000" i="1" dirty="0"/>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4000" b="1" dirty="0"/>
              <a:t>Answer Reduction</a:t>
            </a:r>
          </a:p>
          <a:p>
            <a:pPr algn="ctr"/>
            <a:r>
              <a:rPr lang="en-US" sz="2400" i="1" dirty="0"/>
              <a:t>Delegating the decider</a:t>
            </a:r>
            <a:endParaRPr lang="en-US" sz="2000" i="1" dirty="0"/>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accent6">
              <a:lumMod val="20000"/>
              <a:lumOff val="80000"/>
            </a:schemeClr>
          </a:solidFill>
          <a:ln w="28575">
            <a:solidFill>
              <a:schemeClr val="tx1"/>
            </a:solidFill>
          </a:ln>
        </p:spPr>
        <p:txBody>
          <a:bodyPr wrap="square" rtlCol="0">
            <a:spAutoFit/>
          </a:bodyPr>
          <a:lstStyle/>
          <a:p>
            <a:pPr algn="ctr"/>
            <a:r>
              <a:rPr lang="en-US" sz="4000" b="1" dirty="0"/>
              <a:t>Gap Amplification</a:t>
            </a:r>
          </a:p>
          <a:p>
            <a:pPr algn="ctr"/>
            <a:r>
              <a:rPr lang="en-US" sz="2400" i="1" dirty="0"/>
              <a:t>Restoring the soundness</a:t>
            </a:r>
            <a:endParaRPr lang="en-US" sz="2000" i="1"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rgbClr val="7030A0"/>
                </a:solidFill>
              </a:rPr>
              <a:t>(special)</a:t>
            </a:r>
          </a:p>
        </p:txBody>
      </p:sp>
      <p:sp>
        <p:nvSpPr>
          <p:cNvPr id="2" name="Trapezoid 1">
            <a:extLst>
              <a:ext uri="{FF2B5EF4-FFF2-40B4-BE49-F238E27FC236}">
                <a16:creationId xmlns:a16="http://schemas.microsoft.com/office/drawing/2014/main" id="{13782304-5F77-9148-8415-05EE169B1091}"/>
              </a:ext>
            </a:extLst>
          </p:cNvPr>
          <p:cNvSpPr/>
          <p:nvPr/>
        </p:nvSpPr>
        <p:spPr>
          <a:xfrm rot="16200000">
            <a:off x="4728949" y="3180477"/>
            <a:ext cx="1885298" cy="601886"/>
          </a:xfrm>
          <a:prstGeom prst="trapezoid">
            <a:avLst>
              <a:gd name="adj" fmla="val 6837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862113D-AE9F-9D47-9C55-63B092481150}"/>
                  </a:ext>
                </a:extLst>
              </p:cNvPr>
              <p:cNvSpPr txBox="1"/>
              <p:nvPr/>
            </p:nvSpPr>
            <p:spPr>
              <a:xfrm>
                <a:off x="5972541" y="1332023"/>
                <a:ext cx="5903084" cy="4479431"/>
              </a:xfrm>
              <a:prstGeom prst="rect">
                <a:avLst/>
              </a:prstGeom>
              <a:solidFill>
                <a:schemeClr val="accent2">
                  <a:lumMod val="20000"/>
                  <a:lumOff val="80000"/>
                </a:schemeClr>
              </a:solidFill>
              <a:ln w="28575">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CA" sz="2000" i="1" smtClean="0">
                              <a:latin typeface="Cambria Math" panose="02040503050406030204" pitchFamily="18" charset="0"/>
                            </a:rPr>
                          </m:ctrlPr>
                        </m:sSupPr>
                        <m:e>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r>
                            <a:rPr lang="en-CA" sz="2000" b="0" i="1" smtClean="0">
                              <a:latin typeface="Cambria Math" panose="02040503050406030204" pitchFamily="18" charset="0"/>
                            </a:rPr>
                            <m:t>→</m:t>
                          </m:r>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r>
                        <a:rPr lang="en-CA" sz="2000" i="1">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rPr>
                            <m:t>𝜇</m:t>
                          </m:r>
                        </m:e>
                        <m:sup>
                          <m:r>
                            <a:rPr lang="en-CA" sz="2000" b="0" i="1" smtClean="0">
                              <a:latin typeface="Cambria Math" panose="02040503050406030204" pitchFamily="18" charset="0"/>
                            </a:rPr>
                            <m:t>𝑎𝑟</m:t>
                          </m:r>
                        </m:sup>
                      </m:sSup>
                      <m:r>
                        <a:rPr lang="en-CA" sz="2000" i="1">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rPr>
                            <m:t>𝐷</m:t>
                          </m:r>
                        </m:e>
                        <m:sup>
                          <m:r>
                            <a:rPr lang="en-CA" sz="2000" b="0" i="1" smtClean="0">
                              <a:latin typeface="Cambria Math" panose="02040503050406030204" pitchFamily="18" charset="0"/>
                            </a:rPr>
                            <m:t>𝑎𝑟</m:t>
                          </m:r>
                        </m:sup>
                      </m:sSup>
                      <m:r>
                        <a:rPr lang="en-CA" sz="2000" i="1">
                          <a:latin typeface="Cambria Math" panose="02040503050406030204" pitchFamily="18" charset="0"/>
                        </a:rPr>
                        <m:t>)</m:t>
                      </m:r>
                    </m:oMath>
                  </m:oMathPara>
                </a14:m>
                <a:endParaRPr lang="en-US" sz="2000" dirty="0"/>
              </a:p>
              <a:p>
                <a:pPr/>
                <a14:m>
                  <m:oMath xmlns:m="http://schemas.openxmlformats.org/officeDocument/2006/math">
                    <m:r>
                      <a:rPr lang="en-CA" sz="2000" i="1">
                        <a:latin typeface="Cambria Math" panose="02040503050406030204" pitchFamily="18" charset="0"/>
                      </a:rPr>
                      <m:t>𝑛</m:t>
                    </m:r>
                    <m:r>
                      <a:rPr lang="en-CA" sz="2000" i="1">
                        <a:latin typeface="Cambria Math" panose="02040503050406030204" pitchFamily="18" charset="0"/>
                      </a:rPr>
                      <m:t>=</m:t>
                    </m:r>
                  </m:oMath>
                </a14:m>
                <a:r>
                  <a:rPr lang="en-US" sz="2000" dirty="0"/>
                  <a:t> Complexity(</a:t>
                </a:r>
                <a14:m>
                  <m:oMath xmlns:m="http://schemas.openxmlformats.org/officeDocument/2006/math">
                    <m:r>
                      <a:rPr lang="en-CA" sz="2000" i="1">
                        <a:latin typeface="Cambria Math" panose="02040503050406030204" pitchFamily="18" charset="0"/>
                      </a:rPr>
                      <m:t>𝐺</m:t>
                    </m:r>
                  </m:oMath>
                </a14:m>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Completeness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e>
                    </m:d>
                    <m:r>
                      <a:rPr lang="en-CA" sz="2000" i="1">
                        <a:latin typeface="Cambria Math" panose="02040503050406030204" pitchFamily="18" charset="0"/>
                      </a:rPr>
                      <m:t>=1</m:t>
                    </m:r>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𝐺</m:t>
                            </m:r>
                          </m:e>
                          <m:sup>
                            <m:r>
                              <a:rPr lang="en-CA" sz="2000" b="0" i="1" smtClean="0">
                                <a:latin typeface="Cambria Math" panose="02040503050406030204" pitchFamily="18" charset="0"/>
                              </a:rPr>
                              <m:t>𝑎𝑟</m:t>
                            </m:r>
                          </m:sup>
                        </m:sSup>
                      </m:e>
                    </m:d>
                    <m:r>
                      <a:rPr lang="en-CA" sz="2000" i="1">
                        <a:latin typeface="Cambria Math" panose="02040503050406030204" pitchFamily="18" charset="0"/>
                      </a:rPr>
                      <m:t>=1</m:t>
                    </m:r>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Soundness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e>
                    </m:d>
                    <m:r>
                      <a:rPr lang="en-CA" sz="2000" b="0" i="1" smtClean="0">
                        <a:latin typeface="Cambria Math" panose="02040503050406030204" pitchFamily="18" charset="0"/>
                      </a:rPr>
                      <m:t>≤1−</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𝑝𝑜𝑙𝑦𝑙𝑜𝑔</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den>
                    </m:f>
                  </m:oMath>
                </a14:m>
                <a:r>
                  <a:rPr lang="en-US" sz="2000" dirty="0"/>
                  <a:t>, </a:t>
                </a:r>
                <a:br>
                  <a:rPr lang="en-US" sz="2000" dirty="0"/>
                </a:br>
                <a:r>
                  <a:rPr lang="en-US" sz="2000" dirty="0"/>
                  <a:t>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e>
                    </m:d>
                    <m:r>
                      <a:rPr lang="en-CA" sz="2000" b="0" i="1" smtClean="0">
                        <a:latin typeface="Cambria Math" panose="02040503050406030204" pitchFamily="18" charset="0"/>
                      </a:rPr>
                      <m:t>≤1−</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𝑝𝑜𝑙𝑦𝑙𝑜𝑔</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den>
                    </m:f>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CA" sz="2000" b="1" dirty="0"/>
                  <a:t>Complexity</a:t>
                </a:r>
              </a:p>
              <a:p>
                <a:pPr marL="800100" lvl="1" indent="-342900">
                  <a:buFont typeface="Arial" panose="020B0604020202020204" pitchFamily="34" charset="0"/>
                  <a:buChar char="•"/>
                </a:pPr>
                <a:r>
                  <a:rPr lang="en-CA" sz="2000" dirty="0"/>
                  <a:t>Complexity(</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𝜇</m:t>
                        </m:r>
                      </m:e>
                      <m:sup>
                        <m:r>
                          <a:rPr lang="en-CA" sz="2000" b="0" i="1" smtClean="0">
                            <a:latin typeface="Cambria Math" panose="02040503050406030204" pitchFamily="18" charset="0"/>
                          </a:rPr>
                          <m:t>𝑎𝑟</m:t>
                        </m:r>
                      </m:sup>
                    </m:sSup>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a:p>
                <a:pPr marL="800100" lvl="1" indent="-342900">
                  <a:buFont typeface="Arial" panose="020B0604020202020204" pitchFamily="34" charset="0"/>
                  <a:buChar char="•"/>
                </a:pPr>
                <a:r>
                  <a:rPr lang="en-CA" sz="2000" dirty="0"/>
                  <a:t>Complexity(</a:t>
                </a:r>
                <a14:m>
                  <m:oMath xmlns:m="http://schemas.openxmlformats.org/officeDocument/2006/math">
                    <m:sSup>
                      <m:sSupPr>
                        <m:ctrlPr>
                          <a:rPr lang="en-CA" sz="2000" i="1">
                            <a:latin typeface="Cambria Math" panose="02040503050406030204" pitchFamily="18" charset="0"/>
                          </a:rPr>
                        </m:ctrlPr>
                      </m:sSupPr>
                      <m:e>
                        <m:r>
                          <a:rPr lang="en-CA" sz="2000" b="0" i="1" smtClean="0">
                            <a:latin typeface="Cambria Math" panose="02040503050406030204" pitchFamily="18" charset="0"/>
                          </a:rPr>
                          <m:t>𝐷</m:t>
                        </m:r>
                      </m:e>
                      <m:sup>
                        <m:r>
                          <a:rPr lang="en-CA" sz="2000" b="0" i="1" smtClean="0">
                            <a:latin typeface="Cambria Math" panose="02040503050406030204" pitchFamily="18" charset="0"/>
                          </a:rPr>
                          <m:t>𝑎𝑟</m:t>
                        </m:r>
                      </m:sup>
                    </m:sSup>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p:txBody>
          </p:sp>
        </mc:Choice>
        <mc:Fallback>
          <p:sp>
            <p:nvSpPr>
              <p:cNvPr id="17" name="TextBox 16">
                <a:extLst>
                  <a:ext uri="{FF2B5EF4-FFF2-40B4-BE49-F238E27FC236}">
                    <a16:creationId xmlns:a16="http://schemas.microsoft.com/office/drawing/2014/main" id="{E862113D-AE9F-9D47-9C55-63B092481150}"/>
                  </a:ext>
                </a:extLst>
              </p:cNvPr>
              <p:cNvSpPr txBox="1">
                <a:spLocks noRot="1" noChangeAspect="1" noMove="1" noResize="1" noEditPoints="1" noAdjustHandles="1" noChangeArrowheads="1" noChangeShapeType="1" noTextEdit="1"/>
              </p:cNvSpPr>
              <p:nvPr/>
            </p:nvSpPr>
            <p:spPr>
              <a:xfrm>
                <a:off x="5972541" y="1332023"/>
                <a:ext cx="5903084" cy="4479431"/>
              </a:xfrm>
              <a:prstGeom prst="rect">
                <a:avLst/>
              </a:prstGeom>
              <a:blipFill>
                <a:blip r:embed="rId4"/>
                <a:stretch>
                  <a:fillRect l="-427" b="-843"/>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85000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BE15DA-C763-2B48-99B5-1A54BF4269B3}"/>
              </a:ext>
            </a:extLst>
          </p:cNvPr>
          <p:cNvSpPr txBox="1"/>
          <p:nvPr/>
        </p:nvSpPr>
        <p:spPr>
          <a:xfrm>
            <a:off x="1735810" y="2712204"/>
            <a:ext cx="8260597" cy="1938992"/>
          </a:xfrm>
          <a:prstGeom prst="rect">
            <a:avLst/>
          </a:prstGeom>
          <a:noFill/>
        </p:spPr>
        <p:txBody>
          <a:bodyPr wrap="square" rtlCol="0">
            <a:spAutoFit/>
          </a:bodyPr>
          <a:lstStyle/>
          <a:p>
            <a:r>
              <a:rPr lang="en-US" sz="6000" dirty="0"/>
              <a:t>Nonlocal games &amp; </a:t>
            </a:r>
            <a:br>
              <a:rPr lang="en-US" sz="6000" dirty="0"/>
            </a:br>
            <a:r>
              <a:rPr lang="en-US" sz="6000" dirty="0"/>
              <a:t>their computability</a:t>
            </a:r>
          </a:p>
        </p:txBody>
      </p:sp>
    </p:spTree>
    <p:extLst>
      <p:ext uri="{BB962C8B-B14F-4D97-AF65-F5344CB8AC3E}">
        <p14:creationId xmlns:p14="http://schemas.microsoft.com/office/powerpoint/2010/main" val="3498196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sz="4000" b="1" dirty="0"/>
              <a:t>Introspection</a:t>
            </a:r>
          </a:p>
          <a:p>
            <a:pPr algn="ctr"/>
            <a:r>
              <a:rPr lang="en-US" sz="2400" i="1" dirty="0"/>
              <a:t>Delegating the question sampling</a:t>
            </a:r>
            <a:endParaRPr lang="en-US" sz="2000" i="1" dirty="0"/>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4000" b="1" dirty="0"/>
              <a:t>Answer Reduction</a:t>
            </a:r>
          </a:p>
          <a:p>
            <a:pPr algn="ctr"/>
            <a:r>
              <a:rPr lang="en-US" sz="2400" i="1" dirty="0"/>
              <a:t>Delegating the decider</a:t>
            </a:r>
            <a:endParaRPr lang="en-US" sz="2000" i="1" dirty="0"/>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accent6">
              <a:lumMod val="20000"/>
              <a:lumOff val="80000"/>
            </a:schemeClr>
          </a:solidFill>
          <a:ln w="28575">
            <a:solidFill>
              <a:schemeClr val="tx1"/>
            </a:solidFill>
          </a:ln>
        </p:spPr>
        <p:txBody>
          <a:bodyPr wrap="square" rtlCol="0">
            <a:spAutoFit/>
          </a:bodyPr>
          <a:lstStyle/>
          <a:p>
            <a:pPr algn="ctr"/>
            <a:r>
              <a:rPr lang="en-US" sz="4000" b="1" dirty="0"/>
              <a:t>Gap Amplification</a:t>
            </a:r>
          </a:p>
          <a:p>
            <a:pPr algn="ctr"/>
            <a:r>
              <a:rPr lang="en-US" sz="2400" i="1" dirty="0"/>
              <a:t>Restoring the soundness</a:t>
            </a:r>
            <a:endParaRPr lang="en-US" sz="2000" i="1"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rgbClr val="7030A0"/>
                </a:solidFill>
              </a:rPr>
              <a:t>(special)</a:t>
            </a:r>
          </a:p>
        </p:txBody>
      </p:sp>
      <p:sp>
        <p:nvSpPr>
          <p:cNvPr id="2" name="Trapezoid 1">
            <a:extLst>
              <a:ext uri="{FF2B5EF4-FFF2-40B4-BE49-F238E27FC236}">
                <a16:creationId xmlns:a16="http://schemas.microsoft.com/office/drawing/2014/main" id="{13782304-5F77-9148-8415-05EE169B1091}"/>
              </a:ext>
            </a:extLst>
          </p:cNvPr>
          <p:cNvSpPr/>
          <p:nvPr/>
        </p:nvSpPr>
        <p:spPr>
          <a:xfrm rot="16200000">
            <a:off x="4728949" y="4863043"/>
            <a:ext cx="1885298" cy="601886"/>
          </a:xfrm>
          <a:prstGeom prst="trapezoid">
            <a:avLst>
              <a:gd name="adj" fmla="val 68379"/>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862113D-AE9F-9D47-9C55-63B092481150}"/>
                  </a:ext>
                </a:extLst>
              </p:cNvPr>
              <p:cNvSpPr txBox="1"/>
              <p:nvPr/>
            </p:nvSpPr>
            <p:spPr>
              <a:xfrm>
                <a:off x="5972541" y="2094511"/>
                <a:ext cx="5903084" cy="4012124"/>
              </a:xfrm>
              <a:prstGeom prst="rect">
                <a:avLst/>
              </a:prstGeom>
              <a:solidFill>
                <a:schemeClr val="accent6">
                  <a:lumMod val="20000"/>
                  <a:lumOff val="80000"/>
                </a:schemeClr>
              </a:solidFill>
              <a:ln w="28575">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𝐺</m:t>
                          </m:r>
                        </m:e>
                        <m:sup>
                          <m:r>
                            <a:rPr lang="en-CA" sz="2000" b="0" i="1" smtClean="0">
                              <a:latin typeface="Cambria Math" panose="02040503050406030204" pitchFamily="18" charset="0"/>
                            </a:rPr>
                            <m:t>𝑎𝑟</m:t>
                          </m:r>
                        </m:sup>
                      </m:sSup>
                      <m:r>
                        <a:rPr lang="en-CA" sz="2000" b="0" i="1" smtClean="0">
                          <a:latin typeface="Cambria Math" panose="02040503050406030204" pitchFamily="18" charset="0"/>
                        </a:rPr>
                        <m:t>→</m:t>
                      </m:r>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r>
                        <a:rPr lang="en-CA" sz="2000" i="1">
                          <a:latin typeface="Cambria Math" panose="02040503050406030204" pitchFamily="18" charset="0"/>
                        </a:rPr>
                        <m:t>=(</m:t>
                      </m:r>
                      <m:acc>
                        <m:accPr>
                          <m:chr m:val="̂"/>
                          <m:ctrlPr>
                            <a:rPr lang="en-CA" sz="2000" i="1">
                              <a:latin typeface="Cambria Math" panose="02040503050406030204" pitchFamily="18" charset="0"/>
                            </a:rPr>
                          </m:ctrlPr>
                        </m:accPr>
                        <m:e>
                          <m:r>
                            <a:rPr lang="en-CA" sz="2000" i="1">
                              <a:latin typeface="Cambria Math" panose="02040503050406030204" pitchFamily="18" charset="0"/>
                            </a:rPr>
                            <m:t>𝜇</m:t>
                          </m:r>
                        </m:e>
                      </m:acc>
                      <m:r>
                        <a:rPr lang="en-CA" sz="2000" i="1">
                          <a:latin typeface="Cambria Math" panose="02040503050406030204" pitchFamily="18" charset="0"/>
                        </a:rPr>
                        <m:t>,</m:t>
                      </m:r>
                      <m:acc>
                        <m:accPr>
                          <m:chr m:val="̂"/>
                          <m:ctrlPr>
                            <a:rPr lang="en-CA" sz="2000" i="1">
                              <a:latin typeface="Cambria Math" panose="02040503050406030204" pitchFamily="18" charset="0"/>
                            </a:rPr>
                          </m:ctrlPr>
                        </m:accPr>
                        <m:e>
                          <m:r>
                            <a:rPr lang="en-CA" sz="2000" i="1">
                              <a:latin typeface="Cambria Math" panose="02040503050406030204" pitchFamily="18" charset="0"/>
                            </a:rPr>
                            <m:t>𝐷</m:t>
                          </m:r>
                        </m:e>
                      </m:acc>
                      <m:r>
                        <a:rPr lang="en-CA" sz="2000" i="1">
                          <a:latin typeface="Cambria Math" panose="02040503050406030204" pitchFamily="18" charset="0"/>
                        </a:rPr>
                        <m:t>)</m:t>
                      </m:r>
                    </m:oMath>
                  </m:oMathPara>
                </a14:m>
                <a:endParaRPr lang="en-US" sz="2000" dirty="0"/>
              </a:p>
              <a:p>
                <a:pPr/>
                <a14:m>
                  <m:oMath xmlns:m="http://schemas.openxmlformats.org/officeDocument/2006/math">
                    <m:r>
                      <a:rPr lang="en-CA" sz="2000" i="1">
                        <a:latin typeface="Cambria Math" panose="02040503050406030204" pitchFamily="18" charset="0"/>
                      </a:rPr>
                      <m:t>𝑛</m:t>
                    </m:r>
                    <m:r>
                      <a:rPr lang="en-CA" sz="2000" i="1">
                        <a:latin typeface="Cambria Math" panose="02040503050406030204" pitchFamily="18" charset="0"/>
                      </a:rPr>
                      <m:t>=</m:t>
                    </m:r>
                  </m:oMath>
                </a14:m>
                <a:r>
                  <a:rPr lang="en-US" sz="2000" dirty="0"/>
                  <a:t> Complexity(</a:t>
                </a:r>
                <a14:m>
                  <m:oMath xmlns:m="http://schemas.openxmlformats.org/officeDocument/2006/math">
                    <m:r>
                      <a:rPr lang="en-CA" sz="2000" i="1">
                        <a:latin typeface="Cambria Math" panose="02040503050406030204" pitchFamily="18" charset="0"/>
                      </a:rPr>
                      <m:t>𝐺</m:t>
                    </m:r>
                  </m:oMath>
                </a14:m>
                <a:r>
                  <a:rPr lang="en-US" sz="2000" dirty="0"/>
                  <a:t>)</a:t>
                </a:r>
              </a:p>
              <a:p>
                <a:endParaRPr lang="en-US" sz="2000" dirty="0"/>
              </a:p>
              <a:p>
                <a:pPr marL="342900" indent="-342900">
                  <a:buFont typeface="Arial" panose="020B0604020202020204" pitchFamily="34" charset="0"/>
                  <a:buChar char="•"/>
                </a:pPr>
                <a:r>
                  <a:rPr lang="en-US" sz="2000" b="1" dirty="0"/>
                  <a:t>Completeness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e>
                    </m:d>
                    <m:r>
                      <a:rPr lang="en-CA" sz="2000" i="1">
                        <a:latin typeface="Cambria Math" panose="02040503050406030204" pitchFamily="18" charset="0"/>
                      </a:rPr>
                      <m:t>=1</m:t>
                    </m:r>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e>
                    </m:d>
                    <m:r>
                      <a:rPr lang="en-CA" sz="2000" i="1">
                        <a:latin typeface="Cambria Math" panose="02040503050406030204" pitchFamily="18" charset="0"/>
                      </a:rPr>
                      <m:t>=1</m:t>
                    </m:r>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Soundness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i="1">
                                <a:latin typeface="Cambria Math" panose="02040503050406030204" pitchFamily="18" charset="0"/>
                              </a:rPr>
                              <m:t>𝑎𝑟</m:t>
                            </m:r>
                          </m:sup>
                        </m:sSup>
                      </m:e>
                    </m:d>
                    <m:r>
                      <a:rPr lang="en-CA" sz="2000" b="0" i="1" smtClean="0">
                        <a:latin typeface="Cambria Math" panose="02040503050406030204" pitchFamily="18" charset="0"/>
                      </a:rPr>
                      <m:t>≤1−</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𝑝𝑜𝑙𝑦𝑙𝑜𝑔</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den>
                    </m:f>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2</m:t>
                        </m:r>
                      </m:den>
                    </m:f>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CA" sz="2000" b="1" dirty="0"/>
                  <a:t>Complexity</a:t>
                </a:r>
              </a:p>
              <a:p>
                <a:pPr marL="800100" lvl="1" indent="-342900">
                  <a:buFont typeface="Arial" panose="020B0604020202020204" pitchFamily="34" charset="0"/>
                  <a:buChar char="•"/>
                </a:pPr>
                <a:r>
                  <a:rPr lang="en-CA" sz="2000" dirty="0"/>
                  <a:t>Complexity(</a:t>
                </a:r>
                <a14:m>
                  <m:oMath xmlns:m="http://schemas.openxmlformats.org/officeDocument/2006/math">
                    <m:acc>
                      <m:accPr>
                        <m:chr m:val="̂"/>
                        <m:ctrlPr>
                          <a:rPr lang="en-CA" sz="2000" i="1">
                            <a:latin typeface="Cambria Math" panose="02040503050406030204" pitchFamily="18" charset="0"/>
                          </a:rPr>
                        </m:ctrlPr>
                      </m:accPr>
                      <m:e>
                        <m:r>
                          <a:rPr lang="en-CA" sz="2000" i="1">
                            <a:latin typeface="Cambria Math" panose="02040503050406030204" pitchFamily="18" charset="0"/>
                          </a:rPr>
                          <m:t>𝜇</m:t>
                        </m:r>
                      </m:e>
                    </m:acc>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a:p>
                <a:pPr marL="800100" lvl="1" indent="-342900">
                  <a:buFont typeface="Arial" panose="020B0604020202020204" pitchFamily="34" charset="0"/>
                  <a:buChar char="•"/>
                </a:pPr>
                <a:r>
                  <a:rPr lang="en-CA" sz="2000" dirty="0"/>
                  <a:t>Complexity(</a:t>
                </a:r>
                <a14:m>
                  <m:oMath xmlns:m="http://schemas.openxmlformats.org/officeDocument/2006/math">
                    <m:acc>
                      <m:accPr>
                        <m:chr m:val="̂"/>
                        <m:ctrlPr>
                          <a:rPr lang="en-CA" sz="2000" i="1">
                            <a:latin typeface="Cambria Math" panose="02040503050406030204" pitchFamily="18" charset="0"/>
                          </a:rPr>
                        </m:ctrlPr>
                      </m:accPr>
                      <m:e>
                        <m:r>
                          <a:rPr lang="en-CA" sz="2000" i="1">
                            <a:latin typeface="Cambria Math" panose="02040503050406030204" pitchFamily="18" charset="0"/>
                          </a:rPr>
                          <m:t>𝐷</m:t>
                        </m:r>
                      </m:e>
                    </m:acc>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p:txBody>
          </p:sp>
        </mc:Choice>
        <mc:Fallback>
          <p:sp>
            <p:nvSpPr>
              <p:cNvPr id="17" name="TextBox 16">
                <a:extLst>
                  <a:ext uri="{FF2B5EF4-FFF2-40B4-BE49-F238E27FC236}">
                    <a16:creationId xmlns:a16="http://schemas.microsoft.com/office/drawing/2014/main" id="{E862113D-AE9F-9D47-9C55-63B092481150}"/>
                  </a:ext>
                </a:extLst>
              </p:cNvPr>
              <p:cNvSpPr txBox="1">
                <a:spLocks noRot="1" noChangeAspect="1" noMove="1" noResize="1" noEditPoints="1" noAdjustHandles="1" noChangeArrowheads="1" noChangeShapeType="1" noTextEdit="1"/>
              </p:cNvSpPr>
              <p:nvPr/>
            </p:nvSpPr>
            <p:spPr>
              <a:xfrm>
                <a:off x="5972541" y="2094511"/>
                <a:ext cx="5903084" cy="4012124"/>
              </a:xfrm>
              <a:prstGeom prst="rect">
                <a:avLst/>
              </a:prstGeom>
              <a:blipFill>
                <a:blip r:embed="rId4"/>
                <a:stretch>
                  <a:fillRect l="-427" b="-1254"/>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620416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sz="4000" b="1" dirty="0"/>
              <a:t>Introspection</a:t>
            </a:r>
          </a:p>
          <a:p>
            <a:pPr algn="ctr"/>
            <a:r>
              <a:rPr lang="en-US" sz="2400" i="1" dirty="0"/>
              <a:t>Delegating the question sampling</a:t>
            </a:r>
            <a:endParaRPr lang="en-US" sz="2000" i="1" dirty="0"/>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bg1">
              <a:lumMod val="95000"/>
            </a:schemeClr>
          </a:solidFill>
          <a:ln w="28575">
            <a:noFill/>
          </a:ln>
        </p:spPr>
        <p:txBody>
          <a:bodyPr wrap="square" rtlCol="0">
            <a:spAutoFit/>
          </a:bodyPr>
          <a:lstStyle/>
          <a:p>
            <a:pPr algn="ctr"/>
            <a:r>
              <a:rPr lang="en-US" sz="4000" b="1" dirty="0">
                <a:solidFill>
                  <a:schemeClr val="bg1">
                    <a:lumMod val="75000"/>
                  </a:schemeClr>
                </a:solidFill>
              </a:rPr>
              <a:t>Answer Reduction</a:t>
            </a:r>
          </a:p>
          <a:p>
            <a:pPr algn="ctr"/>
            <a:r>
              <a:rPr lang="en-US" sz="2400" i="1" dirty="0">
                <a:solidFill>
                  <a:schemeClr val="bg1">
                    <a:lumMod val="75000"/>
                  </a:schemeClr>
                </a:solidFill>
              </a:rPr>
              <a:t>Delegating the decider</a:t>
            </a:r>
            <a:endParaRPr lang="en-US" sz="2000" i="1" dirty="0">
              <a:solidFill>
                <a:schemeClr val="bg1">
                  <a:lumMod val="75000"/>
                </a:schemeClr>
              </a:solidFill>
            </a:endParaRPr>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bg1">
              <a:lumMod val="95000"/>
            </a:schemeClr>
          </a:solidFill>
          <a:ln w="28575">
            <a:noFill/>
          </a:ln>
        </p:spPr>
        <p:txBody>
          <a:bodyPr wrap="square" rtlCol="0">
            <a:spAutoFit/>
          </a:bodyPr>
          <a:lstStyle/>
          <a:p>
            <a:pPr algn="ctr"/>
            <a:r>
              <a:rPr lang="en-US" sz="4000" b="1" dirty="0">
                <a:solidFill>
                  <a:schemeClr val="bg1">
                    <a:lumMod val="75000"/>
                  </a:schemeClr>
                </a:solidFill>
              </a:rPr>
              <a:t>Gap Amplification</a:t>
            </a:r>
          </a:p>
          <a:p>
            <a:pPr algn="ctr"/>
            <a:r>
              <a:rPr lang="en-US" sz="2400" i="1" dirty="0">
                <a:solidFill>
                  <a:schemeClr val="bg1">
                    <a:lumMod val="75000"/>
                  </a:schemeClr>
                </a:solidFill>
              </a:rPr>
              <a:t>Restoring the soundness</a:t>
            </a:r>
            <a:endParaRPr lang="en-US" sz="2000" i="1" dirty="0">
              <a:solidFill>
                <a:schemeClr val="bg1">
                  <a:lumMod val="75000"/>
                </a:schemeClr>
              </a:solidFill>
            </a:endParaRP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solidFill>
                                <a:schemeClr val="bg1">
                                  <a:lumMod val="75000"/>
                                </a:schemeClr>
                              </a:solidFill>
                              <a:latin typeface="Cambria Math" panose="02040503050406030204" pitchFamily="18" charset="0"/>
                            </a:rPr>
                          </m:ctrlPr>
                        </m:accPr>
                        <m:e>
                          <m:r>
                            <a:rPr lang="en-CA" sz="2800" b="0" i="1" smtClean="0">
                              <a:solidFill>
                                <a:schemeClr val="bg1">
                                  <a:lumMod val="75000"/>
                                </a:schemeClr>
                              </a:solidFill>
                              <a:latin typeface="Cambria Math" panose="02040503050406030204" pitchFamily="18" charset="0"/>
                            </a:rPr>
                            <m:t>𝐺</m:t>
                          </m:r>
                        </m:e>
                      </m:acc>
                      <m:r>
                        <a:rPr lang="en-CA" sz="2800" i="1">
                          <a:solidFill>
                            <a:schemeClr val="bg1">
                              <a:lumMod val="75000"/>
                            </a:schemeClr>
                          </a:solidFill>
                          <a:latin typeface="Cambria Math" panose="02040503050406030204" pitchFamily="18" charset="0"/>
                        </a:rPr>
                        <m:t>=(</m:t>
                      </m:r>
                      <m:acc>
                        <m:accPr>
                          <m:chr m:val="̂"/>
                          <m:ctrlPr>
                            <a:rPr lang="en-CA" sz="2800" b="0" i="1" smtClean="0">
                              <a:solidFill>
                                <a:schemeClr val="bg1">
                                  <a:lumMod val="75000"/>
                                </a:schemeClr>
                              </a:solidFill>
                              <a:latin typeface="Cambria Math" panose="02040503050406030204" pitchFamily="18" charset="0"/>
                            </a:rPr>
                          </m:ctrlPr>
                        </m:accPr>
                        <m:e>
                          <m:r>
                            <a:rPr lang="en-CA" sz="2800" b="0" i="1" smtClean="0">
                              <a:solidFill>
                                <a:schemeClr val="bg1">
                                  <a:lumMod val="75000"/>
                                </a:schemeClr>
                              </a:solidFill>
                              <a:latin typeface="Cambria Math" panose="02040503050406030204" pitchFamily="18" charset="0"/>
                            </a:rPr>
                            <m:t>𝜇</m:t>
                          </m:r>
                        </m:e>
                      </m:acc>
                      <m:r>
                        <a:rPr lang="en-CA" sz="2800" i="1">
                          <a:solidFill>
                            <a:schemeClr val="bg1">
                              <a:lumMod val="75000"/>
                            </a:schemeClr>
                          </a:solidFill>
                          <a:latin typeface="Cambria Math" panose="02040503050406030204" pitchFamily="18" charset="0"/>
                        </a:rPr>
                        <m:t>,</m:t>
                      </m:r>
                      <m:acc>
                        <m:accPr>
                          <m:chr m:val="̂"/>
                          <m:ctrlPr>
                            <a:rPr lang="en-CA" sz="2800" b="0" i="1" smtClean="0">
                              <a:solidFill>
                                <a:schemeClr val="bg1">
                                  <a:lumMod val="75000"/>
                                </a:schemeClr>
                              </a:solidFill>
                              <a:latin typeface="Cambria Math" panose="02040503050406030204" pitchFamily="18" charset="0"/>
                            </a:rPr>
                          </m:ctrlPr>
                        </m:accPr>
                        <m:e>
                          <m:r>
                            <a:rPr lang="en-CA" sz="2800" b="0" i="1" smtClean="0">
                              <a:solidFill>
                                <a:schemeClr val="bg1">
                                  <a:lumMod val="75000"/>
                                </a:schemeClr>
                              </a:solidFill>
                              <a:latin typeface="Cambria Math" panose="02040503050406030204" pitchFamily="18" charset="0"/>
                            </a:rPr>
                            <m:t>𝐷</m:t>
                          </m:r>
                        </m:e>
                      </m:acc>
                      <m:r>
                        <a:rPr lang="en-CA" sz="2800" i="1">
                          <a:solidFill>
                            <a:schemeClr val="bg1">
                              <a:lumMod val="75000"/>
                            </a:schemeClr>
                          </a:solidFill>
                          <a:latin typeface="Cambria Math" panose="02040503050406030204" pitchFamily="18" charset="0"/>
                        </a:rPr>
                        <m:t>)</m:t>
                      </m:r>
                    </m:oMath>
                  </m:oMathPara>
                </a14:m>
                <a:endParaRPr lang="en-US" sz="2800" dirty="0">
                  <a:solidFill>
                    <a:schemeClr val="bg1">
                      <a:lumMod val="75000"/>
                    </a:schemeClr>
                  </a:solidFill>
                </a:endParaRPr>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chemeClr val="bg1">
                    <a:lumMod val="75000"/>
                  </a:schemeClr>
                </a:solidFill>
              </a:rPr>
              <a:t>(special)</a:t>
            </a:r>
          </a:p>
        </p:txBody>
      </p:sp>
      <p:sp>
        <p:nvSpPr>
          <p:cNvPr id="2" name="Trapezoid 1">
            <a:extLst>
              <a:ext uri="{FF2B5EF4-FFF2-40B4-BE49-F238E27FC236}">
                <a16:creationId xmlns:a16="http://schemas.microsoft.com/office/drawing/2014/main" id="{13782304-5F77-9148-8415-05EE169B1091}"/>
              </a:ext>
            </a:extLst>
          </p:cNvPr>
          <p:cNvSpPr/>
          <p:nvPr/>
        </p:nvSpPr>
        <p:spPr>
          <a:xfrm rot="16200000">
            <a:off x="4728949" y="1456357"/>
            <a:ext cx="1885298" cy="601886"/>
          </a:xfrm>
          <a:prstGeom prst="trapezoid">
            <a:avLst>
              <a:gd name="adj" fmla="val 68379"/>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862113D-AE9F-9D47-9C55-63B092481150}"/>
                  </a:ext>
                </a:extLst>
              </p:cNvPr>
              <p:cNvSpPr txBox="1"/>
              <p:nvPr/>
            </p:nvSpPr>
            <p:spPr>
              <a:xfrm>
                <a:off x="5972541" y="814651"/>
                <a:ext cx="5903084" cy="4053097"/>
              </a:xfrm>
              <a:prstGeom prst="rect">
                <a:avLst/>
              </a:prstGeom>
              <a:solidFill>
                <a:schemeClr val="accent1">
                  <a:lumMod val="20000"/>
                  <a:lumOff val="80000"/>
                </a:schemeClr>
              </a:solidFill>
              <a:ln w="28575">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CA" sz="2000" i="1" smtClean="0">
                              <a:latin typeface="Cambria Math" panose="02040503050406030204" pitchFamily="18" charset="0"/>
                            </a:rPr>
                          </m:ctrlPr>
                        </m:sSupPr>
                        <m:e>
                          <m:r>
                            <a:rPr lang="en-CA" sz="2000" i="1">
                              <a:latin typeface="Cambria Math" panose="02040503050406030204" pitchFamily="18" charset="0"/>
                            </a:rPr>
                            <m:t>𝐺</m:t>
                          </m:r>
                          <m:r>
                            <a:rPr lang="en-CA" sz="2000" b="0" i="1" smtClean="0">
                              <a:latin typeface="Cambria Math" panose="02040503050406030204" pitchFamily="18" charset="0"/>
                            </a:rPr>
                            <m:t>→</m:t>
                          </m:r>
                          <m:r>
                            <a:rPr lang="en-CA" sz="2000" i="1">
                              <a:latin typeface="Cambria Math" panose="02040503050406030204" pitchFamily="18" charset="0"/>
                            </a:rPr>
                            <m:t>𝐺</m:t>
                          </m:r>
                        </m:e>
                        <m:sup>
                          <m:r>
                            <a:rPr lang="en-CA" sz="2000" i="1">
                              <a:latin typeface="Cambria Math" panose="02040503050406030204" pitchFamily="18" charset="0"/>
                            </a:rPr>
                            <m:t>𝑖𝑛𝑡</m:t>
                          </m:r>
                        </m:sup>
                      </m:sSup>
                      <m:r>
                        <a:rPr lang="en-CA" sz="2000" i="1">
                          <a:latin typeface="Cambria Math" panose="02040503050406030204" pitchFamily="18" charset="0"/>
                        </a:rPr>
                        <m:t>=</m:t>
                      </m:r>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𝜇</m:t>
                              </m:r>
                            </m:e>
                            <m:sup>
                              <m:r>
                                <a:rPr lang="en-CA" sz="2000" i="1">
                                  <a:latin typeface="Cambria Math" panose="02040503050406030204" pitchFamily="18" charset="0"/>
                                </a:rPr>
                                <m:t>𝑖𝑛𝑡</m:t>
                              </m:r>
                            </m:sup>
                          </m:sSup>
                          <m:r>
                            <a:rPr lang="en-CA" sz="2000" i="1">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rPr>
                                <m:t>𝐷</m:t>
                              </m:r>
                            </m:e>
                            <m:sup>
                              <m:r>
                                <a:rPr lang="en-CA" sz="2000" i="1">
                                  <a:latin typeface="Cambria Math" panose="02040503050406030204" pitchFamily="18" charset="0"/>
                                </a:rPr>
                                <m:t>𝑖𝑛𝑡</m:t>
                              </m:r>
                            </m:sup>
                          </m:sSup>
                        </m:e>
                      </m:d>
                    </m:oMath>
                  </m:oMathPara>
                </a14:m>
                <a:endParaRPr lang="en-CA" sz="2000" dirty="0"/>
              </a:p>
              <a:p>
                <a:pPr/>
                <a14:m>
                  <m:oMath xmlns:m="http://schemas.openxmlformats.org/officeDocument/2006/math">
                    <m:r>
                      <a:rPr lang="en-CA" sz="2000" b="0" i="1" smtClean="0">
                        <a:latin typeface="Cambria Math" panose="02040503050406030204" pitchFamily="18" charset="0"/>
                      </a:rPr>
                      <m:t>𝑛</m:t>
                    </m:r>
                    <m:r>
                      <a:rPr lang="en-CA" sz="2000" b="0" i="1" smtClean="0">
                        <a:latin typeface="Cambria Math" panose="02040503050406030204" pitchFamily="18" charset="0"/>
                      </a:rPr>
                      <m:t>=</m:t>
                    </m:r>
                  </m:oMath>
                </a14:m>
                <a:r>
                  <a:rPr lang="en-US" sz="2000" dirty="0"/>
                  <a:t> Complexity(</a:t>
                </a:r>
                <a14:m>
                  <m:oMath xmlns:m="http://schemas.openxmlformats.org/officeDocument/2006/math">
                    <m:r>
                      <a:rPr lang="en-CA" sz="2000" b="0" i="1" smtClean="0">
                        <a:latin typeface="Cambria Math" panose="02040503050406030204" pitchFamily="18" charset="0"/>
                      </a:rPr>
                      <m:t>𝐺</m:t>
                    </m:r>
                  </m:oMath>
                </a14:m>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Completeness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r>
                          <a:rPr lang="en-CA" sz="2000" i="1">
                            <a:latin typeface="Cambria Math" panose="02040503050406030204" pitchFamily="18" charset="0"/>
                          </a:rPr>
                          <m:t>𝐺</m:t>
                        </m:r>
                      </m:e>
                    </m:d>
                    <m:r>
                      <a:rPr lang="en-CA" sz="2000" i="1">
                        <a:latin typeface="Cambria Math" panose="02040503050406030204" pitchFamily="18" charset="0"/>
                      </a:rPr>
                      <m:t>=1</m:t>
                    </m:r>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𝐺</m:t>
                            </m:r>
                          </m:e>
                          <m:sup>
                            <m:r>
                              <a:rPr lang="en-CA" sz="2000" b="0" i="1" smtClean="0">
                                <a:latin typeface="Cambria Math" panose="02040503050406030204" pitchFamily="18" charset="0"/>
                              </a:rPr>
                              <m:t>𝑖𝑛𝑡</m:t>
                            </m:r>
                          </m:sup>
                        </m:sSup>
                      </m:e>
                    </m:d>
                    <m:r>
                      <a:rPr lang="en-CA" sz="2000" i="1">
                        <a:latin typeface="Cambria Math" panose="02040503050406030204" pitchFamily="18" charset="0"/>
                      </a:rPr>
                      <m:t>=1</m:t>
                    </m:r>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Soundness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r>
                          <a:rPr lang="en-CA" sz="2000" i="1">
                            <a:latin typeface="Cambria Math" panose="02040503050406030204" pitchFamily="18" charset="0"/>
                          </a:rPr>
                          <m:t>𝐺</m:t>
                        </m:r>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2</m:t>
                        </m:r>
                      </m:den>
                    </m:f>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i="1">
                                <a:latin typeface="Cambria Math" panose="02040503050406030204" pitchFamily="18" charset="0"/>
                              </a:rPr>
                              <m:t>𝑖𝑛𝑡</m:t>
                            </m:r>
                          </m:sup>
                        </m:sSup>
                      </m:e>
                    </m:d>
                    <m:r>
                      <a:rPr lang="en-CA" sz="2000" b="0" i="1" smtClean="0">
                        <a:latin typeface="Cambria Math" panose="02040503050406030204" pitchFamily="18" charset="0"/>
                      </a:rPr>
                      <m:t>≤1−</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𝑝𝑜𝑙𝑦𝑙𝑜𝑔</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den>
                    </m:f>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CA" sz="2000" b="1" dirty="0"/>
                  <a:t>Complexity</a:t>
                </a:r>
              </a:p>
              <a:p>
                <a:pPr marL="800100" lvl="1" indent="-342900">
                  <a:buFont typeface="Arial" panose="020B0604020202020204" pitchFamily="34" charset="0"/>
                  <a:buChar char="•"/>
                </a:pPr>
                <a:r>
                  <a:rPr lang="en-CA" sz="2000" dirty="0"/>
                  <a:t>Complexity(</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𝜇</m:t>
                        </m:r>
                      </m:e>
                      <m:sup>
                        <m:r>
                          <a:rPr lang="en-CA" sz="2000" i="1">
                            <a:latin typeface="Cambria Math" panose="02040503050406030204" pitchFamily="18" charset="0"/>
                          </a:rPr>
                          <m:t>𝑖𝑛𝑡</m:t>
                        </m:r>
                      </m:sup>
                    </m:sSup>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a:p>
                <a:pPr marL="800100" lvl="1" indent="-342900">
                  <a:buFont typeface="Arial" panose="020B0604020202020204" pitchFamily="34" charset="0"/>
                  <a:buChar char="•"/>
                </a:pPr>
                <a:r>
                  <a:rPr lang="en-CA" sz="2000" dirty="0"/>
                  <a:t>Complexity(</a:t>
                </a:r>
                <a14:m>
                  <m:oMath xmlns:m="http://schemas.openxmlformats.org/officeDocument/2006/math">
                    <m:sSup>
                      <m:sSupPr>
                        <m:ctrlPr>
                          <a:rPr lang="en-CA" sz="2000" i="1">
                            <a:latin typeface="Cambria Math" panose="02040503050406030204" pitchFamily="18" charset="0"/>
                          </a:rPr>
                        </m:ctrlPr>
                      </m:sSupPr>
                      <m:e>
                        <m:r>
                          <a:rPr lang="en-CA" sz="2000" b="0" i="1" smtClean="0">
                            <a:latin typeface="Cambria Math" panose="02040503050406030204" pitchFamily="18" charset="0"/>
                          </a:rPr>
                          <m:t>𝐷</m:t>
                        </m:r>
                      </m:e>
                      <m:sup>
                        <m:r>
                          <a:rPr lang="en-CA" sz="2000" i="1">
                            <a:latin typeface="Cambria Math" panose="02040503050406030204" pitchFamily="18" charset="0"/>
                          </a:rPr>
                          <m:t>𝑖𝑛𝑡</m:t>
                        </m:r>
                      </m:sup>
                    </m:sSup>
                  </m:oMath>
                </a14:m>
                <a:r>
                  <a:rPr lang="en-CA" sz="2000" dirty="0"/>
                  <a:t>) = poly(</a:t>
                </a:r>
                <a14:m>
                  <m:oMath xmlns:m="http://schemas.openxmlformats.org/officeDocument/2006/math">
                    <m:r>
                      <a:rPr lang="en-CA" sz="2000" i="1">
                        <a:latin typeface="Cambria Math" panose="02040503050406030204" pitchFamily="18" charset="0"/>
                      </a:rPr>
                      <m:t>𝑛</m:t>
                    </m:r>
                  </m:oMath>
                </a14:m>
                <a:r>
                  <a:rPr lang="en-CA" sz="2000" dirty="0"/>
                  <a:t>)</a:t>
                </a:r>
              </a:p>
            </p:txBody>
          </p:sp>
        </mc:Choice>
        <mc:Fallback>
          <p:sp>
            <p:nvSpPr>
              <p:cNvPr id="17" name="TextBox 16">
                <a:extLst>
                  <a:ext uri="{FF2B5EF4-FFF2-40B4-BE49-F238E27FC236}">
                    <a16:creationId xmlns:a16="http://schemas.microsoft.com/office/drawing/2014/main" id="{E862113D-AE9F-9D47-9C55-63B092481150}"/>
                  </a:ext>
                </a:extLst>
              </p:cNvPr>
              <p:cNvSpPr txBox="1">
                <a:spLocks noRot="1" noChangeAspect="1" noMove="1" noResize="1" noEditPoints="1" noAdjustHandles="1" noChangeArrowheads="1" noChangeShapeType="1" noTextEdit="1"/>
              </p:cNvSpPr>
              <p:nvPr/>
            </p:nvSpPr>
            <p:spPr>
              <a:xfrm>
                <a:off x="5972541" y="814651"/>
                <a:ext cx="5903084" cy="4053097"/>
              </a:xfrm>
              <a:prstGeom prst="rect">
                <a:avLst/>
              </a:prstGeom>
              <a:blipFill>
                <a:blip r:embed="rId4"/>
                <a:stretch>
                  <a:fillRect l="-427" b="-1242"/>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722025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6438-C7AB-1F4A-ADA3-7EBF5853E447}"/>
              </a:ext>
            </a:extLst>
          </p:cNvPr>
          <p:cNvSpPr>
            <a:spLocks noGrp="1"/>
          </p:cNvSpPr>
          <p:nvPr>
            <p:ph type="title"/>
          </p:nvPr>
        </p:nvSpPr>
        <p:spPr/>
        <p:txBody>
          <a:bodyPr/>
          <a:lstStyle/>
          <a:p>
            <a:r>
              <a:rPr lang="en-US" dirty="0"/>
              <a:t>Introspection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DE2002-1F28-584D-A0F5-2FB11A25E363}"/>
                  </a:ext>
                </a:extLst>
              </p:cNvPr>
              <p:cNvSpPr>
                <a:spLocks noGrp="1"/>
              </p:cNvSpPr>
              <p:nvPr>
                <p:ph idx="1"/>
              </p:nvPr>
            </p:nvSpPr>
            <p:spPr>
              <a:xfrm>
                <a:off x="838200" y="1991879"/>
                <a:ext cx="4565073" cy="4351338"/>
              </a:xfrm>
            </p:spPr>
            <p:txBody>
              <a:bodyPr>
                <a:normAutofit/>
              </a:bodyPr>
              <a:lstStyle/>
              <a:p>
                <a:r>
                  <a:rPr lang="en-US" sz="2400" dirty="0"/>
                  <a:t>Instead of sampling the questions </a:t>
                </a:r>
                <a14:m>
                  <m:oMath xmlns:m="http://schemas.openxmlformats.org/officeDocument/2006/math">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𝑥</m:t>
                        </m:r>
                        <m:r>
                          <a:rPr lang="en-CA" sz="2400" b="0" i="1" smtClean="0">
                            <a:latin typeface="Cambria Math" panose="02040503050406030204" pitchFamily="18" charset="0"/>
                          </a:rPr>
                          <m:t>,</m:t>
                        </m:r>
                        <m:r>
                          <a:rPr lang="en-CA" sz="2400" b="0" i="1" smtClean="0">
                            <a:latin typeface="Cambria Math" panose="02040503050406030204" pitchFamily="18" charset="0"/>
                          </a:rPr>
                          <m:t>𝑦</m:t>
                        </m:r>
                      </m:e>
                    </m:d>
                    <m:r>
                      <a:rPr lang="en-CA" sz="2400" b="0" i="1" smtClean="0">
                        <a:latin typeface="Cambria Math" panose="02040503050406030204" pitchFamily="18" charset="0"/>
                      </a:rPr>
                      <m:t>∼</m:t>
                    </m:r>
                    <m:r>
                      <a:rPr lang="en-CA" sz="2400" b="0" i="1" smtClean="0">
                        <a:latin typeface="Cambria Math" panose="02040503050406030204" pitchFamily="18" charset="0"/>
                      </a:rPr>
                      <m:t>𝜇</m:t>
                    </m:r>
                  </m:oMath>
                </a14:m>
                <a:r>
                  <a:rPr lang="en-US" sz="2400" dirty="0"/>
                  <a:t>, the verifier will </a:t>
                </a:r>
                <a:r>
                  <a:rPr lang="en-US" sz="2400" i="1" dirty="0"/>
                  <a:t>delegate</a:t>
                </a:r>
                <a:r>
                  <a:rPr lang="en-US" sz="2400" dirty="0"/>
                  <a:t> the task to Alice and Bob</a:t>
                </a:r>
                <a:r>
                  <a:rPr lang="en-CA" sz="2400" dirty="0"/>
                  <a:t>.</a:t>
                </a:r>
                <a:endParaRPr lang="en-US" sz="2400" dirty="0"/>
              </a:p>
              <a:p>
                <a:endParaRPr lang="en-US" sz="2400" dirty="0"/>
              </a:p>
            </p:txBody>
          </p:sp>
        </mc:Choice>
        <mc:Fallback>
          <p:sp>
            <p:nvSpPr>
              <p:cNvPr id="3" name="Content Placeholder 2">
                <a:extLst>
                  <a:ext uri="{FF2B5EF4-FFF2-40B4-BE49-F238E27FC236}">
                    <a16:creationId xmlns:a16="http://schemas.microsoft.com/office/drawing/2014/main" id="{5BDE2002-1F28-584D-A0F5-2FB11A25E363}"/>
                  </a:ext>
                </a:extLst>
              </p:cNvPr>
              <p:cNvSpPr>
                <a:spLocks noGrp="1" noRot="1" noChangeAspect="1" noMove="1" noResize="1" noEditPoints="1" noAdjustHandles="1" noChangeArrowheads="1" noChangeShapeType="1" noTextEdit="1"/>
              </p:cNvSpPr>
              <p:nvPr>
                <p:ph idx="1"/>
              </p:nvPr>
            </p:nvSpPr>
            <p:spPr>
              <a:xfrm>
                <a:off x="838200" y="1991879"/>
                <a:ext cx="4565073" cy="4351338"/>
              </a:xfrm>
              <a:blipFill>
                <a:blip r:embed="rId3"/>
                <a:stretch>
                  <a:fillRect l="-1667" t="-1749" r="-361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8E03228F-78E2-F942-8038-DC200D61142E}"/>
              </a:ext>
            </a:extLst>
          </p:cNvPr>
          <p:cNvSpPr/>
          <p:nvPr/>
        </p:nvSpPr>
        <p:spPr>
          <a:xfrm>
            <a:off x="838200" y="1302405"/>
            <a:ext cx="5061771" cy="523220"/>
          </a:xfrm>
          <a:prstGeom prst="rect">
            <a:avLst/>
          </a:prstGeom>
        </p:spPr>
        <p:txBody>
          <a:bodyPr wrap="none">
            <a:spAutoFit/>
          </a:bodyPr>
          <a:lstStyle/>
          <a:p>
            <a:pPr algn="ctr"/>
            <a:r>
              <a:rPr lang="en-US" sz="2800" i="1" dirty="0"/>
              <a:t>Delegating the question sampling</a:t>
            </a:r>
            <a:endParaRPr lang="en-US" sz="2400" i="1" dirty="0"/>
          </a:p>
        </p:txBody>
      </p:sp>
      <p:sp>
        <p:nvSpPr>
          <p:cNvPr id="7" name="Cube 6">
            <a:extLst>
              <a:ext uri="{FF2B5EF4-FFF2-40B4-BE49-F238E27FC236}">
                <a16:creationId xmlns:a16="http://schemas.microsoft.com/office/drawing/2014/main" id="{E9613A95-BE3B-EE40-9B07-7E74DE848507}"/>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DF69E1C-721A-E64B-B2E6-DFDFA689EABC}"/>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EE7F09A-F7EF-E044-920C-886A5DC719BA}"/>
              </a:ext>
            </a:extLst>
          </p:cNvPr>
          <p:cNvPicPr>
            <a:picLocks noChangeAspect="1"/>
          </p:cNvPicPr>
          <p:nvPr/>
        </p:nvPicPr>
        <p:blipFill>
          <a:blip r:embed="rId4"/>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sp>
        <p:nvSpPr>
          <p:cNvPr id="12" name="Oval Callout 11">
            <a:extLst>
              <a:ext uri="{FF2B5EF4-FFF2-40B4-BE49-F238E27FC236}">
                <a16:creationId xmlns:a16="http://schemas.microsoft.com/office/drawing/2014/main" id="{2984AB27-37A9-A043-B092-12958670154A}"/>
              </a:ext>
            </a:extLst>
          </p:cNvPr>
          <p:cNvSpPr/>
          <p:nvPr/>
        </p:nvSpPr>
        <p:spPr>
          <a:xfrm>
            <a:off x="9642764" y="4307306"/>
            <a:ext cx="2315689" cy="2307250"/>
          </a:xfrm>
          <a:prstGeom prst="wedgeEllipseCallout">
            <a:avLst>
              <a:gd name="adj1" fmla="val -65676"/>
              <a:gd name="adj2" fmla="val -291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ABA959C-26A0-C048-9AB3-E6ACF8E65339}"/>
                  </a:ext>
                </a:extLst>
              </p:cNvPr>
              <p:cNvSpPr txBox="1"/>
              <p:nvPr/>
            </p:nvSpPr>
            <p:spPr>
              <a:xfrm>
                <a:off x="9958788" y="4564364"/>
                <a:ext cx="1797784" cy="1754326"/>
              </a:xfrm>
              <a:prstGeom prst="rect">
                <a:avLst/>
              </a:prstGeom>
              <a:noFill/>
            </p:spPr>
            <p:txBody>
              <a:bodyPr wrap="square" rtlCol="0">
                <a:spAutoFit/>
              </a:bodyPr>
              <a:lstStyle/>
              <a:p>
                <a:r>
                  <a:rPr lang="en-US" dirty="0"/>
                  <a:t>Please sample </a:t>
                </a:r>
                <a14:m>
                  <m:oMath xmlns:m="http://schemas.openxmlformats.org/officeDocument/2006/math">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𝑦</m:t>
                        </m:r>
                      </m:e>
                    </m:d>
                    <m:r>
                      <a:rPr lang="en-CA" i="1">
                        <a:latin typeface="Cambria Math" panose="02040503050406030204" pitchFamily="18" charset="0"/>
                      </a:rPr>
                      <m:t>∼</m:t>
                    </m:r>
                    <m:r>
                      <a:rPr lang="en-CA" i="1">
                        <a:latin typeface="Cambria Math" panose="02040503050406030204" pitchFamily="18" charset="0"/>
                      </a:rPr>
                      <m:t>𝜇</m:t>
                    </m:r>
                  </m:oMath>
                </a14:m>
                <a:r>
                  <a:rPr lang="en-US" dirty="0"/>
                  <a:t> yourselves, and tell me how you would answer those questions. </a:t>
                </a:r>
              </a:p>
            </p:txBody>
          </p:sp>
        </mc:Choice>
        <mc:Fallback>
          <p:sp>
            <p:nvSpPr>
              <p:cNvPr id="16" name="TextBox 15">
                <a:extLst>
                  <a:ext uri="{FF2B5EF4-FFF2-40B4-BE49-F238E27FC236}">
                    <a16:creationId xmlns:a16="http://schemas.microsoft.com/office/drawing/2014/main" id="{DABA959C-26A0-C048-9AB3-E6ACF8E65339}"/>
                  </a:ext>
                </a:extLst>
              </p:cNvPr>
              <p:cNvSpPr txBox="1">
                <a:spLocks noRot="1" noChangeAspect="1" noMove="1" noResize="1" noEditPoints="1" noAdjustHandles="1" noChangeArrowheads="1" noChangeShapeType="1" noTextEdit="1"/>
              </p:cNvSpPr>
              <p:nvPr/>
            </p:nvSpPr>
            <p:spPr>
              <a:xfrm>
                <a:off x="9958788" y="4564364"/>
                <a:ext cx="1797784" cy="1754326"/>
              </a:xfrm>
              <a:prstGeom prst="rect">
                <a:avLst/>
              </a:prstGeom>
              <a:blipFill>
                <a:blip r:embed="rId5"/>
                <a:stretch>
                  <a:fillRect l="-2098" t="-714" r="-699" b="-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CD06EE6-23D6-D046-BC27-F4097DBBEFE4}"/>
                  </a:ext>
                </a:extLst>
              </p:cNvPr>
              <p:cNvSpPr txBox="1"/>
              <p:nvPr/>
            </p:nvSpPr>
            <p:spPr>
              <a:xfrm>
                <a:off x="7470761" y="351985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𝑥</m:t>
                      </m:r>
                      <m:r>
                        <a:rPr lang="en-CA" sz="2400" b="0" i="1" smtClean="0">
                          <a:latin typeface="Cambria Math" panose="02040503050406030204" pitchFamily="18" charset="0"/>
                        </a:rPr>
                        <m:t>,</m:t>
                      </m:r>
                      <m:r>
                        <a:rPr lang="en-CA" sz="2400" b="0" i="1" smtClean="0">
                          <a:latin typeface="Cambria Math" panose="02040503050406030204" pitchFamily="18" charset="0"/>
                        </a:rPr>
                        <m:t>𝑎</m:t>
                      </m:r>
                    </m:oMath>
                  </m:oMathPara>
                </a14:m>
                <a:endParaRPr lang="en-US" sz="2400" dirty="0"/>
              </a:p>
            </p:txBody>
          </p:sp>
        </mc:Choice>
        <mc:Fallback>
          <p:sp>
            <p:nvSpPr>
              <p:cNvPr id="17" name="TextBox 16">
                <a:extLst>
                  <a:ext uri="{FF2B5EF4-FFF2-40B4-BE49-F238E27FC236}">
                    <a16:creationId xmlns:a16="http://schemas.microsoft.com/office/drawing/2014/main" id="{7CD06EE6-23D6-D046-BC27-F4097DBBEFE4}"/>
                  </a:ext>
                </a:extLst>
              </p:cNvPr>
              <p:cNvSpPr txBox="1">
                <a:spLocks noRot="1" noChangeAspect="1" noMove="1" noResize="1" noEditPoints="1" noAdjustHandles="1" noChangeArrowheads="1" noChangeShapeType="1" noTextEdit="1"/>
              </p:cNvSpPr>
              <p:nvPr/>
            </p:nvSpPr>
            <p:spPr>
              <a:xfrm>
                <a:off x="7470761" y="3519850"/>
                <a:ext cx="473549" cy="461665"/>
              </a:xfrm>
              <a:prstGeom prst="rect">
                <a:avLst/>
              </a:prstGeom>
              <a:blipFill>
                <a:blip r:embed="rId6"/>
                <a:stretch>
                  <a:fillRect r="-263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373BCB35-EC6E-D946-A489-C4D35C497C63}"/>
                  </a:ext>
                </a:extLst>
              </p:cNvPr>
              <p:cNvSpPr txBox="1"/>
              <p:nvPr/>
            </p:nvSpPr>
            <p:spPr>
              <a:xfrm>
                <a:off x="9915670" y="351985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𝑦</m:t>
                      </m:r>
                      <m:r>
                        <a:rPr lang="en-CA" sz="2400" b="0" i="1" smtClean="0">
                          <a:latin typeface="Cambria Math" panose="02040503050406030204" pitchFamily="18" charset="0"/>
                        </a:rPr>
                        <m:t>,</m:t>
                      </m:r>
                      <m:r>
                        <a:rPr lang="en-CA" sz="2400" b="0" i="1" smtClean="0">
                          <a:latin typeface="Cambria Math" panose="02040503050406030204" pitchFamily="18" charset="0"/>
                        </a:rPr>
                        <m:t>𝑏</m:t>
                      </m:r>
                    </m:oMath>
                  </m:oMathPara>
                </a14:m>
                <a:endParaRPr lang="en-US" sz="2400" dirty="0"/>
              </a:p>
            </p:txBody>
          </p:sp>
        </mc:Choice>
        <mc:Fallback>
          <p:sp>
            <p:nvSpPr>
              <p:cNvPr id="18" name="TextBox 17">
                <a:extLst>
                  <a:ext uri="{FF2B5EF4-FFF2-40B4-BE49-F238E27FC236}">
                    <a16:creationId xmlns:a16="http://schemas.microsoft.com/office/drawing/2014/main" id="{373BCB35-EC6E-D946-A489-C4D35C497C63}"/>
                  </a:ext>
                </a:extLst>
              </p:cNvPr>
              <p:cNvSpPr txBox="1">
                <a:spLocks noRot="1" noChangeAspect="1" noMove="1" noResize="1" noEditPoints="1" noAdjustHandles="1" noChangeArrowheads="1" noChangeShapeType="1" noTextEdit="1"/>
              </p:cNvSpPr>
              <p:nvPr/>
            </p:nvSpPr>
            <p:spPr>
              <a:xfrm>
                <a:off x="9915670" y="3519850"/>
                <a:ext cx="473549" cy="461665"/>
              </a:xfrm>
              <a:prstGeom prst="rect">
                <a:avLst/>
              </a:prstGeom>
              <a:blipFill>
                <a:blip r:embed="rId7"/>
                <a:stretch>
                  <a:fillRect l="-2632" r="-36842" b="-5263"/>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55517D2-DFC6-1946-96CE-28908CC34B34}"/>
              </a:ext>
            </a:extLst>
          </p:cNvPr>
          <p:cNvCxnSpPr>
            <a:cxnSpLocks/>
          </p:cNvCxnSpPr>
          <p:nvPr/>
        </p:nvCxnSpPr>
        <p:spPr>
          <a:xfrm>
            <a:off x="7611408" y="3140858"/>
            <a:ext cx="883627" cy="706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EC4DAF6-E150-F94B-ABD8-5EB93D29A394}"/>
              </a:ext>
            </a:extLst>
          </p:cNvPr>
          <p:cNvCxnSpPr>
            <a:cxnSpLocks/>
          </p:cNvCxnSpPr>
          <p:nvPr/>
        </p:nvCxnSpPr>
        <p:spPr>
          <a:xfrm flipH="1">
            <a:off x="9373167" y="3140858"/>
            <a:ext cx="1147489" cy="757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07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6438-C7AB-1F4A-ADA3-7EBF5853E447}"/>
              </a:ext>
            </a:extLst>
          </p:cNvPr>
          <p:cNvSpPr>
            <a:spLocks noGrp="1"/>
          </p:cNvSpPr>
          <p:nvPr>
            <p:ph type="title"/>
          </p:nvPr>
        </p:nvSpPr>
        <p:spPr/>
        <p:txBody>
          <a:bodyPr/>
          <a:lstStyle/>
          <a:p>
            <a:r>
              <a:rPr lang="en-US" dirty="0"/>
              <a:t>Introspection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DE2002-1F28-584D-A0F5-2FB11A25E363}"/>
                  </a:ext>
                </a:extLst>
              </p:cNvPr>
              <p:cNvSpPr>
                <a:spLocks noGrp="1"/>
              </p:cNvSpPr>
              <p:nvPr>
                <p:ph idx="1"/>
              </p:nvPr>
            </p:nvSpPr>
            <p:spPr>
              <a:xfrm>
                <a:off x="838200" y="1991879"/>
                <a:ext cx="4565073" cy="4351338"/>
              </a:xfrm>
            </p:spPr>
            <p:txBody>
              <a:bodyPr>
                <a:normAutofit/>
              </a:bodyPr>
              <a:lstStyle/>
              <a:p>
                <a:r>
                  <a:rPr lang="en-US" sz="2400" dirty="0"/>
                  <a:t>Instead of sampling the questions </a:t>
                </a:r>
                <a14:m>
                  <m:oMath xmlns:m="http://schemas.openxmlformats.org/officeDocument/2006/math">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𝑥</m:t>
                        </m:r>
                        <m:r>
                          <a:rPr lang="en-CA" sz="2400" b="0" i="1" smtClean="0">
                            <a:latin typeface="Cambria Math" panose="02040503050406030204" pitchFamily="18" charset="0"/>
                          </a:rPr>
                          <m:t>,</m:t>
                        </m:r>
                        <m:r>
                          <a:rPr lang="en-CA" sz="2400" b="0" i="1" smtClean="0">
                            <a:latin typeface="Cambria Math" panose="02040503050406030204" pitchFamily="18" charset="0"/>
                          </a:rPr>
                          <m:t>𝑦</m:t>
                        </m:r>
                      </m:e>
                    </m:d>
                    <m:r>
                      <a:rPr lang="en-CA" sz="2400" b="0" i="1" smtClean="0">
                        <a:latin typeface="Cambria Math" panose="02040503050406030204" pitchFamily="18" charset="0"/>
                      </a:rPr>
                      <m:t>∼</m:t>
                    </m:r>
                    <m:r>
                      <a:rPr lang="en-CA" sz="2400" b="0" i="1" smtClean="0">
                        <a:latin typeface="Cambria Math" panose="02040503050406030204" pitchFamily="18" charset="0"/>
                      </a:rPr>
                      <m:t>𝜇</m:t>
                    </m:r>
                  </m:oMath>
                </a14:m>
                <a:r>
                  <a:rPr lang="en-US" sz="2400" dirty="0"/>
                  <a:t>, the verifier will </a:t>
                </a:r>
                <a:r>
                  <a:rPr lang="en-US" sz="2400" i="1" dirty="0"/>
                  <a:t>delegate</a:t>
                </a:r>
                <a:r>
                  <a:rPr lang="en-US" sz="2400" dirty="0"/>
                  <a:t> the task to Alice and Bob</a:t>
                </a:r>
                <a:r>
                  <a:rPr lang="en-CA" sz="2400" dirty="0"/>
                  <a:t>.</a:t>
                </a:r>
                <a:endParaRPr lang="en-US" sz="2400" dirty="0"/>
              </a:p>
              <a:p>
                <a:endParaRPr lang="en-US" sz="2400" dirty="0"/>
              </a:p>
              <a:p>
                <a:r>
                  <a:rPr lang="en-US" sz="2400" dirty="0"/>
                  <a:t>In order for this protocol to be sound, the verifier needs to check that </a:t>
                </a:r>
              </a:p>
              <a:p>
                <a:pPr lvl="1"/>
                <a14:m>
                  <m:oMath xmlns:m="http://schemas.openxmlformats.org/officeDocument/2006/math">
                    <m:d>
                      <m:dPr>
                        <m:ctrlPr>
                          <a:rPr lang="en-CA" sz="2000" i="1">
                            <a:latin typeface="Cambria Math" panose="02040503050406030204" pitchFamily="18" charset="0"/>
                          </a:rPr>
                        </m:ctrlPr>
                      </m:dPr>
                      <m:e>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𝑦</m:t>
                        </m:r>
                      </m:e>
                    </m:d>
                  </m:oMath>
                </a14:m>
                <a:r>
                  <a:rPr lang="en-US" sz="2000" dirty="0"/>
                  <a:t> is distributed according to </a:t>
                </a:r>
                <a14:m>
                  <m:oMath xmlns:m="http://schemas.openxmlformats.org/officeDocument/2006/math">
                    <m:r>
                      <a:rPr lang="en-CA" sz="2000" b="0" i="1" smtClean="0">
                        <a:latin typeface="Cambria Math" panose="02040503050406030204" pitchFamily="18" charset="0"/>
                      </a:rPr>
                      <m:t>𝜇</m:t>
                    </m:r>
                  </m:oMath>
                </a14:m>
                <a:endParaRPr lang="en-US" sz="2000" dirty="0"/>
              </a:p>
              <a:p>
                <a:pPr lvl="1"/>
                <a14:m>
                  <m:oMath xmlns:m="http://schemas.openxmlformats.org/officeDocument/2006/math">
                    <m:r>
                      <a:rPr lang="en-CA" sz="2000" b="0" i="1" smtClean="0">
                        <a:latin typeface="Cambria Math" panose="02040503050406030204" pitchFamily="18" charset="0"/>
                      </a:rPr>
                      <m:t>𝑥</m:t>
                    </m:r>
                  </m:oMath>
                </a14:m>
                <a:r>
                  <a:rPr lang="en-US" sz="2000" dirty="0"/>
                  <a:t> is hidden from Bob, and </a:t>
                </a:r>
                <a:br>
                  <a:rPr lang="en-US" sz="2000" dirty="0"/>
                </a:br>
                <a14:m>
                  <m:oMath xmlns:m="http://schemas.openxmlformats.org/officeDocument/2006/math">
                    <m:r>
                      <a:rPr lang="en-CA" sz="2000" b="0" i="1" smtClean="0">
                        <a:latin typeface="Cambria Math" panose="02040503050406030204" pitchFamily="18" charset="0"/>
                      </a:rPr>
                      <m:t>𝑦</m:t>
                    </m:r>
                  </m:oMath>
                </a14:m>
                <a:r>
                  <a:rPr lang="en-US" sz="2000" dirty="0"/>
                  <a:t> is hidden from Alice.</a:t>
                </a:r>
              </a:p>
            </p:txBody>
          </p:sp>
        </mc:Choice>
        <mc:Fallback>
          <p:sp>
            <p:nvSpPr>
              <p:cNvPr id="3" name="Content Placeholder 2">
                <a:extLst>
                  <a:ext uri="{FF2B5EF4-FFF2-40B4-BE49-F238E27FC236}">
                    <a16:creationId xmlns:a16="http://schemas.microsoft.com/office/drawing/2014/main" id="{5BDE2002-1F28-584D-A0F5-2FB11A25E363}"/>
                  </a:ext>
                </a:extLst>
              </p:cNvPr>
              <p:cNvSpPr>
                <a:spLocks noGrp="1" noRot="1" noChangeAspect="1" noMove="1" noResize="1" noEditPoints="1" noAdjustHandles="1" noChangeArrowheads="1" noChangeShapeType="1" noTextEdit="1"/>
              </p:cNvSpPr>
              <p:nvPr>
                <p:ph idx="1"/>
              </p:nvPr>
            </p:nvSpPr>
            <p:spPr>
              <a:xfrm>
                <a:off x="838200" y="1991879"/>
                <a:ext cx="4565073" cy="4351338"/>
              </a:xfrm>
              <a:blipFill>
                <a:blip r:embed="rId3"/>
                <a:stretch>
                  <a:fillRect l="-1667" t="-1749" r="-361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8E03228F-78E2-F942-8038-DC200D61142E}"/>
              </a:ext>
            </a:extLst>
          </p:cNvPr>
          <p:cNvSpPr/>
          <p:nvPr/>
        </p:nvSpPr>
        <p:spPr>
          <a:xfrm>
            <a:off x="838200" y="1302405"/>
            <a:ext cx="5061771" cy="523220"/>
          </a:xfrm>
          <a:prstGeom prst="rect">
            <a:avLst/>
          </a:prstGeom>
        </p:spPr>
        <p:txBody>
          <a:bodyPr wrap="none">
            <a:spAutoFit/>
          </a:bodyPr>
          <a:lstStyle/>
          <a:p>
            <a:pPr algn="ctr"/>
            <a:r>
              <a:rPr lang="en-US" sz="2800" i="1" dirty="0"/>
              <a:t>Delegating the question sampling</a:t>
            </a:r>
            <a:endParaRPr lang="en-US" sz="2400" i="1" dirty="0"/>
          </a:p>
        </p:txBody>
      </p:sp>
      <p:sp>
        <p:nvSpPr>
          <p:cNvPr id="7" name="Cube 6">
            <a:extLst>
              <a:ext uri="{FF2B5EF4-FFF2-40B4-BE49-F238E27FC236}">
                <a16:creationId xmlns:a16="http://schemas.microsoft.com/office/drawing/2014/main" id="{E9613A95-BE3B-EE40-9B07-7E74DE848507}"/>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DF69E1C-721A-E64B-B2E6-DFDFA689EABC}"/>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EE7F09A-F7EF-E044-920C-886A5DC719BA}"/>
              </a:ext>
            </a:extLst>
          </p:cNvPr>
          <p:cNvPicPr>
            <a:picLocks noChangeAspect="1"/>
          </p:cNvPicPr>
          <p:nvPr/>
        </p:nvPicPr>
        <p:blipFill>
          <a:blip r:embed="rId4"/>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sp>
        <p:nvSpPr>
          <p:cNvPr id="12" name="Oval Callout 11">
            <a:extLst>
              <a:ext uri="{FF2B5EF4-FFF2-40B4-BE49-F238E27FC236}">
                <a16:creationId xmlns:a16="http://schemas.microsoft.com/office/drawing/2014/main" id="{2984AB27-37A9-A043-B092-12958670154A}"/>
              </a:ext>
            </a:extLst>
          </p:cNvPr>
          <p:cNvSpPr/>
          <p:nvPr/>
        </p:nvSpPr>
        <p:spPr>
          <a:xfrm>
            <a:off x="9642764" y="4307306"/>
            <a:ext cx="2315689" cy="1404725"/>
          </a:xfrm>
          <a:prstGeom prst="wedgeEllipseCallout">
            <a:avLst>
              <a:gd name="adj1" fmla="val -65676"/>
              <a:gd name="adj2" fmla="val -291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ABA959C-26A0-C048-9AB3-E6ACF8E65339}"/>
                  </a:ext>
                </a:extLst>
              </p:cNvPr>
              <p:cNvSpPr txBox="1"/>
              <p:nvPr/>
            </p:nvSpPr>
            <p:spPr>
              <a:xfrm>
                <a:off x="9958788" y="4564364"/>
                <a:ext cx="1797784" cy="923330"/>
              </a:xfrm>
              <a:prstGeom prst="rect">
                <a:avLst/>
              </a:prstGeom>
              <a:noFill/>
            </p:spPr>
            <p:txBody>
              <a:bodyPr wrap="square" rtlCol="0">
                <a:spAutoFit/>
              </a:bodyPr>
              <a:lstStyle/>
              <a:p>
                <a:r>
                  <a:rPr lang="en-US" dirty="0"/>
                  <a:t>Thanks! Let me check if </a:t>
                </a:r>
                <a14:m>
                  <m:oMath xmlns:m="http://schemas.openxmlformats.org/officeDocument/2006/math">
                    <m:r>
                      <m:rPr>
                        <m:sty m:val="p"/>
                      </m:rPr>
                      <a:rPr lang="en-CA" b="0" i="0" smtClean="0">
                        <a:latin typeface="Cambria Math" panose="02040503050406030204" pitchFamily="18" charset="0"/>
                      </a:rPr>
                      <m:t>D</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𝑎</m:t>
                        </m:r>
                        <m:r>
                          <a:rPr lang="en-CA" b="0" i="1" smtClean="0">
                            <a:latin typeface="Cambria Math" panose="02040503050406030204" pitchFamily="18" charset="0"/>
                          </a:rPr>
                          <m:t>,</m:t>
                        </m:r>
                        <m:r>
                          <a:rPr lang="en-CA" b="0" i="1" smtClean="0">
                            <a:latin typeface="Cambria Math" panose="02040503050406030204" pitchFamily="18" charset="0"/>
                          </a:rPr>
                          <m:t>𝑏</m:t>
                        </m:r>
                      </m:e>
                    </m:d>
                    <m:r>
                      <a:rPr lang="en-CA" b="0" i="1" smtClean="0">
                        <a:latin typeface="Cambria Math" panose="02040503050406030204" pitchFamily="18" charset="0"/>
                      </a:rPr>
                      <m:t>=1</m:t>
                    </m:r>
                  </m:oMath>
                </a14:m>
                <a:r>
                  <a:rPr lang="en-US" dirty="0"/>
                  <a:t>.</a:t>
                </a:r>
              </a:p>
            </p:txBody>
          </p:sp>
        </mc:Choice>
        <mc:Fallback>
          <p:sp>
            <p:nvSpPr>
              <p:cNvPr id="16" name="TextBox 15">
                <a:extLst>
                  <a:ext uri="{FF2B5EF4-FFF2-40B4-BE49-F238E27FC236}">
                    <a16:creationId xmlns:a16="http://schemas.microsoft.com/office/drawing/2014/main" id="{DABA959C-26A0-C048-9AB3-E6ACF8E65339}"/>
                  </a:ext>
                </a:extLst>
              </p:cNvPr>
              <p:cNvSpPr txBox="1">
                <a:spLocks noRot="1" noChangeAspect="1" noMove="1" noResize="1" noEditPoints="1" noAdjustHandles="1" noChangeArrowheads="1" noChangeShapeType="1" noTextEdit="1"/>
              </p:cNvSpPr>
              <p:nvPr/>
            </p:nvSpPr>
            <p:spPr>
              <a:xfrm>
                <a:off x="9958788" y="4564364"/>
                <a:ext cx="1797784" cy="923330"/>
              </a:xfrm>
              <a:prstGeom prst="rect">
                <a:avLst/>
              </a:prstGeom>
              <a:blipFill>
                <a:blip r:embed="rId5"/>
                <a:stretch>
                  <a:fillRect l="-2098" t="-1351" r="-1399" b="-94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CD06EE6-23D6-D046-BC27-F4097DBBEFE4}"/>
                  </a:ext>
                </a:extLst>
              </p:cNvPr>
              <p:cNvSpPr txBox="1"/>
              <p:nvPr/>
            </p:nvSpPr>
            <p:spPr>
              <a:xfrm>
                <a:off x="7470761" y="351985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𝑥</m:t>
                      </m:r>
                      <m:r>
                        <a:rPr lang="en-CA" sz="2400" b="0" i="1" smtClean="0">
                          <a:latin typeface="Cambria Math" panose="02040503050406030204" pitchFamily="18" charset="0"/>
                        </a:rPr>
                        <m:t>,</m:t>
                      </m:r>
                      <m:r>
                        <a:rPr lang="en-CA" sz="2400" b="0" i="1" smtClean="0">
                          <a:latin typeface="Cambria Math" panose="02040503050406030204" pitchFamily="18" charset="0"/>
                        </a:rPr>
                        <m:t>𝑎</m:t>
                      </m:r>
                    </m:oMath>
                  </m:oMathPara>
                </a14:m>
                <a:endParaRPr lang="en-US" sz="2400" dirty="0"/>
              </a:p>
            </p:txBody>
          </p:sp>
        </mc:Choice>
        <mc:Fallback>
          <p:sp>
            <p:nvSpPr>
              <p:cNvPr id="17" name="TextBox 16">
                <a:extLst>
                  <a:ext uri="{FF2B5EF4-FFF2-40B4-BE49-F238E27FC236}">
                    <a16:creationId xmlns:a16="http://schemas.microsoft.com/office/drawing/2014/main" id="{7CD06EE6-23D6-D046-BC27-F4097DBBEFE4}"/>
                  </a:ext>
                </a:extLst>
              </p:cNvPr>
              <p:cNvSpPr txBox="1">
                <a:spLocks noRot="1" noChangeAspect="1" noMove="1" noResize="1" noEditPoints="1" noAdjustHandles="1" noChangeArrowheads="1" noChangeShapeType="1" noTextEdit="1"/>
              </p:cNvSpPr>
              <p:nvPr/>
            </p:nvSpPr>
            <p:spPr>
              <a:xfrm>
                <a:off x="7470761" y="3519850"/>
                <a:ext cx="473549" cy="461665"/>
              </a:xfrm>
              <a:prstGeom prst="rect">
                <a:avLst/>
              </a:prstGeom>
              <a:blipFill>
                <a:blip r:embed="rId6"/>
                <a:stretch>
                  <a:fillRect r="-263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373BCB35-EC6E-D946-A489-C4D35C497C63}"/>
                  </a:ext>
                </a:extLst>
              </p:cNvPr>
              <p:cNvSpPr txBox="1"/>
              <p:nvPr/>
            </p:nvSpPr>
            <p:spPr>
              <a:xfrm>
                <a:off x="9915670" y="351985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𝑦</m:t>
                      </m:r>
                      <m:r>
                        <a:rPr lang="en-CA" sz="2400" b="0" i="1" smtClean="0">
                          <a:latin typeface="Cambria Math" panose="02040503050406030204" pitchFamily="18" charset="0"/>
                        </a:rPr>
                        <m:t>,</m:t>
                      </m:r>
                      <m:r>
                        <a:rPr lang="en-CA" sz="2400" b="0" i="1" smtClean="0">
                          <a:latin typeface="Cambria Math" panose="02040503050406030204" pitchFamily="18" charset="0"/>
                        </a:rPr>
                        <m:t>𝑏</m:t>
                      </m:r>
                    </m:oMath>
                  </m:oMathPara>
                </a14:m>
                <a:endParaRPr lang="en-US" sz="2400" dirty="0"/>
              </a:p>
            </p:txBody>
          </p:sp>
        </mc:Choice>
        <mc:Fallback>
          <p:sp>
            <p:nvSpPr>
              <p:cNvPr id="18" name="TextBox 17">
                <a:extLst>
                  <a:ext uri="{FF2B5EF4-FFF2-40B4-BE49-F238E27FC236}">
                    <a16:creationId xmlns:a16="http://schemas.microsoft.com/office/drawing/2014/main" id="{373BCB35-EC6E-D946-A489-C4D35C497C63}"/>
                  </a:ext>
                </a:extLst>
              </p:cNvPr>
              <p:cNvSpPr txBox="1">
                <a:spLocks noRot="1" noChangeAspect="1" noMove="1" noResize="1" noEditPoints="1" noAdjustHandles="1" noChangeArrowheads="1" noChangeShapeType="1" noTextEdit="1"/>
              </p:cNvSpPr>
              <p:nvPr/>
            </p:nvSpPr>
            <p:spPr>
              <a:xfrm>
                <a:off x="9915670" y="3519850"/>
                <a:ext cx="473549" cy="461665"/>
              </a:xfrm>
              <a:prstGeom prst="rect">
                <a:avLst/>
              </a:prstGeom>
              <a:blipFill>
                <a:blip r:embed="rId7"/>
                <a:stretch>
                  <a:fillRect l="-2632" r="-36842" b="-5263"/>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55517D2-DFC6-1946-96CE-28908CC34B34}"/>
              </a:ext>
            </a:extLst>
          </p:cNvPr>
          <p:cNvCxnSpPr>
            <a:cxnSpLocks/>
          </p:cNvCxnSpPr>
          <p:nvPr/>
        </p:nvCxnSpPr>
        <p:spPr>
          <a:xfrm>
            <a:off x="7611408" y="3140858"/>
            <a:ext cx="883627" cy="706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EC4DAF6-E150-F94B-ABD8-5EB93D29A394}"/>
              </a:ext>
            </a:extLst>
          </p:cNvPr>
          <p:cNvCxnSpPr>
            <a:cxnSpLocks/>
          </p:cNvCxnSpPr>
          <p:nvPr/>
        </p:nvCxnSpPr>
        <p:spPr>
          <a:xfrm flipH="1">
            <a:off x="9373167" y="3140858"/>
            <a:ext cx="1147489" cy="757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34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6438-C7AB-1F4A-ADA3-7EBF5853E447}"/>
              </a:ext>
            </a:extLst>
          </p:cNvPr>
          <p:cNvSpPr>
            <a:spLocks noGrp="1"/>
          </p:cNvSpPr>
          <p:nvPr>
            <p:ph type="title"/>
          </p:nvPr>
        </p:nvSpPr>
        <p:spPr/>
        <p:txBody>
          <a:bodyPr/>
          <a:lstStyle/>
          <a:p>
            <a:r>
              <a:rPr lang="en-US" dirty="0"/>
              <a:t>Introspection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DE2002-1F28-584D-A0F5-2FB11A25E363}"/>
                  </a:ext>
                </a:extLst>
              </p:cNvPr>
              <p:cNvSpPr>
                <a:spLocks noGrp="1"/>
              </p:cNvSpPr>
              <p:nvPr>
                <p:ph idx="1"/>
              </p:nvPr>
            </p:nvSpPr>
            <p:spPr>
              <a:xfrm>
                <a:off x="838200" y="1991879"/>
                <a:ext cx="5526974" cy="4351338"/>
              </a:xfrm>
            </p:spPr>
            <p:txBody>
              <a:bodyPr>
                <a:normAutofit/>
              </a:bodyPr>
              <a:lstStyle/>
              <a:p>
                <a:r>
                  <a:rPr lang="en-CA" sz="2400" b="1" i="1" dirty="0"/>
                  <a:t>Key tool</a:t>
                </a:r>
                <a:r>
                  <a:rPr lang="en-CA" sz="2400" dirty="0"/>
                  <a:t>: quantum low-degree test [Natarajan-</a:t>
                </a:r>
                <a:r>
                  <a:rPr lang="en-CA" sz="2400" dirty="0" err="1"/>
                  <a:t>Vidick</a:t>
                </a:r>
                <a:r>
                  <a:rPr lang="en-CA" sz="2400" dirty="0"/>
                  <a:t> 18].</a:t>
                </a:r>
              </a:p>
              <a:p>
                <a:pPr lvl="1"/>
                <a:endParaRPr lang="en-CA" sz="2000" b="1" dirty="0"/>
              </a:p>
              <a:p>
                <a:r>
                  <a:rPr lang="en-CA" sz="2400" b="1" dirty="0"/>
                  <a:t>Low complexity</a:t>
                </a:r>
                <a:r>
                  <a:rPr lang="en-CA" sz="2400" dirty="0"/>
                  <a:t>: polylog(</a:t>
                </a:r>
                <a14:m>
                  <m:oMath xmlns:m="http://schemas.openxmlformats.org/officeDocument/2006/math">
                    <m:r>
                      <a:rPr lang="en-CA" sz="2400" b="0" i="1" smtClean="0">
                        <a:latin typeface="Cambria Math" panose="02040503050406030204" pitchFamily="18" charset="0"/>
                      </a:rPr>
                      <m:t>𝑛</m:t>
                    </m:r>
                  </m:oMath>
                </a14:m>
                <a:r>
                  <a:rPr lang="en-US" sz="2400" dirty="0"/>
                  <a:t>). </a:t>
                </a:r>
              </a:p>
              <a:p>
                <a:endParaRPr lang="en-US" sz="2400" b="1" dirty="0"/>
              </a:p>
              <a:p>
                <a:r>
                  <a:rPr lang="en-US" sz="2400" b="1" dirty="0"/>
                  <a:t>Rigidity</a:t>
                </a:r>
                <a:r>
                  <a:rPr lang="en-US" sz="2400" dirty="0"/>
                  <a:t>: Any strategy that succeeds with probability at least </a:t>
                </a:r>
                <a14:m>
                  <m:oMath xmlns:m="http://schemas.openxmlformats.org/officeDocument/2006/math">
                    <m:r>
                      <a:rPr lang="en-CA" sz="2400" b="0" i="1" smtClean="0">
                        <a:latin typeface="Cambria Math" panose="02040503050406030204" pitchFamily="18" charset="0"/>
                      </a:rPr>
                      <m:t>1−</m:t>
                    </m:r>
                    <m:r>
                      <a:rPr lang="en-CA" sz="2400" b="0" i="1" smtClean="0">
                        <a:latin typeface="Cambria Math" panose="02040503050406030204" pitchFamily="18" charset="0"/>
                      </a:rPr>
                      <m:t>𝜖</m:t>
                    </m:r>
                  </m:oMath>
                </a14:m>
                <a:r>
                  <a:rPr lang="en-US" sz="2400" dirty="0"/>
                  <a:t> must be </a:t>
                </a:r>
                <a14:m>
                  <m:oMath xmlns:m="http://schemas.openxmlformats.org/officeDocument/2006/math">
                    <m:r>
                      <a:rPr lang="en-CA" sz="2400" b="0" i="1" smtClean="0">
                        <a:latin typeface="Cambria Math" panose="02040503050406030204" pitchFamily="18" charset="0"/>
                      </a:rPr>
                      <m:t>𝑝𝑜𝑙𝑦𝑙𝑜𝑔</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𝑛</m:t>
                        </m:r>
                      </m:e>
                    </m:d>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𝜖</m:t>
                        </m:r>
                      </m:e>
                      <m:sup>
                        <m:r>
                          <a:rPr lang="en-CA" sz="2400" b="0" i="1" smtClean="0">
                            <a:latin typeface="Cambria Math" panose="02040503050406030204" pitchFamily="18" charset="0"/>
                          </a:rPr>
                          <m:t>𝑐</m:t>
                        </m:r>
                      </m:sup>
                    </m:sSup>
                  </m:oMath>
                </a14:m>
                <a:r>
                  <a:rPr lang="en-US" sz="2400" dirty="0"/>
                  <a:t> close to using </a:t>
                </a:r>
                <a14:m>
                  <m:oMath xmlns:m="http://schemas.openxmlformats.org/officeDocument/2006/math">
                    <m:r>
                      <a:rPr lang="en-CA" sz="2400" i="1">
                        <a:latin typeface="Cambria Math" panose="02040503050406030204" pitchFamily="18" charset="0"/>
                      </a:rPr>
                      <m:t>𝑛</m:t>
                    </m:r>
                  </m:oMath>
                </a14:m>
                <a:r>
                  <a:rPr lang="en-US" sz="2400" dirty="0"/>
                  <a:t> EPR pairs and performing Pauli X/Z measurements.</a:t>
                </a:r>
              </a:p>
              <a:p>
                <a:endParaRPr lang="en-US" sz="2400" dirty="0"/>
              </a:p>
              <a:p>
                <a:endParaRPr lang="en-US" sz="2400" dirty="0"/>
              </a:p>
            </p:txBody>
          </p:sp>
        </mc:Choice>
        <mc:Fallback>
          <p:sp>
            <p:nvSpPr>
              <p:cNvPr id="3" name="Content Placeholder 2">
                <a:extLst>
                  <a:ext uri="{FF2B5EF4-FFF2-40B4-BE49-F238E27FC236}">
                    <a16:creationId xmlns:a16="http://schemas.microsoft.com/office/drawing/2014/main" id="{5BDE2002-1F28-584D-A0F5-2FB11A25E363}"/>
                  </a:ext>
                </a:extLst>
              </p:cNvPr>
              <p:cNvSpPr>
                <a:spLocks noGrp="1" noRot="1" noChangeAspect="1" noMove="1" noResize="1" noEditPoints="1" noAdjustHandles="1" noChangeArrowheads="1" noChangeShapeType="1" noTextEdit="1"/>
              </p:cNvSpPr>
              <p:nvPr>
                <p:ph idx="1"/>
              </p:nvPr>
            </p:nvSpPr>
            <p:spPr>
              <a:xfrm>
                <a:off x="838200" y="1991879"/>
                <a:ext cx="5526974" cy="4351338"/>
              </a:xfrm>
              <a:blipFill>
                <a:blip r:embed="rId3"/>
                <a:stretch>
                  <a:fillRect l="-1376" t="-1749" r="-91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8E03228F-78E2-F942-8038-DC200D61142E}"/>
              </a:ext>
            </a:extLst>
          </p:cNvPr>
          <p:cNvSpPr/>
          <p:nvPr/>
        </p:nvSpPr>
        <p:spPr>
          <a:xfrm>
            <a:off x="838200" y="1302405"/>
            <a:ext cx="5061771" cy="523220"/>
          </a:xfrm>
          <a:prstGeom prst="rect">
            <a:avLst/>
          </a:prstGeom>
        </p:spPr>
        <p:txBody>
          <a:bodyPr wrap="none">
            <a:spAutoFit/>
          </a:bodyPr>
          <a:lstStyle/>
          <a:p>
            <a:pPr algn="ctr"/>
            <a:r>
              <a:rPr lang="en-US" sz="2800" i="1" dirty="0"/>
              <a:t>Delegating the question sampling</a:t>
            </a:r>
            <a:endParaRPr lang="en-US" sz="2400" i="1" dirty="0"/>
          </a:p>
        </p:txBody>
      </p:sp>
      <p:sp>
        <p:nvSpPr>
          <p:cNvPr id="7" name="Cube 6">
            <a:extLst>
              <a:ext uri="{FF2B5EF4-FFF2-40B4-BE49-F238E27FC236}">
                <a16:creationId xmlns:a16="http://schemas.microsoft.com/office/drawing/2014/main" id="{E9613A95-BE3B-EE40-9B07-7E74DE848507}"/>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DF69E1C-721A-E64B-B2E6-DFDFA689EABC}"/>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EE7F09A-F7EF-E044-920C-886A5DC719BA}"/>
              </a:ext>
            </a:extLst>
          </p:cNvPr>
          <p:cNvPicPr>
            <a:picLocks noChangeAspect="1"/>
          </p:cNvPicPr>
          <p:nvPr/>
        </p:nvPicPr>
        <p:blipFill>
          <a:blip r:embed="rId4"/>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F079EB3-0617-3347-A1EF-237F2D2B54AC}"/>
                  </a:ext>
                </a:extLst>
              </p:cNvPr>
              <p:cNvSpPr txBox="1"/>
              <p:nvPr/>
            </p:nvSpPr>
            <p:spPr>
              <a:xfrm>
                <a:off x="7682493" y="3517492"/>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𝑥</m:t>
                      </m:r>
                      <m:r>
                        <a:rPr lang="en-CA" sz="2400" b="0" i="1" smtClean="0">
                          <a:latin typeface="Cambria Math" panose="02040503050406030204" pitchFamily="18" charset="0"/>
                        </a:rPr>
                        <m:t>′</m:t>
                      </m:r>
                    </m:oMath>
                  </m:oMathPara>
                </a14:m>
                <a:endParaRPr lang="en-US" sz="2400" dirty="0"/>
              </a:p>
            </p:txBody>
          </p:sp>
        </mc:Choice>
        <mc:Fallback>
          <p:sp>
            <p:nvSpPr>
              <p:cNvPr id="10" name="TextBox 9">
                <a:extLst>
                  <a:ext uri="{FF2B5EF4-FFF2-40B4-BE49-F238E27FC236}">
                    <a16:creationId xmlns:a16="http://schemas.microsoft.com/office/drawing/2014/main" id="{AF079EB3-0617-3347-A1EF-237F2D2B54AC}"/>
                  </a:ext>
                </a:extLst>
              </p:cNvPr>
              <p:cNvSpPr txBox="1">
                <a:spLocks noRot="1" noChangeAspect="1" noMove="1" noResize="1" noEditPoints="1" noAdjustHandles="1" noChangeArrowheads="1" noChangeShapeType="1" noTextEdit="1"/>
              </p:cNvSpPr>
              <p:nvPr/>
            </p:nvSpPr>
            <p:spPr>
              <a:xfrm>
                <a:off x="7682493" y="3517492"/>
                <a:ext cx="473549"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4423B35-552D-C54D-8F45-74A7833EF555}"/>
                  </a:ext>
                </a:extLst>
              </p:cNvPr>
              <p:cNvSpPr txBox="1"/>
              <p:nvPr/>
            </p:nvSpPr>
            <p:spPr>
              <a:xfrm>
                <a:off x="9890958" y="3462677"/>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𝑦</m:t>
                      </m:r>
                      <m:r>
                        <a:rPr lang="en-CA" sz="2400" b="0" i="1" smtClean="0">
                          <a:latin typeface="Cambria Math" panose="02040503050406030204" pitchFamily="18" charset="0"/>
                        </a:rPr>
                        <m:t>′</m:t>
                      </m:r>
                    </m:oMath>
                  </m:oMathPara>
                </a14:m>
                <a:endParaRPr lang="en-US" sz="2400" dirty="0"/>
              </a:p>
            </p:txBody>
          </p:sp>
        </mc:Choice>
        <mc:Fallback>
          <p:sp>
            <p:nvSpPr>
              <p:cNvPr id="11" name="TextBox 10">
                <a:extLst>
                  <a:ext uri="{FF2B5EF4-FFF2-40B4-BE49-F238E27FC236}">
                    <a16:creationId xmlns:a16="http://schemas.microsoft.com/office/drawing/2014/main" id="{14423B35-552D-C54D-8F45-74A7833EF555}"/>
                  </a:ext>
                </a:extLst>
              </p:cNvPr>
              <p:cNvSpPr txBox="1">
                <a:spLocks noRot="1" noChangeAspect="1" noMove="1" noResize="1" noEditPoints="1" noAdjustHandles="1" noChangeArrowheads="1" noChangeShapeType="1" noTextEdit="1"/>
              </p:cNvSpPr>
              <p:nvPr/>
            </p:nvSpPr>
            <p:spPr>
              <a:xfrm>
                <a:off x="9890958" y="3462677"/>
                <a:ext cx="473549" cy="461665"/>
              </a:xfrm>
              <a:prstGeom prst="rect">
                <a:avLst/>
              </a:prstGeom>
              <a:blipFill>
                <a:blip r:embed="rId6"/>
                <a:stretch>
                  <a:fillRect l="-7895" r="-5263" b="-16216"/>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1C81EC53-DE05-0945-B336-D69EC494972B}"/>
              </a:ext>
            </a:extLst>
          </p:cNvPr>
          <p:cNvCxnSpPr>
            <a:cxnSpLocks/>
          </p:cNvCxnSpPr>
          <p:nvPr/>
        </p:nvCxnSpPr>
        <p:spPr>
          <a:xfrm flipH="1" flipV="1">
            <a:off x="7591219" y="3130953"/>
            <a:ext cx="875882" cy="6812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AAB33C-DAF6-8440-9B95-D3EACE8E7EA6}"/>
              </a:ext>
            </a:extLst>
          </p:cNvPr>
          <p:cNvCxnSpPr>
            <a:cxnSpLocks/>
          </p:cNvCxnSpPr>
          <p:nvPr/>
        </p:nvCxnSpPr>
        <p:spPr>
          <a:xfrm flipV="1">
            <a:off x="9381897" y="3078176"/>
            <a:ext cx="1130030" cy="7494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D59527A-72B5-4B4B-B814-447820E82E8F}"/>
                  </a:ext>
                </a:extLst>
              </p:cNvPr>
              <p:cNvSpPr/>
              <p:nvPr/>
            </p:nvSpPr>
            <p:spPr>
              <a:xfrm>
                <a:off x="8220571" y="5773184"/>
                <a:ext cx="1665777" cy="370230"/>
              </a:xfrm>
              <a:prstGeom prst="rect">
                <a:avLst/>
              </a:prstGeom>
            </p:spPr>
            <p:txBody>
              <a:bodyPr wrap="none">
                <a:spAutoFit/>
              </a:bodyPr>
              <a:lstStyle/>
              <a:p>
                <a14:m>
                  <m:oMath xmlns:m="http://schemas.openxmlformats.org/officeDocument/2006/math">
                    <m:d>
                      <m:dPr>
                        <m:ctrlPr>
                          <a:rPr lang="en-CA" i="1" smtClean="0">
                            <a:latin typeface="Cambria Math" panose="02040503050406030204" pitchFamily="18" charset="0"/>
                          </a:rPr>
                        </m:ctrlPr>
                      </m:dPr>
                      <m:e>
                        <m:r>
                          <a:rPr lang="en-CA" i="1">
                            <a:latin typeface="Cambria Math" panose="02040503050406030204" pitchFamily="18" charset="0"/>
                          </a:rPr>
                          <m:t>𝑥</m:t>
                        </m:r>
                        <m:r>
                          <a:rPr lang="en-CA" b="0" i="1" smtClean="0">
                            <a:latin typeface="Cambria Math" panose="02040503050406030204" pitchFamily="18" charset="0"/>
                          </a:rPr>
                          <m:t>′</m:t>
                        </m:r>
                        <m:r>
                          <a:rPr lang="en-CA" i="1">
                            <a:latin typeface="Cambria Math" panose="02040503050406030204" pitchFamily="18" charset="0"/>
                          </a:rPr>
                          <m:t>,</m:t>
                        </m:r>
                        <m:r>
                          <a:rPr lang="en-CA" i="1">
                            <a:latin typeface="Cambria Math" panose="02040503050406030204" pitchFamily="18" charset="0"/>
                          </a:rPr>
                          <m:t>𝑦</m:t>
                        </m:r>
                        <m:r>
                          <a:rPr lang="en-CA" b="0" i="1" smtClean="0">
                            <a:latin typeface="Cambria Math" panose="02040503050406030204" pitchFamily="18" charset="0"/>
                          </a:rPr>
                          <m:t>′</m:t>
                        </m:r>
                      </m:e>
                    </m:d>
                    <m:r>
                      <a:rPr lang="en-CA" i="1">
                        <a:latin typeface="Cambria Math" panose="02040503050406030204" pitchFamily="18" charset="0"/>
                      </a:rPr>
                      <m:t>∼</m:t>
                    </m:r>
                    <m:sSup>
                      <m:sSupPr>
                        <m:ctrlPr>
                          <a:rPr lang="en-CA" b="0" i="1" smtClean="0">
                            <a:latin typeface="Cambria Math" panose="02040503050406030204" pitchFamily="18" charset="0"/>
                          </a:rPr>
                        </m:ctrlPr>
                      </m:sSupPr>
                      <m:e>
                        <m:r>
                          <a:rPr lang="en-CA" i="1">
                            <a:latin typeface="Cambria Math" panose="02040503050406030204" pitchFamily="18" charset="0"/>
                          </a:rPr>
                          <m:t>𝜇</m:t>
                        </m:r>
                      </m:e>
                      <m:sup>
                        <m:r>
                          <a:rPr lang="en-CA" b="0" i="1" smtClean="0">
                            <a:latin typeface="Cambria Math" panose="02040503050406030204" pitchFamily="18" charset="0"/>
                          </a:rPr>
                          <m:t>𝑄𝐿𝐷</m:t>
                        </m:r>
                      </m:sup>
                    </m:sSup>
                  </m:oMath>
                </a14:m>
                <a:r>
                  <a:rPr lang="en-US" dirty="0"/>
                  <a:t> </a:t>
                </a:r>
              </a:p>
            </p:txBody>
          </p:sp>
        </mc:Choice>
        <mc:Fallback>
          <p:sp>
            <p:nvSpPr>
              <p:cNvPr id="5" name="Rectangle 4">
                <a:extLst>
                  <a:ext uri="{FF2B5EF4-FFF2-40B4-BE49-F238E27FC236}">
                    <a16:creationId xmlns:a16="http://schemas.microsoft.com/office/drawing/2014/main" id="{6D59527A-72B5-4B4B-B814-447820E82E8F}"/>
                  </a:ext>
                </a:extLst>
              </p:cNvPr>
              <p:cNvSpPr>
                <a:spLocks noRot="1" noChangeAspect="1" noMove="1" noResize="1" noEditPoints="1" noAdjustHandles="1" noChangeArrowheads="1" noChangeShapeType="1" noTextEdit="1"/>
              </p:cNvSpPr>
              <p:nvPr/>
            </p:nvSpPr>
            <p:spPr>
              <a:xfrm>
                <a:off x="8220571" y="5773184"/>
                <a:ext cx="1665777" cy="370230"/>
              </a:xfrm>
              <a:prstGeom prst="rect">
                <a:avLst/>
              </a:prstGeom>
              <a:blipFill>
                <a:blip r:embed="rId7"/>
                <a:stretch>
                  <a:fillRect b="-3333"/>
                </a:stretch>
              </a:blipFill>
            </p:spPr>
            <p:txBody>
              <a:bodyPr/>
              <a:lstStyle/>
              <a:p>
                <a:r>
                  <a:rPr lang="en-US">
                    <a:noFill/>
                  </a:rPr>
                  <a:t> </a:t>
                </a:r>
              </a:p>
            </p:txBody>
          </p:sp>
        </mc:Fallback>
      </mc:AlternateContent>
    </p:spTree>
    <p:extLst>
      <p:ext uri="{BB962C8B-B14F-4D97-AF65-F5344CB8AC3E}">
        <p14:creationId xmlns:p14="http://schemas.microsoft.com/office/powerpoint/2010/main" val="225226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17AFAFD-D608-D04C-B6AA-8C6A9200081C}"/>
              </a:ext>
            </a:extLst>
          </p:cNvPr>
          <p:cNvGrpSpPr/>
          <p:nvPr/>
        </p:nvGrpSpPr>
        <p:grpSpPr>
          <a:xfrm>
            <a:off x="8257556" y="1993255"/>
            <a:ext cx="1842780" cy="450190"/>
            <a:chOff x="1835198" y="3980128"/>
            <a:chExt cx="4375371" cy="682855"/>
          </a:xfrm>
        </p:grpSpPr>
        <p:sp>
          <p:nvSpPr>
            <p:cNvPr id="20" name="Freeform 19">
              <a:extLst>
                <a:ext uri="{FF2B5EF4-FFF2-40B4-BE49-F238E27FC236}">
                  <a16:creationId xmlns:a16="http://schemas.microsoft.com/office/drawing/2014/main" id="{1C1B84A8-FCC8-2245-AE2A-DB65E61B6680}"/>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a:extLst>
                <a:ext uri="{FF2B5EF4-FFF2-40B4-BE49-F238E27FC236}">
                  <a16:creationId xmlns:a16="http://schemas.microsoft.com/office/drawing/2014/main" id="{4A084CCD-18D8-6D49-9B72-5D40C716CC2B}"/>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CEFC56A1-EC67-9C4D-9EDD-AC80EA6F9ABE}"/>
                  </a:ext>
                </a:extLst>
              </p:cNvPr>
              <p:cNvSpPr/>
              <p:nvPr/>
            </p:nvSpPr>
            <p:spPr>
              <a:xfrm>
                <a:off x="8560015" y="1388688"/>
                <a:ext cx="1434624"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CA"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CA" sz="2400" b="0" i="1" smtClean="0">
                                  <a:latin typeface="Cambria Math" panose="02040503050406030204" pitchFamily="18" charset="0"/>
                                </a:rPr>
                                <m:t>𝐸𝑃𝑅</m:t>
                              </m:r>
                            </m:e>
                          </m:d>
                        </m:e>
                        <m:sup>
                          <m:r>
                            <a:rPr lang="en-CA" sz="2400" b="0" i="1" smtClean="0">
                              <a:latin typeface="Cambria Math" panose="02040503050406030204" pitchFamily="18" charset="0"/>
                            </a:rPr>
                            <m:t>⊗</m:t>
                          </m:r>
                          <m:r>
                            <a:rPr lang="en-CA" sz="2400" b="0" i="1" smtClean="0">
                              <a:latin typeface="Cambria Math" panose="02040503050406030204" pitchFamily="18" charset="0"/>
                            </a:rPr>
                            <m:t>𝑛</m:t>
                          </m:r>
                        </m:sup>
                      </m:sSup>
                    </m:oMath>
                  </m:oMathPara>
                </a14:m>
                <a:endParaRPr lang="en-US" sz="2400" dirty="0"/>
              </a:p>
            </p:txBody>
          </p:sp>
        </mc:Choice>
        <mc:Fallback>
          <p:sp>
            <p:nvSpPr>
              <p:cNvPr id="22" name="Rectangle 21">
                <a:extLst>
                  <a:ext uri="{FF2B5EF4-FFF2-40B4-BE49-F238E27FC236}">
                    <a16:creationId xmlns:a16="http://schemas.microsoft.com/office/drawing/2014/main" id="{CEFC56A1-EC67-9C4D-9EDD-AC80EA6F9ABE}"/>
                  </a:ext>
                </a:extLst>
              </p:cNvPr>
              <p:cNvSpPr>
                <a:spLocks noRot="1" noChangeAspect="1" noMove="1" noResize="1" noEditPoints="1" noAdjustHandles="1" noChangeArrowheads="1" noChangeShapeType="1" noTextEdit="1"/>
              </p:cNvSpPr>
              <p:nvPr/>
            </p:nvSpPr>
            <p:spPr>
              <a:xfrm>
                <a:off x="8560015" y="1388688"/>
                <a:ext cx="1434624" cy="476990"/>
              </a:xfrm>
              <a:prstGeom prst="rect">
                <a:avLst/>
              </a:prstGeom>
              <a:blipFill>
                <a:blip r:embed="rId3"/>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6AB6438-C7AB-1F4A-ADA3-7EBF5853E447}"/>
              </a:ext>
            </a:extLst>
          </p:cNvPr>
          <p:cNvSpPr>
            <a:spLocks noGrp="1"/>
          </p:cNvSpPr>
          <p:nvPr>
            <p:ph type="title"/>
          </p:nvPr>
        </p:nvSpPr>
        <p:spPr/>
        <p:txBody>
          <a:bodyPr/>
          <a:lstStyle/>
          <a:p>
            <a:r>
              <a:rPr lang="en-US" dirty="0"/>
              <a:t>Introspection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DE2002-1F28-584D-A0F5-2FB11A25E363}"/>
                  </a:ext>
                </a:extLst>
              </p:cNvPr>
              <p:cNvSpPr>
                <a:spLocks noGrp="1"/>
              </p:cNvSpPr>
              <p:nvPr>
                <p:ph idx="1"/>
              </p:nvPr>
            </p:nvSpPr>
            <p:spPr>
              <a:xfrm>
                <a:off x="838200" y="1991879"/>
                <a:ext cx="5526974" cy="4351338"/>
              </a:xfrm>
            </p:spPr>
            <p:txBody>
              <a:bodyPr>
                <a:normAutofit/>
              </a:bodyPr>
              <a:lstStyle/>
              <a:p>
                <a:r>
                  <a:rPr lang="en-CA" sz="2400" b="1" i="1" dirty="0"/>
                  <a:t>Key tool</a:t>
                </a:r>
                <a:r>
                  <a:rPr lang="en-CA" sz="2400" dirty="0"/>
                  <a:t>: quantum low-degree test [Natarajan-</a:t>
                </a:r>
                <a:r>
                  <a:rPr lang="en-CA" sz="2400" dirty="0" err="1"/>
                  <a:t>Vidick</a:t>
                </a:r>
                <a:r>
                  <a:rPr lang="en-CA" sz="2400" dirty="0"/>
                  <a:t> 18].</a:t>
                </a:r>
              </a:p>
              <a:p>
                <a:endParaRPr lang="en-CA" sz="2000" b="1" dirty="0"/>
              </a:p>
              <a:p>
                <a:r>
                  <a:rPr lang="en-CA" sz="2400" b="1" dirty="0"/>
                  <a:t>Low complexity</a:t>
                </a:r>
                <a:r>
                  <a:rPr lang="en-CA" sz="2400" dirty="0"/>
                  <a:t>: polylog(</a:t>
                </a:r>
                <a14:m>
                  <m:oMath xmlns:m="http://schemas.openxmlformats.org/officeDocument/2006/math">
                    <m:r>
                      <a:rPr lang="en-CA" sz="2400" b="0" i="1" smtClean="0">
                        <a:latin typeface="Cambria Math" panose="02040503050406030204" pitchFamily="18" charset="0"/>
                      </a:rPr>
                      <m:t>𝑛</m:t>
                    </m:r>
                  </m:oMath>
                </a14:m>
                <a:r>
                  <a:rPr lang="en-US" sz="2400" dirty="0"/>
                  <a:t>). </a:t>
                </a:r>
              </a:p>
              <a:p>
                <a:endParaRPr lang="en-US" sz="2400" b="1" dirty="0"/>
              </a:p>
              <a:p>
                <a:r>
                  <a:rPr lang="en-US" sz="2400" b="1" dirty="0"/>
                  <a:t>Rigidity</a:t>
                </a:r>
                <a:r>
                  <a:rPr lang="en-US" sz="2400" dirty="0"/>
                  <a:t>: Any strategy that succeeds with probability at least </a:t>
                </a:r>
                <a14:m>
                  <m:oMath xmlns:m="http://schemas.openxmlformats.org/officeDocument/2006/math">
                    <m:r>
                      <a:rPr lang="en-CA" sz="2400" b="0" i="1" smtClean="0">
                        <a:latin typeface="Cambria Math" panose="02040503050406030204" pitchFamily="18" charset="0"/>
                      </a:rPr>
                      <m:t>1−</m:t>
                    </m:r>
                    <m:r>
                      <a:rPr lang="en-CA" sz="2400" b="0" i="1" smtClean="0">
                        <a:latin typeface="Cambria Math" panose="02040503050406030204" pitchFamily="18" charset="0"/>
                      </a:rPr>
                      <m:t>𝜖</m:t>
                    </m:r>
                  </m:oMath>
                </a14:m>
                <a:r>
                  <a:rPr lang="en-US" sz="2400" dirty="0"/>
                  <a:t> must be </a:t>
                </a:r>
                <a14:m>
                  <m:oMath xmlns:m="http://schemas.openxmlformats.org/officeDocument/2006/math">
                    <m:r>
                      <a:rPr lang="en-CA" sz="2400" b="0" i="1" smtClean="0">
                        <a:latin typeface="Cambria Math" panose="02040503050406030204" pitchFamily="18" charset="0"/>
                      </a:rPr>
                      <m:t>𝑝𝑜𝑙𝑦𝑙𝑜𝑔</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𝑛</m:t>
                        </m:r>
                      </m:e>
                    </m:d>
                    <m:r>
                      <a:rPr lang="en-CA" sz="2400" b="0" i="1" smtClean="0">
                        <a:latin typeface="Cambria Math" panose="02040503050406030204" pitchFamily="18" charset="0"/>
                      </a:rPr>
                      <m:t>⋅</m:t>
                    </m:r>
                    <m:sSup>
                      <m:sSupPr>
                        <m:ctrlPr>
                          <a:rPr lang="en-CA" sz="2400" b="0" i="1" smtClean="0">
                            <a:latin typeface="Cambria Math" panose="02040503050406030204" pitchFamily="18" charset="0"/>
                          </a:rPr>
                        </m:ctrlPr>
                      </m:sSupPr>
                      <m:e>
                        <m:r>
                          <a:rPr lang="en-CA" sz="2400" b="0" i="1" smtClean="0">
                            <a:latin typeface="Cambria Math" panose="02040503050406030204" pitchFamily="18" charset="0"/>
                          </a:rPr>
                          <m:t>𝜖</m:t>
                        </m:r>
                      </m:e>
                      <m:sup>
                        <m:r>
                          <a:rPr lang="en-CA" sz="2400" b="0" i="1" smtClean="0">
                            <a:latin typeface="Cambria Math" panose="02040503050406030204" pitchFamily="18" charset="0"/>
                          </a:rPr>
                          <m:t>𝑐</m:t>
                        </m:r>
                      </m:sup>
                    </m:sSup>
                  </m:oMath>
                </a14:m>
                <a:r>
                  <a:rPr lang="en-US" sz="2400" dirty="0"/>
                  <a:t> close to using </a:t>
                </a:r>
                <a14:m>
                  <m:oMath xmlns:m="http://schemas.openxmlformats.org/officeDocument/2006/math">
                    <m:r>
                      <a:rPr lang="en-CA" sz="2400" i="1">
                        <a:latin typeface="Cambria Math" panose="02040503050406030204" pitchFamily="18" charset="0"/>
                      </a:rPr>
                      <m:t>𝑛</m:t>
                    </m:r>
                  </m:oMath>
                </a14:m>
                <a:r>
                  <a:rPr lang="en-US" sz="2400" dirty="0"/>
                  <a:t> EPR pairs and performing Pauli X/Z measurements.</a:t>
                </a:r>
              </a:p>
              <a:p>
                <a:endParaRPr lang="en-US" sz="2400" dirty="0"/>
              </a:p>
              <a:p>
                <a:endParaRPr lang="en-US" sz="2400" dirty="0"/>
              </a:p>
            </p:txBody>
          </p:sp>
        </mc:Choice>
        <mc:Fallback>
          <p:sp>
            <p:nvSpPr>
              <p:cNvPr id="3" name="Content Placeholder 2">
                <a:extLst>
                  <a:ext uri="{FF2B5EF4-FFF2-40B4-BE49-F238E27FC236}">
                    <a16:creationId xmlns:a16="http://schemas.microsoft.com/office/drawing/2014/main" id="{5BDE2002-1F28-584D-A0F5-2FB11A25E363}"/>
                  </a:ext>
                </a:extLst>
              </p:cNvPr>
              <p:cNvSpPr>
                <a:spLocks noGrp="1" noRot="1" noChangeAspect="1" noMove="1" noResize="1" noEditPoints="1" noAdjustHandles="1" noChangeArrowheads="1" noChangeShapeType="1" noTextEdit="1"/>
              </p:cNvSpPr>
              <p:nvPr>
                <p:ph idx="1"/>
              </p:nvPr>
            </p:nvSpPr>
            <p:spPr>
              <a:xfrm>
                <a:off x="838200" y="1991879"/>
                <a:ext cx="5526974" cy="4351338"/>
              </a:xfrm>
              <a:blipFill>
                <a:blip r:embed="rId4"/>
                <a:stretch>
                  <a:fillRect l="-1376" t="-1749" r="-91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8E03228F-78E2-F942-8038-DC200D61142E}"/>
              </a:ext>
            </a:extLst>
          </p:cNvPr>
          <p:cNvSpPr/>
          <p:nvPr/>
        </p:nvSpPr>
        <p:spPr>
          <a:xfrm>
            <a:off x="838200" y="1302405"/>
            <a:ext cx="5061771" cy="523220"/>
          </a:xfrm>
          <a:prstGeom prst="rect">
            <a:avLst/>
          </a:prstGeom>
        </p:spPr>
        <p:txBody>
          <a:bodyPr wrap="none">
            <a:spAutoFit/>
          </a:bodyPr>
          <a:lstStyle/>
          <a:p>
            <a:pPr algn="ctr"/>
            <a:r>
              <a:rPr lang="en-US" sz="2800" i="1" dirty="0"/>
              <a:t>Delegating the question sampling</a:t>
            </a:r>
            <a:endParaRPr lang="en-US" sz="2400" i="1" dirty="0"/>
          </a:p>
        </p:txBody>
      </p:sp>
      <p:sp>
        <p:nvSpPr>
          <p:cNvPr id="7" name="Cube 6">
            <a:extLst>
              <a:ext uri="{FF2B5EF4-FFF2-40B4-BE49-F238E27FC236}">
                <a16:creationId xmlns:a16="http://schemas.microsoft.com/office/drawing/2014/main" id="{E9613A95-BE3B-EE40-9B07-7E74DE848507}"/>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DF69E1C-721A-E64B-B2E6-DFDFA689EABC}"/>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EE7F09A-F7EF-E044-920C-886A5DC719BA}"/>
              </a:ext>
            </a:extLst>
          </p:cNvPr>
          <p:cNvPicPr>
            <a:picLocks noChangeAspect="1"/>
          </p:cNvPicPr>
          <p:nvPr/>
        </p:nvPicPr>
        <p:blipFill>
          <a:blip r:embed="rId5"/>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80ACB1DF-EC71-5B4D-BB0F-97BE50156B59}"/>
                  </a:ext>
                </a:extLst>
              </p:cNvPr>
              <p:cNvSpPr txBox="1"/>
              <p:nvPr/>
            </p:nvSpPr>
            <p:spPr>
              <a:xfrm>
                <a:off x="7579672" y="3524604"/>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𝑎</m:t>
                      </m:r>
                      <m:r>
                        <a:rPr lang="en-CA" sz="2400" b="0" i="1" smtClean="0">
                          <a:latin typeface="Cambria Math" panose="02040503050406030204" pitchFamily="18" charset="0"/>
                        </a:rPr>
                        <m:t>′</m:t>
                      </m:r>
                    </m:oMath>
                  </m:oMathPara>
                </a14:m>
                <a:endParaRPr lang="en-US" sz="2400" dirty="0"/>
              </a:p>
            </p:txBody>
          </p:sp>
        </mc:Choice>
        <mc:Fallback>
          <p:sp>
            <p:nvSpPr>
              <p:cNvPr id="15" name="TextBox 14">
                <a:extLst>
                  <a:ext uri="{FF2B5EF4-FFF2-40B4-BE49-F238E27FC236}">
                    <a16:creationId xmlns:a16="http://schemas.microsoft.com/office/drawing/2014/main" id="{80ACB1DF-EC71-5B4D-BB0F-97BE50156B59}"/>
                  </a:ext>
                </a:extLst>
              </p:cNvPr>
              <p:cNvSpPr txBox="1">
                <a:spLocks noRot="1" noChangeAspect="1" noMove="1" noResize="1" noEditPoints="1" noAdjustHandles="1" noChangeArrowheads="1" noChangeShapeType="1" noTextEdit="1"/>
              </p:cNvSpPr>
              <p:nvPr/>
            </p:nvSpPr>
            <p:spPr>
              <a:xfrm>
                <a:off x="7579672" y="3524604"/>
                <a:ext cx="473549"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2DB4B92E-8537-4440-91C8-1547DF65881D}"/>
                  </a:ext>
                </a:extLst>
              </p:cNvPr>
              <p:cNvSpPr txBox="1"/>
              <p:nvPr/>
            </p:nvSpPr>
            <p:spPr>
              <a:xfrm>
                <a:off x="9915670" y="351985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𝑏</m:t>
                      </m:r>
                      <m:r>
                        <a:rPr lang="en-CA" sz="2400" b="0" i="1" smtClean="0">
                          <a:latin typeface="Cambria Math" panose="02040503050406030204" pitchFamily="18" charset="0"/>
                        </a:rPr>
                        <m:t>′</m:t>
                      </m:r>
                    </m:oMath>
                  </m:oMathPara>
                </a14:m>
                <a:endParaRPr lang="en-US" sz="2400" dirty="0"/>
              </a:p>
            </p:txBody>
          </p:sp>
        </mc:Choice>
        <mc:Fallback>
          <p:sp>
            <p:nvSpPr>
              <p:cNvPr id="16" name="TextBox 15">
                <a:extLst>
                  <a:ext uri="{FF2B5EF4-FFF2-40B4-BE49-F238E27FC236}">
                    <a16:creationId xmlns:a16="http://schemas.microsoft.com/office/drawing/2014/main" id="{2DB4B92E-8537-4440-91C8-1547DF65881D}"/>
                  </a:ext>
                </a:extLst>
              </p:cNvPr>
              <p:cNvSpPr txBox="1">
                <a:spLocks noRot="1" noChangeAspect="1" noMove="1" noResize="1" noEditPoints="1" noAdjustHandles="1" noChangeArrowheads="1" noChangeShapeType="1" noTextEdit="1"/>
              </p:cNvSpPr>
              <p:nvPr/>
            </p:nvSpPr>
            <p:spPr>
              <a:xfrm>
                <a:off x="9915670" y="3519850"/>
                <a:ext cx="473549" cy="461665"/>
              </a:xfrm>
              <a:prstGeom prst="rect">
                <a:avLst/>
              </a:prstGeom>
              <a:blipFill>
                <a:blip r:embed="rId7"/>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5B356F07-18DD-DE43-9DD9-6E2922E5DDF8}"/>
              </a:ext>
            </a:extLst>
          </p:cNvPr>
          <p:cNvCxnSpPr>
            <a:cxnSpLocks/>
          </p:cNvCxnSpPr>
          <p:nvPr/>
        </p:nvCxnSpPr>
        <p:spPr>
          <a:xfrm>
            <a:off x="7611408" y="3140858"/>
            <a:ext cx="883627" cy="706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162A7DA-87ED-2A44-A7DF-318BF22167F7}"/>
              </a:ext>
            </a:extLst>
          </p:cNvPr>
          <p:cNvCxnSpPr>
            <a:cxnSpLocks/>
          </p:cNvCxnSpPr>
          <p:nvPr/>
        </p:nvCxnSpPr>
        <p:spPr>
          <a:xfrm flipH="1">
            <a:off x="9373167" y="3140858"/>
            <a:ext cx="1147489" cy="757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358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094A-A1B3-3F41-8EB4-356233220B06}"/>
              </a:ext>
            </a:extLst>
          </p:cNvPr>
          <p:cNvSpPr>
            <a:spLocks noGrp="1"/>
          </p:cNvSpPr>
          <p:nvPr>
            <p:ph type="title"/>
          </p:nvPr>
        </p:nvSpPr>
        <p:spPr/>
        <p:txBody>
          <a:bodyPr/>
          <a:lstStyle/>
          <a:p>
            <a:r>
              <a:rPr lang="en-US" dirty="0"/>
              <a:t>Conditional erasure distributions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9B77144-B94D-3543-B337-EDE2D1E5B778}"/>
                  </a:ext>
                </a:extLst>
              </p:cNvPr>
              <p:cNvSpPr>
                <a:spLocks noGrp="1"/>
              </p:cNvSpPr>
              <p:nvPr>
                <p:ph idx="1"/>
              </p:nvPr>
            </p:nvSpPr>
            <p:spPr/>
            <p:txBody>
              <a:bodyPr>
                <a:normAutofit/>
              </a:bodyPr>
              <a:lstStyle/>
              <a:p>
                <a:r>
                  <a:rPr lang="en-US" sz="2400" dirty="0"/>
                  <a:t>A question distribution </a:t>
                </a:r>
                <a14:m>
                  <m:oMath xmlns:m="http://schemas.openxmlformats.org/officeDocument/2006/math">
                    <m:r>
                      <a:rPr lang="en-CA" sz="2400" i="1">
                        <a:latin typeface="Cambria Math" panose="02040503050406030204" pitchFamily="18" charset="0"/>
                      </a:rPr>
                      <m:t>𝜇</m:t>
                    </m:r>
                  </m:oMath>
                </a14:m>
                <a:r>
                  <a:rPr lang="en-US" sz="2400" dirty="0"/>
                  <a:t> is a </a:t>
                </a:r>
                <a:r>
                  <a:rPr lang="en-US" sz="2400" b="1" i="1" dirty="0"/>
                  <a:t>conditional erasure</a:t>
                </a:r>
                <a:r>
                  <a:rPr lang="en-US" sz="2400" dirty="0"/>
                  <a:t> </a:t>
                </a:r>
                <a:r>
                  <a:rPr lang="en-US" sz="2400" b="1" i="1" dirty="0"/>
                  <a:t>distribution</a:t>
                </a:r>
                <a:r>
                  <a:rPr lang="en-US" sz="2400" i="1" dirty="0"/>
                  <a:t> </a:t>
                </a:r>
                <a:r>
                  <a:rPr lang="en-US" sz="2400" dirty="0"/>
                  <a:t>if it can be sampled in the following way:</a:t>
                </a:r>
              </a:p>
              <a:p>
                <a:pPr lvl="1"/>
                <a:endParaRPr lang="en-US" sz="2000" dirty="0"/>
              </a:p>
              <a:p>
                <a:pPr lvl="1"/>
                <a:r>
                  <a:rPr lang="en-US" sz="2000" dirty="0"/>
                  <a:t>Sample a </a:t>
                </a:r>
                <a:r>
                  <a:rPr lang="en-US" sz="2000" b="1" i="1" dirty="0"/>
                  <a:t>seed string</a:t>
                </a:r>
                <a:r>
                  <a:rPr lang="en-US" sz="2000" dirty="0"/>
                  <a:t> </a:t>
                </a:r>
                <a14:m>
                  <m:oMath xmlns:m="http://schemas.openxmlformats.org/officeDocument/2006/math">
                    <m:r>
                      <a:rPr lang="en-CA" sz="2000" b="0" i="1" smtClean="0">
                        <a:latin typeface="Cambria Math" panose="02040503050406030204" pitchFamily="18" charset="0"/>
                      </a:rPr>
                      <m:t>𝑧</m:t>
                    </m:r>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0,1</m:t>
                            </m:r>
                          </m:e>
                        </m:d>
                      </m:e>
                      <m:sup>
                        <m:r>
                          <a:rPr lang="en-CA" sz="2000" b="0" i="1" smtClean="0">
                            <a:latin typeface="Cambria Math" panose="02040503050406030204" pitchFamily="18" charset="0"/>
                          </a:rPr>
                          <m:t>𝑛</m:t>
                        </m:r>
                      </m:sup>
                    </m:sSup>
                  </m:oMath>
                </a14:m>
                <a:r>
                  <a:rPr lang="en-US" sz="2000" dirty="0"/>
                  <a:t>, and sample </a:t>
                </a:r>
                <a:r>
                  <a:rPr lang="en-US" sz="2000" b="1" i="1" dirty="0"/>
                  <a:t>question types</a:t>
                </a:r>
                <a:r>
                  <a:rPr lang="en-US" sz="2000" dirty="0"/>
                  <a:t>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𝑡</m:t>
                        </m:r>
                      </m:e>
                      <m:sub>
                        <m:r>
                          <a:rPr lang="en-CA" sz="2000" b="0" i="1" smtClean="0">
                            <a:latin typeface="Cambria Math" panose="02040503050406030204" pitchFamily="18" charset="0"/>
                          </a:rPr>
                          <m:t>𝐴</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𝑡</m:t>
                        </m:r>
                      </m:e>
                      <m:sub>
                        <m:r>
                          <a:rPr lang="en-CA" sz="2000" b="0" i="1" smtClean="0">
                            <a:latin typeface="Cambria Math" panose="02040503050406030204" pitchFamily="18" charset="0"/>
                          </a:rPr>
                          <m:t>𝐵</m:t>
                        </m:r>
                      </m:sub>
                    </m:sSub>
                    <m:r>
                      <a:rPr lang="en-CA" sz="2000" b="0" i="1" smtClean="0">
                        <a:latin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𝒯</m:t>
                    </m:r>
                  </m:oMath>
                </a14:m>
                <a:r>
                  <a:rPr lang="en-US" sz="2000" dirty="0"/>
                  <a:t> uniformly at random</a:t>
                </a:r>
              </a:p>
              <a:p>
                <a:pPr lvl="1"/>
                <a:endParaRPr lang="en-US" sz="2000" dirty="0"/>
              </a:p>
              <a:p>
                <a:pPr lvl="1"/>
                <a:r>
                  <a:rPr lang="en-US" sz="2000" b="1" i="1" dirty="0"/>
                  <a:t>Conditioned</a:t>
                </a:r>
                <a:r>
                  <a:rPr lang="en-US" sz="2000" dirty="0"/>
                  <a:t> on type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oMath>
                </a14:m>
                <a:r>
                  <a:rPr lang="en-US" sz="2000" dirty="0"/>
                  <a:t>, </a:t>
                </a:r>
                <a:r>
                  <a:rPr lang="en-US" sz="2000" b="1" i="1" dirty="0"/>
                  <a:t>erase</a:t>
                </a:r>
                <a:r>
                  <a:rPr lang="en-US" sz="2000" dirty="0"/>
                  <a:t> coordinates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𝑆</m:t>
                        </m:r>
                      </m:e>
                      <m: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𝑡</m:t>
                            </m:r>
                          </m:e>
                          <m:sub>
                            <m:r>
                              <a:rPr lang="en-CA" sz="2000" b="0" i="1" smtClean="0">
                                <a:latin typeface="Cambria Math" panose="02040503050406030204" pitchFamily="18" charset="0"/>
                              </a:rPr>
                              <m:t>𝐴</m:t>
                            </m:r>
                          </m:sub>
                        </m:sSub>
                      </m:sub>
                    </m:sSub>
                    <m:r>
                      <a:rPr lang="en-CA" sz="2000" i="1">
                        <a:latin typeface="Cambria Math" panose="02040503050406030204" pitchFamily="18" charset="0"/>
                      </a:rPr>
                      <m:t> </m:t>
                    </m:r>
                  </m:oMath>
                </a14:m>
                <a:r>
                  <a:rPr lang="en-US" sz="2000" dirty="0"/>
                  <a:t>of </a:t>
                </a:r>
                <a14:m>
                  <m:oMath xmlns:m="http://schemas.openxmlformats.org/officeDocument/2006/math">
                    <m:r>
                      <a:rPr lang="en-CA" sz="2000" b="0" i="1" smtClean="0">
                        <a:latin typeface="Cambria Math" panose="02040503050406030204" pitchFamily="18" charset="0"/>
                      </a:rPr>
                      <m:t>𝑧</m:t>
                    </m:r>
                  </m:oMath>
                </a14:m>
                <a:r>
                  <a:rPr lang="en-US" sz="2000" dirty="0"/>
                  <a:t> to get </a:t>
                </a:r>
                <a14:m>
                  <m:oMath xmlns:m="http://schemas.openxmlformats.org/officeDocument/2006/math">
                    <m:r>
                      <a:rPr lang="en-CA" sz="2000" b="0" i="1" smtClean="0">
                        <a:latin typeface="Cambria Math" panose="02040503050406030204" pitchFamily="18" charset="0"/>
                      </a:rPr>
                      <m:t>𝑥</m:t>
                    </m:r>
                  </m:oMath>
                </a14:m>
                <a:endParaRPr lang="en-US" sz="2000" dirty="0"/>
              </a:p>
              <a:p>
                <a:pPr lvl="1"/>
                <a:r>
                  <a:rPr lang="en-US" sz="2000" b="1" i="1" dirty="0"/>
                  <a:t>Conditioned</a:t>
                </a:r>
                <a:r>
                  <a:rPr lang="en-US" sz="2000" dirty="0"/>
                  <a:t> on type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b="0" i="1" smtClean="0">
                            <a:latin typeface="Cambria Math" panose="02040503050406030204" pitchFamily="18" charset="0"/>
                          </a:rPr>
                          <m:t>𝐵</m:t>
                        </m:r>
                      </m:sub>
                    </m:sSub>
                  </m:oMath>
                </a14:m>
                <a:r>
                  <a:rPr lang="en-US" sz="2000" dirty="0"/>
                  <a:t>, </a:t>
                </a:r>
                <a:r>
                  <a:rPr lang="en-US" sz="2000" b="1" i="1" dirty="0"/>
                  <a:t>erase</a:t>
                </a:r>
                <a:r>
                  <a:rPr lang="en-US" sz="2000" dirty="0"/>
                  <a:t> coordinates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𝑆</m:t>
                        </m:r>
                      </m:e>
                      <m: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𝑡</m:t>
                            </m:r>
                          </m:e>
                          <m:sub>
                            <m:r>
                              <a:rPr lang="en-CA" sz="2000" b="0" i="1" smtClean="0">
                                <a:latin typeface="Cambria Math" panose="02040503050406030204" pitchFamily="18" charset="0"/>
                              </a:rPr>
                              <m:t>𝐵</m:t>
                            </m:r>
                          </m:sub>
                        </m:sSub>
                      </m:sub>
                    </m:sSub>
                  </m:oMath>
                </a14:m>
                <a:r>
                  <a:rPr lang="en-US" sz="2000" dirty="0"/>
                  <a:t> of </a:t>
                </a:r>
                <a14:m>
                  <m:oMath xmlns:m="http://schemas.openxmlformats.org/officeDocument/2006/math">
                    <m:r>
                      <a:rPr lang="en-CA" sz="2000" i="1">
                        <a:latin typeface="Cambria Math" panose="02040503050406030204" pitchFamily="18" charset="0"/>
                      </a:rPr>
                      <m:t>𝑧</m:t>
                    </m:r>
                  </m:oMath>
                </a14:m>
                <a:r>
                  <a:rPr lang="en-US" sz="2000" dirty="0"/>
                  <a:t> to get </a:t>
                </a:r>
                <a14:m>
                  <m:oMath xmlns:m="http://schemas.openxmlformats.org/officeDocument/2006/math">
                    <m:r>
                      <a:rPr lang="en-CA" sz="2000" b="0" i="1" smtClean="0">
                        <a:latin typeface="Cambria Math" panose="02040503050406030204" pitchFamily="18" charset="0"/>
                      </a:rPr>
                      <m:t>𝑦</m:t>
                    </m:r>
                  </m:oMath>
                </a14:m>
                <a:endParaRPr lang="en-US" sz="2000" dirty="0"/>
              </a:p>
              <a:p>
                <a:pPr lvl="1"/>
                <a:endParaRPr lang="en-US" sz="2000" dirty="0"/>
              </a:p>
              <a:p>
                <a:pPr lvl="1"/>
                <a:endParaRPr lang="en-US" sz="2000" dirty="0"/>
              </a:p>
              <a:p>
                <a:pPr lvl="1"/>
                <a:endParaRPr lang="en-US" sz="2000" dirty="0"/>
              </a:p>
            </p:txBody>
          </p:sp>
        </mc:Choice>
        <mc:Fallback>
          <p:sp>
            <p:nvSpPr>
              <p:cNvPr id="3" name="Content Placeholder 2">
                <a:extLst>
                  <a:ext uri="{FF2B5EF4-FFF2-40B4-BE49-F238E27FC236}">
                    <a16:creationId xmlns:a16="http://schemas.microsoft.com/office/drawing/2014/main" id="{79B77144-B94D-3543-B337-EDE2D1E5B778}"/>
                  </a:ext>
                </a:extLst>
              </p:cNvPr>
              <p:cNvSpPr>
                <a:spLocks noGrp="1" noRot="1" noChangeAspect="1" noMove="1" noResize="1" noEditPoints="1" noAdjustHandles="1" noChangeArrowheads="1" noChangeShapeType="1" noTextEdit="1"/>
              </p:cNvSpPr>
              <p:nvPr>
                <p:ph idx="1"/>
              </p:nvPr>
            </p:nvSpPr>
            <p:spPr>
              <a:blipFill>
                <a:blip r:embed="rId3"/>
                <a:stretch>
                  <a:fillRect l="-724" t="-2047" r="-9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DE9479DA-24A3-AE4B-B756-C9CE7D243575}"/>
                  </a:ext>
                </a:extLst>
              </p:cNvPr>
              <p:cNvGraphicFramePr>
                <a:graphicFrameLocks noGrp="1"/>
              </p:cNvGraphicFramePr>
              <p:nvPr>
                <p:extLst>
                  <p:ext uri="{D42A27DB-BD31-4B8C-83A1-F6EECF244321}">
                    <p14:modId xmlns:p14="http://schemas.microsoft.com/office/powerpoint/2010/main" val="3047763643"/>
                  </p:ext>
                </p:extLst>
              </p:nvPr>
            </p:nvGraphicFramePr>
            <p:xfrm>
              <a:off x="4428177" y="4638524"/>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1</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2</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3</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5</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6</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099265"/>
                      </a:ext>
                    </a:extLst>
                  </a:tr>
                </a:tbl>
              </a:graphicData>
            </a:graphic>
          </p:graphicFrame>
        </mc:Choice>
        <mc:Fallback>
          <p:graphicFrame>
            <p:nvGraphicFramePr>
              <p:cNvPr id="5" name="Table 4">
                <a:extLst>
                  <a:ext uri="{FF2B5EF4-FFF2-40B4-BE49-F238E27FC236}">
                    <a16:creationId xmlns:a16="http://schemas.microsoft.com/office/drawing/2014/main" id="{DE9479DA-24A3-AE4B-B756-C9CE7D243575}"/>
                  </a:ext>
                </a:extLst>
              </p:cNvPr>
              <p:cNvGraphicFramePr>
                <a:graphicFrameLocks noGrp="1"/>
              </p:cNvGraphicFramePr>
              <p:nvPr>
                <p:extLst>
                  <p:ext uri="{D42A27DB-BD31-4B8C-83A1-F6EECF244321}">
                    <p14:modId xmlns:p14="http://schemas.microsoft.com/office/powerpoint/2010/main" val="3047763643"/>
                  </p:ext>
                </p:extLst>
              </p:nvPr>
            </p:nvGraphicFramePr>
            <p:xfrm>
              <a:off x="4428177" y="4638524"/>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t="-3333" r="-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0000" t="-3333" r="-4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200000" t="-3333" r="-3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0000" t="-3333" r="-2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400000" t="-3333" r="-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00000" t="-3333"/>
                          </a:stretch>
                        </a:blipFill>
                      </a:tcPr>
                    </a:tc>
                    <a:extLst>
                      <a:ext uri="{0D108BD9-81ED-4DB2-BD59-A6C34878D82A}">
                        <a16:rowId xmlns:a16="http://schemas.microsoft.com/office/drawing/2014/main" val="2295099265"/>
                      </a:ext>
                    </a:extLst>
                  </a:tr>
                </a:tbl>
              </a:graphicData>
            </a:graphic>
          </p:graphicFrame>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5B4F7055-6AC6-0846-920A-E73F23FE2B51}"/>
                  </a:ext>
                </a:extLst>
              </p:cNvPr>
              <p:cNvSpPr/>
              <p:nvPr/>
            </p:nvSpPr>
            <p:spPr>
              <a:xfrm>
                <a:off x="8341691" y="4640032"/>
                <a:ext cx="353751"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𝑧</m:t>
                      </m:r>
                    </m:oMath>
                  </m:oMathPara>
                </a14:m>
                <a:endParaRPr lang="en-US" dirty="0"/>
              </a:p>
            </p:txBody>
          </p:sp>
        </mc:Choice>
        <mc:Fallback>
          <p:sp>
            <p:nvSpPr>
              <p:cNvPr id="6" name="Rectangle 5">
                <a:extLst>
                  <a:ext uri="{FF2B5EF4-FFF2-40B4-BE49-F238E27FC236}">
                    <a16:creationId xmlns:a16="http://schemas.microsoft.com/office/drawing/2014/main" id="{5B4F7055-6AC6-0846-920A-E73F23FE2B51}"/>
                  </a:ext>
                </a:extLst>
              </p:cNvPr>
              <p:cNvSpPr>
                <a:spLocks noRot="1" noChangeAspect="1" noMove="1" noResize="1" noEditPoints="1" noAdjustHandles="1" noChangeArrowheads="1" noChangeShapeType="1" noTextEdit="1"/>
              </p:cNvSpPr>
              <p:nvPr/>
            </p:nvSpPr>
            <p:spPr>
              <a:xfrm>
                <a:off x="8341691" y="4640032"/>
                <a:ext cx="353751" cy="369332"/>
              </a:xfrm>
              <a:prstGeom prst="rect">
                <a:avLst/>
              </a:prstGeom>
              <a:blipFill>
                <a:blip r:embed="rId5"/>
                <a:stretch>
                  <a:fillRect/>
                </a:stretch>
              </a:blipFill>
            </p:spPr>
            <p:txBody>
              <a:bodyPr/>
              <a:lstStyle/>
              <a:p>
                <a:r>
                  <a:rPr lang="en-US">
                    <a:noFill/>
                  </a:rPr>
                  <a:t> </a:t>
                </a:r>
              </a:p>
            </p:txBody>
          </p:sp>
        </mc:Fallback>
      </mc:AlternateContent>
      <p:sp>
        <p:nvSpPr>
          <p:cNvPr id="7" name="Down Arrow 6">
            <a:extLst>
              <a:ext uri="{FF2B5EF4-FFF2-40B4-BE49-F238E27FC236}">
                <a16:creationId xmlns:a16="http://schemas.microsoft.com/office/drawing/2014/main" id="{C19AF85A-5C20-D44F-861B-059B587F2A22}"/>
              </a:ext>
            </a:extLst>
          </p:cNvPr>
          <p:cNvSpPr/>
          <p:nvPr/>
        </p:nvSpPr>
        <p:spPr>
          <a:xfrm rot="2622061">
            <a:off x="4488685" y="5138092"/>
            <a:ext cx="257348" cy="8245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CCFAB335-243B-4D44-AF34-02D652747284}"/>
                  </a:ext>
                </a:extLst>
              </p:cNvPr>
              <p:cNvGraphicFramePr>
                <a:graphicFrameLocks noGrp="1"/>
              </p:cNvGraphicFramePr>
              <p:nvPr>
                <p:extLst>
                  <p:ext uri="{D42A27DB-BD31-4B8C-83A1-F6EECF244321}">
                    <p14:modId xmlns:p14="http://schemas.microsoft.com/office/powerpoint/2010/main" val="3784120947"/>
                  </p:ext>
                </p:extLst>
              </p:nvPr>
            </p:nvGraphicFramePr>
            <p:xfrm>
              <a:off x="2253013" y="6068567"/>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1</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5</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6</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099265"/>
                      </a:ext>
                    </a:extLst>
                  </a:tr>
                </a:tbl>
              </a:graphicData>
            </a:graphic>
          </p:graphicFrame>
        </mc:Choice>
        <mc:Fallback>
          <p:graphicFrame>
            <p:nvGraphicFramePr>
              <p:cNvPr id="8" name="Table 7">
                <a:extLst>
                  <a:ext uri="{FF2B5EF4-FFF2-40B4-BE49-F238E27FC236}">
                    <a16:creationId xmlns:a16="http://schemas.microsoft.com/office/drawing/2014/main" id="{CCFAB335-243B-4D44-AF34-02D652747284}"/>
                  </a:ext>
                </a:extLst>
              </p:cNvPr>
              <p:cNvGraphicFramePr>
                <a:graphicFrameLocks noGrp="1"/>
              </p:cNvGraphicFramePr>
              <p:nvPr>
                <p:extLst>
                  <p:ext uri="{D42A27DB-BD31-4B8C-83A1-F6EECF244321}">
                    <p14:modId xmlns:p14="http://schemas.microsoft.com/office/powerpoint/2010/main" val="3784120947"/>
                  </p:ext>
                </p:extLst>
              </p:nvPr>
            </p:nvGraphicFramePr>
            <p:xfrm>
              <a:off x="2253013" y="6068567"/>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2273" r="-500000"/>
                          </a:stretch>
                        </a:blipFill>
                      </a:tcPr>
                    </a:tc>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302273" r="-2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402273" r="-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502273"/>
                          </a:stretch>
                        </a:blipFill>
                      </a:tcPr>
                    </a:tc>
                    <a:extLst>
                      <a:ext uri="{0D108BD9-81ED-4DB2-BD59-A6C34878D82A}">
                        <a16:rowId xmlns:a16="http://schemas.microsoft.com/office/drawing/2014/main" val="2295099265"/>
                      </a:ext>
                    </a:extLst>
                  </a:tr>
                </a:tbl>
              </a:graphicData>
            </a:graphic>
          </p:graphicFrame>
        </mc:Fallback>
      </mc:AlternateContent>
      <p:sp>
        <p:nvSpPr>
          <p:cNvPr id="9" name="Down Arrow 8">
            <a:extLst>
              <a:ext uri="{FF2B5EF4-FFF2-40B4-BE49-F238E27FC236}">
                <a16:creationId xmlns:a16="http://schemas.microsoft.com/office/drawing/2014/main" id="{9155A28A-FA6F-464E-8A68-EA00B7DAEF13}"/>
              </a:ext>
            </a:extLst>
          </p:cNvPr>
          <p:cNvSpPr/>
          <p:nvPr/>
        </p:nvSpPr>
        <p:spPr>
          <a:xfrm rot="18988692">
            <a:off x="7384284" y="5138689"/>
            <a:ext cx="257348" cy="8245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graphicFrame>
            <p:nvGraphicFramePr>
              <p:cNvPr id="10" name="Table 9">
                <a:extLst>
                  <a:ext uri="{FF2B5EF4-FFF2-40B4-BE49-F238E27FC236}">
                    <a16:creationId xmlns:a16="http://schemas.microsoft.com/office/drawing/2014/main" id="{5E0C284E-6B57-0B47-B088-F99E0E3D7659}"/>
                  </a:ext>
                </a:extLst>
              </p:cNvPr>
              <p:cNvGraphicFramePr>
                <a:graphicFrameLocks noGrp="1"/>
              </p:cNvGraphicFramePr>
              <p:nvPr>
                <p:extLst>
                  <p:ext uri="{D42A27DB-BD31-4B8C-83A1-F6EECF244321}">
                    <p14:modId xmlns:p14="http://schemas.microsoft.com/office/powerpoint/2010/main" val="3720202949"/>
                  </p:ext>
                </p:extLst>
              </p:nvPr>
            </p:nvGraphicFramePr>
            <p:xfrm>
              <a:off x="6673868" y="606856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2</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5</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295099265"/>
                      </a:ext>
                    </a:extLst>
                  </a:tr>
                </a:tbl>
              </a:graphicData>
            </a:graphic>
          </p:graphicFrame>
        </mc:Choice>
        <mc:Fallback>
          <p:graphicFrame>
            <p:nvGraphicFramePr>
              <p:cNvPr id="10" name="Table 9">
                <a:extLst>
                  <a:ext uri="{FF2B5EF4-FFF2-40B4-BE49-F238E27FC236}">
                    <a16:creationId xmlns:a16="http://schemas.microsoft.com/office/drawing/2014/main" id="{5E0C284E-6B57-0B47-B088-F99E0E3D7659}"/>
                  </a:ext>
                </a:extLst>
              </p:cNvPr>
              <p:cNvGraphicFramePr>
                <a:graphicFrameLocks noGrp="1"/>
              </p:cNvGraphicFramePr>
              <p:nvPr>
                <p:extLst>
                  <p:ext uri="{D42A27DB-BD31-4B8C-83A1-F6EECF244321}">
                    <p14:modId xmlns:p14="http://schemas.microsoft.com/office/powerpoint/2010/main" val="3720202949"/>
                  </p:ext>
                </p:extLst>
              </p:nvPr>
            </p:nvGraphicFramePr>
            <p:xfrm>
              <a:off x="6673868" y="606856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102273" r="-400000"/>
                          </a:stretch>
                        </a:blipFill>
                      </a:tcPr>
                    </a:tc>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302273" r="-2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402273" r="-100000"/>
                          </a:stretch>
                        </a:blipFill>
                      </a:tcPr>
                    </a:tc>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295099265"/>
                      </a:ext>
                    </a:extLst>
                  </a:tr>
                </a:tbl>
              </a:graphicData>
            </a:graphic>
          </p:graphicFrame>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4CB449E7-F82B-E04D-A585-8F585813E77E}"/>
                  </a:ext>
                </a:extLst>
              </p:cNvPr>
              <p:cNvSpPr/>
              <p:nvPr/>
            </p:nvSpPr>
            <p:spPr>
              <a:xfrm>
                <a:off x="1725156" y="6070074"/>
                <a:ext cx="367986"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𝑥</m:t>
                      </m:r>
                    </m:oMath>
                  </m:oMathPara>
                </a14:m>
                <a:endParaRPr lang="en-US" dirty="0"/>
              </a:p>
            </p:txBody>
          </p:sp>
        </mc:Choice>
        <mc:Fallback>
          <p:sp>
            <p:nvSpPr>
              <p:cNvPr id="11" name="Rectangle 10">
                <a:extLst>
                  <a:ext uri="{FF2B5EF4-FFF2-40B4-BE49-F238E27FC236}">
                    <a16:creationId xmlns:a16="http://schemas.microsoft.com/office/drawing/2014/main" id="{4CB449E7-F82B-E04D-A585-8F585813E77E}"/>
                  </a:ext>
                </a:extLst>
              </p:cNvPr>
              <p:cNvSpPr>
                <a:spLocks noRot="1" noChangeAspect="1" noMove="1" noResize="1" noEditPoints="1" noAdjustHandles="1" noChangeArrowheads="1" noChangeShapeType="1" noTextEdit="1"/>
              </p:cNvSpPr>
              <p:nvPr/>
            </p:nvSpPr>
            <p:spPr>
              <a:xfrm>
                <a:off x="1725156" y="6070074"/>
                <a:ext cx="36798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CFD587C9-700B-C641-9B6E-F827EFA5C921}"/>
                  </a:ext>
                </a:extLst>
              </p:cNvPr>
              <p:cNvSpPr/>
              <p:nvPr/>
            </p:nvSpPr>
            <p:spPr>
              <a:xfrm>
                <a:off x="10250269" y="6070074"/>
                <a:ext cx="37138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𝑦</m:t>
                      </m:r>
                    </m:oMath>
                  </m:oMathPara>
                </a14:m>
                <a:endParaRPr lang="en-US" dirty="0"/>
              </a:p>
            </p:txBody>
          </p:sp>
        </mc:Choice>
        <mc:Fallback>
          <p:sp>
            <p:nvSpPr>
              <p:cNvPr id="13" name="Rectangle 12">
                <a:extLst>
                  <a:ext uri="{FF2B5EF4-FFF2-40B4-BE49-F238E27FC236}">
                    <a16:creationId xmlns:a16="http://schemas.microsoft.com/office/drawing/2014/main" id="{CFD587C9-700B-C641-9B6E-F827EFA5C921}"/>
                  </a:ext>
                </a:extLst>
              </p:cNvPr>
              <p:cNvSpPr>
                <a:spLocks noRot="1" noChangeAspect="1" noMove="1" noResize="1" noEditPoints="1" noAdjustHandles="1" noChangeArrowheads="1" noChangeShapeType="1" noTextEdit="1"/>
              </p:cNvSpPr>
              <p:nvPr/>
            </p:nvSpPr>
            <p:spPr>
              <a:xfrm>
                <a:off x="10250269" y="6070074"/>
                <a:ext cx="371384" cy="369332"/>
              </a:xfrm>
              <a:prstGeom prst="rect">
                <a:avLst/>
              </a:prstGeom>
              <a:blipFill>
                <a:blip r:embed="rId9"/>
                <a:stretch>
                  <a:fillRect b="-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BAC9E9DE-AEED-7D43-9F13-E7CFCB3FE92C}"/>
                  </a:ext>
                </a:extLst>
              </p:cNvPr>
              <p:cNvSpPr/>
              <p:nvPr/>
            </p:nvSpPr>
            <p:spPr>
              <a:xfrm>
                <a:off x="4179868" y="5140599"/>
                <a:ext cx="437491"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𝑡</m:t>
                          </m:r>
                        </m:e>
                        <m:sub>
                          <m:r>
                            <a:rPr lang="en-CA" i="1">
                              <a:latin typeface="Cambria Math" panose="02040503050406030204" pitchFamily="18" charset="0"/>
                            </a:rPr>
                            <m:t>𝐴</m:t>
                          </m:r>
                        </m:sub>
                      </m:sSub>
                    </m:oMath>
                  </m:oMathPara>
                </a14:m>
                <a:endParaRPr lang="en-US" dirty="0"/>
              </a:p>
            </p:txBody>
          </p:sp>
        </mc:Choice>
        <mc:Fallback>
          <p:sp>
            <p:nvSpPr>
              <p:cNvPr id="14" name="Rectangle 13">
                <a:extLst>
                  <a:ext uri="{FF2B5EF4-FFF2-40B4-BE49-F238E27FC236}">
                    <a16:creationId xmlns:a16="http://schemas.microsoft.com/office/drawing/2014/main" id="{BAC9E9DE-AEED-7D43-9F13-E7CFCB3FE92C}"/>
                  </a:ext>
                </a:extLst>
              </p:cNvPr>
              <p:cNvSpPr>
                <a:spLocks noRot="1" noChangeAspect="1" noMove="1" noResize="1" noEditPoints="1" noAdjustHandles="1" noChangeArrowheads="1" noChangeShapeType="1" noTextEdit="1"/>
              </p:cNvSpPr>
              <p:nvPr/>
            </p:nvSpPr>
            <p:spPr>
              <a:xfrm>
                <a:off x="4179868" y="5140599"/>
                <a:ext cx="437491"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29089B14-14EA-0540-9D1A-08FB7D98CC75}"/>
                  </a:ext>
                </a:extLst>
              </p:cNvPr>
              <p:cNvSpPr/>
              <p:nvPr/>
            </p:nvSpPr>
            <p:spPr>
              <a:xfrm>
                <a:off x="7512958" y="5163410"/>
                <a:ext cx="45339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CA" i="1" smtClean="0">
                              <a:latin typeface="Cambria Math" panose="02040503050406030204" pitchFamily="18" charset="0"/>
                            </a:rPr>
                          </m:ctrlPr>
                        </m:sSubPr>
                        <m:e>
                          <m:r>
                            <a:rPr lang="en-CA" i="1">
                              <a:latin typeface="Cambria Math" panose="02040503050406030204" pitchFamily="18" charset="0"/>
                            </a:rPr>
                            <m:t>𝑡</m:t>
                          </m:r>
                        </m:e>
                        <m:sub>
                          <m:r>
                            <a:rPr lang="en-CA" b="0" i="1" smtClean="0">
                              <a:latin typeface="Cambria Math" panose="02040503050406030204" pitchFamily="18" charset="0"/>
                            </a:rPr>
                            <m:t>𝐵</m:t>
                          </m:r>
                        </m:sub>
                      </m:sSub>
                    </m:oMath>
                  </m:oMathPara>
                </a14:m>
                <a:endParaRPr lang="en-US" dirty="0"/>
              </a:p>
            </p:txBody>
          </p:sp>
        </mc:Choice>
        <mc:Fallback>
          <p:sp>
            <p:nvSpPr>
              <p:cNvPr id="15" name="Rectangle 14">
                <a:extLst>
                  <a:ext uri="{FF2B5EF4-FFF2-40B4-BE49-F238E27FC236}">
                    <a16:creationId xmlns:a16="http://schemas.microsoft.com/office/drawing/2014/main" id="{29089B14-14EA-0540-9D1A-08FB7D98CC75}"/>
                  </a:ext>
                </a:extLst>
              </p:cNvPr>
              <p:cNvSpPr>
                <a:spLocks noRot="1" noChangeAspect="1" noMove="1" noResize="1" noEditPoints="1" noAdjustHandles="1" noChangeArrowheads="1" noChangeShapeType="1" noTextEdit="1"/>
              </p:cNvSpPr>
              <p:nvPr/>
            </p:nvSpPr>
            <p:spPr>
              <a:xfrm>
                <a:off x="7512958" y="5163410"/>
                <a:ext cx="453393" cy="36933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7211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3E52-1B76-064E-AA9E-0D9FCD3A7848}"/>
              </a:ext>
            </a:extLst>
          </p:cNvPr>
          <p:cNvSpPr>
            <a:spLocks noGrp="1"/>
          </p:cNvSpPr>
          <p:nvPr>
            <p:ph type="title"/>
          </p:nvPr>
        </p:nvSpPr>
        <p:spPr/>
        <p:txBody>
          <a:bodyPr>
            <a:normAutofit/>
          </a:bodyPr>
          <a:lstStyle/>
          <a:p>
            <a:r>
              <a:rPr lang="en-US" sz="4000" dirty="0"/>
              <a:t>Introspecting conditional erasure distributions</a:t>
            </a:r>
          </a:p>
        </p:txBody>
      </p:sp>
      <p:graphicFrame>
        <p:nvGraphicFramePr>
          <p:cNvPr id="11" name="Table 10">
            <a:extLst>
              <a:ext uri="{FF2B5EF4-FFF2-40B4-BE49-F238E27FC236}">
                <a16:creationId xmlns:a16="http://schemas.microsoft.com/office/drawing/2014/main" id="{AAF94221-03D5-F043-B5C9-E3772688732E}"/>
              </a:ext>
            </a:extLst>
          </p:cNvPr>
          <p:cNvGraphicFramePr>
            <a:graphicFrameLocks noGrp="1"/>
          </p:cNvGraphicFramePr>
          <p:nvPr>
            <p:extLst>
              <p:ext uri="{D42A27DB-BD31-4B8C-83A1-F6EECF244321}">
                <p14:modId xmlns:p14="http://schemas.microsoft.com/office/powerpoint/2010/main" val="2951456490"/>
              </p:ext>
            </p:extLst>
          </p:nvPr>
        </p:nvGraphicFramePr>
        <p:xfrm>
          <a:off x="7883896" y="241782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r>
                        <a:rPr lang="en-US"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099265"/>
                  </a:ext>
                </a:extLst>
              </a:tr>
            </a:tbl>
          </a:graphicData>
        </a:graphic>
      </p:graphicFrame>
      <p:pic>
        <p:nvPicPr>
          <p:cNvPr id="13" name="Picture 12">
            <a:extLst>
              <a:ext uri="{FF2B5EF4-FFF2-40B4-BE49-F238E27FC236}">
                <a16:creationId xmlns:a16="http://schemas.microsoft.com/office/drawing/2014/main" id="{3794C965-24F4-5E44-BB40-77C7FA4A308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7818877" y="2245826"/>
            <a:ext cx="442639" cy="714837"/>
          </a:xfrm>
          <a:prstGeom prst="rect">
            <a:avLst/>
          </a:prstGeom>
          <a:effectLst>
            <a:glow rad="139700">
              <a:schemeClr val="accent4">
                <a:satMod val="175000"/>
                <a:alpha val="40000"/>
              </a:schemeClr>
            </a:glow>
          </a:effectLst>
        </p:spPr>
      </p:pic>
      <p:pic>
        <p:nvPicPr>
          <p:cNvPr id="14" name="Picture 13">
            <a:extLst>
              <a:ext uri="{FF2B5EF4-FFF2-40B4-BE49-F238E27FC236}">
                <a16:creationId xmlns:a16="http://schemas.microsoft.com/office/drawing/2014/main" id="{22BB7068-3D5A-8D42-8984-889D7C991E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8447651" y="2260482"/>
            <a:ext cx="442639" cy="714837"/>
          </a:xfrm>
          <a:prstGeom prst="rect">
            <a:avLst/>
          </a:prstGeom>
          <a:effectLst>
            <a:glow rad="139700">
              <a:schemeClr val="accent4">
                <a:satMod val="175000"/>
                <a:alpha val="40000"/>
              </a:schemeClr>
            </a:glow>
          </a:effectLst>
        </p:spPr>
      </p:pic>
      <p:pic>
        <p:nvPicPr>
          <p:cNvPr id="15" name="Picture 14">
            <a:extLst>
              <a:ext uri="{FF2B5EF4-FFF2-40B4-BE49-F238E27FC236}">
                <a16:creationId xmlns:a16="http://schemas.microsoft.com/office/drawing/2014/main" id="{17D1CDA9-DAF8-5A49-8B60-68E3CDEF09E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8982551" y="2245826"/>
            <a:ext cx="442639" cy="714837"/>
          </a:xfrm>
          <a:prstGeom prst="rect">
            <a:avLst/>
          </a:prstGeom>
          <a:effectLst>
            <a:glow rad="139700">
              <a:schemeClr val="accent4">
                <a:satMod val="175000"/>
                <a:alpha val="40000"/>
              </a:schemeClr>
            </a:glow>
          </a:effectLst>
        </p:spPr>
      </p:pic>
      <p:pic>
        <p:nvPicPr>
          <p:cNvPr id="16" name="Picture 15">
            <a:extLst>
              <a:ext uri="{FF2B5EF4-FFF2-40B4-BE49-F238E27FC236}">
                <a16:creationId xmlns:a16="http://schemas.microsoft.com/office/drawing/2014/main" id="{4EE54441-52D3-1E41-A137-DC004AE853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9541207" y="2260483"/>
            <a:ext cx="442639" cy="714837"/>
          </a:xfrm>
          <a:prstGeom prst="rect">
            <a:avLst/>
          </a:prstGeom>
          <a:effectLst>
            <a:glow rad="139700">
              <a:schemeClr val="accent4">
                <a:satMod val="175000"/>
                <a:alpha val="40000"/>
              </a:schemeClr>
            </a:glow>
          </a:effectLst>
        </p:spPr>
      </p:pic>
      <p:pic>
        <p:nvPicPr>
          <p:cNvPr id="17" name="Picture 16">
            <a:extLst>
              <a:ext uri="{FF2B5EF4-FFF2-40B4-BE49-F238E27FC236}">
                <a16:creationId xmlns:a16="http://schemas.microsoft.com/office/drawing/2014/main" id="{7B27C155-E039-B14E-A0B5-326BECC44DA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10099864" y="2251386"/>
            <a:ext cx="442639" cy="714837"/>
          </a:xfrm>
          <a:prstGeom prst="rect">
            <a:avLst/>
          </a:prstGeom>
          <a:effectLst>
            <a:glow rad="139700">
              <a:schemeClr val="accent4">
                <a:satMod val="175000"/>
                <a:alpha val="40000"/>
              </a:schemeClr>
            </a:glow>
          </a:effectLst>
        </p:spPr>
      </p:pic>
      <p:pic>
        <p:nvPicPr>
          <p:cNvPr id="18" name="Picture 17">
            <a:extLst>
              <a:ext uri="{FF2B5EF4-FFF2-40B4-BE49-F238E27FC236}">
                <a16:creationId xmlns:a16="http://schemas.microsoft.com/office/drawing/2014/main" id="{7E8D1F6B-438A-1E4E-A883-358AF5004E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10658519" y="2272356"/>
            <a:ext cx="442639" cy="714837"/>
          </a:xfrm>
          <a:prstGeom prst="rect">
            <a:avLst/>
          </a:prstGeom>
          <a:effectLst>
            <a:glow rad="139700">
              <a:schemeClr val="accent4">
                <a:satMod val="175000"/>
                <a:alpha val="40000"/>
              </a:schemeClr>
            </a:glow>
          </a:effectLst>
        </p:spPr>
      </p:pic>
      <p:sp>
        <p:nvSpPr>
          <p:cNvPr id="19" name="TextBox 18">
            <a:extLst>
              <a:ext uri="{FF2B5EF4-FFF2-40B4-BE49-F238E27FC236}">
                <a16:creationId xmlns:a16="http://schemas.microsoft.com/office/drawing/2014/main" id="{B4DF47E4-00D9-DF40-AE37-3DE1BA11F743}"/>
              </a:ext>
            </a:extLst>
          </p:cNvPr>
          <p:cNvSpPr txBox="1"/>
          <p:nvPr/>
        </p:nvSpPr>
        <p:spPr>
          <a:xfrm>
            <a:off x="7734794" y="1613442"/>
            <a:ext cx="3633849" cy="400110"/>
          </a:xfrm>
          <a:prstGeom prst="rect">
            <a:avLst/>
          </a:prstGeom>
          <a:noFill/>
        </p:spPr>
        <p:txBody>
          <a:bodyPr wrap="square" rtlCol="0">
            <a:spAutoFit/>
          </a:bodyPr>
          <a:lstStyle/>
          <a:p>
            <a:r>
              <a:rPr lang="en-US" sz="2000" b="1" dirty="0"/>
              <a:t>Alice’s view of her EPR pairs</a:t>
            </a:r>
          </a:p>
        </p:txBody>
      </p:sp>
      <mc:AlternateContent xmlns:mc="http://schemas.openxmlformats.org/markup-compatibility/2006">
        <mc:Choice xmlns:a14="http://schemas.microsoft.com/office/drawing/2010/main" Requires="a14">
          <p:sp>
            <p:nvSpPr>
              <p:cNvPr id="22" name="Content Placeholder 2">
                <a:extLst>
                  <a:ext uri="{FF2B5EF4-FFF2-40B4-BE49-F238E27FC236}">
                    <a16:creationId xmlns:a16="http://schemas.microsoft.com/office/drawing/2014/main" id="{6A0F9BBD-C398-5344-844E-8DA0280E0893}"/>
                  </a:ext>
                </a:extLst>
              </p:cNvPr>
              <p:cNvSpPr txBox="1">
                <a:spLocks/>
              </p:cNvSpPr>
              <p:nvPr/>
            </p:nvSpPr>
            <p:spPr>
              <a:xfrm>
                <a:off x="838200" y="1690688"/>
                <a:ext cx="6215743" cy="516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dirty="0"/>
                  <a:t>Because of the Quantum Low-Degree Test, verifier can assume that Alice and Bob share </a:t>
                </a:r>
                <a14:m>
                  <m:oMath xmlns:m="http://schemas.openxmlformats.org/officeDocument/2006/math">
                    <m:sSup>
                      <m:sSupPr>
                        <m:ctrlPr>
                          <a:rPr lang="en-CA"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CA" sz="2000" i="1">
                                <a:latin typeface="Cambria Math" panose="02040503050406030204" pitchFamily="18" charset="0"/>
                              </a:rPr>
                              <m:t>𝐸𝑃𝑅</m:t>
                            </m:r>
                          </m:e>
                        </m:d>
                      </m:e>
                      <m:sup>
                        <m:r>
                          <a:rPr lang="en-CA" sz="2000" i="1">
                            <a:latin typeface="Cambria Math" panose="02040503050406030204" pitchFamily="18" charset="0"/>
                          </a:rPr>
                          <m:t>⊗</m:t>
                        </m:r>
                        <m:r>
                          <a:rPr lang="en-CA" sz="2000" i="1">
                            <a:latin typeface="Cambria Math" panose="02040503050406030204" pitchFamily="18" charset="0"/>
                          </a:rPr>
                          <m:t>𝑛</m:t>
                        </m:r>
                      </m:sup>
                    </m:sSup>
                  </m:oMath>
                </a14:m>
                <a:r>
                  <a:rPr lang="en-US" sz="2000" dirty="0"/>
                  <a:t>, and when asked to do so, perform Pauli X/Z measurements honestly.</a:t>
                </a:r>
              </a:p>
              <a:p>
                <a:endParaRPr lang="en-US" sz="2000" dirty="0"/>
              </a:p>
              <a:p>
                <a:r>
                  <a:rPr lang="en-US" sz="2000" dirty="0"/>
                  <a:t>Verifier first samples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𝐵</m:t>
                        </m:r>
                      </m:sub>
                    </m:sSub>
                    <m:r>
                      <a:rPr lang="en-CA" sz="2000" i="1">
                        <a:latin typeface="Cambria Math" panose="02040503050406030204" pitchFamily="18" charset="0"/>
                      </a:rPr>
                      <m:t>∈</m:t>
                    </m:r>
                    <m:r>
                      <a:rPr lang="en-CA" sz="2000" i="1">
                        <a:latin typeface="Cambria Math" panose="02040503050406030204" pitchFamily="18" charset="0"/>
                        <a:ea typeface="Cambria Math" panose="02040503050406030204" pitchFamily="18" charset="0"/>
                      </a:rPr>
                      <m:t>𝒯</m:t>
                    </m:r>
                  </m:oMath>
                </a14:m>
                <a:r>
                  <a:rPr lang="en-US" sz="2000" dirty="0"/>
                  <a:t>. Based on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oMath>
                </a14:m>
                <a:r>
                  <a:rPr lang="en-US" sz="2000" dirty="0"/>
                  <a:t>, verifier commands Alice to measure all qubits in Z basis except for those in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𝑆</m:t>
                        </m:r>
                      </m:e>
                      <m: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𝑡</m:t>
                            </m:r>
                          </m:e>
                          <m:sub>
                            <m:r>
                              <a:rPr lang="en-CA" sz="2000" b="0" i="1" smtClean="0">
                                <a:latin typeface="Cambria Math" panose="02040503050406030204" pitchFamily="18" charset="0"/>
                              </a:rPr>
                              <m:t>𝐴</m:t>
                            </m:r>
                          </m:sub>
                        </m:sSub>
                      </m:sub>
                    </m:sSub>
                  </m:oMath>
                </a14:m>
                <a:r>
                  <a:rPr lang="en-US" sz="2000" dirty="0"/>
                  <a:t>, and generate answer </a:t>
                </a:r>
                <a14:m>
                  <m:oMath xmlns:m="http://schemas.openxmlformats.org/officeDocument/2006/math">
                    <m:r>
                      <a:rPr lang="en-CA" sz="2000" b="0" i="1" smtClean="0">
                        <a:latin typeface="Cambria Math" panose="02040503050406030204" pitchFamily="18" charset="0"/>
                      </a:rPr>
                      <m:t>𝑎</m:t>
                    </m:r>
                  </m:oMath>
                </a14:m>
                <a:r>
                  <a:rPr lang="en-US" sz="2000" dirty="0"/>
                  <a:t> based on revealed string </a:t>
                </a:r>
                <a14:m>
                  <m:oMath xmlns:m="http://schemas.openxmlformats.org/officeDocument/2006/math">
                    <m:r>
                      <a:rPr lang="en-CA" sz="2000" b="0" i="1" smtClean="0">
                        <a:latin typeface="Cambria Math" panose="02040503050406030204" pitchFamily="18" charset="0"/>
                      </a:rPr>
                      <m:t>𝑥</m:t>
                    </m:r>
                  </m:oMath>
                </a14:m>
                <a:r>
                  <a:rPr lang="en-US" sz="2000" dirty="0"/>
                  <a:t>.</a:t>
                </a:r>
              </a:p>
              <a:p>
                <a:endParaRPr lang="en-US" sz="2000" dirty="0"/>
              </a:p>
              <a:p>
                <a:endParaRPr lang="en-US" sz="2000" dirty="0"/>
              </a:p>
              <a:p>
                <a:endParaRPr lang="en-US" sz="2000" dirty="0"/>
              </a:p>
            </p:txBody>
          </p:sp>
        </mc:Choice>
        <mc:Fallback>
          <p:sp>
            <p:nvSpPr>
              <p:cNvPr id="22" name="Content Placeholder 2">
                <a:extLst>
                  <a:ext uri="{FF2B5EF4-FFF2-40B4-BE49-F238E27FC236}">
                    <a16:creationId xmlns:a16="http://schemas.microsoft.com/office/drawing/2014/main" id="{6A0F9BBD-C398-5344-844E-8DA0280E0893}"/>
                  </a:ext>
                </a:extLst>
              </p:cNvPr>
              <p:cNvSpPr txBox="1">
                <a:spLocks noRot="1" noChangeAspect="1" noMove="1" noResize="1" noEditPoints="1" noAdjustHandles="1" noChangeArrowheads="1" noChangeShapeType="1" noTextEdit="1"/>
              </p:cNvSpPr>
              <p:nvPr/>
            </p:nvSpPr>
            <p:spPr>
              <a:xfrm>
                <a:off x="838200" y="1690688"/>
                <a:ext cx="6215743" cy="5167312"/>
              </a:xfrm>
              <a:prstGeom prst="rect">
                <a:avLst/>
              </a:prstGeom>
              <a:blipFill>
                <a:blip r:embed="rId5"/>
                <a:stretch>
                  <a:fillRect l="-816" t="-1225"/>
                </a:stretch>
              </a:blipFill>
            </p:spPr>
            <p:txBody>
              <a:bodyPr/>
              <a:lstStyle/>
              <a:p>
                <a:r>
                  <a:rPr lang="en-US">
                    <a:noFill/>
                  </a:rPr>
                  <a:t> </a:t>
                </a:r>
              </a:p>
            </p:txBody>
          </p:sp>
        </mc:Fallback>
      </mc:AlternateContent>
    </p:spTree>
    <p:extLst>
      <p:ext uri="{BB962C8B-B14F-4D97-AF65-F5344CB8AC3E}">
        <p14:creationId xmlns:p14="http://schemas.microsoft.com/office/powerpoint/2010/main" val="13249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3E52-1B76-064E-AA9E-0D9FCD3A7848}"/>
              </a:ext>
            </a:extLst>
          </p:cNvPr>
          <p:cNvSpPr>
            <a:spLocks noGrp="1"/>
          </p:cNvSpPr>
          <p:nvPr>
            <p:ph type="title"/>
          </p:nvPr>
        </p:nvSpPr>
        <p:spPr/>
        <p:txBody>
          <a:bodyPr>
            <a:normAutofit/>
          </a:bodyPr>
          <a:lstStyle/>
          <a:p>
            <a:r>
              <a:rPr lang="en-US" sz="4000" dirty="0"/>
              <a:t>Introspecting conditional erasure distributions</a:t>
            </a:r>
          </a:p>
        </p:txBody>
      </p:sp>
      <mc:AlternateContent xmlns:mc="http://schemas.openxmlformats.org/markup-compatibility/2006">
        <mc:Choice xmlns:a14="http://schemas.microsoft.com/office/drawing/2010/main" Requires="a14">
          <p:graphicFrame>
            <p:nvGraphicFramePr>
              <p:cNvPr id="11" name="Table 10">
                <a:extLst>
                  <a:ext uri="{FF2B5EF4-FFF2-40B4-BE49-F238E27FC236}">
                    <a16:creationId xmlns:a16="http://schemas.microsoft.com/office/drawing/2014/main" id="{AAF94221-03D5-F043-B5C9-E3772688732E}"/>
                  </a:ext>
                </a:extLst>
              </p:cNvPr>
              <p:cNvGraphicFramePr>
                <a:graphicFrameLocks noGrp="1"/>
              </p:cNvGraphicFramePr>
              <p:nvPr>
                <p:extLst>
                  <p:ext uri="{D42A27DB-BD31-4B8C-83A1-F6EECF244321}">
                    <p14:modId xmlns:p14="http://schemas.microsoft.com/office/powerpoint/2010/main" val="3693966773"/>
                  </p:ext>
                </p:extLst>
              </p:nvPr>
            </p:nvGraphicFramePr>
            <p:xfrm>
              <a:off x="7883896" y="241782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1</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5</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6</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099265"/>
                      </a:ext>
                    </a:extLst>
                  </a:tr>
                </a:tbl>
              </a:graphicData>
            </a:graphic>
          </p:graphicFrame>
        </mc:Choice>
        <mc:Fallback>
          <p:graphicFrame>
            <p:nvGraphicFramePr>
              <p:cNvPr id="11" name="Table 10">
                <a:extLst>
                  <a:ext uri="{FF2B5EF4-FFF2-40B4-BE49-F238E27FC236}">
                    <a16:creationId xmlns:a16="http://schemas.microsoft.com/office/drawing/2014/main" id="{AAF94221-03D5-F043-B5C9-E3772688732E}"/>
                  </a:ext>
                </a:extLst>
              </p:cNvPr>
              <p:cNvGraphicFramePr>
                <a:graphicFrameLocks noGrp="1"/>
              </p:cNvGraphicFramePr>
              <p:nvPr>
                <p:extLst>
                  <p:ext uri="{D42A27DB-BD31-4B8C-83A1-F6EECF244321}">
                    <p14:modId xmlns:p14="http://schemas.microsoft.com/office/powerpoint/2010/main" val="3693966773"/>
                  </p:ext>
                </p:extLst>
              </p:nvPr>
            </p:nvGraphicFramePr>
            <p:xfrm>
              <a:off x="7883896" y="241782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6667" r="-500000" b="-23333"/>
                          </a:stretch>
                        </a:blipFill>
                      </a:tcPr>
                    </a:tc>
                    <a:tc>
                      <a:txBody>
                        <a:bodyPr/>
                        <a:lstStyle/>
                        <a:p>
                          <a:r>
                            <a:rPr lang="en-US"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0000" t="-6667" r="-200000" b="-23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400000" t="-6667" r="-100000" b="-23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00000" t="-6667" b="-23333"/>
                          </a:stretch>
                        </a:blipFill>
                      </a:tcPr>
                    </a:tc>
                    <a:extLst>
                      <a:ext uri="{0D108BD9-81ED-4DB2-BD59-A6C34878D82A}">
                        <a16:rowId xmlns:a16="http://schemas.microsoft.com/office/drawing/2014/main" val="2295099265"/>
                      </a:ext>
                    </a:extLst>
                  </a:tr>
                </a:tbl>
              </a:graphicData>
            </a:graphic>
          </p:graphicFrame>
        </mc:Fallback>
      </mc:AlternateContent>
      <p:pic>
        <p:nvPicPr>
          <p:cNvPr id="14" name="Picture 13">
            <a:extLst>
              <a:ext uri="{FF2B5EF4-FFF2-40B4-BE49-F238E27FC236}">
                <a16:creationId xmlns:a16="http://schemas.microsoft.com/office/drawing/2014/main" id="{22BB7068-3D5A-8D42-8984-889D7C991E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8447651" y="2260482"/>
            <a:ext cx="442639" cy="714837"/>
          </a:xfrm>
          <a:prstGeom prst="rect">
            <a:avLst/>
          </a:prstGeom>
          <a:effectLst>
            <a:glow rad="139700">
              <a:schemeClr val="accent4">
                <a:satMod val="175000"/>
                <a:alpha val="40000"/>
              </a:schemeClr>
            </a:glow>
          </a:effectLst>
        </p:spPr>
      </p:pic>
      <p:pic>
        <p:nvPicPr>
          <p:cNvPr id="15" name="Picture 14">
            <a:extLst>
              <a:ext uri="{FF2B5EF4-FFF2-40B4-BE49-F238E27FC236}">
                <a16:creationId xmlns:a16="http://schemas.microsoft.com/office/drawing/2014/main" id="{17D1CDA9-DAF8-5A49-8B60-68E3CDEF09E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8982551" y="2245826"/>
            <a:ext cx="442639" cy="714837"/>
          </a:xfrm>
          <a:prstGeom prst="rect">
            <a:avLst/>
          </a:prstGeom>
          <a:effectLst>
            <a:glow rad="139700">
              <a:schemeClr val="accent4">
                <a:satMod val="175000"/>
                <a:alpha val="40000"/>
              </a:schemeClr>
            </a:glow>
          </a:effectLst>
        </p:spPr>
      </p:pic>
      <p:sp>
        <p:nvSpPr>
          <p:cNvPr id="19" name="TextBox 18">
            <a:extLst>
              <a:ext uri="{FF2B5EF4-FFF2-40B4-BE49-F238E27FC236}">
                <a16:creationId xmlns:a16="http://schemas.microsoft.com/office/drawing/2014/main" id="{B4DF47E4-00D9-DF40-AE37-3DE1BA11F743}"/>
              </a:ext>
            </a:extLst>
          </p:cNvPr>
          <p:cNvSpPr txBox="1"/>
          <p:nvPr/>
        </p:nvSpPr>
        <p:spPr>
          <a:xfrm>
            <a:off x="7734794" y="1613442"/>
            <a:ext cx="3633849" cy="400110"/>
          </a:xfrm>
          <a:prstGeom prst="rect">
            <a:avLst/>
          </a:prstGeom>
          <a:noFill/>
        </p:spPr>
        <p:txBody>
          <a:bodyPr wrap="square" rtlCol="0">
            <a:spAutoFit/>
          </a:bodyPr>
          <a:lstStyle/>
          <a:p>
            <a:r>
              <a:rPr lang="en-US" sz="2000" b="1" dirty="0"/>
              <a:t>Alice’s view of her EPR pairs</a:t>
            </a:r>
          </a:p>
        </p:txBody>
      </p:sp>
      <mc:AlternateContent xmlns:mc="http://schemas.openxmlformats.org/markup-compatibility/2006">
        <mc:Choice xmlns:a14="http://schemas.microsoft.com/office/drawing/2010/main" Requires="a14">
          <p:sp>
            <p:nvSpPr>
              <p:cNvPr id="21" name="Content Placeholder 2">
                <a:extLst>
                  <a:ext uri="{FF2B5EF4-FFF2-40B4-BE49-F238E27FC236}">
                    <a16:creationId xmlns:a16="http://schemas.microsoft.com/office/drawing/2014/main" id="{CAF70443-9EDB-F74E-833D-F202419F2699}"/>
                  </a:ext>
                </a:extLst>
              </p:cNvPr>
              <p:cNvSpPr>
                <a:spLocks noGrp="1"/>
              </p:cNvSpPr>
              <p:nvPr>
                <p:ph idx="1"/>
              </p:nvPr>
            </p:nvSpPr>
            <p:spPr>
              <a:xfrm>
                <a:off x="838200" y="1690688"/>
                <a:ext cx="6215743" cy="5167312"/>
              </a:xfrm>
            </p:spPr>
            <p:txBody>
              <a:bodyPr>
                <a:normAutofit/>
              </a:bodyPr>
              <a:lstStyle/>
              <a:p>
                <a:r>
                  <a:rPr lang="en-CA" sz="2000" dirty="0"/>
                  <a:t>Because of the Quantum Low-Degree Test, verifier can assume that Alice and Bob share </a:t>
                </a:r>
                <a14:m>
                  <m:oMath xmlns:m="http://schemas.openxmlformats.org/officeDocument/2006/math">
                    <m:sSup>
                      <m:sSupPr>
                        <m:ctrlPr>
                          <a:rPr lang="en-CA"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CA" sz="2000" i="1">
                                <a:latin typeface="Cambria Math" panose="02040503050406030204" pitchFamily="18" charset="0"/>
                              </a:rPr>
                              <m:t>𝐸𝑃𝑅</m:t>
                            </m:r>
                          </m:e>
                        </m:d>
                      </m:e>
                      <m:sup>
                        <m:r>
                          <a:rPr lang="en-CA" sz="2000" i="1">
                            <a:latin typeface="Cambria Math" panose="02040503050406030204" pitchFamily="18" charset="0"/>
                          </a:rPr>
                          <m:t>⊗</m:t>
                        </m:r>
                        <m:r>
                          <a:rPr lang="en-CA" sz="2000" i="1">
                            <a:latin typeface="Cambria Math" panose="02040503050406030204" pitchFamily="18" charset="0"/>
                          </a:rPr>
                          <m:t>𝑛</m:t>
                        </m:r>
                      </m:sup>
                    </m:sSup>
                  </m:oMath>
                </a14:m>
                <a:r>
                  <a:rPr lang="en-US" sz="2000" dirty="0"/>
                  <a:t>, and when asked to do so, perform Pauli X/Z measurements honestly.</a:t>
                </a:r>
              </a:p>
              <a:p>
                <a:endParaRPr lang="en-US" sz="2000" dirty="0"/>
              </a:p>
              <a:p>
                <a:r>
                  <a:rPr lang="en-US" sz="2000" dirty="0"/>
                  <a:t>Verifier first samples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𝐵</m:t>
                        </m:r>
                      </m:sub>
                    </m:sSub>
                    <m:r>
                      <a:rPr lang="en-CA" sz="2000" i="1">
                        <a:latin typeface="Cambria Math" panose="02040503050406030204" pitchFamily="18" charset="0"/>
                      </a:rPr>
                      <m:t>∈</m:t>
                    </m:r>
                    <m:r>
                      <a:rPr lang="en-CA" sz="2000" i="1">
                        <a:latin typeface="Cambria Math" panose="02040503050406030204" pitchFamily="18" charset="0"/>
                        <a:ea typeface="Cambria Math" panose="02040503050406030204" pitchFamily="18" charset="0"/>
                      </a:rPr>
                      <m:t>𝒯</m:t>
                    </m:r>
                  </m:oMath>
                </a14:m>
                <a:r>
                  <a:rPr lang="en-US" sz="2000" dirty="0"/>
                  <a:t>. Based on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oMath>
                </a14:m>
                <a:r>
                  <a:rPr lang="en-US" sz="2000" dirty="0"/>
                  <a:t>, verifier commands Alice to measure all qubits in Z basis except for those in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𝑆</m:t>
                        </m:r>
                      </m:e>
                      <m: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𝑡</m:t>
                            </m:r>
                          </m:e>
                          <m:sub>
                            <m:r>
                              <a:rPr lang="en-CA" sz="2000" b="0" i="1" smtClean="0">
                                <a:latin typeface="Cambria Math" panose="02040503050406030204" pitchFamily="18" charset="0"/>
                              </a:rPr>
                              <m:t>𝐴</m:t>
                            </m:r>
                          </m:sub>
                        </m:sSub>
                      </m:sub>
                    </m:sSub>
                  </m:oMath>
                </a14:m>
                <a:r>
                  <a:rPr lang="en-US" sz="2000" dirty="0"/>
                  <a:t>, and generate answer </a:t>
                </a:r>
                <a14:m>
                  <m:oMath xmlns:m="http://schemas.openxmlformats.org/officeDocument/2006/math">
                    <m:r>
                      <a:rPr lang="en-CA" sz="2000" i="1">
                        <a:latin typeface="Cambria Math" panose="02040503050406030204" pitchFamily="18" charset="0"/>
                      </a:rPr>
                      <m:t>𝑎</m:t>
                    </m:r>
                  </m:oMath>
                </a14:m>
                <a:r>
                  <a:rPr lang="en-US" sz="2000" dirty="0"/>
                  <a:t> based on revealed string </a:t>
                </a:r>
                <a14:m>
                  <m:oMath xmlns:m="http://schemas.openxmlformats.org/officeDocument/2006/math">
                    <m:r>
                      <a:rPr lang="en-CA" sz="2000" i="1">
                        <a:latin typeface="Cambria Math" panose="02040503050406030204" pitchFamily="18" charset="0"/>
                      </a:rPr>
                      <m:t>𝑥</m:t>
                    </m:r>
                  </m:oMath>
                </a14:m>
                <a:r>
                  <a:rPr lang="en-US" sz="2000" dirty="0"/>
                  <a:t>.</a:t>
                </a:r>
              </a:p>
              <a:p>
                <a:endParaRPr lang="en-US" sz="2000" dirty="0"/>
              </a:p>
              <a:p>
                <a:endParaRPr lang="en-US" sz="2000" dirty="0"/>
              </a:p>
              <a:p>
                <a:endParaRPr lang="en-US" sz="2000" dirty="0"/>
              </a:p>
              <a:p>
                <a:endParaRPr lang="en-US" sz="2000" dirty="0"/>
              </a:p>
            </p:txBody>
          </p:sp>
        </mc:Choice>
        <mc:Fallback>
          <p:sp>
            <p:nvSpPr>
              <p:cNvPr id="21" name="Content Placeholder 2">
                <a:extLst>
                  <a:ext uri="{FF2B5EF4-FFF2-40B4-BE49-F238E27FC236}">
                    <a16:creationId xmlns:a16="http://schemas.microsoft.com/office/drawing/2014/main" id="{CAF70443-9EDB-F74E-833D-F202419F2699}"/>
                  </a:ext>
                </a:extLst>
              </p:cNvPr>
              <p:cNvSpPr>
                <a:spLocks noGrp="1" noRot="1" noChangeAspect="1" noMove="1" noResize="1" noEditPoints="1" noAdjustHandles="1" noChangeArrowheads="1" noChangeShapeType="1" noTextEdit="1"/>
              </p:cNvSpPr>
              <p:nvPr>
                <p:ph idx="1"/>
              </p:nvPr>
            </p:nvSpPr>
            <p:spPr>
              <a:xfrm>
                <a:off x="838200" y="1690688"/>
                <a:ext cx="6215743" cy="5167312"/>
              </a:xfrm>
              <a:blipFill>
                <a:blip r:embed="rId5"/>
                <a:stretch>
                  <a:fillRect l="-816" t="-12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ED486D9D-2065-5740-85AD-08E65D5C7B62}"/>
                  </a:ext>
                </a:extLst>
              </p:cNvPr>
              <p:cNvSpPr txBox="1"/>
              <p:nvPr/>
            </p:nvSpPr>
            <p:spPr>
              <a:xfrm>
                <a:off x="7734793" y="4274344"/>
                <a:ext cx="4199908" cy="707886"/>
              </a:xfrm>
              <a:prstGeom prst="rect">
                <a:avLst/>
              </a:prstGeom>
              <a:noFill/>
            </p:spPr>
            <p:txBody>
              <a:bodyPr wrap="square" rtlCol="0">
                <a:spAutoFit/>
              </a:bodyPr>
              <a:lstStyle/>
              <a:p>
                <a:r>
                  <a:rPr lang="en-US" sz="2000" b="1" dirty="0"/>
                  <a:t>Alice measures a disjoint state, based on </a:t>
                </a:r>
                <a14:m>
                  <m:oMath xmlns:m="http://schemas.openxmlformats.org/officeDocument/2006/math">
                    <m:r>
                      <a:rPr lang="en-CA" sz="2000" i="1">
                        <a:latin typeface="Cambria Math" panose="02040503050406030204" pitchFamily="18" charset="0"/>
                      </a:rPr>
                      <m:t>𝑥</m:t>
                    </m:r>
                  </m:oMath>
                </a14:m>
                <a:r>
                  <a:rPr lang="en-US" sz="2000" b="1" dirty="0"/>
                  <a:t>, to obtain </a:t>
                </a:r>
                <a14:m>
                  <m:oMath xmlns:m="http://schemas.openxmlformats.org/officeDocument/2006/math">
                    <m:r>
                      <a:rPr lang="en-CA" sz="2000" i="1">
                        <a:latin typeface="Cambria Math" panose="02040503050406030204" pitchFamily="18" charset="0"/>
                      </a:rPr>
                      <m:t>𝑎</m:t>
                    </m:r>
                  </m:oMath>
                </a14:m>
                <a:endParaRPr lang="en-US" sz="2000" b="1" dirty="0"/>
              </a:p>
            </p:txBody>
          </p:sp>
        </mc:Choice>
        <mc:Fallback>
          <p:sp>
            <p:nvSpPr>
              <p:cNvPr id="22" name="TextBox 21">
                <a:extLst>
                  <a:ext uri="{FF2B5EF4-FFF2-40B4-BE49-F238E27FC236}">
                    <a16:creationId xmlns:a16="http://schemas.microsoft.com/office/drawing/2014/main" id="{ED486D9D-2065-5740-85AD-08E65D5C7B62}"/>
                  </a:ext>
                </a:extLst>
              </p:cNvPr>
              <p:cNvSpPr txBox="1">
                <a:spLocks noRot="1" noChangeAspect="1" noMove="1" noResize="1" noEditPoints="1" noAdjustHandles="1" noChangeArrowheads="1" noChangeShapeType="1" noTextEdit="1"/>
              </p:cNvSpPr>
              <p:nvPr/>
            </p:nvSpPr>
            <p:spPr>
              <a:xfrm>
                <a:off x="7734793" y="4274344"/>
                <a:ext cx="4199908" cy="707886"/>
              </a:xfrm>
              <a:prstGeom prst="rect">
                <a:avLst/>
              </a:prstGeom>
              <a:blipFill>
                <a:blip r:embed="rId6"/>
                <a:stretch>
                  <a:fillRect l="-1506" t="-3571" r="-904" b="-14286"/>
                </a:stretch>
              </a:blipFill>
            </p:spPr>
            <p:txBody>
              <a:bodyPr/>
              <a:lstStyle/>
              <a:p>
                <a:r>
                  <a:rPr lang="en-US">
                    <a:noFill/>
                  </a:rPr>
                  <a:t> </a:t>
                </a:r>
              </a:p>
            </p:txBody>
          </p:sp>
        </mc:Fallback>
      </mc:AlternateContent>
      <p:sp>
        <p:nvSpPr>
          <p:cNvPr id="5" name="Down Arrow 4">
            <a:extLst>
              <a:ext uri="{FF2B5EF4-FFF2-40B4-BE49-F238E27FC236}">
                <a16:creationId xmlns:a16="http://schemas.microsoft.com/office/drawing/2014/main" id="{F1637C61-B77A-124F-91B3-7EBDC12A9721}"/>
              </a:ext>
            </a:extLst>
          </p:cNvPr>
          <p:cNvSpPr/>
          <p:nvPr/>
        </p:nvSpPr>
        <p:spPr>
          <a:xfrm>
            <a:off x="9179626" y="3036508"/>
            <a:ext cx="261257" cy="442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66F90E6B-86E3-0641-BF63-AEBA66EC36DB}"/>
                  </a:ext>
                </a:extLst>
              </p:cNvPr>
              <p:cNvSpPr/>
              <p:nvPr/>
            </p:nvSpPr>
            <p:spPr>
              <a:xfrm>
                <a:off x="8311492" y="3461857"/>
                <a:ext cx="2353208"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i="1" smtClean="0">
                          <a:latin typeface="Cambria Math" panose="02040503050406030204" pitchFamily="18" charset="0"/>
                        </a:rPr>
                        <m:t>𝑥</m:t>
                      </m:r>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1</m:t>
                          </m:r>
                        </m:sub>
                      </m:sSub>
                      <m:r>
                        <a:rPr lang="en-CA" b="0" i="1" smtClean="0">
                          <a:latin typeface="Cambria Math" panose="02040503050406030204" pitchFamily="18" charset="0"/>
                        </a:rPr>
                        <m:t>, ⋅ ,⋅ ,</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4</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5</m:t>
                          </m:r>
                        </m:sub>
                      </m:sSub>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𝑧</m:t>
                          </m:r>
                        </m:e>
                        <m:sub>
                          <m:r>
                            <a:rPr lang="en-CA" b="0" i="1" smtClean="0">
                              <a:latin typeface="Cambria Math" panose="02040503050406030204" pitchFamily="18" charset="0"/>
                            </a:rPr>
                            <m:t>6</m:t>
                          </m:r>
                        </m:sub>
                      </m:sSub>
                      <m:r>
                        <a:rPr lang="en-CA" b="0" i="1" smtClean="0">
                          <a:latin typeface="Cambria Math" panose="02040503050406030204" pitchFamily="18" charset="0"/>
                        </a:rPr>
                        <m:t>) </m:t>
                      </m:r>
                    </m:oMath>
                  </m:oMathPara>
                </a14:m>
                <a:endParaRPr lang="en-US" dirty="0"/>
              </a:p>
            </p:txBody>
          </p:sp>
        </mc:Choice>
        <mc:Fallback>
          <p:sp>
            <p:nvSpPr>
              <p:cNvPr id="6" name="Rectangle 5">
                <a:extLst>
                  <a:ext uri="{FF2B5EF4-FFF2-40B4-BE49-F238E27FC236}">
                    <a16:creationId xmlns:a16="http://schemas.microsoft.com/office/drawing/2014/main" id="{66F90E6B-86E3-0641-BF63-AEBA66EC36DB}"/>
                  </a:ext>
                </a:extLst>
              </p:cNvPr>
              <p:cNvSpPr>
                <a:spLocks noRot="1" noChangeAspect="1" noMove="1" noResize="1" noEditPoints="1" noAdjustHandles="1" noChangeArrowheads="1" noChangeShapeType="1" noTextEdit="1"/>
              </p:cNvSpPr>
              <p:nvPr/>
            </p:nvSpPr>
            <p:spPr>
              <a:xfrm>
                <a:off x="8311492" y="3461857"/>
                <a:ext cx="2353208" cy="369332"/>
              </a:xfrm>
              <a:prstGeom prst="rect">
                <a:avLst/>
              </a:prstGeom>
              <a:blipFill>
                <a:blip r:embed="rId7"/>
                <a:stretch>
                  <a:fillRect b="-13333"/>
                </a:stretch>
              </a:blipFill>
            </p:spPr>
            <p:txBody>
              <a:bodyPr/>
              <a:lstStyle/>
              <a:p>
                <a:r>
                  <a:rPr lang="en-US">
                    <a:noFill/>
                  </a:rPr>
                  <a:t> </a:t>
                </a:r>
              </a:p>
            </p:txBody>
          </p:sp>
        </mc:Fallback>
      </mc:AlternateContent>
      <p:sp>
        <p:nvSpPr>
          <p:cNvPr id="23" name="Down Arrow 22">
            <a:extLst>
              <a:ext uri="{FF2B5EF4-FFF2-40B4-BE49-F238E27FC236}">
                <a16:creationId xmlns:a16="http://schemas.microsoft.com/office/drawing/2014/main" id="{99652A16-1CEF-2343-8B31-EE54D7D16B7F}"/>
              </a:ext>
            </a:extLst>
          </p:cNvPr>
          <p:cNvSpPr/>
          <p:nvPr/>
        </p:nvSpPr>
        <p:spPr>
          <a:xfrm>
            <a:off x="9179624" y="3919668"/>
            <a:ext cx="261257" cy="442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87BFC3B-ADB8-FB4B-A0B3-415EC4728D39}"/>
              </a:ext>
            </a:extLst>
          </p:cNvPr>
          <p:cNvSpPr txBox="1"/>
          <p:nvPr/>
        </p:nvSpPr>
        <p:spPr>
          <a:xfrm>
            <a:off x="7980218" y="2013552"/>
            <a:ext cx="3598224" cy="369332"/>
          </a:xfrm>
          <a:prstGeom prst="rect">
            <a:avLst/>
          </a:prstGeom>
          <a:noFill/>
        </p:spPr>
        <p:txBody>
          <a:bodyPr wrap="square" rtlCol="0">
            <a:spAutoFit/>
          </a:bodyPr>
          <a:lstStyle/>
          <a:p>
            <a:r>
              <a:rPr lang="en-US" dirty="0"/>
              <a:t>Z 	             Z        Z         Z</a:t>
            </a:r>
          </a:p>
        </p:txBody>
      </p:sp>
    </p:spTree>
    <p:extLst>
      <p:ext uri="{BB962C8B-B14F-4D97-AF65-F5344CB8AC3E}">
        <p14:creationId xmlns:p14="http://schemas.microsoft.com/office/powerpoint/2010/main" val="19262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3E52-1B76-064E-AA9E-0D9FCD3A7848}"/>
              </a:ext>
            </a:extLst>
          </p:cNvPr>
          <p:cNvSpPr>
            <a:spLocks noGrp="1"/>
          </p:cNvSpPr>
          <p:nvPr>
            <p:ph type="title"/>
          </p:nvPr>
        </p:nvSpPr>
        <p:spPr/>
        <p:txBody>
          <a:bodyPr>
            <a:normAutofit/>
          </a:bodyPr>
          <a:lstStyle/>
          <a:p>
            <a:r>
              <a:rPr lang="en-US" sz="4000" dirty="0"/>
              <a:t>Introspecting conditional erasure distributions</a:t>
            </a:r>
          </a:p>
        </p:txBody>
      </p:sp>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8D964FDF-AC16-3F4E-ABD4-0E83CF82FD45}"/>
                  </a:ext>
                </a:extLst>
              </p:cNvPr>
              <p:cNvSpPr>
                <a:spLocks noGrp="1"/>
              </p:cNvSpPr>
              <p:nvPr>
                <p:ph idx="1"/>
              </p:nvPr>
            </p:nvSpPr>
            <p:spPr>
              <a:xfrm>
                <a:off x="838200" y="1690688"/>
                <a:ext cx="6215743" cy="5167312"/>
              </a:xfrm>
            </p:spPr>
            <p:txBody>
              <a:bodyPr>
                <a:normAutofit/>
              </a:bodyPr>
              <a:lstStyle/>
              <a:p>
                <a:r>
                  <a:rPr lang="en-CA" sz="2000" dirty="0"/>
                  <a:t>Because of the Quantum Low-Degree Test, verifier can assume that Alice and Bob share </a:t>
                </a:r>
                <a14:m>
                  <m:oMath xmlns:m="http://schemas.openxmlformats.org/officeDocument/2006/math">
                    <m:sSup>
                      <m:sSupPr>
                        <m:ctrlPr>
                          <a:rPr lang="en-CA"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CA" sz="2000" i="1">
                                <a:latin typeface="Cambria Math" panose="02040503050406030204" pitchFamily="18" charset="0"/>
                              </a:rPr>
                              <m:t>𝐸𝑃𝑅</m:t>
                            </m:r>
                          </m:e>
                        </m:d>
                      </m:e>
                      <m:sup>
                        <m:r>
                          <a:rPr lang="en-CA" sz="2000" i="1">
                            <a:latin typeface="Cambria Math" panose="02040503050406030204" pitchFamily="18" charset="0"/>
                          </a:rPr>
                          <m:t>⊗</m:t>
                        </m:r>
                        <m:r>
                          <a:rPr lang="en-CA" sz="2000" i="1">
                            <a:latin typeface="Cambria Math" panose="02040503050406030204" pitchFamily="18" charset="0"/>
                          </a:rPr>
                          <m:t>𝑛</m:t>
                        </m:r>
                      </m:sup>
                    </m:sSup>
                  </m:oMath>
                </a14:m>
                <a:r>
                  <a:rPr lang="en-US" sz="2000" dirty="0"/>
                  <a:t>, and when asked to do so, perform Pauli X/Z measurements honestly.</a:t>
                </a:r>
              </a:p>
              <a:p>
                <a:endParaRPr lang="en-US" sz="2000" dirty="0"/>
              </a:p>
              <a:p>
                <a:r>
                  <a:rPr lang="en-US" sz="2000" dirty="0"/>
                  <a:t>Verifier first samples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𝐵</m:t>
                        </m:r>
                      </m:sub>
                    </m:sSub>
                    <m:r>
                      <a:rPr lang="en-CA" sz="2000" i="1">
                        <a:latin typeface="Cambria Math" panose="02040503050406030204" pitchFamily="18" charset="0"/>
                      </a:rPr>
                      <m:t>∈</m:t>
                    </m:r>
                    <m:r>
                      <a:rPr lang="en-CA" sz="2000" i="1">
                        <a:latin typeface="Cambria Math" panose="02040503050406030204" pitchFamily="18" charset="0"/>
                        <a:ea typeface="Cambria Math" panose="02040503050406030204" pitchFamily="18" charset="0"/>
                      </a:rPr>
                      <m:t>𝒯</m:t>
                    </m:r>
                  </m:oMath>
                </a14:m>
                <a:r>
                  <a:rPr lang="en-US" sz="2000" dirty="0"/>
                  <a:t>. Based on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oMath>
                </a14:m>
                <a:r>
                  <a:rPr lang="en-US" sz="2000" dirty="0"/>
                  <a:t>, verifier commands Alice to measure all qubits in Z basis except for those in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𝑆</m:t>
                        </m:r>
                      </m:e>
                      <m: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𝑡</m:t>
                            </m:r>
                          </m:e>
                          <m:sub>
                            <m:r>
                              <a:rPr lang="en-CA" sz="2000" b="0" i="1" smtClean="0">
                                <a:latin typeface="Cambria Math" panose="02040503050406030204" pitchFamily="18" charset="0"/>
                              </a:rPr>
                              <m:t>𝐴</m:t>
                            </m:r>
                          </m:sub>
                        </m:sSub>
                      </m:sub>
                    </m:sSub>
                  </m:oMath>
                </a14:m>
                <a:r>
                  <a:rPr lang="en-US" sz="2000" dirty="0"/>
                  <a:t>, and generate answer </a:t>
                </a:r>
                <a14:m>
                  <m:oMath xmlns:m="http://schemas.openxmlformats.org/officeDocument/2006/math">
                    <m:r>
                      <a:rPr lang="en-CA" sz="2000" i="1">
                        <a:latin typeface="Cambria Math" panose="02040503050406030204" pitchFamily="18" charset="0"/>
                      </a:rPr>
                      <m:t>𝑎</m:t>
                    </m:r>
                  </m:oMath>
                </a14:m>
                <a:r>
                  <a:rPr lang="en-US" sz="2000" dirty="0"/>
                  <a:t> based on revealed string </a:t>
                </a:r>
                <a14:m>
                  <m:oMath xmlns:m="http://schemas.openxmlformats.org/officeDocument/2006/math">
                    <m:r>
                      <a:rPr lang="en-CA" sz="2000" i="1">
                        <a:latin typeface="Cambria Math" panose="02040503050406030204" pitchFamily="18" charset="0"/>
                      </a:rPr>
                      <m:t>𝑥</m:t>
                    </m:r>
                  </m:oMath>
                </a14:m>
                <a:r>
                  <a:rPr lang="en-US" sz="2000" dirty="0"/>
                  <a:t>.</a:t>
                </a:r>
              </a:p>
              <a:p>
                <a:endParaRPr lang="en-US" sz="2000" dirty="0"/>
              </a:p>
              <a:p>
                <a:r>
                  <a:rPr lang="en-US" sz="2000" dirty="0"/>
                  <a:t>But how do we ensure that answer </a:t>
                </a:r>
                <a14:m>
                  <m:oMath xmlns:m="http://schemas.openxmlformats.org/officeDocument/2006/math">
                    <m:r>
                      <a:rPr lang="en-CA" sz="2000" i="1">
                        <a:latin typeface="Cambria Math" panose="02040503050406030204" pitchFamily="18" charset="0"/>
                      </a:rPr>
                      <m:t>𝑎</m:t>
                    </m:r>
                  </m:oMath>
                </a14:m>
                <a:r>
                  <a:rPr lang="en-US" sz="2000" dirty="0"/>
                  <a:t> doesn’t depend on forbidden information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𝑧</m:t>
                        </m:r>
                      </m:e>
                      <m:sub>
                        <m:r>
                          <a:rPr lang="en-CA" sz="2000" b="0" i="1" smtClean="0">
                            <a:latin typeface="Cambria Math" panose="02040503050406030204" pitchFamily="18" charset="0"/>
                          </a:rPr>
                          <m:t>2</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𝑧</m:t>
                        </m:r>
                      </m:e>
                      <m:sub>
                        <m:r>
                          <a:rPr lang="en-CA" sz="2000" b="0" i="1" smtClean="0">
                            <a:latin typeface="Cambria Math" panose="02040503050406030204" pitchFamily="18" charset="0"/>
                          </a:rPr>
                          <m:t>3</m:t>
                        </m:r>
                      </m:sub>
                    </m:sSub>
                  </m:oMath>
                </a14:m>
                <a:r>
                  <a:rPr lang="en-US" sz="2000" dirty="0"/>
                  <a:t>?</a:t>
                </a:r>
              </a:p>
              <a:p>
                <a:endParaRPr lang="en-US" sz="2000" dirty="0"/>
              </a:p>
              <a:p>
                <a:r>
                  <a:rPr lang="en-US" sz="2000" b="1" dirty="0"/>
                  <a:t>[NW19]: Use the uncertainty principle!</a:t>
                </a:r>
              </a:p>
              <a:p>
                <a:endParaRPr lang="en-US" sz="2000" dirty="0"/>
              </a:p>
              <a:p>
                <a:endParaRPr lang="en-US" sz="2000" dirty="0"/>
              </a:p>
            </p:txBody>
          </p:sp>
        </mc:Choice>
        <mc:Fallback>
          <p:sp>
            <p:nvSpPr>
              <p:cNvPr id="9" name="Content Placeholder 2">
                <a:extLst>
                  <a:ext uri="{FF2B5EF4-FFF2-40B4-BE49-F238E27FC236}">
                    <a16:creationId xmlns:a16="http://schemas.microsoft.com/office/drawing/2014/main" id="{8D964FDF-AC16-3F4E-ABD4-0E83CF82FD45}"/>
                  </a:ext>
                </a:extLst>
              </p:cNvPr>
              <p:cNvSpPr>
                <a:spLocks noGrp="1" noRot="1" noChangeAspect="1" noMove="1" noResize="1" noEditPoints="1" noAdjustHandles="1" noChangeArrowheads="1" noChangeShapeType="1" noTextEdit="1"/>
              </p:cNvSpPr>
              <p:nvPr>
                <p:ph idx="1"/>
              </p:nvPr>
            </p:nvSpPr>
            <p:spPr>
              <a:xfrm>
                <a:off x="838200" y="1690688"/>
                <a:ext cx="6215743" cy="5167312"/>
              </a:xfrm>
              <a:blipFill>
                <a:blip r:embed="rId2"/>
                <a:stretch>
                  <a:fillRect l="-816" t="-12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6" name="Table 15">
                <a:extLst>
                  <a:ext uri="{FF2B5EF4-FFF2-40B4-BE49-F238E27FC236}">
                    <a16:creationId xmlns:a16="http://schemas.microsoft.com/office/drawing/2014/main" id="{44A5D32F-9C39-AA4C-885A-383F354D8FD3}"/>
                  </a:ext>
                </a:extLst>
              </p:cNvPr>
              <p:cNvGraphicFramePr>
                <a:graphicFrameLocks noGrp="1"/>
              </p:cNvGraphicFramePr>
              <p:nvPr>
                <p:extLst>
                  <p:ext uri="{D42A27DB-BD31-4B8C-83A1-F6EECF244321}">
                    <p14:modId xmlns:p14="http://schemas.microsoft.com/office/powerpoint/2010/main" val="482529391"/>
                  </p:ext>
                </p:extLst>
              </p:nvPr>
            </p:nvGraphicFramePr>
            <p:xfrm>
              <a:off x="7883896" y="241782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1</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5</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6</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099265"/>
                      </a:ext>
                    </a:extLst>
                  </a:tr>
                </a:tbl>
              </a:graphicData>
            </a:graphic>
          </p:graphicFrame>
        </mc:Choice>
        <mc:Fallback>
          <p:graphicFrame>
            <p:nvGraphicFramePr>
              <p:cNvPr id="16" name="Table 15">
                <a:extLst>
                  <a:ext uri="{FF2B5EF4-FFF2-40B4-BE49-F238E27FC236}">
                    <a16:creationId xmlns:a16="http://schemas.microsoft.com/office/drawing/2014/main" id="{44A5D32F-9C39-AA4C-885A-383F354D8FD3}"/>
                  </a:ext>
                </a:extLst>
              </p:cNvPr>
              <p:cNvGraphicFramePr>
                <a:graphicFrameLocks noGrp="1"/>
              </p:cNvGraphicFramePr>
              <p:nvPr>
                <p:extLst>
                  <p:ext uri="{D42A27DB-BD31-4B8C-83A1-F6EECF244321}">
                    <p14:modId xmlns:p14="http://schemas.microsoft.com/office/powerpoint/2010/main" val="482529391"/>
                  </p:ext>
                </p:extLst>
              </p:nvPr>
            </p:nvGraphicFramePr>
            <p:xfrm>
              <a:off x="7883896" y="241782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6667" r="-500000" b="-23333"/>
                          </a:stretch>
                        </a:blipFill>
                      </a:tcPr>
                    </a:tc>
                    <a:tc>
                      <a:txBody>
                        <a:bodyPr/>
                        <a:lstStyle/>
                        <a:p>
                          <a:r>
                            <a:rPr lang="en-US"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6667" r="-200000" b="-23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400000" t="-6667" r="-100000" b="-23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00000" t="-6667" b="-23333"/>
                          </a:stretch>
                        </a:blipFill>
                      </a:tcPr>
                    </a:tc>
                    <a:extLst>
                      <a:ext uri="{0D108BD9-81ED-4DB2-BD59-A6C34878D82A}">
                        <a16:rowId xmlns:a16="http://schemas.microsoft.com/office/drawing/2014/main" val="2295099265"/>
                      </a:ext>
                    </a:extLst>
                  </a:tr>
                </a:tbl>
              </a:graphicData>
            </a:graphic>
          </p:graphicFrame>
        </mc:Fallback>
      </mc:AlternateContent>
      <p:pic>
        <p:nvPicPr>
          <p:cNvPr id="17" name="Picture 16">
            <a:extLst>
              <a:ext uri="{FF2B5EF4-FFF2-40B4-BE49-F238E27FC236}">
                <a16:creationId xmlns:a16="http://schemas.microsoft.com/office/drawing/2014/main" id="{D7D4842C-8E31-4345-B108-729CF3D8E2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02" b="90875" l="1163" r="43605"/>
                    </a14:imgEffect>
                  </a14:imgLayer>
                </a14:imgProps>
              </a:ext>
            </a:extLst>
          </a:blip>
          <a:srcRect r="54017" b="2869"/>
          <a:stretch/>
        </p:blipFill>
        <p:spPr>
          <a:xfrm rot="1588950">
            <a:off x="8447651" y="2260482"/>
            <a:ext cx="442639" cy="714837"/>
          </a:xfrm>
          <a:prstGeom prst="rect">
            <a:avLst/>
          </a:prstGeom>
          <a:effectLst>
            <a:glow rad="139700">
              <a:schemeClr val="accent4">
                <a:satMod val="175000"/>
                <a:alpha val="40000"/>
              </a:schemeClr>
            </a:glow>
          </a:effectLst>
        </p:spPr>
      </p:pic>
      <p:pic>
        <p:nvPicPr>
          <p:cNvPr id="18" name="Picture 17">
            <a:extLst>
              <a:ext uri="{FF2B5EF4-FFF2-40B4-BE49-F238E27FC236}">
                <a16:creationId xmlns:a16="http://schemas.microsoft.com/office/drawing/2014/main" id="{0F4DFE1C-6E2C-0B4D-82E7-488DF928E4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02" b="90875" l="1163" r="43605"/>
                    </a14:imgEffect>
                  </a14:imgLayer>
                </a14:imgProps>
              </a:ext>
            </a:extLst>
          </a:blip>
          <a:srcRect r="54017" b="2869"/>
          <a:stretch/>
        </p:blipFill>
        <p:spPr>
          <a:xfrm rot="1588950">
            <a:off x="8982551" y="2245826"/>
            <a:ext cx="442639" cy="714837"/>
          </a:xfrm>
          <a:prstGeom prst="rect">
            <a:avLst/>
          </a:prstGeom>
          <a:effectLst>
            <a:glow rad="139700">
              <a:schemeClr val="accent4">
                <a:satMod val="175000"/>
                <a:alpha val="40000"/>
              </a:schemeClr>
            </a:glow>
          </a:effectLst>
        </p:spPr>
      </p:pic>
      <p:sp>
        <p:nvSpPr>
          <p:cNvPr id="20" name="TextBox 19">
            <a:extLst>
              <a:ext uri="{FF2B5EF4-FFF2-40B4-BE49-F238E27FC236}">
                <a16:creationId xmlns:a16="http://schemas.microsoft.com/office/drawing/2014/main" id="{3F452DD7-E57D-D24F-AC2E-AB67752571AE}"/>
              </a:ext>
            </a:extLst>
          </p:cNvPr>
          <p:cNvSpPr txBox="1"/>
          <p:nvPr/>
        </p:nvSpPr>
        <p:spPr>
          <a:xfrm>
            <a:off x="7734794" y="1613442"/>
            <a:ext cx="3633849" cy="400110"/>
          </a:xfrm>
          <a:prstGeom prst="rect">
            <a:avLst/>
          </a:prstGeom>
          <a:noFill/>
        </p:spPr>
        <p:txBody>
          <a:bodyPr wrap="square" rtlCol="0">
            <a:spAutoFit/>
          </a:bodyPr>
          <a:lstStyle/>
          <a:p>
            <a:r>
              <a:rPr lang="en-US" sz="2000" b="1" dirty="0"/>
              <a:t>Alice’s view of her EPR pairs</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231DF8D7-168A-B642-BDF7-91809B5AF1D7}"/>
                  </a:ext>
                </a:extLst>
              </p:cNvPr>
              <p:cNvSpPr txBox="1"/>
              <p:nvPr/>
            </p:nvSpPr>
            <p:spPr>
              <a:xfrm>
                <a:off x="7734793" y="4274344"/>
                <a:ext cx="4199908" cy="707886"/>
              </a:xfrm>
              <a:prstGeom prst="rect">
                <a:avLst/>
              </a:prstGeom>
              <a:noFill/>
            </p:spPr>
            <p:txBody>
              <a:bodyPr wrap="square" rtlCol="0">
                <a:spAutoFit/>
              </a:bodyPr>
              <a:lstStyle/>
              <a:p>
                <a:r>
                  <a:rPr lang="en-US" sz="2000" b="1" dirty="0"/>
                  <a:t>Alice measures a disjoint state, based on </a:t>
                </a:r>
                <a14:m>
                  <m:oMath xmlns:m="http://schemas.openxmlformats.org/officeDocument/2006/math">
                    <m:r>
                      <a:rPr lang="en-CA" sz="2000" i="1">
                        <a:latin typeface="Cambria Math" panose="02040503050406030204" pitchFamily="18" charset="0"/>
                      </a:rPr>
                      <m:t>𝑥</m:t>
                    </m:r>
                  </m:oMath>
                </a14:m>
                <a:r>
                  <a:rPr lang="en-US" sz="2000" b="1" dirty="0"/>
                  <a:t>, to obtain </a:t>
                </a:r>
                <a14:m>
                  <m:oMath xmlns:m="http://schemas.openxmlformats.org/officeDocument/2006/math">
                    <m:r>
                      <a:rPr lang="en-CA" sz="2000" b="0" i="1" smtClean="0">
                        <a:latin typeface="Cambria Math" panose="02040503050406030204" pitchFamily="18" charset="0"/>
                      </a:rPr>
                      <m:t>𝑎</m:t>
                    </m:r>
                  </m:oMath>
                </a14:m>
                <a:endParaRPr lang="en-US" sz="2000" b="1" dirty="0"/>
              </a:p>
            </p:txBody>
          </p:sp>
        </mc:Choice>
        <mc:Fallback>
          <p:sp>
            <p:nvSpPr>
              <p:cNvPr id="21" name="TextBox 20">
                <a:extLst>
                  <a:ext uri="{FF2B5EF4-FFF2-40B4-BE49-F238E27FC236}">
                    <a16:creationId xmlns:a16="http://schemas.microsoft.com/office/drawing/2014/main" id="{231DF8D7-168A-B642-BDF7-91809B5AF1D7}"/>
                  </a:ext>
                </a:extLst>
              </p:cNvPr>
              <p:cNvSpPr txBox="1">
                <a:spLocks noRot="1" noChangeAspect="1" noMove="1" noResize="1" noEditPoints="1" noAdjustHandles="1" noChangeArrowheads="1" noChangeShapeType="1" noTextEdit="1"/>
              </p:cNvSpPr>
              <p:nvPr/>
            </p:nvSpPr>
            <p:spPr>
              <a:xfrm>
                <a:off x="7734793" y="4274344"/>
                <a:ext cx="4199908" cy="707886"/>
              </a:xfrm>
              <a:prstGeom prst="rect">
                <a:avLst/>
              </a:prstGeom>
              <a:blipFill>
                <a:blip r:embed="rId6"/>
                <a:stretch>
                  <a:fillRect l="-1506" t="-3571" r="-904" b="-14286"/>
                </a:stretch>
              </a:blipFill>
            </p:spPr>
            <p:txBody>
              <a:bodyPr/>
              <a:lstStyle/>
              <a:p>
                <a:r>
                  <a:rPr lang="en-US">
                    <a:noFill/>
                  </a:rPr>
                  <a:t> </a:t>
                </a:r>
              </a:p>
            </p:txBody>
          </p:sp>
        </mc:Fallback>
      </mc:AlternateContent>
      <p:sp>
        <p:nvSpPr>
          <p:cNvPr id="22" name="Down Arrow 21">
            <a:extLst>
              <a:ext uri="{FF2B5EF4-FFF2-40B4-BE49-F238E27FC236}">
                <a16:creationId xmlns:a16="http://schemas.microsoft.com/office/drawing/2014/main" id="{6A633430-EE1E-6C49-AF74-F0F1FB9E8E87}"/>
              </a:ext>
            </a:extLst>
          </p:cNvPr>
          <p:cNvSpPr/>
          <p:nvPr/>
        </p:nvSpPr>
        <p:spPr>
          <a:xfrm>
            <a:off x="9179626" y="3036508"/>
            <a:ext cx="261257" cy="442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3" name="Rectangle 22">
                <a:extLst>
                  <a:ext uri="{FF2B5EF4-FFF2-40B4-BE49-F238E27FC236}">
                    <a16:creationId xmlns:a16="http://schemas.microsoft.com/office/drawing/2014/main" id="{AAEBFE29-B2CE-6142-B299-E3EE085E5925}"/>
                  </a:ext>
                </a:extLst>
              </p:cNvPr>
              <p:cNvSpPr/>
              <p:nvPr/>
            </p:nvSpPr>
            <p:spPr>
              <a:xfrm>
                <a:off x="8311492" y="3461857"/>
                <a:ext cx="23532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𝑥</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𝑧</m:t>
                          </m:r>
                        </m:e>
                        <m:sub>
                          <m:r>
                            <a:rPr lang="en-CA" i="1">
                              <a:latin typeface="Cambria Math" panose="02040503050406030204" pitchFamily="18" charset="0"/>
                            </a:rPr>
                            <m:t>1</m:t>
                          </m:r>
                        </m:sub>
                      </m:sSub>
                      <m:r>
                        <a:rPr lang="en-CA" i="1">
                          <a:latin typeface="Cambria Math" panose="02040503050406030204" pitchFamily="18" charset="0"/>
                        </a:rPr>
                        <m:t>, ⋅ ,⋅ ,</m:t>
                      </m:r>
                      <m:sSub>
                        <m:sSubPr>
                          <m:ctrlPr>
                            <a:rPr lang="en-CA" i="1">
                              <a:latin typeface="Cambria Math" panose="02040503050406030204" pitchFamily="18" charset="0"/>
                            </a:rPr>
                          </m:ctrlPr>
                        </m:sSubPr>
                        <m:e>
                          <m:r>
                            <a:rPr lang="en-CA" i="1">
                              <a:latin typeface="Cambria Math" panose="02040503050406030204" pitchFamily="18" charset="0"/>
                            </a:rPr>
                            <m:t>𝑧</m:t>
                          </m:r>
                        </m:e>
                        <m:sub>
                          <m:r>
                            <a:rPr lang="en-CA" i="1">
                              <a:latin typeface="Cambria Math" panose="02040503050406030204" pitchFamily="18" charset="0"/>
                            </a:rPr>
                            <m:t>4</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𝑧</m:t>
                          </m:r>
                        </m:e>
                        <m:sub>
                          <m:r>
                            <a:rPr lang="en-CA" i="1">
                              <a:latin typeface="Cambria Math" panose="02040503050406030204" pitchFamily="18" charset="0"/>
                            </a:rPr>
                            <m:t>5</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𝑧</m:t>
                          </m:r>
                        </m:e>
                        <m:sub>
                          <m:r>
                            <a:rPr lang="en-CA" i="1">
                              <a:latin typeface="Cambria Math" panose="02040503050406030204" pitchFamily="18" charset="0"/>
                            </a:rPr>
                            <m:t>6</m:t>
                          </m:r>
                        </m:sub>
                      </m:sSub>
                      <m:r>
                        <a:rPr lang="en-CA" i="1">
                          <a:latin typeface="Cambria Math" panose="02040503050406030204" pitchFamily="18" charset="0"/>
                        </a:rPr>
                        <m:t>) </m:t>
                      </m:r>
                    </m:oMath>
                  </m:oMathPara>
                </a14:m>
                <a:endParaRPr lang="en-US" dirty="0"/>
              </a:p>
            </p:txBody>
          </p:sp>
        </mc:Choice>
        <mc:Fallback>
          <p:sp>
            <p:nvSpPr>
              <p:cNvPr id="23" name="Rectangle 22">
                <a:extLst>
                  <a:ext uri="{FF2B5EF4-FFF2-40B4-BE49-F238E27FC236}">
                    <a16:creationId xmlns:a16="http://schemas.microsoft.com/office/drawing/2014/main" id="{AAEBFE29-B2CE-6142-B299-E3EE085E5925}"/>
                  </a:ext>
                </a:extLst>
              </p:cNvPr>
              <p:cNvSpPr>
                <a:spLocks noRot="1" noChangeAspect="1" noMove="1" noResize="1" noEditPoints="1" noAdjustHandles="1" noChangeArrowheads="1" noChangeShapeType="1" noTextEdit="1"/>
              </p:cNvSpPr>
              <p:nvPr/>
            </p:nvSpPr>
            <p:spPr>
              <a:xfrm>
                <a:off x="8311492" y="3461857"/>
                <a:ext cx="2353208" cy="369332"/>
              </a:xfrm>
              <a:prstGeom prst="rect">
                <a:avLst/>
              </a:prstGeom>
              <a:blipFill>
                <a:blip r:embed="rId7"/>
                <a:stretch>
                  <a:fillRect b="-13333"/>
                </a:stretch>
              </a:blipFill>
            </p:spPr>
            <p:txBody>
              <a:bodyPr/>
              <a:lstStyle/>
              <a:p>
                <a:r>
                  <a:rPr lang="en-US">
                    <a:noFill/>
                  </a:rPr>
                  <a:t> </a:t>
                </a:r>
              </a:p>
            </p:txBody>
          </p:sp>
        </mc:Fallback>
      </mc:AlternateContent>
      <p:sp>
        <p:nvSpPr>
          <p:cNvPr id="24" name="Down Arrow 23">
            <a:extLst>
              <a:ext uri="{FF2B5EF4-FFF2-40B4-BE49-F238E27FC236}">
                <a16:creationId xmlns:a16="http://schemas.microsoft.com/office/drawing/2014/main" id="{13FC5BAB-BCFE-2643-A4AB-7ADC75E72D21}"/>
              </a:ext>
            </a:extLst>
          </p:cNvPr>
          <p:cNvSpPr/>
          <p:nvPr/>
        </p:nvSpPr>
        <p:spPr>
          <a:xfrm>
            <a:off x="9179624" y="3919668"/>
            <a:ext cx="261257" cy="442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E2D253-8E04-BB48-90E8-C4601854E7A7}"/>
              </a:ext>
            </a:extLst>
          </p:cNvPr>
          <p:cNvSpPr txBox="1"/>
          <p:nvPr/>
        </p:nvSpPr>
        <p:spPr>
          <a:xfrm>
            <a:off x="7980218" y="2013552"/>
            <a:ext cx="3598224" cy="369332"/>
          </a:xfrm>
          <a:prstGeom prst="rect">
            <a:avLst/>
          </a:prstGeom>
          <a:noFill/>
        </p:spPr>
        <p:txBody>
          <a:bodyPr wrap="square" rtlCol="0">
            <a:spAutoFit/>
          </a:bodyPr>
          <a:lstStyle/>
          <a:p>
            <a:r>
              <a:rPr lang="en-US" dirty="0"/>
              <a:t>Z 	             Z        Z         Z</a:t>
            </a:r>
          </a:p>
        </p:txBody>
      </p:sp>
    </p:spTree>
    <p:extLst>
      <p:ext uri="{BB962C8B-B14F-4D97-AF65-F5344CB8AC3E}">
        <p14:creationId xmlns:p14="http://schemas.microsoft.com/office/powerpoint/2010/main" val="1321875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5A9A-FD6E-CA41-BF65-6A7E0B68D1BD}"/>
              </a:ext>
            </a:extLst>
          </p:cNvPr>
          <p:cNvSpPr>
            <a:spLocks noGrp="1"/>
          </p:cNvSpPr>
          <p:nvPr>
            <p:ph type="title"/>
          </p:nvPr>
        </p:nvSpPr>
        <p:spPr/>
        <p:txBody>
          <a:bodyPr/>
          <a:lstStyle/>
          <a:p>
            <a:r>
              <a:rPr lang="en-US" dirty="0"/>
              <a:t>Nonlocal games</a:t>
            </a:r>
          </a:p>
        </p:txBody>
      </p:sp>
      <p:sp>
        <p:nvSpPr>
          <p:cNvPr id="18" name="Rectangle 17">
            <a:extLst>
              <a:ext uri="{FF2B5EF4-FFF2-40B4-BE49-F238E27FC236}">
                <a16:creationId xmlns:a16="http://schemas.microsoft.com/office/drawing/2014/main" id="{F1346729-9E87-8A47-B351-EF6D917E1C5A}"/>
              </a:ext>
            </a:extLst>
          </p:cNvPr>
          <p:cNvSpPr/>
          <p:nvPr/>
        </p:nvSpPr>
        <p:spPr>
          <a:xfrm>
            <a:off x="382566" y="5653950"/>
            <a:ext cx="4764811" cy="1200329"/>
          </a:xfrm>
          <a:prstGeom prst="rect">
            <a:avLst/>
          </a:prstGeom>
        </p:spPr>
        <p:txBody>
          <a:bodyPr wrap="square">
            <a:spAutoFit/>
          </a:bodyPr>
          <a:lstStyle/>
          <a:p>
            <a:r>
              <a:rPr lang="en-US" dirty="0"/>
              <a:t>Boxes are cooperating </a:t>
            </a:r>
            <a:r>
              <a:rPr lang="en-US" b="1" i="1" dirty="0"/>
              <a:t>players</a:t>
            </a:r>
            <a:r>
              <a:rPr lang="en-US" dirty="0"/>
              <a:t> that cannot communicate with each other, but can share quantum entanglement.</a:t>
            </a:r>
          </a:p>
          <a:p>
            <a:endParaRPr lang="en-US" dirty="0"/>
          </a:p>
        </p:txBody>
      </p:sp>
      <p:grpSp>
        <p:nvGrpSpPr>
          <p:cNvPr id="19" name="Group 18">
            <a:extLst>
              <a:ext uri="{FF2B5EF4-FFF2-40B4-BE49-F238E27FC236}">
                <a16:creationId xmlns:a16="http://schemas.microsoft.com/office/drawing/2014/main" id="{6A07C4E3-7E7A-6844-B835-8A57ACFAE4F4}"/>
              </a:ext>
            </a:extLst>
          </p:cNvPr>
          <p:cNvGrpSpPr/>
          <p:nvPr/>
        </p:nvGrpSpPr>
        <p:grpSpPr>
          <a:xfrm>
            <a:off x="1565545" y="2186025"/>
            <a:ext cx="1842780" cy="450190"/>
            <a:chOff x="1835198" y="3980128"/>
            <a:chExt cx="4375371" cy="682855"/>
          </a:xfrm>
        </p:grpSpPr>
        <p:sp>
          <p:nvSpPr>
            <p:cNvPr id="20" name="Freeform 19">
              <a:extLst>
                <a:ext uri="{FF2B5EF4-FFF2-40B4-BE49-F238E27FC236}">
                  <a16:creationId xmlns:a16="http://schemas.microsoft.com/office/drawing/2014/main" id="{16A88CB6-58A0-BB47-8968-3F48373FEFA0}"/>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a:extLst>
                <a:ext uri="{FF2B5EF4-FFF2-40B4-BE49-F238E27FC236}">
                  <a16:creationId xmlns:a16="http://schemas.microsoft.com/office/drawing/2014/main" id="{E7F9D33E-1A75-6146-9C77-7F75A5982DCF}"/>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3705F948-789A-814D-A466-AA6211E92D1F}"/>
                  </a:ext>
                </a:extLst>
              </p:cNvPr>
              <p:cNvSpPr/>
              <p:nvPr/>
            </p:nvSpPr>
            <p:spPr>
              <a:xfrm>
                <a:off x="2033822" y="1662805"/>
                <a:ext cx="7670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𝜓</m:t>
                      </m:r>
                      <m:r>
                        <a:rPr lang="en-US" sz="2800" b="0" i="1" smtClean="0">
                          <a:latin typeface="Cambria Math" panose="02040503050406030204" pitchFamily="18" charset="0"/>
                        </a:rPr>
                        <m:t>⟩</m:t>
                      </m:r>
                    </m:oMath>
                  </m:oMathPara>
                </a14:m>
                <a:endParaRPr lang="en-US" sz="2800" dirty="0"/>
              </a:p>
            </p:txBody>
          </p:sp>
        </mc:Choice>
        <mc:Fallback>
          <p:sp>
            <p:nvSpPr>
              <p:cNvPr id="22" name="Rectangle 21">
                <a:extLst>
                  <a:ext uri="{FF2B5EF4-FFF2-40B4-BE49-F238E27FC236}">
                    <a16:creationId xmlns:a16="http://schemas.microsoft.com/office/drawing/2014/main" id="{3705F948-789A-814D-A466-AA6211E92D1F}"/>
                  </a:ext>
                </a:extLst>
              </p:cNvPr>
              <p:cNvSpPr>
                <a:spLocks noRot="1" noChangeAspect="1" noMove="1" noResize="1" noEditPoints="1" noAdjustHandles="1" noChangeArrowheads="1" noChangeShapeType="1" noTextEdit="1"/>
              </p:cNvSpPr>
              <p:nvPr/>
            </p:nvSpPr>
            <p:spPr>
              <a:xfrm>
                <a:off x="2033822" y="1662805"/>
                <a:ext cx="767005" cy="523220"/>
              </a:xfrm>
              <a:prstGeom prst="rect">
                <a:avLst/>
              </a:prstGeom>
              <a:blipFill>
                <a:blip r:embed="rId3"/>
                <a:stretch>
                  <a:fillRect l="-3226" r="-3226" b="-19048"/>
                </a:stretch>
              </a:blipFill>
            </p:spPr>
            <p:txBody>
              <a:bodyPr/>
              <a:lstStyle/>
              <a:p>
                <a:r>
                  <a:rPr lang="en-US">
                    <a:noFill/>
                  </a:rPr>
                  <a:t> </a:t>
                </a:r>
              </a:p>
            </p:txBody>
          </p:sp>
        </mc:Fallback>
      </mc:AlternateContent>
      <p:sp>
        <p:nvSpPr>
          <p:cNvPr id="23" name="Cube 22">
            <a:extLst>
              <a:ext uri="{FF2B5EF4-FFF2-40B4-BE49-F238E27FC236}">
                <a16:creationId xmlns:a16="http://schemas.microsoft.com/office/drawing/2014/main" id="{3449CA5B-EAEE-934E-ACFA-A7B7F8C2A4FE}"/>
              </a:ext>
            </a:extLst>
          </p:cNvPr>
          <p:cNvSpPr/>
          <p:nvPr/>
        </p:nvSpPr>
        <p:spPr>
          <a:xfrm>
            <a:off x="382566" y="166531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EC3FFF7A-7E89-824C-8A72-566717B2386B}"/>
              </a:ext>
            </a:extLst>
          </p:cNvPr>
          <p:cNvSpPr/>
          <p:nvPr/>
        </p:nvSpPr>
        <p:spPr>
          <a:xfrm>
            <a:off x="3325386" y="1690688"/>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0669A32B-4FDF-2C48-A904-822A8007CB49}"/>
                  </a:ext>
                </a:extLst>
              </p:cNvPr>
              <p:cNvSpPr txBox="1"/>
              <p:nvPr/>
            </p:nvSpPr>
            <p:spPr>
              <a:xfrm>
                <a:off x="1295724" y="362315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𝑥</m:t>
                      </m:r>
                    </m:oMath>
                  </m:oMathPara>
                </a14:m>
                <a:endParaRPr lang="en-US" sz="2400" dirty="0"/>
              </a:p>
            </p:txBody>
          </p:sp>
        </mc:Choice>
        <mc:Fallback>
          <p:sp>
            <p:nvSpPr>
              <p:cNvPr id="25" name="TextBox 24">
                <a:extLst>
                  <a:ext uri="{FF2B5EF4-FFF2-40B4-BE49-F238E27FC236}">
                    <a16:creationId xmlns:a16="http://schemas.microsoft.com/office/drawing/2014/main" id="{0669A32B-4FDF-2C48-A904-822A8007CB49}"/>
                  </a:ext>
                </a:extLst>
              </p:cNvPr>
              <p:cNvSpPr txBox="1">
                <a:spLocks noRot="1" noChangeAspect="1" noMove="1" noResize="1" noEditPoints="1" noAdjustHandles="1" noChangeArrowheads="1" noChangeShapeType="1" noTextEdit="1"/>
              </p:cNvSpPr>
              <p:nvPr/>
            </p:nvSpPr>
            <p:spPr>
              <a:xfrm>
                <a:off x="1295724" y="3623150"/>
                <a:ext cx="473549"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CABB4E37-FD34-4543-B036-B7DC8B81AE55}"/>
                  </a:ext>
                </a:extLst>
              </p:cNvPr>
              <p:cNvSpPr txBox="1"/>
              <p:nvPr/>
            </p:nvSpPr>
            <p:spPr>
              <a:xfrm>
                <a:off x="3467190" y="3667064"/>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𝑦</m:t>
                      </m:r>
                    </m:oMath>
                  </m:oMathPara>
                </a14:m>
                <a:endParaRPr lang="en-US" sz="2400" dirty="0"/>
              </a:p>
            </p:txBody>
          </p:sp>
        </mc:Choice>
        <mc:Fallback>
          <p:sp>
            <p:nvSpPr>
              <p:cNvPr id="26" name="TextBox 25">
                <a:extLst>
                  <a:ext uri="{FF2B5EF4-FFF2-40B4-BE49-F238E27FC236}">
                    <a16:creationId xmlns:a16="http://schemas.microsoft.com/office/drawing/2014/main" id="{CABB4E37-FD34-4543-B036-B7DC8B81AE55}"/>
                  </a:ext>
                </a:extLst>
              </p:cNvPr>
              <p:cNvSpPr txBox="1">
                <a:spLocks noRot="1" noChangeAspect="1" noMove="1" noResize="1" noEditPoints="1" noAdjustHandles="1" noChangeArrowheads="1" noChangeShapeType="1" noTextEdit="1"/>
              </p:cNvSpPr>
              <p:nvPr/>
            </p:nvSpPr>
            <p:spPr>
              <a:xfrm>
                <a:off x="3467190" y="3667064"/>
                <a:ext cx="473549" cy="461665"/>
              </a:xfrm>
              <a:prstGeom prst="rect">
                <a:avLst/>
              </a:prstGeom>
              <a:blipFill>
                <a:blip r:embed="rId5"/>
                <a:stretch>
                  <a:fillRect b="-8108"/>
                </a:stretch>
              </a:blipFill>
            </p:spPr>
            <p:txBody>
              <a:bodyPr/>
              <a:lstStyle/>
              <a:p>
                <a:r>
                  <a:rPr lang="en-US">
                    <a:noFill/>
                  </a:rPr>
                  <a:t> </a:t>
                </a:r>
              </a:p>
            </p:txBody>
          </p:sp>
        </mc:Fallback>
      </mc:AlternateContent>
      <p:pic>
        <p:nvPicPr>
          <p:cNvPr id="27" name="Picture 26">
            <a:extLst>
              <a:ext uri="{FF2B5EF4-FFF2-40B4-BE49-F238E27FC236}">
                <a16:creationId xmlns:a16="http://schemas.microsoft.com/office/drawing/2014/main" id="{28DDCBDC-B27B-6F4E-A844-A1B8F6C1F9FA}"/>
              </a:ext>
            </a:extLst>
          </p:cNvPr>
          <p:cNvPicPr>
            <a:picLocks noChangeAspect="1"/>
          </p:cNvPicPr>
          <p:nvPr/>
        </p:nvPicPr>
        <p:blipFill>
          <a:blip r:embed="rId6"/>
          <a:stretch>
            <a:fillRect/>
          </a:stretch>
        </p:blipFill>
        <p:spPr>
          <a:xfrm>
            <a:off x="2175540" y="3846281"/>
            <a:ext cx="686975" cy="1214907"/>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12732D26-CB76-B54E-B2FE-00C5949E5C76}"/>
              </a:ext>
            </a:extLst>
          </p:cNvPr>
          <p:cNvSpPr txBox="1"/>
          <p:nvPr/>
        </p:nvSpPr>
        <p:spPr>
          <a:xfrm>
            <a:off x="1319759" y="4805515"/>
            <a:ext cx="1001461" cy="369332"/>
          </a:xfrm>
          <a:prstGeom prst="rect">
            <a:avLst/>
          </a:prstGeom>
          <a:noFill/>
        </p:spPr>
        <p:txBody>
          <a:bodyPr wrap="square" rtlCol="0">
            <a:spAutoFit/>
          </a:bodyPr>
          <a:lstStyle/>
          <a:p>
            <a:r>
              <a:rPr lang="en-US" dirty="0"/>
              <a:t>Verifier</a:t>
            </a:r>
          </a:p>
        </p:txBody>
      </p:sp>
      <p:cxnSp>
        <p:nvCxnSpPr>
          <p:cNvPr id="31" name="Straight Arrow Connector 30">
            <a:extLst>
              <a:ext uri="{FF2B5EF4-FFF2-40B4-BE49-F238E27FC236}">
                <a16:creationId xmlns:a16="http://schemas.microsoft.com/office/drawing/2014/main" id="{4A2D7795-EC72-2F48-9737-59E526096158}"/>
              </a:ext>
            </a:extLst>
          </p:cNvPr>
          <p:cNvCxnSpPr>
            <a:cxnSpLocks/>
          </p:cNvCxnSpPr>
          <p:nvPr/>
        </p:nvCxnSpPr>
        <p:spPr>
          <a:xfrm flipH="1" flipV="1">
            <a:off x="1167451" y="3335340"/>
            <a:ext cx="875882" cy="6812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2D1AA8A-3777-9D48-8DCB-9CB1F5CB98DE}"/>
              </a:ext>
            </a:extLst>
          </p:cNvPr>
          <p:cNvCxnSpPr>
            <a:cxnSpLocks/>
          </p:cNvCxnSpPr>
          <p:nvPr/>
        </p:nvCxnSpPr>
        <p:spPr>
          <a:xfrm flipV="1">
            <a:off x="2958129" y="3282563"/>
            <a:ext cx="1130030" cy="7494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5" name="Oval Callout 34">
            <a:extLst>
              <a:ext uri="{FF2B5EF4-FFF2-40B4-BE49-F238E27FC236}">
                <a16:creationId xmlns:a16="http://schemas.microsoft.com/office/drawing/2014/main" id="{325CBAC5-D204-E643-B379-60CD4C0B671F}"/>
              </a:ext>
            </a:extLst>
          </p:cNvPr>
          <p:cNvSpPr/>
          <p:nvPr/>
        </p:nvSpPr>
        <p:spPr>
          <a:xfrm>
            <a:off x="3467190" y="4193413"/>
            <a:ext cx="2315689" cy="1138608"/>
          </a:xfrm>
          <a:prstGeom prst="wedgeEllipseCallout">
            <a:avLst>
              <a:gd name="adj1" fmla="val -65676"/>
              <a:gd name="adj2" fmla="val -291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4EAA350D-8511-9640-891E-0ADE02B74E92}"/>
                  </a:ext>
                </a:extLst>
              </p:cNvPr>
              <p:cNvSpPr txBox="1"/>
              <p:nvPr/>
            </p:nvSpPr>
            <p:spPr>
              <a:xfrm>
                <a:off x="3783214" y="4450471"/>
                <a:ext cx="1797784" cy="646331"/>
              </a:xfrm>
              <a:prstGeom prst="rect">
                <a:avLst/>
              </a:prstGeom>
              <a:noFill/>
            </p:spPr>
            <p:txBody>
              <a:bodyPr wrap="square" rtlCol="0">
                <a:spAutoFit/>
              </a:bodyPr>
              <a:lstStyle/>
              <a:p>
                <a:r>
                  <a:rPr lang="en-US" dirty="0"/>
                  <a:t>Let me sample </a:t>
                </a:r>
                <a14:m>
                  <m:oMath xmlns:m="http://schemas.openxmlformats.org/officeDocument/2006/math">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𝑦</m:t>
                        </m:r>
                      </m:e>
                    </m:d>
                    <m:r>
                      <a:rPr lang="en-CA" i="1">
                        <a:latin typeface="Cambria Math" panose="02040503050406030204" pitchFamily="18" charset="0"/>
                      </a:rPr>
                      <m:t>∼</m:t>
                    </m:r>
                    <m:r>
                      <a:rPr lang="en-CA" i="1">
                        <a:latin typeface="Cambria Math" panose="02040503050406030204" pitchFamily="18" charset="0"/>
                      </a:rPr>
                      <m:t>𝜇</m:t>
                    </m:r>
                  </m:oMath>
                </a14:m>
                <a:r>
                  <a:rPr lang="en-US" dirty="0"/>
                  <a:t>…</a:t>
                </a:r>
              </a:p>
            </p:txBody>
          </p:sp>
        </mc:Choice>
        <mc:Fallback>
          <p:sp>
            <p:nvSpPr>
              <p:cNvPr id="36" name="TextBox 35">
                <a:extLst>
                  <a:ext uri="{FF2B5EF4-FFF2-40B4-BE49-F238E27FC236}">
                    <a16:creationId xmlns:a16="http://schemas.microsoft.com/office/drawing/2014/main" id="{4EAA350D-8511-9640-891E-0ADE02B74E92}"/>
                  </a:ext>
                </a:extLst>
              </p:cNvPr>
              <p:cNvSpPr txBox="1">
                <a:spLocks noRot="1" noChangeAspect="1" noMove="1" noResize="1" noEditPoints="1" noAdjustHandles="1" noChangeArrowheads="1" noChangeShapeType="1" noTextEdit="1"/>
              </p:cNvSpPr>
              <p:nvPr/>
            </p:nvSpPr>
            <p:spPr>
              <a:xfrm>
                <a:off x="3783214" y="4450471"/>
                <a:ext cx="1797784" cy="646331"/>
              </a:xfrm>
              <a:prstGeom prst="rect">
                <a:avLst/>
              </a:prstGeom>
              <a:blipFill>
                <a:blip r:embed="rId7"/>
                <a:stretch>
                  <a:fillRect l="-2817" t="-1923" b="-15385"/>
                </a:stretch>
              </a:blipFill>
            </p:spPr>
            <p:txBody>
              <a:bodyPr/>
              <a:lstStyle/>
              <a:p>
                <a:r>
                  <a:rPr lang="en-US">
                    <a:noFill/>
                  </a:rPr>
                  <a:t> </a:t>
                </a:r>
              </a:p>
            </p:txBody>
          </p:sp>
        </mc:Fallback>
      </mc:AlternateContent>
    </p:spTree>
    <p:extLst>
      <p:ext uri="{BB962C8B-B14F-4D97-AF65-F5344CB8AC3E}">
        <p14:creationId xmlns:p14="http://schemas.microsoft.com/office/powerpoint/2010/main" val="3524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5" grpId="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3E52-1B76-064E-AA9E-0D9FCD3A7848}"/>
              </a:ext>
            </a:extLst>
          </p:cNvPr>
          <p:cNvSpPr>
            <a:spLocks noGrp="1"/>
          </p:cNvSpPr>
          <p:nvPr>
            <p:ph type="title"/>
          </p:nvPr>
        </p:nvSpPr>
        <p:spPr/>
        <p:txBody>
          <a:bodyPr>
            <a:normAutofit/>
          </a:bodyPr>
          <a:lstStyle/>
          <a:p>
            <a:r>
              <a:rPr lang="en-US" sz="4000" dirty="0"/>
              <a:t>Introspecting conditional erasure distributions</a:t>
            </a:r>
          </a:p>
        </p:txBody>
      </p:sp>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8D964FDF-AC16-3F4E-ABD4-0E83CF82FD45}"/>
                  </a:ext>
                </a:extLst>
              </p:cNvPr>
              <p:cNvSpPr>
                <a:spLocks noGrp="1"/>
              </p:cNvSpPr>
              <p:nvPr>
                <p:ph idx="1"/>
              </p:nvPr>
            </p:nvSpPr>
            <p:spPr>
              <a:xfrm>
                <a:off x="838200" y="1690688"/>
                <a:ext cx="6215743" cy="5167312"/>
              </a:xfrm>
            </p:spPr>
            <p:txBody>
              <a:bodyPr>
                <a:normAutofit/>
              </a:bodyPr>
              <a:lstStyle/>
              <a:p>
                <a:r>
                  <a:rPr lang="en-CA" sz="2000" dirty="0"/>
                  <a:t>The verifier will sometimes use Bob to perform a </a:t>
                </a:r>
                <a:r>
                  <a:rPr lang="en-CA" sz="2000" b="1" dirty="0"/>
                  <a:t>hiding test</a:t>
                </a:r>
                <a:r>
                  <a:rPr lang="en-CA" sz="2000" dirty="0"/>
                  <a:t>: this checks that Alice’s answer </a:t>
                </a:r>
                <a14:m>
                  <m:oMath xmlns:m="http://schemas.openxmlformats.org/officeDocument/2006/math">
                    <m:r>
                      <a:rPr lang="en-CA" sz="2000" i="1">
                        <a:latin typeface="Cambria Math" panose="02040503050406030204" pitchFamily="18" charset="0"/>
                      </a:rPr>
                      <m:t>𝑎</m:t>
                    </m:r>
                  </m:oMath>
                </a14:m>
                <a:r>
                  <a:rPr lang="en-US" sz="2000" dirty="0"/>
                  <a:t> does not depend on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𝑧</m:t>
                        </m:r>
                      </m:e>
                      <m:sub>
                        <m:r>
                          <a:rPr lang="en-CA" sz="2000" i="1">
                            <a:latin typeface="Cambria Math" panose="02040503050406030204" pitchFamily="18" charset="0"/>
                          </a:rPr>
                          <m:t>2</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𝑧</m:t>
                        </m:r>
                      </m:e>
                      <m:sub>
                        <m:r>
                          <a:rPr lang="en-CA" sz="2000" i="1">
                            <a:latin typeface="Cambria Math" panose="02040503050406030204" pitchFamily="18" charset="0"/>
                          </a:rPr>
                          <m:t>3</m:t>
                        </m:r>
                      </m:sub>
                    </m:sSub>
                  </m:oMath>
                </a14:m>
                <a:r>
                  <a:rPr lang="en-US" sz="2000" dirty="0"/>
                  <a:t>.</a:t>
                </a:r>
              </a:p>
              <a:p>
                <a:pPr marL="0" indent="0">
                  <a:buNone/>
                </a:pPr>
                <a:endParaRPr lang="en-US" sz="2000" dirty="0"/>
              </a:p>
              <a:p>
                <a:r>
                  <a:rPr lang="en-US" sz="2000" dirty="0"/>
                  <a:t>During hiding test, verifier asks Bob to measure the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𝑆</m:t>
                        </m:r>
                      </m:e>
                      <m:sub>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𝑡</m:t>
                            </m:r>
                          </m:e>
                          <m:sub>
                            <m:r>
                              <a:rPr lang="en-CA" sz="2000" b="0" i="1" smtClean="0">
                                <a:latin typeface="Cambria Math" panose="02040503050406030204" pitchFamily="18" charset="0"/>
                              </a:rPr>
                              <m:t>𝐴</m:t>
                            </m:r>
                          </m:sub>
                        </m:sSub>
                      </m:sub>
                    </m:sSub>
                  </m:oMath>
                </a14:m>
                <a:r>
                  <a:rPr lang="en-US" sz="2000" dirty="0"/>
                  <a:t> qubits of </a:t>
                </a:r>
                <a:r>
                  <a:rPr lang="en-US" sz="2000" b="1" i="1" dirty="0"/>
                  <a:t>his</a:t>
                </a:r>
                <a:r>
                  <a:rPr lang="en-US" sz="2000" dirty="0"/>
                  <a:t> state in the X basis, measure all other qubits in the Z basis to obtain </a:t>
                </a:r>
                <a14:m>
                  <m:oMath xmlns:m="http://schemas.openxmlformats.org/officeDocument/2006/math">
                    <m:r>
                      <a:rPr lang="en-CA" sz="2000" i="1">
                        <a:latin typeface="Cambria Math" panose="02040503050406030204" pitchFamily="18" charset="0"/>
                      </a:rPr>
                      <m:t>𝑥</m:t>
                    </m:r>
                    <m:r>
                      <a:rPr lang="en-CA" sz="2000" i="1">
                        <a:latin typeface="Cambria Math" panose="02040503050406030204" pitchFamily="18" charset="0"/>
                      </a:rPr>
                      <m:t>′</m:t>
                    </m:r>
                  </m:oMath>
                </a14:m>
                <a:r>
                  <a:rPr lang="en-US" sz="2000" dirty="0"/>
                  <a:t>, and then generate answer </a:t>
                </a:r>
                <a14:m>
                  <m:oMath xmlns:m="http://schemas.openxmlformats.org/officeDocument/2006/math">
                    <m:r>
                      <a:rPr lang="en-CA" sz="2000" i="1">
                        <a:latin typeface="Cambria Math" panose="02040503050406030204" pitchFamily="18" charset="0"/>
                      </a:rPr>
                      <m:t>𝑎</m:t>
                    </m:r>
                    <m:r>
                      <a:rPr lang="en-CA" sz="2000" i="1">
                        <a:latin typeface="Cambria Math" panose="02040503050406030204" pitchFamily="18" charset="0"/>
                      </a:rPr>
                      <m:t>′</m:t>
                    </m:r>
                  </m:oMath>
                </a14:m>
                <a:r>
                  <a:rPr lang="en-US" sz="2000" dirty="0"/>
                  <a:t>.</a:t>
                </a:r>
              </a:p>
              <a:p>
                <a:endParaRPr lang="en-US" sz="2000" dirty="0"/>
              </a:p>
            </p:txBody>
          </p:sp>
        </mc:Choice>
        <mc:Fallback>
          <p:sp>
            <p:nvSpPr>
              <p:cNvPr id="9" name="Content Placeholder 2">
                <a:extLst>
                  <a:ext uri="{FF2B5EF4-FFF2-40B4-BE49-F238E27FC236}">
                    <a16:creationId xmlns:a16="http://schemas.microsoft.com/office/drawing/2014/main" id="{8D964FDF-AC16-3F4E-ABD4-0E83CF82FD45}"/>
                  </a:ext>
                </a:extLst>
              </p:cNvPr>
              <p:cNvSpPr>
                <a:spLocks noGrp="1" noRot="1" noChangeAspect="1" noMove="1" noResize="1" noEditPoints="1" noAdjustHandles="1" noChangeArrowheads="1" noChangeShapeType="1" noTextEdit="1"/>
              </p:cNvSpPr>
              <p:nvPr>
                <p:ph idx="1"/>
              </p:nvPr>
            </p:nvSpPr>
            <p:spPr>
              <a:xfrm>
                <a:off x="838200" y="1690688"/>
                <a:ext cx="6215743" cy="5167312"/>
              </a:xfrm>
              <a:blipFill>
                <a:blip r:embed="rId2"/>
                <a:stretch>
                  <a:fillRect l="-816" t="-1225" r="-816"/>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F452DD7-E57D-D24F-AC2E-AB67752571AE}"/>
              </a:ext>
            </a:extLst>
          </p:cNvPr>
          <p:cNvSpPr txBox="1"/>
          <p:nvPr/>
        </p:nvSpPr>
        <p:spPr>
          <a:xfrm>
            <a:off x="7734794" y="1613442"/>
            <a:ext cx="3633849" cy="400110"/>
          </a:xfrm>
          <a:prstGeom prst="rect">
            <a:avLst/>
          </a:prstGeom>
          <a:noFill/>
        </p:spPr>
        <p:txBody>
          <a:bodyPr wrap="square" rtlCol="0">
            <a:spAutoFit/>
          </a:bodyPr>
          <a:lstStyle/>
          <a:p>
            <a:r>
              <a:rPr lang="en-US" sz="2000" b="1" dirty="0"/>
              <a:t>Bob’s view of his EPR pairs</a:t>
            </a:r>
          </a:p>
        </p:txBody>
      </p:sp>
      <p:graphicFrame>
        <p:nvGraphicFramePr>
          <p:cNvPr id="14" name="Table 13">
            <a:extLst>
              <a:ext uri="{FF2B5EF4-FFF2-40B4-BE49-F238E27FC236}">
                <a16:creationId xmlns:a16="http://schemas.microsoft.com/office/drawing/2014/main" id="{EFDC6BAE-A12D-D847-AE57-6BF24E72F5D5}"/>
              </a:ext>
            </a:extLst>
          </p:cNvPr>
          <p:cNvGraphicFramePr>
            <a:graphicFrameLocks noGrp="1"/>
          </p:cNvGraphicFramePr>
          <p:nvPr>
            <p:extLst>
              <p:ext uri="{D42A27DB-BD31-4B8C-83A1-F6EECF244321}">
                <p14:modId xmlns:p14="http://schemas.microsoft.com/office/powerpoint/2010/main" val="3238157050"/>
              </p:ext>
            </p:extLst>
          </p:nvPr>
        </p:nvGraphicFramePr>
        <p:xfrm>
          <a:off x="7883896" y="241782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r>
                        <a:rPr lang="en-US"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099265"/>
                  </a:ext>
                </a:extLst>
              </a:tr>
            </a:tbl>
          </a:graphicData>
        </a:graphic>
      </p:graphicFrame>
      <p:pic>
        <p:nvPicPr>
          <p:cNvPr id="15" name="Picture 14">
            <a:extLst>
              <a:ext uri="{FF2B5EF4-FFF2-40B4-BE49-F238E27FC236}">
                <a16:creationId xmlns:a16="http://schemas.microsoft.com/office/drawing/2014/main" id="{D54A442F-B31F-A742-B486-64FC447B38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7818877" y="2245826"/>
            <a:ext cx="442639" cy="714837"/>
          </a:xfrm>
          <a:prstGeom prst="rect">
            <a:avLst/>
          </a:prstGeom>
          <a:effectLst>
            <a:glow rad="139700">
              <a:schemeClr val="accent4">
                <a:satMod val="175000"/>
                <a:alpha val="40000"/>
              </a:schemeClr>
            </a:glow>
          </a:effectLst>
        </p:spPr>
      </p:pic>
      <p:pic>
        <p:nvPicPr>
          <p:cNvPr id="17" name="Picture 16">
            <a:extLst>
              <a:ext uri="{FF2B5EF4-FFF2-40B4-BE49-F238E27FC236}">
                <a16:creationId xmlns:a16="http://schemas.microsoft.com/office/drawing/2014/main" id="{95AB283B-4E69-4146-B11B-B465EBA058F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8447651" y="2260482"/>
            <a:ext cx="442639" cy="714837"/>
          </a:xfrm>
          <a:prstGeom prst="rect">
            <a:avLst/>
          </a:prstGeom>
          <a:effectLst>
            <a:glow rad="139700">
              <a:schemeClr val="accent4">
                <a:satMod val="175000"/>
                <a:alpha val="40000"/>
              </a:schemeClr>
            </a:glow>
          </a:effectLst>
        </p:spPr>
      </p:pic>
      <p:pic>
        <p:nvPicPr>
          <p:cNvPr id="18" name="Picture 17">
            <a:extLst>
              <a:ext uri="{FF2B5EF4-FFF2-40B4-BE49-F238E27FC236}">
                <a16:creationId xmlns:a16="http://schemas.microsoft.com/office/drawing/2014/main" id="{89E5D651-46D6-7A40-A700-1D54F7E1A1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8982551" y="2245826"/>
            <a:ext cx="442639" cy="714837"/>
          </a:xfrm>
          <a:prstGeom prst="rect">
            <a:avLst/>
          </a:prstGeom>
          <a:effectLst>
            <a:glow rad="139700">
              <a:schemeClr val="accent4">
                <a:satMod val="175000"/>
                <a:alpha val="40000"/>
              </a:schemeClr>
            </a:glow>
          </a:effectLst>
        </p:spPr>
      </p:pic>
      <p:pic>
        <p:nvPicPr>
          <p:cNvPr id="19" name="Picture 18">
            <a:extLst>
              <a:ext uri="{FF2B5EF4-FFF2-40B4-BE49-F238E27FC236}">
                <a16:creationId xmlns:a16="http://schemas.microsoft.com/office/drawing/2014/main" id="{03C550B9-4763-4649-8FA5-EE44C77D241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9541207" y="2260483"/>
            <a:ext cx="442639" cy="714837"/>
          </a:xfrm>
          <a:prstGeom prst="rect">
            <a:avLst/>
          </a:prstGeom>
          <a:effectLst>
            <a:glow rad="139700">
              <a:schemeClr val="accent4">
                <a:satMod val="175000"/>
                <a:alpha val="40000"/>
              </a:schemeClr>
            </a:glow>
          </a:effectLst>
        </p:spPr>
      </p:pic>
      <p:pic>
        <p:nvPicPr>
          <p:cNvPr id="25" name="Picture 24">
            <a:extLst>
              <a:ext uri="{FF2B5EF4-FFF2-40B4-BE49-F238E27FC236}">
                <a16:creationId xmlns:a16="http://schemas.microsoft.com/office/drawing/2014/main" id="{5D9E2EE4-5331-FF46-ABB6-9B441C7D39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10099864" y="2251386"/>
            <a:ext cx="442639" cy="714837"/>
          </a:xfrm>
          <a:prstGeom prst="rect">
            <a:avLst/>
          </a:prstGeom>
          <a:effectLst>
            <a:glow rad="139700">
              <a:schemeClr val="accent4">
                <a:satMod val="175000"/>
                <a:alpha val="40000"/>
              </a:schemeClr>
            </a:glow>
          </a:effectLst>
        </p:spPr>
      </p:pic>
      <p:pic>
        <p:nvPicPr>
          <p:cNvPr id="26" name="Picture 25">
            <a:extLst>
              <a:ext uri="{FF2B5EF4-FFF2-40B4-BE49-F238E27FC236}">
                <a16:creationId xmlns:a16="http://schemas.microsoft.com/office/drawing/2014/main" id="{3FD7CB39-617F-4F49-BFA3-29E7CE9D786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02" b="90875" l="1163" r="43605"/>
                    </a14:imgEffect>
                  </a14:imgLayer>
                </a14:imgProps>
              </a:ext>
            </a:extLst>
          </a:blip>
          <a:srcRect r="54017" b="2869"/>
          <a:stretch/>
        </p:blipFill>
        <p:spPr>
          <a:xfrm rot="1588950">
            <a:off x="10658519" y="2272356"/>
            <a:ext cx="442639" cy="714837"/>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242740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3E52-1B76-064E-AA9E-0D9FCD3A7848}"/>
              </a:ext>
            </a:extLst>
          </p:cNvPr>
          <p:cNvSpPr>
            <a:spLocks noGrp="1"/>
          </p:cNvSpPr>
          <p:nvPr>
            <p:ph type="title"/>
          </p:nvPr>
        </p:nvSpPr>
        <p:spPr/>
        <p:txBody>
          <a:bodyPr>
            <a:normAutofit/>
          </a:bodyPr>
          <a:lstStyle/>
          <a:p>
            <a:r>
              <a:rPr lang="en-US" sz="4000" dirty="0"/>
              <a:t>Introspecting conditional erasure distributions</a:t>
            </a:r>
          </a:p>
        </p:txBody>
      </p:sp>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8D964FDF-AC16-3F4E-ABD4-0E83CF82FD45}"/>
                  </a:ext>
                </a:extLst>
              </p:cNvPr>
              <p:cNvSpPr>
                <a:spLocks noGrp="1"/>
              </p:cNvSpPr>
              <p:nvPr>
                <p:ph idx="1"/>
              </p:nvPr>
            </p:nvSpPr>
            <p:spPr>
              <a:xfrm>
                <a:off x="838200" y="1690688"/>
                <a:ext cx="6215743" cy="5167312"/>
              </a:xfrm>
            </p:spPr>
            <p:txBody>
              <a:bodyPr>
                <a:normAutofit/>
              </a:bodyPr>
              <a:lstStyle/>
              <a:p>
                <a:r>
                  <a:rPr lang="en-CA" sz="2000" dirty="0"/>
                  <a:t>The verifier will sometimes use Bob to perform a </a:t>
                </a:r>
                <a:r>
                  <a:rPr lang="en-CA" sz="2000" b="1" dirty="0"/>
                  <a:t>hiding test</a:t>
                </a:r>
                <a:r>
                  <a:rPr lang="en-CA" sz="2000" dirty="0"/>
                  <a:t>: this checks that Alice’s answer </a:t>
                </a:r>
                <a14:m>
                  <m:oMath xmlns:m="http://schemas.openxmlformats.org/officeDocument/2006/math">
                    <m:r>
                      <a:rPr lang="en-CA" sz="2000" i="1">
                        <a:latin typeface="Cambria Math" panose="02040503050406030204" pitchFamily="18" charset="0"/>
                      </a:rPr>
                      <m:t>𝑎</m:t>
                    </m:r>
                  </m:oMath>
                </a14:m>
                <a:r>
                  <a:rPr lang="en-US" sz="2000" dirty="0"/>
                  <a:t> does not depend on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𝑧</m:t>
                        </m:r>
                      </m:e>
                      <m:sub>
                        <m:r>
                          <a:rPr lang="en-CA" sz="2000" i="1">
                            <a:latin typeface="Cambria Math" panose="02040503050406030204" pitchFamily="18" charset="0"/>
                          </a:rPr>
                          <m:t>2</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𝑧</m:t>
                        </m:r>
                      </m:e>
                      <m:sub>
                        <m:r>
                          <a:rPr lang="en-CA" sz="2000" i="1">
                            <a:latin typeface="Cambria Math" panose="02040503050406030204" pitchFamily="18" charset="0"/>
                          </a:rPr>
                          <m:t>3</m:t>
                        </m:r>
                      </m:sub>
                    </m:sSub>
                  </m:oMath>
                </a14:m>
                <a:r>
                  <a:rPr lang="en-US" sz="2000" dirty="0"/>
                  <a:t>.</a:t>
                </a:r>
              </a:p>
              <a:p>
                <a:endParaRPr lang="en-US" sz="2000" dirty="0"/>
              </a:p>
              <a:p>
                <a:r>
                  <a:rPr lang="en-US" sz="2000" dirty="0"/>
                  <a:t>During hiding test, verifier asks Bob to measure the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𝑆</m:t>
                        </m:r>
                      </m:e>
                      <m:sub>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sub>
                    </m:sSub>
                  </m:oMath>
                </a14:m>
                <a:r>
                  <a:rPr lang="en-US" sz="2000" dirty="0"/>
                  <a:t> qubits of </a:t>
                </a:r>
                <a:r>
                  <a:rPr lang="en-US" sz="2000" b="1" i="1" dirty="0"/>
                  <a:t>his</a:t>
                </a:r>
                <a:r>
                  <a:rPr lang="en-US" sz="2000" dirty="0"/>
                  <a:t> state in the X basis, measure all other qubits in the Z basis to obtain </a:t>
                </a:r>
                <a14:m>
                  <m:oMath xmlns:m="http://schemas.openxmlformats.org/officeDocument/2006/math">
                    <m:r>
                      <a:rPr lang="en-CA" sz="2000" i="1">
                        <a:latin typeface="Cambria Math" panose="02040503050406030204" pitchFamily="18" charset="0"/>
                      </a:rPr>
                      <m:t>𝑥</m:t>
                    </m:r>
                    <m:r>
                      <a:rPr lang="en-CA" sz="2000" i="1">
                        <a:latin typeface="Cambria Math" panose="02040503050406030204" pitchFamily="18" charset="0"/>
                      </a:rPr>
                      <m:t>′</m:t>
                    </m:r>
                  </m:oMath>
                </a14:m>
                <a:r>
                  <a:rPr lang="en-US" sz="2000" dirty="0"/>
                  <a:t>, and then generate answer </a:t>
                </a:r>
                <a14:m>
                  <m:oMath xmlns:m="http://schemas.openxmlformats.org/officeDocument/2006/math">
                    <m:r>
                      <a:rPr lang="en-CA" sz="2000" i="1">
                        <a:latin typeface="Cambria Math" panose="02040503050406030204" pitchFamily="18" charset="0"/>
                      </a:rPr>
                      <m:t>𝑎</m:t>
                    </m:r>
                    <m:r>
                      <a:rPr lang="en-CA" sz="2000" i="1">
                        <a:latin typeface="Cambria Math" panose="02040503050406030204" pitchFamily="18" charset="0"/>
                      </a:rPr>
                      <m:t>′</m:t>
                    </m:r>
                  </m:oMath>
                </a14:m>
                <a:r>
                  <a:rPr lang="en-US" sz="2000" dirty="0"/>
                  <a:t>.</a:t>
                </a:r>
              </a:p>
              <a:p>
                <a:endParaRPr lang="en-US" sz="2000" dirty="0"/>
              </a:p>
              <a:p>
                <a:r>
                  <a:rPr lang="en-US" sz="2000" dirty="0"/>
                  <a:t>Verifier checks that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𝑥</m:t>
                        </m:r>
                      </m:e>
                      <m:sup>
                        <m:r>
                          <a:rPr lang="en-CA" sz="2000" i="1">
                            <a:latin typeface="Cambria Math" panose="02040503050406030204" pitchFamily="18" charset="0"/>
                          </a:rPr>
                          <m:t>′</m:t>
                        </m:r>
                      </m:sup>
                    </m:sSup>
                    <m:r>
                      <a:rPr lang="en-CA" sz="2000" b="0" i="1" smtClean="0">
                        <a:latin typeface="Cambria Math" panose="02040503050406030204" pitchFamily="18" charset="0"/>
                      </a:rPr>
                      <m:t>=</m:t>
                    </m:r>
                    <m:r>
                      <a:rPr lang="en-CA" sz="2000" b="0" i="1" smtClean="0">
                        <a:latin typeface="Cambria Math" panose="02040503050406030204" pitchFamily="18" charset="0"/>
                      </a:rPr>
                      <m:t>𝑥</m:t>
                    </m:r>
                  </m:oMath>
                </a14:m>
                <a:r>
                  <a:rPr lang="en-US" sz="2000" dirty="0"/>
                  <a:t> and </a:t>
                </a:r>
                <a14:m>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𝑎</m:t>
                        </m:r>
                      </m:e>
                      <m:sup>
                        <m:r>
                          <a:rPr lang="en-CA" sz="2000" b="0" i="1" smtClean="0">
                            <a:latin typeface="Cambria Math" panose="02040503050406030204" pitchFamily="18" charset="0"/>
                          </a:rPr>
                          <m:t>′</m:t>
                        </m:r>
                      </m:sup>
                    </m:sSup>
                    <m:r>
                      <a:rPr lang="en-CA" sz="2000" b="0" i="1" smtClean="0">
                        <a:latin typeface="Cambria Math" panose="02040503050406030204" pitchFamily="18" charset="0"/>
                      </a:rPr>
                      <m:t>=</m:t>
                    </m:r>
                    <m:r>
                      <a:rPr lang="en-CA" sz="2000" b="0" i="1" smtClean="0">
                        <a:latin typeface="Cambria Math" panose="02040503050406030204" pitchFamily="18" charset="0"/>
                      </a:rPr>
                      <m:t>𝑎</m:t>
                    </m:r>
                  </m:oMath>
                </a14:m>
                <a:r>
                  <a:rPr lang="en-US" sz="2000" dirty="0"/>
                  <a:t>.</a:t>
                </a:r>
              </a:p>
              <a:p>
                <a:endParaRPr lang="en-US" sz="2000" dirty="0"/>
              </a:p>
              <a:p>
                <a:r>
                  <a:rPr lang="en-US" sz="2000" dirty="0"/>
                  <a:t>If Alice and Bob consistently pass hiding test, then verifier knows </a:t>
                </a:r>
                <a14:m>
                  <m:oMath xmlns:m="http://schemas.openxmlformats.org/officeDocument/2006/math">
                    <m:r>
                      <a:rPr lang="en-CA" sz="2000" i="1">
                        <a:latin typeface="Cambria Math" panose="02040503050406030204" pitchFamily="18" charset="0"/>
                      </a:rPr>
                      <m:t>𝑎</m:t>
                    </m:r>
                    <m:r>
                      <a:rPr lang="en-CA" sz="2000" b="0" i="0" smtClean="0">
                        <a:latin typeface="Cambria Math" panose="02040503050406030204" pitchFamily="18" charset="0"/>
                      </a:rPr>
                      <m:t>,</m:t>
                    </m:r>
                    <m:r>
                      <a:rPr lang="en-CA" sz="2000" i="1">
                        <a:latin typeface="Cambria Math" panose="02040503050406030204" pitchFamily="18" charset="0"/>
                      </a:rPr>
                      <m:t>𝑎</m:t>
                    </m:r>
                    <m:r>
                      <a:rPr lang="en-CA" sz="2000" b="0" i="0" smtClean="0">
                        <a:latin typeface="Cambria Math" panose="02040503050406030204" pitchFamily="18" charset="0"/>
                      </a:rPr>
                      <m:t>′</m:t>
                    </m:r>
                  </m:oMath>
                </a14:m>
                <a:r>
                  <a:rPr lang="en-US" sz="2000" dirty="0"/>
                  <a:t> cannot depend on </a:t>
                </a:r>
                <a14:m>
                  <m:oMath xmlns:m="http://schemas.openxmlformats.org/officeDocument/2006/math">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𝑧</m:t>
                        </m:r>
                      </m:e>
                      <m:sub>
                        <m:r>
                          <a:rPr lang="en-CA" sz="2000" b="0" i="1" smtClean="0">
                            <a:latin typeface="Cambria Math" panose="02040503050406030204" pitchFamily="18" charset="0"/>
                          </a:rPr>
                          <m:t>2</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𝑧</m:t>
                        </m:r>
                      </m:e>
                      <m:sub>
                        <m:r>
                          <a:rPr lang="en-CA" sz="2000" b="0" i="1" smtClean="0">
                            <a:latin typeface="Cambria Math" panose="02040503050406030204" pitchFamily="18" charset="0"/>
                          </a:rPr>
                          <m:t>3</m:t>
                        </m:r>
                      </m:sub>
                    </m:sSub>
                  </m:oMath>
                </a14:m>
                <a:r>
                  <a:rPr lang="en-US" sz="2000" dirty="0"/>
                  <a:t> because of the uncertainty principle!</a:t>
                </a:r>
              </a:p>
              <a:p>
                <a:endParaRPr lang="en-US" sz="2000" dirty="0"/>
              </a:p>
              <a:p>
                <a:endParaRPr lang="en-US" sz="2000" dirty="0"/>
              </a:p>
            </p:txBody>
          </p:sp>
        </mc:Choice>
        <mc:Fallback>
          <p:sp>
            <p:nvSpPr>
              <p:cNvPr id="9" name="Content Placeholder 2">
                <a:extLst>
                  <a:ext uri="{FF2B5EF4-FFF2-40B4-BE49-F238E27FC236}">
                    <a16:creationId xmlns:a16="http://schemas.microsoft.com/office/drawing/2014/main" id="{8D964FDF-AC16-3F4E-ABD4-0E83CF82FD45}"/>
                  </a:ext>
                </a:extLst>
              </p:cNvPr>
              <p:cNvSpPr>
                <a:spLocks noGrp="1" noRot="1" noChangeAspect="1" noMove="1" noResize="1" noEditPoints="1" noAdjustHandles="1" noChangeArrowheads="1" noChangeShapeType="1" noTextEdit="1"/>
              </p:cNvSpPr>
              <p:nvPr>
                <p:ph idx="1"/>
              </p:nvPr>
            </p:nvSpPr>
            <p:spPr>
              <a:xfrm>
                <a:off x="838200" y="1690688"/>
                <a:ext cx="6215743" cy="5167312"/>
              </a:xfrm>
              <a:blipFill>
                <a:blip r:embed="rId2"/>
                <a:stretch>
                  <a:fillRect l="-816" t="-1225" r="-8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16" name="Table 15">
                <a:extLst>
                  <a:ext uri="{FF2B5EF4-FFF2-40B4-BE49-F238E27FC236}">
                    <a16:creationId xmlns:a16="http://schemas.microsoft.com/office/drawing/2014/main" id="{44A5D32F-9C39-AA4C-885A-383F354D8FD3}"/>
                  </a:ext>
                </a:extLst>
              </p:cNvPr>
              <p:cNvGraphicFramePr>
                <a:graphicFrameLocks noGrp="1"/>
              </p:cNvGraphicFramePr>
              <p:nvPr>
                <p:extLst>
                  <p:ext uri="{D42A27DB-BD31-4B8C-83A1-F6EECF244321}">
                    <p14:modId xmlns:p14="http://schemas.microsoft.com/office/powerpoint/2010/main" val="2162174441"/>
                  </p:ext>
                </p:extLst>
              </p:nvPr>
            </p:nvGraphicFramePr>
            <p:xfrm>
              <a:off x="7883896" y="241782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1</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𝑢</m:t>
                                    </m:r>
                                  </m:e>
                                  <m:sub>
                                    <m:r>
                                      <a:rPr lang="en-CA" sz="1800" b="0" i="1" smtClean="0">
                                        <a:solidFill>
                                          <a:schemeClr val="tx1"/>
                                        </a:solidFill>
                                        <a:latin typeface="Cambria Math" panose="02040503050406030204" pitchFamily="18" charset="0"/>
                                      </a:rPr>
                                      <m:t>2</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𝑢</m:t>
                                    </m:r>
                                  </m:e>
                                  <m:sub>
                                    <m:r>
                                      <a:rPr lang="en-CA" sz="1800" b="0" i="1" smtClean="0">
                                        <a:solidFill>
                                          <a:schemeClr val="tx1"/>
                                        </a:solidFill>
                                        <a:latin typeface="Cambria Math" panose="02040503050406030204" pitchFamily="18" charset="0"/>
                                      </a:rPr>
                                      <m:t>3</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4</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5</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14:m>
                            <m:oMathPara xmlns:m="http://schemas.openxmlformats.org/officeDocument/2006/math">
                              <m:oMathParaPr>
                                <m:jc m:val="centerGroup"/>
                              </m:oMathParaPr>
                              <m:oMath xmlns:m="http://schemas.openxmlformats.org/officeDocument/2006/math">
                                <m:sSub>
                                  <m:sSubPr>
                                    <m:ctrlPr>
                                      <a:rPr lang="en-CA" sz="1800" b="0" i="1" smtClean="0">
                                        <a:solidFill>
                                          <a:schemeClr val="tx1"/>
                                        </a:solidFill>
                                        <a:latin typeface="Cambria Math" panose="02040503050406030204" pitchFamily="18" charset="0"/>
                                      </a:rPr>
                                    </m:ctrlPr>
                                  </m:sSubPr>
                                  <m:e>
                                    <m:r>
                                      <a:rPr lang="en-CA" sz="1800" b="0" i="1" smtClean="0">
                                        <a:solidFill>
                                          <a:schemeClr val="tx1"/>
                                        </a:solidFill>
                                        <a:latin typeface="Cambria Math" panose="02040503050406030204" pitchFamily="18" charset="0"/>
                                      </a:rPr>
                                      <m:t>𝑧</m:t>
                                    </m:r>
                                  </m:e>
                                  <m:sub>
                                    <m:r>
                                      <a:rPr lang="en-CA" sz="1800" b="0" i="1" smtClean="0">
                                        <a:solidFill>
                                          <a:schemeClr val="tx1"/>
                                        </a:solidFill>
                                        <a:latin typeface="Cambria Math" panose="02040503050406030204" pitchFamily="18" charset="0"/>
                                      </a:rPr>
                                      <m:t>6</m:t>
                                    </m:r>
                                  </m:sub>
                                </m:sSub>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5099265"/>
                      </a:ext>
                    </a:extLst>
                  </a:tr>
                </a:tbl>
              </a:graphicData>
            </a:graphic>
          </p:graphicFrame>
        </mc:Choice>
        <mc:Fallback>
          <p:graphicFrame>
            <p:nvGraphicFramePr>
              <p:cNvPr id="16" name="Table 15">
                <a:extLst>
                  <a:ext uri="{FF2B5EF4-FFF2-40B4-BE49-F238E27FC236}">
                    <a16:creationId xmlns:a16="http://schemas.microsoft.com/office/drawing/2014/main" id="{44A5D32F-9C39-AA4C-885A-383F354D8FD3}"/>
                  </a:ext>
                </a:extLst>
              </p:cNvPr>
              <p:cNvGraphicFramePr>
                <a:graphicFrameLocks noGrp="1"/>
              </p:cNvGraphicFramePr>
              <p:nvPr>
                <p:extLst>
                  <p:ext uri="{D42A27DB-BD31-4B8C-83A1-F6EECF244321}">
                    <p14:modId xmlns:p14="http://schemas.microsoft.com/office/powerpoint/2010/main" val="2162174441"/>
                  </p:ext>
                </p:extLst>
              </p:nvPr>
            </p:nvGraphicFramePr>
            <p:xfrm>
              <a:off x="7883896" y="2417826"/>
              <a:ext cx="3335646" cy="370840"/>
            </p:xfrm>
            <a:graphic>
              <a:graphicData uri="http://schemas.openxmlformats.org/drawingml/2006/table">
                <a:tbl>
                  <a:tblPr firstRow="1" bandRow="1">
                    <a:tableStyleId>{5C22544A-7EE6-4342-B048-85BDC9FD1C3A}</a:tableStyleId>
                  </a:tblPr>
                  <a:tblGrid>
                    <a:gridCol w="555941">
                      <a:extLst>
                        <a:ext uri="{9D8B030D-6E8A-4147-A177-3AD203B41FA5}">
                          <a16:colId xmlns:a16="http://schemas.microsoft.com/office/drawing/2014/main" val="4079449860"/>
                        </a:ext>
                      </a:extLst>
                    </a:gridCol>
                    <a:gridCol w="555941">
                      <a:extLst>
                        <a:ext uri="{9D8B030D-6E8A-4147-A177-3AD203B41FA5}">
                          <a16:colId xmlns:a16="http://schemas.microsoft.com/office/drawing/2014/main" val="1737438337"/>
                        </a:ext>
                      </a:extLst>
                    </a:gridCol>
                    <a:gridCol w="555941">
                      <a:extLst>
                        <a:ext uri="{9D8B030D-6E8A-4147-A177-3AD203B41FA5}">
                          <a16:colId xmlns:a16="http://schemas.microsoft.com/office/drawing/2014/main" val="1515407497"/>
                        </a:ext>
                      </a:extLst>
                    </a:gridCol>
                    <a:gridCol w="555941">
                      <a:extLst>
                        <a:ext uri="{9D8B030D-6E8A-4147-A177-3AD203B41FA5}">
                          <a16:colId xmlns:a16="http://schemas.microsoft.com/office/drawing/2014/main" val="2418597936"/>
                        </a:ext>
                      </a:extLst>
                    </a:gridCol>
                    <a:gridCol w="555941">
                      <a:extLst>
                        <a:ext uri="{9D8B030D-6E8A-4147-A177-3AD203B41FA5}">
                          <a16:colId xmlns:a16="http://schemas.microsoft.com/office/drawing/2014/main" val="3658827117"/>
                        </a:ext>
                      </a:extLst>
                    </a:gridCol>
                    <a:gridCol w="555941">
                      <a:extLst>
                        <a:ext uri="{9D8B030D-6E8A-4147-A177-3AD203B41FA5}">
                          <a16:colId xmlns:a16="http://schemas.microsoft.com/office/drawing/2014/main" val="467978739"/>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3333" r="-5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0000" t="-3333" r="-4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00000" t="-3333" r="-3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00000" t="-3333" r="-2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400000" t="-3333" r="-10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500000" t="-3333"/>
                          </a:stretch>
                        </a:blipFill>
                      </a:tcPr>
                    </a:tc>
                    <a:extLst>
                      <a:ext uri="{0D108BD9-81ED-4DB2-BD59-A6C34878D82A}">
                        <a16:rowId xmlns:a16="http://schemas.microsoft.com/office/drawing/2014/main" val="2295099265"/>
                      </a:ext>
                    </a:extLst>
                  </a:tr>
                </a:tbl>
              </a:graphicData>
            </a:graphic>
          </p:graphicFrame>
        </mc:Fallback>
      </mc:AlternateContent>
      <p:sp>
        <p:nvSpPr>
          <p:cNvPr id="20" name="TextBox 19">
            <a:extLst>
              <a:ext uri="{FF2B5EF4-FFF2-40B4-BE49-F238E27FC236}">
                <a16:creationId xmlns:a16="http://schemas.microsoft.com/office/drawing/2014/main" id="{3F452DD7-E57D-D24F-AC2E-AB67752571AE}"/>
              </a:ext>
            </a:extLst>
          </p:cNvPr>
          <p:cNvSpPr txBox="1"/>
          <p:nvPr/>
        </p:nvSpPr>
        <p:spPr>
          <a:xfrm>
            <a:off x="7734794" y="1613442"/>
            <a:ext cx="3633849" cy="400110"/>
          </a:xfrm>
          <a:prstGeom prst="rect">
            <a:avLst/>
          </a:prstGeom>
          <a:noFill/>
        </p:spPr>
        <p:txBody>
          <a:bodyPr wrap="square" rtlCol="0">
            <a:spAutoFit/>
          </a:bodyPr>
          <a:lstStyle/>
          <a:p>
            <a:r>
              <a:rPr lang="en-US" sz="2000" b="1" dirty="0"/>
              <a:t>Bob’s view of his EPR pairs</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231DF8D7-168A-B642-BDF7-91809B5AF1D7}"/>
                  </a:ext>
                </a:extLst>
              </p:cNvPr>
              <p:cNvSpPr txBox="1"/>
              <p:nvPr/>
            </p:nvSpPr>
            <p:spPr>
              <a:xfrm>
                <a:off x="7734793" y="4274344"/>
                <a:ext cx="4199908" cy="707886"/>
              </a:xfrm>
              <a:prstGeom prst="rect">
                <a:avLst/>
              </a:prstGeom>
              <a:noFill/>
            </p:spPr>
            <p:txBody>
              <a:bodyPr wrap="square" rtlCol="0">
                <a:spAutoFit/>
              </a:bodyPr>
              <a:lstStyle/>
              <a:p>
                <a:r>
                  <a:rPr lang="en-US" sz="2000" b="1" dirty="0"/>
                  <a:t>Bob measures a disjoint state, based on </a:t>
                </a:r>
                <a14:m>
                  <m:oMath xmlns:m="http://schemas.openxmlformats.org/officeDocument/2006/math">
                    <m:r>
                      <a:rPr lang="en-CA" sz="2000" i="1">
                        <a:latin typeface="Cambria Math" panose="02040503050406030204" pitchFamily="18" charset="0"/>
                      </a:rPr>
                      <m:t>𝑥</m:t>
                    </m:r>
                    <m:r>
                      <a:rPr lang="en-CA" sz="2000" b="0" i="1" smtClean="0">
                        <a:latin typeface="Cambria Math" panose="02040503050406030204" pitchFamily="18" charset="0"/>
                      </a:rPr>
                      <m:t>′</m:t>
                    </m:r>
                  </m:oMath>
                </a14:m>
                <a:r>
                  <a:rPr lang="en-US" sz="2000" b="1" dirty="0"/>
                  <a:t>, to obtain </a:t>
                </a:r>
                <a14:m>
                  <m:oMath xmlns:m="http://schemas.openxmlformats.org/officeDocument/2006/math">
                    <m:r>
                      <a:rPr lang="en-CA" sz="2000" i="1">
                        <a:latin typeface="Cambria Math" panose="02040503050406030204" pitchFamily="18" charset="0"/>
                      </a:rPr>
                      <m:t>𝑎</m:t>
                    </m:r>
                    <m:r>
                      <a:rPr lang="en-CA" sz="2000" b="0" i="1" smtClean="0">
                        <a:latin typeface="Cambria Math" panose="02040503050406030204" pitchFamily="18" charset="0"/>
                      </a:rPr>
                      <m:t>′</m:t>
                    </m:r>
                  </m:oMath>
                </a14:m>
                <a:endParaRPr lang="en-US" sz="2000" b="1" dirty="0"/>
              </a:p>
            </p:txBody>
          </p:sp>
        </mc:Choice>
        <mc:Fallback>
          <p:sp>
            <p:nvSpPr>
              <p:cNvPr id="21" name="TextBox 20">
                <a:extLst>
                  <a:ext uri="{FF2B5EF4-FFF2-40B4-BE49-F238E27FC236}">
                    <a16:creationId xmlns:a16="http://schemas.microsoft.com/office/drawing/2014/main" id="{231DF8D7-168A-B642-BDF7-91809B5AF1D7}"/>
                  </a:ext>
                </a:extLst>
              </p:cNvPr>
              <p:cNvSpPr txBox="1">
                <a:spLocks noRot="1" noChangeAspect="1" noMove="1" noResize="1" noEditPoints="1" noAdjustHandles="1" noChangeArrowheads="1" noChangeShapeType="1" noTextEdit="1"/>
              </p:cNvSpPr>
              <p:nvPr/>
            </p:nvSpPr>
            <p:spPr>
              <a:xfrm>
                <a:off x="7734793" y="4274344"/>
                <a:ext cx="4199908" cy="707886"/>
              </a:xfrm>
              <a:prstGeom prst="rect">
                <a:avLst/>
              </a:prstGeom>
              <a:blipFill>
                <a:blip r:embed="rId4"/>
                <a:stretch>
                  <a:fillRect l="-1506" t="-3571" b="-14286"/>
                </a:stretch>
              </a:blipFill>
            </p:spPr>
            <p:txBody>
              <a:bodyPr/>
              <a:lstStyle/>
              <a:p>
                <a:r>
                  <a:rPr lang="en-US">
                    <a:noFill/>
                  </a:rPr>
                  <a:t> </a:t>
                </a:r>
              </a:p>
            </p:txBody>
          </p:sp>
        </mc:Fallback>
      </mc:AlternateContent>
      <p:sp>
        <p:nvSpPr>
          <p:cNvPr id="22" name="Down Arrow 21">
            <a:extLst>
              <a:ext uri="{FF2B5EF4-FFF2-40B4-BE49-F238E27FC236}">
                <a16:creationId xmlns:a16="http://schemas.microsoft.com/office/drawing/2014/main" id="{6A633430-EE1E-6C49-AF74-F0F1FB9E8E87}"/>
              </a:ext>
            </a:extLst>
          </p:cNvPr>
          <p:cNvSpPr/>
          <p:nvPr/>
        </p:nvSpPr>
        <p:spPr>
          <a:xfrm>
            <a:off x="9179626" y="3036508"/>
            <a:ext cx="261257" cy="442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3" name="Rectangle 22">
                <a:extLst>
                  <a:ext uri="{FF2B5EF4-FFF2-40B4-BE49-F238E27FC236}">
                    <a16:creationId xmlns:a16="http://schemas.microsoft.com/office/drawing/2014/main" id="{AAEBFE29-B2CE-6142-B299-E3EE085E5925}"/>
                  </a:ext>
                </a:extLst>
              </p:cNvPr>
              <p:cNvSpPr/>
              <p:nvPr/>
            </p:nvSpPr>
            <p:spPr>
              <a:xfrm>
                <a:off x="8311492" y="3461857"/>
                <a:ext cx="24055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i="1" smtClean="0">
                          <a:latin typeface="Cambria Math" panose="02040503050406030204" pitchFamily="18" charset="0"/>
                        </a:rPr>
                        <m:t>𝑥</m:t>
                      </m:r>
                      <m:r>
                        <a:rPr lang="en-CA" b="0" i="1" smtClean="0">
                          <a:latin typeface="Cambria Math" panose="02040503050406030204" pitchFamily="18" charset="0"/>
                        </a:rPr>
                        <m:t>′</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𝑧</m:t>
                          </m:r>
                        </m:e>
                        <m:sub>
                          <m:r>
                            <a:rPr lang="en-CA" i="1">
                              <a:latin typeface="Cambria Math" panose="02040503050406030204" pitchFamily="18" charset="0"/>
                            </a:rPr>
                            <m:t>1</m:t>
                          </m:r>
                        </m:sub>
                      </m:sSub>
                      <m:r>
                        <a:rPr lang="en-CA" i="1">
                          <a:latin typeface="Cambria Math" panose="02040503050406030204" pitchFamily="18" charset="0"/>
                        </a:rPr>
                        <m:t>, ⋅ ,⋅ ,</m:t>
                      </m:r>
                      <m:sSub>
                        <m:sSubPr>
                          <m:ctrlPr>
                            <a:rPr lang="en-CA" i="1">
                              <a:latin typeface="Cambria Math" panose="02040503050406030204" pitchFamily="18" charset="0"/>
                            </a:rPr>
                          </m:ctrlPr>
                        </m:sSubPr>
                        <m:e>
                          <m:r>
                            <a:rPr lang="en-CA" i="1">
                              <a:latin typeface="Cambria Math" panose="02040503050406030204" pitchFamily="18" charset="0"/>
                            </a:rPr>
                            <m:t>𝑧</m:t>
                          </m:r>
                        </m:e>
                        <m:sub>
                          <m:r>
                            <a:rPr lang="en-CA" i="1">
                              <a:latin typeface="Cambria Math" panose="02040503050406030204" pitchFamily="18" charset="0"/>
                            </a:rPr>
                            <m:t>4</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𝑧</m:t>
                          </m:r>
                        </m:e>
                        <m:sub>
                          <m:r>
                            <a:rPr lang="en-CA" i="1">
                              <a:latin typeface="Cambria Math" panose="02040503050406030204" pitchFamily="18" charset="0"/>
                            </a:rPr>
                            <m:t>5</m:t>
                          </m:r>
                        </m:sub>
                      </m:sSub>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𝑧</m:t>
                          </m:r>
                        </m:e>
                        <m:sub>
                          <m:r>
                            <a:rPr lang="en-CA" i="1">
                              <a:latin typeface="Cambria Math" panose="02040503050406030204" pitchFamily="18" charset="0"/>
                            </a:rPr>
                            <m:t>6</m:t>
                          </m:r>
                        </m:sub>
                      </m:sSub>
                      <m:r>
                        <a:rPr lang="en-CA" i="1">
                          <a:latin typeface="Cambria Math" panose="02040503050406030204" pitchFamily="18" charset="0"/>
                        </a:rPr>
                        <m:t>) </m:t>
                      </m:r>
                    </m:oMath>
                  </m:oMathPara>
                </a14:m>
                <a:endParaRPr lang="en-US" dirty="0"/>
              </a:p>
            </p:txBody>
          </p:sp>
        </mc:Choice>
        <mc:Fallback>
          <p:sp>
            <p:nvSpPr>
              <p:cNvPr id="23" name="Rectangle 22">
                <a:extLst>
                  <a:ext uri="{FF2B5EF4-FFF2-40B4-BE49-F238E27FC236}">
                    <a16:creationId xmlns:a16="http://schemas.microsoft.com/office/drawing/2014/main" id="{AAEBFE29-B2CE-6142-B299-E3EE085E5925}"/>
                  </a:ext>
                </a:extLst>
              </p:cNvPr>
              <p:cNvSpPr>
                <a:spLocks noRot="1" noChangeAspect="1" noMove="1" noResize="1" noEditPoints="1" noAdjustHandles="1" noChangeArrowheads="1" noChangeShapeType="1" noTextEdit="1"/>
              </p:cNvSpPr>
              <p:nvPr/>
            </p:nvSpPr>
            <p:spPr>
              <a:xfrm>
                <a:off x="8311492" y="3461857"/>
                <a:ext cx="2405530" cy="369332"/>
              </a:xfrm>
              <a:prstGeom prst="rect">
                <a:avLst/>
              </a:prstGeom>
              <a:blipFill>
                <a:blip r:embed="rId5"/>
                <a:stretch>
                  <a:fillRect b="-13333"/>
                </a:stretch>
              </a:blipFill>
            </p:spPr>
            <p:txBody>
              <a:bodyPr/>
              <a:lstStyle/>
              <a:p>
                <a:r>
                  <a:rPr lang="en-US">
                    <a:noFill/>
                  </a:rPr>
                  <a:t> </a:t>
                </a:r>
              </a:p>
            </p:txBody>
          </p:sp>
        </mc:Fallback>
      </mc:AlternateContent>
      <p:sp>
        <p:nvSpPr>
          <p:cNvPr id="24" name="Down Arrow 23">
            <a:extLst>
              <a:ext uri="{FF2B5EF4-FFF2-40B4-BE49-F238E27FC236}">
                <a16:creationId xmlns:a16="http://schemas.microsoft.com/office/drawing/2014/main" id="{13FC5BAB-BCFE-2643-A4AB-7ADC75E72D21}"/>
              </a:ext>
            </a:extLst>
          </p:cNvPr>
          <p:cNvSpPr/>
          <p:nvPr/>
        </p:nvSpPr>
        <p:spPr>
          <a:xfrm>
            <a:off x="9179624" y="3919668"/>
            <a:ext cx="261257" cy="442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8B1E43-9C9B-0349-BEB7-7C3E52436E6A}"/>
              </a:ext>
            </a:extLst>
          </p:cNvPr>
          <p:cNvSpPr txBox="1"/>
          <p:nvPr/>
        </p:nvSpPr>
        <p:spPr>
          <a:xfrm>
            <a:off x="7980218" y="2013552"/>
            <a:ext cx="3598224" cy="369332"/>
          </a:xfrm>
          <a:prstGeom prst="rect">
            <a:avLst/>
          </a:prstGeom>
          <a:noFill/>
        </p:spPr>
        <p:txBody>
          <a:bodyPr wrap="square" rtlCol="0">
            <a:spAutoFit/>
          </a:bodyPr>
          <a:lstStyle/>
          <a:p>
            <a:r>
              <a:rPr lang="en-US" dirty="0"/>
              <a:t>Z       </a:t>
            </a:r>
            <a:r>
              <a:rPr lang="en-US" b="1" dirty="0"/>
              <a:t>X </a:t>
            </a:r>
            <a:r>
              <a:rPr lang="en-US" dirty="0"/>
              <a:t>        </a:t>
            </a:r>
            <a:r>
              <a:rPr lang="en-US" b="1" dirty="0"/>
              <a:t>X</a:t>
            </a:r>
            <a:r>
              <a:rPr lang="en-US" dirty="0"/>
              <a:t>         Z        Z         Z</a:t>
            </a:r>
          </a:p>
        </p:txBody>
      </p:sp>
      <p:pic>
        <p:nvPicPr>
          <p:cNvPr id="4" name="Picture 3">
            <a:extLst>
              <a:ext uri="{FF2B5EF4-FFF2-40B4-BE49-F238E27FC236}">
                <a16:creationId xmlns:a16="http://schemas.microsoft.com/office/drawing/2014/main" id="{07961F34-D618-CE42-A9EB-8234467A80C8}"/>
              </a:ext>
            </a:extLst>
          </p:cNvPr>
          <p:cNvPicPr>
            <a:picLocks noChangeAspect="1"/>
          </p:cNvPicPr>
          <p:nvPr/>
        </p:nvPicPr>
        <p:blipFill>
          <a:blip r:embed="rId6"/>
          <a:stretch>
            <a:fillRect/>
          </a:stretch>
        </p:blipFill>
        <p:spPr>
          <a:xfrm>
            <a:off x="7002069" y="5114087"/>
            <a:ext cx="1763654" cy="1657835"/>
          </a:xfrm>
          <a:prstGeom prst="rect">
            <a:avLst/>
          </a:prstGeom>
        </p:spPr>
      </p:pic>
      <p:sp>
        <p:nvSpPr>
          <p:cNvPr id="5" name="TextBox 4">
            <a:extLst>
              <a:ext uri="{FF2B5EF4-FFF2-40B4-BE49-F238E27FC236}">
                <a16:creationId xmlns:a16="http://schemas.microsoft.com/office/drawing/2014/main" id="{434858DA-10F6-0741-9E0B-0343FE277F75}"/>
              </a:ext>
            </a:extLst>
          </p:cNvPr>
          <p:cNvSpPr txBox="1"/>
          <p:nvPr/>
        </p:nvSpPr>
        <p:spPr>
          <a:xfrm>
            <a:off x="8977745" y="5204340"/>
            <a:ext cx="2956956" cy="1477328"/>
          </a:xfrm>
          <a:prstGeom prst="rect">
            <a:avLst/>
          </a:prstGeom>
          <a:noFill/>
        </p:spPr>
        <p:txBody>
          <a:bodyPr wrap="square" rtlCol="0">
            <a:spAutoFit/>
          </a:bodyPr>
          <a:lstStyle/>
          <a:p>
            <a:r>
              <a:rPr lang="en-US" i="1" dirty="0">
                <a:solidFill>
                  <a:srgbClr val="C00000"/>
                </a:solidFill>
              </a:rPr>
              <a:t>Heisenberg: if you know the result of X measurement, you have no information about what the Z measurement would’ve yielded!</a:t>
            </a:r>
          </a:p>
        </p:txBody>
      </p:sp>
    </p:spTree>
    <p:extLst>
      <p:ext uri="{BB962C8B-B14F-4D97-AF65-F5344CB8AC3E}">
        <p14:creationId xmlns:p14="http://schemas.microsoft.com/office/powerpoint/2010/main" val="23766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B0B22F2-A4AC-0647-B13F-28F9349A59B3}"/>
              </a:ext>
            </a:extLst>
          </p:cNvPr>
          <p:cNvGrpSpPr/>
          <p:nvPr/>
        </p:nvGrpSpPr>
        <p:grpSpPr>
          <a:xfrm>
            <a:off x="8257556" y="1993255"/>
            <a:ext cx="1842780" cy="450190"/>
            <a:chOff x="1835198" y="3980128"/>
            <a:chExt cx="4375371" cy="682855"/>
          </a:xfrm>
        </p:grpSpPr>
        <p:sp>
          <p:nvSpPr>
            <p:cNvPr id="14" name="Freeform 13">
              <a:extLst>
                <a:ext uri="{FF2B5EF4-FFF2-40B4-BE49-F238E27FC236}">
                  <a16:creationId xmlns:a16="http://schemas.microsoft.com/office/drawing/2014/main" id="{32F55114-AFB2-C341-B01D-B076120882E4}"/>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a:extLst>
                <a:ext uri="{FF2B5EF4-FFF2-40B4-BE49-F238E27FC236}">
                  <a16:creationId xmlns:a16="http://schemas.microsoft.com/office/drawing/2014/main" id="{F69F6672-8328-1147-B9F2-1F6013ABFB75}"/>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94ADCA4A-A483-D142-85A6-7650D6DF074A}"/>
                  </a:ext>
                </a:extLst>
              </p:cNvPr>
              <p:cNvSpPr/>
              <p:nvPr/>
            </p:nvSpPr>
            <p:spPr>
              <a:xfrm>
                <a:off x="8560015" y="1388688"/>
                <a:ext cx="1434624"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CA"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CA" sz="2400" b="0" i="1" smtClean="0">
                                  <a:latin typeface="Cambria Math" panose="02040503050406030204" pitchFamily="18" charset="0"/>
                                </a:rPr>
                                <m:t>𝐸𝑃𝑅</m:t>
                              </m:r>
                            </m:e>
                          </m:d>
                        </m:e>
                        <m:sup>
                          <m:r>
                            <a:rPr lang="en-CA" sz="2400" b="0" i="1" smtClean="0">
                              <a:latin typeface="Cambria Math" panose="02040503050406030204" pitchFamily="18" charset="0"/>
                            </a:rPr>
                            <m:t>⊗</m:t>
                          </m:r>
                          <m:r>
                            <a:rPr lang="en-CA" sz="2400" b="0" i="1" smtClean="0">
                              <a:latin typeface="Cambria Math" panose="02040503050406030204" pitchFamily="18" charset="0"/>
                            </a:rPr>
                            <m:t>𝑛</m:t>
                          </m:r>
                        </m:sup>
                      </m:sSup>
                    </m:oMath>
                  </m:oMathPara>
                </a14:m>
                <a:endParaRPr lang="en-US" sz="2400" dirty="0"/>
              </a:p>
            </p:txBody>
          </p:sp>
        </mc:Choice>
        <mc:Fallback>
          <p:sp>
            <p:nvSpPr>
              <p:cNvPr id="16" name="Rectangle 15">
                <a:extLst>
                  <a:ext uri="{FF2B5EF4-FFF2-40B4-BE49-F238E27FC236}">
                    <a16:creationId xmlns:a16="http://schemas.microsoft.com/office/drawing/2014/main" id="{94ADCA4A-A483-D142-85A6-7650D6DF074A}"/>
                  </a:ext>
                </a:extLst>
              </p:cNvPr>
              <p:cNvSpPr>
                <a:spLocks noRot="1" noChangeAspect="1" noMove="1" noResize="1" noEditPoints="1" noAdjustHandles="1" noChangeArrowheads="1" noChangeShapeType="1" noTextEdit="1"/>
              </p:cNvSpPr>
              <p:nvPr/>
            </p:nvSpPr>
            <p:spPr>
              <a:xfrm>
                <a:off x="8560015" y="1388688"/>
                <a:ext cx="1434624" cy="476990"/>
              </a:xfrm>
              <a:prstGeom prst="rect">
                <a:avLst/>
              </a:prstGeom>
              <a:blipFill>
                <a:blip r:embed="rId2"/>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915423F-07BB-1340-AB89-0C4ACC9DF770}"/>
              </a:ext>
            </a:extLst>
          </p:cNvPr>
          <p:cNvSpPr>
            <a:spLocks noGrp="1"/>
          </p:cNvSpPr>
          <p:nvPr>
            <p:ph type="title"/>
          </p:nvPr>
        </p:nvSpPr>
        <p:spPr/>
        <p:txBody>
          <a:bodyPr/>
          <a:lstStyle/>
          <a:p>
            <a:r>
              <a:rPr lang="en-US" dirty="0"/>
              <a:t>The introspection protocol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C4196CF-8D38-BC44-9191-016B263909FE}"/>
                  </a:ext>
                </a:extLst>
              </p:cNvPr>
              <p:cNvSpPr>
                <a:spLocks noGrp="1"/>
              </p:cNvSpPr>
              <p:nvPr>
                <p:ph idx="1"/>
              </p:nvPr>
            </p:nvSpPr>
            <p:spPr>
              <a:xfrm>
                <a:off x="838199" y="1825625"/>
                <a:ext cx="5728855" cy="4351338"/>
              </a:xfrm>
            </p:spPr>
            <p:txBody>
              <a:bodyPr>
                <a:normAutofit/>
              </a:bodyPr>
              <a:lstStyle/>
              <a:p>
                <a:pPr marL="0" indent="0">
                  <a:buNone/>
                </a:pPr>
                <a:r>
                  <a:rPr lang="en-US" sz="2000" dirty="0"/>
                  <a:t>Suppose </a:t>
                </a:r>
                <a14:m>
                  <m:oMath xmlns:m="http://schemas.openxmlformats.org/officeDocument/2006/math">
                    <m:r>
                      <a:rPr lang="en-CA" sz="2000" i="1">
                        <a:latin typeface="Cambria Math" panose="02040503050406030204" pitchFamily="18" charset="0"/>
                      </a:rPr>
                      <m:t>𝐺</m:t>
                    </m:r>
                    <m:r>
                      <a:rPr lang="en-CA" sz="2000" i="1">
                        <a:latin typeface="Cambria Math" panose="02040503050406030204" pitchFamily="18" charset="0"/>
                      </a:rPr>
                      <m:t>=(</m:t>
                    </m:r>
                    <m:r>
                      <a:rPr lang="en-CA" sz="2000" i="1">
                        <a:latin typeface="Cambria Math" panose="02040503050406030204" pitchFamily="18" charset="0"/>
                      </a:rPr>
                      <m:t>𝜇</m:t>
                    </m:r>
                    <m:r>
                      <a:rPr lang="en-CA" sz="2000" i="1">
                        <a:latin typeface="Cambria Math" panose="02040503050406030204" pitchFamily="18" charset="0"/>
                      </a:rPr>
                      <m:t>,</m:t>
                    </m:r>
                    <m:r>
                      <a:rPr lang="en-CA" sz="2000" i="1">
                        <a:latin typeface="Cambria Math" panose="02040503050406030204" pitchFamily="18" charset="0"/>
                      </a:rPr>
                      <m:t>𝐷</m:t>
                    </m:r>
                    <m:r>
                      <a:rPr lang="en-CA" sz="2000" i="1">
                        <a:latin typeface="Cambria Math" panose="02040503050406030204" pitchFamily="18" charset="0"/>
                      </a:rPr>
                      <m:t>)</m:t>
                    </m:r>
                  </m:oMath>
                </a14:m>
                <a:r>
                  <a:rPr lang="en-US" sz="2000" dirty="0"/>
                  <a:t> is a special game</a:t>
                </a:r>
              </a:p>
              <a:p>
                <a14:m>
                  <m:oMath xmlns:m="http://schemas.openxmlformats.org/officeDocument/2006/math">
                    <m:r>
                      <a:rPr lang="en-CA" sz="2000" i="1">
                        <a:latin typeface="Cambria Math" panose="02040503050406030204" pitchFamily="18" charset="0"/>
                      </a:rPr>
                      <m:t>𝜇</m:t>
                    </m:r>
                  </m:oMath>
                </a14:m>
                <a:r>
                  <a:rPr lang="en-US" sz="2000" dirty="0"/>
                  <a:t> is a conditional erasure distribution with type set </a:t>
                </a:r>
                <a14:m>
                  <m:oMath xmlns:m="http://schemas.openxmlformats.org/officeDocument/2006/math">
                    <m:r>
                      <a:rPr lang="en-CA" sz="2000" i="1">
                        <a:latin typeface="Cambria Math" panose="02040503050406030204" pitchFamily="18" charset="0"/>
                        <a:ea typeface="Cambria Math" panose="02040503050406030204" pitchFamily="18" charset="0"/>
                      </a:rPr>
                      <m:t>𝒯</m:t>
                    </m:r>
                  </m:oMath>
                </a14:m>
                <a:endParaRPr lang="en-US" sz="2000" dirty="0"/>
              </a:p>
              <a:p>
                <a:pPr marL="0" indent="0">
                  <a:buNone/>
                </a:pPr>
                <a:endParaRPr lang="en-US" sz="2000" dirty="0"/>
              </a:p>
              <a:p>
                <a:pPr marL="0" indent="0">
                  <a:buNone/>
                </a:pPr>
                <a:r>
                  <a:rPr lang="en-US" sz="2000" dirty="0"/>
                  <a:t>With some probability, play the </a:t>
                </a:r>
                <a:r>
                  <a:rPr lang="en-US" sz="2000" b="1" dirty="0"/>
                  <a:t>Quantum Low-Degree Test</a:t>
                </a:r>
                <a:r>
                  <a:rPr lang="en-US" sz="2000" dirty="0"/>
                  <a:t> to certify </a:t>
                </a:r>
                <a14:m>
                  <m:oMath xmlns:m="http://schemas.openxmlformats.org/officeDocument/2006/math">
                    <m:r>
                      <a:rPr lang="en-CA" sz="2000" b="0" i="1" smtClean="0">
                        <a:latin typeface="Cambria Math" panose="02040503050406030204" pitchFamily="18" charset="0"/>
                      </a:rPr>
                      <m:t>𝑛</m:t>
                    </m:r>
                  </m:oMath>
                </a14:m>
                <a:r>
                  <a:rPr lang="en-US" sz="2000" dirty="0"/>
                  <a:t> EPR pairs and Pauli measurements.</a:t>
                </a:r>
              </a:p>
              <a:p>
                <a:endParaRPr lang="en-US" sz="2000" dirty="0"/>
              </a:p>
              <a:p>
                <a:r>
                  <a:rPr lang="en-US" sz="2000" dirty="0"/>
                  <a:t>For simplicity, assume that whenever we ask Alice or Bob to measure their EPR pairs in X/Z basis, they do so honestly.</a:t>
                </a:r>
              </a:p>
              <a:p>
                <a:pPr marL="0" indent="0">
                  <a:buNone/>
                </a:pPr>
                <a:endParaRPr lang="en-US" sz="2000" dirty="0"/>
              </a:p>
              <a:p>
                <a:pPr lvl="1"/>
                <a:endParaRPr lang="en-US" sz="1600" dirty="0"/>
              </a:p>
            </p:txBody>
          </p:sp>
        </mc:Choice>
        <mc:Fallback>
          <p:sp>
            <p:nvSpPr>
              <p:cNvPr id="3" name="Content Placeholder 2">
                <a:extLst>
                  <a:ext uri="{FF2B5EF4-FFF2-40B4-BE49-F238E27FC236}">
                    <a16:creationId xmlns:a16="http://schemas.microsoft.com/office/drawing/2014/main" id="{5C4196CF-8D38-BC44-9191-016B263909FE}"/>
                  </a:ext>
                </a:extLst>
              </p:cNvPr>
              <p:cNvSpPr>
                <a:spLocks noGrp="1" noRot="1" noChangeAspect="1" noMove="1" noResize="1" noEditPoints="1" noAdjustHandles="1" noChangeArrowheads="1" noChangeShapeType="1" noTextEdit="1"/>
              </p:cNvSpPr>
              <p:nvPr>
                <p:ph idx="1"/>
              </p:nvPr>
            </p:nvSpPr>
            <p:spPr>
              <a:xfrm>
                <a:off x="838199" y="1825625"/>
                <a:ext cx="5728855" cy="4351338"/>
              </a:xfrm>
              <a:blipFill>
                <a:blip r:embed="rId3"/>
                <a:stretch>
                  <a:fillRect l="-1106" t="-1754" r="-885"/>
                </a:stretch>
              </a:blipFill>
            </p:spPr>
            <p:txBody>
              <a:bodyPr/>
              <a:lstStyle/>
              <a:p>
                <a:r>
                  <a:rPr lang="en-US">
                    <a:noFill/>
                  </a:rPr>
                  <a:t> </a:t>
                </a:r>
              </a:p>
            </p:txBody>
          </p:sp>
        </mc:Fallback>
      </mc:AlternateContent>
      <p:sp>
        <p:nvSpPr>
          <p:cNvPr id="4" name="Cube 3">
            <a:extLst>
              <a:ext uri="{FF2B5EF4-FFF2-40B4-BE49-F238E27FC236}">
                <a16:creationId xmlns:a16="http://schemas.microsoft.com/office/drawing/2014/main" id="{02C96B34-D78F-EB4C-BD17-45165642E7BB}"/>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a:extLst>
              <a:ext uri="{FF2B5EF4-FFF2-40B4-BE49-F238E27FC236}">
                <a16:creationId xmlns:a16="http://schemas.microsoft.com/office/drawing/2014/main" id="{D464275A-276E-DD49-A396-C42F26245C8B}"/>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B263D-6199-BB43-A865-2322456D345E}"/>
              </a:ext>
            </a:extLst>
          </p:cNvPr>
          <p:cNvPicPr>
            <a:picLocks noChangeAspect="1"/>
          </p:cNvPicPr>
          <p:nvPr/>
        </p:nvPicPr>
        <p:blipFill>
          <a:blip r:embed="rId4"/>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1551B339-F489-2443-A0B7-51E61B81DEB4}"/>
              </a:ext>
            </a:extLst>
          </p:cNvPr>
          <p:cNvCxnSpPr>
            <a:cxnSpLocks/>
          </p:cNvCxnSpPr>
          <p:nvPr/>
        </p:nvCxnSpPr>
        <p:spPr>
          <a:xfrm flipH="1" flipV="1">
            <a:off x="7591219" y="3130953"/>
            <a:ext cx="875882" cy="681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CFD432-572A-3B43-870F-D18E6E9870E6}"/>
              </a:ext>
            </a:extLst>
          </p:cNvPr>
          <p:cNvCxnSpPr>
            <a:cxnSpLocks/>
          </p:cNvCxnSpPr>
          <p:nvPr/>
        </p:nvCxnSpPr>
        <p:spPr>
          <a:xfrm flipV="1">
            <a:off x="9381897" y="3078176"/>
            <a:ext cx="1130030" cy="749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2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7720B4-EDD2-DA47-9BE1-50A7F65D21A1}"/>
              </a:ext>
            </a:extLst>
          </p:cNvPr>
          <p:cNvGrpSpPr/>
          <p:nvPr/>
        </p:nvGrpSpPr>
        <p:grpSpPr>
          <a:xfrm>
            <a:off x="8257556" y="1993255"/>
            <a:ext cx="1842780" cy="450190"/>
            <a:chOff x="1835198" y="3980128"/>
            <a:chExt cx="4375371" cy="682855"/>
          </a:xfrm>
        </p:grpSpPr>
        <p:sp>
          <p:nvSpPr>
            <p:cNvPr id="12" name="Freeform 11">
              <a:extLst>
                <a:ext uri="{FF2B5EF4-FFF2-40B4-BE49-F238E27FC236}">
                  <a16:creationId xmlns:a16="http://schemas.microsoft.com/office/drawing/2014/main" id="{A884B28B-A7DB-3044-92C1-2A2AC28BF2A3}"/>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a:extLst>
                <a:ext uri="{FF2B5EF4-FFF2-40B4-BE49-F238E27FC236}">
                  <a16:creationId xmlns:a16="http://schemas.microsoft.com/office/drawing/2014/main" id="{889172E4-CBAA-1245-9F12-7CD36102858A}"/>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99680924-2F21-554C-93D1-3E640395F945}"/>
                  </a:ext>
                </a:extLst>
              </p:cNvPr>
              <p:cNvSpPr/>
              <p:nvPr/>
            </p:nvSpPr>
            <p:spPr>
              <a:xfrm>
                <a:off x="8560015" y="1388688"/>
                <a:ext cx="1434624"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CA"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CA" sz="2400" b="0" i="1" smtClean="0">
                                  <a:latin typeface="Cambria Math" panose="02040503050406030204" pitchFamily="18" charset="0"/>
                                </a:rPr>
                                <m:t>𝐸𝑃𝑅</m:t>
                              </m:r>
                            </m:e>
                          </m:d>
                        </m:e>
                        <m:sup>
                          <m:r>
                            <a:rPr lang="en-CA" sz="2400" b="0" i="1" smtClean="0">
                              <a:latin typeface="Cambria Math" panose="02040503050406030204" pitchFamily="18" charset="0"/>
                            </a:rPr>
                            <m:t>⊗</m:t>
                          </m:r>
                          <m:r>
                            <a:rPr lang="en-CA" sz="2400" b="0" i="1" smtClean="0">
                              <a:latin typeface="Cambria Math" panose="02040503050406030204" pitchFamily="18" charset="0"/>
                            </a:rPr>
                            <m:t>𝑛</m:t>
                          </m:r>
                        </m:sup>
                      </m:sSup>
                    </m:oMath>
                  </m:oMathPara>
                </a14:m>
                <a:endParaRPr lang="en-US" sz="2400" dirty="0"/>
              </a:p>
            </p:txBody>
          </p:sp>
        </mc:Choice>
        <mc:Fallback>
          <p:sp>
            <p:nvSpPr>
              <p:cNvPr id="14" name="Rectangle 13">
                <a:extLst>
                  <a:ext uri="{FF2B5EF4-FFF2-40B4-BE49-F238E27FC236}">
                    <a16:creationId xmlns:a16="http://schemas.microsoft.com/office/drawing/2014/main" id="{99680924-2F21-554C-93D1-3E640395F945}"/>
                  </a:ext>
                </a:extLst>
              </p:cNvPr>
              <p:cNvSpPr>
                <a:spLocks noRot="1" noChangeAspect="1" noMove="1" noResize="1" noEditPoints="1" noAdjustHandles="1" noChangeArrowheads="1" noChangeShapeType="1" noTextEdit="1"/>
              </p:cNvSpPr>
              <p:nvPr/>
            </p:nvSpPr>
            <p:spPr>
              <a:xfrm>
                <a:off x="8560015" y="1388688"/>
                <a:ext cx="1434624" cy="476990"/>
              </a:xfrm>
              <a:prstGeom prst="rect">
                <a:avLst/>
              </a:prstGeom>
              <a:blipFill>
                <a:blip r:embed="rId2"/>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915423F-07BB-1340-AB89-0C4ACC9DF770}"/>
              </a:ext>
            </a:extLst>
          </p:cNvPr>
          <p:cNvSpPr>
            <a:spLocks noGrp="1"/>
          </p:cNvSpPr>
          <p:nvPr>
            <p:ph type="title"/>
          </p:nvPr>
        </p:nvSpPr>
        <p:spPr/>
        <p:txBody>
          <a:bodyPr/>
          <a:lstStyle/>
          <a:p>
            <a:r>
              <a:rPr lang="en-US" dirty="0"/>
              <a:t>The introspection protocol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C4196CF-8D38-BC44-9191-016B263909FE}"/>
                  </a:ext>
                </a:extLst>
              </p:cNvPr>
              <p:cNvSpPr>
                <a:spLocks noGrp="1"/>
              </p:cNvSpPr>
              <p:nvPr>
                <p:ph idx="1"/>
              </p:nvPr>
            </p:nvSpPr>
            <p:spPr>
              <a:xfrm>
                <a:off x="838199" y="1825624"/>
                <a:ext cx="5716979" cy="4883933"/>
              </a:xfrm>
            </p:spPr>
            <p:txBody>
              <a:bodyPr>
                <a:normAutofit/>
              </a:bodyPr>
              <a:lstStyle/>
              <a:p>
                <a:pPr marL="0" indent="0">
                  <a:buNone/>
                </a:pPr>
                <a:r>
                  <a:rPr lang="en-US" sz="2000" dirty="0"/>
                  <a:t>Suppose </a:t>
                </a:r>
                <a14:m>
                  <m:oMath xmlns:m="http://schemas.openxmlformats.org/officeDocument/2006/math">
                    <m:r>
                      <a:rPr lang="en-CA" sz="2000" i="1">
                        <a:latin typeface="Cambria Math" panose="02040503050406030204" pitchFamily="18" charset="0"/>
                      </a:rPr>
                      <m:t>𝐺</m:t>
                    </m:r>
                    <m:r>
                      <a:rPr lang="en-CA" sz="2000" i="1">
                        <a:latin typeface="Cambria Math" panose="02040503050406030204" pitchFamily="18" charset="0"/>
                      </a:rPr>
                      <m:t>=(</m:t>
                    </m:r>
                    <m:r>
                      <a:rPr lang="en-CA" sz="2000" i="1">
                        <a:latin typeface="Cambria Math" panose="02040503050406030204" pitchFamily="18" charset="0"/>
                      </a:rPr>
                      <m:t>𝜇</m:t>
                    </m:r>
                    <m:r>
                      <a:rPr lang="en-CA" sz="2000" i="1">
                        <a:latin typeface="Cambria Math" panose="02040503050406030204" pitchFamily="18" charset="0"/>
                      </a:rPr>
                      <m:t>,</m:t>
                    </m:r>
                    <m:r>
                      <a:rPr lang="en-CA" sz="2000" i="1">
                        <a:latin typeface="Cambria Math" panose="02040503050406030204" pitchFamily="18" charset="0"/>
                      </a:rPr>
                      <m:t>𝐷</m:t>
                    </m:r>
                    <m:r>
                      <a:rPr lang="en-CA" sz="2000" i="1">
                        <a:latin typeface="Cambria Math" panose="02040503050406030204" pitchFamily="18" charset="0"/>
                      </a:rPr>
                      <m:t>)</m:t>
                    </m:r>
                  </m:oMath>
                </a14:m>
                <a:r>
                  <a:rPr lang="en-US" sz="2000" dirty="0"/>
                  <a:t> is a special game</a:t>
                </a:r>
              </a:p>
              <a:p>
                <a14:m>
                  <m:oMath xmlns:m="http://schemas.openxmlformats.org/officeDocument/2006/math">
                    <m:r>
                      <a:rPr lang="en-CA" sz="2000" i="1">
                        <a:latin typeface="Cambria Math" panose="02040503050406030204" pitchFamily="18" charset="0"/>
                      </a:rPr>
                      <m:t>𝜇</m:t>
                    </m:r>
                  </m:oMath>
                </a14:m>
                <a:r>
                  <a:rPr lang="en-US" sz="2000" dirty="0"/>
                  <a:t> is a conditional erasure distribution with type set </a:t>
                </a:r>
                <a14:m>
                  <m:oMath xmlns:m="http://schemas.openxmlformats.org/officeDocument/2006/math">
                    <m:r>
                      <a:rPr lang="en-CA" sz="2000" i="1">
                        <a:latin typeface="Cambria Math" panose="02040503050406030204" pitchFamily="18" charset="0"/>
                        <a:ea typeface="Cambria Math" panose="02040503050406030204" pitchFamily="18" charset="0"/>
                      </a:rPr>
                      <m:t>𝒯</m:t>
                    </m:r>
                  </m:oMath>
                </a14:m>
                <a:endParaRPr lang="en-US" sz="2000" dirty="0"/>
              </a:p>
              <a:p>
                <a:pPr marL="0" indent="0">
                  <a:buNone/>
                </a:pPr>
                <a:endParaRPr lang="en-US" sz="2000" dirty="0"/>
              </a:p>
              <a:p>
                <a:pPr marL="0" indent="0">
                  <a:buNone/>
                </a:pPr>
                <a:r>
                  <a:rPr lang="en-US" sz="2000" dirty="0"/>
                  <a:t>With some probability, perform </a:t>
                </a:r>
                <a:r>
                  <a:rPr lang="en-US" sz="2000" b="1" dirty="0"/>
                  <a:t>Introspection Test</a:t>
                </a:r>
                <a:r>
                  <a:rPr lang="en-US" sz="2000" i="1" dirty="0"/>
                  <a:t>.</a:t>
                </a:r>
                <a:endParaRPr lang="en-US" sz="2000" dirty="0"/>
              </a:p>
              <a:p>
                <a:r>
                  <a:rPr lang="en-US" sz="2000" dirty="0"/>
                  <a:t>Sample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r>
                      <a:rPr lang="en-CA" sz="2000" i="1">
                        <a:latin typeface="Cambria Math" panose="02040503050406030204" pitchFamily="18" charset="0"/>
                      </a:rPr>
                      <m:t>,</m:t>
                    </m:r>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𝐵</m:t>
                        </m:r>
                      </m:sub>
                    </m:sSub>
                    <m:r>
                      <a:rPr lang="en-CA" sz="2000" i="1">
                        <a:latin typeface="Cambria Math" panose="02040503050406030204" pitchFamily="18" charset="0"/>
                      </a:rPr>
                      <m:t>∈</m:t>
                    </m:r>
                    <m:r>
                      <a:rPr lang="en-CA" sz="2000" i="1">
                        <a:latin typeface="Cambria Math" panose="02040503050406030204" pitchFamily="18" charset="0"/>
                        <a:ea typeface="Cambria Math" panose="02040503050406030204" pitchFamily="18" charset="0"/>
                      </a:rPr>
                      <m:t>𝒯</m:t>
                    </m:r>
                  </m:oMath>
                </a14:m>
                <a:r>
                  <a:rPr lang="en-US" sz="2000" dirty="0"/>
                  <a:t>, and tell Alice to introspect question type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oMath>
                </a14:m>
                <a:r>
                  <a:rPr lang="en-US" sz="2000" dirty="0"/>
                  <a:t>, Bob to introspect question type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𝐵</m:t>
                        </m:r>
                      </m:sub>
                    </m:sSub>
                  </m:oMath>
                </a14:m>
                <a:r>
                  <a:rPr lang="en-US" sz="2000" dirty="0"/>
                  <a:t>.</a:t>
                </a:r>
              </a:p>
              <a:p>
                <a:endParaRPr lang="en-US" sz="2000" dirty="0"/>
              </a:p>
              <a:p>
                <a:r>
                  <a:rPr lang="en-US" sz="2000" dirty="0"/>
                  <a:t>Alice returns </a:t>
                </a:r>
                <a14:m>
                  <m:oMath xmlns:m="http://schemas.openxmlformats.org/officeDocument/2006/math">
                    <m:r>
                      <a:rPr lang="en-CA" sz="2000" b="0" i="1" smtClean="0">
                        <a:latin typeface="Cambria Math" panose="02040503050406030204" pitchFamily="18" charset="0"/>
                      </a:rPr>
                      <m:t>(</m:t>
                    </m:r>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𝑎</m:t>
                    </m:r>
                    <m:r>
                      <a:rPr lang="en-CA" sz="2000" b="0" i="1" smtClean="0">
                        <a:latin typeface="Cambria Math" panose="02040503050406030204" pitchFamily="18" charset="0"/>
                      </a:rPr>
                      <m:t>)</m:t>
                    </m:r>
                  </m:oMath>
                </a14:m>
                <a:r>
                  <a:rPr lang="en-US" sz="2000" dirty="0"/>
                  <a:t>, Bob returns </a:t>
                </a:r>
                <a14:m>
                  <m:oMath xmlns:m="http://schemas.openxmlformats.org/officeDocument/2006/math">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CA" sz="2000" b="0" i="1" smtClean="0">
                            <a:latin typeface="Cambria Math" panose="02040503050406030204" pitchFamily="18" charset="0"/>
                          </a:rPr>
                          <m:t>𝑏</m:t>
                        </m:r>
                      </m:e>
                    </m:d>
                  </m:oMath>
                </a14:m>
                <a:endParaRPr lang="en-CA" sz="2000" b="0" dirty="0"/>
              </a:p>
              <a:p>
                <a:endParaRPr lang="en-US" sz="2000" dirty="0"/>
              </a:p>
              <a:p>
                <a:r>
                  <a:rPr lang="en-US" sz="2000" dirty="0"/>
                  <a:t>Accept </a:t>
                </a:r>
                <a:r>
                  <a:rPr lang="en-US" sz="2000" dirty="0" err="1"/>
                  <a:t>iff</a:t>
                </a:r>
                <a:r>
                  <a:rPr lang="en-US" sz="2000" dirty="0"/>
                  <a:t> </a:t>
                </a:r>
                <a14:m>
                  <m:oMath xmlns:m="http://schemas.openxmlformats.org/officeDocument/2006/math">
                    <m:r>
                      <a:rPr lang="en-CA" sz="2000" b="0" i="1" smtClean="0">
                        <a:latin typeface="Cambria Math" panose="02040503050406030204" pitchFamily="18" charset="0"/>
                      </a:rPr>
                      <m:t>𝐷</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CA" sz="2000" b="0" i="1" smtClean="0">
                            <a:latin typeface="Cambria Math" panose="02040503050406030204" pitchFamily="18" charset="0"/>
                          </a:rPr>
                          <m:t>𝑎</m:t>
                        </m:r>
                        <m:r>
                          <a:rPr lang="en-CA" sz="2000" b="0" i="1" smtClean="0">
                            <a:latin typeface="Cambria Math" panose="02040503050406030204" pitchFamily="18" charset="0"/>
                          </a:rPr>
                          <m:t>,</m:t>
                        </m:r>
                        <m:r>
                          <a:rPr lang="en-CA" sz="2000" b="0" i="1" smtClean="0">
                            <a:latin typeface="Cambria Math" panose="02040503050406030204" pitchFamily="18" charset="0"/>
                          </a:rPr>
                          <m:t>𝑏</m:t>
                        </m:r>
                      </m:e>
                    </m:d>
                    <m:r>
                      <a:rPr lang="en-CA" sz="2000" b="0" i="1" smtClean="0">
                        <a:latin typeface="Cambria Math" panose="02040503050406030204" pitchFamily="18" charset="0"/>
                      </a:rPr>
                      <m:t>=1</m:t>
                    </m:r>
                  </m:oMath>
                </a14:m>
                <a:endParaRPr lang="en-US" sz="2000" dirty="0"/>
              </a:p>
              <a:p>
                <a:endParaRPr lang="en-US" sz="2000" dirty="0"/>
              </a:p>
              <a:p>
                <a:pPr lvl="1"/>
                <a:endParaRPr lang="en-US" sz="2000" dirty="0"/>
              </a:p>
              <a:p>
                <a:pPr lvl="1"/>
                <a:endParaRPr lang="en-US" sz="1600" dirty="0"/>
              </a:p>
            </p:txBody>
          </p:sp>
        </mc:Choice>
        <mc:Fallback>
          <p:sp>
            <p:nvSpPr>
              <p:cNvPr id="3" name="Content Placeholder 2">
                <a:extLst>
                  <a:ext uri="{FF2B5EF4-FFF2-40B4-BE49-F238E27FC236}">
                    <a16:creationId xmlns:a16="http://schemas.microsoft.com/office/drawing/2014/main" id="{5C4196CF-8D38-BC44-9191-016B263909FE}"/>
                  </a:ext>
                </a:extLst>
              </p:cNvPr>
              <p:cNvSpPr>
                <a:spLocks noGrp="1" noRot="1" noChangeAspect="1" noMove="1" noResize="1" noEditPoints="1" noAdjustHandles="1" noChangeArrowheads="1" noChangeShapeType="1" noTextEdit="1"/>
              </p:cNvSpPr>
              <p:nvPr>
                <p:ph idx="1"/>
              </p:nvPr>
            </p:nvSpPr>
            <p:spPr>
              <a:xfrm>
                <a:off x="838199" y="1825624"/>
                <a:ext cx="5716979" cy="4883933"/>
              </a:xfrm>
              <a:blipFill>
                <a:blip r:embed="rId3"/>
                <a:stretch>
                  <a:fillRect l="-1109" t="-1563" r="-1109"/>
                </a:stretch>
              </a:blipFill>
            </p:spPr>
            <p:txBody>
              <a:bodyPr/>
              <a:lstStyle/>
              <a:p>
                <a:r>
                  <a:rPr lang="en-US">
                    <a:noFill/>
                  </a:rPr>
                  <a:t> </a:t>
                </a:r>
              </a:p>
            </p:txBody>
          </p:sp>
        </mc:Fallback>
      </mc:AlternateContent>
      <p:sp>
        <p:nvSpPr>
          <p:cNvPr id="4" name="Cube 3">
            <a:extLst>
              <a:ext uri="{FF2B5EF4-FFF2-40B4-BE49-F238E27FC236}">
                <a16:creationId xmlns:a16="http://schemas.microsoft.com/office/drawing/2014/main" id="{02C96B34-D78F-EB4C-BD17-45165642E7BB}"/>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a:extLst>
              <a:ext uri="{FF2B5EF4-FFF2-40B4-BE49-F238E27FC236}">
                <a16:creationId xmlns:a16="http://schemas.microsoft.com/office/drawing/2014/main" id="{D464275A-276E-DD49-A396-C42F26245C8B}"/>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B263D-6199-BB43-A865-2322456D345E}"/>
              </a:ext>
            </a:extLst>
          </p:cNvPr>
          <p:cNvPicPr>
            <a:picLocks noChangeAspect="1"/>
          </p:cNvPicPr>
          <p:nvPr/>
        </p:nvPicPr>
        <p:blipFill>
          <a:blip r:embed="rId4"/>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3BED9318-9CF1-774A-B2EB-BD5A3D15F54C}"/>
              </a:ext>
            </a:extLst>
          </p:cNvPr>
          <p:cNvCxnSpPr>
            <a:cxnSpLocks/>
          </p:cNvCxnSpPr>
          <p:nvPr/>
        </p:nvCxnSpPr>
        <p:spPr>
          <a:xfrm flipH="1" flipV="1">
            <a:off x="7591219" y="3130953"/>
            <a:ext cx="875882" cy="681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2026FD-B435-4A42-AD1E-BBC09D949C35}"/>
              </a:ext>
            </a:extLst>
          </p:cNvPr>
          <p:cNvCxnSpPr>
            <a:cxnSpLocks/>
          </p:cNvCxnSpPr>
          <p:nvPr/>
        </p:nvCxnSpPr>
        <p:spPr>
          <a:xfrm flipV="1">
            <a:off x="9381897" y="3078176"/>
            <a:ext cx="1130030" cy="749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20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7720B4-EDD2-DA47-9BE1-50A7F65D21A1}"/>
              </a:ext>
            </a:extLst>
          </p:cNvPr>
          <p:cNvGrpSpPr/>
          <p:nvPr/>
        </p:nvGrpSpPr>
        <p:grpSpPr>
          <a:xfrm>
            <a:off x="8257556" y="1993255"/>
            <a:ext cx="1842780" cy="450190"/>
            <a:chOff x="1835198" y="3980128"/>
            <a:chExt cx="4375371" cy="682855"/>
          </a:xfrm>
        </p:grpSpPr>
        <p:sp>
          <p:nvSpPr>
            <p:cNvPr id="12" name="Freeform 11">
              <a:extLst>
                <a:ext uri="{FF2B5EF4-FFF2-40B4-BE49-F238E27FC236}">
                  <a16:creationId xmlns:a16="http://schemas.microsoft.com/office/drawing/2014/main" id="{A884B28B-A7DB-3044-92C1-2A2AC28BF2A3}"/>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a:extLst>
                <a:ext uri="{FF2B5EF4-FFF2-40B4-BE49-F238E27FC236}">
                  <a16:creationId xmlns:a16="http://schemas.microsoft.com/office/drawing/2014/main" id="{889172E4-CBAA-1245-9F12-7CD36102858A}"/>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99680924-2F21-554C-93D1-3E640395F945}"/>
                  </a:ext>
                </a:extLst>
              </p:cNvPr>
              <p:cNvSpPr/>
              <p:nvPr/>
            </p:nvSpPr>
            <p:spPr>
              <a:xfrm>
                <a:off x="8560015" y="1388688"/>
                <a:ext cx="1434624"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CA"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CA" sz="2400" b="0" i="1" smtClean="0">
                                  <a:latin typeface="Cambria Math" panose="02040503050406030204" pitchFamily="18" charset="0"/>
                                </a:rPr>
                                <m:t>𝐸𝑃𝑅</m:t>
                              </m:r>
                            </m:e>
                          </m:d>
                        </m:e>
                        <m:sup>
                          <m:r>
                            <a:rPr lang="en-CA" sz="2400" b="0" i="1" smtClean="0">
                              <a:latin typeface="Cambria Math" panose="02040503050406030204" pitchFamily="18" charset="0"/>
                            </a:rPr>
                            <m:t>⊗</m:t>
                          </m:r>
                          <m:r>
                            <a:rPr lang="en-CA" sz="2400" b="0" i="1" smtClean="0">
                              <a:latin typeface="Cambria Math" panose="02040503050406030204" pitchFamily="18" charset="0"/>
                            </a:rPr>
                            <m:t>𝑛</m:t>
                          </m:r>
                        </m:sup>
                      </m:sSup>
                    </m:oMath>
                  </m:oMathPara>
                </a14:m>
                <a:endParaRPr lang="en-US" sz="2400" dirty="0"/>
              </a:p>
            </p:txBody>
          </p:sp>
        </mc:Choice>
        <mc:Fallback>
          <p:sp>
            <p:nvSpPr>
              <p:cNvPr id="14" name="Rectangle 13">
                <a:extLst>
                  <a:ext uri="{FF2B5EF4-FFF2-40B4-BE49-F238E27FC236}">
                    <a16:creationId xmlns:a16="http://schemas.microsoft.com/office/drawing/2014/main" id="{99680924-2F21-554C-93D1-3E640395F945}"/>
                  </a:ext>
                </a:extLst>
              </p:cNvPr>
              <p:cNvSpPr>
                <a:spLocks noRot="1" noChangeAspect="1" noMove="1" noResize="1" noEditPoints="1" noAdjustHandles="1" noChangeArrowheads="1" noChangeShapeType="1" noTextEdit="1"/>
              </p:cNvSpPr>
              <p:nvPr/>
            </p:nvSpPr>
            <p:spPr>
              <a:xfrm>
                <a:off x="8560015" y="1388688"/>
                <a:ext cx="1434624" cy="476990"/>
              </a:xfrm>
              <a:prstGeom prst="rect">
                <a:avLst/>
              </a:prstGeom>
              <a:blipFill>
                <a:blip r:embed="rId2"/>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915423F-07BB-1340-AB89-0C4ACC9DF770}"/>
              </a:ext>
            </a:extLst>
          </p:cNvPr>
          <p:cNvSpPr>
            <a:spLocks noGrp="1"/>
          </p:cNvSpPr>
          <p:nvPr>
            <p:ph type="title"/>
          </p:nvPr>
        </p:nvSpPr>
        <p:spPr/>
        <p:txBody>
          <a:bodyPr/>
          <a:lstStyle/>
          <a:p>
            <a:r>
              <a:rPr lang="en-US" dirty="0"/>
              <a:t>The introspection protocol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C4196CF-8D38-BC44-9191-016B263909FE}"/>
                  </a:ext>
                </a:extLst>
              </p:cNvPr>
              <p:cNvSpPr>
                <a:spLocks noGrp="1"/>
              </p:cNvSpPr>
              <p:nvPr>
                <p:ph idx="1"/>
              </p:nvPr>
            </p:nvSpPr>
            <p:spPr>
              <a:xfrm>
                <a:off x="838199" y="1825625"/>
                <a:ext cx="5838223" cy="4351338"/>
              </a:xfrm>
            </p:spPr>
            <p:txBody>
              <a:bodyPr>
                <a:normAutofit lnSpcReduction="10000"/>
              </a:bodyPr>
              <a:lstStyle/>
              <a:p>
                <a:pPr marL="0" indent="0">
                  <a:buNone/>
                </a:pPr>
                <a:r>
                  <a:rPr lang="en-US" sz="2000" dirty="0"/>
                  <a:t>Suppose </a:t>
                </a:r>
                <a14:m>
                  <m:oMath xmlns:m="http://schemas.openxmlformats.org/officeDocument/2006/math">
                    <m:r>
                      <a:rPr lang="en-CA" sz="2000" i="1">
                        <a:latin typeface="Cambria Math" panose="02040503050406030204" pitchFamily="18" charset="0"/>
                      </a:rPr>
                      <m:t>𝐺</m:t>
                    </m:r>
                    <m:r>
                      <a:rPr lang="en-CA" sz="2000" i="1">
                        <a:latin typeface="Cambria Math" panose="02040503050406030204" pitchFamily="18" charset="0"/>
                      </a:rPr>
                      <m:t>=(</m:t>
                    </m:r>
                    <m:r>
                      <a:rPr lang="en-CA" sz="2000" i="1">
                        <a:latin typeface="Cambria Math" panose="02040503050406030204" pitchFamily="18" charset="0"/>
                      </a:rPr>
                      <m:t>𝜇</m:t>
                    </m:r>
                    <m:r>
                      <a:rPr lang="en-CA" sz="2000" i="1">
                        <a:latin typeface="Cambria Math" panose="02040503050406030204" pitchFamily="18" charset="0"/>
                      </a:rPr>
                      <m:t>,</m:t>
                    </m:r>
                    <m:r>
                      <a:rPr lang="en-CA" sz="2000" i="1">
                        <a:latin typeface="Cambria Math" panose="02040503050406030204" pitchFamily="18" charset="0"/>
                      </a:rPr>
                      <m:t>𝐷</m:t>
                    </m:r>
                    <m:r>
                      <a:rPr lang="en-CA" sz="2000" i="1">
                        <a:latin typeface="Cambria Math" panose="02040503050406030204" pitchFamily="18" charset="0"/>
                      </a:rPr>
                      <m:t>)</m:t>
                    </m:r>
                  </m:oMath>
                </a14:m>
                <a:r>
                  <a:rPr lang="en-US" sz="2000" dirty="0"/>
                  <a:t> is a special game</a:t>
                </a:r>
              </a:p>
              <a:p>
                <a14:m>
                  <m:oMath xmlns:m="http://schemas.openxmlformats.org/officeDocument/2006/math">
                    <m:r>
                      <a:rPr lang="en-CA" sz="2000" i="1">
                        <a:latin typeface="Cambria Math" panose="02040503050406030204" pitchFamily="18" charset="0"/>
                      </a:rPr>
                      <m:t>𝜇</m:t>
                    </m:r>
                  </m:oMath>
                </a14:m>
                <a:r>
                  <a:rPr lang="en-US" sz="2000" dirty="0"/>
                  <a:t> is a conditional erasure distribution with type set </a:t>
                </a:r>
                <a14:m>
                  <m:oMath xmlns:m="http://schemas.openxmlformats.org/officeDocument/2006/math">
                    <m:r>
                      <a:rPr lang="en-CA" sz="2000" i="1">
                        <a:latin typeface="Cambria Math" panose="02040503050406030204" pitchFamily="18" charset="0"/>
                        <a:ea typeface="Cambria Math" panose="02040503050406030204" pitchFamily="18" charset="0"/>
                      </a:rPr>
                      <m:t>𝒯</m:t>
                    </m:r>
                  </m:oMath>
                </a14:m>
                <a:endParaRPr lang="en-US" sz="2000" dirty="0"/>
              </a:p>
              <a:p>
                <a:pPr marL="0" indent="0">
                  <a:buNone/>
                </a:pPr>
                <a:endParaRPr lang="en-US" sz="2000" dirty="0"/>
              </a:p>
              <a:p>
                <a:pPr marL="0" indent="0">
                  <a:buNone/>
                </a:pPr>
                <a:r>
                  <a:rPr lang="en-US" sz="2000" dirty="0"/>
                  <a:t>With some probability, perform </a:t>
                </a:r>
                <a:r>
                  <a:rPr lang="en-US" sz="2000" b="1" dirty="0"/>
                  <a:t>Alice Hiding Test</a:t>
                </a:r>
                <a:endParaRPr lang="en-US" sz="2000" dirty="0"/>
              </a:p>
              <a:p>
                <a:r>
                  <a:rPr lang="en-US" sz="2000" dirty="0"/>
                  <a:t>Sample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r>
                      <a:rPr lang="en-CA" sz="2000" i="1" smtClean="0">
                        <a:latin typeface="Cambria Math" panose="02040503050406030204" pitchFamily="18" charset="0"/>
                      </a:rPr>
                      <m:t> </m:t>
                    </m:r>
                    <m:r>
                      <a:rPr lang="en-CA" sz="2000" i="1">
                        <a:latin typeface="Cambria Math" panose="02040503050406030204" pitchFamily="18" charset="0"/>
                      </a:rPr>
                      <m:t>∈</m:t>
                    </m:r>
                    <m:r>
                      <a:rPr lang="en-CA" sz="2000" i="1">
                        <a:latin typeface="Cambria Math" panose="02040503050406030204" pitchFamily="18" charset="0"/>
                        <a:ea typeface="Cambria Math" panose="02040503050406030204" pitchFamily="18" charset="0"/>
                      </a:rPr>
                      <m:t>𝒯</m:t>
                    </m:r>
                  </m:oMath>
                </a14:m>
                <a:r>
                  <a:rPr lang="en-US" sz="2000" dirty="0"/>
                  <a:t>, and tell Alice to introspect question type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oMath>
                </a14:m>
                <a:r>
                  <a:rPr lang="en-US" sz="2000" dirty="0"/>
                  <a:t>,</a:t>
                </a:r>
                <a:r>
                  <a:rPr lang="en-CA" sz="2000" dirty="0"/>
                  <a:t> and Bob to perform the Alice Hiding Test with type </a:t>
                </a:r>
                <a14:m>
                  <m:oMath xmlns:m="http://schemas.openxmlformats.org/officeDocument/2006/math">
                    <m:sSub>
                      <m:sSubPr>
                        <m:ctrlPr>
                          <a:rPr lang="en-CA" sz="2000" i="1">
                            <a:latin typeface="Cambria Math" panose="02040503050406030204" pitchFamily="18" charset="0"/>
                          </a:rPr>
                        </m:ctrlPr>
                      </m:sSubPr>
                      <m:e>
                        <m:r>
                          <a:rPr lang="en-CA" sz="2000" i="1">
                            <a:latin typeface="Cambria Math" panose="02040503050406030204" pitchFamily="18" charset="0"/>
                          </a:rPr>
                          <m:t>𝑡</m:t>
                        </m:r>
                      </m:e>
                      <m:sub>
                        <m:r>
                          <a:rPr lang="en-CA" sz="2000" i="1">
                            <a:latin typeface="Cambria Math" panose="02040503050406030204" pitchFamily="18" charset="0"/>
                          </a:rPr>
                          <m:t>𝐴</m:t>
                        </m:r>
                      </m:sub>
                    </m:sSub>
                  </m:oMath>
                </a14:m>
                <a:r>
                  <a:rPr lang="en-CA" sz="2000" dirty="0"/>
                  <a:t>.</a:t>
                </a:r>
              </a:p>
              <a:p>
                <a:endParaRPr lang="en-US" sz="2000" dirty="0"/>
              </a:p>
              <a:p>
                <a:r>
                  <a:rPr lang="en-US" sz="2000" dirty="0"/>
                  <a:t>Alice returns </a:t>
                </a:r>
                <a14:m>
                  <m:oMath xmlns:m="http://schemas.openxmlformats.org/officeDocument/2006/math">
                    <m:r>
                      <a:rPr lang="en-CA" sz="2000" b="0" i="1" smtClean="0">
                        <a:latin typeface="Cambria Math" panose="02040503050406030204" pitchFamily="18" charset="0"/>
                      </a:rPr>
                      <m:t>(</m:t>
                    </m:r>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𝑎</m:t>
                    </m:r>
                    <m:r>
                      <a:rPr lang="en-CA" sz="2000" b="0" i="1" smtClean="0">
                        <a:latin typeface="Cambria Math" panose="02040503050406030204" pitchFamily="18" charset="0"/>
                      </a:rPr>
                      <m:t>)</m:t>
                    </m:r>
                  </m:oMath>
                </a14:m>
                <a:r>
                  <a:rPr lang="en-US" sz="2000" dirty="0"/>
                  <a:t>, Bob returns </a:t>
                </a:r>
                <a14:m>
                  <m:oMath xmlns:m="http://schemas.openxmlformats.org/officeDocument/2006/math">
                    <m:d>
                      <m:dPr>
                        <m:ctrlPr>
                          <a:rPr lang="en-CA" sz="2000" b="0" i="1" smtClean="0">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𝑥</m:t>
                            </m:r>
                          </m:e>
                          <m:sup>
                            <m:r>
                              <a:rPr lang="en-CA" sz="2000" b="0" i="1" smtClean="0">
                                <a:latin typeface="Cambria Math" panose="02040503050406030204" pitchFamily="18" charset="0"/>
                              </a:rPr>
                              <m:t>′</m:t>
                            </m:r>
                          </m:sup>
                        </m:sSup>
                        <m:r>
                          <a:rPr lang="en-CA" sz="2000" b="0" i="1" smtClean="0">
                            <a:latin typeface="Cambria Math" panose="02040503050406030204" pitchFamily="18" charset="0"/>
                          </a:rPr>
                          <m:t>,</m:t>
                        </m:r>
                        <m:r>
                          <a:rPr lang="en-CA" sz="2000" b="0" i="1" smtClean="0">
                            <a:latin typeface="Cambria Math" panose="02040503050406030204" pitchFamily="18" charset="0"/>
                          </a:rPr>
                          <m:t>𝑢</m:t>
                        </m:r>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𝑎</m:t>
                            </m:r>
                          </m:e>
                          <m:sup>
                            <m:r>
                              <a:rPr lang="en-CA" sz="2000" b="0" i="1" smtClean="0">
                                <a:latin typeface="Cambria Math" panose="02040503050406030204" pitchFamily="18" charset="0"/>
                              </a:rPr>
                              <m:t>′</m:t>
                            </m:r>
                          </m:sup>
                        </m:sSup>
                      </m:e>
                    </m:d>
                  </m:oMath>
                </a14:m>
                <a:endParaRPr lang="en-CA" sz="2000" b="0" dirty="0"/>
              </a:p>
              <a:p>
                <a:endParaRPr lang="en-US" sz="2000" dirty="0"/>
              </a:p>
              <a:p>
                <a:r>
                  <a:rPr lang="en-US" sz="2000" dirty="0"/>
                  <a:t>Accept </a:t>
                </a:r>
                <a:r>
                  <a:rPr lang="en-US" sz="2000" dirty="0" err="1"/>
                  <a:t>iff</a:t>
                </a:r>
                <a:r>
                  <a:rPr lang="en-US" sz="2000" dirty="0"/>
                  <a:t> </a:t>
                </a:r>
                <a14:m>
                  <m:oMath xmlns:m="http://schemas.openxmlformats.org/officeDocument/2006/math">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𝑥</m:t>
                    </m:r>
                    <m:r>
                      <a:rPr lang="en-CA" sz="2000" b="0" i="1" smtClean="0">
                        <a:latin typeface="Cambria Math" panose="02040503050406030204" pitchFamily="18" charset="0"/>
                      </a:rPr>
                      <m:t>′</m:t>
                    </m:r>
                  </m:oMath>
                </a14:m>
                <a:r>
                  <a:rPr lang="en-US" sz="2000" dirty="0"/>
                  <a:t> and </a:t>
                </a:r>
                <a14:m>
                  <m:oMath xmlns:m="http://schemas.openxmlformats.org/officeDocument/2006/math">
                    <m:r>
                      <a:rPr lang="en-CA" sz="2000" i="1">
                        <a:latin typeface="Cambria Math" panose="02040503050406030204" pitchFamily="18" charset="0"/>
                      </a:rPr>
                      <m:t>𝑎</m:t>
                    </m:r>
                    <m:r>
                      <a:rPr lang="en-CA" sz="2000" b="0" i="1" smtClean="0">
                        <a:latin typeface="Cambria Math" panose="02040503050406030204" pitchFamily="18" charset="0"/>
                      </a:rPr>
                      <m:t>=</m:t>
                    </m:r>
                    <m:r>
                      <a:rPr lang="en-CA" sz="2000" b="0" i="1" smtClean="0">
                        <a:latin typeface="Cambria Math" panose="02040503050406030204" pitchFamily="18" charset="0"/>
                      </a:rPr>
                      <m:t>𝑎</m:t>
                    </m:r>
                    <m:r>
                      <a:rPr lang="en-CA" sz="2000" b="0" i="1" smtClean="0">
                        <a:latin typeface="Cambria Math" panose="02040503050406030204" pitchFamily="18" charset="0"/>
                      </a:rPr>
                      <m:t>′</m:t>
                    </m:r>
                  </m:oMath>
                </a14:m>
                <a:r>
                  <a:rPr lang="en-US" sz="2000" dirty="0"/>
                  <a:t>.</a:t>
                </a:r>
              </a:p>
              <a:p>
                <a:pPr lvl="1"/>
                <a:endParaRPr lang="en-US" sz="2000" dirty="0"/>
              </a:p>
              <a:p>
                <a:pPr lvl="1"/>
                <a:endParaRPr lang="en-US" sz="1600" dirty="0"/>
              </a:p>
            </p:txBody>
          </p:sp>
        </mc:Choice>
        <mc:Fallback>
          <p:sp>
            <p:nvSpPr>
              <p:cNvPr id="3" name="Content Placeholder 2">
                <a:extLst>
                  <a:ext uri="{FF2B5EF4-FFF2-40B4-BE49-F238E27FC236}">
                    <a16:creationId xmlns:a16="http://schemas.microsoft.com/office/drawing/2014/main" id="{5C4196CF-8D38-BC44-9191-016B263909FE}"/>
                  </a:ext>
                </a:extLst>
              </p:cNvPr>
              <p:cNvSpPr>
                <a:spLocks noGrp="1" noRot="1" noChangeAspect="1" noMove="1" noResize="1" noEditPoints="1" noAdjustHandles="1" noChangeArrowheads="1" noChangeShapeType="1" noTextEdit="1"/>
              </p:cNvSpPr>
              <p:nvPr>
                <p:ph idx="1"/>
              </p:nvPr>
            </p:nvSpPr>
            <p:spPr>
              <a:xfrm>
                <a:off x="838199" y="1825625"/>
                <a:ext cx="5838223" cy="4351338"/>
              </a:xfrm>
              <a:blipFill>
                <a:blip r:embed="rId3"/>
                <a:stretch>
                  <a:fillRect l="-1085" t="-2339" r="-651"/>
                </a:stretch>
              </a:blipFill>
            </p:spPr>
            <p:txBody>
              <a:bodyPr/>
              <a:lstStyle/>
              <a:p>
                <a:r>
                  <a:rPr lang="en-US">
                    <a:noFill/>
                  </a:rPr>
                  <a:t> </a:t>
                </a:r>
              </a:p>
            </p:txBody>
          </p:sp>
        </mc:Fallback>
      </mc:AlternateContent>
      <p:sp>
        <p:nvSpPr>
          <p:cNvPr id="4" name="Cube 3">
            <a:extLst>
              <a:ext uri="{FF2B5EF4-FFF2-40B4-BE49-F238E27FC236}">
                <a16:creationId xmlns:a16="http://schemas.microsoft.com/office/drawing/2014/main" id="{02C96B34-D78F-EB4C-BD17-45165642E7BB}"/>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a:extLst>
              <a:ext uri="{FF2B5EF4-FFF2-40B4-BE49-F238E27FC236}">
                <a16:creationId xmlns:a16="http://schemas.microsoft.com/office/drawing/2014/main" id="{D464275A-276E-DD49-A396-C42F26245C8B}"/>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B263D-6199-BB43-A865-2322456D345E}"/>
              </a:ext>
            </a:extLst>
          </p:cNvPr>
          <p:cNvPicPr>
            <a:picLocks noChangeAspect="1"/>
          </p:cNvPicPr>
          <p:nvPr/>
        </p:nvPicPr>
        <p:blipFill>
          <a:blip r:embed="rId4"/>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3BED9318-9CF1-774A-B2EB-BD5A3D15F54C}"/>
              </a:ext>
            </a:extLst>
          </p:cNvPr>
          <p:cNvCxnSpPr>
            <a:cxnSpLocks/>
          </p:cNvCxnSpPr>
          <p:nvPr/>
        </p:nvCxnSpPr>
        <p:spPr>
          <a:xfrm flipH="1" flipV="1">
            <a:off x="7591219" y="3130953"/>
            <a:ext cx="875882" cy="681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2026FD-B435-4A42-AD1E-BBC09D949C35}"/>
              </a:ext>
            </a:extLst>
          </p:cNvPr>
          <p:cNvCxnSpPr>
            <a:cxnSpLocks/>
          </p:cNvCxnSpPr>
          <p:nvPr/>
        </p:nvCxnSpPr>
        <p:spPr>
          <a:xfrm flipV="1">
            <a:off x="9381897" y="3078176"/>
            <a:ext cx="1130030" cy="749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2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7720B4-EDD2-DA47-9BE1-50A7F65D21A1}"/>
              </a:ext>
            </a:extLst>
          </p:cNvPr>
          <p:cNvGrpSpPr/>
          <p:nvPr/>
        </p:nvGrpSpPr>
        <p:grpSpPr>
          <a:xfrm>
            <a:off x="8257556" y="1993255"/>
            <a:ext cx="1842780" cy="450190"/>
            <a:chOff x="1835198" y="3980128"/>
            <a:chExt cx="4375371" cy="682855"/>
          </a:xfrm>
        </p:grpSpPr>
        <p:sp>
          <p:nvSpPr>
            <p:cNvPr id="12" name="Freeform 11">
              <a:extLst>
                <a:ext uri="{FF2B5EF4-FFF2-40B4-BE49-F238E27FC236}">
                  <a16:creationId xmlns:a16="http://schemas.microsoft.com/office/drawing/2014/main" id="{A884B28B-A7DB-3044-92C1-2A2AC28BF2A3}"/>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a:extLst>
                <a:ext uri="{FF2B5EF4-FFF2-40B4-BE49-F238E27FC236}">
                  <a16:creationId xmlns:a16="http://schemas.microsoft.com/office/drawing/2014/main" id="{889172E4-CBAA-1245-9F12-7CD36102858A}"/>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99680924-2F21-554C-93D1-3E640395F945}"/>
                  </a:ext>
                </a:extLst>
              </p:cNvPr>
              <p:cNvSpPr/>
              <p:nvPr/>
            </p:nvSpPr>
            <p:spPr>
              <a:xfrm>
                <a:off x="8560015" y="1388688"/>
                <a:ext cx="1434624"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CA"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CA" sz="2400" b="0" i="1" smtClean="0">
                                  <a:latin typeface="Cambria Math" panose="02040503050406030204" pitchFamily="18" charset="0"/>
                                </a:rPr>
                                <m:t>𝐸𝑃𝑅</m:t>
                              </m:r>
                            </m:e>
                          </m:d>
                        </m:e>
                        <m:sup>
                          <m:r>
                            <a:rPr lang="en-CA" sz="2400" b="0" i="1" smtClean="0">
                              <a:latin typeface="Cambria Math" panose="02040503050406030204" pitchFamily="18" charset="0"/>
                            </a:rPr>
                            <m:t>⊗</m:t>
                          </m:r>
                          <m:r>
                            <a:rPr lang="en-CA" sz="2400" b="0" i="1" smtClean="0">
                              <a:latin typeface="Cambria Math" panose="02040503050406030204" pitchFamily="18" charset="0"/>
                            </a:rPr>
                            <m:t>𝑛</m:t>
                          </m:r>
                        </m:sup>
                      </m:sSup>
                    </m:oMath>
                  </m:oMathPara>
                </a14:m>
                <a:endParaRPr lang="en-US" sz="2400" dirty="0"/>
              </a:p>
            </p:txBody>
          </p:sp>
        </mc:Choice>
        <mc:Fallback>
          <p:sp>
            <p:nvSpPr>
              <p:cNvPr id="14" name="Rectangle 13">
                <a:extLst>
                  <a:ext uri="{FF2B5EF4-FFF2-40B4-BE49-F238E27FC236}">
                    <a16:creationId xmlns:a16="http://schemas.microsoft.com/office/drawing/2014/main" id="{99680924-2F21-554C-93D1-3E640395F945}"/>
                  </a:ext>
                </a:extLst>
              </p:cNvPr>
              <p:cNvSpPr>
                <a:spLocks noRot="1" noChangeAspect="1" noMove="1" noResize="1" noEditPoints="1" noAdjustHandles="1" noChangeArrowheads="1" noChangeShapeType="1" noTextEdit="1"/>
              </p:cNvSpPr>
              <p:nvPr/>
            </p:nvSpPr>
            <p:spPr>
              <a:xfrm>
                <a:off x="8560015" y="1388688"/>
                <a:ext cx="1434624" cy="476990"/>
              </a:xfrm>
              <a:prstGeom prst="rect">
                <a:avLst/>
              </a:prstGeom>
              <a:blipFill>
                <a:blip r:embed="rId2"/>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915423F-07BB-1340-AB89-0C4ACC9DF770}"/>
              </a:ext>
            </a:extLst>
          </p:cNvPr>
          <p:cNvSpPr>
            <a:spLocks noGrp="1"/>
          </p:cNvSpPr>
          <p:nvPr>
            <p:ph type="title"/>
          </p:nvPr>
        </p:nvSpPr>
        <p:spPr/>
        <p:txBody>
          <a:bodyPr/>
          <a:lstStyle/>
          <a:p>
            <a:r>
              <a:rPr lang="en-US" dirty="0"/>
              <a:t>The introspection protocol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C4196CF-8D38-BC44-9191-016B263909FE}"/>
                  </a:ext>
                </a:extLst>
              </p:cNvPr>
              <p:cNvSpPr>
                <a:spLocks noGrp="1"/>
              </p:cNvSpPr>
              <p:nvPr>
                <p:ph idx="1"/>
              </p:nvPr>
            </p:nvSpPr>
            <p:spPr>
              <a:xfrm>
                <a:off x="838199" y="1825625"/>
                <a:ext cx="5838223" cy="4351338"/>
              </a:xfrm>
            </p:spPr>
            <p:txBody>
              <a:bodyPr>
                <a:normAutofit/>
              </a:bodyPr>
              <a:lstStyle/>
              <a:p>
                <a:pPr marL="0" indent="0">
                  <a:buNone/>
                </a:pPr>
                <a:r>
                  <a:rPr lang="en-US" sz="2000" dirty="0"/>
                  <a:t>Suppose </a:t>
                </a:r>
                <a14:m>
                  <m:oMath xmlns:m="http://schemas.openxmlformats.org/officeDocument/2006/math">
                    <m:r>
                      <a:rPr lang="en-CA" sz="2000" i="1">
                        <a:latin typeface="Cambria Math" panose="02040503050406030204" pitchFamily="18" charset="0"/>
                      </a:rPr>
                      <m:t>𝐺</m:t>
                    </m:r>
                    <m:r>
                      <a:rPr lang="en-CA" sz="2000" i="1">
                        <a:latin typeface="Cambria Math" panose="02040503050406030204" pitchFamily="18" charset="0"/>
                      </a:rPr>
                      <m:t>=(</m:t>
                    </m:r>
                    <m:r>
                      <a:rPr lang="en-CA" sz="2000" i="1">
                        <a:latin typeface="Cambria Math" panose="02040503050406030204" pitchFamily="18" charset="0"/>
                      </a:rPr>
                      <m:t>𝜇</m:t>
                    </m:r>
                    <m:r>
                      <a:rPr lang="en-CA" sz="2000" i="1">
                        <a:latin typeface="Cambria Math" panose="02040503050406030204" pitchFamily="18" charset="0"/>
                      </a:rPr>
                      <m:t>,</m:t>
                    </m:r>
                    <m:r>
                      <a:rPr lang="en-CA" sz="2000" i="1">
                        <a:latin typeface="Cambria Math" panose="02040503050406030204" pitchFamily="18" charset="0"/>
                      </a:rPr>
                      <m:t>𝐷</m:t>
                    </m:r>
                    <m:r>
                      <a:rPr lang="en-CA" sz="2000" i="1">
                        <a:latin typeface="Cambria Math" panose="02040503050406030204" pitchFamily="18" charset="0"/>
                      </a:rPr>
                      <m:t>)</m:t>
                    </m:r>
                  </m:oMath>
                </a14:m>
                <a:r>
                  <a:rPr lang="en-US" sz="2000" dirty="0"/>
                  <a:t> is a special game</a:t>
                </a:r>
              </a:p>
              <a:p>
                <a14:m>
                  <m:oMath xmlns:m="http://schemas.openxmlformats.org/officeDocument/2006/math">
                    <m:r>
                      <a:rPr lang="en-CA" sz="2000" i="1">
                        <a:latin typeface="Cambria Math" panose="02040503050406030204" pitchFamily="18" charset="0"/>
                      </a:rPr>
                      <m:t>𝜇</m:t>
                    </m:r>
                  </m:oMath>
                </a14:m>
                <a:r>
                  <a:rPr lang="en-US" sz="2000" dirty="0"/>
                  <a:t> is a conditional erasure distribution with type set </a:t>
                </a:r>
                <a14:m>
                  <m:oMath xmlns:m="http://schemas.openxmlformats.org/officeDocument/2006/math">
                    <m:r>
                      <a:rPr lang="en-CA" sz="2000" i="1">
                        <a:latin typeface="Cambria Math" panose="02040503050406030204" pitchFamily="18" charset="0"/>
                        <a:ea typeface="Cambria Math" panose="02040503050406030204" pitchFamily="18" charset="0"/>
                      </a:rPr>
                      <m:t>𝒯</m:t>
                    </m:r>
                  </m:oMath>
                </a14:m>
                <a:endParaRPr lang="en-US" sz="2000" dirty="0"/>
              </a:p>
              <a:p>
                <a:pPr marL="0" indent="0">
                  <a:buNone/>
                </a:pPr>
                <a:endParaRPr lang="en-US" sz="2000" dirty="0"/>
              </a:p>
              <a:p>
                <a:pPr marL="0" indent="0">
                  <a:buNone/>
                </a:pPr>
                <a:r>
                  <a:rPr lang="en-US" sz="2000" dirty="0"/>
                  <a:t>With some probability, perform </a:t>
                </a:r>
                <a:r>
                  <a:rPr lang="en-US" sz="2000" b="1" dirty="0"/>
                  <a:t>Bob Hiding Test</a:t>
                </a:r>
                <a:endParaRPr lang="en-US" sz="2000" dirty="0"/>
              </a:p>
              <a:p>
                <a:r>
                  <a:rPr lang="en-CA" sz="2000" dirty="0"/>
                  <a:t>Analogous step!</a:t>
                </a:r>
                <a:endParaRPr lang="en-US" sz="2000" dirty="0"/>
              </a:p>
              <a:p>
                <a:pPr lvl="1"/>
                <a:endParaRPr lang="en-US" sz="2000" dirty="0"/>
              </a:p>
              <a:p>
                <a:pPr lvl="1"/>
                <a:endParaRPr lang="en-US" sz="1600" dirty="0"/>
              </a:p>
            </p:txBody>
          </p:sp>
        </mc:Choice>
        <mc:Fallback>
          <p:sp>
            <p:nvSpPr>
              <p:cNvPr id="3" name="Content Placeholder 2">
                <a:extLst>
                  <a:ext uri="{FF2B5EF4-FFF2-40B4-BE49-F238E27FC236}">
                    <a16:creationId xmlns:a16="http://schemas.microsoft.com/office/drawing/2014/main" id="{5C4196CF-8D38-BC44-9191-016B263909FE}"/>
                  </a:ext>
                </a:extLst>
              </p:cNvPr>
              <p:cNvSpPr>
                <a:spLocks noGrp="1" noRot="1" noChangeAspect="1" noMove="1" noResize="1" noEditPoints="1" noAdjustHandles="1" noChangeArrowheads="1" noChangeShapeType="1" noTextEdit="1"/>
              </p:cNvSpPr>
              <p:nvPr>
                <p:ph idx="1"/>
              </p:nvPr>
            </p:nvSpPr>
            <p:spPr>
              <a:xfrm>
                <a:off x="838199" y="1825625"/>
                <a:ext cx="5838223" cy="4351338"/>
              </a:xfrm>
              <a:blipFill>
                <a:blip r:embed="rId3"/>
                <a:stretch>
                  <a:fillRect l="-1085" t="-1754"/>
                </a:stretch>
              </a:blipFill>
            </p:spPr>
            <p:txBody>
              <a:bodyPr/>
              <a:lstStyle/>
              <a:p>
                <a:r>
                  <a:rPr lang="en-US">
                    <a:noFill/>
                  </a:rPr>
                  <a:t> </a:t>
                </a:r>
              </a:p>
            </p:txBody>
          </p:sp>
        </mc:Fallback>
      </mc:AlternateContent>
      <p:sp>
        <p:nvSpPr>
          <p:cNvPr id="4" name="Cube 3">
            <a:extLst>
              <a:ext uri="{FF2B5EF4-FFF2-40B4-BE49-F238E27FC236}">
                <a16:creationId xmlns:a16="http://schemas.microsoft.com/office/drawing/2014/main" id="{02C96B34-D78F-EB4C-BD17-45165642E7BB}"/>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a:extLst>
              <a:ext uri="{FF2B5EF4-FFF2-40B4-BE49-F238E27FC236}">
                <a16:creationId xmlns:a16="http://schemas.microsoft.com/office/drawing/2014/main" id="{D464275A-276E-DD49-A396-C42F26245C8B}"/>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B263D-6199-BB43-A865-2322456D345E}"/>
              </a:ext>
            </a:extLst>
          </p:cNvPr>
          <p:cNvPicPr>
            <a:picLocks noChangeAspect="1"/>
          </p:cNvPicPr>
          <p:nvPr/>
        </p:nvPicPr>
        <p:blipFill>
          <a:blip r:embed="rId4"/>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3BED9318-9CF1-774A-B2EB-BD5A3D15F54C}"/>
              </a:ext>
            </a:extLst>
          </p:cNvPr>
          <p:cNvCxnSpPr>
            <a:cxnSpLocks/>
          </p:cNvCxnSpPr>
          <p:nvPr/>
        </p:nvCxnSpPr>
        <p:spPr>
          <a:xfrm flipH="1" flipV="1">
            <a:off x="7591219" y="3130953"/>
            <a:ext cx="875882" cy="681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2026FD-B435-4A42-AD1E-BBC09D949C35}"/>
              </a:ext>
            </a:extLst>
          </p:cNvPr>
          <p:cNvCxnSpPr>
            <a:cxnSpLocks/>
          </p:cNvCxnSpPr>
          <p:nvPr/>
        </p:nvCxnSpPr>
        <p:spPr>
          <a:xfrm flipV="1">
            <a:off x="9381897" y="3078176"/>
            <a:ext cx="1130030" cy="749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48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7720B4-EDD2-DA47-9BE1-50A7F65D21A1}"/>
              </a:ext>
            </a:extLst>
          </p:cNvPr>
          <p:cNvGrpSpPr/>
          <p:nvPr/>
        </p:nvGrpSpPr>
        <p:grpSpPr>
          <a:xfrm>
            <a:off x="8257556" y="1993255"/>
            <a:ext cx="1842780" cy="450190"/>
            <a:chOff x="1835198" y="3980128"/>
            <a:chExt cx="4375371" cy="682855"/>
          </a:xfrm>
        </p:grpSpPr>
        <p:sp>
          <p:nvSpPr>
            <p:cNvPr id="12" name="Freeform 11">
              <a:extLst>
                <a:ext uri="{FF2B5EF4-FFF2-40B4-BE49-F238E27FC236}">
                  <a16:creationId xmlns:a16="http://schemas.microsoft.com/office/drawing/2014/main" id="{A884B28B-A7DB-3044-92C1-2A2AC28BF2A3}"/>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a:extLst>
                <a:ext uri="{FF2B5EF4-FFF2-40B4-BE49-F238E27FC236}">
                  <a16:creationId xmlns:a16="http://schemas.microsoft.com/office/drawing/2014/main" id="{889172E4-CBAA-1245-9F12-7CD36102858A}"/>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99680924-2F21-554C-93D1-3E640395F945}"/>
                  </a:ext>
                </a:extLst>
              </p:cNvPr>
              <p:cNvSpPr/>
              <p:nvPr/>
            </p:nvSpPr>
            <p:spPr>
              <a:xfrm>
                <a:off x="8560015" y="1388688"/>
                <a:ext cx="1434624" cy="476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CA"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CA" sz="2400" b="0" i="1" smtClean="0">
                                  <a:latin typeface="Cambria Math" panose="02040503050406030204" pitchFamily="18" charset="0"/>
                                </a:rPr>
                                <m:t>𝐸𝑃𝑅</m:t>
                              </m:r>
                            </m:e>
                          </m:d>
                        </m:e>
                        <m:sup>
                          <m:r>
                            <a:rPr lang="en-CA" sz="2400" b="0" i="1" smtClean="0">
                              <a:latin typeface="Cambria Math" panose="02040503050406030204" pitchFamily="18" charset="0"/>
                            </a:rPr>
                            <m:t>⊗</m:t>
                          </m:r>
                          <m:r>
                            <a:rPr lang="en-CA" sz="2400" b="0" i="1" smtClean="0">
                              <a:latin typeface="Cambria Math" panose="02040503050406030204" pitchFamily="18" charset="0"/>
                            </a:rPr>
                            <m:t>𝑛</m:t>
                          </m:r>
                        </m:sup>
                      </m:sSup>
                    </m:oMath>
                  </m:oMathPara>
                </a14:m>
                <a:endParaRPr lang="en-US" sz="2400" dirty="0"/>
              </a:p>
            </p:txBody>
          </p:sp>
        </mc:Choice>
        <mc:Fallback>
          <p:sp>
            <p:nvSpPr>
              <p:cNvPr id="14" name="Rectangle 13">
                <a:extLst>
                  <a:ext uri="{FF2B5EF4-FFF2-40B4-BE49-F238E27FC236}">
                    <a16:creationId xmlns:a16="http://schemas.microsoft.com/office/drawing/2014/main" id="{99680924-2F21-554C-93D1-3E640395F945}"/>
                  </a:ext>
                </a:extLst>
              </p:cNvPr>
              <p:cNvSpPr>
                <a:spLocks noRot="1" noChangeAspect="1" noMove="1" noResize="1" noEditPoints="1" noAdjustHandles="1" noChangeArrowheads="1" noChangeShapeType="1" noTextEdit="1"/>
              </p:cNvSpPr>
              <p:nvPr/>
            </p:nvSpPr>
            <p:spPr>
              <a:xfrm>
                <a:off x="8560015" y="1388688"/>
                <a:ext cx="1434624" cy="476990"/>
              </a:xfrm>
              <a:prstGeom prst="rect">
                <a:avLst/>
              </a:prstGeom>
              <a:blipFill>
                <a:blip r:embed="rId2"/>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915423F-07BB-1340-AB89-0C4ACC9DF770}"/>
              </a:ext>
            </a:extLst>
          </p:cNvPr>
          <p:cNvSpPr>
            <a:spLocks noGrp="1"/>
          </p:cNvSpPr>
          <p:nvPr>
            <p:ph type="title"/>
          </p:nvPr>
        </p:nvSpPr>
        <p:spPr/>
        <p:txBody>
          <a:bodyPr/>
          <a:lstStyle/>
          <a:p>
            <a:r>
              <a:rPr lang="en-US" dirty="0"/>
              <a:t>The introspection protocol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C4196CF-8D38-BC44-9191-016B263909FE}"/>
                  </a:ext>
                </a:extLst>
              </p:cNvPr>
              <p:cNvSpPr>
                <a:spLocks noGrp="1"/>
              </p:cNvSpPr>
              <p:nvPr>
                <p:ph idx="1"/>
              </p:nvPr>
            </p:nvSpPr>
            <p:spPr>
              <a:xfrm>
                <a:off x="838199" y="1825625"/>
                <a:ext cx="5838223" cy="4351338"/>
              </a:xfrm>
            </p:spPr>
            <p:txBody>
              <a:bodyPr>
                <a:normAutofit/>
              </a:bodyPr>
              <a:lstStyle/>
              <a:p>
                <a:pPr marL="0" indent="0">
                  <a:buNone/>
                </a:pPr>
                <a:r>
                  <a:rPr lang="en-CA" sz="2000" dirty="0"/>
                  <a:t>Putting everything together:</a:t>
                </a:r>
              </a:p>
              <a:p>
                <a:r>
                  <a:rPr lang="en-CA" sz="2000" dirty="0"/>
                  <a:t>Sampling complexity of this introspected game </a:t>
                </a:r>
                <a14:m>
                  <m:oMath xmlns:m="http://schemas.openxmlformats.org/officeDocument/2006/math">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oMath>
                </a14:m>
                <a:r>
                  <a:rPr lang="en-US" sz="2000" dirty="0"/>
                  <a:t> is dominated by complexity of QLD, which is polylog(</a:t>
                </a:r>
                <a14:m>
                  <m:oMath xmlns:m="http://schemas.openxmlformats.org/officeDocument/2006/math">
                    <m:r>
                      <a:rPr lang="en-CA" sz="2000" b="0" i="1" smtClean="0">
                        <a:latin typeface="Cambria Math" panose="02040503050406030204" pitchFamily="18" charset="0"/>
                      </a:rPr>
                      <m:t>𝑛</m:t>
                    </m:r>
                  </m:oMath>
                </a14:m>
                <a:r>
                  <a:rPr lang="en-US" sz="2000" dirty="0"/>
                  <a:t>)</a:t>
                </a:r>
              </a:p>
              <a:p>
                <a:r>
                  <a:rPr lang="en-US" sz="2000" dirty="0"/>
                  <a:t>Decider complexity is still dominated by decider complexity of </a:t>
                </a:r>
                <a14:m>
                  <m:oMath xmlns:m="http://schemas.openxmlformats.org/officeDocument/2006/math">
                    <m:r>
                      <a:rPr lang="en-CA" sz="2000" i="1">
                        <a:latin typeface="Cambria Math" panose="02040503050406030204" pitchFamily="18" charset="0"/>
                      </a:rPr>
                      <m:t>𝐺</m:t>
                    </m:r>
                  </m:oMath>
                </a14:m>
                <a:endParaRPr lang="en-US" sz="2000" dirty="0"/>
              </a:p>
              <a:p>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i="1">
                            <a:latin typeface="Cambria Math" panose="02040503050406030204" pitchFamily="18" charset="0"/>
                          </a:rPr>
                          <m:t>𝑖𝑛𝑡</m:t>
                        </m:r>
                      </m:sup>
                    </m:sSup>
                  </m:oMath>
                </a14:m>
                <a:r>
                  <a:rPr lang="en-US" sz="2000" dirty="0"/>
                  <a:t> simulates </a:t>
                </a:r>
                <a14:m>
                  <m:oMath xmlns:m="http://schemas.openxmlformats.org/officeDocument/2006/math">
                    <m:r>
                      <a:rPr lang="en-CA" sz="2000" b="0" i="1" smtClean="0">
                        <a:latin typeface="Cambria Math" panose="02040503050406030204" pitchFamily="18" charset="0"/>
                      </a:rPr>
                      <m:t>𝐺</m:t>
                    </m:r>
                  </m:oMath>
                </a14:m>
                <a:endParaRPr lang="en-US" sz="2000" dirty="0"/>
              </a:p>
              <a:p>
                <a:pPr marL="800100" lvl="1" indent="-342900"/>
                <a:r>
                  <a:rPr lang="en-US" sz="1600" dirty="0"/>
                  <a:t>If </a:t>
                </a:r>
                <a14:m>
                  <m:oMath xmlns:m="http://schemas.openxmlformats.org/officeDocument/2006/math">
                    <m:sSup>
                      <m:sSupPr>
                        <m:ctrlPr>
                          <a:rPr lang="en-CA" sz="1600" i="1">
                            <a:latin typeface="Cambria Math" panose="02040503050406030204" pitchFamily="18" charset="0"/>
                          </a:rPr>
                        </m:ctrlPr>
                      </m:sSupPr>
                      <m:e>
                        <m:r>
                          <a:rPr lang="en-CA" sz="1600" i="1">
                            <a:latin typeface="Cambria Math" panose="02040503050406030204" pitchFamily="18" charset="0"/>
                          </a:rPr>
                          <m:t>𝜔</m:t>
                        </m:r>
                      </m:e>
                      <m:sup>
                        <m:r>
                          <a:rPr lang="en-CA" sz="1600" i="1">
                            <a:latin typeface="Cambria Math" panose="02040503050406030204" pitchFamily="18" charset="0"/>
                          </a:rPr>
                          <m:t>∗</m:t>
                        </m:r>
                      </m:sup>
                    </m:sSup>
                    <m:d>
                      <m:dPr>
                        <m:ctrlPr>
                          <a:rPr lang="en-CA" sz="1600" i="1">
                            <a:latin typeface="Cambria Math" panose="02040503050406030204" pitchFamily="18" charset="0"/>
                          </a:rPr>
                        </m:ctrlPr>
                      </m:dPr>
                      <m:e>
                        <m:r>
                          <a:rPr lang="en-CA" sz="1600" i="1">
                            <a:latin typeface="Cambria Math" panose="02040503050406030204" pitchFamily="18" charset="0"/>
                          </a:rPr>
                          <m:t>𝐺</m:t>
                        </m:r>
                      </m:e>
                    </m:d>
                    <m:r>
                      <a:rPr lang="en-CA" sz="1600" i="1">
                        <a:latin typeface="Cambria Math" panose="02040503050406030204" pitchFamily="18" charset="0"/>
                      </a:rPr>
                      <m:t>=1</m:t>
                    </m:r>
                  </m:oMath>
                </a14:m>
                <a:r>
                  <a:rPr lang="en-US" sz="1600" dirty="0"/>
                  <a:t>, then </a:t>
                </a:r>
                <a14:m>
                  <m:oMath xmlns:m="http://schemas.openxmlformats.org/officeDocument/2006/math">
                    <m:sSup>
                      <m:sSupPr>
                        <m:ctrlPr>
                          <a:rPr lang="en-CA" sz="1600" i="1">
                            <a:latin typeface="Cambria Math" panose="02040503050406030204" pitchFamily="18" charset="0"/>
                          </a:rPr>
                        </m:ctrlPr>
                      </m:sSupPr>
                      <m:e>
                        <m:r>
                          <a:rPr lang="en-CA" sz="1600" i="1">
                            <a:latin typeface="Cambria Math" panose="02040503050406030204" pitchFamily="18" charset="0"/>
                          </a:rPr>
                          <m:t>𝜔</m:t>
                        </m:r>
                      </m:e>
                      <m:sup>
                        <m:r>
                          <a:rPr lang="en-CA" sz="1600" i="1">
                            <a:latin typeface="Cambria Math" panose="02040503050406030204" pitchFamily="18" charset="0"/>
                          </a:rPr>
                          <m:t>∗</m:t>
                        </m:r>
                      </m:sup>
                    </m:sSup>
                    <m:d>
                      <m:dPr>
                        <m:ctrlPr>
                          <a:rPr lang="en-CA" sz="1600" i="1">
                            <a:latin typeface="Cambria Math" panose="02040503050406030204" pitchFamily="18" charset="0"/>
                          </a:rPr>
                        </m:ctrlPr>
                      </m:dPr>
                      <m:e>
                        <m:sSup>
                          <m:sSupPr>
                            <m:ctrlPr>
                              <a:rPr lang="en-CA" sz="1600" i="1">
                                <a:latin typeface="Cambria Math" panose="02040503050406030204" pitchFamily="18" charset="0"/>
                              </a:rPr>
                            </m:ctrlPr>
                          </m:sSupPr>
                          <m:e>
                            <m:r>
                              <a:rPr lang="en-CA" sz="1600" i="1">
                                <a:latin typeface="Cambria Math" panose="02040503050406030204" pitchFamily="18" charset="0"/>
                              </a:rPr>
                              <m:t>𝐺</m:t>
                            </m:r>
                          </m:e>
                          <m:sup>
                            <m:r>
                              <a:rPr lang="en-CA" sz="1600" i="1">
                                <a:latin typeface="Cambria Math" panose="02040503050406030204" pitchFamily="18" charset="0"/>
                              </a:rPr>
                              <m:t>𝑖𝑛𝑡</m:t>
                            </m:r>
                          </m:sup>
                        </m:sSup>
                      </m:e>
                    </m:d>
                    <m:r>
                      <a:rPr lang="en-CA" sz="1600" i="1">
                        <a:latin typeface="Cambria Math" panose="02040503050406030204" pitchFamily="18" charset="0"/>
                      </a:rPr>
                      <m:t>=1</m:t>
                    </m:r>
                  </m:oMath>
                </a14:m>
                <a:endParaRPr lang="en-CA" sz="1600" dirty="0"/>
              </a:p>
              <a:p>
                <a:pPr marL="800100" lvl="1" indent="-342900"/>
                <a:r>
                  <a:rPr lang="en-US" sz="1600" dirty="0"/>
                  <a:t>If </a:t>
                </a:r>
                <a14:m>
                  <m:oMath xmlns:m="http://schemas.openxmlformats.org/officeDocument/2006/math">
                    <m:sSup>
                      <m:sSupPr>
                        <m:ctrlPr>
                          <a:rPr lang="en-CA" sz="1600" i="1">
                            <a:latin typeface="Cambria Math" panose="02040503050406030204" pitchFamily="18" charset="0"/>
                          </a:rPr>
                        </m:ctrlPr>
                      </m:sSupPr>
                      <m:e>
                        <m:r>
                          <a:rPr lang="en-CA" sz="1600" i="1">
                            <a:latin typeface="Cambria Math" panose="02040503050406030204" pitchFamily="18" charset="0"/>
                          </a:rPr>
                          <m:t>𝜔</m:t>
                        </m:r>
                      </m:e>
                      <m:sup>
                        <m:r>
                          <a:rPr lang="en-CA" sz="1600" i="1">
                            <a:latin typeface="Cambria Math" panose="02040503050406030204" pitchFamily="18" charset="0"/>
                          </a:rPr>
                          <m:t>∗</m:t>
                        </m:r>
                      </m:sup>
                    </m:sSup>
                    <m:d>
                      <m:dPr>
                        <m:ctrlPr>
                          <a:rPr lang="en-CA" sz="1600" i="1">
                            <a:latin typeface="Cambria Math" panose="02040503050406030204" pitchFamily="18" charset="0"/>
                          </a:rPr>
                        </m:ctrlPr>
                      </m:dPr>
                      <m:e>
                        <m:r>
                          <a:rPr lang="en-CA" sz="1600" i="1">
                            <a:latin typeface="Cambria Math" panose="02040503050406030204" pitchFamily="18" charset="0"/>
                          </a:rPr>
                          <m:t>𝐺</m:t>
                        </m:r>
                      </m:e>
                    </m:d>
                    <m:r>
                      <a:rPr lang="en-CA" sz="1600" b="0" i="1" smtClean="0">
                        <a:latin typeface="Cambria Math" panose="02040503050406030204" pitchFamily="18" charset="0"/>
                      </a:rPr>
                      <m:t>≤</m:t>
                    </m:r>
                    <m:f>
                      <m:fPr>
                        <m:ctrlPr>
                          <a:rPr lang="en-CA" sz="1600" b="0" i="1" smtClean="0">
                            <a:latin typeface="Cambria Math" panose="02040503050406030204" pitchFamily="18" charset="0"/>
                          </a:rPr>
                        </m:ctrlPr>
                      </m:fPr>
                      <m:num>
                        <m:r>
                          <a:rPr lang="en-CA" sz="1600" b="0" i="1" smtClean="0">
                            <a:latin typeface="Cambria Math" panose="02040503050406030204" pitchFamily="18" charset="0"/>
                          </a:rPr>
                          <m:t>1</m:t>
                        </m:r>
                      </m:num>
                      <m:den>
                        <m:r>
                          <a:rPr lang="en-CA" sz="1600" b="0" i="1" smtClean="0">
                            <a:latin typeface="Cambria Math" panose="02040503050406030204" pitchFamily="18" charset="0"/>
                          </a:rPr>
                          <m:t>2</m:t>
                        </m:r>
                      </m:den>
                    </m:f>
                  </m:oMath>
                </a14:m>
                <a:r>
                  <a:rPr lang="en-US" sz="1600" dirty="0"/>
                  <a:t>, then </a:t>
                </a:r>
                <a14:m>
                  <m:oMath xmlns:m="http://schemas.openxmlformats.org/officeDocument/2006/math">
                    <m:sSup>
                      <m:sSupPr>
                        <m:ctrlPr>
                          <a:rPr lang="en-CA" sz="1600" i="1">
                            <a:latin typeface="Cambria Math" panose="02040503050406030204" pitchFamily="18" charset="0"/>
                          </a:rPr>
                        </m:ctrlPr>
                      </m:sSupPr>
                      <m:e>
                        <m:r>
                          <a:rPr lang="en-CA" sz="1600" i="1">
                            <a:latin typeface="Cambria Math" panose="02040503050406030204" pitchFamily="18" charset="0"/>
                          </a:rPr>
                          <m:t>𝜔</m:t>
                        </m:r>
                      </m:e>
                      <m:sup>
                        <m:r>
                          <a:rPr lang="en-CA" sz="1600" i="1">
                            <a:latin typeface="Cambria Math" panose="02040503050406030204" pitchFamily="18" charset="0"/>
                          </a:rPr>
                          <m:t>∗</m:t>
                        </m:r>
                      </m:sup>
                    </m:sSup>
                    <m:d>
                      <m:dPr>
                        <m:ctrlPr>
                          <a:rPr lang="en-CA" sz="1600" i="1">
                            <a:latin typeface="Cambria Math" panose="02040503050406030204" pitchFamily="18" charset="0"/>
                          </a:rPr>
                        </m:ctrlPr>
                      </m:dPr>
                      <m:e>
                        <m:sSup>
                          <m:sSupPr>
                            <m:ctrlPr>
                              <a:rPr lang="en-CA" sz="1600" i="1">
                                <a:latin typeface="Cambria Math" panose="02040503050406030204" pitchFamily="18" charset="0"/>
                              </a:rPr>
                            </m:ctrlPr>
                          </m:sSupPr>
                          <m:e>
                            <m:r>
                              <a:rPr lang="en-CA" sz="1600" i="1">
                                <a:latin typeface="Cambria Math" panose="02040503050406030204" pitchFamily="18" charset="0"/>
                              </a:rPr>
                              <m:t>𝐺</m:t>
                            </m:r>
                          </m:e>
                          <m:sup>
                            <m:r>
                              <a:rPr lang="en-CA" sz="1600" i="1">
                                <a:latin typeface="Cambria Math" panose="02040503050406030204" pitchFamily="18" charset="0"/>
                              </a:rPr>
                              <m:t>𝑖𝑛𝑡</m:t>
                            </m:r>
                          </m:sup>
                        </m:sSup>
                      </m:e>
                    </m:d>
                    <m:r>
                      <a:rPr lang="en-CA" sz="1600" b="0" i="1" smtClean="0">
                        <a:latin typeface="Cambria Math" panose="02040503050406030204" pitchFamily="18" charset="0"/>
                      </a:rPr>
                      <m:t>≤1−</m:t>
                    </m:r>
                    <m:f>
                      <m:fPr>
                        <m:ctrlPr>
                          <a:rPr lang="en-CA" sz="1600" b="0" i="1" smtClean="0">
                            <a:latin typeface="Cambria Math" panose="02040503050406030204" pitchFamily="18" charset="0"/>
                          </a:rPr>
                        </m:ctrlPr>
                      </m:fPr>
                      <m:num>
                        <m:r>
                          <a:rPr lang="en-CA" sz="1600" b="0" i="1" smtClean="0">
                            <a:latin typeface="Cambria Math" panose="02040503050406030204" pitchFamily="18" charset="0"/>
                          </a:rPr>
                          <m:t>1</m:t>
                        </m:r>
                      </m:num>
                      <m:den>
                        <m:r>
                          <a:rPr lang="en-CA" sz="1600" b="0" i="1" smtClean="0">
                            <a:latin typeface="Cambria Math" panose="02040503050406030204" pitchFamily="18" charset="0"/>
                          </a:rPr>
                          <m:t>𝑝𝑜𝑙𝑦𝑙𝑜𝑔</m:t>
                        </m:r>
                        <m:r>
                          <a:rPr lang="en-CA" sz="1600" b="0" i="1" smtClean="0">
                            <a:latin typeface="Cambria Math" panose="02040503050406030204" pitchFamily="18" charset="0"/>
                          </a:rPr>
                          <m:t>(</m:t>
                        </m:r>
                        <m:r>
                          <a:rPr lang="en-CA" sz="1600" b="0" i="1" smtClean="0">
                            <a:latin typeface="Cambria Math" panose="02040503050406030204" pitchFamily="18" charset="0"/>
                          </a:rPr>
                          <m:t>𝑛</m:t>
                        </m:r>
                        <m:r>
                          <a:rPr lang="en-CA" sz="1600" b="0" i="1" smtClean="0">
                            <a:latin typeface="Cambria Math" panose="02040503050406030204" pitchFamily="18" charset="0"/>
                          </a:rPr>
                          <m:t>)</m:t>
                        </m:r>
                      </m:den>
                    </m:f>
                  </m:oMath>
                </a14:m>
                <a:endParaRPr lang="en-CA" sz="1600" dirty="0"/>
              </a:p>
              <a:p>
                <a:pPr marL="342900" indent="-342900"/>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i="1">
                            <a:latin typeface="Cambria Math" panose="02040503050406030204" pitchFamily="18" charset="0"/>
                          </a:rPr>
                          <m:t>𝑖𝑛𝑡</m:t>
                        </m:r>
                      </m:sup>
                    </m:sSup>
                  </m:oMath>
                </a14:m>
                <a:r>
                  <a:rPr lang="en-CA" sz="2000" dirty="0"/>
                  <a:t> is special</a:t>
                </a:r>
              </a:p>
              <a:p>
                <a:pPr marL="800100" lvl="1" indent="-342900"/>
                <a:endParaRPr lang="en-US" sz="1600" dirty="0"/>
              </a:p>
              <a:p>
                <a:endParaRPr lang="en-US" sz="2000" dirty="0"/>
              </a:p>
              <a:p>
                <a:pPr lvl="1"/>
                <a:endParaRPr lang="en-US" sz="2000" dirty="0"/>
              </a:p>
              <a:p>
                <a:pPr lvl="1"/>
                <a:endParaRPr lang="en-US" sz="1600" dirty="0"/>
              </a:p>
            </p:txBody>
          </p:sp>
        </mc:Choice>
        <mc:Fallback>
          <p:sp>
            <p:nvSpPr>
              <p:cNvPr id="3" name="Content Placeholder 2">
                <a:extLst>
                  <a:ext uri="{FF2B5EF4-FFF2-40B4-BE49-F238E27FC236}">
                    <a16:creationId xmlns:a16="http://schemas.microsoft.com/office/drawing/2014/main" id="{5C4196CF-8D38-BC44-9191-016B263909FE}"/>
                  </a:ext>
                </a:extLst>
              </p:cNvPr>
              <p:cNvSpPr>
                <a:spLocks noGrp="1" noRot="1" noChangeAspect="1" noMove="1" noResize="1" noEditPoints="1" noAdjustHandles="1" noChangeArrowheads="1" noChangeShapeType="1" noTextEdit="1"/>
              </p:cNvSpPr>
              <p:nvPr>
                <p:ph idx="1"/>
              </p:nvPr>
            </p:nvSpPr>
            <p:spPr>
              <a:xfrm>
                <a:off x="838199" y="1825625"/>
                <a:ext cx="5838223" cy="4351338"/>
              </a:xfrm>
              <a:blipFill>
                <a:blip r:embed="rId3"/>
                <a:stretch>
                  <a:fillRect l="-1085" t="-1754"/>
                </a:stretch>
              </a:blipFill>
            </p:spPr>
            <p:txBody>
              <a:bodyPr/>
              <a:lstStyle/>
              <a:p>
                <a:r>
                  <a:rPr lang="en-US">
                    <a:noFill/>
                  </a:rPr>
                  <a:t> </a:t>
                </a:r>
              </a:p>
            </p:txBody>
          </p:sp>
        </mc:Fallback>
      </mc:AlternateContent>
      <p:sp>
        <p:nvSpPr>
          <p:cNvPr id="4" name="Cube 3">
            <a:extLst>
              <a:ext uri="{FF2B5EF4-FFF2-40B4-BE49-F238E27FC236}">
                <a16:creationId xmlns:a16="http://schemas.microsoft.com/office/drawing/2014/main" id="{02C96B34-D78F-EB4C-BD17-45165642E7BB}"/>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a:extLst>
              <a:ext uri="{FF2B5EF4-FFF2-40B4-BE49-F238E27FC236}">
                <a16:creationId xmlns:a16="http://schemas.microsoft.com/office/drawing/2014/main" id="{D464275A-276E-DD49-A396-C42F26245C8B}"/>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B263D-6199-BB43-A865-2322456D345E}"/>
              </a:ext>
            </a:extLst>
          </p:cNvPr>
          <p:cNvPicPr>
            <a:picLocks noChangeAspect="1"/>
          </p:cNvPicPr>
          <p:nvPr/>
        </p:nvPicPr>
        <p:blipFill>
          <a:blip r:embed="rId4"/>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3BED9318-9CF1-774A-B2EB-BD5A3D15F54C}"/>
              </a:ext>
            </a:extLst>
          </p:cNvPr>
          <p:cNvCxnSpPr>
            <a:cxnSpLocks/>
          </p:cNvCxnSpPr>
          <p:nvPr/>
        </p:nvCxnSpPr>
        <p:spPr>
          <a:xfrm flipH="1" flipV="1">
            <a:off x="7591219" y="3130953"/>
            <a:ext cx="875882" cy="681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2026FD-B435-4A42-AD1E-BBC09D949C35}"/>
              </a:ext>
            </a:extLst>
          </p:cNvPr>
          <p:cNvCxnSpPr>
            <a:cxnSpLocks/>
          </p:cNvCxnSpPr>
          <p:nvPr/>
        </p:nvCxnSpPr>
        <p:spPr>
          <a:xfrm flipV="1">
            <a:off x="9381897" y="3078176"/>
            <a:ext cx="1130030" cy="749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22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bg1">
              <a:lumMod val="95000"/>
            </a:schemeClr>
          </a:solidFill>
          <a:ln w="28575">
            <a:noFill/>
          </a:ln>
        </p:spPr>
        <p:txBody>
          <a:bodyPr wrap="square" rtlCol="0">
            <a:spAutoFit/>
          </a:bodyPr>
          <a:lstStyle/>
          <a:p>
            <a:pPr algn="ctr"/>
            <a:r>
              <a:rPr lang="en-US" sz="4000" b="1" dirty="0">
                <a:solidFill>
                  <a:schemeClr val="bg1">
                    <a:lumMod val="75000"/>
                  </a:schemeClr>
                </a:solidFill>
              </a:rPr>
              <a:t>Introspection</a:t>
            </a:r>
          </a:p>
          <a:p>
            <a:pPr algn="ctr"/>
            <a:r>
              <a:rPr lang="en-US" sz="2400" i="1" dirty="0">
                <a:solidFill>
                  <a:schemeClr val="bg1">
                    <a:lumMod val="75000"/>
                  </a:schemeClr>
                </a:solidFill>
              </a:rPr>
              <a:t>Delegating the question sampling</a:t>
            </a:r>
            <a:endParaRPr lang="en-US" sz="2000" i="1" dirty="0">
              <a:solidFill>
                <a:schemeClr val="bg1">
                  <a:lumMod val="75000"/>
                </a:schemeClr>
              </a:solidFill>
            </a:endParaRPr>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4000" b="1" dirty="0"/>
              <a:t>Answer Reduction</a:t>
            </a:r>
          </a:p>
          <a:p>
            <a:pPr algn="ctr"/>
            <a:r>
              <a:rPr lang="en-US" sz="2400" i="1" dirty="0"/>
              <a:t>Delegating the decider</a:t>
            </a:r>
            <a:endParaRPr lang="en-US" sz="2000" i="1" dirty="0"/>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bg1">
              <a:lumMod val="95000"/>
            </a:schemeClr>
          </a:solidFill>
          <a:ln w="28575">
            <a:noFill/>
          </a:ln>
        </p:spPr>
        <p:txBody>
          <a:bodyPr wrap="square" rtlCol="0">
            <a:spAutoFit/>
          </a:bodyPr>
          <a:lstStyle/>
          <a:p>
            <a:pPr algn="ctr"/>
            <a:r>
              <a:rPr lang="en-US" sz="4000" b="1" dirty="0">
                <a:solidFill>
                  <a:schemeClr val="bg1">
                    <a:lumMod val="75000"/>
                  </a:schemeClr>
                </a:solidFill>
              </a:rPr>
              <a:t>Gap Amplification</a:t>
            </a:r>
          </a:p>
          <a:p>
            <a:pPr algn="ctr"/>
            <a:r>
              <a:rPr lang="en-US" sz="2400" i="1" dirty="0">
                <a:solidFill>
                  <a:schemeClr val="bg1">
                    <a:lumMod val="75000"/>
                  </a:schemeClr>
                </a:solidFill>
              </a:rPr>
              <a:t>Restoring the soundness</a:t>
            </a:r>
            <a:endParaRPr lang="en-US" sz="2000" i="1" dirty="0">
              <a:solidFill>
                <a:schemeClr val="bg1">
                  <a:lumMod val="75000"/>
                </a:schemeClr>
              </a:solidFill>
            </a:endParaRPr>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solidFill>
                                <a:schemeClr val="bg1">
                                  <a:lumMod val="75000"/>
                                </a:schemeClr>
                              </a:solidFill>
                              <a:latin typeface="Cambria Math" panose="02040503050406030204" pitchFamily="18" charset="0"/>
                            </a:rPr>
                          </m:ctrlPr>
                        </m:accPr>
                        <m:e>
                          <m:r>
                            <a:rPr lang="en-CA" sz="2800" b="0" i="1" smtClean="0">
                              <a:solidFill>
                                <a:schemeClr val="bg1">
                                  <a:lumMod val="75000"/>
                                </a:schemeClr>
                              </a:solidFill>
                              <a:latin typeface="Cambria Math" panose="02040503050406030204" pitchFamily="18" charset="0"/>
                            </a:rPr>
                            <m:t>𝐺</m:t>
                          </m:r>
                        </m:e>
                      </m:acc>
                      <m:r>
                        <a:rPr lang="en-CA" sz="2800" i="1">
                          <a:solidFill>
                            <a:schemeClr val="bg1">
                              <a:lumMod val="75000"/>
                            </a:schemeClr>
                          </a:solidFill>
                          <a:latin typeface="Cambria Math" panose="02040503050406030204" pitchFamily="18" charset="0"/>
                        </a:rPr>
                        <m:t>=(</m:t>
                      </m:r>
                      <m:acc>
                        <m:accPr>
                          <m:chr m:val="̂"/>
                          <m:ctrlPr>
                            <a:rPr lang="en-CA" sz="2800" b="0" i="1" smtClean="0">
                              <a:solidFill>
                                <a:schemeClr val="bg1">
                                  <a:lumMod val="75000"/>
                                </a:schemeClr>
                              </a:solidFill>
                              <a:latin typeface="Cambria Math" panose="02040503050406030204" pitchFamily="18" charset="0"/>
                            </a:rPr>
                          </m:ctrlPr>
                        </m:accPr>
                        <m:e>
                          <m:r>
                            <a:rPr lang="en-CA" sz="2800" b="0" i="1" smtClean="0">
                              <a:solidFill>
                                <a:schemeClr val="bg1">
                                  <a:lumMod val="75000"/>
                                </a:schemeClr>
                              </a:solidFill>
                              <a:latin typeface="Cambria Math" panose="02040503050406030204" pitchFamily="18" charset="0"/>
                            </a:rPr>
                            <m:t>𝜇</m:t>
                          </m:r>
                        </m:e>
                      </m:acc>
                      <m:r>
                        <a:rPr lang="en-CA" sz="2800" i="1">
                          <a:solidFill>
                            <a:schemeClr val="bg1">
                              <a:lumMod val="75000"/>
                            </a:schemeClr>
                          </a:solidFill>
                          <a:latin typeface="Cambria Math" panose="02040503050406030204" pitchFamily="18" charset="0"/>
                        </a:rPr>
                        <m:t>,</m:t>
                      </m:r>
                      <m:acc>
                        <m:accPr>
                          <m:chr m:val="̂"/>
                          <m:ctrlPr>
                            <a:rPr lang="en-CA" sz="2800" b="0" i="1" smtClean="0">
                              <a:solidFill>
                                <a:schemeClr val="bg1">
                                  <a:lumMod val="75000"/>
                                </a:schemeClr>
                              </a:solidFill>
                              <a:latin typeface="Cambria Math" panose="02040503050406030204" pitchFamily="18" charset="0"/>
                            </a:rPr>
                          </m:ctrlPr>
                        </m:accPr>
                        <m:e>
                          <m:r>
                            <a:rPr lang="en-CA" sz="2800" b="0" i="1" smtClean="0">
                              <a:solidFill>
                                <a:schemeClr val="bg1">
                                  <a:lumMod val="75000"/>
                                </a:schemeClr>
                              </a:solidFill>
                              <a:latin typeface="Cambria Math" panose="02040503050406030204" pitchFamily="18" charset="0"/>
                            </a:rPr>
                            <m:t>𝐷</m:t>
                          </m:r>
                        </m:e>
                      </m:acc>
                      <m:r>
                        <a:rPr lang="en-CA" sz="2800" i="1">
                          <a:solidFill>
                            <a:schemeClr val="bg1">
                              <a:lumMod val="75000"/>
                            </a:schemeClr>
                          </a:solidFill>
                          <a:latin typeface="Cambria Math" panose="02040503050406030204" pitchFamily="18" charset="0"/>
                        </a:rPr>
                        <m:t>)</m:t>
                      </m:r>
                    </m:oMath>
                  </m:oMathPara>
                </a14:m>
                <a:endParaRPr lang="en-US" sz="2800" dirty="0">
                  <a:solidFill>
                    <a:schemeClr val="bg1">
                      <a:lumMod val="75000"/>
                    </a:schemeClr>
                  </a:solidFill>
                </a:endParaRPr>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chemeClr val="bg1">
                    <a:lumMod val="75000"/>
                  </a:schemeClr>
                </a:solidFill>
              </a:rPr>
              <a:t>(special)</a:t>
            </a:r>
          </a:p>
        </p:txBody>
      </p:sp>
      <p:sp>
        <p:nvSpPr>
          <p:cNvPr id="2" name="Trapezoid 1">
            <a:extLst>
              <a:ext uri="{FF2B5EF4-FFF2-40B4-BE49-F238E27FC236}">
                <a16:creationId xmlns:a16="http://schemas.microsoft.com/office/drawing/2014/main" id="{13782304-5F77-9148-8415-05EE169B1091}"/>
              </a:ext>
            </a:extLst>
          </p:cNvPr>
          <p:cNvSpPr/>
          <p:nvPr/>
        </p:nvSpPr>
        <p:spPr>
          <a:xfrm rot="16200000">
            <a:off x="4728949" y="3180477"/>
            <a:ext cx="1885298" cy="601886"/>
          </a:xfrm>
          <a:prstGeom prst="trapezoid">
            <a:avLst>
              <a:gd name="adj" fmla="val 6837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862113D-AE9F-9D47-9C55-63B092481150}"/>
                  </a:ext>
                </a:extLst>
              </p:cNvPr>
              <p:cNvSpPr txBox="1"/>
              <p:nvPr/>
            </p:nvSpPr>
            <p:spPr>
              <a:xfrm>
                <a:off x="5972541" y="1332023"/>
                <a:ext cx="5903084" cy="4479431"/>
              </a:xfrm>
              <a:prstGeom prst="rect">
                <a:avLst/>
              </a:prstGeom>
              <a:solidFill>
                <a:schemeClr val="accent2">
                  <a:lumMod val="20000"/>
                  <a:lumOff val="80000"/>
                </a:schemeClr>
              </a:solidFill>
              <a:ln w="28575">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CA" sz="2000" i="1" smtClean="0">
                              <a:latin typeface="Cambria Math" panose="02040503050406030204" pitchFamily="18" charset="0"/>
                            </a:rPr>
                          </m:ctrlPr>
                        </m:sSupPr>
                        <m:e>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r>
                            <a:rPr lang="en-CA" sz="2000" b="0" i="1" smtClean="0">
                              <a:latin typeface="Cambria Math" panose="02040503050406030204" pitchFamily="18" charset="0"/>
                            </a:rPr>
                            <m:t>→</m:t>
                          </m:r>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r>
                        <a:rPr lang="en-CA" sz="2000" i="1">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rPr>
                            <m:t>𝜇</m:t>
                          </m:r>
                        </m:e>
                        <m:sup>
                          <m:r>
                            <a:rPr lang="en-CA" sz="2000" b="0" i="1" smtClean="0">
                              <a:latin typeface="Cambria Math" panose="02040503050406030204" pitchFamily="18" charset="0"/>
                            </a:rPr>
                            <m:t>𝑎𝑟</m:t>
                          </m:r>
                        </m:sup>
                      </m:sSup>
                      <m:r>
                        <a:rPr lang="en-CA" sz="2000" i="1">
                          <a:latin typeface="Cambria Math" panose="02040503050406030204" pitchFamily="18" charset="0"/>
                        </a:rPr>
                        <m:t>,</m:t>
                      </m:r>
                      <m:sSup>
                        <m:sSupPr>
                          <m:ctrlPr>
                            <a:rPr lang="en-CA" sz="2000" i="1">
                              <a:latin typeface="Cambria Math" panose="02040503050406030204" pitchFamily="18" charset="0"/>
                            </a:rPr>
                          </m:ctrlPr>
                        </m:sSupPr>
                        <m:e>
                          <m:r>
                            <a:rPr lang="en-CA" sz="2000" i="1">
                              <a:latin typeface="Cambria Math" panose="02040503050406030204" pitchFamily="18" charset="0"/>
                            </a:rPr>
                            <m:t>𝐷</m:t>
                          </m:r>
                        </m:e>
                        <m:sup>
                          <m:r>
                            <a:rPr lang="en-CA" sz="2000" b="0" i="1" smtClean="0">
                              <a:latin typeface="Cambria Math" panose="02040503050406030204" pitchFamily="18" charset="0"/>
                            </a:rPr>
                            <m:t>𝑎𝑟</m:t>
                          </m:r>
                        </m:sup>
                      </m:sSup>
                      <m:r>
                        <a:rPr lang="en-CA" sz="2000" i="1">
                          <a:latin typeface="Cambria Math" panose="02040503050406030204" pitchFamily="18" charset="0"/>
                        </a:rPr>
                        <m:t>)</m:t>
                      </m:r>
                    </m:oMath>
                  </m:oMathPara>
                </a14:m>
                <a:endParaRPr lang="en-US" sz="2000" dirty="0"/>
              </a:p>
              <a:p>
                <a:pPr/>
                <a14:m>
                  <m:oMath xmlns:m="http://schemas.openxmlformats.org/officeDocument/2006/math">
                    <m:r>
                      <a:rPr lang="en-CA" sz="2000" i="1">
                        <a:latin typeface="Cambria Math" panose="02040503050406030204" pitchFamily="18" charset="0"/>
                      </a:rPr>
                      <m:t>𝑛</m:t>
                    </m:r>
                    <m:r>
                      <a:rPr lang="en-CA" sz="2000" i="1">
                        <a:latin typeface="Cambria Math" panose="02040503050406030204" pitchFamily="18" charset="0"/>
                      </a:rPr>
                      <m:t>=</m:t>
                    </m:r>
                  </m:oMath>
                </a14:m>
                <a:r>
                  <a:rPr lang="en-US" sz="2000" dirty="0"/>
                  <a:t> Complexity(</a:t>
                </a:r>
                <a14:m>
                  <m:oMath xmlns:m="http://schemas.openxmlformats.org/officeDocument/2006/math">
                    <m:r>
                      <a:rPr lang="en-CA" sz="2000" i="1">
                        <a:latin typeface="Cambria Math" panose="02040503050406030204" pitchFamily="18" charset="0"/>
                      </a:rPr>
                      <m:t>𝐺</m:t>
                    </m:r>
                  </m:oMath>
                </a14:m>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Completeness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e>
                    </m:d>
                    <m:r>
                      <a:rPr lang="en-CA" sz="2000" i="1">
                        <a:latin typeface="Cambria Math" panose="02040503050406030204" pitchFamily="18" charset="0"/>
                      </a:rPr>
                      <m:t>=1</m:t>
                    </m:r>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𝐺</m:t>
                            </m:r>
                          </m:e>
                          <m:sup>
                            <m:r>
                              <a:rPr lang="en-CA" sz="2000" b="0" i="1" smtClean="0">
                                <a:latin typeface="Cambria Math" panose="02040503050406030204" pitchFamily="18" charset="0"/>
                              </a:rPr>
                              <m:t>𝑎𝑟</m:t>
                            </m:r>
                          </m:sup>
                        </m:sSup>
                      </m:e>
                    </m:d>
                    <m:r>
                      <a:rPr lang="en-CA" sz="2000" i="1">
                        <a:latin typeface="Cambria Math" panose="02040503050406030204" pitchFamily="18" charset="0"/>
                      </a:rPr>
                      <m:t>=1</m:t>
                    </m:r>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Soundness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e>
                    </m:d>
                    <m:r>
                      <a:rPr lang="en-CA" sz="2000" b="0" i="1" smtClean="0">
                        <a:latin typeface="Cambria Math" panose="02040503050406030204" pitchFamily="18" charset="0"/>
                      </a:rPr>
                      <m:t>≤1−</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𝑝𝑜𝑙𝑦𝑙𝑜𝑔</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den>
                    </m:f>
                  </m:oMath>
                </a14:m>
                <a:r>
                  <a:rPr lang="en-US" sz="2000" dirty="0"/>
                  <a:t>, </a:t>
                </a:r>
                <a:br>
                  <a:rPr lang="en-US" sz="2000" dirty="0"/>
                </a:br>
                <a:r>
                  <a:rPr lang="en-US" sz="2000" dirty="0"/>
                  <a:t>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e>
                    </m:d>
                    <m:r>
                      <a:rPr lang="en-CA" sz="2000" b="0" i="1" smtClean="0">
                        <a:latin typeface="Cambria Math" panose="02040503050406030204" pitchFamily="18" charset="0"/>
                      </a:rPr>
                      <m:t>≤1−</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𝑝𝑜𝑙𝑦𝑙𝑜𝑔</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den>
                    </m:f>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CA" sz="2000" b="1" dirty="0"/>
                  <a:t>Complexity</a:t>
                </a:r>
              </a:p>
              <a:p>
                <a:pPr marL="800100" lvl="1" indent="-342900">
                  <a:buFont typeface="Arial" panose="020B0604020202020204" pitchFamily="34" charset="0"/>
                  <a:buChar char="•"/>
                </a:pPr>
                <a:r>
                  <a:rPr lang="en-CA" sz="2000" dirty="0"/>
                  <a:t>Complexity(</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𝜇</m:t>
                        </m:r>
                      </m:e>
                      <m:sup>
                        <m:r>
                          <a:rPr lang="en-CA" sz="2000" b="0" i="1" smtClean="0">
                            <a:latin typeface="Cambria Math" panose="02040503050406030204" pitchFamily="18" charset="0"/>
                          </a:rPr>
                          <m:t>𝑎𝑟</m:t>
                        </m:r>
                      </m:sup>
                    </m:sSup>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a:p>
                <a:pPr marL="800100" lvl="1" indent="-342900">
                  <a:buFont typeface="Arial" panose="020B0604020202020204" pitchFamily="34" charset="0"/>
                  <a:buChar char="•"/>
                </a:pPr>
                <a:r>
                  <a:rPr lang="en-CA" sz="2000" dirty="0"/>
                  <a:t>Complexity(</a:t>
                </a:r>
                <a14:m>
                  <m:oMath xmlns:m="http://schemas.openxmlformats.org/officeDocument/2006/math">
                    <m:sSup>
                      <m:sSupPr>
                        <m:ctrlPr>
                          <a:rPr lang="en-CA" sz="2000" i="1">
                            <a:latin typeface="Cambria Math" panose="02040503050406030204" pitchFamily="18" charset="0"/>
                          </a:rPr>
                        </m:ctrlPr>
                      </m:sSupPr>
                      <m:e>
                        <m:r>
                          <a:rPr lang="en-CA" sz="2000" b="0" i="1" smtClean="0">
                            <a:latin typeface="Cambria Math" panose="02040503050406030204" pitchFamily="18" charset="0"/>
                          </a:rPr>
                          <m:t>𝐷</m:t>
                        </m:r>
                      </m:e>
                      <m:sup>
                        <m:r>
                          <a:rPr lang="en-CA" sz="2000" b="0" i="1" smtClean="0">
                            <a:latin typeface="Cambria Math" panose="02040503050406030204" pitchFamily="18" charset="0"/>
                          </a:rPr>
                          <m:t>𝑎𝑟</m:t>
                        </m:r>
                      </m:sup>
                    </m:sSup>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p:txBody>
          </p:sp>
        </mc:Choice>
        <mc:Fallback>
          <p:sp>
            <p:nvSpPr>
              <p:cNvPr id="17" name="TextBox 16">
                <a:extLst>
                  <a:ext uri="{FF2B5EF4-FFF2-40B4-BE49-F238E27FC236}">
                    <a16:creationId xmlns:a16="http://schemas.microsoft.com/office/drawing/2014/main" id="{E862113D-AE9F-9D47-9C55-63B092481150}"/>
                  </a:ext>
                </a:extLst>
              </p:cNvPr>
              <p:cNvSpPr txBox="1">
                <a:spLocks noRot="1" noChangeAspect="1" noMove="1" noResize="1" noEditPoints="1" noAdjustHandles="1" noChangeArrowheads="1" noChangeShapeType="1" noTextEdit="1"/>
              </p:cNvSpPr>
              <p:nvPr/>
            </p:nvSpPr>
            <p:spPr>
              <a:xfrm>
                <a:off x="5972541" y="1332023"/>
                <a:ext cx="5903084" cy="4479431"/>
              </a:xfrm>
              <a:prstGeom prst="rect">
                <a:avLst/>
              </a:prstGeom>
              <a:blipFill>
                <a:blip r:embed="rId4"/>
                <a:stretch>
                  <a:fillRect l="-427" b="-843"/>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592030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C38A9D4-290C-1C4A-B2CA-977CB0952117}"/>
              </a:ext>
            </a:extLst>
          </p:cNvPr>
          <p:cNvGrpSpPr/>
          <p:nvPr/>
        </p:nvGrpSpPr>
        <p:grpSpPr>
          <a:xfrm>
            <a:off x="8257556" y="1993255"/>
            <a:ext cx="1842780" cy="450190"/>
            <a:chOff x="1835198" y="3980128"/>
            <a:chExt cx="4375371" cy="682855"/>
          </a:xfrm>
        </p:grpSpPr>
        <p:sp>
          <p:nvSpPr>
            <p:cNvPr id="27" name="Freeform 26">
              <a:extLst>
                <a:ext uri="{FF2B5EF4-FFF2-40B4-BE49-F238E27FC236}">
                  <a16:creationId xmlns:a16="http://schemas.microsoft.com/office/drawing/2014/main" id="{6015A31D-A7CB-A046-8F39-54301E18EF6C}"/>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a:extLst>
                <a:ext uri="{FF2B5EF4-FFF2-40B4-BE49-F238E27FC236}">
                  <a16:creationId xmlns:a16="http://schemas.microsoft.com/office/drawing/2014/main" id="{B2CBC0C2-9976-544D-8D14-C491E0915C37}"/>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Title 1">
            <a:extLst>
              <a:ext uri="{FF2B5EF4-FFF2-40B4-BE49-F238E27FC236}">
                <a16:creationId xmlns:a16="http://schemas.microsoft.com/office/drawing/2014/main" id="{86AB6438-C7AB-1F4A-ADA3-7EBF5853E447}"/>
              </a:ext>
            </a:extLst>
          </p:cNvPr>
          <p:cNvSpPr>
            <a:spLocks noGrp="1"/>
          </p:cNvSpPr>
          <p:nvPr>
            <p:ph type="title"/>
          </p:nvPr>
        </p:nvSpPr>
        <p:spPr/>
        <p:txBody>
          <a:bodyPr/>
          <a:lstStyle/>
          <a:p>
            <a:r>
              <a:rPr lang="en-US" dirty="0"/>
              <a:t>Answer Reduction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DE2002-1F28-584D-A0F5-2FB11A25E363}"/>
                  </a:ext>
                </a:extLst>
              </p:cNvPr>
              <p:cNvSpPr>
                <a:spLocks noGrp="1"/>
              </p:cNvSpPr>
              <p:nvPr>
                <p:ph idx="1"/>
              </p:nvPr>
            </p:nvSpPr>
            <p:spPr>
              <a:xfrm>
                <a:off x="838200" y="1991879"/>
                <a:ext cx="4565073" cy="4351338"/>
              </a:xfrm>
            </p:spPr>
            <p:txBody>
              <a:bodyPr>
                <a:normAutofit/>
              </a:bodyPr>
              <a:lstStyle/>
              <a:p>
                <a:r>
                  <a:rPr lang="en-CA" sz="2000" dirty="0"/>
                  <a:t>Let’s start again with a special game </a:t>
                </a:r>
                <a14:m>
                  <m:oMath xmlns:m="http://schemas.openxmlformats.org/officeDocument/2006/math">
                    <m:r>
                      <a:rPr lang="en-CA" sz="2000" i="1">
                        <a:latin typeface="Cambria Math" panose="02040503050406030204" pitchFamily="18" charset="0"/>
                      </a:rPr>
                      <m:t>𝐺</m:t>
                    </m:r>
                    <m:r>
                      <a:rPr lang="en-CA" sz="2000" i="1">
                        <a:latin typeface="Cambria Math" panose="02040503050406030204" pitchFamily="18" charset="0"/>
                      </a:rPr>
                      <m:t>=(</m:t>
                    </m:r>
                    <m:r>
                      <a:rPr lang="en-CA" sz="2000" i="1">
                        <a:latin typeface="Cambria Math" panose="02040503050406030204" pitchFamily="18" charset="0"/>
                      </a:rPr>
                      <m:t>𝜇</m:t>
                    </m:r>
                    <m:r>
                      <a:rPr lang="en-CA" sz="2000" i="1">
                        <a:latin typeface="Cambria Math" panose="02040503050406030204" pitchFamily="18" charset="0"/>
                      </a:rPr>
                      <m:t>,</m:t>
                    </m:r>
                    <m:r>
                      <a:rPr lang="en-CA" sz="2000" i="1">
                        <a:latin typeface="Cambria Math" panose="02040503050406030204" pitchFamily="18" charset="0"/>
                      </a:rPr>
                      <m:t>𝐷</m:t>
                    </m:r>
                    <m:r>
                      <a:rPr lang="en-CA" sz="2000" i="1">
                        <a:latin typeface="Cambria Math" panose="02040503050406030204" pitchFamily="18" charset="0"/>
                      </a:rPr>
                      <m:t>)</m:t>
                    </m:r>
                  </m:oMath>
                </a14:m>
                <a:r>
                  <a:rPr lang="en-CA" sz="2000" dirty="0"/>
                  <a:t>.</a:t>
                </a:r>
              </a:p>
              <a:p>
                <a:endParaRPr lang="en-CA" sz="2000" dirty="0"/>
              </a:p>
              <a:p>
                <a:r>
                  <a:rPr lang="en-CA" sz="2000" dirty="0"/>
                  <a:t>Instead of computing </a:t>
                </a:r>
                <a14:m>
                  <m:oMath xmlns:m="http://schemas.openxmlformats.org/officeDocument/2006/math">
                    <m:r>
                      <a:rPr lang="en-CA" sz="2000" b="0" i="1" smtClean="0">
                        <a:latin typeface="Cambria Math" panose="02040503050406030204" pitchFamily="18" charset="0"/>
                      </a:rPr>
                      <m:t>𝐷</m:t>
                    </m:r>
                    <m:r>
                      <a:rPr lang="en-CA" sz="2000" b="0" i="1" smtClean="0">
                        <a:latin typeface="Cambria Math" panose="02040503050406030204" pitchFamily="18" charset="0"/>
                      </a:rPr>
                      <m:t>(</m:t>
                    </m:r>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CA" sz="2000" b="0" i="1" smtClean="0">
                        <a:latin typeface="Cambria Math" panose="02040503050406030204" pitchFamily="18" charset="0"/>
                      </a:rPr>
                      <m:t>𝑎</m:t>
                    </m:r>
                    <m:r>
                      <a:rPr lang="en-CA" sz="2000" b="0" i="1" smtClean="0">
                        <a:latin typeface="Cambria Math" panose="02040503050406030204" pitchFamily="18" charset="0"/>
                      </a:rPr>
                      <m:t>,</m:t>
                    </m:r>
                    <m:r>
                      <a:rPr lang="en-CA" sz="2000" b="0" i="1" smtClean="0">
                        <a:latin typeface="Cambria Math" panose="02040503050406030204" pitchFamily="18" charset="0"/>
                      </a:rPr>
                      <m:t>𝑏</m:t>
                    </m:r>
                    <m:r>
                      <a:rPr lang="en-CA" sz="2000" b="0" i="1" smtClean="0">
                        <a:latin typeface="Cambria Math" panose="02040503050406030204" pitchFamily="18" charset="0"/>
                      </a:rPr>
                      <m:t>)</m:t>
                    </m:r>
                  </m:oMath>
                </a14:m>
                <a:r>
                  <a:rPr lang="en-US" sz="2000" dirty="0"/>
                  <a:t> by itself, which takes </a:t>
                </a:r>
                <a14:m>
                  <m:oMath xmlns:m="http://schemas.openxmlformats.org/officeDocument/2006/math">
                    <m:r>
                      <a:rPr lang="en-CA" sz="2000" b="0" i="1" smtClean="0">
                        <a:latin typeface="Cambria Math" panose="02040503050406030204" pitchFamily="18" charset="0"/>
                      </a:rPr>
                      <m:t>𝑝𝑜𝑙𝑦</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oMath>
                </a14:m>
                <a:r>
                  <a:rPr lang="en-US" sz="2000" dirty="0"/>
                  <a:t> time, the verifier will ask the players to give a </a:t>
                </a:r>
                <a:r>
                  <a:rPr lang="en-US" sz="2000" b="1" i="1" dirty="0"/>
                  <a:t>probabilistically checkable proof</a:t>
                </a:r>
                <a:r>
                  <a:rPr lang="en-US" sz="2000" dirty="0"/>
                  <a:t> </a:t>
                </a:r>
                <a:r>
                  <a:rPr lang="en-US" sz="2000" b="1" i="1" dirty="0"/>
                  <a:t>(PCP)</a:t>
                </a:r>
                <a:r>
                  <a:rPr lang="en-US" sz="2000" dirty="0"/>
                  <a:t> that </a:t>
                </a:r>
                <a14:m>
                  <m:oMath xmlns:m="http://schemas.openxmlformats.org/officeDocument/2006/math">
                    <m:r>
                      <a:rPr lang="en-CA" sz="2000" i="1">
                        <a:latin typeface="Cambria Math" panose="02040503050406030204" pitchFamily="18" charset="0"/>
                      </a:rPr>
                      <m:t>𝐷</m:t>
                    </m:r>
                    <m:r>
                      <a:rPr lang="en-CA" sz="2000" i="1">
                        <a:latin typeface="Cambria Math" panose="02040503050406030204" pitchFamily="18" charset="0"/>
                      </a:rPr>
                      <m:t>(</m:t>
                    </m:r>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𝑦</m:t>
                    </m:r>
                    <m:r>
                      <a:rPr lang="en-CA" sz="2000" i="1">
                        <a:latin typeface="Cambria Math" panose="02040503050406030204" pitchFamily="18" charset="0"/>
                      </a:rPr>
                      <m:t>,</m:t>
                    </m:r>
                    <m:r>
                      <a:rPr lang="en-CA" sz="2000" i="1">
                        <a:latin typeface="Cambria Math" panose="02040503050406030204" pitchFamily="18" charset="0"/>
                      </a:rPr>
                      <m:t>𝑎</m:t>
                    </m:r>
                    <m:r>
                      <a:rPr lang="en-CA" sz="2000" i="1">
                        <a:latin typeface="Cambria Math" panose="02040503050406030204" pitchFamily="18" charset="0"/>
                      </a:rPr>
                      <m:t>,</m:t>
                    </m:r>
                    <m:r>
                      <a:rPr lang="en-CA" sz="2000" i="1">
                        <a:latin typeface="Cambria Math" panose="02040503050406030204" pitchFamily="18" charset="0"/>
                      </a:rPr>
                      <m:t>𝑏</m:t>
                    </m:r>
                    <m:r>
                      <a:rPr lang="en-CA" sz="2000" i="1">
                        <a:latin typeface="Cambria Math" panose="02040503050406030204" pitchFamily="18" charset="0"/>
                      </a:rPr>
                      <m:t>)</m:t>
                    </m:r>
                  </m:oMath>
                </a14:m>
                <a:r>
                  <a:rPr lang="en-US" sz="2000" dirty="0"/>
                  <a:t> </a:t>
                </a:r>
                <a:r>
                  <a:rPr lang="en-US" sz="2000" i="1" dirty="0"/>
                  <a:t>would have</a:t>
                </a:r>
                <a:r>
                  <a:rPr lang="en-US" sz="2000" dirty="0"/>
                  <a:t> accepted.</a:t>
                </a:r>
              </a:p>
              <a:p>
                <a:endParaRPr lang="en-US" sz="2000" dirty="0"/>
              </a:p>
              <a:p>
                <a:r>
                  <a:rPr lang="en-US" sz="2000" dirty="0"/>
                  <a:t>This PCP can be verified in polylog(</a:t>
                </a:r>
                <a14:m>
                  <m:oMath xmlns:m="http://schemas.openxmlformats.org/officeDocument/2006/math">
                    <m:r>
                      <a:rPr lang="en-CA" sz="2000" i="1">
                        <a:latin typeface="Cambria Math" panose="02040503050406030204" pitchFamily="18" charset="0"/>
                      </a:rPr>
                      <m:t>𝑛</m:t>
                    </m:r>
                  </m:oMath>
                </a14:m>
                <a:r>
                  <a:rPr lang="en-US" sz="2000" dirty="0"/>
                  <a:t>) time. </a:t>
                </a:r>
              </a:p>
              <a:p>
                <a:endParaRPr lang="en-US" sz="2000" dirty="0"/>
              </a:p>
              <a:p>
                <a:endParaRPr lang="en-US" sz="2000" dirty="0"/>
              </a:p>
            </p:txBody>
          </p:sp>
        </mc:Choice>
        <mc:Fallback>
          <p:sp>
            <p:nvSpPr>
              <p:cNvPr id="3" name="Content Placeholder 2">
                <a:extLst>
                  <a:ext uri="{FF2B5EF4-FFF2-40B4-BE49-F238E27FC236}">
                    <a16:creationId xmlns:a16="http://schemas.microsoft.com/office/drawing/2014/main" id="{5BDE2002-1F28-584D-A0F5-2FB11A25E363}"/>
                  </a:ext>
                </a:extLst>
              </p:cNvPr>
              <p:cNvSpPr>
                <a:spLocks noGrp="1" noRot="1" noChangeAspect="1" noMove="1" noResize="1" noEditPoints="1" noAdjustHandles="1" noChangeArrowheads="1" noChangeShapeType="1" noTextEdit="1"/>
              </p:cNvSpPr>
              <p:nvPr>
                <p:ph idx="1"/>
              </p:nvPr>
            </p:nvSpPr>
            <p:spPr>
              <a:xfrm>
                <a:off x="838200" y="1991879"/>
                <a:ext cx="4565073" cy="4351338"/>
              </a:xfrm>
              <a:blipFill>
                <a:blip r:embed="rId2"/>
                <a:stretch>
                  <a:fillRect l="-1111" t="-1458"/>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8E03228F-78E2-F942-8038-DC200D61142E}"/>
              </a:ext>
            </a:extLst>
          </p:cNvPr>
          <p:cNvSpPr/>
          <p:nvPr/>
        </p:nvSpPr>
        <p:spPr>
          <a:xfrm>
            <a:off x="838200" y="1318064"/>
            <a:ext cx="3475631" cy="523220"/>
          </a:xfrm>
          <a:prstGeom prst="rect">
            <a:avLst/>
          </a:prstGeom>
        </p:spPr>
        <p:txBody>
          <a:bodyPr wrap="none">
            <a:spAutoFit/>
          </a:bodyPr>
          <a:lstStyle/>
          <a:p>
            <a:pPr algn="ctr"/>
            <a:r>
              <a:rPr lang="en-US" sz="2800" i="1" dirty="0"/>
              <a:t>Delegating the decider</a:t>
            </a:r>
            <a:endParaRPr lang="en-US" sz="2400" i="1" dirty="0"/>
          </a:p>
        </p:txBody>
      </p:sp>
      <p:sp>
        <p:nvSpPr>
          <p:cNvPr id="7" name="Cube 6">
            <a:extLst>
              <a:ext uri="{FF2B5EF4-FFF2-40B4-BE49-F238E27FC236}">
                <a16:creationId xmlns:a16="http://schemas.microsoft.com/office/drawing/2014/main" id="{E9613A95-BE3B-EE40-9B07-7E74DE848507}"/>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DF69E1C-721A-E64B-B2E6-DFDFA689EABC}"/>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EE7F09A-F7EF-E044-920C-886A5DC719BA}"/>
              </a:ext>
            </a:extLst>
          </p:cNvPr>
          <p:cNvPicPr>
            <a:picLocks noChangeAspect="1"/>
          </p:cNvPicPr>
          <p:nvPr/>
        </p:nvPicPr>
        <p:blipFill>
          <a:blip r:embed="rId3"/>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sp>
        <p:nvSpPr>
          <p:cNvPr id="12" name="Oval Callout 11">
            <a:extLst>
              <a:ext uri="{FF2B5EF4-FFF2-40B4-BE49-F238E27FC236}">
                <a16:creationId xmlns:a16="http://schemas.microsoft.com/office/drawing/2014/main" id="{2984AB27-37A9-A043-B092-12958670154A}"/>
              </a:ext>
            </a:extLst>
          </p:cNvPr>
          <p:cNvSpPr/>
          <p:nvPr/>
        </p:nvSpPr>
        <p:spPr>
          <a:xfrm>
            <a:off x="9642764" y="4307306"/>
            <a:ext cx="2315689" cy="1931274"/>
          </a:xfrm>
          <a:prstGeom prst="wedgeEllipseCallout">
            <a:avLst>
              <a:gd name="adj1" fmla="val -65676"/>
              <a:gd name="adj2" fmla="val -291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ABA959C-26A0-C048-9AB3-E6ACF8E65339}"/>
                  </a:ext>
                </a:extLst>
              </p:cNvPr>
              <p:cNvSpPr txBox="1"/>
              <p:nvPr/>
            </p:nvSpPr>
            <p:spPr>
              <a:xfrm>
                <a:off x="10141558" y="4629358"/>
                <a:ext cx="1797784" cy="1477328"/>
              </a:xfrm>
              <a:prstGeom prst="rect">
                <a:avLst/>
              </a:prstGeom>
              <a:noFill/>
            </p:spPr>
            <p:txBody>
              <a:bodyPr wrap="square" rtlCol="0">
                <a:spAutoFit/>
              </a:bodyPr>
              <a:lstStyle/>
              <a:p>
                <a:r>
                  <a:rPr lang="en-CA" dirty="0"/>
                  <a:t>I’m too lazy to compute </a:t>
                </a:r>
                <a14:m>
                  <m:oMath xmlns:m="http://schemas.openxmlformats.org/officeDocument/2006/math">
                    <m:r>
                      <a:rPr lang="en-CA" b="0" i="1" smtClean="0">
                        <a:latin typeface="Cambria Math" panose="02040503050406030204" pitchFamily="18" charset="0"/>
                      </a:rPr>
                      <m:t>𝐷</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𝑎</m:t>
                        </m:r>
                        <m:r>
                          <a:rPr lang="en-CA" b="0" i="1" smtClean="0">
                            <a:latin typeface="Cambria Math" panose="02040503050406030204" pitchFamily="18" charset="0"/>
                          </a:rPr>
                          <m:t>,</m:t>
                        </m:r>
                        <m:r>
                          <a:rPr lang="en-CA" b="0" i="1" smtClean="0">
                            <a:latin typeface="Cambria Math" panose="02040503050406030204" pitchFamily="18" charset="0"/>
                          </a:rPr>
                          <m:t>𝑏</m:t>
                        </m:r>
                      </m:e>
                    </m:d>
                  </m:oMath>
                </a14:m>
                <a:r>
                  <a:rPr lang="en-US" dirty="0"/>
                  <a:t> myself…</a:t>
                </a:r>
              </a:p>
              <a:p>
                <a:endParaRPr lang="en-US" dirty="0"/>
              </a:p>
            </p:txBody>
          </p:sp>
        </mc:Choice>
        <mc:Fallback>
          <p:sp>
            <p:nvSpPr>
              <p:cNvPr id="16" name="TextBox 15">
                <a:extLst>
                  <a:ext uri="{FF2B5EF4-FFF2-40B4-BE49-F238E27FC236}">
                    <a16:creationId xmlns:a16="http://schemas.microsoft.com/office/drawing/2014/main" id="{DABA959C-26A0-C048-9AB3-E6ACF8E65339}"/>
                  </a:ext>
                </a:extLst>
              </p:cNvPr>
              <p:cNvSpPr txBox="1">
                <a:spLocks noRot="1" noChangeAspect="1" noMove="1" noResize="1" noEditPoints="1" noAdjustHandles="1" noChangeArrowheads="1" noChangeShapeType="1" noTextEdit="1"/>
              </p:cNvSpPr>
              <p:nvPr/>
            </p:nvSpPr>
            <p:spPr>
              <a:xfrm>
                <a:off x="10141558" y="4629358"/>
                <a:ext cx="1797784" cy="1477328"/>
              </a:xfrm>
              <a:prstGeom prst="rect">
                <a:avLst/>
              </a:prstGeom>
              <a:blipFill>
                <a:blip r:embed="rId4"/>
                <a:stretch>
                  <a:fillRect l="-2817" t="-17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CD06EE6-23D6-D046-BC27-F4097DBBEFE4}"/>
                  </a:ext>
                </a:extLst>
              </p:cNvPr>
              <p:cNvSpPr txBox="1"/>
              <p:nvPr/>
            </p:nvSpPr>
            <p:spPr>
              <a:xfrm>
                <a:off x="7470761" y="351985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𝑥</m:t>
                      </m:r>
                    </m:oMath>
                  </m:oMathPara>
                </a14:m>
                <a:endParaRPr lang="en-US" sz="2400" dirty="0"/>
              </a:p>
            </p:txBody>
          </p:sp>
        </mc:Choice>
        <mc:Fallback>
          <p:sp>
            <p:nvSpPr>
              <p:cNvPr id="17" name="TextBox 16">
                <a:extLst>
                  <a:ext uri="{FF2B5EF4-FFF2-40B4-BE49-F238E27FC236}">
                    <a16:creationId xmlns:a16="http://schemas.microsoft.com/office/drawing/2014/main" id="{7CD06EE6-23D6-D046-BC27-F4097DBBEFE4}"/>
                  </a:ext>
                </a:extLst>
              </p:cNvPr>
              <p:cNvSpPr txBox="1">
                <a:spLocks noRot="1" noChangeAspect="1" noMove="1" noResize="1" noEditPoints="1" noAdjustHandles="1" noChangeArrowheads="1" noChangeShapeType="1" noTextEdit="1"/>
              </p:cNvSpPr>
              <p:nvPr/>
            </p:nvSpPr>
            <p:spPr>
              <a:xfrm>
                <a:off x="7470761" y="3519850"/>
                <a:ext cx="473549"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373BCB35-EC6E-D946-A489-C4D35C497C63}"/>
                  </a:ext>
                </a:extLst>
              </p:cNvPr>
              <p:cNvSpPr txBox="1"/>
              <p:nvPr/>
            </p:nvSpPr>
            <p:spPr>
              <a:xfrm>
                <a:off x="9915670" y="3519850"/>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𝑦</m:t>
                      </m:r>
                    </m:oMath>
                  </m:oMathPara>
                </a14:m>
                <a:endParaRPr lang="en-US" sz="2400" dirty="0"/>
              </a:p>
            </p:txBody>
          </p:sp>
        </mc:Choice>
        <mc:Fallback>
          <p:sp>
            <p:nvSpPr>
              <p:cNvPr id="18" name="TextBox 17">
                <a:extLst>
                  <a:ext uri="{FF2B5EF4-FFF2-40B4-BE49-F238E27FC236}">
                    <a16:creationId xmlns:a16="http://schemas.microsoft.com/office/drawing/2014/main" id="{373BCB35-EC6E-D946-A489-C4D35C497C63}"/>
                  </a:ext>
                </a:extLst>
              </p:cNvPr>
              <p:cNvSpPr txBox="1">
                <a:spLocks noRot="1" noChangeAspect="1" noMove="1" noResize="1" noEditPoints="1" noAdjustHandles="1" noChangeArrowheads="1" noChangeShapeType="1" noTextEdit="1"/>
              </p:cNvSpPr>
              <p:nvPr/>
            </p:nvSpPr>
            <p:spPr>
              <a:xfrm>
                <a:off x="9915670" y="3519850"/>
                <a:ext cx="473549" cy="461665"/>
              </a:xfrm>
              <a:prstGeom prst="rect">
                <a:avLst/>
              </a:prstGeom>
              <a:blipFill>
                <a:blip r:embed="rId6"/>
                <a:stretch>
                  <a:fillRect b="-5263"/>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55517D2-DFC6-1946-96CE-28908CC34B34}"/>
              </a:ext>
            </a:extLst>
          </p:cNvPr>
          <p:cNvCxnSpPr>
            <a:cxnSpLocks/>
          </p:cNvCxnSpPr>
          <p:nvPr/>
        </p:nvCxnSpPr>
        <p:spPr>
          <a:xfrm>
            <a:off x="7611408" y="3140858"/>
            <a:ext cx="883627" cy="706181"/>
          </a:xfrm>
          <a:prstGeom prst="straightConnector1">
            <a:avLst/>
          </a:prstGeom>
          <a:ln w="571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EC4DAF6-E150-F94B-ABD8-5EB93D29A394}"/>
              </a:ext>
            </a:extLst>
          </p:cNvPr>
          <p:cNvCxnSpPr>
            <a:cxnSpLocks/>
          </p:cNvCxnSpPr>
          <p:nvPr/>
        </p:nvCxnSpPr>
        <p:spPr>
          <a:xfrm flipH="1">
            <a:off x="9373167" y="3140858"/>
            <a:ext cx="1147489" cy="757984"/>
          </a:xfrm>
          <a:prstGeom prst="straightConnector1">
            <a:avLst/>
          </a:prstGeom>
          <a:ln w="571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DF7DA73-92E7-2249-8E8E-BF8E06B8EB19}"/>
              </a:ext>
            </a:extLst>
          </p:cNvPr>
          <p:cNvCxnSpPr>
            <a:cxnSpLocks/>
          </p:cNvCxnSpPr>
          <p:nvPr/>
        </p:nvCxnSpPr>
        <p:spPr>
          <a:xfrm>
            <a:off x="7752055" y="3017901"/>
            <a:ext cx="883627" cy="706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B3E883-5A5D-DC43-9662-739A1EFBF484}"/>
              </a:ext>
            </a:extLst>
          </p:cNvPr>
          <p:cNvCxnSpPr>
            <a:cxnSpLocks/>
          </p:cNvCxnSpPr>
          <p:nvPr/>
        </p:nvCxnSpPr>
        <p:spPr>
          <a:xfrm flipH="1">
            <a:off x="9161700" y="3017901"/>
            <a:ext cx="1147489" cy="757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C06D84CC-7618-8D4A-BBFD-F67BC3EE73C4}"/>
                  </a:ext>
                </a:extLst>
              </p:cNvPr>
              <p:cNvSpPr txBox="1"/>
              <p:nvPr/>
            </p:nvSpPr>
            <p:spPr>
              <a:xfrm>
                <a:off x="8171869" y="2980745"/>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𝑎</m:t>
                      </m:r>
                    </m:oMath>
                  </m:oMathPara>
                </a14:m>
                <a:endParaRPr lang="en-US" sz="2400" dirty="0"/>
              </a:p>
            </p:txBody>
          </p:sp>
        </mc:Choice>
        <mc:Fallback>
          <p:sp>
            <p:nvSpPr>
              <p:cNvPr id="24" name="TextBox 23">
                <a:extLst>
                  <a:ext uri="{FF2B5EF4-FFF2-40B4-BE49-F238E27FC236}">
                    <a16:creationId xmlns:a16="http://schemas.microsoft.com/office/drawing/2014/main" id="{C06D84CC-7618-8D4A-BBFD-F67BC3EE73C4}"/>
                  </a:ext>
                </a:extLst>
              </p:cNvPr>
              <p:cNvSpPr txBox="1">
                <a:spLocks noRot="1" noChangeAspect="1" noMove="1" noResize="1" noEditPoints="1" noAdjustHandles="1" noChangeArrowheads="1" noChangeShapeType="1" noTextEdit="1"/>
              </p:cNvSpPr>
              <p:nvPr/>
            </p:nvSpPr>
            <p:spPr>
              <a:xfrm>
                <a:off x="8171869" y="2980745"/>
                <a:ext cx="473549"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72897F25-A9FF-954C-A561-5111EED9AED4}"/>
                  </a:ext>
                </a:extLst>
              </p:cNvPr>
              <p:cNvSpPr txBox="1"/>
              <p:nvPr/>
            </p:nvSpPr>
            <p:spPr>
              <a:xfrm>
                <a:off x="9360410" y="2935228"/>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𝑏</m:t>
                      </m:r>
                    </m:oMath>
                  </m:oMathPara>
                </a14:m>
                <a:endParaRPr lang="en-US" sz="2400" dirty="0"/>
              </a:p>
            </p:txBody>
          </p:sp>
        </mc:Choice>
        <mc:Fallback>
          <p:sp>
            <p:nvSpPr>
              <p:cNvPr id="25" name="TextBox 24">
                <a:extLst>
                  <a:ext uri="{FF2B5EF4-FFF2-40B4-BE49-F238E27FC236}">
                    <a16:creationId xmlns:a16="http://schemas.microsoft.com/office/drawing/2014/main" id="{72897F25-A9FF-954C-A561-5111EED9AED4}"/>
                  </a:ext>
                </a:extLst>
              </p:cNvPr>
              <p:cNvSpPr txBox="1">
                <a:spLocks noRot="1" noChangeAspect="1" noMove="1" noResize="1" noEditPoints="1" noAdjustHandles="1" noChangeArrowheads="1" noChangeShapeType="1" noTextEdit="1"/>
              </p:cNvSpPr>
              <p:nvPr/>
            </p:nvSpPr>
            <p:spPr>
              <a:xfrm>
                <a:off x="9360410" y="2935228"/>
                <a:ext cx="473549" cy="46166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0539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A876C-9EF5-164B-872D-7715E5BA789A}"/>
              </a:ext>
            </a:extLst>
          </p:cNvPr>
          <p:cNvSpPr>
            <a:spLocks noGrp="1"/>
          </p:cNvSpPr>
          <p:nvPr>
            <p:ph type="title"/>
          </p:nvPr>
        </p:nvSpPr>
        <p:spPr/>
        <p:txBody>
          <a:bodyPr/>
          <a:lstStyle/>
          <a:p>
            <a:r>
              <a:rPr lang="en-US" dirty="0"/>
              <a:t>Interlude: PCPs</a:t>
            </a:r>
          </a:p>
        </p:txBody>
      </p:sp>
      <p:sp>
        <p:nvSpPr>
          <p:cNvPr id="3" name="Content Placeholder 2">
            <a:extLst>
              <a:ext uri="{FF2B5EF4-FFF2-40B4-BE49-F238E27FC236}">
                <a16:creationId xmlns:a16="http://schemas.microsoft.com/office/drawing/2014/main" id="{03BD6922-33D3-0447-8A4C-C53C770C6772}"/>
              </a:ext>
            </a:extLst>
          </p:cNvPr>
          <p:cNvSpPr>
            <a:spLocks noGrp="1"/>
          </p:cNvSpPr>
          <p:nvPr>
            <p:ph idx="1"/>
          </p:nvPr>
        </p:nvSpPr>
        <p:spPr/>
        <p:txBody>
          <a:bodyPr>
            <a:normAutofit/>
          </a:bodyPr>
          <a:lstStyle/>
          <a:p>
            <a:r>
              <a:rPr lang="en-US" sz="2000" dirty="0"/>
              <a:t>PCPs are a way to format proofs so that their correctness can be verified, with high confidence, by examining only O(1) number of random locations in the proof!</a:t>
            </a:r>
          </a:p>
          <a:p>
            <a:endParaRPr lang="en-US" sz="2000" dirty="0"/>
          </a:p>
          <a:p>
            <a:r>
              <a:rPr lang="en-US" sz="2000" b="1" dirty="0"/>
              <a:t>PCP Theorem</a:t>
            </a:r>
            <a:r>
              <a:rPr lang="en-US" sz="2000" dirty="0"/>
              <a:t> [Arora-</a:t>
            </a:r>
            <a:r>
              <a:rPr lang="en-US" sz="2000" dirty="0" err="1"/>
              <a:t>Safra</a:t>
            </a:r>
            <a:r>
              <a:rPr lang="en-US" sz="2000" dirty="0"/>
              <a:t>, Arora-Lund-</a:t>
            </a:r>
            <a:r>
              <a:rPr lang="en-US" sz="2000" dirty="0" err="1"/>
              <a:t>Motwani</a:t>
            </a:r>
            <a:r>
              <a:rPr lang="en-US" sz="2000" dirty="0"/>
              <a:t>-Sudan-</a:t>
            </a:r>
            <a:r>
              <a:rPr lang="en-US" sz="2000" dirty="0" err="1"/>
              <a:t>Szegedy</a:t>
            </a:r>
            <a:r>
              <a:rPr lang="en-US" sz="2000" dirty="0"/>
              <a:t> ‘93]: Every NP statement has an efficiently checkable PCP.</a:t>
            </a:r>
          </a:p>
        </p:txBody>
      </p:sp>
      <p:pic>
        <p:nvPicPr>
          <p:cNvPr id="5" name="Picture 4">
            <a:extLst>
              <a:ext uri="{FF2B5EF4-FFF2-40B4-BE49-F238E27FC236}">
                <a16:creationId xmlns:a16="http://schemas.microsoft.com/office/drawing/2014/main" id="{C6FAD32B-36C0-9949-A5CB-63D956E23BC0}"/>
              </a:ext>
            </a:extLst>
          </p:cNvPr>
          <p:cNvPicPr>
            <a:picLocks noChangeAspect="1"/>
          </p:cNvPicPr>
          <p:nvPr/>
        </p:nvPicPr>
        <p:blipFill>
          <a:blip r:embed="rId2"/>
          <a:stretch>
            <a:fillRect/>
          </a:stretch>
        </p:blipFill>
        <p:spPr>
          <a:xfrm>
            <a:off x="3009596" y="4215209"/>
            <a:ext cx="1815153" cy="1733886"/>
          </a:xfrm>
          <a:prstGeom prst="rect">
            <a:avLst/>
          </a:prstGeom>
        </p:spPr>
      </p:pic>
      <p:pic>
        <p:nvPicPr>
          <p:cNvPr id="6" name="Picture 5">
            <a:extLst>
              <a:ext uri="{FF2B5EF4-FFF2-40B4-BE49-F238E27FC236}">
                <a16:creationId xmlns:a16="http://schemas.microsoft.com/office/drawing/2014/main" id="{2B71379C-AA5D-8A4F-B825-04B8D44A7049}"/>
              </a:ext>
            </a:extLst>
          </p:cNvPr>
          <p:cNvPicPr>
            <a:picLocks noChangeAspect="1"/>
          </p:cNvPicPr>
          <p:nvPr/>
        </p:nvPicPr>
        <p:blipFill>
          <a:blip r:embed="rId3"/>
          <a:stretch>
            <a:fillRect/>
          </a:stretch>
        </p:blipFill>
        <p:spPr>
          <a:xfrm>
            <a:off x="964234" y="4334936"/>
            <a:ext cx="1456835" cy="1494430"/>
          </a:xfrm>
          <a:prstGeom prst="rect">
            <a:avLst/>
          </a:prstGeom>
        </p:spPr>
      </p:pic>
      <p:sp>
        <p:nvSpPr>
          <p:cNvPr id="7" name="Right Arrow 6">
            <a:extLst>
              <a:ext uri="{FF2B5EF4-FFF2-40B4-BE49-F238E27FC236}">
                <a16:creationId xmlns:a16="http://schemas.microsoft.com/office/drawing/2014/main" id="{F2C4AE3D-5AEC-6744-9D8E-3DEAE4E25604}"/>
              </a:ext>
            </a:extLst>
          </p:cNvPr>
          <p:cNvSpPr/>
          <p:nvPr/>
        </p:nvSpPr>
        <p:spPr>
          <a:xfrm>
            <a:off x="5070409" y="4932337"/>
            <a:ext cx="1542197" cy="503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3CC773-29D2-DD45-823A-7004A52DB16A}"/>
              </a:ext>
            </a:extLst>
          </p:cNvPr>
          <p:cNvSpPr txBox="1"/>
          <p:nvPr/>
        </p:nvSpPr>
        <p:spPr>
          <a:xfrm>
            <a:off x="5070409" y="4481987"/>
            <a:ext cx="1542197" cy="369332"/>
          </a:xfrm>
          <a:prstGeom prst="rect">
            <a:avLst/>
          </a:prstGeom>
          <a:noFill/>
        </p:spPr>
        <p:txBody>
          <a:bodyPr wrap="square" rtlCol="0">
            <a:spAutoFit/>
          </a:bodyPr>
          <a:lstStyle/>
          <a:p>
            <a:r>
              <a:rPr lang="en-US" dirty="0"/>
              <a:t>PCP Encoding</a:t>
            </a:r>
          </a:p>
        </p:txBody>
      </p:sp>
      <p:pic>
        <p:nvPicPr>
          <p:cNvPr id="9" name="Picture 8">
            <a:extLst>
              <a:ext uri="{FF2B5EF4-FFF2-40B4-BE49-F238E27FC236}">
                <a16:creationId xmlns:a16="http://schemas.microsoft.com/office/drawing/2014/main" id="{9ADA5562-D9FF-DB4E-B89F-12BCE4B2D825}"/>
              </a:ext>
            </a:extLst>
          </p:cNvPr>
          <p:cNvPicPr>
            <a:picLocks noChangeAspect="1"/>
          </p:cNvPicPr>
          <p:nvPr/>
        </p:nvPicPr>
        <p:blipFill rotWithShape="1">
          <a:blip r:embed="rId4"/>
          <a:srcRect r="43373"/>
          <a:stretch/>
        </p:blipFill>
        <p:spPr>
          <a:xfrm>
            <a:off x="6827526" y="4215209"/>
            <a:ext cx="2869474" cy="1600200"/>
          </a:xfrm>
          <a:prstGeom prst="rect">
            <a:avLst/>
          </a:prstGeom>
          <a:ln>
            <a:solidFill>
              <a:schemeClr val="tx1"/>
            </a:solidFill>
          </a:ln>
        </p:spPr>
      </p:pic>
      <p:pic>
        <p:nvPicPr>
          <p:cNvPr id="10" name="Picture 9">
            <a:extLst>
              <a:ext uri="{FF2B5EF4-FFF2-40B4-BE49-F238E27FC236}">
                <a16:creationId xmlns:a16="http://schemas.microsoft.com/office/drawing/2014/main" id="{5A15B7A3-0926-494B-A9E5-CE3B1D3B8ACC}"/>
              </a:ext>
            </a:extLst>
          </p:cNvPr>
          <p:cNvPicPr>
            <a:picLocks noChangeAspect="1"/>
          </p:cNvPicPr>
          <p:nvPr/>
        </p:nvPicPr>
        <p:blipFill>
          <a:blip r:embed="rId5"/>
          <a:stretch>
            <a:fillRect/>
          </a:stretch>
        </p:blipFill>
        <p:spPr>
          <a:xfrm>
            <a:off x="10584646" y="4601847"/>
            <a:ext cx="562989" cy="995639"/>
          </a:xfrm>
          <a:prstGeom prst="rect">
            <a:avLst/>
          </a:prstGeom>
          <a:effectLst>
            <a:outerShdw blurRad="50800" dist="38100" dir="2700000" algn="tl" rotWithShape="0">
              <a:prstClr val="black">
                <a:alpha val="40000"/>
              </a:prstClr>
            </a:outerShdw>
          </a:effectLst>
        </p:spPr>
      </p:pic>
      <p:cxnSp>
        <p:nvCxnSpPr>
          <p:cNvPr id="11" name="Straight Arrow Connector 10">
            <a:extLst>
              <a:ext uri="{FF2B5EF4-FFF2-40B4-BE49-F238E27FC236}">
                <a16:creationId xmlns:a16="http://schemas.microsoft.com/office/drawing/2014/main" id="{90D173B3-A6B9-9C4F-A369-F06C4455F6EE}"/>
              </a:ext>
            </a:extLst>
          </p:cNvPr>
          <p:cNvCxnSpPr/>
          <p:nvPr/>
        </p:nvCxnSpPr>
        <p:spPr>
          <a:xfrm flipH="1" flipV="1">
            <a:off x="8700714" y="4481987"/>
            <a:ext cx="1774209" cy="3693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986FD8-2AE8-DD49-B3C6-101717B33821}"/>
              </a:ext>
            </a:extLst>
          </p:cNvPr>
          <p:cNvCxnSpPr>
            <a:cxnSpLocks/>
          </p:cNvCxnSpPr>
          <p:nvPr/>
        </p:nvCxnSpPr>
        <p:spPr>
          <a:xfrm flipH="1">
            <a:off x="7869339" y="5015309"/>
            <a:ext cx="2605584" cy="1687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CAE13D-39E9-A945-BDAB-37389DE92135}"/>
              </a:ext>
            </a:extLst>
          </p:cNvPr>
          <p:cNvCxnSpPr>
            <a:cxnSpLocks/>
          </p:cNvCxnSpPr>
          <p:nvPr/>
        </p:nvCxnSpPr>
        <p:spPr>
          <a:xfrm flipH="1">
            <a:off x="9451342" y="5118097"/>
            <a:ext cx="1023581" cy="4618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Rounded Rectangular Callout 13">
            <a:extLst>
              <a:ext uri="{FF2B5EF4-FFF2-40B4-BE49-F238E27FC236}">
                <a16:creationId xmlns:a16="http://schemas.microsoft.com/office/drawing/2014/main" id="{433906B8-7A5F-994B-8C7A-D531E6963135}"/>
              </a:ext>
            </a:extLst>
          </p:cNvPr>
          <p:cNvSpPr/>
          <p:nvPr/>
        </p:nvSpPr>
        <p:spPr>
          <a:xfrm>
            <a:off x="9911919" y="3826760"/>
            <a:ext cx="1950507" cy="573232"/>
          </a:xfrm>
          <a:prstGeom prst="wedgeRoundRectCallout">
            <a:avLst>
              <a:gd name="adj1" fmla="val -11314"/>
              <a:gd name="adj2" fmla="val 886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5688B6B-E5A2-794A-B731-375A33DF1EDB}"/>
              </a:ext>
            </a:extLst>
          </p:cNvPr>
          <p:cNvSpPr txBox="1"/>
          <p:nvPr/>
        </p:nvSpPr>
        <p:spPr>
          <a:xfrm>
            <a:off x="10051843" y="3897051"/>
            <a:ext cx="2245610" cy="461665"/>
          </a:xfrm>
          <a:prstGeom prst="rect">
            <a:avLst/>
          </a:prstGeom>
          <a:noFill/>
        </p:spPr>
        <p:txBody>
          <a:bodyPr wrap="square" rtlCol="0">
            <a:spAutoFit/>
          </a:bodyPr>
          <a:lstStyle/>
          <a:p>
            <a:r>
              <a:rPr lang="en-US" sz="2400" dirty="0"/>
              <a:t>RH is true!</a:t>
            </a:r>
          </a:p>
        </p:txBody>
      </p:sp>
      <p:sp>
        <p:nvSpPr>
          <p:cNvPr id="27" name="TextBox 26">
            <a:extLst>
              <a:ext uri="{FF2B5EF4-FFF2-40B4-BE49-F238E27FC236}">
                <a16:creationId xmlns:a16="http://schemas.microsoft.com/office/drawing/2014/main" id="{2F04441A-70E0-B74D-B566-9D1DD39A99D8}"/>
              </a:ext>
            </a:extLst>
          </p:cNvPr>
          <p:cNvSpPr txBox="1"/>
          <p:nvPr/>
        </p:nvSpPr>
        <p:spPr>
          <a:xfrm>
            <a:off x="3235386" y="4481986"/>
            <a:ext cx="1535372" cy="1200329"/>
          </a:xfrm>
          <a:prstGeom prst="rect">
            <a:avLst/>
          </a:prstGeom>
          <a:noFill/>
        </p:spPr>
        <p:txBody>
          <a:bodyPr wrap="square" rtlCol="0">
            <a:spAutoFit/>
          </a:bodyPr>
          <a:lstStyle/>
          <a:p>
            <a:r>
              <a:rPr lang="en-US" dirty="0"/>
              <a:t>2</a:t>
            </a:r>
            <a:r>
              <a:rPr lang="en-US" baseline="30000" dirty="0"/>
              <a:t>100</a:t>
            </a:r>
            <a:r>
              <a:rPr lang="en-US" dirty="0"/>
              <a:t> page</a:t>
            </a:r>
            <a:br>
              <a:rPr lang="en-US" dirty="0"/>
            </a:br>
            <a:r>
              <a:rPr lang="en-US" dirty="0"/>
              <a:t>Proof of </a:t>
            </a:r>
            <a:br>
              <a:rPr lang="en-US" dirty="0"/>
            </a:br>
            <a:r>
              <a:rPr lang="en-US" dirty="0"/>
              <a:t>Riemann</a:t>
            </a:r>
            <a:br>
              <a:rPr lang="en-US" dirty="0"/>
            </a:br>
            <a:r>
              <a:rPr lang="en-US" dirty="0"/>
              <a:t>Hypothesis</a:t>
            </a:r>
          </a:p>
        </p:txBody>
      </p:sp>
    </p:spTree>
    <p:extLst>
      <p:ext uri="{BB962C8B-B14F-4D97-AF65-F5344CB8AC3E}">
        <p14:creationId xmlns:p14="http://schemas.microsoft.com/office/powerpoint/2010/main" val="29256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animBg="1"/>
      <p:bldP spid="15"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5A9A-FD6E-CA41-BF65-6A7E0B68D1BD}"/>
              </a:ext>
            </a:extLst>
          </p:cNvPr>
          <p:cNvSpPr>
            <a:spLocks noGrp="1"/>
          </p:cNvSpPr>
          <p:nvPr>
            <p:ph type="title"/>
          </p:nvPr>
        </p:nvSpPr>
        <p:spPr/>
        <p:txBody>
          <a:bodyPr/>
          <a:lstStyle/>
          <a:p>
            <a:r>
              <a:rPr lang="en-US" dirty="0"/>
              <a:t>Nonlocal games</a:t>
            </a:r>
          </a:p>
        </p:txBody>
      </p:sp>
      <p:sp>
        <p:nvSpPr>
          <p:cNvPr id="18" name="Rectangle 17">
            <a:extLst>
              <a:ext uri="{FF2B5EF4-FFF2-40B4-BE49-F238E27FC236}">
                <a16:creationId xmlns:a16="http://schemas.microsoft.com/office/drawing/2014/main" id="{F1346729-9E87-8A47-B351-EF6D917E1C5A}"/>
              </a:ext>
            </a:extLst>
          </p:cNvPr>
          <p:cNvSpPr/>
          <p:nvPr/>
        </p:nvSpPr>
        <p:spPr>
          <a:xfrm>
            <a:off x="382566" y="5653950"/>
            <a:ext cx="4764811" cy="1200329"/>
          </a:xfrm>
          <a:prstGeom prst="rect">
            <a:avLst/>
          </a:prstGeom>
        </p:spPr>
        <p:txBody>
          <a:bodyPr wrap="square">
            <a:spAutoFit/>
          </a:bodyPr>
          <a:lstStyle/>
          <a:p>
            <a:r>
              <a:rPr lang="en-US" dirty="0"/>
              <a:t>Boxes are cooperating </a:t>
            </a:r>
            <a:r>
              <a:rPr lang="en-US" b="1" i="1" dirty="0"/>
              <a:t>players</a:t>
            </a:r>
            <a:r>
              <a:rPr lang="en-US" dirty="0"/>
              <a:t> that cannot communicate with each other, but can share quantum entanglement.</a:t>
            </a:r>
          </a:p>
          <a:p>
            <a:endParaRPr lang="en-US" dirty="0"/>
          </a:p>
        </p:txBody>
      </p:sp>
      <p:grpSp>
        <p:nvGrpSpPr>
          <p:cNvPr id="19" name="Group 18">
            <a:extLst>
              <a:ext uri="{FF2B5EF4-FFF2-40B4-BE49-F238E27FC236}">
                <a16:creationId xmlns:a16="http://schemas.microsoft.com/office/drawing/2014/main" id="{6A07C4E3-7E7A-6844-B835-8A57ACFAE4F4}"/>
              </a:ext>
            </a:extLst>
          </p:cNvPr>
          <p:cNvGrpSpPr/>
          <p:nvPr/>
        </p:nvGrpSpPr>
        <p:grpSpPr>
          <a:xfrm>
            <a:off x="1565545" y="2186025"/>
            <a:ext cx="1842780" cy="450190"/>
            <a:chOff x="1835198" y="3980128"/>
            <a:chExt cx="4375371" cy="682855"/>
          </a:xfrm>
        </p:grpSpPr>
        <p:sp>
          <p:nvSpPr>
            <p:cNvPr id="20" name="Freeform 19">
              <a:extLst>
                <a:ext uri="{FF2B5EF4-FFF2-40B4-BE49-F238E27FC236}">
                  <a16:creationId xmlns:a16="http://schemas.microsoft.com/office/drawing/2014/main" id="{16A88CB6-58A0-BB47-8968-3F48373FEFA0}"/>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a:extLst>
                <a:ext uri="{FF2B5EF4-FFF2-40B4-BE49-F238E27FC236}">
                  <a16:creationId xmlns:a16="http://schemas.microsoft.com/office/drawing/2014/main" id="{E7F9D33E-1A75-6146-9C77-7F75A5982DCF}"/>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3705F948-789A-814D-A466-AA6211E92D1F}"/>
                  </a:ext>
                </a:extLst>
              </p:cNvPr>
              <p:cNvSpPr/>
              <p:nvPr/>
            </p:nvSpPr>
            <p:spPr>
              <a:xfrm>
                <a:off x="2033822" y="1662805"/>
                <a:ext cx="7670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𝜓</m:t>
                      </m:r>
                      <m:r>
                        <a:rPr lang="en-US" sz="2800" b="0" i="1" smtClean="0">
                          <a:latin typeface="Cambria Math" panose="02040503050406030204" pitchFamily="18" charset="0"/>
                        </a:rPr>
                        <m:t>⟩</m:t>
                      </m:r>
                    </m:oMath>
                  </m:oMathPara>
                </a14:m>
                <a:endParaRPr lang="en-US" sz="2800" dirty="0"/>
              </a:p>
            </p:txBody>
          </p:sp>
        </mc:Choice>
        <mc:Fallback>
          <p:sp>
            <p:nvSpPr>
              <p:cNvPr id="22" name="Rectangle 21">
                <a:extLst>
                  <a:ext uri="{FF2B5EF4-FFF2-40B4-BE49-F238E27FC236}">
                    <a16:creationId xmlns:a16="http://schemas.microsoft.com/office/drawing/2014/main" id="{3705F948-789A-814D-A466-AA6211E92D1F}"/>
                  </a:ext>
                </a:extLst>
              </p:cNvPr>
              <p:cNvSpPr>
                <a:spLocks noRot="1" noChangeAspect="1" noMove="1" noResize="1" noEditPoints="1" noAdjustHandles="1" noChangeArrowheads="1" noChangeShapeType="1" noTextEdit="1"/>
              </p:cNvSpPr>
              <p:nvPr/>
            </p:nvSpPr>
            <p:spPr>
              <a:xfrm>
                <a:off x="2033822" y="1662805"/>
                <a:ext cx="767005" cy="523220"/>
              </a:xfrm>
              <a:prstGeom prst="rect">
                <a:avLst/>
              </a:prstGeom>
              <a:blipFill>
                <a:blip r:embed="rId2"/>
                <a:stretch>
                  <a:fillRect l="-3226" r="-3226" b="-19048"/>
                </a:stretch>
              </a:blipFill>
            </p:spPr>
            <p:txBody>
              <a:bodyPr/>
              <a:lstStyle/>
              <a:p>
                <a:r>
                  <a:rPr lang="en-US">
                    <a:noFill/>
                  </a:rPr>
                  <a:t> </a:t>
                </a:r>
              </a:p>
            </p:txBody>
          </p:sp>
        </mc:Fallback>
      </mc:AlternateContent>
      <p:sp>
        <p:nvSpPr>
          <p:cNvPr id="23" name="Cube 22">
            <a:extLst>
              <a:ext uri="{FF2B5EF4-FFF2-40B4-BE49-F238E27FC236}">
                <a16:creationId xmlns:a16="http://schemas.microsoft.com/office/drawing/2014/main" id="{3449CA5B-EAEE-934E-ACFA-A7B7F8C2A4FE}"/>
              </a:ext>
            </a:extLst>
          </p:cNvPr>
          <p:cNvSpPr/>
          <p:nvPr/>
        </p:nvSpPr>
        <p:spPr>
          <a:xfrm>
            <a:off x="382566" y="166531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EC3FFF7A-7E89-824C-8A72-566717B2386B}"/>
              </a:ext>
            </a:extLst>
          </p:cNvPr>
          <p:cNvSpPr/>
          <p:nvPr/>
        </p:nvSpPr>
        <p:spPr>
          <a:xfrm>
            <a:off x="3325386" y="1690688"/>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8DDCBDC-B27B-6F4E-A844-A1B8F6C1F9FA}"/>
              </a:ext>
            </a:extLst>
          </p:cNvPr>
          <p:cNvPicPr>
            <a:picLocks noChangeAspect="1"/>
          </p:cNvPicPr>
          <p:nvPr/>
        </p:nvPicPr>
        <p:blipFill>
          <a:blip r:embed="rId3"/>
          <a:stretch>
            <a:fillRect/>
          </a:stretch>
        </p:blipFill>
        <p:spPr>
          <a:xfrm>
            <a:off x="2175540" y="3846281"/>
            <a:ext cx="686975" cy="1214907"/>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12732D26-CB76-B54E-B2FE-00C5949E5C76}"/>
              </a:ext>
            </a:extLst>
          </p:cNvPr>
          <p:cNvSpPr txBox="1"/>
          <p:nvPr/>
        </p:nvSpPr>
        <p:spPr>
          <a:xfrm>
            <a:off x="1319759" y="4805515"/>
            <a:ext cx="1001461" cy="369332"/>
          </a:xfrm>
          <a:prstGeom prst="rect">
            <a:avLst/>
          </a:prstGeom>
          <a:noFill/>
        </p:spPr>
        <p:txBody>
          <a:bodyPr wrap="square" rtlCol="0">
            <a:spAutoFit/>
          </a:bodyPr>
          <a:lstStyle/>
          <a:p>
            <a:r>
              <a:rPr lang="en-US" dirty="0"/>
              <a:t>Verifier</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3BD27E77-83B0-024A-B6C8-1FBCB3B4FD33}"/>
                  </a:ext>
                </a:extLst>
              </p:cNvPr>
              <p:cNvSpPr txBox="1"/>
              <p:nvPr/>
            </p:nvSpPr>
            <p:spPr>
              <a:xfrm>
                <a:off x="1187267" y="3655681"/>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𝑎</m:t>
                      </m:r>
                    </m:oMath>
                  </m:oMathPara>
                </a14:m>
                <a:endParaRPr lang="en-US" sz="2400" dirty="0"/>
              </a:p>
            </p:txBody>
          </p:sp>
        </mc:Choice>
        <mc:Fallback>
          <p:sp>
            <p:nvSpPr>
              <p:cNvPr id="16" name="TextBox 15">
                <a:extLst>
                  <a:ext uri="{FF2B5EF4-FFF2-40B4-BE49-F238E27FC236}">
                    <a16:creationId xmlns:a16="http://schemas.microsoft.com/office/drawing/2014/main" id="{3BD27E77-83B0-024A-B6C8-1FBCB3B4FD33}"/>
                  </a:ext>
                </a:extLst>
              </p:cNvPr>
              <p:cNvSpPr txBox="1">
                <a:spLocks noRot="1" noChangeAspect="1" noMove="1" noResize="1" noEditPoints="1" noAdjustHandles="1" noChangeArrowheads="1" noChangeShapeType="1" noTextEdit="1"/>
              </p:cNvSpPr>
              <p:nvPr/>
            </p:nvSpPr>
            <p:spPr>
              <a:xfrm>
                <a:off x="1187267" y="3655681"/>
                <a:ext cx="473549"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1098878-7D14-0146-BD1C-E7EB080BAC74}"/>
                  </a:ext>
                </a:extLst>
              </p:cNvPr>
              <p:cNvSpPr txBox="1"/>
              <p:nvPr/>
            </p:nvSpPr>
            <p:spPr>
              <a:xfrm>
                <a:off x="3358733" y="3699595"/>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𝑏</m:t>
                      </m:r>
                    </m:oMath>
                  </m:oMathPara>
                </a14:m>
                <a:endParaRPr lang="en-US" sz="2400" dirty="0"/>
              </a:p>
            </p:txBody>
          </p:sp>
        </mc:Choice>
        <mc:Fallback>
          <p:sp>
            <p:nvSpPr>
              <p:cNvPr id="17" name="TextBox 16">
                <a:extLst>
                  <a:ext uri="{FF2B5EF4-FFF2-40B4-BE49-F238E27FC236}">
                    <a16:creationId xmlns:a16="http://schemas.microsoft.com/office/drawing/2014/main" id="{81098878-7D14-0146-BD1C-E7EB080BAC74}"/>
                  </a:ext>
                </a:extLst>
              </p:cNvPr>
              <p:cNvSpPr txBox="1">
                <a:spLocks noRot="1" noChangeAspect="1" noMove="1" noResize="1" noEditPoints="1" noAdjustHandles="1" noChangeArrowheads="1" noChangeShapeType="1" noTextEdit="1"/>
              </p:cNvSpPr>
              <p:nvPr/>
            </p:nvSpPr>
            <p:spPr>
              <a:xfrm>
                <a:off x="3358733" y="3699595"/>
                <a:ext cx="473549" cy="461665"/>
              </a:xfrm>
              <a:prstGeom prst="rect">
                <a:avLst/>
              </a:prstGeom>
              <a:blipFill>
                <a:blip r:embed="rId5"/>
                <a:stretch>
                  <a:fillRect/>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C2B82D19-CE89-D047-B560-366B390A705F}"/>
              </a:ext>
            </a:extLst>
          </p:cNvPr>
          <p:cNvCxnSpPr>
            <a:cxnSpLocks/>
          </p:cNvCxnSpPr>
          <p:nvPr/>
        </p:nvCxnSpPr>
        <p:spPr>
          <a:xfrm>
            <a:off x="1124506" y="3291131"/>
            <a:ext cx="883627" cy="706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FC54B88-D45C-C14B-B467-01F04353A2D1}"/>
              </a:ext>
            </a:extLst>
          </p:cNvPr>
          <p:cNvCxnSpPr>
            <a:cxnSpLocks/>
          </p:cNvCxnSpPr>
          <p:nvPr/>
        </p:nvCxnSpPr>
        <p:spPr>
          <a:xfrm flipH="1">
            <a:off x="2886265" y="3291131"/>
            <a:ext cx="1147489" cy="757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3" name="Oval Callout 32">
            <a:extLst>
              <a:ext uri="{FF2B5EF4-FFF2-40B4-BE49-F238E27FC236}">
                <a16:creationId xmlns:a16="http://schemas.microsoft.com/office/drawing/2014/main" id="{B05E9F9D-076E-C44C-9256-6A7B67552C4D}"/>
              </a:ext>
            </a:extLst>
          </p:cNvPr>
          <p:cNvSpPr/>
          <p:nvPr/>
        </p:nvSpPr>
        <p:spPr>
          <a:xfrm>
            <a:off x="3467190" y="4193413"/>
            <a:ext cx="2315689" cy="1138608"/>
          </a:xfrm>
          <a:prstGeom prst="wedgeEllipseCallout">
            <a:avLst>
              <a:gd name="adj1" fmla="val -65676"/>
              <a:gd name="adj2" fmla="val -291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87B89ACC-BC8A-FB48-8AA1-C4B24E48E75B}"/>
                  </a:ext>
                </a:extLst>
              </p:cNvPr>
              <p:cNvSpPr txBox="1"/>
              <p:nvPr/>
            </p:nvSpPr>
            <p:spPr>
              <a:xfrm>
                <a:off x="3783214" y="4450471"/>
                <a:ext cx="1797784" cy="646331"/>
              </a:xfrm>
              <a:prstGeom prst="rect">
                <a:avLst/>
              </a:prstGeom>
              <a:noFill/>
            </p:spPr>
            <p:txBody>
              <a:bodyPr wrap="square" rtlCol="0">
                <a:spAutoFit/>
              </a:bodyPr>
              <a:lstStyle/>
              <a:p>
                <a:r>
                  <a:rPr lang="en-US" dirty="0"/>
                  <a:t>You win if </a:t>
                </a:r>
                <a14:m>
                  <m:oMath xmlns:m="http://schemas.openxmlformats.org/officeDocument/2006/math">
                    <m:r>
                      <a:rPr lang="en-CA" b="0" i="1" smtClean="0">
                        <a:latin typeface="Cambria Math" panose="02040503050406030204" pitchFamily="18" charset="0"/>
                      </a:rPr>
                      <m:t>𝐷</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𝑎</m:t>
                        </m:r>
                        <m:r>
                          <a:rPr lang="en-CA" b="0" i="1" smtClean="0">
                            <a:latin typeface="Cambria Math" panose="02040503050406030204" pitchFamily="18" charset="0"/>
                          </a:rPr>
                          <m:t>,</m:t>
                        </m:r>
                        <m:r>
                          <a:rPr lang="en-CA" b="0" i="1" smtClean="0">
                            <a:latin typeface="Cambria Math" panose="02040503050406030204" pitchFamily="18" charset="0"/>
                          </a:rPr>
                          <m:t>𝑏</m:t>
                        </m:r>
                      </m:e>
                    </m:d>
                    <m:r>
                      <a:rPr lang="en-CA" b="0" i="1" smtClean="0">
                        <a:latin typeface="Cambria Math" panose="02040503050406030204" pitchFamily="18" charset="0"/>
                      </a:rPr>
                      <m:t>=1</m:t>
                    </m:r>
                  </m:oMath>
                </a14:m>
                <a:endParaRPr lang="en-US" dirty="0"/>
              </a:p>
            </p:txBody>
          </p:sp>
        </mc:Choice>
        <mc:Fallback>
          <p:sp>
            <p:nvSpPr>
              <p:cNvPr id="34" name="TextBox 33">
                <a:extLst>
                  <a:ext uri="{FF2B5EF4-FFF2-40B4-BE49-F238E27FC236}">
                    <a16:creationId xmlns:a16="http://schemas.microsoft.com/office/drawing/2014/main" id="{87B89ACC-BC8A-FB48-8AA1-C4B24E48E75B}"/>
                  </a:ext>
                </a:extLst>
              </p:cNvPr>
              <p:cNvSpPr txBox="1">
                <a:spLocks noRot="1" noChangeAspect="1" noMove="1" noResize="1" noEditPoints="1" noAdjustHandles="1" noChangeArrowheads="1" noChangeShapeType="1" noTextEdit="1"/>
              </p:cNvSpPr>
              <p:nvPr/>
            </p:nvSpPr>
            <p:spPr>
              <a:xfrm>
                <a:off x="3783214" y="4450471"/>
                <a:ext cx="1797784" cy="646331"/>
              </a:xfrm>
              <a:prstGeom prst="rect">
                <a:avLst/>
              </a:prstGeom>
              <a:blipFill>
                <a:blip r:embed="rId6"/>
                <a:stretch>
                  <a:fillRect l="-2817" t="-1923" b="-3846"/>
                </a:stretch>
              </a:blipFill>
            </p:spPr>
            <p:txBody>
              <a:bodyPr/>
              <a:lstStyle/>
              <a:p>
                <a:r>
                  <a:rPr lang="en-US">
                    <a:noFill/>
                  </a:rPr>
                  <a:t> </a:t>
                </a:r>
              </a:p>
            </p:txBody>
          </p:sp>
        </mc:Fallback>
      </mc:AlternateContent>
    </p:spTree>
    <p:extLst>
      <p:ext uri="{BB962C8B-B14F-4D97-AF65-F5344CB8AC3E}">
        <p14:creationId xmlns:p14="http://schemas.microsoft.com/office/powerpoint/2010/main" val="40798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AE0582F-A7A1-A74D-A2D5-64C05B78B7E4}"/>
              </a:ext>
            </a:extLst>
          </p:cNvPr>
          <p:cNvGrpSpPr/>
          <p:nvPr/>
        </p:nvGrpSpPr>
        <p:grpSpPr>
          <a:xfrm>
            <a:off x="8257556" y="1993255"/>
            <a:ext cx="1842780" cy="450190"/>
            <a:chOff x="1835198" y="3980128"/>
            <a:chExt cx="4375371" cy="682855"/>
          </a:xfrm>
        </p:grpSpPr>
        <p:sp>
          <p:nvSpPr>
            <p:cNvPr id="19" name="Freeform 18">
              <a:extLst>
                <a:ext uri="{FF2B5EF4-FFF2-40B4-BE49-F238E27FC236}">
                  <a16:creationId xmlns:a16="http://schemas.microsoft.com/office/drawing/2014/main" id="{758B8D90-19EF-6248-A2E9-588B19682CAD}"/>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a:extLst>
                <a:ext uri="{FF2B5EF4-FFF2-40B4-BE49-F238E27FC236}">
                  <a16:creationId xmlns:a16="http://schemas.microsoft.com/office/drawing/2014/main" id="{49524FD9-6484-9C45-92E7-03AFD4339B22}"/>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Title 1">
            <a:extLst>
              <a:ext uri="{FF2B5EF4-FFF2-40B4-BE49-F238E27FC236}">
                <a16:creationId xmlns:a16="http://schemas.microsoft.com/office/drawing/2014/main" id="{D915423F-07BB-1340-AB89-0C4ACC9DF770}"/>
              </a:ext>
            </a:extLst>
          </p:cNvPr>
          <p:cNvSpPr>
            <a:spLocks noGrp="1"/>
          </p:cNvSpPr>
          <p:nvPr>
            <p:ph type="title"/>
          </p:nvPr>
        </p:nvSpPr>
        <p:spPr>
          <a:xfrm>
            <a:off x="838200" y="260758"/>
            <a:ext cx="10515600" cy="1325563"/>
          </a:xfrm>
        </p:spPr>
        <p:txBody>
          <a:bodyPr/>
          <a:lstStyle/>
          <a:p>
            <a:r>
              <a:rPr lang="en-US" dirty="0"/>
              <a:t>The Answer Reduction protocol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C4196CF-8D38-BC44-9191-016B263909FE}"/>
                  </a:ext>
                </a:extLst>
              </p:cNvPr>
              <p:cNvSpPr>
                <a:spLocks noGrp="1"/>
              </p:cNvSpPr>
              <p:nvPr>
                <p:ph idx="1"/>
              </p:nvPr>
            </p:nvSpPr>
            <p:spPr>
              <a:xfrm>
                <a:off x="838199" y="1825624"/>
                <a:ext cx="6688834" cy="5032375"/>
              </a:xfrm>
            </p:spPr>
            <p:txBody>
              <a:bodyPr>
                <a:normAutofit/>
              </a:bodyPr>
              <a:lstStyle/>
              <a:p>
                <a:pPr marL="0" indent="0">
                  <a:buNone/>
                </a:pPr>
                <a:r>
                  <a:rPr lang="en-US" sz="2000" dirty="0"/>
                  <a:t>Suppose </a:t>
                </a:r>
                <a14:m>
                  <m:oMath xmlns:m="http://schemas.openxmlformats.org/officeDocument/2006/math">
                    <m:r>
                      <a:rPr lang="en-CA" sz="2000" i="1">
                        <a:latin typeface="Cambria Math" panose="02040503050406030204" pitchFamily="18" charset="0"/>
                      </a:rPr>
                      <m:t>𝐺</m:t>
                    </m:r>
                    <m:r>
                      <a:rPr lang="en-CA" sz="2000" i="1">
                        <a:latin typeface="Cambria Math" panose="02040503050406030204" pitchFamily="18" charset="0"/>
                      </a:rPr>
                      <m:t>=(</m:t>
                    </m:r>
                    <m:r>
                      <a:rPr lang="en-CA" sz="2000" i="1">
                        <a:latin typeface="Cambria Math" panose="02040503050406030204" pitchFamily="18" charset="0"/>
                      </a:rPr>
                      <m:t>𝜇</m:t>
                    </m:r>
                    <m:r>
                      <a:rPr lang="en-CA" sz="2000" i="1">
                        <a:latin typeface="Cambria Math" panose="02040503050406030204" pitchFamily="18" charset="0"/>
                      </a:rPr>
                      <m:t>,</m:t>
                    </m:r>
                    <m:r>
                      <a:rPr lang="en-CA" sz="2000" i="1">
                        <a:latin typeface="Cambria Math" panose="02040503050406030204" pitchFamily="18" charset="0"/>
                      </a:rPr>
                      <m:t>𝐷</m:t>
                    </m:r>
                    <m:r>
                      <a:rPr lang="en-CA" sz="2000" i="1">
                        <a:latin typeface="Cambria Math" panose="02040503050406030204" pitchFamily="18" charset="0"/>
                      </a:rPr>
                      <m:t>)</m:t>
                    </m:r>
                  </m:oMath>
                </a14:m>
                <a:r>
                  <a:rPr lang="en-US" sz="2000" dirty="0"/>
                  <a:t> is a special game</a:t>
                </a:r>
              </a:p>
              <a:p>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r>
                          <a:rPr lang="en-CA" sz="2000" i="1">
                            <a:latin typeface="Cambria Math" panose="02040503050406030204" pitchFamily="18" charset="0"/>
                          </a:rPr>
                          <m:t>𝐺</m:t>
                        </m:r>
                      </m:e>
                    </m:d>
                    <m:r>
                      <a:rPr lang="en-CA" sz="2000" i="1">
                        <a:latin typeface="Cambria Math" panose="02040503050406030204" pitchFamily="18" charset="0"/>
                      </a:rPr>
                      <m:t>=1</m:t>
                    </m:r>
                  </m:oMath>
                </a14:m>
                <a:r>
                  <a:rPr lang="en-US" sz="2000" dirty="0"/>
                  <a:t>, then there exists a value-1 </a:t>
                </a:r>
                <a:br>
                  <a:rPr lang="en-US" sz="2000" dirty="0"/>
                </a:br>
                <a:r>
                  <a:rPr lang="en-US" sz="2000" dirty="0"/>
                  <a:t>EPR strategy </a:t>
                </a:r>
                <a14:m>
                  <m:oMath xmlns:m="http://schemas.openxmlformats.org/officeDocument/2006/math">
                    <m:r>
                      <a:rPr lang="en-CA" sz="2000" b="0" i="1" smtClean="0">
                        <a:latin typeface="Cambria Math" panose="02040503050406030204" pitchFamily="18" charset="0"/>
                      </a:rPr>
                      <m:t>𝑆</m:t>
                    </m:r>
                    <m:r>
                      <a:rPr lang="en-CA" sz="2000" b="0" i="1" smtClean="0">
                        <a:latin typeface="Cambria Math" panose="02040503050406030204" pitchFamily="18" charset="0"/>
                      </a:rPr>
                      <m:t>=</m:t>
                    </m:r>
                    <m:d>
                      <m:dPr>
                        <m:ctrlPr>
                          <a:rPr lang="en-CA" sz="2000" b="0" i="1" smtClean="0">
                            <a:latin typeface="Cambria Math" panose="02040503050406030204" pitchFamily="18" charset="0"/>
                          </a:rPr>
                        </m:ctrlPr>
                      </m:dPr>
                      <m:e>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𝜓</m:t>
                            </m:r>
                          </m:e>
                        </m:d>
                        <m:r>
                          <a:rPr lang="en-CA" sz="2000" b="0" i="1" smtClean="0">
                            <a:latin typeface="Cambria Math" panose="02040503050406030204" pitchFamily="18" charset="0"/>
                          </a:rPr>
                          <m:t>, </m:t>
                        </m:r>
                        <m:d>
                          <m:dPr>
                            <m:begChr m:val="{"/>
                            <m:endChr m:val="}"/>
                            <m:ctrlPr>
                              <a:rPr lang="en-CA" sz="2000" b="0" i="1" smtClean="0">
                                <a:latin typeface="Cambria Math" panose="02040503050406030204" pitchFamily="18" charset="0"/>
                              </a:rPr>
                            </m:ctrlPr>
                          </m:dPr>
                          <m:e>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𝑎</m:t>
                                </m:r>
                              </m:sub>
                            </m:sSub>
                          </m:e>
                        </m:d>
                        <m:r>
                          <a:rPr lang="en-CA" sz="2000" b="0" i="1" smtClean="0">
                            <a:latin typeface="Cambria Math" panose="02040503050406030204" pitchFamily="18" charset="0"/>
                          </a:rPr>
                          <m:t>,</m:t>
                        </m:r>
                        <m:d>
                          <m:dPr>
                            <m:begChr m:val="{"/>
                            <m:endChr m:val="}"/>
                            <m:ctrlPr>
                              <a:rPr lang="en-CA" sz="2000" b="0" i="1" smtClean="0">
                                <a:latin typeface="Cambria Math" panose="02040503050406030204" pitchFamily="18" charset="0"/>
                              </a:rPr>
                            </m:ctrlPr>
                          </m:dPr>
                          <m:e>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𝐵</m:t>
                                </m:r>
                              </m:e>
                              <m:sub>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CA" sz="2000" b="0" i="1" smtClean="0">
                                    <a:latin typeface="Cambria Math" panose="02040503050406030204" pitchFamily="18" charset="0"/>
                                  </a:rPr>
                                  <m:t>𝑏</m:t>
                                </m:r>
                              </m:sub>
                            </m:sSub>
                          </m:e>
                        </m:d>
                      </m:e>
                    </m:d>
                    <m:r>
                      <a:rPr lang="en-CA" sz="2000" i="1">
                        <a:latin typeface="Cambria Math" panose="02040503050406030204" pitchFamily="18" charset="0"/>
                      </a:rPr>
                      <m:t> </m:t>
                    </m:r>
                  </m:oMath>
                </a14:m>
                <a:r>
                  <a:rPr lang="en-US" sz="2000" dirty="0"/>
                  <a:t>where </a:t>
                </a:r>
                <a:br>
                  <a:rPr lang="en-US" sz="2000" dirty="0"/>
                </a:br>
                <a14:m>
                  <m:oMath xmlns:m="http://schemas.openxmlformats.org/officeDocument/2006/math">
                    <m:sSub>
                      <m:sSubPr>
                        <m:ctrlPr>
                          <a:rPr lang="en-CA" sz="2000" i="1">
                            <a:latin typeface="Cambria Math" panose="02040503050406030204" pitchFamily="18" charset="0"/>
                          </a:rPr>
                        </m:ctrlPr>
                      </m:sSubPr>
                      <m:e>
                        <m:r>
                          <a:rPr lang="en-CA" sz="2000" b="0" i="1" smtClean="0">
                            <a:latin typeface="Cambria Math" panose="02040503050406030204" pitchFamily="18" charset="0"/>
                          </a:rPr>
                          <m:t>[</m:t>
                        </m:r>
                        <m:r>
                          <a:rPr lang="en-CA" sz="2000" i="1">
                            <a:latin typeface="Cambria Math" panose="02040503050406030204" pitchFamily="18" charset="0"/>
                          </a:rPr>
                          <m:t>𝐴</m:t>
                        </m:r>
                      </m:e>
                      <m:sub>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𝑎</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𝐵</m:t>
                        </m:r>
                      </m:e>
                      <m:sub>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CA" sz="2000" b="0" i="1" smtClean="0">
                            <a:latin typeface="Cambria Math" panose="02040503050406030204" pitchFamily="18" charset="0"/>
                          </a:rPr>
                          <m:t>𝑏</m:t>
                        </m:r>
                      </m:sub>
                    </m:sSub>
                    <m:r>
                      <a:rPr lang="en-CA" sz="2000" b="0" i="1" smtClean="0">
                        <a:latin typeface="Cambria Math" panose="02040503050406030204" pitchFamily="18" charset="0"/>
                      </a:rPr>
                      <m:t>]=0</m:t>
                    </m:r>
                  </m:oMath>
                </a14:m>
                <a:r>
                  <a:rPr lang="en-US" sz="2000" dirty="0"/>
                  <a:t> .</a:t>
                </a:r>
              </a:p>
              <a:p>
                <a:endParaRPr lang="en-US" sz="2000" dirty="0"/>
              </a:p>
              <a:p>
                <a:r>
                  <a:rPr lang="en-US" sz="2000" dirty="0"/>
                  <a:t>One of the players is the </a:t>
                </a:r>
                <a:r>
                  <a:rPr lang="en-US" sz="2000" b="1" dirty="0"/>
                  <a:t>PCP Player</a:t>
                </a:r>
                <a:r>
                  <a:rPr lang="en-US" sz="2000" dirty="0"/>
                  <a:t>.</a:t>
                </a:r>
              </a:p>
              <a:p>
                <a:r>
                  <a:rPr lang="en-US" sz="1800" dirty="0"/>
                  <a:t>Verifier samples </a:t>
                </a:r>
                <a14:m>
                  <m:oMath xmlns:m="http://schemas.openxmlformats.org/officeDocument/2006/math">
                    <m:d>
                      <m:dPr>
                        <m:ctrlPr>
                          <a:rPr lang="en-CA" sz="1800" i="1">
                            <a:latin typeface="Cambria Math" panose="02040503050406030204" pitchFamily="18" charset="0"/>
                          </a:rPr>
                        </m:ctrlPr>
                      </m:dPr>
                      <m:e>
                        <m:r>
                          <a:rPr lang="en-CA" sz="1800" i="1">
                            <a:latin typeface="Cambria Math" panose="02040503050406030204" pitchFamily="18" charset="0"/>
                          </a:rPr>
                          <m:t>𝑥</m:t>
                        </m:r>
                        <m:r>
                          <a:rPr lang="en-CA" sz="1800" i="1">
                            <a:latin typeface="Cambria Math" panose="02040503050406030204" pitchFamily="18" charset="0"/>
                          </a:rPr>
                          <m:t>,</m:t>
                        </m:r>
                        <m:r>
                          <a:rPr lang="en-CA" sz="1800" i="1">
                            <a:latin typeface="Cambria Math" panose="02040503050406030204" pitchFamily="18" charset="0"/>
                          </a:rPr>
                          <m:t>𝑦</m:t>
                        </m:r>
                      </m:e>
                    </m:d>
                    <m:r>
                      <a:rPr lang="en-CA" sz="1800" i="1">
                        <a:latin typeface="Cambria Math" panose="02040503050406030204" pitchFamily="18" charset="0"/>
                      </a:rPr>
                      <m:t>∼</m:t>
                    </m:r>
                    <m:r>
                      <a:rPr lang="en-CA" sz="1800" i="1">
                        <a:latin typeface="Cambria Math" panose="02040503050406030204" pitchFamily="18" charset="0"/>
                      </a:rPr>
                      <m:t>𝜇</m:t>
                    </m:r>
                  </m:oMath>
                </a14:m>
                <a:r>
                  <a:rPr lang="en-US" sz="1800" dirty="0"/>
                  <a:t> and PCP queries </a:t>
                </a:r>
                <a14:m>
                  <m:oMath xmlns:m="http://schemas.openxmlformats.org/officeDocument/2006/math">
                    <m:r>
                      <a:rPr lang="en-CA" sz="1800" b="0" i="1" smtClean="0">
                        <a:latin typeface="Cambria Math" panose="02040503050406030204" pitchFamily="18" charset="0"/>
                      </a:rPr>
                      <m:t>𝑞</m:t>
                    </m:r>
                  </m:oMath>
                </a14:m>
                <a:r>
                  <a:rPr lang="en-CA" sz="1800" dirty="0"/>
                  <a:t>.</a:t>
                </a:r>
                <a:endParaRPr lang="en-US" sz="1800" dirty="0"/>
              </a:p>
              <a:p>
                <a:r>
                  <a:rPr lang="en-CA" sz="1800" dirty="0"/>
                  <a:t>PCP Player is supposed to:</a:t>
                </a:r>
              </a:p>
              <a:p>
                <a:pPr lvl="1"/>
                <a:r>
                  <a:rPr lang="en-CA" sz="1800" dirty="0"/>
                  <a:t>Measure her EPR qubits with measurement </a:t>
                </a:r>
                <a14:m>
                  <m:oMath xmlns:m="http://schemas.openxmlformats.org/officeDocument/2006/math">
                    <m:sSub>
                      <m:sSubPr>
                        <m:ctrlPr>
                          <a:rPr lang="en-CA" sz="1800" b="0" i="1" smtClean="0">
                            <a:latin typeface="Cambria Math" panose="02040503050406030204" pitchFamily="18" charset="0"/>
                          </a:rPr>
                        </m:ctrlPr>
                      </m:sSubPr>
                      <m:e>
                        <m:d>
                          <m:dPr>
                            <m:begChr m:val="{"/>
                            <m:endChr m:val="}"/>
                            <m:ctrlPr>
                              <a:rPr lang="en-CA" sz="1800" b="0" i="1" smtClean="0">
                                <a:latin typeface="Cambria Math" panose="02040503050406030204" pitchFamily="18" charset="0"/>
                              </a:rPr>
                            </m:ctrlPr>
                          </m:dPr>
                          <m:e>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𝐴</m:t>
                                </m:r>
                              </m:e>
                              <m:sub>
                                <m:r>
                                  <a:rPr lang="en-CA" sz="1800" b="0" i="1" smtClean="0">
                                    <a:latin typeface="Cambria Math" panose="02040503050406030204" pitchFamily="18" charset="0"/>
                                  </a:rPr>
                                  <m:t>𝑥</m:t>
                                </m:r>
                                <m:r>
                                  <a:rPr lang="en-CA" sz="1800" b="0" i="1" smtClean="0">
                                    <a:latin typeface="Cambria Math" panose="02040503050406030204" pitchFamily="18" charset="0"/>
                                  </a:rPr>
                                  <m:t>,</m:t>
                                </m:r>
                                <m:r>
                                  <a:rPr lang="en-CA" sz="1800" b="0" i="1" smtClean="0">
                                    <a:latin typeface="Cambria Math" panose="02040503050406030204" pitchFamily="18" charset="0"/>
                                  </a:rPr>
                                  <m:t>𝑎</m:t>
                                </m:r>
                              </m:sub>
                            </m:sSub>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𝐵</m:t>
                                </m:r>
                              </m:e>
                              <m:sub>
                                <m:r>
                                  <a:rPr lang="en-CA" sz="1800" b="0" i="1" smtClean="0">
                                    <a:latin typeface="Cambria Math" panose="02040503050406030204" pitchFamily="18" charset="0"/>
                                  </a:rPr>
                                  <m:t>𝑦</m:t>
                                </m:r>
                                <m:r>
                                  <a:rPr lang="en-CA" sz="1800" b="0" i="1" smtClean="0">
                                    <a:latin typeface="Cambria Math" panose="02040503050406030204" pitchFamily="18" charset="0"/>
                                  </a:rPr>
                                  <m:t>,</m:t>
                                </m:r>
                                <m:r>
                                  <a:rPr lang="en-CA" sz="1800" b="0" i="1" smtClean="0">
                                    <a:latin typeface="Cambria Math" panose="02040503050406030204" pitchFamily="18" charset="0"/>
                                  </a:rPr>
                                  <m:t>𝑏</m:t>
                                </m:r>
                              </m:sub>
                            </m:sSub>
                          </m:e>
                        </m:d>
                      </m:e>
                      <m:sub>
                        <m:r>
                          <a:rPr lang="en-CA" sz="1800" b="0" i="1" smtClean="0">
                            <a:latin typeface="Cambria Math" panose="02040503050406030204" pitchFamily="18" charset="0"/>
                          </a:rPr>
                          <m:t>𝑎</m:t>
                        </m:r>
                        <m:r>
                          <a:rPr lang="en-CA" sz="1800" b="0" i="1" smtClean="0">
                            <a:latin typeface="Cambria Math" panose="02040503050406030204" pitchFamily="18" charset="0"/>
                          </a:rPr>
                          <m:t>,</m:t>
                        </m:r>
                        <m:r>
                          <a:rPr lang="en-CA" sz="1800" b="0" i="1" smtClean="0">
                            <a:latin typeface="Cambria Math" panose="02040503050406030204" pitchFamily="18" charset="0"/>
                          </a:rPr>
                          <m:t>𝑏</m:t>
                        </m:r>
                      </m:sub>
                    </m:sSub>
                    <m:r>
                      <a:rPr lang="en-CA" sz="1800" i="1">
                        <a:latin typeface="Cambria Math" panose="02040503050406030204" pitchFamily="18" charset="0"/>
                      </a:rPr>
                      <m:t> </m:t>
                    </m:r>
                  </m:oMath>
                </a14:m>
                <a:r>
                  <a:rPr lang="en-CA" sz="1800" dirty="0"/>
                  <a:t>to generate answers </a:t>
                </a:r>
                <a14:m>
                  <m:oMath xmlns:m="http://schemas.openxmlformats.org/officeDocument/2006/math">
                    <m:r>
                      <a:rPr lang="en-CA" sz="1800" b="0" i="1" smtClean="0">
                        <a:latin typeface="Cambria Math" panose="02040503050406030204" pitchFamily="18" charset="0"/>
                      </a:rPr>
                      <m:t>𝑎</m:t>
                    </m:r>
                    <m:r>
                      <a:rPr lang="en-CA" sz="1800" b="0" i="1" smtClean="0">
                        <a:latin typeface="Cambria Math" panose="02040503050406030204" pitchFamily="18" charset="0"/>
                      </a:rPr>
                      <m:t>,</m:t>
                    </m:r>
                    <m:r>
                      <a:rPr lang="en-CA" sz="1800" b="0" i="1" smtClean="0">
                        <a:latin typeface="Cambria Math" panose="02040503050406030204" pitchFamily="18" charset="0"/>
                      </a:rPr>
                      <m:t>𝑏</m:t>
                    </m:r>
                  </m:oMath>
                </a14:m>
                <a:r>
                  <a:rPr lang="en-US" sz="1800" dirty="0"/>
                  <a:t> simultaneously.</a:t>
                </a:r>
              </a:p>
              <a:p>
                <a:pPr lvl="1"/>
                <a:r>
                  <a:rPr lang="en-US" sz="1800" dirty="0"/>
                  <a:t>Generate PCP proof </a:t>
                </a:r>
                <a14:m>
                  <m:oMath xmlns:m="http://schemas.openxmlformats.org/officeDocument/2006/math">
                    <m:r>
                      <m:rPr>
                        <m:sty m:val="p"/>
                      </m:rPr>
                      <a:rPr lang="en-CA" sz="1800" b="0" i="0" smtClean="0">
                        <a:latin typeface="Cambria Math" panose="02040503050406030204" pitchFamily="18" charset="0"/>
                      </a:rPr>
                      <m:t>Π</m:t>
                    </m:r>
                  </m:oMath>
                </a14:m>
                <a:r>
                  <a:rPr lang="en-US" sz="1800" dirty="0"/>
                  <a:t> that </a:t>
                </a:r>
                <a14:m>
                  <m:oMath xmlns:m="http://schemas.openxmlformats.org/officeDocument/2006/math">
                    <m:r>
                      <a:rPr lang="en-CA" sz="1800" b="0" i="1" smtClean="0">
                        <a:latin typeface="Cambria Math" panose="02040503050406030204" pitchFamily="18" charset="0"/>
                      </a:rPr>
                      <m:t>𝐷</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𝑥</m:t>
                        </m:r>
                        <m:r>
                          <a:rPr lang="en-CA" sz="1800" b="0" i="1" smtClean="0">
                            <a:latin typeface="Cambria Math" panose="02040503050406030204" pitchFamily="18" charset="0"/>
                          </a:rPr>
                          <m:t>,</m:t>
                        </m:r>
                        <m:r>
                          <a:rPr lang="en-CA" sz="1800" b="0" i="1" smtClean="0">
                            <a:latin typeface="Cambria Math" panose="02040503050406030204" pitchFamily="18" charset="0"/>
                          </a:rPr>
                          <m:t>𝑦</m:t>
                        </m:r>
                        <m:r>
                          <a:rPr lang="en-CA" sz="1800" b="0" i="1" smtClean="0">
                            <a:latin typeface="Cambria Math" panose="02040503050406030204" pitchFamily="18" charset="0"/>
                          </a:rPr>
                          <m:t>,</m:t>
                        </m:r>
                        <m:r>
                          <a:rPr lang="en-CA" sz="1800" b="0" i="1" smtClean="0">
                            <a:latin typeface="Cambria Math" panose="02040503050406030204" pitchFamily="18" charset="0"/>
                          </a:rPr>
                          <m:t>𝑎</m:t>
                        </m:r>
                        <m:r>
                          <a:rPr lang="en-CA" sz="1800" b="0" i="1" smtClean="0">
                            <a:latin typeface="Cambria Math" panose="02040503050406030204" pitchFamily="18" charset="0"/>
                          </a:rPr>
                          <m:t>,</m:t>
                        </m:r>
                        <m:r>
                          <a:rPr lang="en-CA" sz="1800" b="0" i="1" smtClean="0">
                            <a:latin typeface="Cambria Math" panose="02040503050406030204" pitchFamily="18" charset="0"/>
                          </a:rPr>
                          <m:t>𝑏</m:t>
                        </m:r>
                      </m:e>
                    </m:d>
                    <m:r>
                      <a:rPr lang="en-CA" sz="1800" b="0" i="1" smtClean="0">
                        <a:latin typeface="Cambria Math" panose="02040503050406030204" pitchFamily="18" charset="0"/>
                      </a:rPr>
                      <m:t>=1</m:t>
                    </m:r>
                  </m:oMath>
                </a14:m>
                <a:r>
                  <a:rPr lang="en-US" sz="1800" dirty="0"/>
                  <a:t>, </a:t>
                </a:r>
                <a:r>
                  <a:rPr lang="en-CA" sz="1800" dirty="0"/>
                  <a:t>and answer PCP</a:t>
                </a:r>
                <a:r>
                  <a:rPr lang="en-US" sz="1800" dirty="0"/>
                  <a:t> queries </a:t>
                </a:r>
                <a14:m>
                  <m:oMath xmlns:m="http://schemas.openxmlformats.org/officeDocument/2006/math">
                    <m:r>
                      <a:rPr lang="en-CA" sz="1800" i="1">
                        <a:latin typeface="Cambria Math" panose="02040503050406030204" pitchFamily="18" charset="0"/>
                      </a:rPr>
                      <m:t>𝑞</m:t>
                    </m:r>
                  </m:oMath>
                </a14:m>
                <a:r>
                  <a:rPr lang="en-US" sz="1800" dirty="0"/>
                  <a:t> according</a:t>
                </a:r>
                <a:r>
                  <a:rPr lang="en-CA" sz="1800" dirty="0" err="1"/>
                  <a:t>ly</a:t>
                </a:r>
                <a:r>
                  <a:rPr lang="en-CA" sz="1800" dirty="0"/>
                  <a:t>.</a:t>
                </a:r>
                <a:endParaRPr lang="en-US" sz="1800" dirty="0"/>
              </a:p>
              <a:p>
                <a:r>
                  <a:rPr lang="en-US" sz="1800" dirty="0"/>
                  <a:t>Verifier checks whether PCP answers are valid.</a:t>
                </a:r>
              </a:p>
            </p:txBody>
          </p:sp>
        </mc:Choice>
        <mc:Fallback>
          <p:sp>
            <p:nvSpPr>
              <p:cNvPr id="3" name="Content Placeholder 2">
                <a:extLst>
                  <a:ext uri="{FF2B5EF4-FFF2-40B4-BE49-F238E27FC236}">
                    <a16:creationId xmlns:a16="http://schemas.microsoft.com/office/drawing/2014/main" id="{5C4196CF-8D38-BC44-9191-016B263909FE}"/>
                  </a:ext>
                </a:extLst>
              </p:cNvPr>
              <p:cNvSpPr>
                <a:spLocks noGrp="1" noRot="1" noChangeAspect="1" noMove="1" noResize="1" noEditPoints="1" noAdjustHandles="1" noChangeArrowheads="1" noChangeShapeType="1" noTextEdit="1"/>
              </p:cNvSpPr>
              <p:nvPr>
                <p:ph idx="1"/>
              </p:nvPr>
            </p:nvSpPr>
            <p:spPr>
              <a:xfrm>
                <a:off x="838199" y="1825624"/>
                <a:ext cx="6688834" cy="5032375"/>
              </a:xfrm>
              <a:blipFill>
                <a:blip r:embed="rId2"/>
                <a:stretch>
                  <a:fillRect l="-947" t="-1515"/>
                </a:stretch>
              </a:blipFill>
            </p:spPr>
            <p:txBody>
              <a:bodyPr/>
              <a:lstStyle/>
              <a:p>
                <a:r>
                  <a:rPr lang="en-US">
                    <a:noFill/>
                  </a:rPr>
                  <a:t> </a:t>
                </a:r>
              </a:p>
            </p:txBody>
          </p:sp>
        </mc:Fallback>
      </mc:AlternateContent>
      <p:sp>
        <p:nvSpPr>
          <p:cNvPr id="4" name="Cube 3">
            <a:extLst>
              <a:ext uri="{FF2B5EF4-FFF2-40B4-BE49-F238E27FC236}">
                <a16:creationId xmlns:a16="http://schemas.microsoft.com/office/drawing/2014/main" id="{02C96B34-D78F-EB4C-BD17-45165642E7BB}"/>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a:extLst>
              <a:ext uri="{FF2B5EF4-FFF2-40B4-BE49-F238E27FC236}">
                <a16:creationId xmlns:a16="http://schemas.microsoft.com/office/drawing/2014/main" id="{D464275A-276E-DD49-A396-C42F26245C8B}"/>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B263D-6199-BB43-A865-2322456D345E}"/>
              </a:ext>
            </a:extLst>
          </p:cNvPr>
          <p:cNvPicPr>
            <a:picLocks noChangeAspect="1"/>
          </p:cNvPicPr>
          <p:nvPr/>
        </p:nvPicPr>
        <p:blipFill>
          <a:blip r:embed="rId3"/>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1551B339-F489-2443-A0B7-51E61B81DEB4}"/>
              </a:ext>
            </a:extLst>
          </p:cNvPr>
          <p:cNvCxnSpPr>
            <a:cxnSpLocks/>
          </p:cNvCxnSpPr>
          <p:nvPr/>
        </p:nvCxnSpPr>
        <p:spPr>
          <a:xfrm flipH="1" flipV="1">
            <a:off x="7591219" y="3130953"/>
            <a:ext cx="875882" cy="681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CFD432-572A-3B43-870F-D18E6E9870E6}"/>
              </a:ext>
            </a:extLst>
          </p:cNvPr>
          <p:cNvCxnSpPr>
            <a:cxnSpLocks/>
          </p:cNvCxnSpPr>
          <p:nvPr/>
        </p:nvCxnSpPr>
        <p:spPr>
          <a:xfrm flipV="1">
            <a:off x="9381897" y="3078176"/>
            <a:ext cx="1130030" cy="749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6405373-2A0D-074E-A1A1-AF236EE1E046}"/>
              </a:ext>
            </a:extLst>
          </p:cNvPr>
          <p:cNvSpPr/>
          <p:nvPr/>
        </p:nvSpPr>
        <p:spPr>
          <a:xfrm>
            <a:off x="7930378" y="1103474"/>
            <a:ext cx="1199046" cy="369332"/>
          </a:xfrm>
          <a:prstGeom prst="rect">
            <a:avLst/>
          </a:prstGeom>
        </p:spPr>
        <p:txBody>
          <a:bodyPr wrap="none">
            <a:spAutoFit/>
          </a:bodyPr>
          <a:lstStyle/>
          <a:p>
            <a:r>
              <a:rPr lang="en-US" b="1" dirty="0"/>
              <a:t>PCP Player</a:t>
            </a:r>
            <a:endParaRPr lang="en-US" dirty="0"/>
          </a:p>
        </p:txBody>
      </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F57C43E9-0386-BD45-A038-60B7D764DF9F}"/>
                  </a:ext>
                </a:extLst>
              </p:cNvPr>
              <p:cNvSpPr/>
              <p:nvPr/>
            </p:nvSpPr>
            <p:spPr>
              <a:xfrm>
                <a:off x="7301655" y="3442865"/>
                <a:ext cx="811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𝑞</m:t>
                      </m:r>
                    </m:oMath>
                  </m:oMathPara>
                </a14:m>
                <a:endParaRPr lang="en-US" dirty="0"/>
              </a:p>
            </p:txBody>
          </p:sp>
        </mc:Choice>
        <mc:Fallback>
          <p:sp>
            <p:nvSpPr>
              <p:cNvPr id="8" name="Rectangle 7">
                <a:extLst>
                  <a:ext uri="{FF2B5EF4-FFF2-40B4-BE49-F238E27FC236}">
                    <a16:creationId xmlns:a16="http://schemas.microsoft.com/office/drawing/2014/main" id="{F57C43E9-0386-BD45-A038-60B7D764DF9F}"/>
                  </a:ext>
                </a:extLst>
              </p:cNvPr>
              <p:cNvSpPr>
                <a:spLocks noRot="1" noChangeAspect="1" noMove="1" noResize="1" noEditPoints="1" noAdjustHandles="1" noChangeArrowheads="1" noChangeShapeType="1" noTextEdit="1"/>
              </p:cNvSpPr>
              <p:nvPr/>
            </p:nvSpPr>
            <p:spPr>
              <a:xfrm>
                <a:off x="7301655" y="3442865"/>
                <a:ext cx="811761" cy="369332"/>
              </a:xfrm>
              <a:prstGeom prst="rect">
                <a:avLst/>
              </a:prstGeom>
              <a:blipFill>
                <a:blip r:embed="rId4"/>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41988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AE0582F-A7A1-A74D-A2D5-64C05B78B7E4}"/>
              </a:ext>
            </a:extLst>
          </p:cNvPr>
          <p:cNvGrpSpPr/>
          <p:nvPr/>
        </p:nvGrpSpPr>
        <p:grpSpPr>
          <a:xfrm>
            <a:off x="8257556" y="1993255"/>
            <a:ext cx="1842780" cy="450190"/>
            <a:chOff x="1835198" y="3980128"/>
            <a:chExt cx="4375371" cy="682855"/>
          </a:xfrm>
        </p:grpSpPr>
        <p:sp>
          <p:nvSpPr>
            <p:cNvPr id="19" name="Freeform 18">
              <a:extLst>
                <a:ext uri="{FF2B5EF4-FFF2-40B4-BE49-F238E27FC236}">
                  <a16:creationId xmlns:a16="http://schemas.microsoft.com/office/drawing/2014/main" id="{758B8D90-19EF-6248-A2E9-588B19682CAD}"/>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a:extLst>
                <a:ext uri="{FF2B5EF4-FFF2-40B4-BE49-F238E27FC236}">
                  <a16:creationId xmlns:a16="http://schemas.microsoft.com/office/drawing/2014/main" id="{49524FD9-6484-9C45-92E7-03AFD4339B22}"/>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Title 1">
            <a:extLst>
              <a:ext uri="{FF2B5EF4-FFF2-40B4-BE49-F238E27FC236}">
                <a16:creationId xmlns:a16="http://schemas.microsoft.com/office/drawing/2014/main" id="{D915423F-07BB-1340-AB89-0C4ACC9DF770}"/>
              </a:ext>
            </a:extLst>
          </p:cNvPr>
          <p:cNvSpPr>
            <a:spLocks noGrp="1"/>
          </p:cNvSpPr>
          <p:nvPr>
            <p:ph type="title"/>
          </p:nvPr>
        </p:nvSpPr>
        <p:spPr>
          <a:xfrm>
            <a:off x="838200" y="260758"/>
            <a:ext cx="10515600" cy="1325563"/>
          </a:xfrm>
        </p:spPr>
        <p:txBody>
          <a:bodyPr/>
          <a:lstStyle/>
          <a:p>
            <a:r>
              <a:rPr lang="en-US" dirty="0"/>
              <a:t>The Answer Reduction protocol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C4196CF-8D38-BC44-9191-016B263909FE}"/>
                  </a:ext>
                </a:extLst>
              </p:cNvPr>
              <p:cNvSpPr>
                <a:spLocks noGrp="1"/>
              </p:cNvSpPr>
              <p:nvPr>
                <p:ph idx="1"/>
              </p:nvPr>
            </p:nvSpPr>
            <p:spPr>
              <a:xfrm>
                <a:off x="838199" y="1825624"/>
                <a:ext cx="6688834" cy="5032375"/>
              </a:xfrm>
            </p:spPr>
            <p:txBody>
              <a:bodyPr>
                <a:normAutofit/>
              </a:bodyPr>
              <a:lstStyle/>
              <a:p>
                <a:pPr marL="0" indent="0">
                  <a:buNone/>
                </a:pPr>
                <a:r>
                  <a:rPr lang="en-US" sz="2000" dirty="0"/>
                  <a:t>Suppose </a:t>
                </a:r>
                <a14:m>
                  <m:oMath xmlns:m="http://schemas.openxmlformats.org/officeDocument/2006/math">
                    <m:r>
                      <a:rPr lang="en-CA" sz="2000" i="1">
                        <a:latin typeface="Cambria Math" panose="02040503050406030204" pitchFamily="18" charset="0"/>
                      </a:rPr>
                      <m:t>𝐺</m:t>
                    </m:r>
                    <m:r>
                      <a:rPr lang="en-CA" sz="2000" i="1">
                        <a:latin typeface="Cambria Math" panose="02040503050406030204" pitchFamily="18" charset="0"/>
                      </a:rPr>
                      <m:t>=(</m:t>
                    </m:r>
                    <m:r>
                      <a:rPr lang="en-CA" sz="2000" i="1">
                        <a:latin typeface="Cambria Math" panose="02040503050406030204" pitchFamily="18" charset="0"/>
                      </a:rPr>
                      <m:t>𝜇</m:t>
                    </m:r>
                    <m:r>
                      <a:rPr lang="en-CA" sz="2000" i="1">
                        <a:latin typeface="Cambria Math" panose="02040503050406030204" pitchFamily="18" charset="0"/>
                      </a:rPr>
                      <m:t>,</m:t>
                    </m:r>
                    <m:r>
                      <a:rPr lang="en-CA" sz="2000" i="1">
                        <a:latin typeface="Cambria Math" panose="02040503050406030204" pitchFamily="18" charset="0"/>
                      </a:rPr>
                      <m:t>𝐷</m:t>
                    </m:r>
                    <m:r>
                      <a:rPr lang="en-CA" sz="2000" i="1">
                        <a:latin typeface="Cambria Math" panose="02040503050406030204" pitchFamily="18" charset="0"/>
                      </a:rPr>
                      <m:t>)</m:t>
                    </m:r>
                  </m:oMath>
                </a14:m>
                <a:r>
                  <a:rPr lang="en-US" sz="2000" dirty="0"/>
                  <a:t> is a special game</a:t>
                </a:r>
              </a:p>
              <a:p>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r>
                          <a:rPr lang="en-CA" sz="2000" i="1">
                            <a:latin typeface="Cambria Math" panose="02040503050406030204" pitchFamily="18" charset="0"/>
                          </a:rPr>
                          <m:t>𝐺</m:t>
                        </m:r>
                      </m:e>
                    </m:d>
                    <m:r>
                      <a:rPr lang="en-CA" sz="2000" i="1">
                        <a:latin typeface="Cambria Math" panose="02040503050406030204" pitchFamily="18" charset="0"/>
                      </a:rPr>
                      <m:t>=1</m:t>
                    </m:r>
                  </m:oMath>
                </a14:m>
                <a:r>
                  <a:rPr lang="en-US" sz="2000" dirty="0"/>
                  <a:t>, then there exists a value-1 </a:t>
                </a:r>
                <a:br>
                  <a:rPr lang="en-US" sz="2000" dirty="0"/>
                </a:br>
                <a:r>
                  <a:rPr lang="en-US" sz="2000" dirty="0"/>
                  <a:t>EPR strategy </a:t>
                </a:r>
                <a14:m>
                  <m:oMath xmlns:m="http://schemas.openxmlformats.org/officeDocument/2006/math">
                    <m:r>
                      <a:rPr lang="en-CA" sz="2000" b="0" i="1" smtClean="0">
                        <a:latin typeface="Cambria Math" panose="02040503050406030204" pitchFamily="18" charset="0"/>
                      </a:rPr>
                      <m:t>𝑆</m:t>
                    </m:r>
                    <m:r>
                      <a:rPr lang="en-CA" sz="2000" b="0" i="1" smtClean="0">
                        <a:latin typeface="Cambria Math" panose="02040503050406030204" pitchFamily="18" charset="0"/>
                      </a:rPr>
                      <m:t>=</m:t>
                    </m:r>
                    <m:d>
                      <m:dPr>
                        <m:ctrlPr>
                          <a:rPr lang="en-CA" sz="2000" b="0" i="1" smtClean="0">
                            <a:latin typeface="Cambria Math" panose="02040503050406030204" pitchFamily="18" charset="0"/>
                          </a:rPr>
                        </m:ctrlPr>
                      </m:dPr>
                      <m:e>
                        <m:d>
                          <m:dPr>
                            <m:begChr m:val="|"/>
                            <m:endChr m:val="⟩"/>
                            <m:ctrlPr>
                              <a:rPr lang="en-CA" sz="2000" b="0" i="1" smtClean="0">
                                <a:latin typeface="Cambria Math" panose="02040503050406030204" pitchFamily="18" charset="0"/>
                              </a:rPr>
                            </m:ctrlPr>
                          </m:dPr>
                          <m:e>
                            <m:r>
                              <a:rPr lang="en-CA" sz="2000" b="0" i="1" smtClean="0">
                                <a:latin typeface="Cambria Math" panose="02040503050406030204" pitchFamily="18" charset="0"/>
                              </a:rPr>
                              <m:t>𝜓</m:t>
                            </m:r>
                          </m:e>
                        </m:d>
                        <m:r>
                          <a:rPr lang="en-CA" sz="2000" b="0" i="1" smtClean="0">
                            <a:latin typeface="Cambria Math" panose="02040503050406030204" pitchFamily="18" charset="0"/>
                          </a:rPr>
                          <m:t>, </m:t>
                        </m:r>
                        <m:d>
                          <m:dPr>
                            <m:begChr m:val="{"/>
                            <m:endChr m:val="}"/>
                            <m:ctrlPr>
                              <a:rPr lang="en-CA" sz="2000" b="0" i="1" smtClean="0">
                                <a:latin typeface="Cambria Math" panose="02040503050406030204" pitchFamily="18" charset="0"/>
                              </a:rPr>
                            </m:ctrlPr>
                          </m:dPr>
                          <m:e>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𝐴</m:t>
                                </m:r>
                              </m:e>
                              <m:sub>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𝑎</m:t>
                                </m:r>
                              </m:sub>
                            </m:sSub>
                          </m:e>
                        </m:d>
                        <m:r>
                          <a:rPr lang="en-CA" sz="2000" b="0" i="1" smtClean="0">
                            <a:latin typeface="Cambria Math" panose="02040503050406030204" pitchFamily="18" charset="0"/>
                          </a:rPr>
                          <m:t>,</m:t>
                        </m:r>
                        <m:d>
                          <m:dPr>
                            <m:begChr m:val="{"/>
                            <m:endChr m:val="}"/>
                            <m:ctrlPr>
                              <a:rPr lang="en-CA" sz="2000" b="0" i="1" smtClean="0">
                                <a:latin typeface="Cambria Math" panose="02040503050406030204" pitchFamily="18" charset="0"/>
                              </a:rPr>
                            </m:ctrlPr>
                          </m:dPr>
                          <m:e>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𝐵</m:t>
                                </m:r>
                              </m:e>
                              <m:sub>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CA" sz="2000" b="0" i="1" smtClean="0">
                                    <a:latin typeface="Cambria Math" panose="02040503050406030204" pitchFamily="18" charset="0"/>
                                  </a:rPr>
                                  <m:t>𝑏</m:t>
                                </m:r>
                              </m:sub>
                            </m:sSub>
                          </m:e>
                        </m:d>
                      </m:e>
                    </m:d>
                    <m:r>
                      <a:rPr lang="en-CA" sz="2000" i="1">
                        <a:latin typeface="Cambria Math" panose="02040503050406030204" pitchFamily="18" charset="0"/>
                      </a:rPr>
                      <m:t> </m:t>
                    </m:r>
                  </m:oMath>
                </a14:m>
                <a:r>
                  <a:rPr lang="en-US" sz="2000" dirty="0"/>
                  <a:t>where </a:t>
                </a:r>
                <a:br>
                  <a:rPr lang="en-US" sz="2000" dirty="0"/>
                </a:br>
                <a14:m>
                  <m:oMath xmlns:m="http://schemas.openxmlformats.org/officeDocument/2006/math">
                    <m:sSub>
                      <m:sSubPr>
                        <m:ctrlPr>
                          <a:rPr lang="en-CA" sz="2000" i="1">
                            <a:latin typeface="Cambria Math" panose="02040503050406030204" pitchFamily="18" charset="0"/>
                          </a:rPr>
                        </m:ctrlPr>
                      </m:sSubPr>
                      <m:e>
                        <m:r>
                          <a:rPr lang="en-CA" sz="2000" b="0" i="1" smtClean="0">
                            <a:latin typeface="Cambria Math" panose="02040503050406030204" pitchFamily="18" charset="0"/>
                          </a:rPr>
                          <m:t>[</m:t>
                        </m:r>
                        <m:r>
                          <a:rPr lang="en-CA" sz="2000" i="1">
                            <a:latin typeface="Cambria Math" panose="02040503050406030204" pitchFamily="18" charset="0"/>
                          </a:rPr>
                          <m:t>𝐴</m:t>
                        </m:r>
                      </m:e>
                      <m:sub>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𝑎</m:t>
                        </m:r>
                      </m:sub>
                    </m:sSub>
                    <m:r>
                      <a:rPr lang="en-CA" sz="2000" b="0" i="1" smtClean="0">
                        <a:latin typeface="Cambria Math" panose="02040503050406030204" pitchFamily="18" charset="0"/>
                      </a:rPr>
                      <m:t>,</m:t>
                    </m:r>
                    <m:sSub>
                      <m:sSubPr>
                        <m:ctrlPr>
                          <a:rPr lang="en-CA" sz="2000" b="0" i="1" smtClean="0">
                            <a:latin typeface="Cambria Math" panose="02040503050406030204" pitchFamily="18" charset="0"/>
                          </a:rPr>
                        </m:ctrlPr>
                      </m:sSubPr>
                      <m:e>
                        <m:r>
                          <a:rPr lang="en-CA" sz="2000" b="0" i="1" smtClean="0">
                            <a:latin typeface="Cambria Math" panose="02040503050406030204" pitchFamily="18" charset="0"/>
                          </a:rPr>
                          <m:t>𝐵</m:t>
                        </m:r>
                      </m:e>
                      <m:sub>
                        <m:r>
                          <a:rPr lang="en-CA" sz="2000" b="0" i="1" smtClean="0">
                            <a:latin typeface="Cambria Math" panose="02040503050406030204" pitchFamily="18" charset="0"/>
                          </a:rPr>
                          <m:t>𝑦</m:t>
                        </m:r>
                        <m:r>
                          <a:rPr lang="en-CA" sz="2000" b="0" i="1" smtClean="0">
                            <a:latin typeface="Cambria Math" panose="02040503050406030204" pitchFamily="18" charset="0"/>
                          </a:rPr>
                          <m:t>,</m:t>
                        </m:r>
                        <m:r>
                          <a:rPr lang="en-CA" sz="2000" b="0" i="1" smtClean="0">
                            <a:latin typeface="Cambria Math" panose="02040503050406030204" pitchFamily="18" charset="0"/>
                          </a:rPr>
                          <m:t>𝑏</m:t>
                        </m:r>
                      </m:sub>
                    </m:sSub>
                    <m:r>
                      <a:rPr lang="en-CA" sz="2000" b="0" i="1" smtClean="0">
                        <a:latin typeface="Cambria Math" panose="02040503050406030204" pitchFamily="18" charset="0"/>
                      </a:rPr>
                      <m:t>]=0</m:t>
                    </m:r>
                  </m:oMath>
                </a14:m>
                <a:r>
                  <a:rPr lang="en-US" sz="2000" dirty="0"/>
                  <a:t> .</a:t>
                </a:r>
              </a:p>
              <a:p>
                <a:endParaRPr lang="en-US" sz="2000" dirty="0"/>
              </a:p>
              <a:p>
                <a:pPr marL="0" indent="0">
                  <a:buNone/>
                </a:pPr>
                <a:r>
                  <a:rPr lang="en-CA" sz="2000" dirty="0"/>
                  <a:t>Need to ensure that:</a:t>
                </a:r>
              </a:p>
              <a:p>
                <a:r>
                  <a:rPr lang="en-CA" sz="2000" dirty="0"/>
                  <a:t>Answer </a:t>
                </a:r>
                <a14:m>
                  <m:oMath xmlns:m="http://schemas.openxmlformats.org/officeDocument/2006/math">
                    <m:r>
                      <a:rPr lang="en-CA" sz="2000" i="1">
                        <a:latin typeface="Cambria Math" panose="02040503050406030204" pitchFamily="18" charset="0"/>
                      </a:rPr>
                      <m:t>𝑎</m:t>
                    </m:r>
                  </m:oMath>
                </a14:m>
                <a:r>
                  <a:rPr lang="en-US" sz="2000" dirty="0"/>
                  <a:t> only depends on </a:t>
                </a:r>
                <a14:m>
                  <m:oMath xmlns:m="http://schemas.openxmlformats.org/officeDocument/2006/math">
                    <m:r>
                      <a:rPr lang="en-CA" sz="2000" i="1">
                        <a:latin typeface="Cambria Math" panose="02040503050406030204" pitchFamily="18" charset="0"/>
                      </a:rPr>
                      <m:t>𝑥</m:t>
                    </m:r>
                  </m:oMath>
                </a14:m>
                <a:r>
                  <a:rPr lang="en-US" sz="2000" dirty="0"/>
                  <a:t> and </a:t>
                </a:r>
                <a14:m>
                  <m:oMath xmlns:m="http://schemas.openxmlformats.org/officeDocument/2006/math">
                    <m:r>
                      <a:rPr lang="en-CA" sz="2000" i="1">
                        <a:latin typeface="Cambria Math" panose="02040503050406030204" pitchFamily="18" charset="0"/>
                      </a:rPr>
                      <m:t>𝑏</m:t>
                    </m:r>
                  </m:oMath>
                </a14:m>
                <a:r>
                  <a:rPr lang="en-US" sz="2000" dirty="0"/>
                  <a:t> only depends on </a:t>
                </a:r>
                <a14:m>
                  <m:oMath xmlns:m="http://schemas.openxmlformats.org/officeDocument/2006/math">
                    <m:r>
                      <a:rPr lang="en-CA" sz="2000" i="1">
                        <a:latin typeface="Cambria Math" panose="02040503050406030204" pitchFamily="18" charset="0"/>
                      </a:rPr>
                      <m:t>𝑦</m:t>
                    </m:r>
                  </m:oMath>
                </a14:m>
                <a:r>
                  <a:rPr lang="en-US" sz="2000" dirty="0"/>
                  <a:t>.</a:t>
                </a:r>
              </a:p>
              <a:p>
                <a:endParaRPr lang="en-US" sz="2000" dirty="0"/>
              </a:p>
              <a:p>
                <a:r>
                  <a:rPr lang="en-US" sz="2000" dirty="0"/>
                  <a:t>Responses to PCP queries </a:t>
                </a:r>
                <a14:m>
                  <m:oMath xmlns:m="http://schemas.openxmlformats.org/officeDocument/2006/math">
                    <m:r>
                      <a:rPr lang="en-CA" sz="2000" i="1">
                        <a:latin typeface="Cambria Math" panose="02040503050406030204" pitchFamily="18" charset="0"/>
                      </a:rPr>
                      <m:t>𝑞</m:t>
                    </m:r>
                  </m:oMath>
                </a14:m>
                <a:r>
                  <a:rPr lang="en-US" sz="2000" dirty="0"/>
                  <a:t> are consistent with a global PCP proof </a:t>
                </a:r>
                <a14:m>
                  <m:oMath xmlns:m="http://schemas.openxmlformats.org/officeDocument/2006/math">
                    <m:r>
                      <m:rPr>
                        <m:sty m:val="p"/>
                      </m:rPr>
                      <a:rPr lang="en-CA" sz="2000" b="0" i="0" smtClean="0">
                        <a:latin typeface="Cambria Math" panose="02040503050406030204" pitchFamily="18" charset="0"/>
                      </a:rPr>
                      <m:t>Π</m:t>
                    </m:r>
                  </m:oMath>
                </a14:m>
                <a:r>
                  <a:rPr lang="en-US" sz="2000" dirty="0"/>
                  <a:t>.</a:t>
                </a:r>
              </a:p>
              <a:p>
                <a:pPr marL="0" indent="0">
                  <a:buNone/>
                </a:pPr>
                <a:endParaRPr lang="en-US" sz="1800" dirty="0"/>
              </a:p>
              <a:p>
                <a:endParaRPr lang="en-US" sz="2000" dirty="0"/>
              </a:p>
              <a:p>
                <a:endParaRPr lang="en-US" sz="2000" dirty="0"/>
              </a:p>
            </p:txBody>
          </p:sp>
        </mc:Choice>
        <mc:Fallback>
          <p:sp>
            <p:nvSpPr>
              <p:cNvPr id="3" name="Content Placeholder 2">
                <a:extLst>
                  <a:ext uri="{FF2B5EF4-FFF2-40B4-BE49-F238E27FC236}">
                    <a16:creationId xmlns:a16="http://schemas.microsoft.com/office/drawing/2014/main" id="{5C4196CF-8D38-BC44-9191-016B263909FE}"/>
                  </a:ext>
                </a:extLst>
              </p:cNvPr>
              <p:cNvSpPr>
                <a:spLocks noGrp="1" noRot="1" noChangeAspect="1" noMove="1" noResize="1" noEditPoints="1" noAdjustHandles="1" noChangeArrowheads="1" noChangeShapeType="1" noTextEdit="1"/>
              </p:cNvSpPr>
              <p:nvPr>
                <p:ph idx="1"/>
              </p:nvPr>
            </p:nvSpPr>
            <p:spPr>
              <a:xfrm>
                <a:off x="838199" y="1825624"/>
                <a:ext cx="6688834" cy="5032375"/>
              </a:xfrm>
              <a:blipFill>
                <a:blip r:embed="rId2"/>
                <a:stretch>
                  <a:fillRect l="-947" t="-1515" r="-189"/>
                </a:stretch>
              </a:blipFill>
            </p:spPr>
            <p:txBody>
              <a:bodyPr/>
              <a:lstStyle/>
              <a:p>
                <a:r>
                  <a:rPr lang="en-US">
                    <a:noFill/>
                  </a:rPr>
                  <a:t> </a:t>
                </a:r>
              </a:p>
            </p:txBody>
          </p:sp>
        </mc:Fallback>
      </mc:AlternateContent>
      <p:sp>
        <p:nvSpPr>
          <p:cNvPr id="4" name="Cube 3">
            <a:extLst>
              <a:ext uri="{FF2B5EF4-FFF2-40B4-BE49-F238E27FC236}">
                <a16:creationId xmlns:a16="http://schemas.microsoft.com/office/drawing/2014/main" id="{02C96B34-D78F-EB4C-BD17-45165642E7BB}"/>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a:extLst>
              <a:ext uri="{FF2B5EF4-FFF2-40B4-BE49-F238E27FC236}">
                <a16:creationId xmlns:a16="http://schemas.microsoft.com/office/drawing/2014/main" id="{D464275A-276E-DD49-A396-C42F26245C8B}"/>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B263D-6199-BB43-A865-2322456D345E}"/>
              </a:ext>
            </a:extLst>
          </p:cNvPr>
          <p:cNvPicPr>
            <a:picLocks noChangeAspect="1"/>
          </p:cNvPicPr>
          <p:nvPr/>
        </p:nvPicPr>
        <p:blipFill>
          <a:blip r:embed="rId3"/>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1551B339-F489-2443-A0B7-51E61B81DEB4}"/>
              </a:ext>
            </a:extLst>
          </p:cNvPr>
          <p:cNvCxnSpPr>
            <a:cxnSpLocks/>
          </p:cNvCxnSpPr>
          <p:nvPr/>
        </p:nvCxnSpPr>
        <p:spPr>
          <a:xfrm flipH="1" flipV="1">
            <a:off x="7591219" y="3130953"/>
            <a:ext cx="875882" cy="681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CFD432-572A-3B43-870F-D18E6E9870E6}"/>
              </a:ext>
            </a:extLst>
          </p:cNvPr>
          <p:cNvCxnSpPr>
            <a:cxnSpLocks/>
          </p:cNvCxnSpPr>
          <p:nvPr/>
        </p:nvCxnSpPr>
        <p:spPr>
          <a:xfrm flipV="1">
            <a:off x="9381897" y="3078176"/>
            <a:ext cx="1130030" cy="749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6405373-2A0D-074E-A1A1-AF236EE1E046}"/>
              </a:ext>
            </a:extLst>
          </p:cNvPr>
          <p:cNvSpPr/>
          <p:nvPr/>
        </p:nvSpPr>
        <p:spPr>
          <a:xfrm>
            <a:off x="7930378" y="1103474"/>
            <a:ext cx="1199046" cy="369332"/>
          </a:xfrm>
          <a:prstGeom prst="rect">
            <a:avLst/>
          </a:prstGeom>
        </p:spPr>
        <p:txBody>
          <a:bodyPr wrap="none">
            <a:spAutoFit/>
          </a:bodyPr>
          <a:lstStyle/>
          <a:p>
            <a:r>
              <a:rPr lang="en-US" b="1" dirty="0"/>
              <a:t>PCP Player</a:t>
            </a:r>
            <a:endParaRPr lang="en-US" dirty="0"/>
          </a:p>
        </p:txBody>
      </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F57C43E9-0386-BD45-A038-60B7D764DF9F}"/>
                  </a:ext>
                </a:extLst>
              </p:cNvPr>
              <p:cNvSpPr/>
              <p:nvPr/>
            </p:nvSpPr>
            <p:spPr>
              <a:xfrm>
                <a:off x="7301655" y="3442865"/>
                <a:ext cx="8117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i="1" smtClean="0">
                          <a:latin typeface="Cambria Math" panose="02040503050406030204" pitchFamily="18" charset="0"/>
                        </a:rPr>
                        <m:t>𝑥</m:t>
                      </m:r>
                      <m:r>
                        <a:rPr lang="en-CA" b="0" i="1" smtClean="0">
                          <a:latin typeface="Cambria Math" panose="02040503050406030204" pitchFamily="18" charset="0"/>
                        </a:rPr>
                        <m:t>,</m:t>
                      </m:r>
                      <m:r>
                        <a:rPr lang="en-CA" b="0" i="1" smtClean="0">
                          <a:latin typeface="Cambria Math" panose="02040503050406030204" pitchFamily="18" charset="0"/>
                        </a:rPr>
                        <m:t>𝑦</m:t>
                      </m:r>
                      <m:r>
                        <a:rPr lang="en-CA" b="0" i="1" smtClean="0">
                          <a:latin typeface="Cambria Math" panose="02040503050406030204" pitchFamily="18" charset="0"/>
                        </a:rPr>
                        <m:t>,</m:t>
                      </m:r>
                      <m:r>
                        <a:rPr lang="en-CA" b="0" i="1" smtClean="0">
                          <a:latin typeface="Cambria Math" panose="02040503050406030204" pitchFamily="18" charset="0"/>
                        </a:rPr>
                        <m:t>𝑞</m:t>
                      </m:r>
                    </m:oMath>
                  </m:oMathPara>
                </a14:m>
                <a:endParaRPr lang="en-US" dirty="0"/>
              </a:p>
            </p:txBody>
          </p:sp>
        </mc:Choice>
        <mc:Fallback>
          <p:sp>
            <p:nvSpPr>
              <p:cNvPr id="8" name="Rectangle 7">
                <a:extLst>
                  <a:ext uri="{FF2B5EF4-FFF2-40B4-BE49-F238E27FC236}">
                    <a16:creationId xmlns:a16="http://schemas.microsoft.com/office/drawing/2014/main" id="{F57C43E9-0386-BD45-A038-60B7D764DF9F}"/>
                  </a:ext>
                </a:extLst>
              </p:cNvPr>
              <p:cNvSpPr>
                <a:spLocks noRot="1" noChangeAspect="1" noMove="1" noResize="1" noEditPoints="1" noAdjustHandles="1" noChangeArrowheads="1" noChangeShapeType="1" noTextEdit="1"/>
              </p:cNvSpPr>
              <p:nvPr/>
            </p:nvSpPr>
            <p:spPr>
              <a:xfrm>
                <a:off x="7301655" y="3442865"/>
                <a:ext cx="811761" cy="369332"/>
              </a:xfrm>
              <a:prstGeom prst="rect">
                <a:avLst/>
              </a:prstGeom>
              <a:blipFill>
                <a:blip r:embed="rId4"/>
                <a:stretch>
                  <a:fillRect b="-666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BE68CE93-8DE7-8742-8577-4946CE0915B3}"/>
              </a:ext>
            </a:extLst>
          </p:cNvPr>
          <p:cNvSpPr/>
          <p:nvPr/>
        </p:nvSpPr>
        <p:spPr>
          <a:xfrm>
            <a:off x="838199" y="5825284"/>
            <a:ext cx="6616845" cy="707886"/>
          </a:xfrm>
          <a:prstGeom prst="rect">
            <a:avLst/>
          </a:prstGeom>
        </p:spPr>
        <p:txBody>
          <a:bodyPr wrap="square">
            <a:spAutoFit/>
          </a:bodyPr>
          <a:lstStyle/>
          <a:p>
            <a:r>
              <a:rPr lang="en-CA" sz="2000" dirty="0"/>
              <a:t>Solution: consistency checks! The other player is designated</a:t>
            </a:r>
            <a:br>
              <a:rPr lang="en-CA" sz="2000" dirty="0"/>
            </a:br>
            <a:r>
              <a:rPr lang="en-CA" sz="2000" dirty="0"/>
              <a:t>the </a:t>
            </a:r>
            <a:r>
              <a:rPr lang="en-CA" sz="2000" b="1" dirty="0"/>
              <a:t>Consistency Player</a:t>
            </a:r>
            <a:r>
              <a:rPr lang="en-CA" sz="2000" dirty="0"/>
              <a:t>.</a:t>
            </a:r>
          </a:p>
        </p:txBody>
      </p:sp>
      <p:sp>
        <p:nvSpPr>
          <p:cNvPr id="15" name="Rectangle 14">
            <a:extLst>
              <a:ext uri="{FF2B5EF4-FFF2-40B4-BE49-F238E27FC236}">
                <a16:creationId xmlns:a16="http://schemas.microsoft.com/office/drawing/2014/main" id="{C81EAD27-9068-F94B-90BC-1913B0DF8974}"/>
              </a:ext>
            </a:extLst>
          </p:cNvPr>
          <p:cNvSpPr/>
          <p:nvPr/>
        </p:nvSpPr>
        <p:spPr>
          <a:xfrm>
            <a:off x="10100336" y="1103474"/>
            <a:ext cx="1956689" cy="369332"/>
          </a:xfrm>
          <a:prstGeom prst="rect">
            <a:avLst/>
          </a:prstGeom>
        </p:spPr>
        <p:txBody>
          <a:bodyPr wrap="none">
            <a:spAutoFit/>
          </a:bodyPr>
          <a:lstStyle/>
          <a:p>
            <a:r>
              <a:rPr lang="en-US" b="1" dirty="0"/>
              <a:t>Consistency Player</a:t>
            </a:r>
            <a:endParaRPr lang="en-US" dirty="0"/>
          </a:p>
        </p:txBody>
      </p:sp>
    </p:spTree>
    <p:extLst>
      <p:ext uri="{BB962C8B-B14F-4D97-AF65-F5344CB8AC3E}">
        <p14:creationId xmlns:p14="http://schemas.microsoft.com/office/powerpoint/2010/main" val="19262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7720B4-EDD2-DA47-9BE1-50A7F65D21A1}"/>
              </a:ext>
            </a:extLst>
          </p:cNvPr>
          <p:cNvGrpSpPr/>
          <p:nvPr/>
        </p:nvGrpSpPr>
        <p:grpSpPr>
          <a:xfrm>
            <a:off x="8257556" y="1993255"/>
            <a:ext cx="1842780" cy="450190"/>
            <a:chOff x="1835198" y="3980128"/>
            <a:chExt cx="4375371" cy="682855"/>
          </a:xfrm>
        </p:grpSpPr>
        <p:sp>
          <p:nvSpPr>
            <p:cNvPr id="12" name="Freeform 11">
              <a:extLst>
                <a:ext uri="{FF2B5EF4-FFF2-40B4-BE49-F238E27FC236}">
                  <a16:creationId xmlns:a16="http://schemas.microsoft.com/office/drawing/2014/main" id="{A884B28B-A7DB-3044-92C1-2A2AC28BF2A3}"/>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a:extLst>
                <a:ext uri="{FF2B5EF4-FFF2-40B4-BE49-F238E27FC236}">
                  <a16:creationId xmlns:a16="http://schemas.microsoft.com/office/drawing/2014/main" id="{889172E4-CBAA-1245-9F12-7CD36102858A}"/>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Title 1">
            <a:extLst>
              <a:ext uri="{FF2B5EF4-FFF2-40B4-BE49-F238E27FC236}">
                <a16:creationId xmlns:a16="http://schemas.microsoft.com/office/drawing/2014/main" id="{D915423F-07BB-1340-AB89-0C4ACC9DF770}"/>
              </a:ext>
            </a:extLst>
          </p:cNvPr>
          <p:cNvSpPr>
            <a:spLocks noGrp="1"/>
          </p:cNvSpPr>
          <p:nvPr>
            <p:ph type="title"/>
          </p:nvPr>
        </p:nvSpPr>
        <p:spPr/>
        <p:txBody>
          <a:bodyPr/>
          <a:lstStyle/>
          <a:p>
            <a:r>
              <a:rPr lang="en-US" dirty="0"/>
              <a:t>The Answer Reduction protocol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C4196CF-8D38-BC44-9191-016B263909FE}"/>
                  </a:ext>
                </a:extLst>
              </p:cNvPr>
              <p:cNvSpPr>
                <a:spLocks noGrp="1"/>
              </p:cNvSpPr>
              <p:nvPr>
                <p:ph idx="1"/>
              </p:nvPr>
            </p:nvSpPr>
            <p:spPr>
              <a:xfrm>
                <a:off x="838199" y="1825625"/>
                <a:ext cx="5838223" cy="4351338"/>
              </a:xfrm>
            </p:spPr>
            <p:txBody>
              <a:bodyPr>
                <a:normAutofit/>
              </a:bodyPr>
              <a:lstStyle/>
              <a:p>
                <a:pPr marL="0" indent="0">
                  <a:buNone/>
                </a:pPr>
                <a:r>
                  <a:rPr lang="en-CA" sz="2000" dirty="0"/>
                  <a:t>Applying Answer Reduction to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oMath>
                </a14:m>
                <a:endParaRPr lang="en-CA" sz="2000" dirty="0"/>
              </a:p>
              <a:p>
                <a:r>
                  <a:rPr lang="en-CA" sz="2000" dirty="0"/>
                  <a:t>Sampling complexity of </a:t>
                </a:r>
                <a14:m>
                  <m:oMath xmlns:m="http://schemas.openxmlformats.org/officeDocument/2006/math">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oMath>
                </a14:m>
                <a:r>
                  <a:rPr lang="en-US" sz="2000" dirty="0"/>
                  <a:t> = sampling complexity of </a:t>
                </a:r>
                <a14:m>
                  <m:oMath xmlns:m="http://schemas.openxmlformats.org/officeDocument/2006/math">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𝑖𝑛𝑡</m:t>
                        </m:r>
                      </m:sup>
                    </m:sSup>
                  </m:oMath>
                </a14:m>
                <a:r>
                  <a:rPr lang="en-US" sz="2000" dirty="0"/>
                  <a:t> + complexity of PCP queries = polylog(</a:t>
                </a:r>
                <a14:m>
                  <m:oMath xmlns:m="http://schemas.openxmlformats.org/officeDocument/2006/math">
                    <m:r>
                      <a:rPr lang="en-CA" sz="2000" b="0" i="1" smtClean="0">
                        <a:latin typeface="Cambria Math" panose="02040503050406030204" pitchFamily="18" charset="0"/>
                      </a:rPr>
                      <m:t>𝑛</m:t>
                    </m:r>
                  </m:oMath>
                </a14:m>
                <a:r>
                  <a:rPr lang="en-US" sz="2000" dirty="0"/>
                  <a:t>) </a:t>
                </a:r>
              </a:p>
              <a:p>
                <a:r>
                  <a:rPr lang="en-US" sz="2000" dirty="0"/>
                  <a:t>Decider complexity is dominated by PCP verification, which is polylog(</a:t>
                </a:r>
                <a14:m>
                  <m:oMath xmlns:m="http://schemas.openxmlformats.org/officeDocument/2006/math">
                    <m:r>
                      <a:rPr lang="en-CA" sz="2000" i="1">
                        <a:latin typeface="Cambria Math" panose="02040503050406030204" pitchFamily="18" charset="0"/>
                      </a:rPr>
                      <m:t>𝑛</m:t>
                    </m:r>
                  </m:oMath>
                </a14:m>
                <a:r>
                  <a:rPr lang="en-US" sz="2000" dirty="0"/>
                  <a:t>)</a:t>
                </a:r>
              </a:p>
              <a:p>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oMath>
                </a14:m>
                <a:r>
                  <a:rPr lang="en-US" sz="2000" dirty="0"/>
                  <a:t> simulates </a:t>
                </a:r>
                <a14:m>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𝐺</m:t>
                        </m:r>
                      </m:e>
                      <m:sup>
                        <m:r>
                          <a:rPr lang="en-CA" sz="2000" b="0" i="1" smtClean="0">
                            <a:latin typeface="Cambria Math" panose="02040503050406030204" pitchFamily="18" charset="0"/>
                          </a:rPr>
                          <m:t>𝑖𝑛𝑡</m:t>
                        </m:r>
                      </m:sup>
                    </m:sSup>
                  </m:oMath>
                </a14:m>
                <a:endParaRPr lang="en-US" sz="2000" dirty="0"/>
              </a:p>
              <a:p>
                <a:pPr marL="800100" lvl="1" indent="-342900"/>
                <a:r>
                  <a:rPr lang="en-US" sz="1600" dirty="0"/>
                  <a:t>If </a:t>
                </a:r>
                <a14:m>
                  <m:oMath xmlns:m="http://schemas.openxmlformats.org/officeDocument/2006/math">
                    <m:sSup>
                      <m:sSupPr>
                        <m:ctrlPr>
                          <a:rPr lang="en-CA" sz="1600" i="1">
                            <a:latin typeface="Cambria Math" panose="02040503050406030204" pitchFamily="18" charset="0"/>
                          </a:rPr>
                        </m:ctrlPr>
                      </m:sSupPr>
                      <m:e>
                        <m:r>
                          <a:rPr lang="en-CA" sz="1600" i="1">
                            <a:latin typeface="Cambria Math" panose="02040503050406030204" pitchFamily="18" charset="0"/>
                          </a:rPr>
                          <m:t>𝜔</m:t>
                        </m:r>
                      </m:e>
                      <m:sup>
                        <m:r>
                          <a:rPr lang="en-CA" sz="1600" i="1">
                            <a:latin typeface="Cambria Math" panose="02040503050406030204" pitchFamily="18" charset="0"/>
                          </a:rPr>
                          <m:t>∗</m:t>
                        </m:r>
                      </m:sup>
                    </m:sSup>
                    <m:d>
                      <m:dPr>
                        <m:ctrlPr>
                          <a:rPr lang="en-CA" sz="1600" i="1">
                            <a:latin typeface="Cambria Math" panose="02040503050406030204" pitchFamily="18" charset="0"/>
                          </a:rPr>
                        </m:ctrlPr>
                      </m:dPr>
                      <m:e>
                        <m:sSup>
                          <m:sSupPr>
                            <m:ctrlPr>
                              <a:rPr lang="en-CA" sz="1600" b="0" i="1" smtClean="0">
                                <a:latin typeface="Cambria Math" panose="02040503050406030204" pitchFamily="18" charset="0"/>
                              </a:rPr>
                            </m:ctrlPr>
                          </m:sSupPr>
                          <m:e>
                            <m:r>
                              <a:rPr lang="en-CA" sz="1600" i="1">
                                <a:latin typeface="Cambria Math" panose="02040503050406030204" pitchFamily="18" charset="0"/>
                              </a:rPr>
                              <m:t>𝐺</m:t>
                            </m:r>
                          </m:e>
                          <m:sup>
                            <m:r>
                              <a:rPr lang="en-CA" sz="1600" b="0" i="1" smtClean="0">
                                <a:latin typeface="Cambria Math" panose="02040503050406030204" pitchFamily="18" charset="0"/>
                              </a:rPr>
                              <m:t>𝑖𝑛𝑡</m:t>
                            </m:r>
                          </m:sup>
                        </m:sSup>
                      </m:e>
                    </m:d>
                    <m:r>
                      <a:rPr lang="en-CA" sz="1600" i="1">
                        <a:latin typeface="Cambria Math" panose="02040503050406030204" pitchFamily="18" charset="0"/>
                      </a:rPr>
                      <m:t>=1</m:t>
                    </m:r>
                  </m:oMath>
                </a14:m>
                <a:r>
                  <a:rPr lang="en-US" sz="1600" dirty="0"/>
                  <a:t>, then </a:t>
                </a:r>
                <a14:m>
                  <m:oMath xmlns:m="http://schemas.openxmlformats.org/officeDocument/2006/math">
                    <m:sSup>
                      <m:sSupPr>
                        <m:ctrlPr>
                          <a:rPr lang="en-CA" sz="1600" i="1">
                            <a:latin typeface="Cambria Math" panose="02040503050406030204" pitchFamily="18" charset="0"/>
                          </a:rPr>
                        </m:ctrlPr>
                      </m:sSupPr>
                      <m:e>
                        <m:r>
                          <a:rPr lang="en-CA" sz="1600" i="1">
                            <a:latin typeface="Cambria Math" panose="02040503050406030204" pitchFamily="18" charset="0"/>
                          </a:rPr>
                          <m:t>𝜔</m:t>
                        </m:r>
                      </m:e>
                      <m:sup>
                        <m:r>
                          <a:rPr lang="en-CA" sz="1600" i="1">
                            <a:latin typeface="Cambria Math" panose="02040503050406030204" pitchFamily="18" charset="0"/>
                          </a:rPr>
                          <m:t>∗</m:t>
                        </m:r>
                      </m:sup>
                    </m:sSup>
                    <m:d>
                      <m:dPr>
                        <m:ctrlPr>
                          <a:rPr lang="en-CA" sz="1600" i="1">
                            <a:latin typeface="Cambria Math" panose="02040503050406030204" pitchFamily="18" charset="0"/>
                          </a:rPr>
                        </m:ctrlPr>
                      </m:dPr>
                      <m:e>
                        <m:sSup>
                          <m:sSupPr>
                            <m:ctrlPr>
                              <a:rPr lang="en-CA" sz="1600" i="1">
                                <a:latin typeface="Cambria Math" panose="02040503050406030204" pitchFamily="18" charset="0"/>
                              </a:rPr>
                            </m:ctrlPr>
                          </m:sSupPr>
                          <m:e>
                            <m:r>
                              <a:rPr lang="en-CA" sz="1600" i="1">
                                <a:latin typeface="Cambria Math" panose="02040503050406030204" pitchFamily="18" charset="0"/>
                              </a:rPr>
                              <m:t>𝐺</m:t>
                            </m:r>
                          </m:e>
                          <m:sup>
                            <m:r>
                              <a:rPr lang="en-CA" sz="1600" b="0" i="1" smtClean="0">
                                <a:latin typeface="Cambria Math" panose="02040503050406030204" pitchFamily="18" charset="0"/>
                              </a:rPr>
                              <m:t>𝑎𝑟</m:t>
                            </m:r>
                          </m:sup>
                        </m:sSup>
                      </m:e>
                    </m:d>
                    <m:r>
                      <a:rPr lang="en-CA" sz="1600" i="1">
                        <a:latin typeface="Cambria Math" panose="02040503050406030204" pitchFamily="18" charset="0"/>
                      </a:rPr>
                      <m:t>=1</m:t>
                    </m:r>
                  </m:oMath>
                </a14:m>
                <a:endParaRPr lang="en-CA" sz="1600" dirty="0"/>
              </a:p>
              <a:p>
                <a:pPr marL="800100" lvl="1" indent="-342900"/>
                <a:r>
                  <a:rPr lang="en-US" sz="1600" dirty="0"/>
                  <a:t>If </a:t>
                </a:r>
                <a14:m>
                  <m:oMath xmlns:m="http://schemas.openxmlformats.org/officeDocument/2006/math">
                    <m:sSup>
                      <m:sSupPr>
                        <m:ctrlPr>
                          <a:rPr lang="en-CA" sz="1600" i="1">
                            <a:latin typeface="Cambria Math" panose="02040503050406030204" pitchFamily="18" charset="0"/>
                          </a:rPr>
                        </m:ctrlPr>
                      </m:sSupPr>
                      <m:e>
                        <m:r>
                          <a:rPr lang="en-CA" sz="1600" i="1">
                            <a:latin typeface="Cambria Math" panose="02040503050406030204" pitchFamily="18" charset="0"/>
                          </a:rPr>
                          <m:t>𝜔</m:t>
                        </m:r>
                      </m:e>
                      <m:sup>
                        <m:r>
                          <a:rPr lang="en-CA" sz="1600" i="1">
                            <a:latin typeface="Cambria Math" panose="02040503050406030204" pitchFamily="18" charset="0"/>
                          </a:rPr>
                          <m:t>∗</m:t>
                        </m:r>
                      </m:sup>
                    </m:sSup>
                    <m:d>
                      <m:dPr>
                        <m:ctrlPr>
                          <a:rPr lang="en-CA" sz="1600" i="1">
                            <a:latin typeface="Cambria Math" panose="02040503050406030204" pitchFamily="18" charset="0"/>
                          </a:rPr>
                        </m:ctrlPr>
                      </m:dPr>
                      <m:e>
                        <m:sSup>
                          <m:sSupPr>
                            <m:ctrlPr>
                              <a:rPr lang="en-CA" sz="1600" b="0" i="1" smtClean="0">
                                <a:latin typeface="Cambria Math" panose="02040503050406030204" pitchFamily="18" charset="0"/>
                              </a:rPr>
                            </m:ctrlPr>
                          </m:sSupPr>
                          <m:e>
                            <m:r>
                              <a:rPr lang="en-CA" sz="1600" i="1">
                                <a:latin typeface="Cambria Math" panose="02040503050406030204" pitchFamily="18" charset="0"/>
                              </a:rPr>
                              <m:t>𝐺</m:t>
                            </m:r>
                          </m:e>
                          <m:sup>
                            <m:r>
                              <a:rPr lang="en-CA" sz="1600" b="0" i="1" smtClean="0">
                                <a:latin typeface="Cambria Math" panose="02040503050406030204" pitchFamily="18" charset="0"/>
                              </a:rPr>
                              <m:t>𝑖𝑛𝑡</m:t>
                            </m:r>
                          </m:sup>
                        </m:sSup>
                      </m:e>
                    </m:d>
                    <m:r>
                      <a:rPr lang="en-CA" sz="1600" b="0" i="1" smtClean="0">
                        <a:latin typeface="Cambria Math" panose="02040503050406030204" pitchFamily="18" charset="0"/>
                      </a:rPr>
                      <m:t>≤</m:t>
                    </m:r>
                    <m:r>
                      <a:rPr lang="en-CA" sz="1600" i="1">
                        <a:latin typeface="Cambria Math" panose="02040503050406030204" pitchFamily="18" charset="0"/>
                      </a:rPr>
                      <m:t>1−</m:t>
                    </m:r>
                    <m:f>
                      <m:fPr>
                        <m:ctrlPr>
                          <a:rPr lang="en-CA" sz="1600" i="1">
                            <a:latin typeface="Cambria Math" panose="02040503050406030204" pitchFamily="18" charset="0"/>
                          </a:rPr>
                        </m:ctrlPr>
                      </m:fPr>
                      <m:num>
                        <m:r>
                          <a:rPr lang="en-CA" sz="1600" i="1">
                            <a:latin typeface="Cambria Math" panose="02040503050406030204" pitchFamily="18" charset="0"/>
                          </a:rPr>
                          <m:t>1</m:t>
                        </m:r>
                      </m:num>
                      <m:den>
                        <m:r>
                          <a:rPr lang="en-CA" sz="1600" i="1">
                            <a:latin typeface="Cambria Math" panose="02040503050406030204" pitchFamily="18" charset="0"/>
                          </a:rPr>
                          <m:t>𝑝𝑜𝑙𝑦𝑙𝑜𝑔</m:t>
                        </m:r>
                        <m:r>
                          <a:rPr lang="en-CA" sz="1600" i="1">
                            <a:latin typeface="Cambria Math" panose="02040503050406030204" pitchFamily="18" charset="0"/>
                          </a:rPr>
                          <m:t>(</m:t>
                        </m:r>
                        <m:r>
                          <a:rPr lang="en-CA" sz="1600" i="1">
                            <a:latin typeface="Cambria Math" panose="02040503050406030204" pitchFamily="18" charset="0"/>
                          </a:rPr>
                          <m:t>𝑛</m:t>
                        </m:r>
                        <m:r>
                          <a:rPr lang="en-CA" sz="1600" i="1">
                            <a:latin typeface="Cambria Math" panose="02040503050406030204" pitchFamily="18" charset="0"/>
                          </a:rPr>
                          <m:t>)</m:t>
                        </m:r>
                      </m:den>
                    </m:f>
                  </m:oMath>
                </a14:m>
                <a:r>
                  <a:rPr lang="en-US" sz="1600" dirty="0"/>
                  <a:t>, </a:t>
                </a:r>
                <a:br>
                  <a:rPr lang="en-US" sz="1600" dirty="0"/>
                </a:br>
                <a:r>
                  <a:rPr lang="en-US" sz="1600" dirty="0"/>
                  <a:t>then </a:t>
                </a:r>
                <a14:m>
                  <m:oMath xmlns:m="http://schemas.openxmlformats.org/officeDocument/2006/math">
                    <m:sSup>
                      <m:sSupPr>
                        <m:ctrlPr>
                          <a:rPr lang="en-CA" sz="1600" i="1">
                            <a:latin typeface="Cambria Math" panose="02040503050406030204" pitchFamily="18" charset="0"/>
                          </a:rPr>
                        </m:ctrlPr>
                      </m:sSupPr>
                      <m:e>
                        <m:r>
                          <a:rPr lang="en-CA" sz="1600" i="1">
                            <a:latin typeface="Cambria Math" panose="02040503050406030204" pitchFamily="18" charset="0"/>
                          </a:rPr>
                          <m:t>𝜔</m:t>
                        </m:r>
                      </m:e>
                      <m:sup>
                        <m:r>
                          <a:rPr lang="en-CA" sz="1600" i="1">
                            <a:latin typeface="Cambria Math" panose="02040503050406030204" pitchFamily="18" charset="0"/>
                          </a:rPr>
                          <m:t>∗</m:t>
                        </m:r>
                      </m:sup>
                    </m:sSup>
                    <m:d>
                      <m:dPr>
                        <m:ctrlPr>
                          <a:rPr lang="en-CA" sz="1600" i="1">
                            <a:latin typeface="Cambria Math" panose="02040503050406030204" pitchFamily="18" charset="0"/>
                          </a:rPr>
                        </m:ctrlPr>
                      </m:dPr>
                      <m:e>
                        <m:sSup>
                          <m:sSupPr>
                            <m:ctrlPr>
                              <a:rPr lang="en-CA" sz="1600" i="1">
                                <a:latin typeface="Cambria Math" panose="02040503050406030204" pitchFamily="18" charset="0"/>
                              </a:rPr>
                            </m:ctrlPr>
                          </m:sSupPr>
                          <m:e>
                            <m:r>
                              <a:rPr lang="en-CA" sz="1600" i="1">
                                <a:latin typeface="Cambria Math" panose="02040503050406030204" pitchFamily="18" charset="0"/>
                              </a:rPr>
                              <m:t>𝐺</m:t>
                            </m:r>
                          </m:e>
                          <m:sup>
                            <m:r>
                              <a:rPr lang="en-CA" sz="1600" b="0" i="1" smtClean="0">
                                <a:latin typeface="Cambria Math" panose="02040503050406030204" pitchFamily="18" charset="0"/>
                              </a:rPr>
                              <m:t>𝑎𝑟</m:t>
                            </m:r>
                          </m:sup>
                        </m:sSup>
                      </m:e>
                    </m:d>
                    <m:r>
                      <a:rPr lang="en-CA" sz="1600" b="0" i="1" smtClean="0">
                        <a:latin typeface="Cambria Math" panose="02040503050406030204" pitchFamily="18" charset="0"/>
                      </a:rPr>
                      <m:t>≤1−</m:t>
                    </m:r>
                    <m:f>
                      <m:fPr>
                        <m:ctrlPr>
                          <a:rPr lang="en-CA" sz="1600" b="0" i="1" smtClean="0">
                            <a:latin typeface="Cambria Math" panose="02040503050406030204" pitchFamily="18" charset="0"/>
                          </a:rPr>
                        </m:ctrlPr>
                      </m:fPr>
                      <m:num>
                        <m:r>
                          <a:rPr lang="en-CA" sz="1600" b="0" i="1" smtClean="0">
                            <a:latin typeface="Cambria Math" panose="02040503050406030204" pitchFamily="18" charset="0"/>
                          </a:rPr>
                          <m:t>1</m:t>
                        </m:r>
                      </m:num>
                      <m:den>
                        <m:r>
                          <a:rPr lang="en-CA" sz="1600" b="0" i="1" smtClean="0">
                            <a:latin typeface="Cambria Math" panose="02040503050406030204" pitchFamily="18" charset="0"/>
                          </a:rPr>
                          <m:t>𝑝𝑜𝑙𝑦𝑙𝑜𝑔</m:t>
                        </m:r>
                        <m:r>
                          <a:rPr lang="en-CA" sz="1600" b="0" i="1" smtClean="0">
                            <a:latin typeface="Cambria Math" panose="02040503050406030204" pitchFamily="18" charset="0"/>
                          </a:rPr>
                          <m:t>(</m:t>
                        </m:r>
                        <m:r>
                          <a:rPr lang="en-CA" sz="1600" b="0" i="1" smtClean="0">
                            <a:latin typeface="Cambria Math" panose="02040503050406030204" pitchFamily="18" charset="0"/>
                          </a:rPr>
                          <m:t>𝑛</m:t>
                        </m:r>
                        <m:r>
                          <a:rPr lang="en-CA" sz="1600" b="0" i="1" smtClean="0">
                            <a:latin typeface="Cambria Math" panose="02040503050406030204" pitchFamily="18" charset="0"/>
                          </a:rPr>
                          <m:t>)</m:t>
                        </m:r>
                      </m:den>
                    </m:f>
                  </m:oMath>
                </a14:m>
                <a:endParaRPr lang="en-CA" sz="1600" dirty="0"/>
              </a:p>
              <a:p>
                <a:pPr marL="342900" indent="-342900"/>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oMath>
                </a14:m>
                <a:r>
                  <a:rPr lang="en-CA" sz="2000" dirty="0"/>
                  <a:t> is special</a:t>
                </a:r>
              </a:p>
              <a:p>
                <a:pPr marL="800100" lvl="1" indent="-342900"/>
                <a:endParaRPr lang="en-US" sz="1600" dirty="0"/>
              </a:p>
              <a:p>
                <a:endParaRPr lang="en-US" sz="2000" dirty="0"/>
              </a:p>
              <a:p>
                <a:pPr lvl="1"/>
                <a:endParaRPr lang="en-US" sz="2000" dirty="0"/>
              </a:p>
              <a:p>
                <a:pPr lvl="1"/>
                <a:endParaRPr lang="en-US" sz="1600" dirty="0"/>
              </a:p>
            </p:txBody>
          </p:sp>
        </mc:Choice>
        <mc:Fallback>
          <p:sp>
            <p:nvSpPr>
              <p:cNvPr id="3" name="Content Placeholder 2">
                <a:extLst>
                  <a:ext uri="{FF2B5EF4-FFF2-40B4-BE49-F238E27FC236}">
                    <a16:creationId xmlns:a16="http://schemas.microsoft.com/office/drawing/2014/main" id="{5C4196CF-8D38-BC44-9191-016B263909FE}"/>
                  </a:ext>
                </a:extLst>
              </p:cNvPr>
              <p:cNvSpPr>
                <a:spLocks noGrp="1" noRot="1" noChangeAspect="1" noMove="1" noResize="1" noEditPoints="1" noAdjustHandles="1" noChangeArrowheads="1" noChangeShapeType="1" noTextEdit="1"/>
              </p:cNvSpPr>
              <p:nvPr>
                <p:ph idx="1"/>
              </p:nvPr>
            </p:nvSpPr>
            <p:spPr>
              <a:xfrm>
                <a:off x="838199" y="1825625"/>
                <a:ext cx="5838223" cy="4351338"/>
              </a:xfrm>
              <a:blipFill>
                <a:blip r:embed="rId2"/>
                <a:stretch>
                  <a:fillRect l="-1085" t="-1462" r="-1735"/>
                </a:stretch>
              </a:blipFill>
            </p:spPr>
            <p:txBody>
              <a:bodyPr/>
              <a:lstStyle/>
              <a:p>
                <a:r>
                  <a:rPr lang="en-US">
                    <a:noFill/>
                  </a:rPr>
                  <a:t> </a:t>
                </a:r>
              </a:p>
            </p:txBody>
          </p:sp>
        </mc:Fallback>
      </mc:AlternateContent>
      <p:sp>
        <p:nvSpPr>
          <p:cNvPr id="4" name="Cube 3">
            <a:extLst>
              <a:ext uri="{FF2B5EF4-FFF2-40B4-BE49-F238E27FC236}">
                <a16:creationId xmlns:a16="http://schemas.microsoft.com/office/drawing/2014/main" id="{02C96B34-D78F-EB4C-BD17-45165642E7BB}"/>
              </a:ext>
            </a:extLst>
          </p:cNvPr>
          <p:cNvSpPr/>
          <p:nvPr/>
        </p:nvSpPr>
        <p:spPr>
          <a:xfrm>
            <a:off x="7004092" y="1472806"/>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a:extLst>
              <a:ext uri="{FF2B5EF4-FFF2-40B4-BE49-F238E27FC236}">
                <a16:creationId xmlns:a16="http://schemas.microsoft.com/office/drawing/2014/main" id="{D464275A-276E-DD49-A396-C42F26245C8B}"/>
              </a:ext>
            </a:extLst>
          </p:cNvPr>
          <p:cNvSpPr/>
          <p:nvPr/>
        </p:nvSpPr>
        <p:spPr>
          <a:xfrm>
            <a:off x="9946912" y="149817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B263D-6199-BB43-A865-2322456D345E}"/>
              </a:ext>
            </a:extLst>
          </p:cNvPr>
          <p:cNvPicPr>
            <a:picLocks noChangeAspect="1"/>
          </p:cNvPicPr>
          <p:nvPr/>
        </p:nvPicPr>
        <p:blipFill>
          <a:blip r:embed="rId3"/>
          <a:stretch>
            <a:fillRect/>
          </a:stretch>
        </p:blipFill>
        <p:spPr>
          <a:xfrm>
            <a:off x="8560015" y="4021905"/>
            <a:ext cx="686975" cy="1214907"/>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3BED9318-9CF1-774A-B2EB-BD5A3D15F54C}"/>
              </a:ext>
            </a:extLst>
          </p:cNvPr>
          <p:cNvCxnSpPr>
            <a:cxnSpLocks/>
          </p:cNvCxnSpPr>
          <p:nvPr/>
        </p:nvCxnSpPr>
        <p:spPr>
          <a:xfrm flipH="1" flipV="1">
            <a:off x="7591219" y="3130953"/>
            <a:ext cx="875882" cy="681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2026FD-B435-4A42-AD1E-BBC09D949C35}"/>
              </a:ext>
            </a:extLst>
          </p:cNvPr>
          <p:cNvCxnSpPr>
            <a:cxnSpLocks/>
          </p:cNvCxnSpPr>
          <p:nvPr/>
        </p:nvCxnSpPr>
        <p:spPr>
          <a:xfrm flipV="1">
            <a:off x="9381897" y="3078176"/>
            <a:ext cx="1130030" cy="74947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139AECE-3B97-3148-96D0-8974F17C4AA7}"/>
              </a:ext>
            </a:extLst>
          </p:cNvPr>
          <p:cNvSpPr/>
          <p:nvPr/>
        </p:nvSpPr>
        <p:spPr>
          <a:xfrm>
            <a:off x="7930378" y="1103474"/>
            <a:ext cx="1199046" cy="369332"/>
          </a:xfrm>
          <a:prstGeom prst="rect">
            <a:avLst/>
          </a:prstGeom>
        </p:spPr>
        <p:txBody>
          <a:bodyPr wrap="none">
            <a:spAutoFit/>
          </a:bodyPr>
          <a:lstStyle/>
          <a:p>
            <a:r>
              <a:rPr lang="en-US" b="1" dirty="0"/>
              <a:t>PCP Player</a:t>
            </a:r>
            <a:endParaRPr lang="en-US" dirty="0"/>
          </a:p>
        </p:txBody>
      </p:sp>
      <p:sp>
        <p:nvSpPr>
          <p:cNvPr id="18" name="Rectangle 17">
            <a:extLst>
              <a:ext uri="{FF2B5EF4-FFF2-40B4-BE49-F238E27FC236}">
                <a16:creationId xmlns:a16="http://schemas.microsoft.com/office/drawing/2014/main" id="{D616E3F1-DFBA-B74B-ADE8-F35013D2E53A}"/>
              </a:ext>
            </a:extLst>
          </p:cNvPr>
          <p:cNvSpPr/>
          <p:nvPr/>
        </p:nvSpPr>
        <p:spPr>
          <a:xfrm>
            <a:off x="10100336" y="1103474"/>
            <a:ext cx="1956689" cy="369332"/>
          </a:xfrm>
          <a:prstGeom prst="rect">
            <a:avLst/>
          </a:prstGeom>
        </p:spPr>
        <p:txBody>
          <a:bodyPr wrap="none">
            <a:spAutoFit/>
          </a:bodyPr>
          <a:lstStyle/>
          <a:p>
            <a:r>
              <a:rPr lang="en-US" b="1" dirty="0"/>
              <a:t>Consistency Player</a:t>
            </a:r>
            <a:endParaRPr lang="en-US" dirty="0"/>
          </a:p>
        </p:txBody>
      </p:sp>
    </p:spTree>
    <p:extLst>
      <p:ext uri="{BB962C8B-B14F-4D97-AF65-F5344CB8AC3E}">
        <p14:creationId xmlns:p14="http://schemas.microsoft.com/office/powerpoint/2010/main" val="32345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bg1">
              <a:lumMod val="95000"/>
            </a:schemeClr>
          </a:solidFill>
          <a:ln w="28575">
            <a:noFill/>
          </a:ln>
        </p:spPr>
        <p:txBody>
          <a:bodyPr wrap="square" rtlCol="0">
            <a:spAutoFit/>
          </a:bodyPr>
          <a:lstStyle/>
          <a:p>
            <a:pPr algn="ctr"/>
            <a:r>
              <a:rPr lang="en-US" sz="4000" b="1" dirty="0">
                <a:solidFill>
                  <a:schemeClr val="bg1">
                    <a:lumMod val="75000"/>
                  </a:schemeClr>
                </a:solidFill>
              </a:rPr>
              <a:t>Introspection</a:t>
            </a:r>
          </a:p>
          <a:p>
            <a:pPr algn="ctr"/>
            <a:r>
              <a:rPr lang="en-US" sz="2400" i="1" dirty="0">
                <a:solidFill>
                  <a:schemeClr val="bg1">
                    <a:lumMod val="75000"/>
                  </a:schemeClr>
                </a:solidFill>
              </a:rPr>
              <a:t>Delegating the question sampling</a:t>
            </a:r>
            <a:endParaRPr lang="en-US" sz="2000" i="1" dirty="0">
              <a:solidFill>
                <a:schemeClr val="bg1">
                  <a:lumMod val="75000"/>
                </a:schemeClr>
              </a:solidFill>
            </a:endParaRPr>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bg1">
              <a:lumMod val="95000"/>
            </a:schemeClr>
          </a:solidFill>
          <a:ln w="28575">
            <a:noFill/>
          </a:ln>
        </p:spPr>
        <p:txBody>
          <a:bodyPr wrap="square" rtlCol="0">
            <a:spAutoFit/>
          </a:bodyPr>
          <a:lstStyle/>
          <a:p>
            <a:pPr algn="ctr"/>
            <a:r>
              <a:rPr lang="en-US" sz="4000" b="1" dirty="0">
                <a:solidFill>
                  <a:schemeClr val="bg1">
                    <a:lumMod val="75000"/>
                  </a:schemeClr>
                </a:solidFill>
              </a:rPr>
              <a:t>Answer Reduction</a:t>
            </a:r>
          </a:p>
          <a:p>
            <a:pPr algn="ctr"/>
            <a:r>
              <a:rPr lang="en-US" sz="2400" i="1" dirty="0">
                <a:solidFill>
                  <a:schemeClr val="bg1">
                    <a:lumMod val="75000"/>
                  </a:schemeClr>
                </a:solidFill>
              </a:rPr>
              <a:t>Delegating the decider</a:t>
            </a:r>
            <a:endParaRPr lang="en-US" sz="2000" i="1" dirty="0">
              <a:solidFill>
                <a:schemeClr val="bg1">
                  <a:lumMod val="75000"/>
                </a:schemeClr>
              </a:solidFill>
            </a:endParaRPr>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accent6">
              <a:lumMod val="20000"/>
              <a:lumOff val="80000"/>
            </a:schemeClr>
          </a:solidFill>
          <a:ln w="28575">
            <a:solidFill>
              <a:schemeClr val="tx1"/>
            </a:solidFill>
          </a:ln>
        </p:spPr>
        <p:txBody>
          <a:bodyPr wrap="square" rtlCol="0">
            <a:spAutoFit/>
          </a:bodyPr>
          <a:lstStyle/>
          <a:p>
            <a:pPr algn="ctr"/>
            <a:r>
              <a:rPr lang="en-US" sz="4000" b="1" dirty="0"/>
              <a:t>Gap Amplification</a:t>
            </a:r>
          </a:p>
          <a:p>
            <a:pPr algn="ctr"/>
            <a:r>
              <a:rPr lang="en-US" sz="2400" i="1" dirty="0"/>
              <a:t>Restoring the soundness</a:t>
            </a:r>
            <a:endParaRPr lang="en-US" sz="2000" i="1"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rgbClr val="7030A0"/>
                </a:solidFill>
              </a:rPr>
              <a:t>(special)</a:t>
            </a:r>
          </a:p>
        </p:txBody>
      </p:sp>
      <p:sp>
        <p:nvSpPr>
          <p:cNvPr id="2" name="Trapezoid 1">
            <a:extLst>
              <a:ext uri="{FF2B5EF4-FFF2-40B4-BE49-F238E27FC236}">
                <a16:creationId xmlns:a16="http://schemas.microsoft.com/office/drawing/2014/main" id="{13782304-5F77-9148-8415-05EE169B1091}"/>
              </a:ext>
            </a:extLst>
          </p:cNvPr>
          <p:cNvSpPr/>
          <p:nvPr/>
        </p:nvSpPr>
        <p:spPr>
          <a:xfrm rot="16200000">
            <a:off x="4728949" y="4863043"/>
            <a:ext cx="1885298" cy="601886"/>
          </a:xfrm>
          <a:prstGeom prst="trapezoid">
            <a:avLst>
              <a:gd name="adj" fmla="val 68379"/>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862113D-AE9F-9D47-9C55-63B092481150}"/>
                  </a:ext>
                </a:extLst>
              </p:cNvPr>
              <p:cNvSpPr txBox="1"/>
              <p:nvPr/>
            </p:nvSpPr>
            <p:spPr>
              <a:xfrm>
                <a:off x="5972541" y="2094511"/>
                <a:ext cx="5903084" cy="4012124"/>
              </a:xfrm>
              <a:prstGeom prst="rect">
                <a:avLst/>
              </a:prstGeom>
              <a:solidFill>
                <a:schemeClr val="accent6">
                  <a:lumMod val="20000"/>
                  <a:lumOff val="80000"/>
                </a:schemeClr>
              </a:solidFill>
              <a:ln w="28575">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𝐺</m:t>
                          </m:r>
                        </m:e>
                        <m:sup>
                          <m:r>
                            <a:rPr lang="en-CA" sz="2000" b="0" i="1" smtClean="0">
                              <a:latin typeface="Cambria Math" panose="02040503050406030204" pitchFamily="18" charset="0"/>
                            </a:rPr>
                            <m:t>𝑎𝑟</m:t>
                          </m:r>
                        </m:sup>
                      </m:sSup>
                      <m:r>
                        <a:rPr lang="en-CA" sz="2000" b="0" i="1" smtClean="0">
                          <a:latin typeface="Cambria Math" panose="02040503050406030204" pitchFamily="18" charset="0"/>
                        </a:rPr>
                        <m:t>→</m:t>
                      </m:r>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r>
                        <a:rPr lang="en-CA" sz="2000" i="1">
                          <a:latin typeface="Cambria Math" panose="02040503050406030204" pitchFamily="18" charset="0"/>
                        </a:rPr>
                        <m:t>=(</m:t>
                      </m:r>
                      <m:acc>
                        <m:accPr>
                          <m:chr m:val="̂"/>
                          <m:ctrlPr>
                            <a:rPr lang="en-CA" sz="2000" i="1">
                              <a:latin typeface="Cambria Math" panose="02040503050406030204" pitchFamily="18" charset="0"/>
                            </a:rPr>
                          </m:ctrlPr>
                        </m:accPr>
                        <m:e>
                          <m:r>
                            <a:rPr lang="en-CA" sz="2000" i="1">
                              <a:latin typeface="Cambria Math" panose="02040503050406030204" pitchFamily="18" charset="0"/>
                            </a:rPr>
                            <m:t>𝜇</m:t>
                          </m:r>
                        </m:e>
                      </m:acc>
                      <m:r>
                        <a:rPr lang="en-CA" sz="2000" i="1">
                          <a:latin typeface="Cambria Math" panose="02040503050406030204" pitchFamily="18" charset="0"/>
                        </a:rPr>
                        <m:t>,</m:t>
                      </m:r>
                      <m:acc>
                        <m:accPr>
                          <m:chr m:val="̂"/>
                          <m:ctrlPr>
                            <a:rPr lang="en-CA" sz="2000" i="1">
                              <a:latin typeface="Cambria Math" panose="02040503050406030204" pitchFamily="18" charset="0"/>
                            </a:rPr>
                          </m:ctrlPr>
                        </m:accPr>
                        <m:e>
                          <m:r>
                            <a:rPr lang="en-CA" sz="2000" i="1">
                              <a:latin typeface="Cambria Math" panose="02040503050406030204" pitchFamily="18" charset="0"/>
                            </a:rPr>
                            <m:t>𝐷</m:t>
                          </m:r>
                        </m:e>
                      </m:acc>
                      <m:r>
                        <a:rPr lang="en-CA" sz="2000" i="1">
                          <a:latin typeface="Cambria Math" panose="02040503050406030204" pitchFamily="18" charset="0"/>
                        </a:rPr>
                        <m:t>)</m:t>
                      </m:r>
                    </m:oMath>
                  </m:oMathPara>
                </a14:m>
                <a:endParaRPr lang="en-US" sz="2000" dirty="0"/>
              </a:p>
              <a:p>
                <a:pPr/>
                <a14:m>
                  <m:oMath xmlns:m="http://schemas.openxmlformats.org/officeDocument/2006/math">
                    <m:r>
                      <a:rPr lang="en-CA" sz="2000" i="1">
                        <a:latin typeface="Cambria Math" panose="02040503050406030204" pitchFamily="18" charset="0"/>
                      </a:rPr>
                      <m:t>𝑛</m:t>
                    </m:r>
                    <m:r>
                      <a:rPr lang="en-CA" sz="2000" i="1">
                        <a:latin typeface="Cambria Math" panose="02040503050406030204" pitchFamily="18" charset="0"/>
                      </a:rPr>
                      <m:t>=</m:t>
                    </m:r>
                  </m:oMath>
                </a14:m>
                <a:r>
                  <a:rPr lang="en-US" sz="2000" dirty="0"/>
                  <a:t> Complexity(</a:t>
                </a:r>
                <a14:m>
                  <m:oMath xmlns:m="http://schemas.openxmlformats.org/officeDocument/2006/math">
                    <m:r>
                      <a:rPr lang="en-CA" sz="2000" i="1">
                        <a:latin typeface="Cambria Math" panose="02040503050406030204" pitchFamily="18" charset="0"/>
                      </a:rPr>
                      <m:t>𝐺</m:t>
                    </m:r>
                  </m:oMath>
                </a14:m>
                <a:r>
                  <a:rPr lang="en-US" sz="2000" dirty="0"/>
                  <a:t>)</a:t>
                </a:r>
              </a:p>
              <a:p>
                <a:endParaRPr lang="en-US" sz="2000" dirty="0"/>
              </a:p>
              <a:p>
                <a:pPr marL="342900" indent="-342900">
                  <a:buFont typeface="Arial" panose="020B0604020202020204" pitchFamily="34" charset="0"/>
                  <a:buChar char="•"/>
                </a:pPr>
                <a:r>
                  <a:rPr lang="en-US" sz="2000" b="1" dirty="0"/>
                  <a:t>Completeness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b="0" i="1" smtClean="0">
                                <a:latin typeface="Cambria Math" panose="02040503050406030204" pitchFamily="18" charset="0"/>
                              </a:rPr>
                            </m:ctrlPr>
                          </m:sSupPr>
                          <m:e>
                            <m:r>
                              <a:rPr lang="en-CA" sz="2000" i="1">
                                <a:latin typeface="Cambria Math" panose="02040503050406030204" pitchFamily="18" charset="0"/>
                              </a:rPr>
                              <m:t>𝐺</m:t>
                            </m:r>
                          </m:e>
                          <m:sup>
                            <m:r>
                              <a:rPr lang="en-CA" sz="2000" b="0" i="1" smtClean="0">
                                <a:latin typeface="Cambria Math" panose="02040503050406030204" pitchFamily="18" charset="0"/>
                              </a:rPr>
                              <m:t>𝑎𝑟</m:t>
                            </m:r>
                          </m:sup>
                        </m:sSup>
                      </m:e>
                    </m:d>
                    <m:r>
                      <a:rPr lang="en-CA" sz="2000" i="1">
                        <a:latin typeface="Cambria Math" panose="02040503050406030204" pitchFamily="18" charset="0"/>
                      </a:rPr>
                      <m:t>=1</m:t>
                    </m:r>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e>
                    </m:d>
                    <m:r>
                      <a:rPr lang="en-CA" sz="2000" i="1">
                        <a:latin typeface="Cambria Math" panose="02040503050406030204" pitchFamily="18" charset="0"/>
                      </a:rPr>
                      <m:t>=1</m:t>
                    </m:r>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Soundness</a:t>
                </a:r>
              </a:p>
              <a:p>
                <a:pPr marL="800100" lvl="1" indent="-342900">
                  <a:buFont typeface="Arial" panose="020B0604020202020204" pitchFamily="34" charset="0"/>
                  <a:buChar char="•"/>
                </a:pPr>
                <a:r>
                  <a:rPr lang="en-US" sz="2000" dirty="0"/>
                  <a:t>If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sSup>
                          <m:sSupPr>
                            <m:ctrlPr>
                              <a:rPr lang="en-CA" sz="2000" i="1">
                                <a:latin typeface="Cambria Math" panose="02040503050406030204" pitchFamily="18" charset="0"/>
                              </a:rPr>
                            </m:ctrlPr>
                          </m:sSupPr>
                          <m:e>
                            <m:r>
                              <a:rPr lang="en-CA" sz="2000" i="1">
                                <a:latin typeface="Cambria Math" panose="02040503050406030204" pitchFamily="18" charset="0"/>
                              </a:rPr>
                              <m:t>𝐺</m:t>
                            </m:r>
                          </m:e>
                          <m:sup>
                            <m:r>
                              <a:rPr lang="en-CA" sz="2000" i="1">
                                <a:latin typeface="Cambria Math" panose="02040503050406030204" pitchFamily="18" charset="0"/>
                              </a:rPr>
                              <m:t>𝑎𝑟</m:t>
                            </m:r>
                          </m:sup>
                        </m:sSup>
                      </m:e>
                    </m:d>
                    <m:r>
                      <a:rPr lang="en-CA" sz="2000" b="0" i="1" smtClean="0">
                        <a:latin typeface="Cambria Math" panose="02040503050406030204" pitchFamily="18" charset="0"/>
                      </a:rPr>
                      <m:t>≤1−</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𝑝𝑜𝑙𝑦𝑙𝑜𝑔</m:t>
                        </m:r>
                        <m:r>
                          <a:rPr lang="en-CA" sz="2000" b="0" i="1" smtClean="0">
                            <a:latin typeface="Cambria Math" panose="02040503050406030204" pitchFamily="18" charset="0"/>
                          </a:rPr>
                          <m:t>(</m:t>
                        </m:r>
                        <m:r>
                          <a:rPr lang="en-CA" sz="2000" b="0" i="1" smtClean="0">
                            <a:latin typeface="Cambria Math" panose="02040503050406030204" pitchFamily="18" charset="0"/>
                          </a:rPr>
                          <m:t>𝑛</m:t>
                        </m:r>
                        <m:r>
                          <a:rPr lang="en-CA" sz="2000" b="0" i="1" smtClean="0">
                            <a:latin typeface="Cambria Math" panose="02040503050406030204" pitchFamily="18" charset="0"/>
                          </a:rPr>
                          <m:t>)</m:t>
                        </m:r>
                      </m:den>
                    </m:f>
                  </m:oMath>
                </a14:m>
                <a:r>
                  <a:rPr lang="en-US" sz="2000" dirty="0"/>
                  <a:t>,  then </a:t>
                </a:r>
                <a14:m>
                  <m:oMath xmlns:m="http://schemas.openxmlformats.org/officeDocument/2006/math">
                    <m:sSup>
                      <m:sSupPr>
                        <m:ctrlPr>
                          <a:rPr lang="en-CA" sz="2000" i="1">
                            <a:latin typeface="Cambria Math" panose="02040503050406030204" pitchFamily="18" charset="0"/>
                          </a:rPr>
                        </m:ctrlPr>
                      </m:sSupPr>
                      <m:e>
                        <m:r>
                          <a:rPr lang="en-CA" sz="2000" i="1">
                            <a:latin typeface="Cambria Math" panose="02040503050406030204" pitchFamily="18" charset="0"/>
                          </a:rPr>
                          <m:t>𝜔</m:t>
                        </m:r>
                      </m:e>
                      <m:sup>
                        <m:r>
                          <a:rPr lang="en-CA" sz="2000" i="1">
                            <a:latin typeface="Cambria Math" panose="02040503050406030204" pitchFamily="18" charset="0"/>
                          </a:rPr>
                          <m:t>∗</m:t>
                        </m:r>
                      </m:sup>
                    </m:sSup>
                    <m:d>
                      <m:dPr>
                        <m:ctrlPr>
                          <a:rPr lang="en-CA" sz="2000" i="1">
                            <a:latin typeface="Cambria Math" panose="02040503050406030204" pitchFamily="18" charset="0"/>
                          </a:rPr>
                        </m:ctrlPr>
                      </m:dPr>
                      <m:e>
                        <m:acc>
                          <m:accPr>
                            <m:chr m:val="̂"/>
                            <m:ctrlPr>
                              <a:rPr lang="en-CA" sz="2000" i="1">
                                <a:latin typeface="Cambria Math" panose="02040503050406030204" pitchFamily="18" charset="0"/>
                              </a:rPr>
                            </m:ctrlPr>
                          </m:accPr>
                          <m:e>
                            <m:r>
                              <a:rPr lang="en-CA" sz="2000" i="1">
                                <a:latin typeface="Cambria Math" panose="02040503050406030204" pitchFamily="18" charset="0"/>
                              </a:rPr>
                              <m:t>𝐺</m:t>
                            </m:r>
                          </m:e>
                        </m:acc>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2</m:t>
                        </m:r>
                      </m:den>
                    </m:f>
                  </m:oMath>
                </a14:m>
                <a:endParaRPr lang="en-US" sz="20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CA" sz="2000" b="1" dirty="0"/>
                  <a:t>Complexity</a:t>
                </a:r>
              </a:p>
              <a:p>
                <a:pPr marL="800100" lvl="1" indent="-342900">
                  <a:buFont typeface="Arial" panose="020B0604020202020204" pitchFamily="34" charset="0"/>
                  <a:buChar char="•"/>
                </a:pPr>
                <a:r>
                  <a:rPr lang="en-CA" sz="2000" dirty="0"/>
                  <a:t>Complexity(</a:t>
                </a:r>
                <a14:m>
                  <m:oMath xmlns:m="http://schemas.openxmlformats.org/officeDocument/2006/math">
                    <m:acc>
                      <m:accPr>
                        <m:chr m:val="̂"/>
                        <m:ctrlPr>
                          <a:rPr lang="en-CA" sz="2000" i="1">
                            <a:latin typeface="Cambria Math" panose="02040503050406030204" pitchFamily="18" charset="0"/>
                          </a:rPr>
                        </m:ctrlPr>
                      </m:accPr>
                      <m:e>
                        <m:r>
                          <a:rPr lang="en-CA" sz="2000" i="1">
                            <a:latin typeface="Cambria Math" panose="02040503050406030204" pitchFamily="18" charset="0"/>
                          </a:rPr>
                          <m:t>𝜇</m:t>
                        </m:r>
                      </m:e>
                    </m:acc>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a:p>
                <a:pPr marL="800100" lvl="1" indent="-342900">
                  <a:buFont typeface="Arial" panose="020B0604020202020204" pitchFamily="34" charset="0"/>
                  <a:buChar char="•"/>
                </a:pPr>
                <a:r>
                  <a:rPr lang="en-CA" sz="2000" dirty="0"/>
                  <a:t>Complexity(</a:t>
                </a:r>
                <a14:m>
                  <m:oMath xmlns:m="http://schemas.openxmlformats.org/officeDocument/2006/math">
                    <m:acc>
                      <m:accPr>
                        <m:chr m:val="̂"/>
                        <m:ctrlPr>
                          <a:rPr lang="en-CA" sz="2000" i="1">
                            <a:latin typeface="Cambria Math" panose="02040503050406030204" pitchFamily="18" charset="0"/>
                          </a:rPr>
                        </m:ctrlPr>
                      </m:accPr>
                      <m:e>
                        <m:r>
                          <a:rPr lang="en-CA" sz="2000" i="1">
                            <a:latin typeface="Cambria Math" panose="02040503050406030204" pitchFamily="18" charset="0"/>
                          </a:rPr>
                          <m:t>𝐷</m:t>
                        </m:r>
                      </m:e>
                    </m:acc>
                  </m:oMath>
                </a14:m>
                <a:r>
                  <a:rPr lang="en-CA" sz="2000" dirty="0"/>
                  <a:t>) = polylog(</a:t>
                </a:r>
                <a14:m>
                  <m:oMath xmlns:m="http://schemas.openxmlformats.org/officeDocument/2006/math">
                    <m:r>
                      <a:rPr lang="en-CA" sz="2000" i="1">
                        <a:latin typeface="Cambria Math" panose="02040503050406030204" pitchFamily="18" charset="0"/>
                      </a:rPr>
                      <m:t>𝑛</m:t>
                    </m:r>
                  </m:oMath>
                </a14:m>
                <a:r>
                  <a:rPr lang="en-CA" sz="2000" dirty="0"/>
                  <a:t>)</a:t>
                </a:r>
              </a:p>
            </p:txBody>
          </p:sp>
        </mc:Choice>
        <mc:Fallback>
          <p:sp>
            <p:nvSpPr>
              <p:cNvPr id="17" name="TextBox 16">
                <a:extLst>
                  <a:ext uri="{FF2B5EF4-FFF2-40B4-BE49-F238E27FC236}">
                    <a16:creationId xmlns:a16="http://schemas.microsoft.com/office/drawing/2014/main" id="{E862113D-AE9F-9D47-9C55-63B092481150}"/>
                  </a:ext>
                </a:extLst>
              </p:cNvPr>
              <p:cNvSpPr txBox="1">
                <a:spLocks noRot="1" noChangeAspect="1" noMove="1" noResize="1" noEditPoints="1" noAdjustHandles="1" noChangeArrowheads="1" noChangeShapeType="1" noTextEdit="1"/>
              </p:cNvSpPr>
              <p:nvPr/>
            </p:nvSpPr>
            <p:spPr>
              <a:xfrm>
                <a:off x="5972541" y="2094511"/>
                <a:ext cx="5903084" cy="4012124"/>
              </a:xfrm>
              <a:prstGeom prst="rect">
                <a:avLst/>
              </a:prstGeom>
              <a:blipFill>
                <a:blip r:embed="rId4"/>
                <a:stretch>
                  <a:fillRect l="-427" b="-1254"/>
                </a:stretch>
              </a:blipFill>
              <a:ln w="28575">
                <a:solidFill>
                  <a:schemeClr val="tx1"/>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1B7A8007-3E27-8B4A-88BF-770470DDC269}"/>
              </a:ext>
            </a:extLst>
          </p:cNvPr>
          <p:cNvSpPr txBox="1"/>
          <p:nvPr/>
        </p:nvSpPr>
        <p:spPr>
          <a:xfrm>
            <a:off x="5972541" y="510639"/>
            <a:ext cx="5903084" cy="830997"/>
          </a:xfrm>
          <a:prstGeom prst="rect">
            <a:avLst/>
          </a:prstGeom>
          <a:noFill/>
        </p:spPr>
        <p:txBody>
          <a:bodyPr wrap="square" rtlCol="0">
            <a:spAutoFit/>
          </a:bodyPr>
          <a:lstStyle/>
          <a:p>
            <a:r>
              <a:rPr lang="en-US" sz="2400" dirty="0"/>
              <a:t>Gap amplification uses </a:t>
            </a:r>
            <a:r>
              <a:rPr lang="en-US" sz="2400" dirty="0">
                <a:solidFill>
                  <a:srgbClr val="C00000"/>
                </a:solidFill>
              </a:rPr>
              <a:t>quantum parallel repetition theorem</a:t>
            </a:r>
            <a:r>
              <a:rPr lang="en-US" sz="2400" dirty="0"/>
              <a:t> of Bavarian, </a:t>
            </a:r>
            <a:r>
              <a:rPr lang="en-US" sz="2400" dirty="0" err="1"/>
              <a:t>Vidick</a:t>
            </a:r>
            <a:r>
              <a:rPr lang="en-US" sz="2400" dirty="0"/>
              <a:t>, and Y.</a:t>
            </a:r>
          </a:p>
        </p:txBody>
      </p:sp>
    </p:spTree>
    <p:extLst>
      <p:ext uri="{BB962C8B-B14F-4D97-AF65-F5344CB8AC3E}">
        <p14:creationId xmlns:p14="http://schemas.microsoft.com/office/powerpoint/2010/main" val="391045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sz="4000" b="1" dirty="0"/>
              <a:t>Introspection</a:t>
            </a:r>
          </a:p>
          <a:p>
            <a:pPr algn="ctr"/>
            <a:r>
              <a:rPr lang="en-US" sz="2400" i="1" dirty="0"/>
              <a:t>Delegating the question sampling</a:t>
            </a:r>
            <a:endParaRPr lang="en-US" sz="2000" i="1" dirty="0"/>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4000" b="1" dirty="0"/>
              <a:t>Answer Reduction</a:t>
            </a:r>
          </a:p>
          <a:p>
            <a:pPr algn="ctr"/>
            <a:r>
              <a:rPr lang="en-US" sz="2400" i="1" dirty="0"/>
              <a:t>Delegating the decider</a:t>
            </a:r>
            <a:endParaRPr lang="en-US" sz="2000" i="1" dirty="0"/>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accent6">
              <a:lumMod val="20000"/>
              <a:lumOff val="80000"/>
            </a:schemeClr>
          </a:solidFill>
          <a:ln w="28575">
            <a:solidFill>
              <a:schemeClr val="tx1"/>
            </a:solidFill>
          </a:ln>
        </p:spPr>
        <p:txBody>
          <a:bodyPr wrap="square" rtlCol="0">
            <a:spAutoFit/>
          </a:bodyPr>
          <a:lstStyle/>
          <a:p>
            <a:pPr algn="ctr"/>
            <a:r>
              <a:rPr lang="en-US" sz="4000" b="1" dirty="0"/>
              <a:t>Gap Amplification</a:t>
            </a:r>
          </a:p>
          <a:p>
            <a:pPr algn="ctr"/>
            <a:r>
              <a:rPr lang="en-US" sz="2400" i="1" dirty="0"/>
              <a:t>Restoring the soundness</a:t>
            </a:r>
            <a:endParaRPr lang="en-US" sz="2000" i="1"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rgbClr val="7030A0"/>
                </a:solidFill>
              </a:rPr>
              <a:t>(special)</a:t>
            </a:r>
          </a:p>
        </p:txBody>
      </p:sp>
      <p:sp>
        <p:nvSpPr>
          <p:cNvPr id="16" name="Title 1">
            <a:extLst>
              <a:ext uri="{FF2B5EF4-FFF2-40B4-BE49-F238E27FC236}">
                <a16:creationId xmlns:a16="http://schemas.microsoft.com/office/drawing/2014/main" id="{827D6D53-424B-894B-9DEA-4FF1A7257848}"/>
              </a:ext>
            </a:extLst>
          </p:cNvPr>
          <p:cNvSpPr>
            <a:spLocks noGrp="1"/>
          </p:cNvSpPr>
          <p:nvPr>
            <p:ph type="title"/>
          </p:nvPr>
        </p:nvSpPr>
        <p:spPr>
          <a:xfrm>
            <a:off x="6092042" y="112595"/>
            <a:ext cx="6683790" cy="1325563"/>
          </a:xfrm>
        </p:spPr>
        <p:txBody>
          <a:bodyPr/>
          <a:lstStyle/>
          <a:p>
            <a:r>
              <a:rPr lang="en-US" dirty="0"/>
              <a:t>Summary</a:t>
            </a:r>
          </a:p>
        </p:txBody>
      </p:sp>
      <p:sp>
        <p:nvSpPr>
          <p:cNvPr id="3" name="TextBox 2">
            <a:extLst>
              <a:ext uri="{FF2B5EF4-FFF2-40B4-BE49-F238E27FC236}">
                <a16:creationId xmlns:a16="http://schemas.microsoft.com/office/drawing/2014/main" id="{6E21E55A-890E-8647-B052-73D3FDE1A82F}"/>
              </a:ext>
            </a:extLst>
          </p:cNvPr>
          <p:cNvSpPr txBox="1"/>
          <p:nvPr/>
        </p:nvSpPr>
        <p:spPr>
          <a:xfrm>
            <a:off x="6092042" y="1230266"/>
            <a:ext cx="5628903" cy="4801314"/>
          </a:xfrm>
          <a:prstGeom prst="rect">
            <a:avLst/>
          </a:prstGeom>
          <a:noFill/>
        </p:spPr>
        <p:txBody>
          <a:bodyPr wrap="square" rtlCol="0">
            <a:spAutoFit/>
          </a:bodyPr>
          <a:lstStyle/>
          <a:p>
            <a:pPr marL="285750" indent="-285750">
              <a:buFont typeface="Arial" panose="020B0604020202020204" pitchFamily="34" charset="0"/>
              <a:buChar char="•"/>
            </a:pPr>
            <a:r>
              <a:rPr lang="en-US" dirty="0"/>
              <a:t>MIP* = RE shows that the problem of approximating the optimal quantum success probability of nonlocal games is </a:t>
            </a:r>
            <a:r>
              <a:rPr lang="en-US" dirty="0" err="1"/>
              <a:t>uncomputable</a:t>
            </a:r>
            <a:r>
              <a:rPr lang="en-US" dirty="0"/>
              <a:t>, with consequences for mathematical physics (</a:t>
            </a:r>
            <a:r>
              <a:rPr lang="en-US" dirty="0" err="1"/>
              <a:t>Tsirelson’s</a:t>
            </a:r>
            <a:r>
              <a:rPr lang="en-US" dirty="0"/>
              <a:t> problem) and operator algebras (</a:t>
            </a:r>
            <a:r>
              <a:rPr lang="en-US" dirty="0" err="1"/>
              <a:t>Connes</a:t>
            </a:r>
            <a:r>
              <a:rPr lang="en-US" dirty="0"/>
              <a:t>’ embedding problem).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Technical heart of this </a:t>
            </a:r>
            <a:r>
              <a:rPr lang="en-US" dirty="0" err="1"/>
              <a:t>uncomputability</a:t>
            </a:r>
            <a:r>
              <a:rPr lang="en-US" dirty="0"/>
              <a:t> result is a Compression procedure for (special types) of nonlocal games.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Compressing nonlocal games relies on</a:t>
            </a:r>
          </a:p>
          <a:p>
            <a:pPr marL="742950" lvl="1" indent="-285750">
              <a:buFont typeface="Arial" panose="020B0604020202020204" pitchFamily="34" charset="0"/>
              <a:buChar char="•"/>
            </a:pPr>
            <a:r>
              <a:rPr lang="en-US" dirty="0"/>
              <a:t>Highly efficient tests for entanglement (quantum low-degree test)</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Probabilistically checkable proofs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A parallel repetition theorem for nonlocal games</a:t>
            </a:r>
          </a:p>
        </p:txBody>
      </p:sp>
    </p:spTree>
    <p:extLst>
      <p:ext uri="{BB962C8B-B14F-4D97-AF65-F5344CB8AC3E}">
        <p14:creationId xmlns:p14="http://schemas.microsoft.com/office/powerpoint/2010/main" val="885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B91272-A14E-624A-A7CF-E29482DBFF3E}"/>
              </a:ext>
            </a:extLst>
          </p:cNvPr>
          <p:cNvSpPr txBox="1"/>
          <p:nvPr/>
        </p:nvSpPr>
        <p:spPr>
          <a:xfrm>
            <a:off x="682906" y="1230266"/>
            <a:ext cx="4687747" cy="1077218"/>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sz="4000" b="1" dirty="0"/>
              <a:t>Introspection</a:t>
            </a:r>
          </a:p>
          <a:p>
            <a:pPr algn="ctr"/>
            <a:r>
              <a:rPr lang="en-US" sz="2400" i="1" dirty="0"/>
              <a:t>Delegating the question sampling</a:t>
            </a:r>
            <a:endParaRPr lang="en-US" sz="2000" i="1" dirty="0"/>
          </a:p>
        </p:txBody>
      </p:sp>
      <p:sp>
        <p:nvSpPr>
          <p:cNvPr id="5" name="TextBox 4">
            <a:extLst>
              <a:ext uri="{FF2B5EF4-FFF2-40B4-BE49-F238E27FC236}">
                <a16:creationId xmlns:a16="http://schemas.microsoft.com/office/drawing/2014/main" id="{F43A875A-864C-CE40-9A33-895A85DFEF8B}"/>
              </a:ext>
            </a:extLst>
          </p:cNvPr>
          <p:cNvSpPr txBox="1"/>
          <p:nvPr/>
        </p:nvSpPr>
        <p:spPr>
          <a:xfrm>
            <a:off x="682906" y="2942811"/>
            <a:ext cx="4687747" cy="1077218"/>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n-US" sz="4000" b="1" dirty="0"/>
              <a:t>Answer Reduction</a:t>
            </a:r>
          </a:p>
          <a:p>
            <a:pPr algn="ctr"/>
            <a:r>
              <a:rPr lang="en-US" sz="2400" i="1" dirty="0"/>
              <a:t>Delegating the decider</a:t>
            </a:r>
            <a:endParaRPr lang="en-US" sz="2000" i="1" dirty="0"/>
          </a:p>
        </p:txBody>
      </p:sp>
      <p:sp>
        <p:nvSpPr>
          <p:cNvPr id="6" name="TextBox 5">
            <a:extLst>
              <a:ext uri="{FF2B5EF4-FFF2-40B4-BE49-F238E27FC236}">
                <a16:creationId xmlns:a16="http://schemas.microsoft.com/office/drawing/2014/main" id="{04FDE958-20B4-0442-B9B1-0961B9A4246C}"/>
              </a:ext>
            </a:extLst>
          </p:cNvPr>
          <p:cNvSpPr txBox="1"/>
          <p:nvPr/>
        </p:nvSpPr>
        <p:spPr>
          <a:xfrm>
            <a:off x="682906" y="4625377"/>
            <a:ext cx="4687747" cy="1077218"/>
          </a:xfrm>
          <a:prstGeom prst="rect">
            <a:avLst/>
          </a:prstGeom>
          <a:solidFill>
            <a:schemeClr val="accent6">
              <a:lumMod val="20000"/>
              <a:lumOff val="80000"/>
            </a:schemeClr>
          </a:solidFill>
          <a:ln w="28575">
            <a:solidFill>
              <a:schemeClr val="tx1"/>
            </a:solidFill>
          </a:ln>
        </p:spPr>
        <p:txBody>
          <a:bodyPr wrap="square" rtlCol="0">
            <a:spAutoFit/>
          </a:bodyPr>
          <a:lstStyle/>
          <a:p>
            <a:pPr algn="ctr"/>
            <a:r>
              <a:rPr lang="en-US" sz="4000" b="1" dirty="0"/>
              <a:t>Gap Amplification</a:t>
            </a:r>
          </a:p>
          <a:p>
            <a:pPr algn="ctr"/>
            <a:r>
              <a:rPr lang="en-US" sz="2400" i="1" dirty="0"/>
              <a:t>Restoring the soundness</a:t>
            </a:r>
            <a:endParaRPr lang="en-US" sz="2000" i="1" dirty="0"/>
          </a:p>
        </p:txBody>
      </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21D4F3-EDE9-7744-8D76-9CC683B3A7F1}"/>
                  </a:ext>
                </a:extLst>
              </p:cNvPr>
              <p:cNvSpPr/>
              <p:nvPr/>
            </p:nvSpPr>
            <p:spPr>
              <a:xfrm>
                <a:off x="2262915" y="112595"/>
                <a:ext cx="1872949"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CA" sz="2800" i="1">
                          <a:latin typeface="Cambria Math" panose="02040503050406030204" pitchFamily="18" charset="0"/>
                        </a:rPr>
                        <m:t>𝐺</m:t>
                      </m:r>
                      <m:r>
                        <a:rPr lang="en-CA" sz="2800" b="0" i="1" smtClean="0">
                          <a:latin typeface="Cambria Math" panose="02040503050406030204" pitchFamily="18" charset="0"/>
                        </a:rPr>
                        <m:t>=(</m:t>
                      </m:r>
                      <m:r>
                        <a:rPr lang="en-CA" sz="2800" b="0" i="1" smtClean="0">
                          <a:latin typeface="Cambria Math" panose="02040503050406030204" pitchFamily="18" charset="0"/>
                        </a:rPr>
                        <m:t>𝜇</m:t>
                      </m:r>
                      <m:r>
                        <a:rPr lang="en-CA" sz="2800" b="0" i="1" smtClean="0">
                          <a:latin typeface="Cambria Math" panose="02040503050406030204" pitchFamily="18" charset="0"/>
                        </a:rPr>
                        <m:t>,</m:t>
                      </m:r>
                      <m:r>
                        <a:rPr lang="en-CA" sz="2800" b="0" i="1" smtClean="0">
                          <a:latin typeface="Cambria Math" panose="02040503050406030204" pitchFamily="18" charset="0"/>
                        </a:rPr>
                        <m:t>𝐷</m:t>
                      </m:r>
                      <m:r>
                        <a:rPr lang="en-CA" sz="2800" b="0" i="1" smtClean="0">
                          <a:latin typeface="Cambria Math" panose="02040503050406030204" pitchFamily="18" charset="0"/>
                        </a:rPr>
                        <m:t>)</m:t>
                      </m:r>
                    </m:oMath>
                  </m:oMathPara>
                </a14:m>
                <a:endParaRPr lang="en-US" sz="2800" dirty="0"/>
              </a:p>
            </p:txBody>
          </p:sp>
        </mc:Choice>
        <mc:Fallback>
          <p:sp>
            <p:nvSpPr>
              <p:cNvPr id="7" name="Rectangle 6">
                <a:extLst>
                  <a:ext uri="{FF2B5EF4-FFF2-40B4-BE49-F238E27FC236}">
                    <a16:creationId xmlns:a16="http://schemas.microsoft.com/office/drawing/2014/main" id="{B721D4F3-EDE9-7744-8D76-9CC683B3A7F1}"/>
                  </a:ext>
                </a:extLst>
              </p:cNvPr>
              <p:cNvSpPr>
                <a:spLocks noRot="1" noChangeAspect="1" noMove="1" noResize="1" noEditPoints="1" noAdjustHandles="1" noChangeArrowheads="1" noChangeShapeType="1" noTextEdit="1"/>
              </p:cNvSpPr>
              <p:nvPr/>
            </p:nvSpPr>
            <p:spPr>
              <a:xfrm>
                <a:off x="2262915" y="112595"/>
                <a:ext cx="1872949" cy="523220"/>
              </a:xfrm>
              <a:prstGeom prst="rect">
                <a:avLst/>
              </a:prstGeom>
              <a:blipFill>
                <a:blip r:embed="rId2"/>
                <a:stretch>
                  <a:fillRect r="-671" b="-1666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2EE8C387-6494-DE4C-9DCE-97B4B2ACB892}"/>
              </a:ext>
            </a:extLst>
          </p:cNvPr>
          <p:cNvSpPr/>
          <p:nvPr/>
        </p:nvSpPr>
        <p:spPr>
          <a:xfrm>
            <a:off x="2841583" y="727247"/>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614AB2A-FE75-4B42-8C40-EE0DCD2408BA}"/>
              </a:ext>
            </a:extLst>
          </p:cNvPr>
          <p:cNvSpPr/>
          <p:nvPr/>
        </p:nvSpPr>
        <p:spPr>
          <a:xfrm>
            <a:off x="2841583" y="2444908"/>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773742F6-FDA0-1C46-A89E-2082B099F9C4}"/>
              </a:ext>
            </a:extLst>
          </p:cNvPr>
          <p:cNvSpPr/>
          <p:nvPr/>
        </p:nvSpPr>
        <p:spPr>
          <a:xfrm>
            <a:off x="2841583" y="4142273"/>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8B7CD04-6832-1142-A184-B5C4746EBFEE}"/>
              </a:ext>
            </a:extLst>
          </p:cNvPr>
          <p:cNvSpPr/>
          <p:nvPr/>
        </p:nvSpPr>
        <p:spPr>
          <a:xfrm>
            <a:off x="2841583" y="5797705"/>
            <a:ext cx="370390" cy="3879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E9C33A47-B3B1-FB46-A4E9-E75B326F3D81}"/>
                  </a:ext>
                </a:extLst>
              </p:cNvPr>
              <p:cNvSpPr/>
              <p:nvPr/>
            </p:nvSpPr>
            <p:spPr>
              <a:xfrm>
                <a:off x="2262915" y="6185700"/>
                <a:ext cx="1872949" cy="5375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𝐺</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𝜇</m:t>
                          </m:r>
                        </m:e>
                      </m:acc>
                      <m:r>
                        <a:rPr lang="en-CA" sz="2800" i="1">
                          <a:latin typeface="Cambria Math" panose="02040503050406030204" pitchFamily="18" charset="0"/>
                        </a:rPr>
                        <m:t>,</m:t>
                      </m:r>
                      <m:acc>
                        <m:accPr>
                          <m:chr m:val="̂"/>
                          <m:ctrlPr>
                            <a:rPr lang="en-CA" sz="2800" b="0" i="1" smtClean="0">
                              <a:latin typeface="Cambria Math" panose="02040503050406030204" pitchFamily="18" charset="0"/>
                            </a:rPr>
                          </m:ctrlPr>
                        </m:accPr>
                        <m:e>
                          <m:r>
                            <a:rPr lang="en-CA" sz="2800" b="0" i="1" smtClean="0">
                              <a:latin typeface="Cambria Math" panose="02040503050406030204" pitchFamily="18" charset="0"/>
                            </a:rPr>
                            <m:t>𝐷</m:t>
                          </m:r>
                        </m:e>
                      </m:acc>
                      <m:r>
                        <a:rPr lang="en-CA" sz="2800" i="1">
                          <a:latin typeface="Cambria Math" panose="02040503050406030204" pitchFamily="18" charset="0"/>
                        </a:rPr>
                        <m:t>)</m:t>
                      </m:r>
                    </m:oMath>
                  </m:oMathPara>
                </a14:m>
                <a:endParaRPr lang="en-US" sz="2800" dirty="0"/>
              </a:p>
            </p:txBody>
          </p:sp>
        </mc:Choice>
        <mc:Fallback>
          <p:sp>
            <p:nvSpPr>
              <p:cNvPr id="13" name="Rectangle 12">
                <a:extLst>
                  <a:ext uri="{FF2B5EF4-FFF2-40B4-BE49-F238E27FC236}">
                    <a16:creationId xmlns:a16="http://schemas.microsoft.com/office/drawing/2014/main" id="{E9C33A47-B3B1-FB46-A4E9-E75B326F3D81}"/>
                  </a:ext>
                </a:extLst>
              </p:cNvPr>
              <p:cNvSpPr>
                <a:spLocks noRot="1" noChangeAspect="1" noMove="1" noResize="1" noEditPoints="1" noAdjustHandles="1" noChangeArrowheads="1" noChangeShapeType="1" noTextEdit="1"/>
              </p:cNvSpPr>
              <p:nvPr/>
            </p:nvSpPr>
            <p:spPr>
              <a:xfrm>
                <a:off x="2262915" y="6185700"/>
                <a:ext cx="1872949" cy="537583"/>
              </a:xfrm>
              <a:prstGeom prst="rect">
                <a:avLst/>
              </a:prstGeom>
              <a:blipFill>
                <a:blip r:embed="rId3"/>
                <a:stretch>
                  <a:fillRect t="-6977" r="-671" b="-2093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25D6D76-0D1E-9942-8543-E72AA57B0BF2}"/>
              </a:ext>
            </a:extLst>
          </p:cNvPr>
          <p:cNvSpPr txBox="1"/>
          <p:nvPr/>
        </p:nvSpPr>
        <p:spPr>
          <a:xfrm>
            <a:off x="1400472" y="225607"/>
            <a:ext cx="983914" cy="369332"/>
          </a:xfrm>
          <a:prstGeom prst="rect">
            <a:avLst/>
          </a:prstGeom>
          <a:noFill/>
        </p:spPr>
        <p:txBody>
          <a:bodyPr wrap="square" rtlCol="0">
            <a:spAutoFit/>
          </a:bodyPr>
          <a:lstStyle/>
          <a:p>
            <a:r>
              <a:rPr lang="en-US" dirty="0">
                <a:solidFill>
                  <a:srgbClr val="7030A0"/>
                </a:solidFill>
              </a:rPr>
              <a:t>(special)</a:t>
            </a:r>
          </a:p>
        </p:txBody>
      </p:sp>
      <p:sp>
        <p:nvSpPr>
          <p:cNvPr id="15" name="TextBox 14">
            <a:extLst>
              <a:ext uri="{FF2B5EF4-FFF2-40B4-BE49-F238E27FC236}">
                <a16:creationId xmlns:a16="http://schemas.microsoft.com/office/drawing/2014/main" id="{18A7069D-1199-FD4E-AAFD-D98E70C987FD}"/>
              </a:ext>
            </a:extLst>
          </p:cNvPr>
          <p:cNvSpPr txBox="1"/>
          <p:nvPr/>
        </p:nvSpPr>
        <p:spPr>
          <a:xfrm>
            <a:off x="1400472" y="6258964"/>
            <a:ext cx="983914" cy="369332"/>
          </a:xfrm>
          <a:prstGeom prst="rect">
            <a:avLst/>
          </a:prstGeom>
          <a:noFill/>
        </p:spPr>
        <p:txBody>
          <a:bodyPr wrap="square" rtlCol="0">
            <a:spAutoFit/>
          </a:bodyPr>
          <a:lstStyle/>
          <a:p>
            <a:r>
              <a:rPr lang="en-US" dirty="0">
                <a:solidFill>
                  <a:srgbClr val="7030A0"/>
                </a:solidFill>
              </a:rPr>
              <a:t>(special)</a:t>
            </a:r>
          </a:p>
        </p:txBody>
      </p:sp>
      <p:sp>
        <p:nvSpPr>
          <p:cNvPr id="16" name="Title 1">
            <a:extLst>
              <a:ext uri="{FF2B5EF4-FFF2-40B4-BE49-F238E27FC236}">
                <a16:creationId xmlns:a16="http://schemas.microsoft.com/office/drawing/2014/main" id="{827D6D53-424B-894B-9DEA-4FF1A7257848}"/>
              </a:ext>
            </a:extLst>
          </p:cNvPr>
          <p:cNvSpPr>
            <a:spLocks noGrp="1"/>
          </p:cNvSpPr>
          <p:nvPr>
            <p:ph type="title"/>
          </p:nvPr>
        </p:nvSpPr>
        <p:spPr>
          <a:xfrm>
            <a:off x="6092042" y="112595"/>
            <a:ext cx="6683790" cy="1325563"/>
          </a:xfrm>
        </p:spPr>
        <p:txBody>
          <a:bodyPr/>
          <a:lstStyle/>
          <a:p>
            <a:r>
              <a:rPr lang="en-US" dirty="0"/>
              <a:t>Open Questions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E21E55A-890E-8647-B052-73D3FDE1A82F}"/>
                  </a:ext>
                </a:extLst>
              </p:cNvPr>
              <p:cNvSpPr txBox="1"/>
              <p:nvPr/>
            </p:nvSpPr>
            <p:spPr>
              <a:xfrm>
                <a:off x="6092042" y="1396500"/>
                <a:ext cx="5628903"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What other question </a:t>
                </a:r>
                <a14:m>
                  <m:oMath xmlns:m="http://schemas.openxmlformats.org/officeDocument/2006/math">
                    <m:r>
                      <a:rPr lang="en-CA" sz="2000" i="1">
                        <a:latin typeface="Cambria Math" panose="02040503050406030204" pitchFamily="18" charset="0"/>
                      </a:rPr>
                      <m:t>𝜇</m:t>
                    </m:r>
                    <m:r>
                      <a:rPr lang="en-CA" sz="2000" i="1">
                        <a:latin typeface="Cambria Math" panose="02040503050406030204" pitchFamily="18" charset="0"/>
                      </a:rPr>
                      <m:t> </m:t>
                    </m:r>
                  </m:oMath>
                </a14:m>
                <a:r>
                  <a:rPr lang="en-US" sz="2000" dirty="0"/>
                  <a:t>distributions can be introspected? In our paper we show that </a:t>
                </a:r>
                <a:r>
                  <a:rPr lang="en-US" sz="2000" b="1" i="1" dirty="0"/>
                  <a:t>conditionally linear distributions</a:t>
                </a:r>
                <a:r>
                  <a:rPr lang="en-US" sz="2000" dirty="0"/>
                  <a:t> (which include conditional erasure distributions) can be introspected. Is there a broader class?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Answer Reduction step requires that, in the completeness case, there is a value-1 strategy where Alice and Bob’s operators commute. Can this be relaxed?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Other applications of compressing nonlocal games? (maybe to hyper-efficient delegated quantum computation?)</a:t>
                </a:r>
              </a:p>
            </p:txBody>
          </p:sp>
        </mc:Choice>
        <mc:Fallback>
          <p:sp>
            <p:nvSpPr>
              <p:cNvPr id="3" name="TextBox 2">
                <a:extLst>
                  <a:ext uri="{FF2B5EF4-FFF2-40B4-BE49-F238E27FC236}">
                    <a16:creationId xmlns:a16="http://schemas.microsoft.com/office/drawing/2014/main" id="{6E21E55A-890E-8647-B052-73D3FDE1A82F}"/>
                  </a:ext>
                </a:extLst>
              </p:cNvPr>
              <p:cNvSpPr txBox="1">
                <a:spLocks noRot="1" noChangeAspect="1" noMove="1" noResize="1" noEditPoints="1" noAdjustHandles="1" noChangeArrowheads="1" noChangeShapeType="1" noTextEdit="1"/>
              </p:cNvSpPr>
              <p:nvPr/>
            </p:nvSpPr>
            <p:spPr>
              <a:xfrm>
                <a:off x="6092042" y="1396500"/>
                <a:ext cx="5628903" cy="4401205"/>
              </a:xfrm>
              <a:prstGeom prst="rect">
                <a:avLst/>
              </a:prstGeom>
              <a:blipFill>
                <a:blip r:embed="rId4"/>
                <a:stretch>
                  <a:fillRect l="-1129" t="-575" b="-1149"/>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0AFCD675-2848-7B47-8731-39FC913912FA}"/>
              </a:ext>
            </a:extLst>
          </p:cNvPr>
          <p:cNvSpPr txBox="1"/>
          <p:nvPr/>
        </p:nvSpPr>
        <p:spPr>
          <a:xfrm>
            <a:off x="6507679" y="5991702"/>
            <a:ext cx="4785756" cy="707886"/>
          </a:xfrm>
          <a:prstGeom prst="rect">
            <a:avLst/>
          </a:prstGeom>
          <a:noFill/>
        </p:spPr>
        <p:txBody>
          <a:bodyPr wrap="square" rtlCol="0">
            <a:spAutoFit/>
          </a:bodyPr>
          <a:lstStyle/>
          <a:p>
            <a:pPr algn="r"/>
            <a:r>
              <a:rPr lang="en-US" sz="4000" b="1" dirty="0">
                <a:solidFill>
                  <a:srgbClr val="C00000"/>
                </a:solidFill>
              </a:rPr>
              <a:t>Thanks for listening!</a:t>
            </a:r>
          </a:p>
        </p:txBody>
      </p:sp>
    </p:spTree>
    <p:extLst>
      <p:ext uri="{BB962C8B-B14F-4D97-AF65-F5344CB8AC3E}">
        <p14:creationId xmlns:p14="http://schemas.microsoft.com/office/powerpoint/2010/main" val="199169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5A9A-FD6E-CA41-BF65-6A7E0B68D1BD}"/>
              </a:ext>
            </a:extLst>
          </p:cNvPr>
          <p:cNvSpPr>
            <a:spLocks noGrp="1"/>
          </p:cNvSpPr>
          <p:nvPr>
            <p:ph type="title"/>
          </p:nvPr>
        </p:nvSpPr>
        <p:spPr/>
        <p:txBody>
          <a:bodyPr/>
          <a:lstStyle/>
          <a:p>
            <a:r>
              <a:rPr lang="en-US" dirty="0"/>
              <a:t>Nonlocal games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9DFA53F-6202-6C40-9B9B-78AEDC785B03}"/>
                  </a:ext>
                </a:extLst>
              </p:cNvPr>
              <p:cNvSpPr>
                <a:spLocks noGrp="1"/>
              </p:cNvSpPr>
              <p:nvPr>
                <p:ph idx="1"/>
              </p:nvPr>
            </p:nvSpPr>
            <p:spPr>
              <a:xfrm>
                <a:off x="5147377" y="607173"/>
                <a:ext cx="6730982" cy="6123236"/>
              </a:xfrm>
            </p:spPr>
            <p:txBody>
              <a:bodyPr>
                <a:normAutofit/>
              </a:bodyPr>
              <a:lstStyle/>
              <a:p>
                <a:r>
                  <a:rPr lang="en-US" sz="2000" dirty="0"/>
                  <a:t>A </a:t>
                </a:r>
                <a:r>
                  <a:rPr lang="en-US" sz="2000" b="1" i="1" dirty="0"/>
                  <a:t>nonlocal game</a:t>
                </a:r>
                <a:r>
                  <a:rPr lang="en-US" sz="2000" dirty="0"/>
                  <a:t> </a:t>
                </a:r>
                <a14:m>
                  <m:oMath xmlns:m="http://schemas.openxmlformats.org/officeDocument/2006/math">
                    <m:r>
                      <a:rPr lang="en-CA" sz="2000" i="1">
                        <a:latin typeface="Cambria Math" panose="02040503050406030204" pitchFamily="18" charset="0"/>
                      </a:rPr>
                      <m:t>𝐺</m:t>
                    </m:r>
                  </m:oMath>
                </a14:m>
                <a:r>
                  <a:rPr lang="en-US" sz="2000" dirty="0"/>
                  <a:t> consists of</a:t>
                </a:r>
              </a:p>
              <a:p>
                <a:pPr lvl="1"/>
                <a:r>
                  <a:rPr lang="en-US" sz="2000" dirty="0"/>
                  <a:t>Question distribution </a:t>
                </a:r>
                <a14:m>
                  <m:oMath xmlns:m="http://schemas.openxmlformats.org/officeDocument/2006/math">
                    <m:d>
                      <m:dPr>
                        <m:ctrlPr>
                          <a:rPr lang="en-CA" sz="2000" i="1">
                            <a:latin typeface="Cambria Math" panose="02040503050406030204" pitchFamily="18" charset="0"/>
                          </a:rPr>
                        </m:ctrlPr>
                      </m:dPr>
                      <m:e>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𝑦</m:t>
                        </m:r>
                      </m:e>
                    </m:d>
                    <m:r>
                      <a:rPr lang="en-CA" sz="2000" i="1">
                        <a:latin typeface="Cambria Math" panose="02040503050406030204" pitchFamily="18" charset="0"/>
                      </a:rPr>
                      <m:t>∼</m:t>
                    </m:r>
                    <m:r>
                      <a:rPr lang="en-CA" sz="2000" i="1">
                        <a:latin typeface="Cambria Math" panose="02040503050406030204" pitchFamily="18" charset="0"/>
                      </a:rPr>
                      <m:t>𝜇</m:t>
                    </m:r>
                  </m:oMath>
                </a14:m>
                <a:endParaRPr lang="en-US" sz="2000" dirty="0"/>
              </a:p>
              <a:p>
                <a:pPr lvl="1"/>
                <a:r>
                  <a:rPr lang="en-US" sz="2000" dirty="0"/>
                  <a:t>Decision predicate: </a:t>
                </a:r>
                <a14:m>
                  <m:oMath xmlns:m="http://schemas.openxmlformats.org/officeDocument/2006/math">
                    <m:r>
                      <a:rPr lang="en-CA" sz="2000" i="1">
                        <a:latin typeface="Cambria Math" panose="02040503050406030204" pitchFamily="18" charset="0"/>
                      </a:rPr>
                      <m:t>𝐷</m:t>
                    </m:r>
                    <m:d>
                      <m:dPr>
                        <m:ctrlPr>
                          <a:rPr lang="en-CA" sz="2000" i="1">
                            <a:latin typeface="Cambria Math" panose="02040503050406030204" pitchFamily="18" charset="0"/>
                          </a:rPr>
                        </m:ctrlPr>
                      </m:dPr>
                      <m:e>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𝑦</m:t>
                        </m:r>
                        <m:r>
                          <a:rPr lang="en-CA" sz="2000" i="1">
                            <a:latin typeface="Cambria Math" panose="02040503050406030204" pitchFamily="18" charset="0"/>
                          </a:rPr>
                          <m:t>,</m:t>
                        </m:r>
                        <m:r>
                          <a:rPr lang="en-CA" sz="2000" i="1">
                            <a:latin typeface="Cambria Math" panose="02040503050406030204" pitchFamily="18" charset="0"/>
                          </a:rPr>
                          <m:t>𝑎</m:t>
                        </m:r>
                        <m:r>
                          <a:rPr lang="en-CA" sz="2000" i="1">
                            <a:latin typeface="Cambria Math" panose="02040503050406030204" pitchFamily="18" charset="0"/>
                          </a:rPr>
                          <m:t>,</m:t>
                        </m:r>
                        <m:r>
                          <a:rPr lang="en-CA" sz="2000" i="1">
                            <a:latin typeface="Cambria Math" panose="02040503050406030204" pitchFamily="18" charset="0"/>
                          </a:rPr>
                          <m:t>𝑏</m:t>
                        </m:r>
                      </m:e>
                    </m:d>
                    <m:r>
                      <a:rPr lang="en-CA" sz="2000" b="0" i="1" smtClean="0">
                        <a:latin typeface="Cambria Math" panose="02040503050406030204" pitchFamily="18" charset="0"/>
                      </a:rPr>
                      <m:t>∈{0,1}</m:t>
                    </m:r>
                  </m:oMath>
                </a14:m>
                <a:endParaRPr lang="en-US" sz="2000" dirty="0"/>
              </a:p>
              <a:p>
                <a:endParaRPr lang="en-US" sz="2000" dirty="0"/>
              </a:p>
              <a:p>
                <a:r>
                  <a:rPr lang="en-US" sz="2000" dirty="0"/>
                  <a:t>A </a:t>
                </a:r>
                <a:r>
                  <a:rPr lang="en-US" sz="2000" b="1" i="1" dirty="0"/>
                  <a:t>quantum strategy</a:t>
                </a:r>
                <a:r>
                  <a:rPr lang="en-US" sz="2000" dirty="0"/>
                  <a:t> for a nonlocal game </a:t>
                </a:r>
                <a14:m>
                  <m:oMath xmlns:m="http://schemas.openxmlformats.org/officeDocument/2006/math">
                    <m:r>
                      <a:rPr lang="en-CA" sz="2000" i="1">
                        <a:latin typeface="Cambria Math" panose="02040503050406030204" pitchFamily="18" charset="0"/>
                      </a:rPr>
                      <m:t>𝐺</m:t>
                    </m:r>
                  </m:oMath>
                </a14:m>
                <a:r>
                  <a:rPr lang="en-US" sz="2000" dirty="0"/>
                  <a:t> consists of </a:t>
                </a:r>
              </a:p>
              <a:p>
                <a:pPr lvl="1"/>
                <a:r>
                  <a:rPr lang="en-US" sz="1800" dirty="0"/>
                  <a:t>Dimension </a:t>
                </a:r>
                <a14:m>
                  <m:oMath xmlns:m="http://schemas.openxmlformats.org/officeDocument/2006/math">
                    <m:r>
                      <a:rPr lang="en-CA" sz="1800" i="1">
                        <a:latin typeface="Cambria Math" panose="02040503050406030204" pitchFamily="18" charset="0"/>
                        <a:ea typeface="Cambria Math" panose="02040503050406030204" pitchFamily="18" charset="0"/>
                      </a:rPr>
                      <m:t>𝑑</m:t>
                    </m:r>
                    <m:r>
                      <a:rPr lang="en-CA" sz="1800" b="0" i="1" smtClean="0">
                        <a:latin typeface="Cambria Math" panose="02040503050406030204" pitchFamily="18" charset="0"/>
                        <a:ea typeface="Cambria Math" panose="02040503050406030204" pitchFamily="18" charset="0"/>
                      </a:rPr>
                      <m:t>∈</m:t>
                    </m:r>
                    <m:r>
                      <a:rPr lang="en-CA" sz="1800" b="0" i="1" smtClean="0">
                        <a:latin typeface="Cambria Math" panose="02040503050406030204" pitchFamily="18" charset="0"/>
                        <a:ea typeface="Cambria Math" panose="02040503050406030204" pitchFamily="18" charset="0"/>
                      </a:rPr>
                      <m:t>ℕ</m:t>
                    </m:r>
                  </m:oMath>
                </a14:m>
                <a:endParaRPr lang="en-US" sz="1800" dirty="0"/>
              </a:p>
              <a:p>
                <a:pPr lvl="1"/>
                <a:r>
                  <a:rPr lang="en-US" sz="1800" dirty="0"/>
                  <a:t>A state </a:t>
                </a:r>
                <a14:m>
                  <m:oMath xmlns:m="http://schemas.openxmlformats.org/officeDocument/2006/math">
                    <m:d>
                      <m:dPr>
                        <m:begChr m:val="|"/>
                        <m:endChr m:val="⟩"/>
                        <m:ctrlPr>
                          <a:rPr lang="en-US" sz="1800" i="1">
                            <a:latin typeface="Cambria Math" panose="02040503050406030204" pitchFamily="18" charset="0"/>
                          </a:rPr>
                        </m:ctrlPr>
                      </m:dPr>
                      <m:e>
                        <m:r>
                          <a:rPr lang="en-US" sz="1800" i="1">
                            <a:latin typeface="Cambria Math" panose="02040503050406030204" pitchFamily="18" charset="0"/>
                          </a:rPr>
                          <m:t>𝜓</m:t>
                        </m:r>
                      </m:e>
                    </m:d>
                    <m:r>
                      <a:rPr lang="en-CA" sz="1800" b="0" i="1" smtClean="0">
                        <a:latin typeface="Cambria Math" panose="02040503050406030204" pitchFamily="18" charset="0"/>
                      </a:rPr>
                      <m:t>∈</m:t>
                    </m:r>
                    <m:sSup>
                      <m:sSupPr>
                        <m:ctrlPr>
                          <a:rPr lang="en-CA" sz="1800" i="1">
                            <a:latin typeface="Cambria Math" panose="02040503050406030204" pitchFamily="18" charset="0"/>
                            <a:ea typeface="Cambria Math" panose="02040503050406030204" pitchFamily="18" charset="0"/>
                          </a:rPr>
                        </m:ctrlPr>
                      </m:sSupPr>
                      <m:e>
                        <m:r>
                          <a:rPr lang="en-CA" sz="1800" i="1">
                            <a:latin typeface="Cambria Math" panose="02040503050406030204" pitchFamily="18" charset="0"/>
                            <a:ea typeface="Cambria Math" panose="02040503050406030204" pitchFamily="18" charset="0"/>
                          </a:rPr>
                          <m:t>ℂ</m:t>
                        </m:r>
                      </m:e>
                      <m:sup>
                        <m:r>
                          <a:rPr lang="en-CA" sz="1800" b="0" i="1" smtClean="0">
                            <a:latin typeface="Cambria Math" panose="02040503050406030204" pitchFamily="18" charset="0"/>
                            <a:ea typeface="Cambria Math" panose="02040503050406030204" pitchFamily="18" charset="0"/>
                          </a:rPr>
                          <m:t>𝑑</m:t>
                        </m:r>
                      </m:sup>
                    </m:sSup>
                    <m:r>
                      <a:rPr lang="en-CA" sz="1800" i="1">
                        <a:latin typeface="Cambria Math" panose="02040503050406030204" pitchFamily="18" charset="0"/>
                        <a:ea typeface="Cambria Math" panose="02040503050406030204" pitchFamily="18" charset="0"/>
                      </a:rPr>
                      <m:t>⊗</m:t>
                    </m:r>
                    <m:sSup>
                      <m:sSupPr>
                        <m:ctrlPr>
                          <a:rPr lang="en-CA" sz="1800" i="1">
                            <a:latin typeface="Cambria Math" panose="02040503050406030204" pitchFamily="18" charset="0"/>
                            <a:ea typeface="Cambria Math" panose="02040503050406030204" pitchFamily="18" charset="0"/>
                          </a:rPr>
                        </m:ctrlPr>
                      </m:sSupPr>
                      <m:e>
                        <m:r>
                          <a:rPr lang="en-CA" sz="1800" i="1">
                            <a:latin typeface="Cambria Math" panose="02040503050406030204" pitchFamily="18" charset="0"/>
                            <a:ea typeface="Cambria Math" panose="02040503050406030204" pitchFamily="18" charset="0"/>
                          </a:rPr>
                          <m:t>ℂ</m:t>
                        </m:r>
                      </m:e>
                      <m:sup>
                        <m:r>
                          <a:rPr lang="en-CA" sz="1800" b="0" i="1" smtClean="0">
                            <a:latin typeface="Cambria Math" panose="02040503050406030204" pitchFamily="18" charset="0"/>
                            <a:ea typeface="Cambria Math" panose="02040503050406030204" pitchFamily="18" charset="0"/>
                          </a:rPr>
                          <m:t>𝑑</m:t>
                        </m:r>
                      </m:sup>
                    </m:sSup>
                  </m:oMath>
                </a14:m>
                <a:endParaRPr lang="en-US" sz="1800" dirty="0"/>
              </a:p>
              <a:p>
                <a:pPr lvl="1"/>
                <a:r>
                  <a:rPr lang="en-US" sz="1800" dirty="0"/>
                  <a:t>POVMs </a:t>
                </a:r>
                <a14:m>
                  <m:oMath xmlns:m="http://schemas.openxmlformats.org/officeDocument/2006/math">
                    <m:sSub>
                      <m:sSubPr>
                        <m:ctrlPr>
                          <a:rPr lang="en-CA" sz="1800" b="0" i="1" smtClean="0">
                            <a:latin typeface="Cambria Math" panose="02040503050406030204" pitchFamily="18" charset="0"/>
                            <a:ea typeface="Cambria Math" panose="02040503050406030204" pitchFamily="18" charset="0"/>
                          </a:rPr>
                        </m:ctrlPr>
                      </m:sSubPr>
                      <m:e>
                        <m:d>
                          <m:dPr>
                            <m:begChr m:val="{"/>
                            <m:endChr m:val="}"/>
                            <m:ctrlPr>
                              <a:rPr lang="en-CA" sz="1800" b="0" i="1" smtClean="0">
                                <a:latin typeface="Cambria Math" panose="02040503050406030204" pitchFamily="18" charset="0"/>
                                <a:ea typeface="Cambria Math" panose="02040503050406030204" pitchFamily="18" charset="0"/>
                              </a:rPr>
                            </m:ctrlPr>
                          </m:dPr>
                          <m:e>
                            <m:sSub>
                              <m:sSubPr>
                                <m:ctrlPr>
                                  <a:rPr lang="en-CA" sz="1800" b="0" i="1" smtClean="0">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𝐴</m:t>
                                </m:r>
                              </m:e>
                              <m:sub>
                                <m:r>
                                  <a:rPr lang="en-CA" sz="1800" b="0" i="1" smtClean="0">
                                    <a:latin typeface="Cambria Math" panose="02040503050406030204" pitchFamily="18" charset="0"/>
                                    <a:ea typeface="Cambria Math" panose="02040503050406030204" pitchFamily="18" charset="0"/>
                                  </a:rPr>
                                  <m:t>𝑥</m:t>
                                </m:r>
                                <m:r>
                                  <a:rPr lang="en-CA" sz="1800" b="0" i="1" smtClean="0">
                                    <a:latin typeface="Cambria Math" panose="02040503050406030204" pitchFamily="18" charset="0"/>
                                    <a:ea typeface="Cambria Math" panose="02040503050406030204" pitchFamily="18" charset="0"/>
                                  </a:rPr>
                                  <m:t>,</m:t>
                                </m:r>
                                <m:r>
                                  <a:rPr lang="en-CA" sz="1800" b="0" i="1" smtClean="0">
                                    <a:latin typeface="Cambria Math" panose="02040503050406030204" pitchFamily="18" charset="0"/>
                                    <a:ea typeface="Cambria Math" panose="02040503050406030204" pitchFamily="18" charset="0"/>
                                  </a:rPr>
                                  <m:t>𝑎</m:t>
                                </m:r>
                              </m:sub>
                            </m:sSub>
                          </m:e>
                        </m:d>
                      </m:e>
                      <m:sub>
                        <m:r>
                          <a:rPr lang="en-CA" sz="1800" b="0" i="1" smtClean="0">
                            <a:latin typeface="Cambria Math" panose="02040503050406030204" pitchFamily="18" charset="0"/>
                            <a:ea typeface="Cambria Math" panose="02040503050406030204" pitchFamily="18" charset="0"/>
                          </a:rPr>
                          <m:t>𝑎</m:t>
                        </m:r>
                      </m:sub>
                    </m:sSub>
                  </m:oMath>
                </a14:m>
                <a:r>
                  <a:rPr lang="en-US" sz="1800" dirty="0"/>
                  <a:t>, </a:t>
                </a:r>
                <a14:m>
                  <m:oMath xmlns:m="http://schemas.openxmlformats.org/officeDocument/2006/math">
                    <m:sSub>
                      <m:sSubPr>
                        <m:ctrlPr>
                          <a:rPr lang="en-CA" sz="1800" i="1">
                            <a:latin typeface="Cambria Math" panose="02040503050406030204" pitchFamily="18" charset="0"/>
                            <a:ea typeface="Cambria Math" panose="02040503050406030204" pitchFamily="18" charset="0"/>
                          </a:rPr>
                        </m:ctrlPr>
                      </m:sSubPr>
                      <m:e>
                        <m:d>
                          <m:dPr>
                            <m:begChr m:val="{"/>
                            <m:endChr m:val="}"/>
                            <m:ctrlPr>
                              <a:rPr lang="en-CA" sz="1800" i="1">
                                <a:latin typeface="Cambria Math" panose="02040503050406030204" pitchFamily="18" charset="0"/>
                                <a:ea typeface="Cambria Math" panose="02040503050406030204" pitchFamily="18" charset="0"/>
                              </a:rPr>
                            </m:ctrlPr>
                          </m:dPr>
                          <m:e>
                            <m:sSub>
                              <m:sSubPr>
                                <m:ctrlPr>
                                  <a:rPr lang="en-CA" sz="1800" i="1">
                                    <a:latin typeface="Cambria Math" panose="02040503050406030204" pitchFamily="18" charset="0"/>
                                    <a:ea typeface="Cambria Math" panose="02040503050406030204" pitchFamily="18" charset="0"/>
                                  </a:rPr>
                                </m:ctrlPr>
                              </m:sSubPr>
                              <m:e>
                                <m:r>
                                  <a:rPr lang="en-CA" sz="1800" b="0" i="1" smtClean="0">
                                    <a:latin typeface="Cambria Math" panose="02040503050406030204" pitchFamily="18" charset="0"/>
                                    <a:ea typeface="Cambria Math" panose="02040503050406030204" pitchFamily="18" charset="0"/>
                                  </a:rPr>
                                  <m:t>𝐵</m:t>
                                </m:r>
                              </m:e>
                              <m:sub>
                                <m:r>
                                  <a:rPr lang="en-CA" sz="1800" b="0" i="1" smtClean="0">
                                    <a:latin typeface="Cambria Math" panose="02040503050406030204" pitchFamily="18" charset="0"/>
                                    <a:ea typeface="Cambria Math" panose="02040503050406030204" pitchFamily="18" charset="0"/>
                                  </a:rPr>
                                  <m:t>𝑦</m:t>
                                </m:r>
                                <m:r>
                                  <a:rPr lang="en-CA" sz="1800" i="1">
                                    <a:latin typeface="Cambria Math" panose="02040503050406030204" pitchFamily="18" charset="0"/>
                                    <a:ea typeface="Cambria Math" panose="02040503050406030204" pitchFamily="18" charset="0"/>
                                  </a:rPr>
                                  <m:t>,</m:t>
                                </m:r>
                                <m:r>
                                  <a:rPr lang="en-CA" sz="1800" b="0" i="1" smtClean="0">
                                    <a:latin typeface="Cambria Math" panose="02040503050406030204" pitchFamily="18" charset="0"/>
                                    <a:ea typeface="Cambria Math" panose="02040503050406030204" pitchFamily="18" charset="0"/>
                                  </a:rPr>
                                  <m:t>𝑏</m:t>
                                </m:r>
                              </m:sub>
                            </m:sSub>
                          </m:e>
                        </m:d>
                      </m:e>
                      <m:sub>
                        <m:r>
                          <a:rPr lang="en-CA" sz="1800" b="0" i="1" smtClean="0">
                            <a:latin typeface="Cambria Math" panose="02040503050406030204" pitchFamily="18" charset="0"/>
                            <a:ea typeface="Cambria Math" panose="02040503050406030204" pitchFamily="18" charset="0"/>
                          </a:rPr>
                          <m:t>𝑏</m:t>
                        </m:r>
                      </m:sub>
                    </m:sSub>
                  </m:oMath>
                </a14:m>
                <a:r>
                  <a:rPr lang="en-US" sz="1800" dirty="0"/>
                  <a:t> acting on </a:t>
                </a:r>
                <a14:m>
                  <m:oMath xmlns:m="http://schemas.openxmlformats.org/officeDocument/2006/math">
                    <m:sSup>
                      <m:sSupPr>
                        <m:ctrlPr>
                          <a:rPr lang="en-CA" sz="1800" i="1">
                            <a:latin typeface="Cambria Math" panose="02040503050406030204" pitchFamily="18" charset="0"/>
                            <a:ea typeface="Cambria Math" panose="02040503050406030204" pitchFamily="18" charset="0"/>
                          </a:rPr>
                        </m:ctrlPr>
                      </m:sSupPr>
                      <m:e>
                        <m:r>
                          <a:rPr lang="en-CA" sz="1800" i="1">
                            <a:latin typeface="Cambria Math" panose="02040503050406030204" pitchFamily="18" charset="0"/>
                            <a:ea typeface="Cambria Math" panose="02040503050406030204" pitchFamily="18" charset="0"/>
                          </a:rPr>
                          <m:t>ℂ</m:t>
                        </m:r>
                      </m:e>
                      <m:sup>
                        <m:r>
                          <a:rPr lang="en-CA" sz="1800" i="1">
                            <a:latin typeface="Cambria Math" panose="02040503050406030204" pitchFamily="18" charset="0"/>
                            <a:ea typeface="Cambria Math" panose="02040503050406030204" pitchFamily="18" charset="0"/>
                          </a:rPr>
                          <m:t>𝑑</m:t>
                        </m:r>
                      </m:sup>
                    </m:sSup>
                    <m:r>
                      <a:rPr lang="en-CA" sz="1800" i="1">
                        <a:latin typeface="Cambria Math" panose="02040503050406030204" pitchFamily="18" charset="0"/>
                        <a:ea typeface="Cambria Math" panose="02040503050406030204" pitchFamily="18" charset="0"/>
                      </a:rPr>
                      <m:t> </m:t>
                    </m:r>
                  </m:oMath>
                </a14:m>
                <a:r>
                  <a:rPr lang="en-US" sz="1800" dirty="0"/>
                  <a:t>for every </a:t>
                </a:r>
                <a14:m>
                  <m:oMath xmlns:m="http://schemas.openxmlformats.org/officeDocument/2006/math">
                    <m:r>
                      <a:rPr lang="en-CA" sz="1800" b="0" i="1" smtClean="0">
                        <a:latin typeface="Cambria Math" panose="02040503050406030204" pitchFamily="18" charset="0"/>
                        <a:ea typeface="Cambria Math" panose="02040503050406030204" pitchFamily="18" charset="0"/>
                      </a:rPr>
                      <m:t>𝑥</m:t>
                    </m:r>
                    <m:r>
                      <a:rPr lang="en-CA" sz="1800" b="0" i="1" smtClean="0">
                        <a:latin typeface="Cambria Math" panose="02040503050406030204" pitchFamily="18" charset="0"/>
                        <a:ea typeface="Cambria Math" panose="02040503050406030204" pitchFamily="18" charset="0"/>
                      </a:rPr>
                      <m:t>,</m:t>
                    </m:r>
                    <m:r>
                      <a:rPr lang="en-CA" sz="1800" b="0" i="1" smtClean="0">
                        <a:latin typeface="Cambria Math" panose="02040503050406030204" pitchFamily="18" charset="0"/>
                        <a:ea typeface="Cambria Math" panose="02040503050406030204" pitchFamily="18" charset="0"/>
                      </a:rPr>
                      <m:t>𝑦</m:t>
                    </m:r>
                  </m:oMath>
                </a14:m>
                <a:endParaRPr lang="en-US" sz="1800" dirty="0"/>
              </a:p>
              <a:p>
                <a:endParaRPr lang="en-US" sz="2200" dirty="0"/>
              </a:p>
              <a:p>
                <a:r>
                  <a:rPr lang="en-US" sz="2000" b="1" i="1" dirty="0"/>
                  <a:t>Success probability </a:t>
                </a:r>
                <a:r>
                  <a:rPr lang="en-US" sz="2000" dirty="0"/>
                  <a:t>of strategy </a:t>
                </a:r>
                <a14:m>
                  <m:oMath xmlns:m="http://schemas.openxmlformats.org/officeDocument/2006/math">
                    <m:r>
                      <m:rPr>
                        <m:sty m:val="p"/>
                      </m:rPr>
                      <a:rPr lang="en-CA" sz="2000" b="0" i="0" smtClean="0">
                        <a:latin typeface="Cambria Math" panose="02040503050406030204" pitchFamily="18" charset="0"/>
                        <a:ea typeface="Cambria Math" panose="02040503050406030204" pitchFamily="18" charset="0"/>
                      </a:rPr>
                      <m:t>S</m:t>
                    </m:r>
                    <m:r>
                      <a:rPr lang="en-CA" sz="2000" b="0" i="0"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𝜓</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𝐴</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𝐵</m:t>
                    </m:r>
                    <m:r>
                      <a:rPr lang="en-CA" sz="2000" b="0" i="1" smtClean="0">
                        <a:latin typeface="Cambria Math" panose="02040503050406030204" pitchFamily="18" charset="0"/>
                        <a:ea typeface="Cambria Math" panose="02040503050406030204" pitchFamily="18" charset="0"/>
                      </a:rPr>
                      <m:t>)</m:t>
                    </m:r>
                  </m:oMath>
                </a14:m>
                <a:r>
                  <a:rPr lang="en-US" sz="2000" dirty="0"/>
                  <a:t>:</a:t>
                </a:r>
                <a:br>
                  <a:rPr lang="en-US" sz="2000" dirty="0"/>
                </a:br>
                <a:br>
                  <a:rPr lang="en-US" sz="2200" dirty="0"/>
                </a:br>
                <a14:m>
                  <m:oMath xmlns:m="http://schemas.openxmlformats.org/officeDocument/2006/math">
                    <m:r>
                      <a:rPr lang="en-US" sz="1800" i="1">
                        <a:latin typeface="Cambria Math" panose="02040503050406030204" pitchFamily="18" charset="0"/>
                      </a:rPr>
                      <m:t>𝜔</m:t>
                    </m:r>
                    <m:d>
                      <m:dPr>
                        <m:ctrlPr>
                          <a:rPr lang="en-US" sz="1800" i="1">
                            <a:latin typeface="Cambria Math" panose="02040503050406030204" pitchFamily="18" charset="0"/>
                          </a:rPr>
                        </m:ctrlPr>
                      </m:dPr>
                      <m:e>
                        <m:r>
                          <a:rPr lang="en-US" sz="1800" i="1">
                            <a:latin typeface="Cambria Math" panose="02040503050406030204" pitchFamily="18" charset="0"/>
                          </a:rPr>
                          <m:t>𝐺</m:t>
                        </m:r>
                        <m:r>
                          <a:rPr lang="en-US" sz="1800" i="1">
                            <a:latin typeface="Cambria Math" panose="02040503050406030204" pitchFamily="18" charset="0"/>
                          </a:rPr>
                          <m:t>,</m:t>
                        </m:r>
                        <m:r>
                          <a:rPr lang="en-CA" sz="1800" b="0" i="1" smtClean="0">
                            <a:latin typeface="Cambria Math" panose="02040503050406030204" pitchFamily="18" charset="0"/>
                          </a:rPr>
                          <m:t>𝑆</m:t>
                        </m:r>
                      </m:e>
                    </m:d>
                    <m:r>
                      <a:rPr lang="en-US" sz="1800" i="1">
                        <a:latin typeface="Cambria Math" panose="02040503050406030204" pitchFamily="18" charset="0"/>
                      </a:rPr>
                      <m:t>=</m:t>
                    </m:r>
                    <m:nary>
                      <m:naryPr>
                        <m:chr m:val="∑"/>
                        <m:supHide m:val="on"/>
                        <m:ctrlPr>
                          <a:rPr lang="en-US" sz="1800" i="1">
                            <a:latin typeface="Cambria Math" panose="02040503050406030204" pitchFamily="18" charset="0"/>
                          </a:rPr>
                        </m:ctrlPr>
                      </m:naryPr>
                      <m:sub>
                        <m:eqArr>
                          <m:eqArrPr>
                            <m:ctrlPr>
                              <a:rPr lang="en-US" sz="1800" i="1">
                                <a:latin typeface="Cambria Math" panose="02040503050406030204" pitchFamily="18" charset="0"/>
                              </a:rPr>
                            </m:ctrlPr>
                          </m:eqArrPr>
                          <m:e>
                            <m:r>
                              <m:rPr>
                                <m:brk m:alnAt="7"/>
                              </m:rP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𝑦</m:t>
                            </m:r>
                            <m:r>
                              <a:rPr lang="en-US" sz="1800" i="1">
                                <a:latin typeface="Cambria Math" panose="02040503050406030204" pitchFamily="18" charset="0"/>
                              </a:rPr>
                              <m:t>,</m:t>
                            </m:r>
                            <m:r>
                              <a:rPr lang="en-US" sz="1800" i="1">
                                <a:latin typeface="Cambria Math" panose="02040503050406030204" pitchFamily="18" charset="0"/>
                              </a:rPr>
                              <m:t>𝑎</m:t>
                            </m:r>
                            <m:r>
                              <a:rPr lang="en-US" sz="1800" i="1">
                                <a:latin typeface="Cambria Math" panose="02040503050406030204" pitchFamily="18" charset="0"/>
                              </a:rPr>
                              <m:t>,</m:t>
                            </m:r>
                            <m:r>
                              <a:rPr lang="en-US" sz="1800" i="1">
                                <a:latin typeface="Cambria Math" panose="02040503050406030204" pitchFamily="18" charset="0"/>
                              </a:rPr>
                              <m:t>𝑏</m:t>
                            </m:r>
                            <m:r>
                              <a:rPr lang="en-CA" sz="1800" b="0" i="1" smtClean="0">
                                <a:latin typeface="Cambria Math" panose="02040503050406030204" pitchFamily="18" charset="0"/>
                              </a:rPr>
                              <m:t>:</m:t>
                            </m:r>
                          </m:e>
                          <m:e>
                            <m:r>
                              <a:rPr lang="en-CA" sz="1800" b="0" i="1" smtClean="0">
                                <a:latin typeface="Cambria Math" panose="02040503050406030204" pitchFamily="18" charset="0"/>
                              </a:rPr>
                              <m:t>𝐷</m:t>
                            </m:r>
                            <m:d>
                              <m:dPr>
                                <m:ctrlPr>
                                  <a:rPr lang="en-CA" sz="1800" b="0" i="1" smtClean="0">
                                    <a:latin typeface="Cambria Math" panose="02040503050406030204" pitchFamily="18" charset="0"/>
                                  </a:rPr>
                                </m:ctrlPr>
                              </m:dPr>
                              <m:e>
                                <m:r>
                                  <a:rPr lang="en-CA" sz="1800" b="0" i="1" smtClean="0">
                                    <a:latin typeface="Cambria Math" panose="02040503050406030204" pitchFamily="18" charset="0"/>
                                  </a:rPr>
                                  <m:t>𝑥</m:t>
                                </m:r>
                                <m:r>
                                  <a:rPr lang="en-CA" sz="1800" b="0" i="1" smtClean="0">
                                    <a:latin typeface="Cambria Math" panose="02040503050406030204" pitchFamily="18" charset="0"/>
                                  </a:rPr>
                                  <m:t>,</m:t>
                                </m:r>
                                <m:r>
                                  <a:rPr lang="en-CA" sz="1800" b="0" i="1" smtClean="0">
                                    <a:latin typeface="Cambria Math" panose="02040503050406030204" pitchFamily="18" charset="0"/>
                                  </a:rPr>
                                  <m:t>𝑦</m:t>
                                </m:r>
                                <m:r>
                                  <a:rPr lang="en-CA" sz="1800" b="0" i="1" smtClean="0">
                                    <a:latin typeface="Cambria Math" panose="02040503050406030204" pitchFamily="18" charset="0"/>
                                  </a:rPr>
                                  <m:t>,</m:t>
                                </m:r>
                                <m:r>
                                  <a:rPr lang="en-CA" sz="1800" b="0" i="1" smtClean="0">
                                    <a:latin typeface="Cambria Math" panose="02040503050406030204" pitchFamily="18" charset="0"/>
                                  </a:rPr>
                                  <m:t>𝑎</m:t>
                                </m:r>
                                <m:r>
                                  <a:rPr lang="en-CA" sz="1800" b="0" i="1" smtClean="0">
                                    <a:latin typeface="Cambria Math" panose="02040503050406030204" pitchFamily="18" charset="0"/>
                                  </a:rPr>
                                  <m:t>,</m:t>
                                </m:r>
                                <m:r>
                                  <a:rPr lang="en-CA" sz="1800" b="0" i="1" smtClean="0">
                                    <a:latin typeface="Cambria Math" panose="02040503050406030204" pitchFamily="18" charset="0"/>
                                  </a:rPr>
                                  <m:t>𝑏</m:t>
                                </m:r>
                              </m:e>
                            </m:d>
                            <m:r>
                              <a:rPr lang="en-CA" sz="1800" b="0" i="1" smtClean="0">
                                <a:latin typeface="Cambria Math" panose="02040503050406030204" pitchFamily="18" charset="0"/>
                              </a:rPr>
                              <m:t>=1</m:t>
                            </m:r>
                          </m:e>
                        </m:eqArr>
                      </m:sub>
                      <m:sup/>
                      <m:e>
                        <m:r>
                          <a:rPr lang="en-US" sz="1800" i="1">
                            <a:latin typeface="Cambria Math" panose="02040503050406030204" pitchFamily="18" charset="0"/>
                          </a:rPr>
                          <m:t>𝜇</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𝑦</m:t>
                            </m:r>
                          </m:e>
                        </m:d>
                        <m:r>
                          <a:rPr lang="en-US" sz="1800" i="1">
                            <a:latin typeface="Cambria Math" panose="02040503050406030204" pitchFamily="18" charset="0"/>
                          </a:rPr>
                          <m:t>⋅</m:t>
                        </m:r>
                        <m:r>
                          <a:rPr lang="en-CA" sz="1800" b="0" i="1" smtClean="0">
                            <a:latin typeface="Cambria Math" panose="02040503050406030204" pitchFamily="18" charset="0"/>
                          </a:rPr>
                          <m:t>⟨</m:t>
                        </m:r>
                        <m:r>
                          <a:rPr lang="en-CA" sz="1800" b="0" i="1" smtClean="0">
                            <a:latin typeface="Cambria Math" panose="02040503050406030204" pitchFamily="18" charset="0"/>
                          </a:rPr>
                          <m:t>𝜓</m:t>
                        </m:r>
                        <m:d>
                          <m:dPr>
                            <m:begChr m:val="|"/>
                            <m:endChr m:val="|"/>
                            <m:ctrlPr>
                              <a:rPr lang="en-CA" sz="1800" b="0" i="1" smtClean="0">
                                <a:latin typeface="Cambria Math" panose="02040503050406030204" pitchFamily="18" charset="0"/>
                              </a:rPr>
                            </m:ctrlPr>
                          </m:dPr>
                          <m:e>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𝐴</m:t>
                                </m:r>
                              </m:e>
                              <m:sub>
                                <m:r>
                                  <a:rPr lang="en-CA" sz="1800" b="0" i="1" smtClean="0">
                                    <a:latin typeface="Cambria Math" panose="02040503050406030204" pitchFamily="18" charset="0"/>
                                  </a:rPr>
                                  <m:t>𝑥</m:t>
                                </m:r>
                                <m:r>
                                  <a:rPr lang="en-CA" sz="1800" b="0" i="1" smtClean="0">
                                    <a:latin typeface="Cambria Math" panose="02040503050406030204" pitchFamily="18" charset="0"/>
                                  </a:rPr>
                                  <m:t>,</m:t>
                                </m:r>
                                <m:r>
                                  <a:rPr lang="en-CA" sz="1800" b="0" i="1" smtClean="0">
                                    <a:latin typeface="Cambria Math" panose="02040503050406030204" pitchFamily="18" charset="0"/>
                                  </a:rPr>
                                  <m:t>𝑎</m:t>
                                </m:r>
                              </m:sub>
                            </m:sSub>
                            <m:r>
                              <a:rPr lang="en-CA" sz="1800" b="0" i="1" smtClean="0">
                                <a:latin typeface="Cambria Math" panose="02040503050406030204" pitchFamily="18" charset="0"/>
                              </a:rPr>
                              <m:t>⊗</m:t>
                            </m:r>
                            <m:sSub>
                              <m:sSubPr>
                                <m:ctrlPr>
                                  <a:rPr lang="en-CA" sz="1800" b="0" i="1" smtClean="0">
                                    <a:latin typeface="Cambria Math" panose="02040503050406030204" pitchFamily="18" charset="0"/>
                                  </a:rPr>
                                </m:ctrlPr>
                              </m:sSubPr>
                              <m:e>
                                <m:r>
                                  <a:rPr lang="en-CA" sz="1800" b="0" i="1" smtClean="0">
                                    <a:latin typeface="Cambria Math" panose="02040503050406030204" pitchFamily="18" charset="0"/>
                                  </a:rPr>
                                  <m:t>𝐵</m:t>
                                </m:r>
                              </m:e>
                              <m:sub>
                                <m:r>
                                  <a:rPr lang="en-CA" sz="1800" b="0" i="1" smtClean="0">
                                    <a:latin typeface="Cambria Math" panose="02040503050406030204" pitchFamily="18" charset="0"/>
                                  </a:rPr>
                                  <m:t>𝑦</m:t>
                                </m:r>
                                <m:r>
                                  <a:rPr lang="en-CA" sz="1800" b="0" i="1" smtClean="0">
                                    <a:latin typeface="Cambria Math" panose="02040503050406030204" pitchFamily="18" charset="0"/>
                                  </a:rPr>
                                  <m:t>,</m:t>
                                </m:r>
                                <m:r>
                                  <a:rPr lang="en-CA" sz="1800" b="0" i="1" smtClean="0">
                                    <a:latin typeface="Cambria Math" panose="02040503050406030204" pitchFamily="18" charset="0"/>
                                  </a:rPr>
                                  <m:t>𝑏</m:t>
                                </m:r>
                              </m:sub>
                            </m:sSub>
                          </m:e>
                        </m:d>
                        <m:r>
                          <a:rPr lang="en-CA" sz="1800" b="0" i="1" smtClean="0">
                            <a:latin typeface="Cambria Math" panose="02040503050406030204" pitchFamily="18" charset="0"/>
                          </a:rPr>
                          <m:t>𝜓</m:t>
                        </m:r>
                        <m:r>
                          <a:rPr lang="en-CA" sz="1800" b="0" i="1" smtClean="0">
                            <a:latin typeface="Cambria Math" panose="02040503050406030204" pitchFamily="18" charset="0"/>
                          </a:rPr>
                          <m:t>⟩</m:t>
                        </m:r>
                      </m:e>
                    </m:nary>
                  </m:oMath>
                </a14:m>
                <a:endParaRPr lang="en-US" sz="1800" dirty="0"/>
              </a:p>
              <a:p>
                <a:endParaRPr lang="en-US" sz="1800" b="1" dirty="0"/>
              </a:p>
              <a:p>
                <a:r>
                  <a:rPr lang="en-US" sz="2000" b="1" i="1" dirty="0"/>
                  <a:t>Quantum value</a:t>
                </a:r>
                <a:r>
                  <a:rPr lang="en-US" sz="2000" b="1" dirty="0"/>
                  <a:t> </a:t>
                </a:r>
                <a:r>
                  <a:rPr lang="en-US" sz="2000" dirty="0"/>
                  <a:t>of </a:t>
                </a:r>
                <a14:m>
                  <m:oMath xmlns:m="http://schemas.openxmlformats.org/officeDocument/2006/math">
                    <m:r>
                      <a:rPr lang="en-CA" sz="2000" i="1" smtClean="0">
                        <a:latin typeface="Cambria Math" panose="02040503050406030204" pitchFamily="18" charset="0"/>
                      </a:rPr>
                      <m:t>𝐺</m:t>
                    </m:r>
                    <m:r>
                      <a:rPr lang="en-CA" sz="2000" b="0" i="0" smtClean="0">
                        <a:latin typeface="Cambria Math" panose="02040503050406030204" pitchFamily="18" charset="0"/>
                      </a:rPr>
                      <m:t>=</m:t>
                    </m:r>
                  </m:oMath>
                </a14:m>
                <a:r>
                  <a:rPr lang="en-US" sz="2400" b="1" dirty="0"/>
                  <a:t> </a:t>
                </a:r>
                <a:r>
                  <a:rPr lang="en-US" sz="2000" dirty="0"/>
                  <a:t>supremum of </a:t>
                </a:r>
                <a14:m>
                  <m:oMath xmlns:m="http://schemas.openxmlformats.org/officeDocument/2006/math">
                    <m:r>
                      <a:rPr lang="en-US" sz="2000" i="1">
                        <a:latin typeface="Cambria Math" panose="02040503050406030204" pitchFamily="18" charset="0"/>
                      </a:rPr>
                      <m:t>𝜔</m:t>
                    </m:r>
                    <m:d>
                      <m:dPr>
                        <m:ctrlPr>
                          <a:rPr lang="en-US" sz="2000" i="1">
                            <a:latin typeface="Cambria Math" panose="02040503050406030204" pitchFamily="18" charset="0"/>
                          </a:rPr>
                        </m:ctrlPr>
                      </m:dPr>
                      <m:e>
                        <m:r>
                          <a:rPr lang="en-US" sz="2000" i="1">
                            <a:latin typeface="Cambria Math" panose="02040503050406030204" pitchFamily="18" charset="0"/>
                          </a:rPr>
                          <m:t>𝐺</m:t>
                        </m:r>
                        <m:r>
                          <a:rPr lang="en-US" sz="2000" i="1">
                            <a:latin typeface="Cambria Math" panose="02040503050406030204" pitchFamily="18" charset="0"/>
                          </a:rPr>
                          <m:t>,</m:t>
                        </m:r>
                        <m:r>
                          <a:rPr lang="en-CA" sz="2000" i="1">
                            <a:latin typeface="Cambria Math" panose="02040503050406030204" pitchFamily="18" charset="0"/>
                          </a:rPr>
                          <m:t>𝑆</m:t>
                        </m:r>
                      </m:e>
                    </m:d>
                  </m:oMath>
                </a14:m>
                <a:r>
                  <a:rPr lang="en-US" sz="2400" b="1" dirty="0"/>
                  <a:t> </a:t>
                </a:r>
                <a:r>
                  <a:rPr lang="en-US" sz="2000" dirty="0"/>
                  <a:t>over all quantum strategies </a:t>
                </a:r>
                <a14:m>
                  <m:oMath xmlns:m="http://schemas.openxmlformats.org/officeDocument/2006/math">
                    <m:r>
                      <a:rPr lang="en-CA" sz="2000" i="1">
                        <a:latin typeface="Cambria Math" panose="02040503050406030204" pitchFamily="18" charset="0"/>
                      </a:rPr>
                      <m:t>𝑆</m:t>
                    </m:r>
                  </m:oMath>
                </a14:m>
                <a:r>
                  <a:rPr lang="en-US" sz="2000" dirty="0"/>
                  <a:t>, denoted by </a:t>
                </a:r>
                <a14:m>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𝜔</m:t>
                        </m:r>
                      </m:e>
                      <m:sup>
                        <m:r>
                          <a:rPr lang="en-CA" sz="2000" b="0" i="1" smtClean="0">
                            <a:latin typeface="Cambria Math" panose="02040503050406030204" pitchFamily="18" charset="0"/>
                          </a:rPr>
                          <m:t>∗</m:t>
                        </m:r>
                      </m:sup>
                    </m:sSup>
                    <m:r>
                      <a:rPr lang="en-CA" sz="2000" b="0" i="1" smtClean="0">
                        <a:latin typeface="Cambria Math" panose="02040503050406030204" pitchFamily="18" charset="0"/>
                      </a:rPr>
                      <m:t>(</m:t>
                    </m:r>
                    <m:r>
                      <a:rPr lang="en-CA" sz="2000" b="0" i="1" smtClean="0">
                        <a:latin typeface="Cambria Math" panose="02040503050406030204" pitchFamily="18" charset="0"/>
                      </a:rPr>
                      <m:t>𝐺</m:t>
                    </m:r>
                    <m:r>
                      <a:rPr lang="en-CA" sz="2000" b="0" i="1" smtClean="0">
                        <a:latin typeface="Cambria Math" panose="02040503050406030204" pitchFamily="18" charset="0"/>
                      </a:rPr>
                      <m:t>)</m:t>
                    </m:r>
                  </m:oMath>
                </a14:m>
                <a:r>
                  <a:rPr lang="en-US" sz="2000" dirty="0"/>
                  <a:t>.</a:t>
                </a:r>
                <a:endParaRPr lang="en-US" sz="2400" dirty="0"/>
              </a:p>
            </p:txBody>
          </p:sp>
        </mc:Choice>
        <mc:Fallback>
          <p:sp>
            <p:nvSpPr>
              <p:cNvPr id="3" name="Content Placeholder 2">
                <a:extLst>
                  <a:ext uri="{FF2B5EF4-FFF2-40B4-BE49-F238E27FC236}">
                    <a16:creationId xmlns:a16="http://schemas.microsoft.com/office/drawing/2014/main" id="{89DFA53F-6202-6C40-9B9B-78AEDC785B03}"/>
                  </a:ext>
                </a:extLst>
              </p:cNvPr>
              <p:cNvSpPr>
                <a:spLocks noGrp="1" noRot="1" noChangeAspect="1" noMove="1" noResize="1" noEditPoints="1" noAdjustHandles="1" noChangeArrowheads="1" noChangeShapeType="1" noTextEdit="1"/>
              </p:cNvSpPr>
              <p:nvPr>
                <p:ph idx="1"/>
              </p:nvPr>
            </p:nvSpPr>
            <p:spPr>
              <a:xfrm>
                <a:off x="5147377" y="607173"/>
                <a:ext cx="6730982" cy="6123236"/>
              </a:xfrm>
              <a:blipFill>
                <a:blip r:embed="rId2"/>
                <a:stretch>
                  <a:fillRect l="-565" t="-1245"/>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6A07C4E3-7E7A-6844-B835-8A57ACFAE4F4}"/>
              </a:ext>
            </a:extLst>
          </p:cNvPr>
          <p:cNvGrpSpPr/>
          <p:nvPr/>
        </p:nvGrpSpPr>
        <p:grpSpPr>
          <a:xfrm>
            <a:off x="1565545" y="2186025"/>
            <a:ext cx="1842780" cy="450190"/>
            <a:chOff x="1835198" y="3980128"/>
            <a:chExt cx="4375371" cy="682855"/>
          </a:xfrm>
        </p:grpSpPr>
        <p:sp>
          <p:nvSpPr>
            <p:cNvPr id="20" name="Freeform 19">
              <a:extLst>
                <a:ext uri="{FF2B5EF4-FFF2-40B4-BE49-F238E27FC236}">
                  <a16:creationId xmlns:a16="http://schemas.microsoft.com/office/drawing/2014/main" id="{16A88CB6-58A0-BB47-8968-3F48373FEFA0}"/>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a:extLst>
                <a:ext uri="{FF2B5EF4-FFF2-40B4-BE49-F238E27FC236}">
                  <a16:creationId xmlns:a16="http://schemas.microsoft.com/office/drawing/2014/main" id="{E7F9D33E-1A75-6146-9C77-7F75A5982DCF}"/>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3705F948-789A-814D-A466-AA6211E92D1F}"/>
                  </a:ext>
                </a:extLst>
              </p:cNvPr>
              <p:cNvSpPr/>
              <p:nvPr/>
            </p:nvSpPr>
            <p:spPr>
              <a:xfrm>
                <a:off x="2033822" y="1662805"/>
                <a:ext cx="7670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𝜓</m:t>
                      </m:r>
                      <m:r>
                        <a:rPr lang="en-US" sz="2800" b="0" i="1" smtClean="0">
                          <a:latin typeface="Cambria Math" panose="02040503050406030204" pitchFamily="18" charset="0"/>
                        </a:rPr>
                        <m:t>⟩</m:t>
                      </m:r>
                    </m:oMath>
                  </m:oMathPara>
                </a14:m>
                <a:endParaRPr lang="en-US" sz="2800" dirty="0"/>
              </a:p>
            </p:txBody>
          </p:sp>
        </mc:Choice>
        <mc:Fallback>
          <p:sp>
            <p:nvSpPr>
              <p:cNvPr id="22" name="Rectangle 21">
                <a:extLst>
                  <a:ext uri="{FF2B5EF4-FFF2-40B4-BE49-F238E27FC236}">
                    <a16:creationId xmlns:a16="http://schemas.microsoft.com/office/drawing/2014/main" id="{3705F948-789A-814D-A466-AA6211E92D1F}"/>
                  </a:ext>
                </a:extLst>
              </p:cNvPr>
              <p:cNvSpPr>
                <a:spLocks noRot="1" noChangeAspect="1" noMove="1" noResize="1" noEditPoints="1" noAdjustHandles="1" noChangeArrowheads="1" noChangeShapeType="1" noTextEdit="1"/>
              </p:cNvSpPr>
              <p:nvPr/>
            </p:nvSpPr>
            <p:spPr>
              <a:xfrm>
                <a:off x="2033822" y="1662805"/>
                <a:ext cx="767005" cy="523220"/>
              </a:xfrm>
              <a:prstGeom prst="rect">
                <a:avLst/>
              </a:prstGeom>
              <a:blipFill>
                <a:blip r:embed="rId3"/>
                <a:stretch>
                  <a:fillRect l="-3226" r="-3226" b="-19048"/>
                </a:stretch>
              </a:blipFill>
            </p:spPr>
            <p:txBody>
              <a:bodyPr/>
              <a:lstStyle/>
              <a:p>
                <a:r>
                  <a:rPr lang="en-US">
                    <a:noFill/>
                  </a:rPr>
                  <a:t> </a:t>
                </a:r>
              </a:p>
            </p:txBody>
          </p:sp>
        </mc:Fallback>
      </mc:AlternateContent>
      <p:sp>
        <p:nvSpPr>
          <p:cNvPr id="23" name="Cube 22">
            <a:extLst>
              <a:ext uri="{FF2B5EF4-FFF2-40B4-BE49-F238E27FC236}">
                <a16:creationId xmlns:a16="http://schemas.microsoft.com/office/drawing/2014/main" id="{3449CA5B-EAEE-934E-ACFA-A7B7F8C2A4FE}"/>
              </a:ext>
            </a:extLst>
          </p:cNvPr>
          <p:cNvSpPr/>
          <p:nvPr/>
        </p:nvSpPr>
        <p:spPr>
          <a:xfrm>
            <a:off x="382566" y="166531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EC3FFF7A-7E89-824C-8A72-566717B2386B}"/>
              </a:ext>
            </a:extLst>
          </p:cNvPr>
          <p:cNvSpPr/>
          <p:nvPr/>
        </p:nvSpPr>
        <p:spPr>
          <a:xfrm>
            <a:off x="3325386" y="1690688"/>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8DDCBDC-B27B-6F4E-A844-A1B8F6C1F9FA}"/>
              </a:ext>
            </a:extLst>
          </p:cNvPr>
          <p:cNvPicPr>
            <a:picLocks noChangeAspect="1"/>
          </p:cNvPicPr>
          <p:nvPr/>
        </p:nvPicPr>
        <p:blipFill>
          <a:blip r:embed="rId4"/>
          <a:stretch>
            <a:fillRect/>
          </a:stretch>
        </p:blipFill>
        <p:spPr>
          <a:xfrm>
            <a:off x="2175540" y="3846281"/>
            <a:ext cx="686975" cy="1214907"/>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12732D26-CB76-B54E-B2FE-00C5949E5C76}"/>
              </a:ext>
            </a:extLst>
          </p:cNvPr>
          <p:cNvSpPr txBox="1"/>
          <p:nvPr/>
        </p:nvSpPr>
        <p:spPr>
          <a:xfrm>
            <a:off x="1319759" y="4805515"/>
            <a:ext cx="1001461" cy="369332"/>
          </a:xfrm>
          <a:prstGeom prst="rect">
            <a:avLst/>
          </a:prstGeom>
          <a:noFill/>
        </p:spPr>
        <p:txBody>
          <a:bodyPr wrap="square" rtlCol="0">
            <a:spAutoFit/>
          </a:bodyPr>
          <a:lstStyle/>
          <a:p>
            <a:r>
              <a:rPr lang="en-US" dirty="0"/>
              <a:t>Verifier</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B74C761-7D06-5642-BDEE-203EF0FFA21A}"/>
                  </a:ext>
                </a:extLst>
              </p:cNvPr>
              <p:cNvSpPr txBox="1"/>
              <p:nvPr/>
            </p:nvSpPr>
            <p:spPr>
              <a:xfrm>
                <a:off x="1187267" y="3655681"/>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𝑎</m:t>
                      </m:r>
                    </m:oMath>
                  </m:oMathPara>
                </a14:m>
                <a:endParaRPr lang="en-US" sz="2400" dirty="0"/>
              </a:p>
            </p:txBody>
          </p:sp>
        </mc:Choice>
        <mc:Fallback>
          <p:sp>
            <p:nvSpPr>
              <p:cNvPr id="17" name="TextBox 16">
                <a:extLst>
                  <a:ext uri="{FF2B5EF4-FFF2-40B4-BE49-F238E27FC236}">
                    <a16:creationId xmlns:a16="http://schemas.microsoft.com/office/drawing/2014/main" id="{8B74C761-7D06-5642-BDEE-203EF0FFA21A}"/>
                  </a:ext>
                </a:extLst>
              </p:cNvPr>
              <p:cNvSpPr txBox="1">
                <a:spLocks noRot="1" noChangeAspect="1" noMove="1" noResize="1" noEditPoints="1" noAdjustHandles="1" noChangeArrowheads="1" noChangeShapeType="1" noTextEdit="1"/>
              </p:cNvSpPr>
              <p:nvPr/>
            </p:nvSpPr>
            <p:spPr>
              <a:xfrm>
                <a:off x="1187267" y="3655681"/>
                <a:ext cx="473549"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582C7414-CCB3-5646-87F0-AAC95F9B638E}"/>
                  </a:ext>
                </a:extLst>
              </p:cNvPr>
              <p:cNvSpPr txBox="1"/>
              <p:nvPr/>
            </p:nvSpPr>
            <p:spPr>
              <a:xfrm>
                <a:off x="3358733" y="3699595"/>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𝑏</m:t>
                      </m:r>
                    </m:oMath>
                  </m:oMathPara>
                </a14:m>
                <a:endParaRPr lang="en-US" sz="2400" dirty="0"/>
              </a:p>
            </p:txBody>
          </p:sp>
        </mc:Choice>
        <mc:Fallback>
          <p:sp>
            <p:nvSpPr>
              <p:cNvPr id="29" name="TextBox 28">
                <a:extLst>
                  <a:ext uri="{FF2B5EF4-FFF2-40B4-BE49-F238E27FC236}">
                    <a16:creationId xmlns:a16="http://schemas.microsoft.com/office/drawing/2014/main" id="{582C7414-CCB3-5646-87F0-AAC95F9B638E}"/>
                  </a:ext>
                </a:extLst>
              </p:cNvPr>
              <p:cNvSpPr txBox="1">
                <a:spLocks noRot="1" noChangeAspect="1" noMove="1" noResize="1" noEditPoints="1" noAdjustHandles="1" noChangeArrowheads="1" noChangeShapeType="1" noTextEdit="1"/>
              </p:cNvSpPr>
              <p:nvPr/>
            </p:nvSpPr>
            <p:spPr>
              <a:xfrm>
                <a:off x="3358733" y="3699595"/>
                <a:ext cx="473549" cy="461665"/>
              </a:xfrm>
              <a:prstGeom prst="rect">
                <a:avLst/>
              </a:prstGeom>
              <a:blipFill>
                <a:blip r:embed="rId6"/>
                <a:stretch>
                  <a:fillRect/>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1285D206-A5BC-8E47-A735-F18F20FAA33B}"/>
              </a:ext>
            </a:extLst>
          </p:cNvPr>
          <p:cNvCxnSpPr>
            <a:cxnSpLocks/>
          </p:cNvCxnSpPr>
          <p:nvPr/>
        </p:nvCxnSpPr>
        <p:spPr>
          <a:xfrm>
            <a:off x="1124506" y="3291131"/>
            <a:ext cx="883627" cy="706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2C1FD9E-07EE-4E45-B5C4-B9D334F331B6}"/>
              </a:ext>
            </a:extLst>
          </p:cNvPr>
          <p:cNvCxnSpPr>
            <a:cxnSpLocks/>
          </p:cNvCxnSpPr>
          <p:nvPr/>
        </p:nvCxnSpPr>
        <p:spPr>
          <a:xfrm flipH="1">
            <a:off x="2886265" y="3291131"/>
            <a:ext cx="1147489" cy="757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DD4DA67-9A0B-E34E-8894-4CDBC4915CAD}"/>
              </a:ext>
            </a:extLst>
          </p:cNvPr>
          <p:cNvSpPr/>
          <p:nvPr/>
        </p:nvSpPr>
        <p:spPr>
          <a:xfrm>
            <a:off x="382566" y="5653950"/>
            <a:ext cx="4764811" cy="1200329"/>
          </a:xfrm>
          <a:prstGeom prst="rect">
            <a:avLst/>
          </a:prstGeom>
        </p:spPr>
        <p:txBody>
          <a:bodyPr wrap="square">
            <a:spAutoFit/>
          </a:bodyPr>
          <a:lstStyle/>
          <a:p>
            <a:r>
              <a:rPr lang="en-US" dirty="0"/>
              <a:t>Boxes are cooperating </a:t>
            </a:r>
            <a:r>
              <a:rPr lang="en-US" b="1" i="1" dirty="0"/>
              <a:t>players</a:t>
            </a:r>
            <a:r>
              <a:rPr lang="en-US" dirty="0"/>
              <a:t> that cannot communicate with each other, but can share quantum entanglement.</a:t>
            </a:r>
          </a:p>
          <a:p>
            <a:endParaRPr lang="en-US" dirty="0"/>
          </a:p>
        </p:txBody>
      </p:sp>
    </p:spTree>
    <p:extLst>
      <p:ext uri="{BB962C8B-B14F-4D97-AF65-F5344CB8AC3E}">
        <p14:creationId xmlns:p14="http://schemas.microsoft.com/office/powerpoint/2010/main" val="12527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5A9A-FD6E-CA41-BF65-6A7E0B68D1BD}"/>
              </a:ext>
            </a:extLst>
          </p:cNvPr>
          <p:cNvSpPr>
            <a:spLocks noGrp="1"/>
          </p:cNvSpPr>
          <p:nvPr>
            <p:ph type="title"/>
          </p:nvPr>
        </p:nvSpPr>
        <p:spPr/>
        <p:txBody>
          <a:bodyPr/>
          <a:lstStyle/>
          <a:p>
            <a:r>
              <a:rPr lang="en-US" dirty="0"/>
              <a:t>Nonlocal games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9DFA53F-6202-6C40-9B9B-78AEDC785B03}"/>
                  </a:ext>
                </a:extLst>
              </p:cNvPr>
              <p:cNvSpPr>
                <a:spLocks noGrp="1"/>
              </p:cNvSpPr>
              <p:nvPr>
                <p:ph idx="1"/>
              </p:nvPr>
            </p:nvSpPr>
            <p:spPr>
              <a:xfrm>
                <a:off x="5147376" y="607173"/>
                <a:ext cx="6963107" cy="6123236"/>
              </a:xfrm>
            </p:spPr>
            <p:txBody>
              <a:bodyPr>
                <a:normAutofit/>
              </a:bodyPr>
              <a:lstStyle/>
              <a:p>
                <a:r>
                  <a:rPr lang="en-CA" sz="2000" dirty="0"/>
                  <a:t>Famous example: CHSH game</a:t>
                </a:r>
                <a:endParaRPr lang="en-US" sz="2000" dirty="0"/>
              </a:p>
              <a:p>
                <a:pPr lvl="1"/>
                <a:r>
                  <a:rPr lang="en-US" sz="2000" dirty="0"/>
                  <a:t>Question distribution </a:t>
                </a:r>
                <a14:m>
                  <m:oMath xmlns:m="http://schemas.openxmlformats.org/officeDocument/2006/math">
                    <m:r>
                      <a:rPr lang="en-CA" sz="2000" i="1">
                        <a:latin typeface="Cambria Math" panose="02040503050406030204" pitchFamily="18" charset="0"/>
                      </a:rPr>
                      <m:t>𝜇</m:t>
                    </m:r>
                  </m:oMath>
                </a14:m>
                <a:r>
                  <a:rPr lang="en-US" sz="2000" dirty="0"/>
                  <a:t>: </a:t>
                </a:r>
                <a14:m>
                  <m:oMath xmlns:m="http://schemas.openxmlformats.org/officeDocument/2006/math">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𝑦</m:t>
                    </m:r>
                  </m:oMath>
                </a14:m>
                <a:r>
                  <a:rPr lang="en-US" sz="2000" dirty="0"/>
                  <a:t> uniform random bits</a:t>
                </a:r>
              </a:p>
              <a:p>
                <a:pPr lvl="1"/>
                <a:r>
                  <a:rPr lang="en-US" sz="2000" dirty="0"/>
                  <a:t>Decision predicate: </a:t>
                </a:r>
                <a14:m>
                  <m:oMath xmlns:m="http://schemas.openxmlformats.org/officeDocument/2006/math">
                    <m:r>
                      <a:rPr lang="en-CA" sz="2000" i="1">
                        <a:latin typeface="Cambria Math" panose="02040503050406030204" pitchFamily="18" charset="0"/>
                      </a:rPr>
                      <m:t>𝐷</m:t>
                    </m:r>
                    <m:d>
                      <m:dPr>
                        <m:ctrlPr>
                          <a:rPr lang="en-CA" sz="2000" i="1">
                            <a:latin typeface="Cambria Math" panose="02040503050406030204" pitchFamily="18" charset="0"/>
                          </a:rPr>
                        </m:ctrlPr>
                      </m:dPr>
                      <m:e>
                        <m:r>
                          <a:rPr lang="en-CA" sz="2000" i="1">
                            <a:latin typeface="Cambria Math" panose="02040503050406030204" pitchFamily="18" charset="0"/>
                          </a:rPr>
                          <m:t>𝑥</m:t>
                        </m:r>
                        <m:r>
                          <a:rPr lang="en-CA" sz="2000" i="1">
                            <a:latin typeface="Cambria Math" panose="02040503050406030204" pitchFamily="18" charset="0"/>
                          </a:rPr>
                          <m:t>,</m:t>
                        </m:r>
                        <m:r>
                          <a:rPr lang="en-CA" sz="2000" i="1">
                            <a:latin typeface="Cambria Math" panose="02040503050406030204" pitchFamily="18" charset="0"/>
                          </a:rPr>
                          <m:t>𝑦</m:t>
                        </m:r>
                        <m:r>
                          <a:rPr lang="en-CA" sz="2000" i="1">
                            <a:latin typeface="Cambria Math" panose="02040503050406030204" pitchFamily="18" charset="0"/>
                          </a:rPr>
                          <m:t>,</m:t>
                        </m:r>
                        <m:r>
                          <a:rPr lang="en-CA" sz="2000" i="1">
                            <a:latin typeface="Cambria Math" panose="02040503050406030204" pitchFamily="18" charset="0"/>
                          </a:rPr>
                          <m:t>𝑎</m:t>
                        </m:r>
                        <m:r>
                          <a:rPr lang="en-CA" sz="2000" i="1">
                            <a:latin typeface="Cambria Math" panose="02040503050406030204" pitchFamily="18" charset="0"/>
                          </a:rPr>
                          <m:t>,</m:t>
                        </m:r>
                        <m:r>
                          <a:rPr lang="en-CA" sz="2000" i="1">
                            <a:latin typeface="Cambria Math" panose="02040503050406030204" pitchFamily="18" charset="0"/>
                          </a:rPr>
                          <m:t>𝑏</m:t>
                        </m:r>
                      </m:e>
                    </m:d>
                    <m:r>
                      <a:rPr lang="en-CA" sz="2000" b="0" i="1" smtClean="0">
                        <a:latin typeface="Cambria Math" panose="02040503050406030204" pitchFamily="18" charset="0"/>
                      </a:rPr>
                      <m:t>=1</m:t>
                    </m:r>
                  </m:oMath>
                </a14:m>
                <a:r>
                  <a:rPr lang="en-US" sz="2000" dirty="0"/>
                  <a:t> iff </a:t>
                </a:r>
                <a14:m>
                  <m:oMath xmlns:m="http://schemas.openxmlformats.org/officeDocument/2006/math">
                    <m:r>
                      <a:rPr lang="en-CA" sz="2000" b="0" i="1" smtClean="0">
                        <a:latin typeface="Cambria Math" panose="02040503050406030204" pitchFamily="18" charset="0"/>
                      </a:rPr>
                      <m:t>𝑎</m:t>
                    </m:r>
                    <m:r>
                      <a:rPr lang="en-CA" sz="2000" b="0" i="1" smtClean="0">
                        <a:latin typeface="Cambria Math" panose="02040503050406030204" pitchFamily="18" charset="0"/>
                      </a:rPr>
                      <m:t>+</m:t>
                    </m:r>
                    <m:r>
                      <a:rPr lang="en-CA" sz="2000" b="0" i="1" smtClean="0">
                        <a:latin typeface="Cambria Math" panose="02040503050406030204" pitchFamily="18" charset="0"/>
                      </a:rPr>
                      <m:t>𝑏</m:t>
                    </m:r>
                    <m:r>
                      <a:rPr lang="en-CA" sz="2000" b="0" i="1" smtClean="0">
                        <a:latin typeface="Cambria Math" panose="02040503050406030204" pitchFamily="18" charset="0"/>
                      </a:rPr>
                      <m:t>=</m:t>
                    </m:r>
                    <m:r>
                      <a:rPr lang="en-CA" sz="2000" b="0" i="1" smtClean="0">
                        <a:latin typeface="Cambria Math" panose="02040503050406030204" pitchFamily="18" charset="0"/>
                      </a:rPr>
                      <m:t>𝑥𝑦</m:t>
                    </m:r>
                  </m:oMath>
                </a14:m>
                <a:r>
                  <a:rPr lang="en-US" sz="2000" dirty="0"/>
                  <a:t> mod 2</a:t>
                </a:r>
              </a:p>
              <a:p>
                <a:endParaRPr lang="en-US" sz="2000" dirty="0"/>
              </a:p>
              <a:p>
                <a:r>
                  <a:rPr lang="en-US" sz="2000" dirty="0"/>
                  <a:t>Optimal </a:t>
                </a:r>
                <a:r>
                  <a:rPr lang="en-CA" sz="2000" dirty="0"/>
                  <a:t>quantum strategy for CHSH game</a:t>
                </a:r>
                <a:r>
                  <a:rPr lang="en-US" sz="2000" dirty="0"/>
                  <a:t> </a:t>
                </a:r>
              </a:p>
              <a:p>
                <a:pPr lvl="1"/>
                <a:r>
                  <a:rPr lang="en-CA" sz="1800" dirty="0"/>
                  <a:t>Shared state </a:t>
                </a:r>
                <a14:m>
                  <m:oMath xmlns:m="http://schemas.openxmlformats.org/officeDocument/2006/math">
                    <m:d>
                      <m:dPr>
                        <m:begChr m:val="|"/>
                        <m:endChr m:val="⟩"/>
                        <m:ctrlPr>
                          <a:rPr lang="en-CA" sz="1800" b="0" i="1" smtClean="0">
                            <a:latin typeface="Cambria Math" panose="02040503050406030204" pitchFamily="18" charset="0"/>
                          </a:rPr>
                        </m:ctrlPr>
                      </m:dPr>
                      <m:e>
                        <m:r>
                          <a:rPr lang="en-CA" sz="1800" b="0" i="1" smtClean="0">
                            <a:latin typeface="Cambria Math" panose="02040503050406030204" pitchFamily="18" charset="0"/>
                          </a:rPr>
                          <m:t>𝐸𝑃𝑅</m:t>
                        </m:r>
                      </m:e>
                    </m:d>
                    <m:r>
                      <a:rPr lang="en-CA" sz="1800" b="0" i="1" smtClean="0">
                        <a:latin typeface="Cambria Math" panose="02040503050406030204" pitchFamily="18" charset="0"/>
                      </a:rPr>
                      <m:t>=</m:t>
                    </m:r>
                    <m:f>
                      <m:fPr>
                        <m:ctrlPr>
                          <a:rPr lang="en-CA" sz="1800" i="1">
                            <a:latin typeface="Cambria Math" panose="02040503050406030204" pitchFamily="18" charset="0"/>
                          </a:rPr>
                        </m:ctrlPr>
                      </m:fPr>
                      <m:num>
                        <m:r>
                          <a:rPr lang="en-CA" sz="1800" i="1">
                            <a:latin typeface="Cambria Math" panose="02040503050406030204" pitchFamily="18" charset="0"/>
                          </a:rPr>
                          <m:t>1</m:t>
                        </m:r>
                      </m:num>
                      <m:den>
                        <m:rad>
                          <m:radPr>
                            <m:degHide m:val="on"/>
                            <m:ctrlPr>
                              <a:rPr lang="en-CA" sz="1800" i="1">
                                <a:latin typeface="Cambria Math" panose="02040503050406030204" pitchFamily="18" charset="0"/>
                              </a:rPr>
                            </m:ctrlPr>
                          </m:radPr>
                          <m:deg/>
                          <m:e>
                            <m:r>
                              <a:rPr lang="en-CA" sz="1800" i="1">
                                <a:latin typeface="Cambria Math" panose="02040503050406030204" pitchFamily="18" charset="0"/>
                              </a:rPr>
                              <m:t>2</m:t>
                            </m:r>
                          </m:e>
                        </m:rad>
                      </m:den>
                    </m:f>
                    <m:d>
                      <m:dPr>
                        <m:ctrlPr>
                          <a:rPr lang="en-CA" sz="1800" i="1">
                            <a:latin typeface="Cambria Math" panose="02040503050406030204" pitchFamily="18" charset="0"/>
                          </a:rPr>
                        </m:ctrlPr>
                      </m:dPr>
                      <m:e>
                        <m:d>
                          <m:dPr>
                            <m:begChr m:val="|"/>
                            <m:endChr m:val="⟩"/>
                            <m:ctrlPr>
                              <a:rPr lang="en-CA" sz="1800" i="1">
                                <a:latin typeface="Cambria Math" panose="02040503050406030204" pitchFamily="18" charset="0"/>
                              </a:rPr>
                            </m:ctrlPr>
                          </m:dPr>
                          <m:e>
                            <m:r>
                              <a:rPr lang="en-CA" sz="1800" i="1">
                                <a:latin typeface="Cambria Math" panose="02040503050406030204" pitchFamily="18" charset="0"/>
                              </a:rPr>
                              <m:t>00</m:t>
                            </m:r>
                          </m:e>
                        </m:d>
                        <m:r>
                          <a:rPr lang="en-CA" sz="1800" i="1">
                            <a:latin typeface="Cambria Math" panose="02040503050406030204" pitchFamily="18" charset="0"/>
                          </a:rPr>
                          <m:t>+|11⟩</m:t>
                        </m:r>
                      </m:e>
                    </m:d>
                    <m:r>
                      <a:rPr lang="en-CA" sz="1800" i="1">
                        <a:latin typeface="Cambria Math" panose="02040503050406030204" pitchFamily="18" charset="0"/>
                      </a:rPr>
                      <m:t>∈</m:t>
                    </m:r>
                    <m:sSup>
                      <m:sSupPr>
                        <m:ctrlPr>
                          <a:rPr lang="en-CA" sz="1800" i="1">
                            <a:latin typeface="Cambria Math" panose="02040503050406030204" pitchFamily="18" charset="0"/>
                            <a:ea typeface="Cambria Math" panose="02040503050406030204" pitchFamily="18" charset="0"/>
                          </a:rPr>
                        </m:ctrlPr>
                      </m:sSupPr>
                      <m:e>
                        <m:r>
                          <a:rPr lang="en-CA" sz="1800" i="1">
                            <a:latin typeface="Cambria Math" panose="02040503050406030204" pitchFamily="18" charset="0"/>
                            <a:ea typeface="Cambria Math" panose="02040503050406030204" pitchFamily="18" charset="0"/>
                          </a:rPr>
                          <m:t>ℂ</m:t>
                        </m:r>
                      </m:e>
                      <m:sup>
                        <m:r>
                          <a:rPr lang="en-CA" sz="1800" i="1">
                            <a:latin typeface="Cambria Math" panose="02040503050406030204" pitchFamily="18" charset="0"/>
                            <a:ea typeface="Cambria Math" panose="02040503050406030204" pitchFamily="18" charset="0"/>
                          </a:rPr>
                          <m:t>2</m:t>
                        </m:r>
                      </m:sup>
                    </m:sSup>
                    <m:r>
                      <a:rPr lang="en-CA" sz="1800" i="1">
                        <a:latin typeface="Cambria Math" panose="02040503050406030204" pitchFamily="18" charset="0"/>
                        <a:ea typeface="Cambria Math" panose="02040503050406030204" pitchFamily="18" charset="0"/>
                      </a:rPr>
                      <m:t>⊗</m:t>
                    </m:r>
                    <m:sSup>
                      <m:sSupPr>
                        <m:ctrlPr>
                          <a:rPr lang="en-CA" sz="1800" i="1">
                            <a:latin typeface="Cambria Math" panose="02040503050406030204" pitchFamily="18" charset="0"/>
                            <a:ea typeface="Cambria Math" panose="02040503050406030204" pitchFamily="18" charset="0"/>
                          </a:rPr>
                        </m:ctrlPr>
                      </m:sSupPr>
                      <m:e>
                        <m:r>
                          <a:rPr lang="en-CA" sz="1800" i="1">
                            <a:latin typeface="Cambria Math" panose="02040503050406030204" pitchFamily="18" charset="0"/>
                            <a:ea typeface="Cambria Math" panose="02040503050406030204" pitchFamily="18" charset="0"/>
                          </a:rPr>
                          <m:t>ℂ</m:t>
                        </m:r>
                      </m:e>
                      <m:sup>
                        <m:r>
                          <a:rPr lang="en-CA" sz="1800" i="1">
                            <a:latin typeface="Cambria Math" panose="02040503050406030204" pitchFamily="18" charset="0"/>
                            <a:ea typeface="Cambria Math" panose="02040503050406030204" pitchFamily="18" charset="0"/>
                          </a:rPr>
                          <m:t>2</m:t>
                        </m:r>
                      </m:sup>
                    </m:sSup>
                    <m:r>
                      <a:rPr lang="en-CA" sz="1800" i="1">
                        <a:latin typeface="Cambria Math" panose="02040503050406030204" pitchFamily="18" charset="0"/>
                        <a:ea typeface="Cambria Math" panose="02040503050406030204" pitchFamily="18" charset="0"/>
                      </a:rPr>
                      <m:t> </m:t>
                    </m:r>
                  </m:oMath>
                </a14:m>
                <a:endParaRPr lang="en-US" sz="1800" dirty="0"/>
              </a:p>
              <a:p>
                <a:pPr lvl="1"/>
                <a:r>
                  <a:rPr lang="en-CA" sz="1800" dirty="0"/>
                  <a:t>Alice measures in Z basis or X basis, depending if </a:t>
                </a:r>
                <a14:m>
                  <m:oMath xmlns:m="http://schemas.openxmlformats.org/officeDocument/2006/math">
                    <m:r>
                      <a:rPr lang="en-CA" sz="1800" i="1">
                        <a:latin typeface="Cambria Math" panose="02040503050406030204" pitchFamily="18" charset="0"/>
                      </a:rPr>
                      <m:t>𝑥</m:t>
                    </m:r>
                    <m:r>
                      <a:rPr lang="en-CA" sz="1800" b="0" i="1" smtClean="0">
                        <a:latin typeface="Cambria Math" panose="02040503050406030204" pitchFamily="18" charset="0"/>
                      </a:rPr>
                      <m:t>=0</m:t>
                    </m:r>
                  </m:oMath>
                </a14:m>
                <a:r>
                  <a:rPr lang="en-US" sz="1800" dirty="0"/>
                  <a:t> or </a:t>
                </a:r>
                <a14:m>
                  <m:oMath xmlns:m="http://schemas.openxmlformats.org/officeDocument/2006/math">
                    <m:r>
                      <a:rPr lang="en-CA" sz="1800" i="1">
                        <a:latin typeface="Cambria Math" panose="02040503050406030204" pitchFamily="18" charset="0"/>
                      </a:rPr>
                      <m:t>𝑥</m:t>
                    </m:r>
                    <m:r>
                      <a:rPr lang="en-CA" sz="1800" b="0" i="1" smtClean="0">
                        <a:latin typeface="Cambria Math" panose="02040503050406030204" pitchFamily="18" charset="0"/>
                      </a:rPr>
                      <m:t>=1</m:t>
                    </m:r>
                  </m:oMath>
                </a14:m>
                <a:endParaRPr lang="en-US" sz="1800" dirty="0"/>
              </a:p>
              <a:p>
                <a:pPr lvl="1"/>
                <a:r>
                  <a:rPr lang="en-US" sz="1800" dirty="0"/>
                  <a:t>Bob measures in “rotated” Z or X basis, depending on </a:t>
                </a:r>
                <a14:m>
                  <m:oMath xmlns:m="http://schemas.openxmlformats.org/officeDocument/2006/math">
                    <m:r>
                      <a:rPr lang="en-CA" sz="1800" b="0" i="1" smtClean="0">
                        <a:latin typeface="Cambria Math" panose="02040503050406030204" pitchFamily="18" charset="0"/>
                      </a:rPr>
                      <m:t>𝑦</m:t>
                    </m:r>
                  </m:oMath>
                </a14:m>
                <a:endParaRPr lang="en-US" sz="1800" dirty="0"/>
              </a:p>
              <a:p>
                <a:pPr marL="0" indent="0">
                  <a:buNone/>
                </a:pPr>
                <a:endParaRPr lang="en-US" sz="1800" b="1" dirty="0"/>
              </a:p>
              <a:p>
                <a14:m>
                  <m:oMath xmlns:m="http://schemas.openxmlformats.org/officeDocument/2006/math">
                    <m:sSup>
                      <m:sSupPr>
                        <m:ctrlPr>
                          <a:rPr lang="en-CA" sz="2000" b="0" i="1" smtClean="0">
                            <a:latin typeface="Cambria Math" panose="02040503050406030204" pitchFamily="18" charset="0"/>
                          </a:rPr>
                        </m:ctrlPr>
                      </m:sSupPr>
                      <m:e>
                        <m:r>
                          <a:rPr lang="en-CA" sz="2000" b="0" i="1" smtClean="0">
                            <a:latin typeface="Cambria Math" panose="02040503050406030204" pitchFamily="18" charset="0"/>
                          </a:rPr>
                          <m:t>𝜔</m:t>
                        </m:r>
                      </m:e>
                      <m:sup>
                        <m:r>
                          <a:rPr lang="en-CA" sz="2000" b="0" i="1" smtClean="0">
                            <a:latin typeface="Cambria Math" panose="02040503050406030204" pitchFamily="18" charset="0"/>
                          </a:rPr>
                          <m:t>∗</m:t>
                        </m:r>
                      </m:sup>
                    </m:sSup>
                    <m:d>
                      <m:dPr>
                        <m:ctrlPr>
                          <a:rPr lang="en-US" sz="2000" i="1">
                            <a:latin typeface="Cambria Math" panose="02040503050406030204" pitchFamily="18" charset="0"/>
                          </a:rPr>
                        </m:ctrlPr>
                      </m:dPr>
                      <m:e>
                        <m:r>
                          <a:rPr lang="en-CA" sz="2000" b="0" i="1" smtClean="0">
                            <a:latin typeface="Cambria Math" panose="02040503050406030204" pitchFamily="18" charset="0"/>
                          </a:rPr>
                          <m:t>𝐶𝐻𝑆𝐻</m:t>
                        </m:r>
                      </m:e>
                    </m:d>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
                          <a:rPr lang="en-CA" sz="2000" b="0" i="1" smtClean="0">
                            <a:latin typeface="Cambria Math" panose="02040503050406030204" pitchFamily="18" charset="0"/>
                          </a:rPr>
                          <m:t>2</m:t>
                        </m:r>
                      </m:den>
                    </m:f>
                    <m:r>
                      <a:rPr lang="en-CA" sz="2000" b="0" i="1" smtClean="0">
                        <a:latin typeface="Cambria Math" panose="02040503050406030204" pitchFamily="18" charset="0"/>
                      </a:rPr>
                      <m:t>+</m:t>
                    </m:r>
                    <m:f>
                      <m:fPr>
                        <m:ctrlPr>
                          <a:rPr lang="en-CA" sz="2000" b="0" i="1" smtClean="0">
                            <a:latin typeface="Cambria Math" panose="02040503050406030204" pitchFamily="18" charset="0"/>
                          </a:rPr>
                        </m:ctrlPr>
                      </m:fPr>
                      <m:num>
                        <m:r>
                          <a:rPr lang="en-CA" sz="2000" b="0" i="1" smtClean="0">
                            <a:latin typeface="Cambria Math" panose="02040503050406030204" pitchFamily="18" charset="0"/>
                          </a:rPr>
                          <m:t>1</m:t>
                        </m:r>
                      </m:num>
                      <m:den>
                        <m:rad>
                          <m:radPr>
                            <m:degHide m:val="on"/>
                            <m:ctrlPr>
                              <a:rPr lang="en-CA" sz="2000" b="0" i="1" smtClean="0">
                                <a:latin typeface="Cambria Math" panose="02040503050406030204" pitchFamily="18" charset="0"/>
                              </a:rPr>
                            </m:ctrlPr>
                          </m:radPr>
                          <m:deg/>
                          <m:e>
                            <m:r>
                              <a:rPr lang="en-CA" sz="2000" b="0" i="1" smtClean="0">
                                <a:latin typeface="Cambria Math" panose="02040503050406030204" pitchFamily="18" charset="0"/>
                              </a:rPr>
                              <m:t>2</m:t>
                            </m:r>
                          </m:e>
                        </m:rad>
                      </m:den>
                    </m:f>
                    <m:r>
                      <a:rPr lang="en-CA" sz="2000" b="0" i="1" smtClean="0">
                        <a:latin typeface="Cambria Math" panose="02040503050406030204" pitchFamily="18" charset="0"/>
                      </a:rPr>
                      <m:t>≈.854…</m:t>
                    </m:r>
                  </m:oMath>
                </a14:m>
                <a:endParaRPr lang="en-US" sz="2400" b="1" dirty="0"/>
              </a:p>
              <a:p>
                <a:endParaRPr lang="en-US" sz="2400" b="1" dirty="0"/>
              </a:p>
              <a:p>
                <a:r>
                  <a:rPr lang="en-US" sz="2000" dirty="0"/>
                  <a:t>CHSH game is also </a:t>
                </a:r>
                <a:r>
                  <a:rPr lang="en-US" sz="2000" b="1" i="1" dirty="0"/>
                  <a:t>rigid</a:t>
                </a:r>
                <a:r>
                  <a:rPr lang="en-US" sz="2000" i="1" dirty="0"/>
                  <a:t>: </a:t>
                </a:r>
                <a:r>
                  <a:rPr lang="en-US" sz="2000" dirty="0"/>
                  <a:t>any quantum strategy</a:t>
                </a:r>
                <a:r>
                  <a:rPr lang="en-CA" sz="2000" dirty="0"/>
                  <a:t> </a:t>
                </a:r>
                <a14:m>
                  <m:oMath xmlns:m="http://schemas.openxmlformats.org/officeDocument/2006/math">
                    <m:r>
                      <a:rPr lang="en-CA" sz="2000" i="1">
                        <a:latin typeface="Cambria Math" panose="02040503050406030204" pitchFamily="18" charset="0"/>
                      </a:rPr>
                      <m:t>𝑆</m:t>
                    </m:r>
                  </m:oMath>
                </a14:m>
                <a:r>
                  <a:rPr lang="en-US" sz="2000" dirty="0"/>
                  <a:t> such that </a:t>
                </a:r>
                <a14:m>
                  <m:oMath xmlns:m="http://schemas.openxmlformats.org/officeDocument/2006/math">
                    <m:r>
                      <a:rPr lang="en-US" sz="1800" i="1">
                        <a:latin typeface="Cambria Math" panose="02040503050406030204" pitchFamily="18" charset="0"/>
                      </a:rPr>
                      <m:t>𝜔</m:t>
                    </m:r>
                    <m:d>
                      <m:dPr>
                        <m:ctrlPr>
                          <a:rPr lang="en-US" sz="1800" i="1">
                            <a:latin typeface="Cambria Math" panose="02040503050406030204" pitchFamily="18" charset="0"/>
                          </a:rPr>
                        </m:ctrlPr>
                      </m:dPr>
                      <m:e>
                        <m:r>
                          <a:rPr lang="en-CA" sz="1800" b="0" i="1" smtClean="0">
                            <a:latin typeface="Cambria Math" panose="02040503050406030204" pitchFamily="18" charset="0"/>
                          </a:rPr>
                          <m:t>𝐶𝐻𝑆𝐻</m:t>
                        </m:r>
                        <m:r>
                          <a:rPr lang="en-US" sz="1800" i="1">
                            <a:latin typeface="Cambria Math" panose="02040503050406030204" pitchFamily="18" charset="0"/>
                          </a:rPr>
                          <m:t>,</m:t>
                        </m:r>
                        <m:r>
                          <a:rPr lang="en-CA" sz="1800" i="1">
                            <a:latin typeface="Cambria Math" panose="02040503050406030204" pitchFamily="18" charset="0"/>
                          </a:rPr>
                          <m:t>𝑆</m:t>
                        </m:r>
                      </m:e>
                    </m:d>
                    <m:r>
                      <a:rPr lang="en-CA" sz="1800" b="0" i="1" smtClean="0">
                        <a:latin typeface="Cambria Math" panose="02040503050406030204" pitchFamily="18" charset="0"/>
                      </a:rPr>
                      <m:t>≥</m:t>
                    </m:r>
                    <m:sSup>
                      <m:sSupPr>
                        <m:ctrlPr>
                          <a:rPr lang="en-CA" sz="1800" i="1">
                            <a:latin typeface="Cambria Math" panose="02040503050406030204" pitchFamily="18" charset="0"/>
                          </a:rPr>
                        </m:ctrlPr>
                      </m:sSupPr>
                      <m:e>
                        <m:r>
                          <a:rPr lang="en-CA" sz="1800" i="1">
                            <a:latin typeface="Cambria Math" panose="02040503050406030204" pitchFamily="18" charset="0"/>
                          </a:rPr>
                          <m:t>𝜔</m:t>
                        </m:r>
                      </m:e>
                      <m:sup>
                        <m:r>
                          <a:rPr lang="en-CA" sz="1800" i="1">
                            <a:latin typeface="Cambria Math" panose="02040503050406030204" pitchFamily="18" charset="0"/>
                          </a:rPr>
                          <m:t>∗</m:t>
                        </m:r>
                      </m:sup>
                    </m:sSup>
                    <m:d>
                      <m:dPr>
                        <m:ctrlPr>
                          <a:rPr lang="en-CA" sz="1800" b="0" i="1" smtClean="0">
                            <a:latin typeface="Cambria Math" panose="02040503050406030204" pitchFamily="18" charset="0"/>
                          </a:rPr>
                        </m:ctrlPr>
                      </m:dPr>
                      <m:e>
                        <m:r>
                          <a:rPr lang="en-CA" sz="1800" b="0" i="1" smtClean="0">
                            <a:latin typeface="Cambria Math" panose="02040503050406030204" pitchFamily="18" charset="0"/>
                          </a:rPr>
                          <m:t>𝐶𝐻𝑆𝐻</m:t>
                        </m:r>
                      </m:e>
                    </m:d>
                    <m:r>
                      <a:rPr lang="en-CA" sz="1800" b="0" i="1" smtClean="0">
                        <a:latin typeface="Cambria Math" panose="02040503050406030204" pitchFamily="18" charset="0"/>
                      </a:rPr>
                      <m:t>−</m:t>
                    </m:r>
                    <m:r>
                      <a:rPr lang="en-CA" sz="1800" b="0" i="1" smtClean="0">
                        <a:latin typeface="Cambria Math" panose="02040503050406030204" pitchFamily="18" charset="0"/>
                      </a:rPr>
                      <m:t>𝜖</m:t>
                    </m:r>
                  </m:oMath>
                </a14:m>
                <a:r>
                  <a:rPr lang="en-US" sz="1800" dirty="0"/>
                  <a:t> must be </a:t>
                </a:r>
                <a14:m>
                  <m:oMath xmlns:m="http://schemas.openxmlformats.org/officeDocument/2006/math">
                    <m:r>
                      <a:rPr lang="en-CA" sz="1800" b="0" i="1" smtClean="0">
                        <a:latin typeface="Cambria Math" panose="02040503050406030204" pitchFamily="18" charset="0"/>
                      </a:rPr>
                      <m:t>𝑂</m:t>
                    </m:r>
                    <m:r>
                      <a:rPr lang="en-CA" sz="1800" b="0" i="1" smtClean="0">
                        <a:latin typeface="Cambria Math" panose="02040503050406030204" pitchFamily="18" charset="0"/>
                      </a:rPr>
                      <m:t>(</m:t>
                    </m:r>
                    <m:rad>
                      <m:radPr>
                        <m:degHide m:val="on"/>
                        <m:ctrlPr>
                          <a:rPr lang="en-CA" sz="1800" b="0" i="1" smtClean="0">
                            <a:latin typeface="Cambria Math" panose="02040503050406030204" pitchFamily="18" charset="0"/>
                          </a:rPr>
                        </m:ctrlPr>
                      </m:radPr>
                      <m:deg/>
                      <m:e>
                        <m:r>
                          <a:rPr lang="en-CA" sz="1800" b="0" i="1" smtClean="0">
                            <a:latin typeface="Cambria Math" panose="02040503050406030204" pitchFamily="18" charset="0"/>
                          </a:rPr>
                          <m:t>𝜖</m:t>
                        </m:r>
                      </m:e>
                    </m:rad>
                    <m:r>
                      <a:rPr lang="en-CA" sz="1800" b="0" i="1" smtClean="0">
                        <a:latin typeface="Cambria Math" panose="02040503050406030204" pitchFamily="18" charset="0"/>
                      </a:rPr>
                      <m:t>)</m:t>
                    </m:r>
                  </m:oMath>
                </a14:m>
                <a:r>
                  <a:rPr lang="en-US" sz="1800" dirty="0"/>
                  <a:t> “close” to optimal strategy described above.</a:t>
                </a:r>
              </a:p>
            </p:txBody>
          </p:sp>
        </mc:Choice>
        <mc:Fallback>
          <p:sp>
            <p:nvSpPr>
              <p:cNvPr id="3" name="Content Placeholder 2">
                <a:extLst>
                  <a:ext uri="{FF2B5EF4-FFF2-40B4-BE49-F238E27FC236}">
                    <a16:creationId xmlns:a16="http://schemas.microsoft.com/office/drawing/2014/main" id="{89DFA53F-6202-6C40-9B9B-78AEDC785B03}"/>
                  </a:ext>
                </a:extLst>
              </p:cNvPr>
              <p:cNvSpPr>
                <a:spLocks noGrp="1" noRot="1" noChangeAspect="1" noMove="1" noResize="1" noEditPoints="1" noAdjustHandles="1" noChangeArrowheads="1" noChangeShapeType="1" noTextEdit="1"/>
              </p:cNvSpPr>
              <p:nvPr>
                <p:ph idx="1"/>
              </p:nvPr>
            </p:nvSpPr>
            <p:spPr>
              <a:xfrm>
                <a:off x="5147376" y="607173"/>
                <a:ext cx="6963107" cy="6123236"/>
              </a:xfrm>
              <a:blipFill>
                <a:blip r:embed="rId2"/>
                <a:stretch>
                  <a:fillRect l="-545" t="-1245"/>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12925645-A8AB-3344-A789-8F96B2820569}"/>
              </a:ext>
            </a:extLst>
          </p:cNvPr>
          <p:cNvGrpSpPr/>
          <p:nvPr/>
        </p:nvGrpSpPr>
        <p:grpSpPr>
          <a:xfrm>
            <a:off x="1565545" y="2186025"/>
            <a:ext cx="1842780" cy="450190"/>
            <a:chOff x="1835198" y="3980128"/>
            <a:chExt cx="4375371" cy="682855"/>
          </a:xfrm>
        </p:grpSpPr>
        <p:sp>
          <p:nvSpPr>
            <p:cNvPr id="19" name="Freeform 18">
              <a:extLst>
                <a:ext uri="{FF2B5EF4-FFF2-40B4-BE49-F238E27FC236}">
                  <a16:creationId xmlns:a16="http://schemas.microsoft.com/office/drawing/2014/main" id="{CEDC55BD-0C4C-9F4F-AD8C-4CA2C9DE08C9}"/>
                </a:ext>
              </a:extLst>
            </p:cNvPr>
            <p:cNvSpPr/>
            <p:nvPr/>
          </p:nvSpPr>
          <p:spPr>
            <a:xfrm>
              <a:off x="1835198" y="39801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a:extLst>
                <a:ext uri="{FF2B5EF4-FFF2-40B4-BE49-F238E27FC236}">
                  <a16:creationId xmlns:a16="http://schemas.microsoft.com/office/drawing/2014/main" id="{4E4DC781-22CA-4246-88E2-360A1699969C}"/>
                </a:ext>
              </a:extLst>
            </p:cNvPr>
            <p:cNvSpPr/>
            <p:nvPr/>
          </p:nvSpPr>
          <p:spPr>
            <a:xfrm>
              <a:off x="1987598" y="4132528"/>
              <a:ext cx="4222971" cy="530455"/>
            </a:xfrm>
            <a:custGeom>
              <a:avLst/>
              <a:gdLst>
                <a:gd name="connsiteX0" fmla="*/ 0 w 2893786"/>
                <a:gd name="connsiteY0" fmla="*/ 680588 h 1006187"/>
                <a:gd name="connsiteX1" fmla="*/ 299358 w 2893786"/>
                <a:gd name="connsiteY1" fmla="*/ 172588 h 1006187"/>
                <a:gd name="connsiteX2" fmla="*/ 979715 w 2893786"/>
                <a:gd name="connsiteY2" fmla="*/ 898302 h 1006187"/>
                <a:gd name="connsiteX3" fmla="*/ 1705429 w 2893786"/>
                <a:gd name="connsiteY3" fmla="*/ 231 h 1006187"/>
                <a:gd name="connsiteX4" fmla="*/ 2521858 w 2893786"/>
                <a:gd name="connsiteY4" fmla="*/ 998088 h 1006187"/>
                <a:gd name="connsiteX5" fmla="*/ 2893786 w 2893786"/>
                <a:gd name="connsiteY5" fmla="*/ 453802 h 100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786" h="1006187">
                  <a:moveTo>
                    <a:pt x="0" y="680588"/>
                  </a:moveTo>
                  <a:cubicBezTo>
                    <a:pt x="68036" y="408445"/>
                    <a:pt x="136072" y="136302"/>
                    <a:pt x="299358" y="172588"/>
                  </a:cubicBezTo>
                  <a:cubicBezTo>
                    <a:pt x="462644" y="208874"/>
                    <a:pt x="745370" y="927028"/>
                    <a:pt x="979715" y="898302"/>
                  </a:cubicBezTo>
                  <a:cubicBezTo>
                    <a:pt x="1214060" y="869576"/>
                    <a:pt x="1448405" y="-16400"/>
                    <a:pt x="1705429" y="231"/>
                  </a:cubicBezTo>
                  <a:cubicBezTo>
                    <a:pt x="1962453" y="16862"/>
                    <a:pt x="2323799" y="922493"/>
                    <a:pt x="2521858" y="998088"/>
                  </a:cubicBezTo>
                  <a:cubicBezTo>
                    <a:pt x="2719917" y="1073683"/>
                    <a:pt x="2830286" y="598945"/>
                    <a:pt x="2893786" y="453802"/>
                  </a:cubicBezTo>
                </a:path>
              </a:pathLst>
            </a:custGeom>
            <a:ln w="28575" cmpd="sng">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1" name="Rectangle 20">
                <a:extLst>
                  <a:ext uri="{FF2B5EF4-FFF2-40B4-BE49-F238E27FC236}">
                    <a16:creationId xmlns:a16="http://schemas.microsoft.com/office/drawing/2014/main" id="{9565139D-6AF9-DF4C-8774-CF5E4D383017}"/>
                  </a:ext>
                </a:extLst>
              </p:cNvPr>
              <p:cNvSpPr/>
              <p:nvPr/>
            </p:nvSpPr>
            <p:spPr>
              <a:xfrm>
                <a:off x="2033822" y="1662805"/>
                <a:ext cx="76700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𝜓</m:t>
                      </m:r>
                      <m:r>
                        <a:rPr lang="en-US" sz="2800" b="0" i="1" smtClean="0">
                          <a:latin typeface="Cambria Math" panose="02040503050406030204" pitchFamily="18" charset="0"/>
                        </a:rPr>
                        <m:t>⟩</m:t>
                      </m:r>
                    </m:oMath>
                  </m:oMathPara>
                </a14:m>
                <a:endParaRPr lang="en-US" sz="2800" dirty="0"/>
              </a:p>
            </p:txBody>
          </p:sp>
        </mc:Choice>
        <mc:Fallback>
          <p:sp>
            <p:nvSpPr>
              <p:cNvPr id="21" name="Rectangle 20">
                <a:extLst>
                  <a:ext uri="{FF2B5EF4-FFF2-40B4-BE49-F238E27FC236}">
                    <a16:creationId xmlns:a16="http://schemas.microsoft.com/office/drawing/2014/main" id="{9565139D-6AF9-DF4C-8774-CF5E4D383017}"/>
                  </a:ext>
                </a:extLst>
              </p:cNvPr>
              <p:cNvSpPr>
                <a:spLocks noRot="1" noChangeAspect="1" noMove="1" noResize="1" noEditPoints="1" noAdjustHandles="1" noChangeArrowheads="1" noChangeShapeType="1" noTextEdit="1"/>
              </p:cNvSpPr>
              <p:nvPr/>
            </p:nvSpPr>
            <p:spPr>
              <a:xfrm>
                <a:off x="2033822" y="1662805"/>
                <a:ext cx="767005" cy="523220"/>
              </a:xfrm>
              <a:prstGeom prst="rect">
                <a:avLst/>
              </a:prstGeom>
              <a:blipFill>
                <a:blip r:embed="rId3"/>
                <a:stretch>
                  <a:fillRect l="-3226" r="-3226" b="-19048"/>
                </a:stretch>
              </a:blipFill>
            </p:spPr>
            <p:txBody>
              <a:bodyPr/>
              <a:lstStyle/>
              <a:p>
                <a:r>
                  <a:rPr lang="en-US">
                    <a:noFill/>
                  </a:rPr>
                  <a:t> </a:t>
                </a:r>
              </a:p>
            </p:txBody>
          </p:sp>
        </mc:Fallback>
      </mc:AlternateContent>
      <p:sp>
        <p:nvSpPr>
          <p:cNvPr id="22" name="Cube 21">
            <a:extLst>
              <a:ext uri="{FF2B5EF4-FFF2-40B4-BE49-F238E27FC236}">
                <a16:creationId xmlns:a16="http://schemas.microsoft.com/office/drawing/2014/main" id="{DC65FC9B-A70C-7C41-901D-A7FED4EDAAF6}"/>
              </a:ext>
            </a:extLst>
          </p:cNvPr>
          <p:cNvSpPr/>
          <p:nvPr/>
        </p:nvSpPr>
        <p:spPr>
          <a:xfrm>
            <a:off x="382566" y="1665317"/>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A56FA58-F991-E14C-883A-557F3E83F20A}"/>
              </a:ext>
            </a:extLst>
          </p:cNvPr>
          <p:cNvSpPr/>
          <p:nvPr/>
        </p:nvSpPr>
        <p:spPr>
          <a:xfrm>
            <a:off x="3325386" y="1690688"/>
            <a:ext cx="1406888" cy="14305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B6CC742-618F-EF47-ABD3-532D5C35EB04}"/>
              </a:ext>
            </a:extLst>
          </p:cNvPr>
          <p:cNvPicPr>
            <a:picLocks noChangeAspect="1"/>
          </p:cNvPicPr>
          <p:nvPr/>
        </p:nvPicPr>
        <p:blipFill>
          <a:blip r:embed="rId4"/>
          <a:stretch>
            <a:fillRect/>
          </a:stretch>
        </p:blipFill>
        <p:spPr>
          <a:xfrm>
            <a:off x="2175540" y="3846281"/>
            <a:ext cx="686975" cy="1214907"/>
          </a:xfrm>
          <a:prstGeom prst="rect">
            <a:avLst/>
          </a:prstGeom>
          <a:effectLst>
            <a:outerShdw blurRad="50800" dist="38100" dir="2700000" algn="tl" rotWithShape="0">
              <a:prstClr val="black">
                <a:alpha val="40000"/>
              </a:prstClr>
            </a:outerShdw>
          </a:effectLst>
        </p:spPr>
      </p:pic>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66CBD3E6-0331-0645-93D0-D09DBFA272A8}"/>
                  </a:ext>
                </a:extLst>
              </p:cNvPr>
              <p:cNvSpPr txBox="1"/>
              <p:nvPr/>
            </p:nvSpPr>
            <p:spPr>
              <a:xfrm>
                <a:off x="1187267" y="3655681"/>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𝑎</m:t>
                      </m:r>
                    </m:oMath>
                  </m:oMathPara>
                </a14:m>
                <a:endParaRPr lang="en-US" sz="2400" dirty="0"/>
              </a:p>
            </p:txBody>
          </p:sp>
        </mc:Choice>
        <mc:Fallback>
          <p:sp>
            <p:nvSpPr>
              <p:cNvPr id="26" name="TextBox 25">
                <a:extLst>
                  <a:ext uri="{FF2B5EF4-FFF2-40B4-BE49-F238E27FC236}">
                    <a16:creationId xmlns:a16="http://schemas.microsoft.com/office/drawing/2014/main" id="{66CBD3E6-0331-0645-93D0-D09DBFA272A8}"/>
                  </a:ext>
                </a:extLst>
              </p:cNvPr>
              <p:cNvSpPr txBox="1">
                <a:spLocks noRot="1" noChangeAspect="1" noMove="1" noResize="1" noEditPoints="1" noAdjustHandles="1" noChangeArrowheads="1" noChangeShapeType="1" noTextEdit="1"/>
              </p:cNvSpPr>
              <p:nvPr/>
            </p:nvSpPr>
            <p:spPr>
              <a:xfrm>
                <a:off x="1187267" y="3655681"/>
                <a:ext cx="473549"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441DF09E-A3CF-6D4F-968F-69B4F5A173D4}"/>
                  </a:ext>
                </a:extLst>
              </p:cNvPr>
              <p:cNvSpPr txBox="1"/>
              <p:nvPr/>
            </p:nvSpPr>
            <p:spPr>
              <a:xfrm>
                <a:off x="3358733" y="3699595"/>
                <a:ext cx="47354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𝑏</m:t>
                      </m:r>
                    </m:oMath>
                  </m:oMathPara>
                </a14:m>
                <a:endParaRPr lang="en-US" sz="2400" dirty="0"/>
              </a:p>
            </p:txBody>
          </p:sp>
        </mc:Choice>
        <mc:Fallback>
          <p:sp>
            <p:nvSpPr>
              <p:cNvPr id="27" name="TextBox 26">
                <a:extLst>
                  <a:ext uri="{FF2B5EF4-FFF2-40B4-BE49-F238E27FC236}">
                    <a16:creationId xmlns:a16="http://schemas.microsoft.com/office/drawing/2014/main" id="{441DF09E-A3CF-6D4F-968F-69B4F5A173D4}"/>
                  </a:ext>
                </a:extLst>
              </p:cNvPr>
              <p:cNvSpPr txBox="1">
                <a:spLocks noRot="1" noChangeAspect="1" noMove="1" noResize="1" noEditPoints="1" noAdjustHandles="1" noChangeArrowheads="1" noChangeShapeType="1" noTextEdit="1"/>
              </p:cNvSpPr>
              <p:nvPr/>
            </p:nvSpPr>
            <p:spPr>
              <a:xfrm>
                <a:off x="3358733" y="3699595"/>
                <a:ext cx="473549" cy="461665"/>
              </a:xfrm>
              <a:prstGeom prst="rect">
                <a:avLst/>
              </a:prstGeom>
              <a:blipFill>
                <a:blip r:embed="rId6"/>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8A86E342-896D-6F4E-83A7-1D66B58ADD61}"/>
              </a:ext>
            </a:extLst>
          </p:cNvPr>
          <p:cNvCxnSpPr>
            <a:cxnSpLocks/>
          </p:cNvCxnSpPr>
          <p:nvPr/>
        </p:nvCxnSpPr>
        <p:spPr>
          <a:xfrm>
            <a:off x="1124506" y="3291131"/>
            <a:ext cx="883627" cy="706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16C6708-8499-4546-AE9D-5A97AD8DB860}"/>
              </a:ext>
            </a:extLst>
          </p:cNvPr>
          <p:cNvCxnSpPr>
            <a:cxnSpLocks/>
          </p:cNvCxnSpPr>
          <p:nvPr/>
        </p:nvCxnSpPr>
        <p:spPr>
          <a:xfrm flipH="1">
            <a:off x="2886265" y="3291131"/>
            <a:ext cx="1147489" cy="757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FCAF-6410-2D49-A036-DBC566DEB8B4}"/>
              </a:ext>
            </a:extLst>
          </p:cNvPr>
          <p:cNvSpPr>
            <a:spLocks noGrp="1"/>
          </p:cNvSpPr>
          <p:nvPr>
            <p:ph type="title"/>
          </p:nvPr>
        </p:nvSpPr>
        <p:spPr/>
        <p:txBody>
          <a:bodyPr/>
          <a:lstStyle/>
          <a:p>
            <a:r>
              <a:rPr lang="en-US" dirty="0"/>
              <a:t>Computability of nonlocal games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B706D19-0B0A-7B4C-BE8E-001177FB53A2}"/>
                  </a:ext>
                </a:extLst>
              </p:cNvPr>
              <p:cNvSpPr>
                <a:spLocks noGrp="1"/>
              </p:cNvSpPr>
              <p:nvPr>
                <p:ph idx="1"/>
              </p:nvPr>
            </p:nvSpPr>
            <p:spPr/>
            <p:txBody>
              <a:bodyPr>
                <a:normAutofit lnSpcReduction="10000"/>
              </a:bodyPr>
              <a:lstStyle/>
              <a:p>
                <a:r>
                  <a:rPr lang="en-US" dirty="0"/>
                  <a:t>In 2004, Cleve, Hoyer, Toner, </a:t>
                </a:r>
                <a:r>
                  <a:rPr lang="en-US" dirty="0" err="1"/>
                  <a:t>Watrous</a:t>
                </a:r>
                <a:r>
                  <a:rPr lang="en-US" dirty="0"/>
                  <a:t> asked the following question:</a:t>
                </a:r>
                <a:br>
                  <a:rPr lang="en-US" dirty="0"/>
                </a:br>
                <a:br>
                  <a:rPr lang="en-US" dirty="0"/>
                </a:br>
                <a:r>
                  <a:rPr lang="en-US" i="1" dirty="0">
                    <a:solidFill>
                      <a:srgbClr val="C00000"/>
                    </a:solidFill>
                  </a:rPr>
                  <a:t>Is there an algorithm to approximate </a:t>
                </a:r>
                <a14:m>
                  <m:oMath xmlns:m="http://schemas.openxmlformats.org/officeDocument/2006/math">
                    <m:sSup>
                      <m:sSupPr>
                        <m:ctrlPr>
                          <a:rPr lang="en-CA" b="0" i="1" smtClean="0">
                            <a:solidFill>
                              <a:srgbClr val="C00000"/>
                            </a:solidFill>
                            <a:latin typeface="Cambria Math" panose="02040503050406030204" pitchFamily="18" charset="0"/>
                          </a:rPr>
                        </m:ctrlPr>
                      </m:sSupPr>
                      <m:e>
                        <m:r>
                          <a:rPr lang="en-CA" b="0" i="1" smtClean="0">
                            <a:solidFill>
                              <a:srgbClr val="C00000"/>
                            </a:solidFill>
                            <a:latin typeface="Cambria Math" panose="02040503050406030204" pitchFamily="18" charset="0"/>
                          </a:rPr>
                          <m:t>𝜔</m:t>
                        </m:r>
                      </m:e>
                      <m:sup>
                        <m:r>
                          <a:rPr lang="en-CA" b="0" i="1" smtClean="0">
                            <a:solidFill>
                              <a:srgbClr val="C00000"/>
                            </a:solidFill>
                            <a:latin typeface="Cambria Math" panose="02040503050406030204" pitchFamily="18" charset="0"/>
                          </a:rPr>
                          <m:t>∗</m:t>
                        </m:r>
                      </m:sup>
                    </m:sSup>
                    <m:d>
                      <m:dPr>
                        <m:ctrlPr>
                          <a:rPr lang="en-CA" b="0" i="1" smtClean="0">
                            <a:solidFill>
                              <a:srgbClr val="C00000"/>
                            </a:solidFill>
                            <a:latin typeface="Cambria Math" panose="02040503050406030204" pitchFamily="18" charset="0"/>
                          </a:rPr>
                        </m:ctrlPr>
                      </m:dPr>
                      <m:e>
                        <m:r>
                          <a:rPr lang="en-CA" b="0" i="1" smtClean="0">
                            <a:solidFill>
                              <a:srgbClr val="C00000"/>
                            </a:solidFill>
                            <a:latin typeface="Cambria Math" panose="02040503050406030204" pitchFamily="18" charset="0"/>
                          </a:rPr>
                          <m:t>𝐺</m:t>
                        </m:r>
                      </m:e>
                    </m:d>
                    <m:r>
                      <a:rPr lang="en-CA" b="0" i="1" smtClean="0">
                        <a:solidFill>
                          <a:srgbClr val="C00000"/>
                        </a:solidFill>
                        <a:latin typeface="Cambria Math" panose="02040503050406030204" pitchFamily="18" charset="0"/>
                      </a:rPr>
                      <m:t>±</m:t>
                    </m:r>
                    <m:r>
                      <a:rPr lang="en-CA" b="0" i="1" smtClean="0">
                        <a:solidFill>
                          <a:srgbClr val="C00000"/>
                        </a:solidFill>
                        <a:latin typeface="Cambria Math" panose="02040503050406030204" pitchFamily="18" charset="0"/>
                      </a:rPr>
                      <m:t>𝜖</m:t>
                    </m:r>
                  </m:oMath>
                </a14:m>
                <a:r>
                  <a:rPr lang="en-US" i="1" dirty="0">
                    <a:solidFill>
                      <a:srgbClr val="C00000"/>
                    </a:solidFill>
                  </a:rPr>
                  <a:t>?</a:t>
                </a:r>
              </a:p>
              <a:p>
                <a:endParaRPr lang="en-US" i="1" dirty="0"/>
              </a:p>
              <a:p>
                <a:r>
                  <a:rPr lang="en-US" dirty="0"/>
                  <a:t>Phrased differently: what is the complexity of the class MIP*?</a:t>
                </a:r>
              </a:p>
              <a:p>
                <a:endParaRPr lang="en-US" dirty="0"/>
              </a:p>
              <a:p>
                <a:r>
                  <a:rPr lang="en-US" dirty="0"/>
                  <a:t>Main barrier to an algorithm: there is no generic upper bound on dimension of (near-) optimal strategies for a given game </a:t>
                </a:r>
                <a14:m>
                  <m:oMath xmlns:m="http://schemas.openxmlformats.org/officeDocument/2006/math">
                    <m:r>
                      <a:rPr lang="en-CA" i="1">
                        <a:latin typeface="Cambria Math" panose="02040503050406030204" pitchFamily="18" charset="0"/>
                      </a:rPr>
                      <m:t>𝐺</m:t>
                    </m:r>
                  </m:oMath>
                </a14:m>
                <a:r>
                  <a:rPr lang="en-US" dirty="0"/>
                  <a:t>.</a:t>
                </a:r>
              </a:p>
              <a:p>
                <a:pPr lvl="1"/>
                <a:r>
                  <a:rPr lang="en-US" dirty="0"/>
                  <a:t>E.g. in order to win with </a:t>
                </a:r>
                <a:r>
                  <a:rPr lang="en-US" dirty="0" err="1"/>
                  <a:t>prob</a:t>
                </a:r>
                <a:r>
                  <a:rPr lang="en-US" dirty="0"/>
                  <a:t> </a:t>
                </a:r>
                <a14:m>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𝜔</m:t>
                        </m:r>
                      </m:e>
                      <m:sup>
                        <m:r>
                          <a:rPr lang="en-CA" i="1">
                            <a:latin typeface="Cambria Math" panose="02040503050406030204" pitchFamily="18" charset="0"/>
                          </a:rPr>
                          <m:t>∗</m:t>
                        </m:r>
                      </m:sup>
                    </m:sSup>
                    <m:d>
                      <m:dPr>
                        <m:ctrlPr>
                          <a:rPr lang="en-CA" i="1">
                            <a:latin typeface="Cambria Math" panose="02040503050406030204" pitchFamily="18" charset="0"/>
                          </a:rPr>
                        </m:ctrlPr>
                      </m:dPr>
                      <m:e>
                        <m:r>
                          <a:rPr lang="en-CA" i="1">
                            <a:latin typeface="Cambria Math" panose="02040503050406030204" pitchFamily="18" charset="0"/>
                          </a:rPr>
                          <m:t>𝐺</m:t>
                        </m:r>
                      </m:e>
                    </m:d>
                    <m:r>
                      <a:rPr lang="en-CA" b="0" i="1" smtClean="0">
                        <a:latin typeface="Cambria Math" panose="02040503050406030204" pitchFamily="18" charset="0"/>
                      </a:rPr>
                      <m:t>−</m:t>
                    </m:r>
                    <m:r>
                      <a:rPr lang="en-CA" b="0" i="1" smtClean="0">
                        <a:latin typeface="Cambria Math" panose="02040503050406030204" pitchFamily="18" charset="0"/>
                      </a:rPr>
                      <m:t>𝜖</m:t>
                    </m:r>
                  </m:oMath>
                </a14:m>
                <a:r>
                  <a:rPr lang="en-US" dirty="0"/>
                  <a:t>, what dimension </a:t>
                </a:r>
                <a14:m>
                  <m:oMath xmlns:m="http://schemas.openxmlformats.org/officeDocument/2006/math">
                    <m:r>
                      <a:rPr lang="en-CA" i="1">
                        <a:latin typeface="Cambria Math" panose="02040503050406030204" pitchFamily="18" charset="0"/>
                        <a:ea typeface="Cambria Math" panose="02040503050406030204" pitchFamily="18" charset="0"/>
                      </a:rPr>
                      <m:t>𝑑</m:t>
                    </m:r>
                  </m:oMath>
                </a14:m>
                <a:r>
                  <a:rPr lang="en-US" dirty="0"/>
                  <a:t> strategy is needed?</a:t>
                </a:r>
              </a:p>
              <a:p>
                <a:endParaRPr lang="en-US" dirty="0"/>
              </a:p>
              <a:p>
                <a:endParaRPr lang="en-US" dirty="0"/>
              </a:p>
            </p:txBody>
          </p:sp>
        </mc:Choice>
        <mc:Fallback>
          <p:sp>
            <p:nvSpPr>
              <p:cNvPr id="3" name="Content Placeholder 2">
                <a:extLst>
                  <a:ext uri="{FF2B5EF4-FFF2-40B4-BE49-F238E27FC236}">
                    <a16:creationId xmlns:a16="http://schemas.microsoft.com/office/drawing/2014/main" id="{9B706D19-0B0A-7B4C-BE8E-001177FB53A2}"/>
                  </a:ext>
                </a:extLst>
              </p:cNvPr>
              <p:cNvSpPr>
                <a:spLocks noGrp="1" noRot="1" noChangeAspect="1" noMove="1" noResize="1" noEditPoints="1" noAdjustHandles="1" noChangeArrowheads="1" noChangeShapeType="1" noTextEdit="1"/>
              </p:cNvSpPr>
              <p:nvPr>
                <p:ph idx="1"/>
              </p:nvPr>
            </p:nvSpPr>
            <p:spPr>
              <a:blipFill>
                <a:blip r:embed="rId2"/>
                <a:stretch>
                  <a:fillRect l="-965" t="-3509"/>
                </a:stretch>
              </a:blipFill>
            </p:spPr>
            <p:txBody>
              <a:bodyPr/>
              <a:lstStyle/>
              <a:p>
                <a:r>
                  <a:rPr lang="en-US">
                    <a:noFill/>
                  </a:rPr>
                  <a:t> </a:t>
                </a:r>
              </a:p>
            </p:txBody>
          </p:sp>
        </mc:Fallback>
      </mc:AlternateContent>
    </p:spTree>
    <p:extLst>
      <p:ext uri="{BB962C8B-B14F-4D97-AF65-F5344CB8AC3E}">
        <p14:creationId xmlns:p14="http://schemas.microsoft.com/office/powerpoint/2010/main" val="283739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3899-9776-0B45-8B12-0E1CF15DB4F9}"/>
              </a:ext>
            </a:extLst>
          </p:cNvPr>
          <p:cNvSpPr>
            <a:spLocks noGrp="1"/>
          </p:cNvSpPr>
          <p:nvPr>
            <p:ph type="title"/>
          </p:nvPr>
        </p:nvSpPr>
        <p:spPr/>
        <p:txBody>
          <a:bodyPr/>
          <a:lstStyle/>
          <a:p>
            <a:r>
              <a:rPr lang="en-US" dirty="0"/>
              <a:t>Computability of nonlocal games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64A2C7F-1ABA-B643-B53C-F73439D05CC9}"/>
                  </a:ext>
                </a:extLst>
              </p:cNvPr>
              <p:cNvSpPr>
                <a:spLocks noGrp="1"/>
              </p:cNvSpPr>
              <p:nvPr>
                <p:ph idx="1"/>
              </p:nvPr>
            </p:nvSpPr>
            <p:spPr/>
            <p:txBody>
              <a:bodyPr>
                <a:normAutofit/>
              </a:bodyPr>
              <a:lstStyle/>
              <a:p>
                <a:r>
                  <a:rPr lang="en-US" dirty="0"/>
                  <a:t>In 2016, </a:t>
                </a:r>
                <a:r>
                  <a:rPr lang="en-US" dirty="0" err="1"/>
                  <a:t>Slofstra</a:t>
                </a:r>
                <a:r>
                  <a:rPr lang="en-US" dirty="0"/>
                  <a:t> showed determining if </a:t>
                </a:r>
                <a14:m>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𝜔</m:t>
                        </m:r>
                      </m:e>
                      <m:sup>
                        <m:r>
                          <a:rPr lang="en-CA" b="0" i="1" smtClean="0">
                            <a:latin typeface="Cambria Math" panose="02040503050406030204" pitchFamily="18" charset="0"/>
                          </a:rPr>
                          <m:t>∗</m:t>
                        </m:r>
                      </m:sup>
                    </m:sSup>
                    <m:d>
                      <m:dPr>
                        <m:ctrlPr>
                          <a:rPr lang="en-CA" i="1">
                            <a:latin typeface="Cambria Math" panose="02040503050406030204" pitchFamily="18" charset="0"/>
                          </a:rPr>
                        </m:ctrlPr>
                      </m:dPr>
                      <m:e>
                        <m:r>
                          <a:rPr lang="en-CA" i="1">
                            <a:latin typeface="Cambria Math" panose="02040503050406030204" pitchFamily="18" charset="0"/>
                          </a:rPr>
                          <m:t>𝐺</m:t>
                        </m:r>
                      </m:e>
                    </m:d>
                    <m:r>
                      <a:rPr lang="en-CA" b="0" i="1" smtClean="0">
                        <a:latin typeface="Cambria Math" panose="02040503050406030204" pitchFamily="18" charset="0"/>
                      </a:rPr>
                      <m:t>=1</m:t>
                    </m:r>
                  </m:oMath>
                </a14:m>
                <a:r>
                  <a:rPr lang="en-US" dirty="0"/>
                  <a:t> is undecidable.</a:t>
                </a:r>
              </a:p>
              <a:p>
                <a:endParaRPr lang="en-US" dirty="0"/>
              </a:p>
              <a:p>
                <a:r>
                  <a:rPr lang="en-US" dirty="0"/>
                  <a:t>A combination of results by </a:t>
                </a:r>
                <a:r>
                  <a:rPr lang="en-US" dirty="0" err="1"/>
                  <a:t>Kirchberg</a:t>
                </a:r>
                <a:r>
                  <a:rPr lang="en-US" dirty="0"/>
                  <a:t> in 1993 and from Fritz and </a:t>
                </a:r>
                <a:r>
                  <a:rPr lang="en-US" dirty="0" err="1"/>
                  <a:t>Junge</a:t>
                </a:r>
                <a:r>
                  <a:rPr lang="en-US" dirty="0"/>
                  <a:t>, et al. in 2010 shows that the </a:t>
                </a:r>
                <a:r>
                  <a:rPr lang="en-US" i="1" dirty="0" err="1">
                    <a:solidFill>
                      <a:srgbClr val="C00000"/>
                    </a:solidFill>
                  </a:rPr>
                  <a:t>Connes</a:t>
                </a:r>
                <a:r>
                  <a:rPr lang="en-US" i="1" dirty="0">
                    <a:solidFill>
                      <a:srgbClr val="C00000"/>
                    </a:solidFill>
                  </a:rPr>
                  <a:t>’ Embedding Conjecture</a:t>
                </a:r>
                <a:r>
                  <a:rPr lang="en-US" dirty="0"/>
                  <a:t> from operator algebras implies an algorithm to approximate </a:t>
                </a:r>
                <a14:m>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𝜔</m:t>
                        </m:r>
                      </m:e>
                      <m:sup>
                        <m:r>
                          <a:rPr lang="en-CA" i="1">
                            <a:latin typeface="Cambria Math" panose="02040503050406030204" pitchFamily="18" charset="0"/>
                          </a:rPr>
                          <m:t>∗</m:t>
                        </m:r>
                      </m:sup>
                    </m:sSup>
                    <m:d>
                      <m:dPr>
                        <m:ctrlPr>
                          <a:rPr lang="en-CA" i="1">
                            <a:latin typeface="Cambria Math" panose="02040503050406030204" pitchFamily="18" charset="0"/>
                          </a:rPr>
                        </m:ctrlPr>
                      </m:dPr>
                      <m:e>
                        <m:r>
                          <a:rPr lang="en-CA" i="1">
                            <a:latin typeface="Cambria Math" panose="02040503050406030204" pitchFamily="18" charset="0"/>
                          </a:rPr>
                          <m:t>𝐺</m:t>
                        </m:r>
                      </m:e>
                    </m:d>
                  </m:oMath>
                </a14:m>
                <a:r>
                  <a:rPr lang="en-US" dirty="0"/>
                  <a:t>.</a:t>
                </a:r>
              </a:p>
              <a:p>
                <a:pPr lvl="1"/>
                <a:endParaRPr lang="en-US" dirty="0"/>
              </a:p>
              <a:p>
                <a:pPr lvl="1"/>
                <a:r>
                  <a:rPr lang="en-US" dirty="0"/>
                  <a:t>Can approximate </a:t>
                </a:r>
                <a14:m>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𝜔</m:t>
                        </m:r>
                      </m:e>
                      <m:sup>
                        <m:r>
                          <a:rPr lang="en-CA" b="0" i="1" smtClean="0">
                            <a:latin typeface="Cambria Math" panose="02040503050406030204" pitchFamily="18" charset="0"/>
                          </a:rPr>
                          <m:t>∗</m:t>
                        </m:r>
                      </m:sup>
                    </m:sSup>
                    <m:d>
                      <m:dPr>
                        <m:ctrlPr>
                          <a:rPr lang="en-CA" i="1">
                            <a:latin typeface="Cambria Math" panose="02040503050406030204" pitchFamily="18" charset="0"/>
                          </a:rPr>
                        </m:ctrlPr>
                      </m:dPr>
                      <m:e>
                        <m:r>
                          <a:rPr lang="en-CA" i="1">
                            <a:latin typeface="Cambria Math" panose="02040503050406030204" pitchFamily="18" charset="0"/>
                          </a:rPr>
                          <m:t>𝐺</m:t>
                        </m:r>
                      </m:e>
                    </m:d>
                  </m:oMath>
                </a14:m>
                <a:r>
                  <a:rPr lang="en-US" dirty="0"/>
                  <a:t> from below by enumerating over strategies of larger and larger dimension.</a:t>
                </a:r>
              </a:p>
              <a:p>
                <a:pPr lvl="1"/>
                <a:r>
                  <a:rPr lang="en-US" dirty="0" err="1"/>
                  <a:t>Connes</a:t>
                </a:r>
                <a:r>
                  <a:rPr lang="en-US" dirty="0"/>
                  <a:t>’ Embedding Conjecture implies can approximate </a:t>
                </a:r>
                <a14:m>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𝜔</m:t>
                        </m:r>
                      </m:e>
                      <m:sup>
                        <m:r>
                          <a:rPr lang="en-CA" b="0" i="1" smtClean="0">
                            <a:latin typeface="Cambria Math" panose="02040503050406030204" pitchFamily="18" charset="0"/>
                          </a:rPr>
                          <m:t>∗</m:t>
                        </m:r>
                      </m:sup>
                    </m:sSup>
                    <m:d>
                      <m:dPr>
                        <m:ctrlPr>
                          <a:rPr lang="en-CA" i="1">
                            <a:latin typeface="Cambria Math" panose="02040503050406030204" pitchFamily="18" charset="0"/>
                          </a:rPr>
                        </m:ctrlPr>
                      </m:dPr>
                      <m:e>
                        <m:r>
                          <a:rPr lang="en-CA" i="1">
                            <a:latin typeface="Cambria Math" panose="02040503050406030204" pitchFamily="18" charset="0"/>
                          </a:rPr>
                          <m:t>𝐺</m:t>
                        </m:r>
                      </m:e>
                    </m:d>
                  </m:oMath>
                </a14:m>
                <a:r>
                  <a:rPr lang="en-US" dirty="0"/>
                  <a:t> from above by solving larger and larger SDPs.</a:t>
                </a:r>
              </a:p>
            </p:txBody>
          </p:sp>
        </mc:Choice>
        <mc:Fallback>
          <p:sp>
            <p:nvSpPr>
              <p:cNvPr id="3" name="Content Placeholder 2">
                <a:extLst>
                  <a:ext uri="{FF2B5EF4-FFF2-40B4-BE49-F238E27FC236}">
                    <a16:creationId xmlns:a16="http://schemas.microsoft.com/office/drawing/2014/main" id="{464A2C7F-1ABA-B643-B53C-F73439D05CC9}"/>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spTree>
    <p:extLst>
      <p:ext uri="{BB962C8B-B14F-4D97-AF65-F5344CB8AC3E}">
        <p14:creationId xmlns:p14="http://schemas.microsoft.com/office/powerpoint/2010/main" val="22972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F678-7FD5-1E41-B7E5-8505FC94CD22}"/>
              </a:ext>
            </a:extLst>
          </p:cNvPr>
          <p:cNvSpPr>
            <a:spLocks noGrp="1"/>
          </p:cNvSpPr>
          <p:nvPr>
            <p:ph type="title"/>
          </p:nvPr>
        </p:nvSpPr>
        <p:spPr/>
        <p:txBody>
          <a:bodyPr/>
          <a:lstStyle/>
          <a:p>
            <a:r>
              <a:rPr lang="en-US" b="1" dirty="0"/>
              <a:t>MIP* = 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395FB8-9AF6-F947-BA60-5086802F0BB5}"/>
                  </a:ext>
                </a:extLst>
              </p:cNvPr>
              <p:cNvSpPr>
                <a:spLocks noGrp="1"/>
              </p:cNvSpPr>
              <p:nvPr>
                <p:ph idx="1"/>
              </p:nvPr>
            </p:nvSpPr>
            <p:spPr>
              <a:xfrm>
                <a:off x="838200" y="1690688"/>
                <a:ext cx="10515600" cy="3889376"/>
              </a:xfrm>
              <a:solidFill>
                <a:schemeClr val="accent4">
                  <a:lumMod val="20000"/>
                  <a:lumOff val="80000"/>
                </a:schemeClr>
              </a:solidFill>
              <a:ln w="28575">
                <a:solidFill>
                  <a:schemeClr val="tx1"/>
                </a:solidFill>
              </a:ln>
            </p:spPr>
            <p:txBody>
              <a:bodyPr>
                <a:normAutofit/>
              </a:bodyPr>
              <a:lstStyle/>
              <a:p>
                <a:pPr marL="0" indent="0">
                  <a:buNone/>
                </a:pPr>
                <a:r>
                  <a:rPr lang="en-CA" b="1" u="sng" dirty="0"/>
                  <a:t>Main result</a:t>
                </a:r>
                <a:r>
                  <a:rPr lang="en-CA" b="1" dirty="0"/>
                  <a:t> </a:t>
                </a:r>
                <a:r>
                  <a:rPr lang="en-CA" dirty="0"/>
                  <a:t>(Ji, Natarajan, </a:t>
                </a:r>
                <a:r>
                  <a:rPr lang="en-CA" dirty="0" err="1"/>
                  <a:t>Vidick</a:t>
                </a:r>
                <a:r>
                  <a:rPr lang="en-CA" dirty="0"/>
                  <a:t>, Wright, Y. 2020) </a:t>
                </a:r>
                <a:br>
                  <a:rPr lang="en-CA" dirty="0"/>
                </a:br>
                <a:r>
                  <a:rPr lang="en-CA" dirty="0"/>
                  <a:t>There exists an computable map </a:t>
                </a:r>
                <a14:m>
                  <m:oMath xmlns:m="http://schemas.openxmlformats.org/officeDocument/2006/math">
                    <m:r>
                      <a:rPr lang="en-CA" i="1">
                        <a:latin typeface="Cambria Math" panose="02040503050406030204" pitchFamily="18" charset="0"/>
                      </a:rPr>
                      <m:t>𝑀</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𝐺</m:t>
                        </m:r>
                      </m:e>
                      <m:sub>
                        <m:r>
                          <a:rPr lang="en-CA" i="1">
                            <a:latin typeface="Cambria Math" panose="02040503050406030204" pitchFamily="18" charset="0"/>
                          </a:rPr>
                          <m:t>𝑀</m:t>
                        </m:r>
                      </m:sub>
                    </m:sSub>
                  </m:oMath>
                </a14:m>
                <a:r>
                  <a:rPr lang="en-US" dirty="0"/>
                  <a:t> </a:t>
                </a:r>
                <a:r>
                  <a:rPr lang="en-CA" dirty="0"/>
                  <a:t>from Turing machines to nonlocal games </a:t>
                </a:r>
                <a:r>
                  <a:rPr lang="en-US" dirty="0"/>
                  <a:t>such that </a:t>
                </a:r>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55395FB8-9AF6-F947-BA60-5086802F0BB5}"/>
                  </a:ext>
                </a:extLst>
              </p:cNvPr>
              <p:cNvSpPr>
                <a:spLocks noGrp="1" noRot="1" noChangeAspect="1" noMove="1" noResize="1" noEditPoints="1" noAdjustHandles="1" noChangeArrowheads="1" noChangeShapeType="1" noTextEdit="1"/>
              </p:cNvSpPr>
              <p:nvPr>
                <p:ph idx="1"/>
              </p:nvPr>
            </p:nvSpPr>
            <p:spPr>
              <a:xfrm>
                <a:off x="838200" y="1690688"/>
                <a:ext cx="10515600" cy="3889376"/>
              </a:xfrm>
              <a:blipFill>
                <a:blip r:embed="rId2"/>
                <a:stretch>
                  <a:fillRect l="-963" t="-2597"/>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998BF39-4AA6-5441-B83C-3DDCBBEA77AA}"/>
                  </a:ext>
                </a:extLst>
              </p:cNvPr>
              <p:cNvSpPr/>
              <p:nvPr/>
            </p:nvSpPr>
            <p:spPr>
              <a:xfrm>
                <a:off x="3833952" y="3591880"/>
                <a:ext cx="761170"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3200" b="0" i="1" smtClean="0">
                              <a:latin typeface="Cambria Math" panose="02040503050406030204" pitchFamily="18" charset="0"/>
                            </a:rPr>
                          </m:ctrlPr>
                        </m:sSubPr>
                        <m:e>
                          <m:r>
                            <a:rPr lang="en-CA" sz="3200" b="0" i="1" smtClean="0">
                              <a:latin typeface="Cambria Math" panose="02040503050406030204" pitchFamily="18" charset="0"/>
                            </a:rPr>
                            <m:t>𝐺</m:t>
                          </m:r>
                        </m:e>
                        <m:sub>
                          <m:r>
                            <a:rPr lang="en-CA" sz="3200" b="0" i="1" smtClean="0">
                              <a:latin typeface="Cambria Math" panose="02040503050406030204" pitchFamily="18" charset="0"/>
                            </a:rPr>
                            <m:t>𝑀</m:t>
                          </m:r>
                        </m:sub>
                      </m:sSub>
                    </m:oMath>
                  </m:oMathPara>
                </a14:m>
                <a:endParaRPr lang="en-US" sz="3200" dirty="0"/>
              </a:p>
            </p:txBody>
          </p:sp>
        </mc:Choice>
        <mc:Fallback xmlns="">
          <p:sp>
            <p:nvSpPr>
              <p:cNvPr id="4" name="Rectangle 3">
                <a:extLst>
                  <a:ext uri="{FF2B5EF4-FFF2-40B4-BE49-F238E27FC236}">
                    <a16:creationId xmlns:a16="http://schemas.microsoft.com/office/drawing/2014/main" id="{D998BF39-4AA6-5441-B83C-3DDCBBEA77AA}"/>
                  </a:ext>
                </a:extLst>
              </p:cNvPr>
              <p:cNvSpPr>
                <a:spLocks noRot="1" noChangeAspect="1" noMove="1" noResize="1" noEditPoints="1" noAdjustHandles="1" noChangeArrowheads="1" noChangeShapeType="1" noTextEdit="1"/>
              </p:cNvSpPr>
              <p:nvPr/>
            </p:nvSpPr>
            <p:spPr>
              <a:xfrm>
                <a:off x="3833952" y="3591880"/>
                <a:ext cx="761170" cy="584775"/>
              </a:xfrm>
              <a:prstGeom prst="rect">
                <a:avLst/>
              </a:prstGeom>
              <a:blipFill>
                <a:blip r:embed="rId3"/>
                <a:stretch>
                  <a:fillRect l="-1639" b="-2128"/>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62F10E1D-04FE-CC4D-BED3-88E0FDF9C08F}"/>
              </a:ext>
            </a:extLst>
          </p:cNvPr>
          <p:cNvCxnSpPr>
            <a:cxnSpLocks/>
          </p:cNvCxnSpPr>
          <p:nvPr/>
        </p:nvCxnSpPr>
        <p:spPr>
          <a:xfrm flipV="1">
            <a:off x="4696476" y="3041879"/>
            <a:ext cx="2033062" cy="81412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83445F7-77AC-874E-9939-30AC2D78B26A}"/>
              </a:ext>
            </a:extLst>
          </p:cNvPr>
          <p:cNvCxnSpPr>
            <a:cxnSpLocks/>
          </p:cNvCxnSpPr>
          <p:nvPr/>
        </p:nvCxnSpPr>
        <p:spPr>
          <a:xfrm>
            <a:off x="4731950" y="3990940"/>
            <a:ext cx="1923465" cy="775019"/>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94A8CE-05A9-5244-A3C9-2BA1166A49D1}"/>
                  </a:ext>
                </a:extLst>
              </p:cNvPr>
              <p:cNvSpPr txBox="1"/>
              <p:nvPr/>
            </p:nvSpPr>
            <p:spPr>
              <a:xfrm rot="20342425">
                <a:off x="4739168" y="2921085"/>
                <a:ext cx="1775065" cy="461665"/>
              </a:xfrm>
              <a:prstGeom prst="rect">
                <a:avLst/>
              </a:prstGeom>
              <a:noFill/>
            </p:spPr>
            <p:txBody>
              <a:bodyPr wrap="square" rtlCol="0">
                <a:spAutoFit/>
              </a:bodyPr>
              <a:lstStyle/>
              <a:p>
                <a14:m>
                  <m:oMath xmlns:m="http://schemas.openxmlformats.org/officeDocument/2006/math">
                    <m:r>
                      <a:rPr lang="en-CA" sz="2400" b="0" i="1" smtClean="0">
                        <a:latin typeface="Cambria Math" panose="02040503050406030204" pitchFamily="18" charset="0"/>
                      </a:rPr>
                      <m:t>𝑀</m:t>
                    </m:r>
                  </m:oMath>
                </a14:m>
                <a:r>
                  <a:rPr lang="en-US" sz="2400" dirty="0"/>
                  <a:t> halts</a:t>
                </a:r>
              </a:p>
            </p:txBody>
          </p:sp>
        </mc:Choice>
        <mc:Fallback xmlns="">
          <p:sp>
            <p:nvSpPr>
              <p:cNvPr id="7" name="TextBox 6">
                <a:extLst>
                  <a:ext uri="{FF2B5EF4-FFF2-40B4-BE49-F238E27FC236}">
                    <a16:creationId xmlns:a16="http://schemas.microsoft.com/office/drawing/2014/main" id="{7494A8CE-05A9-5244-A3C9-2BA1166A49D1}"/>
                  </a:ext>
                </a:extLst>
              </p:cNvPr>
              <p:cNvSpPr txBox="1">
                <a:spLocks noRot="1" noChangeAspect="1" noMove="1" noResize="1" noEditPoints="1" noAdjustHandles="1" noChangeArrowheads="1" noChangeShapeType="1" noTextEdit="1"/>
              </p:cNvSpPr>
              <p:nvPr/>
            </p:nvSpPr>
            <p:spPr>
              <a:xfrm rot="20342425">
                <a:off x="4739168" y="2921085"/>
                <a:ext cx="1775065" cy="461665"/>
              </a:xfrm>
              <a:prstGeom prst="rect">
                <a:avLst/>
              </a:prstGeom>
              <a:blipFill>
                <a:blip r:embed="rId4"/>
                <a:stretch>
                  <a:fillRect b="-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A30E43B-5D67-3943-A167-6B70595510C1}"/>
                  </a:ext>
                </a:extLst>
              </p:cNvPr>
              <p:cNvSpPr/>
              <p:nvPr/>
            </p:nvSpPr>
            <p:spPr>
              <a:xfrm>
                <a:off x="2041313" y="3521590"/>
                <a:ext cx="563809"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3200" b="0" i="1" smtClean="0">
                          <a:latin typeface="Cambria Math" panose="02040503050406030204" pitchFamily="18" charset="0"/>
                        </a:rPr>
                        <m:t>𝑀</m:t>
                      </m:r>
                    </m:oMath>
                  </m:oMathPara>
                </a14:m>
                <a:endParaRPr lang="en-US" sz="3200" dirty="0"/>
              </a:p>
            </p:txBody>
          </p:sp>
        </mc:Choice>
        <mc:Fallback xmlns="">
          <p:sp>
            <p:nvSpPr>
              <p:cNvPr id="8" name="Rectangle 7">
                <a:extLst>
                  <a:ext uri="{FF2B5EF4-FFF2-40B4-BE49-F238E27FC236}">
                    <a16:creationId xmlns:a16="http://schemas.microsoft.com/office/drawing/2014/main" id="{8A30E43B-5D67-3943-A167-6B70595510C1}"/>
                  </a:ext>
                </a:extLst>
              </p:cNvPr>
              <p:cNvSpPr>
                <a:spLocks noRot="1" noChangeAspect="1" noMove="1" noResize="1" noEditPoints="1" noAdjustHandles="1" noChangeArrowheads="1" noChangeShapeType="1" noTextEdit="1"/>
              </p:cNvSpPr>
              <p:nvPr/>
            </p:nvSpPr>
            <p:spPr>
              <a:xfrm>
                <a:off x="2041313" y="3521590"/>
                <a:ext cx="563809" cy="584775"/>
              </a:xfrm>
              <a:prstGeom prst="rect">
                <a:avLst/>
              </a:prstGeom>
              <a:blipFill>
                <a:blip r:embed="rId5"/>
                <a:stretch>
                  <a:fillRect l="-6667" r="-2222"/>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D66BB72-149E-394F-9AB3-0AB520BC1A90}"/>
              </a:ext>
            </a:extLst>
          </p:cNvPr>
          <p:cNvCxnSpPr>
            <a:cxnSpLocks/>
          </p:cNvCxnSpPr>
          <p:nvPr/>
        </p:nvCxnSpPr>
        <p:spPr>
          <a:xfrm>
            <a:off x="2703093" y="3891470"/>
            <a:ext cx="1069380"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3DD5A5-68B1-C143-9E58-040484C20C5E}"/>
                  </a:ext>
                </a:extLst>
              </p:cNvPr>
              <p:cNvSpPr txBox="1"/>
              <p:nvPr/>
            </p:nvSpPr>
            <p:spPr>
              <a:xfrm rot="1336331">
                <a:off x="4491586" y="4466369"/>
                <a:ext cx="2232348" cy="461665"/>
              </a:xfrm>
              <a:prstGeom prst="rect">
                <a:avLst/>
              </a:prstGeom>
              <a:noFill/>
            </p:spPr>
            <p:txBody>
              <a:bodyPr wrap="square" rtlCol="0">
                <a:spAutoFit/>
              </a:bodyPr>
              <a:lstStyle/>
              <a:p>
                <a14:m>
                  <m:oMath xmlns:m="http://schemas.openxmlformats.org/officeDocument/2006/math">
                    <m:r>
                      <a:rPr lang="en-CA" sz="2400" b="0" i="1" smtClean="0">
                        <a:latin typeface="Cambria Math" panose="02040503050406030204" pitchFamily="18" charset="0"/>
                      </a:rPr>
                      <m:t>𝑀</m:t>
                    </m:r>
                  </m:oMath>
                </a14:m>
                <a:r>
                  <a:rPr lang="en-US" sz="2400" dirty="0"/>
                  <a:t> does not halt</a:t>
                </a:r>
              </a:p>
            </p:txBody>
          </p:sp>
        </mc:Choice>
        <mc:Fallback xmlns="">
          <p:sp>
            <p:nvSpPr>
              <p:cNvPr id="10" name="TextBox 9">
                <a:extLst>
                  <a:ext uri="{FF2B5EF4-FFF2-40B4-BE49-F238E27FC236}">
                    <a16:creationId xmlns:a16="http://schemas.microsoft.com/office/drawing/2014/main" id="{7E3DD5A5-68B1-C143-9E58-040484C20C5E}"/>
                  </a:ext>
                </a:extLst>
              </p:cNvPr>
              <p:cNvSpPr txBox="1">
                <a:spLocks noRot="1" noChangeAspect="1" noMove="1" noResize="1" noEditPoints="1" noAdjustHandles="1" noChangeArrowheads="1" noChangeShapeType="1" noTextEdit="1"/>
              </p:cNvSpPr>
              <p:nvPr/>
            </p:nvSpPr>
            <p:spPr>
              <a:xfrm rot="1336331">
                <a:off x="4491586" y="4466369"/>
                <a:ext cx="2232348" cy="461665"/>
              </a:xfrm>
              <a:prstGeom prst="rect">
                <a:avLst/>
              </a:prstGeom>
              <a:blipFill>
                <a:blip r:embed="rId6"/>
                <a:stretch>
                  <a:fillRect l="-568" r="-1136" b="-99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F25B5200-AC2D-6144-A8B7-0811D502E778}"/>
                  </a:ext>
                </a:extLst>
              </p:cNvPr>
              <p:cNvSpPr/>
              <p:nvPr/>
            </p:nvSpPr>
            <p:spPr>
              <a:xfrm>
                <a:off x="6771233" y="2749491"/>
                <a:ext cx="2080441"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𝜔</m:t>
                              </m:r>
                            </m:e>
                            <m:sup>
                              <m:r>
                                <a:rPr lang="en-CA" sz="2800" b="0" i="1" smtClean="0">
                                  <a:latin typeface="Cambria Math" panose="02040503050406030204" pitchFamily="18" charset="0"/>
                                </a:rPr>
                                <m:t>∗</m:t>
                              </m:r>
                            </m:sup>
                          </m:sSup>
                          <m:r>
                            <a:rPr lang="en-CA" sz="2800" b="0" i="1" smtClean="0">
                              <a:latin typeface="Cambria Math" panose="02040503050406030204" pitchFamily="18" charset="0"/>
                            </a:rPr>
                            <m:t>(</m:t>
                          </m:r>
                          <m:r>
                            <a:rPr lang="en-CA" sz="2800" b="0" i="1" smtClean="0">
                              <a:latin typeface="Cambria Math" panose="02040503050406030204" pitchFamily="18" charset="0"/>
                            </a:rPr>
                            <m:t>𝐺</m:t>
                          </m:r>
                        </m:e>
                        <m:sub>
                          <m:r>
                            <a:rPr lang="en-CA" sz="2800" b="0" i="1" smtClean="0">
                              <a:latin typeface="Cambria Math" panose="02040503050406030204" pitchFamily="18" charset="0"/>
                            </a:rPr>
                            <m:t>𝑀</m:t>
                          </m:r>
                        </m:sub>
                      </m:sSub>
                      <m:r>
                        <a:rPr lang="en-CA" sz="2800" b="0" i="1" smtClean="0">
                          <a:latin typeface="Cambria Math" panose="02040503050406030204" pitchFamily="18" charset="0"/>
                        </a:rPr>
                        <m:t>)=1</m:t>
                      </m:r>
                    </m:oMath>
                  </m:oMathPara>
                </a14:m>
                <a:endParaRPr lang="en-US" sz="2800" dirty="0"/>
              </a:p>
            </p:txBody>
          </p:sp>
        </mc:Choice>
        <mc:Fallback>
          <p:sp>
            <p:nvSpPr>
              <p:cNvPr id="11" name="Rectangle 10">
                <a:extLst>
                  <a:ext uri="{FF2B5EF4-FFF2-40B4-BE49-F238E27FC236}">
                    <a16:creationId xmlns:a16="http://schemas.microsoft.com/office/drawing/2014/main" id="{F25B5200-AC2D-6144-A8B7-0811D502E778}"/>
                  </a:ext>
                </a:extLst>
              </p:cNvPr>
              <p:cNvSpPr>
                <a:spLocks noRot="1" noChangeAspect="1" noMove="1" noResize="1" noEditPoints="1" noAdjustHandles="1" noChangeArrowheads="1" noChangeShapeType="1" noTextEdit="1"/>
              </p:cNvSpPr>
              <p:nvPr/>
            </p:nvSpPr>
            <p:spPr>
              <a:xfrm>
                <a:off x="6771233" y="2749491"/>
                <a:ext cx="2080441" cy="523220"/>
              </a:xfrm>
              <a:prstGeom prst="rect">
                <a:avLst/>
              </a:prstGeom>
              <a:blipFill>
                <a:blip r:embed="rId7"/>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6AF7126E-103C-F947-BD93-3887C6EC69C6}"/>
                  </a:ext>
                </a:extLst>
              </p:cNvPr>
              <p:cNvSpPr/>
              <p:nvPr/>
            </p:nvSpPr>
            <p:spPr>
              <a:xfrm>
                <a:off x="6738924" y="4247719"/>
                <a:ext cx="2080441" cy="8989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latin typeface="Cambria Math" panose="02040503050406030204" pitchFamily="18" charset="0"/>
                            </a:rPr>
                          </m:ctrlPr>
                        </m:sSubPr>
                        <m:e>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𝜔</m:t>
                              </m:r>
                            </m:e>
                            <m:sup>
                              <m:r>
                                <a:rPr lang="en-CA" sz="2800" b="0" i="1" smtClean="0">
                                  <a:latin typeface="Cambria Math" panose="02040503050406030204" pitchFamily="18" charset="0"/>
                                </a:rPr>
                                <m:t>∗</m:t>
                              </m:r>
                            </m:sup>
                          </m:sSup>
                          <m:r>
                            <a:rPr lang="en-CA" sz="2800" b="0" i="1" smtClean="0">
                              <a:latin typeface="Cambria Math" panose="02040503050406030204" pitchFamily="18" charset="0"/>
                            </a:rPr>
                            <m:t>(</m:t>
                          </m:r>
                          <m:r>
                            <a:rPr lang="en-CA" sz="2800" b="0" i="1" smtClean="0">
                              <a:latin typeface="Cambria Math" panose="02040503050406030204" pitchFamily="18" charset="0"/>
                            </a:rPr>
                            <m:t>𝐺</m:t>
                          </m:r>
                        </m:e>
                        <m:sub>
                          <m:r>
                            <a:rPr lang="en-CA" sz="2800" b="0" i="1" smtClean="0">
                              <a:latin typeface="Cambria Math" panose="02040503050406030204" pitchFamily="18" charset="0"/>
                            </a:rPr>
                            <m:t>𝑀</m:t>
                          </m:r>
                        </m:sub>
                      </m:sSub>
                      <m:r>
                        <a:rPr lang="en-CA" sz="2800" b="0" i="1" smtClean="0">
                          <a:latin typeface="Cambria Math" panose="02040503050406030204" pitchFamily="18" charset="0"/>
                        </a:rPr>
                        <m:t>)≤</m:t>
                      </m:r>
                      <m:f>
                        <m:fPr>
                          <m:ctrlPr>
                            <a:rPr lang="en-CA" sz="2800" b="0" i="1" smtClean="0">
                              <a:latin typeface="Cambria Math" panose="02040503050406030204" pitchFamily="18" charset="0"/>
                            </a:rPr>
                          </m:ctrlPr>
                        </m:fPr>
                        <m:num>
                          <m:r>
                            <a:rPr lang="en-CA" sz="2800" b="0" i="1" smtClean="0">
                              <a:latin typeface="Cambria Math" panose="02040503050406030204" pitchFamily="18" charset="0"/>
                            </a:rPr>
                            <m:t>1</m:t>
                          </m:r>
                        </m:num>
                        <m:den>
                          <m:r>
                            <a:rPr lang="en-CA" sz="2800" b="0" i="1" smtClean="0">
                              <a:latin typeface="Cambria Math" panose="02040503050406030204" pitchFamily="18" charset="0"/>
                            </a:rPr>
                            <m:t>2</m:t>
                          </m:r>
                        </m:den>
                      </m:f>
                    </m:oMath>
                  </m:oMathPara>
                </a14:m>
                <a:endParaRPr lang="en-US" sz="2800" dirty="0"/>
              </a:p>
            </p:txBody>
          </p:sp>
        </mc:Choice>
        <mc:Fallback>
          <p:sp>
            <p:nvSpPr>
              <p:cNvPr id="12" name="Rectangle 11">
                <a:extLst>
                  <a:ext uri="{FF2B5EF4-FFF2-40B4-BE49-F238E27FC236}">
                    <a16:creationId xmlns:a16="http://schemas.microsoft.com/office/drawing/2014/main" id="{6AF7126E-103C-F947-BD93-3887C6EC69C6}"/>
                  </a:ext>
                </a:extLst>
              </p:cNvPr>
              <p:cNvSpPr>
                <a:spLocks noRot="1" noChangeAspect="1" noMove="1" noResize="1" noEditPoints="1" noAdjustHandles="1" noChangeArrowheads="1" noChangeShapeType="1" noTextEdit="1"/>
              </p:cNvSpPr>
              <p:nvPr/>
            </p:nvSpPr>
            <p:spPr>
              <a:xfrm>
                <a:off x="6738924" y="4247719"/>
                <a:ext cx="2080441" cy="898964"/>
              </a:xfrm>
              <a:prstGeom prst="rect">
                <a:avLst/>
              </a:prstGeom>
              <a:blipFill>
                <a:blip r:embed="rId8"/>
                <a:stretch>
                  <a:fillRect b="-694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855C7EB-0884-154B-9421-E73A39B64F3B}"/>
              </a:ext>
            </a:extLst>
          </p:cNvPr>
          <p:cNvSpPr txBox="1"/>
          <p:nvPr/>
        </p:nvSpPr>
        <p:spPr>
          <a:xfrm>
            <a:off x="1435874" y="3269456"/>
            <a:ext cx="1837538" cy="369332"/>
          </a:xfrm>
          <a:prstGeom prst="rect">
            <a:avLst/>
          </a:prstGeom>
          <a:noFill/>
        </p:spPr>
        <p:txBody>
          <a:bodyPr wrap="square" rtlCol="0">
            <a:spAutoFit/>
          </a:bodyPr>
          <a:lstStyle/>
          <a:p>
            <a:r>
              <a:rPr lang="en-US" dirty="0"/>
              <a:t>Turing machine</a:t>
            </a:r>
          </a:p>
        </p:txBody>
      </p:sp>
      <p:sp>
        <p:nvSpPr>
          <p:cNvPr id="24" name="TextBox 23">
            <a:extLst>
              <a:ext uri="{FF2B5EF4-FFF2-40B4-BE49-F238E27FC236}">
                <a16:creationId xmlns:a16="http://schemas.microsoft.com/office/drawing/2014/main" id="{E17E094B-F3B6-8D4E-98AC-A6E95340DC0A}"/>
              </a:ext>
            </a:extLst>
          </p:cNvPr>
          <p:cNvSpPr txBox="1"/>
          <p:nvPr/>
        </p:nvSpPr>
        <p:spPr>
          <a:xfrm>
            <a:off x="9354518" y="4304294"/>
            <a:ext cx="1999281" cy="923330"/>
          </a:xfrm>
          <a:prstGeom prst="rect">
            <a:avLst/>
          </a:prstGeom>
          <a:noFill/>
        </p:spPr>
        <p:txBody>
          <a:bodyPr wrap="square" rtlCol="0">
            <a:spAutoFit/>
          </a:bodyPr>
          <a:lstStyle/>
          <a:p>
            <a:r>
              <a:rPr lang="en-US" b="1" dirty="0">
                <a:solidFill>
                  <a:srgbClr val="C00000"/>
                </a:solidFill>
              </a:rPr>
              <a:t>½ can be replaced by any constant less than 1.</a:t>
            </a:r>
          </a:p>
        </p:txBody>
      </p:sp>
    </p:spTree>
    <p:extLst>
      <p:ext uri="{BB962C8B-B14F-4D97-AF65-F5344CB8AC3E}">
        <p14:creationId xmlns:p14="http://schemas.microsoft.com/office/powerpoint/2010/main" val="238904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11" grpId="0"/>
      <p:bldP spid="12" grpId="0"/>
      <p:bldP spid="1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24568</TotalTime>
  <Words>3812</Words>
  <Application>Microsoft Macintosh PowerPoint</Application>
  <PresentationFormat>Widescreen</PresentationFormat>
  <Paragraphs>595</Paragraphs>
  <Slides>45</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Cambria Math</vt:lpstr>
      <vt:lpstr>Office Theme</vt:lpstr>
      <vt:lpstr>How to compress a nonlocal game</vt:lpstr>
      <vt:lpstr>PowerPoint Presentation</vt:lpstr>
      <vt:lpstr>Nonlocal games</vt:lpstr>
      <vt:lpstr>Nonlocal games</vt:lpstr>
      <vt:lpstr>Nonlocal games</vt:lpstr>
      <vt:lpstr>Nonlocal games</vt:lpstr>
      <vt:lpstr>Computability of nonlocal games</vt:lpstr>
      <vt:lpstr>Computability of nonlocal games</vt:lpstr>
      <vt:lpstr>MIP* = RE</vt:lpstr>
      <vt:lpstr>Implications</vt:lpstr>
      <vt:lpstr>Compressing nonlocal games</vt:lpstr>
      <vt:lpstr>Compressing nonlocal games</vt:lpstr>
      <vt:lpstr>Recursive compression of nonlocal games</vt:lpstr>
      <vt:lpstr>PowerPoint Presentation</vt:lpstr>
      <vt:lpstr>Special games</vt:lpstr>
      <vt:lpstr>PowerPoint Presentation</vt:lpstr>
      <vt:lpstr>PowerPoint Presentation</vt:lpstr>
      <vt:lpstr>PowerPoint Presentation</vt:lpstr>
      <vt:lpstr>PowerPoint Presentation</vt:lpstr>
      <vt:lpstr>PowerPoint Presentation</vt:lpstr>
      <vt:lpstr>PowerPoint Presentation</vt:lpstr>
      <vt:lpstr>Introspection</vt:lpstr>
      <vt:lpstr>Introspection</vt:lpstr>
      <vt:lpstr>Introspection</vt:lpstr>
      <vt:lpstr>Introspection</vt:lpstr>
      <vt:lpstr>Conditional erasure distributions</vt:lpstr>
      <vt:lpstr>Introspecting conditional erasure distributions</vt:lpstr>
      <vt:lpstr>Introspecting conditional erasure distributions</vt:lpstr>
      <vt:lpstr>Introspecting conditional erasure distributions</vt:lpstr>
      <vt:lpstr>Introspecting conditional erasure distributions</vt:lpstr>
      <vt:lpstr>Introspecting conditional erasure distributions</vt:lpstr>
      <vt:lpstr>The introspection protocol</vt:lpstr>
      <vt:lpstr>The introspection protocol</vt:lpstr>
      <vt:lpstr>The introspection protocol</vt:lpstr>
      <vt:lpstr>The introspection protocol</vt:lpstr>
      <vt:lpstr>The introspection protocol</vt:lpstr>
      <vt:lpstr>PowerPoint Presentation</vt:lpstr>
      <vt:lpstr>Answer Reduction</vt:lpstr>
      <vt:lpstr>Interlude: PCPs</vt:lpstr>
      <vt:lpstr>The Answer Reduction protocol</vt:lpstr>
      <vt:lpstr>The Answer Reduction protocol</vt:lpstr>
      <vt:lpstr>The Answer Reduction protocol</vt:lpstr>
      <vt:lpstr>PowerPoint Presentation</vt:lpstr>
      <vt:lpstr>Summary</vt:lpstr>
      <vt:lpstr>Open Questions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proof systems for  iterated exponential time, and beyond</dc:title>
  <dc:creator>Microsoft Office User</dc:creator>
  <cp:lastModifiedBy>Microsoft Office User</cp:lastModifiedBy>
  <cp:revision>2420</cp:revision>
  <dcterms:created xsi:type="dcterms:W3CDTF">2019-06-23T17:38:32Z</dcterms:created>
  <dcterms:modified xsi:type="dcterms:W3CDTF">2020-06-10T13:12:06Z</dcterms:modified>
</cp:coreProperties>
</file>