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76" r:id="rId3"/>
    <p:sldId id="271" r:id="rId4"/>
    <p:sldId id="259" r:id="rId5"/>
    <p:sldId id="272" r:id="rId6"/>
    <p:sldId id="273" r:id="rId7"/>
    <p:sldId id="274" r:id="rId8"/>
    <p:sldId id="258" r:id="rId9"/>
    <p:sldId id="302" r:id="rId10"/>
    <p:sldId id="265" r:id="rId11"/>
    <p:sldId id="303" r:id="rId12"/>
    <p:sldId id="275" r:id="rId13"/>
    <p:sldId id="270" r:id="rId14"/>
    <p:sldId id="264" r:id="rId15"/>
    <p:sldId id="277" r:id="rId16"/>
    <p:sldId id="281" r:id="rId17"/>
    <p:sldId id="284" r:id="rId18"/>
    <p:sldId id="286" r:id="rId19"/>
    <p:sldId id="268" r:id="rId20"/>
    <p:sldId id="297" r:id="rId21"/>
    <p:sldId id="298" r:id="rId22"/>
    <p:sldId id="296" r:id="rId23"/>
    <p:sldId id="279" r:id="rId24"/>
    <p:sldId id="280" r:id="rId25"/>
    <p:sldId id="282" r:id="rId26"/>
    <p:sldId id="283" r:id="rId27"/>
    <p:sldId id="299" r:id="rId28"/>
    <p:sldId id="287" r:id="rId29"/>
    <p:sldId id="288" r:id="rId30"/>
    <p:sldId id="289" r:id="rId31"/>
    <p:sldId id="263" r:id="rId32"/>
    <p:sldId id="300" r:id="rId33"/>
    <p:sldId id="290" r:id="rId34"/>
    <p:sldId id="301" r:id="rId35"/>
    <p:sldId id="295" r:id="rId36"/>
    <p:sldId id="292" r:id="rId37"/>
    <p:sldId id="293" r:id="rId38"/>
    <p:sldId id="29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3"/>
    <p:restoredTop sz="68844"/>
  </p:normalViewPr>
  <p:slideViewPr>
    <p:cSldViewPr snapToGrid="0" snapToObjects="1">
      <p:cViewPr>
        <p:scale>
          <a:sx n="110" d="100"/>
          <a:sy n="110" d="100"/>
        </p:scale>
        <p:origin x="640" y="-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8D5D7-F36E-2249-94EB-065FFB8CD791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2CF19-4F8F-0F46-9E44-B5315A401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0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everyone, thank you to Guoliang for inviting me to speak at this seminar, and thank you for coming to my talk. I was looking through the really impressive list of talks on the Global NCG website, and I think this talk is going to be a little different from what is usually discussed in this seminar, for two reasons. One is that low-degree testing is a topic from theoretical computer science and hasn’t (yet) been explored in noncommutative geometry as far as I know. The other is that perhaps even more conspicuous which is that I’m using a PowerPoint presentation instead of Beamer. Despite these quirky things I hope you’ll find this talk interesting and accessible.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based on joint work with </a:t>
            </a:r>
            <a:r>
              <a:rPr lang="en-US" dirty="0" err="1"/>
              <a:t>Zhengfeng</a:t>
            </a:r>
            <a:r>
              <a:rPr lang="en-US" dirty="0"/>
              <a:t> Ji, Anand Natarajan, Thomas </a:t>
            </a:r>
            <a:r>
              <a:rPr lang="en-US" dirty="0" err="1"/>
              <a:t>Vidick</a:t>
            </a:r>
            <a:r>
              <a:rPr lang="en-US" dirty="0"/>
              <a:t>, and John Wright.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F19-4F8F-0F46-9E44-B5315A401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8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I’m going to start by giving a general overview of low-degree testing in the classical, commutative setting.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F19-4F8F-0F46-9E44-B5315A4013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2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that we’re given access to f is through a black box.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CF19-4F8F-0F46-9E44-B5315A4013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0AC7-0CB2-4B4D-84AB-CD63BF937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5D412-E389-8649-9DC5-AA99FFDE1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B2EAB-0F98-1B4F-9104-BD1DC63B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B7E-2018-EF44-95A6-82FACAA84F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150D-F4F2-E047-98D6-A558C858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B5D02-6CA2-4E4A-974A-33E74802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B163-AF84-374B-AC04-38D2E026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7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8015-1601-2149-AD93-C8B6C6D1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B41A1-6290-8B4F-8496-C59E20720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1DE62-6B19-DB44-A864-624CB0A0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B7E-2018-EF44-95A6-82FACAA84F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24161-6C5D-D544-AFD9-6FED302C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85AF9-3B94-194F-88BD-E1583C39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B163-AF84-374B-AC04-38D2E026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5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2AC80-34F6-D240-950E-0B97E082F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D34E6-2096-704C-A443-D1A57DF0D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CC01D-2065-554A-86BC-5BB87E4E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B7E-2018-EF44-95A6-82FACAA84F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C8AF-7592-7A40-BCA2-EBDDAE4A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7D72F-57E5-6F47-A4D2-B07353C1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B163-AF84-374B-AC04-38D2E026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93BA-E043-CF45-94B7-9AAE30B9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2F3D-CA6A-CC4F-B404-FA5B1997C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97DF1-AAB1-084D-AE27-04C4FD7D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B7E-2018-EF44-95A6-82FACAA84F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746B6-A365-3C49-A4CB-4C00B212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8E8A-A514-A145-A499-748BD4B7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B163-AF84-374B-AC04-38D2E026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8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E0E0-F3D3-5349-B2FB-6FA648F8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2250A-3B30-7D44-A19B-23BE034FA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49083-7CC2-1F47-B76B-AD977914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B7E-2018-EF44-95A6-82FACAA84F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E3499-9945-9E4B-BA2B-AC7D2984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5B903-8A55-9E4F-B47E-551E2357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B163-AF84-374B-AC04-38D2E026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7519-F7B9-E444-A742-4CBBF91F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71586-129F-8B48-8DB8-9F3B62D8F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AA0DA-2971-454E-B9B0-1FC4EDA74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F7724-A597-A34C-B814-719D22F8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B7E-2018-EF44-95A6-82FACAA84F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4F438-FE4F-3A47-806D-E5651189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334B5-388B-D842-93A1-C3854C9F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B163-AF84-374B-AC04-38D2E026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7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66FC-078A-0A40-BB51-B84E34B8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75C5C-FEFD-0942-81A4-D0F6F9AAE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6F7CF-F13D-0648-92D9-42EC61541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69F92-C489-DC4E-8487-F9EB8F292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26141-8F04-F34E-A592-126CADC91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2ED225-E388-9446-A074-B88E361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B7E-2018-EF44-95A6-82FACAA84F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9A084-C677-504A-AD69-7A4D331B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C19DE-13D7-044E-A6EA-54B4E39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B163-AF84-374B-AC04-38D2E026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0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E61A-20E7-0048-AED2-3043DDD6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873FA-7B0A-AC46-B179-A26BFA09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B7E-2018-EF44-95A6-82FACAA84F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D6255-3774-0B4B-BFF5-09A92D74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23BE4-B299-FF47-9EDB-2F5CF47C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B163-AF84-374B-AC04-38D2E026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CDF67-D5B7-E944-BC3A-7953ADD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B7E-2018-EF44-95A6-82FACAA84F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5758A-836A-3F4E-B3EE-346C7F85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05847-4ADE-6C43-8ABC-B2D091B7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B163-AF84-374B-AC04-38D2E026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8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42E8-51B8-154D-B451-651D52F2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D8FA5-B728-FB41-9BA0-63975770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D7820-97B9-D24D-B1D6-A0717FCA4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BDD04-EBDA-4E4C-9038-47E9F21E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B7E-2018-EF44-95A6-82FACAA84F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9E652-0D37-E446-B70F-CDF7934E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76897-A62F-984C-B26E-8E201C5D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B163-AF84-374B-AC04-38D2E026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9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08C4-0F55-D541-BB53-FB1808E0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C4245-2D73-2147-AD99-EA90C5A2C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D8999-DB28-F045-B33C-47E596930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6BF8E-9CF1-FC48-B2DB-C24A08AC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FB7E-2018-EF44-95A6-82FACAA84F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D9C9E-AB89-2D43-994D-B1D4091D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A93BD-E94C-2241-90F4-F323525E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B163-AF84-374B-AC04-38D2E026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0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C628F-4392-8E49-A065-488A1188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A1384-D5D1-7C42-A827-D5D2290C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A089-952F-2444-9AE5-0539A3467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FB7E-2018-EF44-95A6-82FACAA84F3B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4A985-8AA3-584F-84B4-D36B29F24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183B1-6C48-1547-BF05-0F9BDF45E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B163-AF84-374B-AC04-38D2E026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6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28.tiff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9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34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04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25CA-E1C8-C948-8AB2-B468CFAF4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low-degree polynomials in the noncommutative setting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BDB1C-D6CE-1A43-A6F5-A0C8FAD90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Henry Yuen (Columbia University)</a:t>
            </a:r>
          </a:p>
          <a:p>
            <a:endParaRPr lang="en-US" dirty="0"/>
          </a:p>
          <a:p>
            <a:r>
              <a:rPr lang="en-US" dirty="0"/>
              <a:t>based on joint work w/ </a:t>
            </a:r>
            <a:r>
              <a:rPr lang="en-US" dirty="0" err="1"/>
              <a:t>Zhengfeng</a:t>
            </a:r>
            <a:r>
              <a:rPr lang="en-US" dirty="0"/>
              <a:t> Ji, Anand Natarajan, Thomas </a:t>
            </a:r>
            <a:r>
              <a:rPr lang="en-US" dirty="0" err="1"/>
              <a:t>Vidick</a:t>
            </a:r>
            <a:r>
              <a:rPr lang="en-US" dirty="0"/>
              <a:t>, John Wright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D0C8AA-047F-F34E-ABDB-CC502AC3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31" y="5081030"/>
            <a:ext cx="1113420" cy="15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2849988-06EA-DA41-89B6-A440667CF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89" y="5198406"/>
            <a:ext cx="1259872" cy="13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omas vidick">
            <a:extLst>
              <a:ext uri="{FF2B5EF4-FFF2-40B4-BE49-F238E27FC236}">
                <a16:creationId xmlns:a16="http://schemas.microsoft.com/office/drawing/2014/main" id="{197ACF0F-4EA6-2D4F-9F0B-A5207E9DB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23" y="5041196"/>
            <a:ext cx="1259872" cy="162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18AD3F-6A23-4949-8763-5B3BAEFDB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1408" y="5081030"/>
            <a:ext cx="1495055" cy="142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8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560000-20D3-6344-8F22-66606C0F8D1A}"/>
              </a:ext>
            </a:extLst>
          </p:cNvPr>
          <p:cNvSpPr txBox="1"/>
          <p:nvPr/>
        </p:nvSpPr>
        <p:spPr>
          <a:xfrm>
            <a:off x="605117" y="611200"/>
            <a:ext cx="1134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Probabilistically Checkable Proofs (PCP) Theorem (</a:t>
            </a:r>
            <a:r>
              <a:rPr lang="en-US" sz="2800" b="1" i="1" dirty="0"/>
              <a:t>equivalent formulation</a:t>
            </a:r>
            <a:r>
              <a:rPr lang="en-US" sz="2800" b="1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E63A3F4-3FC5-3442-BE9F-B242133AEC84}"/>
                  </a:ext>
                </a:extLst>
              </p:cNvPr>
              <p:cNvSpPr/>
              <p:nvPr/>
            </p:nvSpPr>
            <p:spPr>
              <a:xfrm>
                <a:off x="611245" y="1597896"/>
                <a:ext cx="23412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ZFC statement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E63A3F4-3FC5-3442-BE9F-B242133AE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45" y="1597896"/>
                <a:ext cx="2341282" cy="584775"/>
              </a:xfrm>
              <a:prstGeom prst="rect">
                <a:avLst/>
              </a:prstGeom>
              <a:blipFill>
                <a:blip r:embed="rId2"/>
                <a:stretch>
                  <a:fillRect l="-4348" r="-54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758B38E-73F9-904C-AE9D-B667C488F643}"/>
                  </a:ext>
                </a:extLst>
              </p:cNvPr>
              <p:cNvSpPr/>
              <p:nvPr/>
            </p:nvSpPr>
            <p:spPr>
              <a:xfrm>
                <a:off x="5364647" y="1698157"/>
                <a:ext cx="31658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4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CA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758B38E-73F9-904C-AE9D-B667C488F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647" y="1698157"/>
                <a:ext cx="3165895" cy="461665"/>
              </a:xfrm>
              <a:prstGeom prst="rect">
                <a:avLst/>
              </a:prstGeom>
              <a:blipFill>
                <a:blip r:embed="rId3"/>
                <a:stretch>
                  <a:fillRect l="-402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5935A95-5363-9A4A-A9C4-3BD55A0F0036}"/>
                  </a:ext>
                </a:extLst>
              </p:cNvPr>
              <p:cNvSpPr/>
              <p:nvPr/>
            </p:nvSpPr>
            <p:spPr>
              <a:xfrm>
                <a:off x="605117" y="2437027"/>
                <a:ext cx="10888544" cy="16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has ZFC proof of length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   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  </a:t>
                </a:r>
                <a:r>
                  <a:rPr lang="en-CA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/>
                  <a:t> multilinear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such that </a:t>
                </a:r>
              </a:p>
              <a:p>
                <a:endParaRPr lang="en-US" sz="20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CA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CA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CA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CA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≡0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5935A95-5363-9A4A-A9C4-3BD55A0F0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17" y="2437027"/>
                <a:ext cx="10888544" cy="1670842"/>
              </a:xfrm>
              <a:prstGeom prst="rect">
                <a:avLst/>
              </a:prstGeom>
              <a:blipFill>
                <a:blip r:embed="rId4"/>
                <a:stretch>
                  <a:fillRect t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>
            <a:extLst>
              <a:ext uri="{FF2B5EF4-FFF2-40B4-BE49-F238E27FC236}">
                <a16:creationId xmlns:a16="http://schemas.microsoft.com/office/drawing/2014/main" id="{CF9B60F4-A038-F14C-B15F-826CD2A4EB9D}"/>
              </a:ext>
            </a:extLst>
          </p:cNvPr>
          <p:cNvSpPr/>
          <p:nvPr/>
        </p:nvSpPr>
        <p:spPr>
          <a:xfrm>
            <a:off x="3477864" y="1810973"/>
            <a:ext cx="1462487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0FDD2D-7EB0-5F40-8BBE-11FF42E63D3F}"/>
              </a:ext>
            </a:extLst>
          </p:cNvPr>
          <p:cNvSpPr txBox="1"/>
          <p:nvPr/>
        </p:nvSpPr>
        <p:spPr>
          <a:xfrm>
            <a:off x="3053569" y="1433864"/>
            <a:ext cx="231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Efficiently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DF9108-D736-6C40-81AD-C07D7BBB4EA2}"/>
                  </a:ext>
                </a:extLst>
              </p:cNvPr>
              <p:cNvSpPr txBox="1"/>
              <p:nvPr/>
            </p:nvSpPr>
            <p:spPr>
              <a:xfrm>
                <a:off x="605117" y="3656372"/>
                <a:ext cx="10888544" cy="3209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PCP Proof of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consists of evaluation tables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To test validity of proof:</a:t>
                </a:r>
              </a:p>
              <a:p>
                <a:pPr marL="457200" indent="-457200">
                  <a:buFontTx/>
                  <a:buAutoNum type="arabicParenBoth"/>
                </a:pPr>
                <a:r>
                  <a:rPr lang="en-US" sz="2000" dirty="0"/>
                  <a:t>Pick a random point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 and check </a:t>
                </a:r>
                <a:br>
                  <a:rPr lang="en-US" sz="2000" dirty="0"/>
                </a:b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CA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CA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CA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CA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457200" indent="-457200">
                  <a:buAutoNum type="arabicParenBoth"/>
                </a:pPr>
                <a:endParaRPr lang="en-US" sz="2000" dirty="0"/>
              </a:p>
              <a:p>
                <a:pPr marL="457200" indent="-457200">
                  <a:buAutoNum type="arabicParenBoth"/>
                </a:pPr>
                <a:r>
                  <a:rPr lang="en-US" sz="2000" dirty="0"/>
                  <a:t>Perform </a:t>
                </a:r>
                <a:r>
                  <a:rPr lang="en-US" sz="2000" b="1" dirty="0"/>
                  <a:t>Low Degree Test</a:t>
                </a:r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457200" indent="-457200">
                  <a:buAutoNum type="arabicParenBoth"/>
                </a:pPr>
                <a:endParaRPr lang="en-US" sz="2000" dirty="0"/>
              </a:p>
              <a:p>
                <a:pPr marL="457200" indent="-457200">
                  <a:buAutoNum type="arabicParenBoth"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DF9108-D736-6C40-81AD-C07D7BBB4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17" y="3656372"/>
                <a:ext cx="10888544" cy="3209725"/>
              </a:xfrm>
              <a:prstGeom prst="rect">
                <a:avLst/>
              </a:prstGeom>
              <a:blipFill>
                <a:blip r:embed="rId5"/>
                <a:stretch>
                  <a:fillRect l="-583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7FBC84A-70D6-AE41-8104-8D3BFB9F32E2}"/>
                  </a:ext>
                </a:extLst>
              </p:cNvPr>
              <p:cNvSpPr/>
              <p:nvPr/>
            </p:nvSpPr>
            <p:spPr>
              <a:xfrm>
                <a:off x="8954838" y="1597896"/>
                <a:ext cx="277406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Degree-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Polynomial over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7FBC84A-70D6-AE41-8104-8D3BFB9F3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838" y="1597896"/>
                <a:ext cx="2774065" cy="954107"/>
              </a:xfrm>
              <a:prstGeom prst="rect">
                <a:avLst/>
              </a:prstGeom>
              <a:blipFill>
                <a:blip r:embed="rId6"/>
                <a:stretch>
                  <a:fillRect l="-183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FC4AD738-D23F-CB4E-9E06-6148FEE6D9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3373"/>
          <a:stretch/>
        </p:blipFill>
        <p:spPr>
          <a:xfrm>
            <a:off x="6930507" y="3874952"/>
            <a:ext cx="1368631" cy="763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71BC475-AE82-9845-B3DF-831B1AEABA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3373"/>
          <a:stretch/>
        </p:blipFill>
        <p:spPr>
          <a:xfrm>
            <a:off x="8530542" y="3877784"/>
            <a:ext cx="1368631" cy="763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F60E996-A939-C840-96C9-A0A2AEF78A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3373"/>
          <a:stretch/>
        </p:blipFill>
        <p:spPr>
          <a:xfrm>
            <a:off x="10106064" y="3865418"/>
            <a:ext cx="1368631" cy="763235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F8EEDC2-675B-FE46-BF5D-1ACF8A235B31}"/>
                  </a:ext>
                </a:extLst>
              </p:cNvPr>
              <p:cNvSpPr/>
              <p:nvPr/>
            </p:nvSpPr>
            <p:spPr>
              <a:xfrm>
                <a:off x="7450597" y="3491384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F8EEDC2-675B-FE46-BF5D-1ACF8A235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597" y="3491384"/>
                <a:ext cx="38568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A8B75FE-8E44-7C48-99CB-402016B990A2}"/>
                  </a:ext>
                </a:extLst>
              </p:cNvPr>
              <p:cNvSpPr/>
              <p:nvPr/>
            </p:nvSpPr>
            <p:spPr>
              <a:xfrm>
                <a:off x="9009760" y="3491957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A8B75FE-8E44-7C48-99CB-402016B99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760" y="3491957"/>
                <a:ext cx="3960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A09F77B-9E3B-0948-AB76-9C11F88E1540}"/>
                  </a:ext>
                </a:extLst>
              </p:cNvPr>
              <p:cNvSpPr/>
              <p:nvPr/>
            </p:nvSpPr>
            <p:spPr>
              <a:xfrm>
                <a:off x="10609827" y="3505620"/>
                <a:ext cx="3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A09F77B-9E3B-0948-AB76-9C11F88E1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827" y="3505620"/>
                <a:ext cx="3960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87C02801-838F-F748-A795-FBA885163A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0" y="5250584"/>
            <a:ext cx="428749" cy="758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1ABB48E-8688-014C-8FAB-4141F57E005B}"/>
              </a:ext>
            </a:extLst>
          </p:cNvPr>
          <p:cNvCxnSpPr>
            <a:cxnSpLocks/>
          </p:cNvCxnSpPr>
          <p:nvPr/>
        </p:nvCxnSpPr>
        <p:spPr>
          <a:xfrm flipH="1" flipV="1">
            <a:off x="7487433" y="4531424"/>
            <a:ext cx="1511940" cy="936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70502F2-AADA-5843-9B65-61A957764792}"/>
              </a:ext>
            </a:extLst>
          </p:cNvPr>
          <p:cNvCxnSpPr>
            <a:cxnSpLocks/>
          </p:cNvCxnSpPr>
          <p:nvPr/>
        </p:nvCxnSpPr>
        <p:spPr>
          <a:xfrm flipH="1" flipV="1">
            <a:off x="9087468" y="4233452"/>
            <a:ext cx="159181" cy="9308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4313ADD-ED32-6B4A-A37B-98843764ADD9}"/>
              </a:ext>
            </a:extLst>
          </p:cNvPr>
          <p:cNvCxnSpPr>
            <a:cxnSpLocks/>
          </p:cNvCxnSpPr>
          <p:nvPr/>
        </p:nvCxnSpPr>
        <p:spPr>
          <a:xfrm flipV="1">
            <a:off x="9676356" y="4410573"/>
            <a:ext cx="892568" cy="926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85B917-C007-674E-BFBD-8E5A19792A72}"/>
                  </a:ext>
                </a:extLst>
              </p:cNvPr>
              <p:cNvSpPr txBox="1"/>
              <p:nvPr/>
            </p:nvSpPr>
            <p:spPr>
              <a:xfrm>
                <a:off x="2619251" y="5233528"/>
                <a:ext cx="28468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7030A0"/>
                    </a:solidFill>
                  </a:rPr>
                  <a:t>Requires 1 query to </a:t>
                </a:r>
                <a14:m>
                  <m:oMath xmlns:m="http://schemas.openxmlformats.org/officeDocument/2006/math">
                    <m:r>
                      <a:rPr lang="en-CA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 each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85B917-C007-674E-BFBD-8E5A19792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251" y="5233528"/>
                <a:ext cx="2846831" cy="307777"/>
              </a:xfrm>
              <a:prstGeom prst="rect">
                <a:avLst/>
              </a:prstGeom>
              <a:blipFill>
                <a:blip r:embed="rId12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10336A5-D44C-0348-93C1-9180D0B73BFC}"/>
                  </a:ext>
                </a:extLst>
              </p:cNvPr>
              <p:cNvSpPr txBox="1"/>
              <p:nvPr/>
            </p:nvSpPr>
            <p:spPr>
              <a:xfrm>
                <a:off x="2619251" y="5854932"/>
                <a:ext cx="31565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7030A0"/>
                    </a:solidFill>
                  </a:rPr>
                  <a:t>Requires </a:t>
                </a:r>
                <a14:m>
                  <m:oMath xmlns:m="http://schemas.openxmlformats.org/officeDocument/2006/math">
                    <m:r>
                      <a:rPr lang="en-CA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1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CA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queries to </a:t>
                </a:r>
                <a14:m>
                  <m:oMath xmlns:m="http://schemas.openxmlformats.org/officeDocument/2006/math">
                    <m:r>
                      <a:rPr lang="en-CA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 each</a:t>
                </a: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10336A5-D44C-0348-93C1-9180D0B7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251" y="5854932"/>
                <a:ext cx="3156516" cy="307777"/>
              </a:xfrm>
              <a:prstGeom prst="rect">
                <a:avLst/>
              </a:prstGeom>
              <a:blipFill>
                <a:blip r:embed="rId13"/>
                <a:stretch>
                  <a:fillRect l="-806" r="-80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6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/>
      <p:bldP spid="37" grpId="0"/>
      <p:bldP spid="39" grpId="0"/>
      <p:bldP spid="47" grpId="0"/>
      <p:bldP spid="48" grpId="0"/>
      <p:bldP spid="49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560000-20D3-6344-8F22-66606C0F8D1A}"/>
              </a:ext>
            </a:extLst>
          </p:cNvPr>
          <p:cNvSpPr txBox="1"/>
          <p:nvPr/>
        </p:nvSpPr>
        <p:spPr>
          <a:xfrm>
            <a:off x="605117" y="611200"/>
            <a:ext cx="1134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Probabilistically Checkable Proofs (PCP) Theorem (</a:t>
            </a:r>
            <a:r>
              <a:rPr lang="en-US" sz="2800" b="1" i="1" dirty="0"/>
              <a:t>equivalent formulation</a:t>
            </a:r>
            <a:r>
              <a:rPr lang="en-US" sz="2800" b="1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E63A3F4-3FC5-3442-BE9F-B242133AEC84}"/>
                  </a:ext>
                </a:extLst>
              </p:cNvPr>
              <p:cNvSpPr/>
              <p:nvPr/>
            </p:nvSpPr>
            <p:spPr>
              <a:xfrm>
                <a:off x="611245" y="1597896"/>
                <a:ext cx="23412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ZFC statement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E63A3F4-3FC5-3442-BE9F-B242133AE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45" y="1597896"/>
                <a:ext cx="2341282" cy="584775"/>
              </a:xfrm>
              <a:prstGeom prst="rect">
                <a:avLst/>
              </a:prstGeom>
              <a:blipFill>
                <a:blip r:embed="rId2"/>
                <a:stretch>
                  <a:fillRect l="-4348" r="-54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758B38E-73F9-904C-AE9D-B667C488F643}"/>
                  </a:ext>
                </a:extLst>
              </p:cNvPr>
              <p:cNvSpPr/>
              <p:nvPr/>
            </p:nvSpPr>
            <p:spPr>
              <a:xfrm>
                <a:off x="5364647" y="1698157"/>
                <a:ext cx="31658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CA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758B38E-73F9-904C-AE9D-B667C488F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647" y="1698157"/>
                <a:ext cx="3165895" cy="461665"/>
              </a:xfrm>
              <a:prstGeom prst="rect">
                <a:avLst/>
              </a:prstGeom>
              <a:blipFill>
                <a:blip r:embed="rId3"/>
                <a:stretch>
                  <a:fillRect l="-402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5935A95-5363-9A4A-A9C4-3BD55A0F0036}"/>
                  </a:ext>
                </a:extLst>
              </p:cNvPr>
              <p:cNvSpPr/>
              <p:nvPr/>
            </p:nvSpPr>
            <p:spPr>
              <a:xfrm>
                <a:off x="605117" y="2437027"/>
                <a:ext cx="10888544" cy="16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has ZFC proof of length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 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  </a:t>
                </a:r>
                <a:r>
                  <a:rPr lang="en-CA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/>
                  <a:t> multilinear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such that 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CA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CA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CA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CA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A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≡0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5935A95-5363-9A4A-A9C4-3BD55A0F0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17" y="2437027"/>
                <a:ext cx="10888544" cy="1670842"/>
              </a:xfrm>
              <a:prstGeom prst="rect">
                <a:avLst/>
              </a:prstGeom>
              <a:blipFill>
                <a:blip r:embed="rId4"/>
                <a:stretch>
                  <a:fillRect t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>
            <a:extLst>
              <a:ext uri="{FF2B5EF4-FFF2-40B4-BE49-F238E27FC236}">
                <a16:creationId xmlns:a16="http://schemas.microsoft.com/office/drawing/2014/main" id="{CF9B60F4-A038-F14C-B15F-826CD2A4EB9D}"/>
              </a:ext>
            </a:extLst>
          </p:cNvPr>
          <p:cNvSpPr/>
          <p:nvPr/>
        </p:nvSpPr>
        <p:spPr>
          <a:xfrm>
            <a:off x="3477864" y="1810973"/>
            <a:ext cx="1462487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0FDD2D-7EB0-5F40-8BBE-11FF42E63D3F}"/>
              </a:ext>
            </a:extLst>
          </p:cNvPr>
          <p:cNvSpPr txBox="1"/>
          <p:nvPr/>
        </p:nvSpPr>
        <p:spPr>
          <a:xfrm>
            <a:off x="3053569" y="1433864"/>
            <a:ext cx="231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Efficiently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7FBC84A-70D6-AE41-8104-8D3BFB9F32E2}"/>
                  </a:ext>
                </a:extLst>
              </p:cNvPr>
              <p:cNvSpPr/>
              <p:nvPr/>
            </p:nvSpPr>
            <p:spPr>
              <a:xfrm>
                <a:off x="8954838" y="1597896"/>
                <a:ext cx="277406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Degree-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Polynomial over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7FBC84A-70D6-AE41-8104-8D3BFB9F3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838" y="1597896"/>
                <a:ext cx="2774065" cy="954107"/>
              </a:xfrm>
              <a:prstGeom prst="rect">
                <a:avLst/>
              </a:prstGeom>
              <a:blipFill>
                <a:blip r:embed="rId5"/>
                <a:stretch>
                  <a:fillRect l="-183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8DBAC831-368C-3C45-A0E6-D02A3ED8814A}"/>
              </a:ext>
            </a:extLst>
          </p:cNvPr>
          <p:cNvSpPr/>
          <p:nvPr/>
        </p:nvSpPr>
        <p:spPr>
          <a:xfrm>
            <a:off x="698339" y="3679046"/>
            <a:ext cx="11256095" cy="2384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AA0980-DACC-5F44-9617-70A003887CE9}"/>
                  </a:ext>
                </a:extLst>
              </p:cNvPr>
              <p:cNvSpPr txBox="1"/>
              <p:nvPr/>
            </p:nvSpPr>
            <p:spPr>
              <a:xfrm>
                <a:off x="902825" y="3771348"/>
                <a:ext cx="7812911" cy="1343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PCP proof was accepted with probability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342900" indent="-342900">
                  <a:buAutoNum type="arabicParenBoth"/>
                </a:pPr>
                <a:r>
                  <a:rPr lang="en-US" dirty="0"/>
                  <a:t>There exist </a:t>
                </a:r>
                <a:r>
                  <a:rPr lang="en-US" dirty="0" err="1"/>
                  <a:t>bonafide</a:t>
                </a:r>
                <a:r>
                  <a:rPr lang="en-US" dirty="0"/>
                  <a:t> multilinear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latin typeface="Cambria Math" panose="02040503050406030204" pitchFamily="18" charset="0"/>
                      </a:rPr>
                      <m:t>A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  <a:p>
                <a:pPr marL="342900" indent="-342900">
                  <a:buAutoNum type="arabicParenBoth"/>
                </a:pPr>
                <a:endParaRPr lang="en-US" dirty="0"/>
              </a:p>
              <a:p>
                <a:pPr marL="342900" indent="-342900">
                  <a:buAutoNum type="arabi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CA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CA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CA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CA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CA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CA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CA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CA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CA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AA0980-DACC-5F44-9617-70A003887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25" y="3771348"/>
                <a:ext cx="7812911" cy="1343573"/>
              </a:xfrm>
              <a:prstGeom prst="rect">
                <a:avLst/>
              </a:prstGeom>
              <a:blipFill>
                <a:blip r:embed="rId6"/>
                <a:stretch>
                  <a:fillRect l="-650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4A4AC3-6A51-0041-8F53-A6171FDAA138}"/>
                  </a:ext>
                </a:extLst>
              </p:cNvPr>
              <p:cNvSpPr/>
              <p:nvPr/>
            </p:nvSpPr>
            <p:spPr>
              <a:xfrm>
                <a:off x="5694330" y="5314651"/>
                <a:ext cx="3001719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CA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</m:d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≡0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4A4AC3-6A51-0041-8F53-A6171FDAA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330" y="5314651"/>
                <a:ext cx="3001719" cy="506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A92189-BEC9-2D4B-805F-050B46966F36}"/>
                  </a:ext>
                </a:extLst>
              </p:cNvPr>
              <p:cNvSpPr/>
              <p:nvPr/>
            </p:nvSpPr>
            <p:spPr>
              <a:xfrm>
                <a:off x="8920804" y="5383420"/>
                <a:ext cx="13188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true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A92189-BEC9-2D4B-805F-050B46966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804" y="5383420"/>
                <a:ext cx="1318823" cy="369332"/>
              </a:xfrm>
              <a:prstGeom prst="rect">
                <a:avLst/>
              </a:prstGeom>
              <a:blipFill>
                <a:blip r:embed="rId8"/>
                <a:stretch>
                  <a:fillRect t="-6667" r="-288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37CFDF7-965F-5D4F-B74A-4CA2FA2D7A5C}"/>
                  </a:ext>
                </a:extLst>
              </p:cNvPr>
              <p:cNvSpPr/>
              <p:nvPr/>
            </p:nvSpPr>
            <p:spPr>
              <a:xfrm>
                <a:off x="902825" y="5319849"/>
                <a:ext cx="4919242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degree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polynomial.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37CFDF7-965F-5D4F-B74A-4CA2FA2D7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25" y="5319849"/>
                <a:ext cx="4919242" cy="50687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61ADD6A-55C7-7A4B-BD5B-A2CE07A0AA1C}"/>
                  </a:ext>
                </a:extLst>
              </p:cNvPr>
              <p:cNvSpPr/>
              <p:nvPr/>
            </p:nvSpPr>
            <p:spPr>
              <a:xfrm>
                <a:off x="8444839" y="3059182"/>
                <a:ext cx="3628378" cy="107920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Schwartz-Zippel Lemma</a:t>
                </a:r>
                <a:r>
                  <a:rPr lang="en-US" dirty="0"/>
                  <a:t>: A nonzero deg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 over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can only vanish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fraction of points.</a:t>
                </a: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61ADD6A-55C7-7A4B-BD5B-A2CE07A0A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839" y="3059182"/>
                <a:ext cx="3628378" cy="1079206"/>
              </a:xfrm>
              <a:prstGeom prst="rect">
                <a:avLst/>
              </a:prstGeom>
              <a:blipFill>
                <a:blip r:embed="rId10"/>
                <a:stretch>
                  <a:fillRect l="-1394" t="-2326" b="-11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62CF9E-5513-6240-B507-5FF6D68579C5}"/>
                  </a:ext>
                </a:extLst>
              </p:cNvPr>
              <p:cNvSpPr txBox="1"/>
              <p:nvPr/>
            </p:nvSpPr>
            <p:spPr>
              <a:xfrm>
                <a:off x="7729675" y="6201477"/>
                <a:ext cx="4224759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7030A0"/>
                    </a:solidFill>
                  </a:rPr>
                  <a:t>To improve confidence, repeat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times!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62CF9E-5513-6240-B507-5FF6D6857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675" y="6201477"/>
                <a:ext cx="4224759" cy="506870"/>
              </a:xfrm>
              <a:prstGeom prst="rect">
                <a:avLst/>
              </a:prstGeom>
              <a:blipFill>
                <a:blip r:embed="rId11"/>
                <a:stretch>
                  <a:fillRect l="-1201" r="-120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4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8" grpId="0"/>
      <p:bldP spid="30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D53A73-51BB-5946-993F-7287506D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Noncommutative Setting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C1C2F-A871-A145-A3A3-6FEF5EE79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3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AFD9-F05E-4240-8A7A-39A4E692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E7FC7D-B6DD-9A4F-95B2-BE14338B19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1008"/>
                <a:ext cx="9125480" cy="4625955"/>
              </a:xfrm>
            </p:spPr>
            <p:txBody>
              <a:bodyPr>
                <a:noAutofit/>
              </a:bodyPr>
              <a:lstStyle/>
              <a:p>
                <a:r>
                  <a:rPr lang="en-CA" sz="2000" b="0" dirty="0">
                    <a:ea typeface="Cambria Math" panose="02040503050406030204" pitchFamily="18" charset="0"/>
                  </a:rPr>
                  <a:t>A </a:t>
                </a:r>
                <a:r>
                  <a:rPr lang="en-CA" sz="20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measurement</a:t>
                </a:r>
                <a:r>
                  <a:rPr lang="en-CA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b="0" dirty="0">
                    <a:ea typeface="Cambria Math" panose="02040503050406030204" pitchFamily="18" charset="0"/>
                  </a:rPr>
                  <a:t> with outcome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collection of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CA" sz="20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CA" sz="2000" b="0" dirty="0">
                    <a:ea typeface="Cambria Math" panose="02040503050406030204" pitchFamily="18" charset="0"/>
                  </a:rPr>
                  <a:t>are self-adjoint projections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000" i="1" dirty="0"/>
              </a:p>
              <a:p>
                <a:endParaRPr lang="en-US" sz="2000" dirty="0"/>
              </a:p>
              <a:p>
                <a:r>
                  <a:rPr lang="en-US" sz="2000" dirty="0"/>
                  <a:t>Performing measurement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yields outcome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with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Performing </a:t>
                </a:r>
                <a:r>
                  <a:rPr lang="en-US" sz="2000" b="1" i="1" dirty="0">
                    <a:solidFill>
                      <a:srgbClr val="C00000"/>
                    </a:solidFill>
                  </a:rPr>
                  <a:t>sequence</a:t>
                </a:r>
                <a:r>
                  <a:rPr lang="en-US" sz="2000" dirty="0"/>
                  <a:t> of measurements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yields outcomes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with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(2)</m:t>
                                </m:r>
                              </m:sup>
                            </m:sSub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sSubSup>
                              <m:sSub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don’t necessarily commute!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Motivation: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Quantum Physics</a:t>
                </a:r>
                <a:r>
                  <a:rPr lang="en-US" sz="2000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E7FC7D-B6DD-9A4F-95B2-BE14338B19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1008"/>
                <a:ext cx="9125480" cy="4625955"/>
              </a:xfrm>
              <a:blipFill>
                <a:blip r:embed="rId2"/>
                <a:stretch>
                  <a:fillRect l="-696" t="-1370" b="-5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335F6DA-FC1C-114D-A5D0-14340A469C73}"/>
              </a:ext>
            </a:extLst>
          </p:cNvPr>
          <p:cNvSpPr/>
          <p:nvPr/>
        </p:nvSpPr>
        <p:spPr>
          <a:xfrm>
            <a:off x="7675341" y="5388884"/>
            <a:ext cx="4076821" cy="788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A0F81B-E20B-A542-893E-0AFC446C120A}"/>
                  </a:ext>
                </a:extLst>
              </p:cNvPr>
              <p:cNvSpPr/>
              <p:nvPr/>
            </p:nvSpPr>
            <p:spPr>
              <a:xfrm>
                <a:off x="7675341" y="5458334"/>
                <a:ext cx="202382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A0F81B-E20B-A542-893E-0AFC446C1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41" y="5458334"/>
                <a:ext cx="2023824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EC4245A-7FCC-3641-9ED3-F23CD91B4D99}"/>
              </a:ext>
            </a:extLst>
          </p:cNvPr>
          <p:cNvSpPr txBox="1"/>
          <p:nvPr/>
        </p:nvSpPr>
        <p:spPr>
          <a:xfrm>
            <a:off x="9699165" y="5492949"/>
            <a:ext cx="205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normalized </a:t>
            </a:r>
            <a:br>
              <a:rPr lang="en-US" sz="1600" dirty="0"/>
            </a:br>
            <a:r>
              <a:rPr lang="en-US" sz="1600" dirty="0"/>
              <a:t>Hilbert-Schmidt norm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A173AC78-2086-804E-8A67-EA72167B46CF}"/>
              </a:ext>
            </a:extLst>
          </p:cNvPr>
          <p:cNvSpPr/>
          <p:nvPr/>
        </p:nvSpPr>
        <p:spPr>
          <a:xfrm>
            <a:off x="10160000" y="2017954"/>
            <a:ext cx="1655180" cy="15162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0347287-BCA4-4B4C-8E15-0A31AF3CD8CE}"/>
              </a:ext>
            </a:extLst>
          </p:cNvPr>
          <p:cNvSpPr/>
          <p:nvPr/>
        </p:nvSpPr>
        <p:spPr>
          <a:xfrm>
            <a:off x="10784792" y="1693883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6FA671-1221-D84C-90DC-A551D303AE76}"/>
                  </a:ext>
                </a:extLst>
              </p:cNvPr>
              <p:cNvSpPr/>
              <p:nvPr/>
            </p:nvSpPr>
            <p:spPr>
              <a:xfrm>
                <a:off x="10712417" y="1172896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6FA671-1221-D84C-90DC-A551D303A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417" y="1172896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>
            <a:extLst>
              <a:ext uri="{FF2B5EF4-FFF2-40B4-BE49-F238E27FC236}">
                <a16:creationId xmlns:a16="http://schemas.microsoft.com/office/drawing/2014/main" id="{73AB2350-C8AB-9246-A9E8-6527A3DCA328}"/>
              </a:ext>
            </a:extLst>
          </p:cNvPr>
          <p:cNvSpPr/>
          <p:nvPr/>
        </p:nvSpPr>
        <p:spPr>
          <a:xfrm>
            <a:off x="10784795" y="3652882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A4F3BE-3FB0-8E4A-A4C6-C7C69A721364}"/>
                  </a:ext>
                </a:extLst>
              </p:cNvPr>
              <p:cNvSpPr/>
              <p:nvPr/>
            </p:nvSpPr>
            <p:spPr>
              <a:xfrm>
                <a:off x="10706198" y="4290907"/>
                <a:ext cx="4025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A4F3BE-3FB0-8E4A-A4C6-C7C69A721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6198" y="4290907"/>
                <a:ext cx="4025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atom">
            <a:extLst>
              <a:ext uri="{FF2B5EF4-FFF2-40B4-BE49-F238E27FC236}">
                <a16:creationId xmlns:a16="http://schemas.microsoft.com/office/drawing/2014/main" id="{B17F713C-7E2E-6F4D-BCBA-E815B3B1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730" y="2596706"/>
            <a:ext cx="1073070" cy="7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0DA8-BD83-484C-863A-E9ACF3E3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Low-degree testing with a quantum box?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2353-65C8-1543-8512-9B18CC563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Classical setting assumes there is an underlying function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2353-65C8-1543-8512-9B18CC563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4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be 4">
            <a:extLst>
              <a:ext uri="{FF2B5EF4-FFF2-40B4-BE49-F238E27FC236}">
                <a16:creationId xmlns:a16="http://schemas.microsoft.com/office/drawing/2014/main" id="{5689C385-AEFB-144D-B20A-3262D9B70C5A}"/>
              </a:ext>
            </a:extLst>
          </p:cNvPr>
          <p:cNvSpPr/>
          <p:nvPr/>
        </p:nvSpPr>
        <p:spPr>
          <a:xfrm>
            <a:off x="10160000" y="2017954"/>
            <a:ext cx="1655180" cy="15162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038208-2B80-A348-A9F0-E7932BCFE37E}"/>
                  </a:ext>
                </a:extLst>
              </p:cNvPr>
              <p:cNvSpPr/>
              <p:nvPr/>
            </p:nvSpPr>
            <p:spPr>
              <a:xfrm>
                <a:off x="10501180" y="2562493"/>
                <a:ext cx="597215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038208-2B80-A348-A9F0-E7932BCFE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180" y="2562493"/>
                <a:ext cx="597215" cy="707886"/>
              </a:xfrm>
              <a:prstGeom prst="rect">
                <a:avLst/>
              </a:prstGeom>
              <a:blipFill>
                <a:blip r:embed="rId3"/>
                <a:stretch>
                  <a:fillRect l="-17021" r="-1063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07D30156-7862-1E43-BB22-0FBAE3A5AA11}"/>
              </a:ext>
            </a:extLst>
          </p:cNvPr>
          <p:cNvSpPr/>
          <p:nvPr/>
        </p:nvSpPr>
        <p:spPr>
          <a:xfrm>
            <a:off x="10784792" y="1693883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ED3F6B-DFF8-5F47-8158-2A57225084CC}"/>
                  </a:ext>
                </a:extLst>
              </p:cNvPr>
              <p:cNvSpPr/>
              <p:nvPr/>
            </p:nvSpPr>
            <p:spPr>
              <a:xfrm>
                <a:off x="10712417" y="1172896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ED3F6B-DFF8-5F47-8158-2A5722508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417" y="1172896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>
            <a:extLst>
              <a:ext uri="{FF2B5EF4-FFF2-40B4-BE49-F238E27FC236}">
                <a16:creationId xmlns:a16="http://schemas.microsoft.com/office/drawing/2014/main" id="{422634FC-3640-FD40-8A4A-BF392565784D}"/>
              </a:ext>
            </a:extLst>
          </p:cNvPr>
          <p:cNvSpPr/>
          <p:nvPr/>
        </p:nvSpPr>
        <p:spPr>
          <a:xfrm>
            <a:off x="10784795" y="3652882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A2A696-74ED-1245-A48C-32DB79E1466A}"/>
                  </a:ext>
                </a:extLst>
              </p:cNvPr>
              <p:cNvSpPr/>
              <p:nvPr/>
            </p:nvSpPr>
            <p:spPr>
              <a:xfrm>
                <a:off x="10494699" y="4318431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A2A696-74ED-1245-A48C-32DB79E14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699" y="4318431"/>
                <a:ext cx="861839" cy="461665"/>
              </a:xfrm>
              <a:prstGeom prst="rect">
                <a:avLst/>
              </a:prstGeom>
              <a:blipFill>
                <a:blip r:embed="rId5"/>
                <a:stretch>
                  <a:fillRect l="-1471" r="-1471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2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0DA8-BD83-484C-863A-E9ACF3E3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Low-degree testing with a quantum box?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2353-65C8-1543-8512-9B18CC5630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Classical setting assumes there is an underlying function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Noncommutative/quantum setting, we are given:</a:t>
                </a:r>
              </a:p>
              <a:p>
                <a:pPr lvl="1"/>
                <a:r>
                  <a:rPr lang="en-US" sz="2000" dirty="0"/>
                  <a:t>Dimension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For every point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i="1" dirty="0"/>
                  <a:t>, </a:t>
                </a:r>
                <a:r>
                  <a:rPr lang="en-US" sz="2000" b="1" i="1" dirty="0">
                    <a:solidFill>
                      <a:srgbClr val="C00000"/>
                    </a:solidFill>
                  </a:rPr>
                  <a:t>points measurement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/>
              </a:p>
              <a:p>
                <a:endParaRPr lang="en-US" sz="2400" dirty="0"/>
              </a:p>
              <a:p>
                <a:r>
                  <a:rPr lang="en-US" sz="2000" dirty="0"/>
                  <a:t>Box can be queried with a sequence of points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to </a:t>
                </a:r>
                <a:br>
                  <a:rPr lang="en-US" sz="2000" dirty="0"/>
                </a:br>
                <a:r>
                  <a:rPr lang="en-US" sz="2000" dirty="0"/>
                  <a:t>get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Outcomes are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random</a:t>
                </a:r>
                <a:r>
                  <a:rPr lang="en-US" sz="2000" dirty="0"/>
                  <a:t>, with probabilities given by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sSubSup>
                              <m:sSub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bSup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2353-65C8-1543-8512-9B18CC5630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4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be 4">
            <a:extLst>
              <a:ext uri="{FF2B5EF4-FFF2-40B4-BE49-F238E27FC236}">
                <a16:creationId xmlns:a16="http://schemas.microsoft.com/office/drawing/2014/main" id="{5689C385-AEFB-144D-B20A-3262D9B70C5A}"/>
              </a:ext>
            </a:extLst>
          </p:cNvPr>
          <p:cNvSpPr/>
          <p:nvPr/>
        </p:nvSpPr>
        <p:spPr>
          <a:xfrm>
            <a:off x="10160000" y="2017954"/>
            <a:ext cx="1655180" cy="15162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7D30156-7862-1E43-BB22-0FBAE3A5AA11}"/>
              </a:ext>
            </a:extLst>
          </p:cNvPr>
          <p:cNvSpPr/>
          <p:nvPr/>
        </p:nvSpPr>
        <p:spPr>
          <a:xfrm>
            <a:off x="10784792" y="1693883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ED3F6B-DFF8-5F47-8158-2A57225084CC}"/>
                  </a:ext>
                </a:extLst>
              </p:cNvPr>
              <p:cNvSpPr/>
              <p:nvPr/>
            </p:nvSpPr>
            <p:spPr>
              <a:xfrm>
                <a:off x="10712417" y="1172896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ED3F6B-DFF8-5F47-8158-2A5722508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417" y="1172896"/>
                <a:ext cx="42639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>
            <a:extLst>
              <a:ext uri="{FF2B5EF4-FFF2-40B4-BE49-F238E27FC236}">
                <a16:creationId xmlns:a16="http://schemas.microsoft.com/office/drawing/2014/main" id="{422634FC-3640-FD40-8A4A-BF392565784D}"/>
              </a:ext>
            </a:extLst>
          </p:cNvPr>
          <p:cNvSpPr/>
          <p:nvPr/>
        </p:nvSpPr>
        <p:spPr>
          <a:xfrm>
            <a:off x="10784795" y="3652882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A2A696-74ED-1245-A48C-32DB79E1466A}"/>
                  </a:ext>
                </a:extLst>
              </p:cNvPr>
              <p:cNvSpPr/>
              <p:nvPr/>
            </p:nvSpPr>
            <p:spPr>
              <a:xfrm>
                <a:off x="10712417" y="4373410"/>
                <a:ext cx="432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A2A696-74ED-1245-A48C-32DB79E14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417" y="4373410"/>
                <a:ext cx="43261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BE9C17-63E5-D04D-A989-FEF453D8DD4E}"/>
                  </a:ext>
                </a:extLst>
              </p:cNvPr>
              <p:cNvSpPr/>
              <p:nvPr/>
            </p:nvSpPr>
            <p:spPr>
              <a:xfrm>
                <a:off x="10475161" y="2710076"/>
                <a:ext cx="6788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9BE9C17-63E5-D04D-A989-FEF453D8D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61" y="2710076"/>
                <a:ext cx="67883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6DFACBE-CC2A-6048-B4EA-6DFA2879A7FB}"/>
              </a:ext>
            </a:extLst>
          </p:cNvPr>
          <p:cNvSpPr txBox="1">
            <a:spLocks/>
          </p:cNvSpPr>
          <p:nvPr/>
        </p:nvSpPr>
        <p:spPr>
          <a:xfrm>
            <a:off x="7831044" y="4953719"/>
            <a:ext cx="4198910" cy="200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740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29EE-1343-CF4A-AFA2-C6218DC3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Low-degree testing with a quantum box?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024B1-C595-E148-A5E5-0592052F0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2000" b="0" dirty="0">
                    <a:ea typeface="Cambria Math" panose="02040503050406030204" pitchFamily="18" charset="0"/>
                  </a:rPr>
                  <a:t>Given points 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/>
                  <a:t>, perform following </a:t>
                </a:r>
                <a:r>
                  <a:rPr lang="en-US" sz="2000" b="1" dirty="0"/>
                  <a:t>Low Degree Test</a:t>
                </a:r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024B1-C595-E148-A5E5-0592052F0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  <a:blipFill>
                <a:blip r:embed="rId2"/>
                <a:stretch>
                  <a:fillRect l="-725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8755BFC-D3D8-EB42-A982-7528016393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8" y="2537332"/>
                <a:ext cx="10515600" cy="18494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AutoNum type="arabicPeriod"/>
                </a:pPr>
                <a:r>
                  <a:rPr lang="en-US" sz="2000" dirty="0"/>
                  <a:t>Pick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/>
                  <a:t> random co-linear points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>
                    <a:solidFill>
                      <a:srgbClr val="C00000"/>
                    </a:solidFill>
                  </a:rPr>
                  <a:t>Sample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CA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CA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CA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CA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CA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sSubSup>
                              <m:sSubSupPr>
                                <m:ctrlPr>
                                  <a:rPr lang="en-CA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CA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CA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CA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CA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sup>
                            </m:sSubSup>
                          </m:e>
                        </m:d>
                      </m:e>
                      <m:sub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CA" sz="2000" dirty="0">
                  <a:solidFill>
                    <a:srgbClr val="C00000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CA" sz="2000" dirty="0"/>
                  <a:t>Interpolate </a:t>
                </a:r>
                <a:r>
                  <a:rPr lang="en-US" sz="2000" dirty="0"/>
                  <a:t>a univariate degree-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polynomial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 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/>
                  <a:t> , then accept. Otherwise, reject.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8755BFC-D3D8-EB42-A982-752801639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2537332"/>
                <a:ext cx="10515600" cy="1849473"/>
              </a:xfrm>
              <a:prstGeom prst="rect">
                <a:avLst/>
              </a:prstGeom>
              <a:blipFill>
                <a:blip r:embed="rId3"/>
                <a:stretch>
                  <a:fillRect l="-603" t="-5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CED6B0-A360-5044-8763-92E42980B482}"/>
                  </a:ext>
                </a:extLst>
              </p:cNvPr>
              <p:cNvSpPr/>
              <p:nvPr/>
            </p:nvSpPr>
            <p:spPr>
              <a:xfrm>
                <a:off x="838198" y="4555277"/>
                <a:ext cx="1051559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Suppose </a:t>
                </a:r>
                <a:r>
                  <a:rPr lang="en-US" sz="2000" b="1" dirty="0"/>
                  <a:t>Low Degree Test</a:t>
                </a:r>
                <a:r>
                  <a:rPr lang="en-US" sz="2000" dirty="0"/>
                  <a:t> accepts with probability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Can we deduce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/>
                  <a:t> measurements are globally consistent with low-degree polynomials in some way?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CED6B0-A360-5044-8763-92E42980B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4555277"/>
                <a:ext cx="10515599" cy="1323439"/>
              </a:xfrm>
              <a:prstGeom prst="rect">
                <a:avLst/>
              </a:prstGeom>
              <a:blipFill>
                <a:blip r:embed="rId4"/>
                <a:stretch>
                  <a:fillRect l="-604" t="-192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3D15-BA9D-D947-B4B6-5F342D11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Commuting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F2B23-0931-2D40-BC80-AE2B71AF7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Commuting measurements = classical setting</a:t>
                </a:r>
              </a:p>
              <a:p>
                <a:r>
                  <a:rPr lang="en-US" sz="2000" dirty="0"/>
                  <a:t>Suppose</a:t>
                </a:r>
                <a:r>
                  <a:rPr lang="en-CA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CA" sz="2000" dirty="0"/>
                  <a:t> 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b="0" dirty="0"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Then </a:t>
                </a:r>
                <a:r>
                  <a:rPr lang="en-US" sz="2000" dirty="0" err="1"/>
                  <a:t>w.l.o.g</a:t>
                </a:r>
                <a:r>
                  <a:rPr lang="en-US" sz="2000" dirty="0"/>
                  <a:t>.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sz="2000" dirty="0"/>
                  <a:t> are diagonal matrices with entries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iff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diagonal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distribution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CA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uniform 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F2B23-0931-2D40-BC80-AE2B71AF7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4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18202E-D0BC-5F44-A6C4-0586C3D64590}"/>
                  </a:ext>
                </a:extLst>
              </p:cNvPr>
              <p:cNvSpPr/>
              <p:nvPr/>
            </p:nvSpPr>
            <p:spPr>
              <a:xfrm>
                <a:off x="257187" y="5363636"/>
                <a:ext cx="49722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Pr [ commuting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passes </a:t>
                </a:r>
                <a:r>
                  <a:rPr lang="en-US" b="1" dirty="0"/>
                  <a:t>Low Degree Test</a:t>
                </a:r>
                <a:r>
                  <a:rPr lang="en-US" dirty="0"/>
                  <a:t> ]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18202E-D0BC-5F44-A6C4-0586C3D64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87" y="5363636"/>
                <a:ext cx="4972291" cy="369332"/>
              </a:xfrm>
              <a:prstGeom prst="rect">
                <a:avLst/>
              </a:prstGeom>
              <a:blipFill>
                <a:blip r:embed="rId3"/>
                <a:stretch>
                  <a:fillRect l="-1023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B3C0D11-1331-6741-A266-A1174A7D4AB0}"/>
              </a:ext>
            </a:extLst>
          </p:cNvPr>
          <p:cNvSpPr/>
          <p:nvPr/>
        </p:nvSpPr>
        <p:spPr>
          <a:xfrm>
            <a:off x="5637707" y="4767104"/>
            <a:ext cx="2110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classical low-degree </a:t>
            </a:r>
            <a:br>
              <a:rPr lang="en-US" i="1" dirty="0"/>
            </a:br>
            <a:r>
              <a:rPr lang="en-US" i="1" dirty="0"/>
              <a:t>test theorems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428AE4-EA4E-7A43-A9E6-6BB04A3DA6A2}"/>
                  </a:ext>
                </a:extLst>
              </p:cNvPr>
              <p:cNvSpPr/>
              <p:nvPr/>
            </p:nvSpPr>
            <p:spPr>
              <a:xfrm>
                <a:off x="8011178" y="5225136"/>
                <a:ext cx="40356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dirty="0"/>
                  <a:t>On average over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-agreement with some deg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428AE4-EA4E-7A43-A9E6-6BB04A3DA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178" y="5225136"/>
                <a:ext cx="4035614" cy="646331"/>
              </a:xfrm>
              <a:prstGeom prst="rect">
                <a:avLst/>
              </a:prstGeom>
              <a:blipFill>
                <a:blip r:embed="rId4"/>
                <a:stretch>
                  <a:fillRect l="-1258"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7587311C-DB1C-9846-A907-990CFF2D771D}"/>
              </a:ext>
            </a:extLst>
          </p:cNvPr>
          <p:cNvSpPr/>
          <p:nvPr/>
        </p:nvSpPr>
        <p:spPr>
          <a:xfrm>
            <a:off x="5463251" y="5430866"/>
            <a:ext cx="2435377" cy="23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887E49-A3AF-ED42-A6E8-CF25C606CF5E}"/>
                  </a:ext>
                </a:extLst>
              </p:cNvPr>
              <p:cNvSpPr/>
              <p:nvPr/>
            </p:nvSpPr>
            <p:spPr>
              <a:xfrm>
                <a:off x="8836178" y="2086912"/>
                <a:ext cx="2681696" cy="112697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/>
                                  </m:mr>
                                  <m:mr>
                                    <m:e/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887E49-A3AF-ED42-A6E8-CF25C606C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178" y="2086912"/>
                <a:ext cx="2681696" cy="11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55B944-584B-2841-B6AA-76578A260566}"/>
              </a:ext>
            </a:extLst>
          </p:cNvPr>
          <p:cNvCxnSpPr>
            <a:cxnSpLocks/>
          </p:cNvCxnSpPr>
          <p:nvPr/>
        </p:nvCxnSpPr>
        <p:spPr>
          <a:xfrm flipH="1">
            <a:off x="9838480" y="1511668"/>
            <a:ext cx="462988" cy="697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BB92EF-067E-2B40-8FBD-5E14546D0336}"/>
                  </a:ext>
                </a:extLst>
              </p:cNvPr>
              <p:cNvSpPr/>
              <p:nvPr/>
            </p:nvSpPr>
            <p:spPr>
              <a:xfrm>
                <a:off x="10028985" y="1150797"/>
                <a:ext cx="11874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BB92EF-067E-2B40-8FBD-5E14546D0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985" y="1150797"/>
                <a:ext cx="1187441" cy="369332"/>
              </a:xfrm>
              <a:prstGeom prst="rect">
                <a:avLst/>
              </a:prstGeom>
              <a:blipFill>
                <a:blip r:embed="rId6"/>
                <a:stretch>
                  <a:fillRect l="-106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3D15-BA9D-D947-B4B6-5F342D11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Commuting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F2B23-0931-2D40-BC80-AE2B71AF7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Commuting measurements = classical setting</a:t>
                </a:r>
              </a:p>
              <a:p>
                <a:r>
                  <a:rPr lang="en-US" sz="2000" dirty="0"/>
                  <a:t>Suppose</a:t>
                </a:r>
                <a:r>
                  <a:rPr lang="en-CA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CA" sz="2000" dirty="0"/>
                  <a:t> 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b="0" dirty="0">
                  <a:ea typeface="Cambria Math" panose="02040503050406030204" pitchFamily="18" charset="0"/>
                </a:endParaRPr>
              </a:p>
              <a:p>
                <a:endParaRPr lang="en-CA" sz="2000" dirty="0"/>
              </a:p>
              <a:p>
                <a:r>
                  <a:rPr lang="en-CA" sz="2000" dirty="0"/>
                  <a:t>Equivalently: define </a:t>
                </a:r>
                <a:r>
                  <a:rPr lang="en-CA" sz="2000" b="1" dirty="0">
                    <a:solidFill>
                      <a:srgbClr val="C00000"/>
                    </a:solidFill>
                  </a:rPr>
                  <a:t>“global” measurement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with outcomes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e>
                    </m:nary>
                  </m:oMath>
                </a14:m>
                <a:br>
                  <a:rPr lang="en-CA" sz="2000" dirty="0"/>
                </a:br>
                <a:endParaRPr lang="en-CA" sz="2000" dirty="0"/>
              </a:p>
              <a:p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000" dirty="0"/>
                  <a:t> (i.e., global measurement is </a:t>
                </a:r>
                <a:r>
                  <a:rPr lang="en-US" sz="2000" i="1" dirty="0"/>
                  <a:t>consistent</a:t>
                </a:r>
                <a:r>
                  <a:rPr lang="en-US" sz="2000" dirty="0"/>
                  <a:t> with points measurements).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F2B23-0931-2D40-BC80-AE2B71AF7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4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FD741A2-4B65-DD4C-900E-7F5D3EEAA3B2}"/>
                  </a:ext>
                </a:extLst>
              </p:cNvPr>
              <p:cNvSpPr/>
              <p:nvPr/>
            </p:nvSpPr>
            <p:spPr>
              <a:xfrm>
                <a:off x="257187" y="5363636"/>
                <a:ext cx="49722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Pr [ commuting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passes </a:t>
                </a:r>
                <a:r>
                  <a:rPr lang="en-US" b="1" dirty="0"/>
                  <a:t>Low Degree Test</a:t>
                </a:r>
                <a:r>
                  <a:rPr lang="en-US" dirty="0"/>
                  <a:t> ]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FD741A2-4B65-DD4C-900E-7F5D3EEAA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87" y="5363636"/>
                <a:ext cx="4972291" cy="369332"/>
              </a:xfrm>
              <a:prstGeom prst="rect">
                <a:avLst/>
              </a:prstGeom>
              <a:blipFill>
                <a:blip r:embed="rId3"/>
                <a:stretch>
                  <a:fillRect l="-1023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D02D9CB8-F4A8-2546-9787-185218A20BFD}"/>
              </a:ext>
            </a:extLst>
          </p:cNvPr>
          <p:cNvSpPr/>
          <p:nvPr/>
        </p:nvSpPr>
        <p:spPr>
          <a:xfrm>
            <a:off x="5324354" y="5430796"/>
            <a:ext cx="2435377" cy="23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4DEA42-5987-2F4B-8133-3FA4DEE89758}"/>
                  </a:ext>
                </a:extLst>
              </p:cNvPr>
              <p:cNvSpPr/>
              <p:nvPr/>
            </p:nvSpPr>
            <p:spPr>
              <a:xfrm>
                <a:off x="8063788" y="5302913"/>
                <a:ext cx="4035614" cy="490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  <m:sup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4DEA42-5987-2F4B-8133-3FA4DEE89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788" y="5302913"/>
                <a:ext cx="4035614" cy="490775"/>
              </a:xfrm>
              <a:prstGeom prst="rect">
                <a:avLst/>
              </a:prstGeom>
              <a:blipFill>
                <a:blip r:embed="rId4"/>
                <a:stretch>
                  <a:fillRect l="-9464" t="-89744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CDF652-B1DF-1544-AA77-D6364C068BDC}"/>
              </a:ext>
            </a:extLst>
          </p:cNvPr>
          <p:cNvCxnSpPr>
            <a:cxnSpLocks/>
          </p:cNvCxnSpPr>
          <p:nvPr/>
        </p:nvCxnSpPr>
        <p:spPr>
          <a:xfrm flipH="1" flipV="1">
            <a:off x="8900931" y="5834364"/>
            <a:ext cx="115747" cy="3326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BDF6C1-10DE-0848-BEA5-B174CF0871AB}"/>
                  </a:ext>
                </a:extLst>
              </p:cNvPr>
              <p:cNvSpPr txBox="1"/>
              <p:nvPr/>
            </p:nvSpPr>
            <p:spPr>
              <a:xfrm>
                <a:off x="7535118" y="6176304"/>
                <a:ext cx="4865225" cy="60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dirty="0"/>
                  <a:t>=set of functions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/>
                  <a:t> that have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 agreement with </a:t>
                </a:r>
                <a:br>
                  <a:rPr lang="en-US" sz="1600" dirty="0"/>
                </a:br>
                <a:r>
                  <a:rPr lang="en-US" sz="1600" dirty="0"/>
                  <a:t>deg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/>
                  <a:t> polynomials.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BDF6C1-10DE-0848-BEA5-B174CF087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118" y="6176304"/>
                <a:ext cx="4865225" cy="603755"/>
              </a:xfrm>
              <a:prstGeom prst="rect">
                <a:avLst/>
              </a:prstGeom>
              <a:blipFill>
                <a:blip r:embed="rId5"/>
                <a:stretch>
                  <a:fillRect l="-783" t="-4255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A0AC05B-4BBD-8944-8D56-0435AAE34D43}"/>
              </a:ext>
            </a:extLst>
          </p:cNvPr>
          <p:cNvSpPr/>
          <p:nvPr/>
        </p:nvSpPr>
        <p:spPr>
          <a:xfrm>
            <a:off x="8900931" y="3492196"/>
            <a:ext cx="2712334" cy="1162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46CE0C-DE9F-F142-B731-3DD9AE99DF3F}"/>
                  </a:ext>
                </a:extLst>
              </p:cNvPr>
              <p:cNvSpPr/>
              <p:nvPr/>
            </p:nvSpPr>
            <p:spPr>
              <a:xfrm>
                <a:off x="8985805" y="3685098"/>
                <a:ext cx="2546210" cy="797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 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46CE0C-DE9F-F142-B731-3DD9AE99D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805" y="3685098"/>
                <a:ext cx="2546210" cy="797013"/>
              </a:xfrm>
              <a:prstGeom prst="rect">
                <a:avLst/>
              </a:prstGeom>
              <a:blipFill>
                <a:blip r:embed="rId6"/>
                <a:stretch>
                  <a:fillRect t="-120968" b="-16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9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2221-CDEE-C944-A4B5-FDC85CCF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Square Game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949EB-B879-AC4F-823C-5665118FE401}"/>
              </a:ext>
            </a:extLst>
          </p:cNvPr>
          <p:cNvGraphicFramePr>
            <a:graphicFrameLocks noGrp="1"/>
          </p:cNvGraphicFramePr>
          <p:nvPr/>
        </p:nvGraphicFramePr>
        <p:xfrm>
          <a:off x="1560998" y="2124727"/>
          <a:ext cx="2945115" cy="192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1705">
                  <a:extLst>
                    <a:ext uri="{9D8B030D-6E8A-4147-A177-3AD203B41FA5}">
                      <a16:colId xmlns:a16="http://schemas.microsoft.com/office/drawing/2014/main" val="3124219044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2995056927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3712336589"/>
                    </a:ext>
                  </a:extLst>
                </a:gridCol>
              </a:tblGrid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2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3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0719587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4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6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6128815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7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8</a:t>
                      </a:r>
                      <a:endParaRPr lang="en-US" sz="3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9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5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C08C23-9C68-2A4E-B18D-05D16F366ECC}"/>
              </a:ext>
            </a:extLst>
          </p:cNvPr>
          <p:cNvSpPr txBox="1"/>
          <p:nvPr/>
        </p:nvSpPr>
        <p:spPr>
          <a:xfrm>
            <a:off x="999733" y="2064023"/>
            <a:ext cx="798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4D138-5BDA-0A45-ABDF-2512DE6ECBD5}"/>
              </a:ext>
            </a:extLst>
          </p:cNvPr>
          <p:cNvSpPr txBox="1"/>
          <p:nvPr/>
        </p:nvSpPr>
        <p:spPr>
          <a:xfrm>
            <a:off x="1971255" y="4285383"/>
            <a:ext cx="281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	0	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F5C2-4928-D942-8EF8-C9360AA1E28B}"/>
              </a:ext>
            </a:extLst>
          </p:cNvPr>
          <p:cNvSpPr txBox="1"/>
          <p:nvPr/>
        </p:nvSpPr>
        <p:spPr>
          <a:xfrm>
            <a:off x="583046" y="1627223"/>
            <a:ext cx="12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sums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60163-B5B0-7846-AC06-ECE2E5868B9F}"/>
              </a:ext>
            </a:extLst>
          </p:cNvPr>
          <p:cNvSpPr txBox="1"/>
          <p:nvPr/>
        </p:nvSpPr>
        <p:spPr>
          <a:xfrm>
            <a:off x="4435133" y="4163897"/>
            <a:ext cx="121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</a:t>
            </a:r>
            <a:br>
              <a:rPr lang="en-US" dirty="0"/>
            </a:br>
            <a:r>
              <a:rPr lang="en-US" dirty="0"/>
              <a:t>sums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49F122D-8676-0D43-9661-35F5CF84EE48}"/>
              </a:ext>
            </a:extLst>
          </p:cNvPr>
          <p:cNvSpPr/>
          <p:nvPr/>
        </p:nvSpPr>
        <p:spPr>
          <a:xfrm>
            <a:off x="10160000" y="2017954"/>
            <a:ext cx="1655180" cy="15162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26C83C40-0586-244D-8ED0-4B504E788D4F}"/>
              </a:ext>
            </a:extLst>
          </p:cNvPr>
          <p:cNvSpPr/>
          <p:nvPr/>
        </p:nvSpPr>
        <p:spPr>
          <a:xfrm>
            <a:off x="10784792" y="1693883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EAC9C-2B01-2E40-9D6A-F83B370C96CC}"/>
                  </a:ext>
                </a:extLst>
              </p:cNvPr>
              <p:cNvSpPr/>
              <p:nvPr/>
            </p:nvSpPr>
            <p:spPr>
              <a:xfrm>
                <a:off x="10233921" y="1113574"/>
                <a:ext cx="13833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EAC9C-2B01-2E40-9D6A-F83B370C9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921" y="1113574"/>
                <a:ext cx="1383392" cy="461665"/>
              </a:xfrm>
              <a:prstGeom prst="rect">
                <a:avLst/>
              </a:prstGeom>
              <a:blipFill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>
            <a:extLst>
              <a:ext uri="{FF2B5EF4-FFF2-40B4-BE49-F238E27FC236}">
                <a16:creationId xmlns:a16="http://schemas.microsoft.com/office/drawing/2014/main" id="{E2AA4089-724C-4D47-A9A0-EA9D29E94865}"/>
              </a:ext>
            </a:extLst>
          </p:cNvPr>
          <p:cNvSpPr/>
          <p:nvPr/>
        </p:nvSpPr>
        <p:spPr>
          <a:xfrm>
            <a:off x="10784795" y="3652882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4E6FE-F2EC-304B-B296-EBA4C2712DC1}"/>
                  </a:ext>
                </a:extLst>
              </p:cNvPr>
              <p:cNvSpPr/>
              <p:nvPr/>
            </p:nvSpPr>
            <p:spPr>
              <a:xfrm>
                <a:off x="10279351" y="4408493"/>
                <a:ext cx="14164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4E6FE-F2EC-304B-B296-EBA4C2712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51" y="4408493"/>
                <a:ext cx="1416477" cy="461665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27BE5146-CCD9-BB48-8061-9F5567C07C70}"/>
              </a:ext>
            </a:extLst>
          </p:cNvPr>
          <p:cNvSpPr/>
          <p:nvPr/>
        </p:nvSpPr>
        <p:spPr>
          <a:xfrm>
            <a:off x="1560998" y="2754775"/>
            <a:ext cx="2945115" cy="12901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E58423-0B7C-E34D-9118-9FF3D64AD151}"/>
              </a:ext>
            </a:extLst>
          </p:cNvPr>
          <p:cNvSpPr txBox="1"/>
          <p:nvPr/>
        </p:nvSpPr>
        <p:spPr>
          <a:xfrm>
            <a:off x="5775613" y="1377774"/>
            <a:ext cx="4194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</a:t>
            </a:r>
            <a:r>
              <a:rPr lang="en-US" dirty="0"/>
              <a:t>: variables from a row or column</a:t>
            </a:r>
          </a:p>
          <a:p>
            <a:r>
              <a:rPr lang="en-US" b="1" dirty="0"/>
              <a:t>Output: </a:t>
            </a:r>
            <a:r>
              <a:rPr lang="en-US" dirty="0"/>
              <a:t>{0,1}</a:t>
            </a:r>
            <a:r>
              <a:rPr lang="en-US" b="1" dirty="0"/>
              <a:t> </a:t>
            </a:r>
            <a:r>
              <a:rPr lang="en-US" dirty="0"/>
              <a:t>assignments to variables</a:t>
            </a:r>
          </a:p>
          <a:p>
            <a:r>
              <a:rPr lang="en-US" b="1" dirty="0"/>
              <a:t>Test</a:t>
            </a:r>
            <a:r>
              <a:rPr lang="en-US" dirty="0"/>
              <a:t>: check whether assignments </a:t>
            </a:r>
            <a:br>
              <a:rPr lang="en-US" dirty="0"/>
            </a:br>
            <a:r>
              <a:rPr lang="en-US" dirty="0"/>
              <a:t>satisfy row/column constraint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74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6" grpId="0" animBg="1"/>
      <p:bldP spid="17" grpId="0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D53A73-51BB-5946-993F-7287506D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Classical Setting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C1C2F-A871-A145-A3A3-6FEF5EE79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22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2221-CDEE-C944-A4B5-FDC85CCF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Square Game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949EB-B879-AC4F-823C-5665118FE401}"/>
              </a:ext>
            </a:extLst>
          </p:cNvPr>
          <p:cNvGraphicFramePr>
            <a:graphicFrameLocks noGrp="1"/>
          </p:cNvGraphicFramePr>
          <p:nvPr/>
        </p:nvGraphicFramePr>
        <p:xfrm>
          <a:off x="1560998" y="2124727"/>
          <a:ext cx="2945115" cy="192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1705">
                  <a:extLst>
                    <a:ext uri="{9D8B030D-6E8A-4147-A177-3AD203B41FA5}">
                      <a16:colId xmlns:a16="http://schemas.microsoft.com/office/drawing/2014/main" val="3124219044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2995056927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3712336589"/>
                    </a:ext>
                  </a:extLst>
                </a:gridCol>
              </a:tblGrid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2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3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0719587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4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6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6128815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7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8</a:t>
                      </a:r>
                      <a:endParaRPr lang="en-US" sz="3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9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5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C08C23-9C68-2A4E-B18D-05D16F366ECC}"/>
              </a:ext>
            </a:extLst>
          </p:cNvPr>
          <p:cNvSpPr txBox="1"/>
          <p:nvPr/>
        </p:nvSpPr>
        <p:spPr>
          <a:xfrm>
            <a:off x="999733" y="2064023"/>
            <a:ext cx="798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4D138-5BDA-0A45-ABDF-2512DE6ECBD5}"/>
              </a:ext>
            </a:extLst>
          </p:cNvPr>
          <p:cNvSpPr txBox="1"/>
          <p:nvPr/>
        </p:nvSpPr>
        <p:spPr>
          <a:xfrm>
            <a:off x="1971255" y="4285383"/>
            <a:ext cx="281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	0	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F5C2-4928-D942-8EF8-C9360AA1E28B}"/>
              </a:ext>
            </a:extLst>
          </p:cNvPr>
          <p:cNvSpPr txBox="1"/>
          <p:nvPr/>
        </p:nvSpPr>
        <p:spPr>
          <a:xfrm>
            <a:off x="583046" y="1627223"/>
            <a:ext cx="12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sums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60163-B5B0-7846-AC06-ECE2E5868B9F}"/>
              </a:ext>
            </a:extLst>
          </p:cNvPr>
          <p:cNvSpPr txBox="1"/>
          <p:nvPr/>
        </p:nvSpPr>
        <p:spPr>
          <a:xfrm>
            <a:off x="4435133" y="4163897"/>
            <a:ext cx="121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</a:t>
            </a:r>
            <a:br>
              <a:rPr lang="en-US" dirty="0"/>
            </a:br>
            <a:r>
              <a:rPr lang="en-US" dirty="0"/>
              <a:t>sums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49F122D-8676-0D43-9661-35F5CF84EE48}"/>
              </a:ext>
            </a:extLst>
          </p:cNvPr>
          <p:cNvSpPr/>
          <p:nvPr/>
        </p:nvSpPr>
        <p:spPr>
          <a:xfrm>
            <a:off x="10160000" y="2017954"/>
            <a:ext cx="1655180" cy="15162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26C83C40-0586-244D-8ED0-4B504E788D4F}"/>
              </a:ext>
            </a:extLst>
          </p:cNvPr>
          <p:cNvSpPr/>
          <p:nvPr/>
        </p:nvSpPr>
        <p:spPr>
          <a:xfrm>
            <a:off x="10784792" y="1693883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EAC9C-2B01-2E40-9D6A-F83B370C96CC}"/>
                  </a:ext>
                </a:extLst>
              </p:cNvPr>
              <p:cNvSpPr/>
              <p:nvPr/>
            </p:nvSpPr>
            <p:spPr>
              <a:xfrm>
                <a:off x="10233921" y="1113574"/>
                <a:ext cx="13833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EAC9C-2B01-2E40-9D6A-F83B370C9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921" y="1113574"/>
                <a:ext cx="1383392" cy="461665"/>
              </a:xfrm>
              <a:prstGeom prst="rect">
                <a:avLst/>
              </a:prstGeom>
              <a:blipFill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>
            <a:extLst>
              <a:ext uri="{FF2B5EF4-FFF2-40B4-BE49-F238E27FC236}">
                <a16:creationId xmlns:a16="http://schemas.microsoft.com/office/drawing/2014/main" id="{E2AA4089-724C-4D47-A9A0-EA9D29E94865}"/>
              </a:ext>
            </a:extLst>
          </p:cNvPr>
          <p:cNvSpPr/>
          <p:nvPr/>
        </p:nvSpPr>
        <p:spPr>
          <a:xfrm>
            <a:off x="10784795" y="3652882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4E6FE-F2EC-304B-B296-EBA4C2712DC1}"/>
                  </a:ext>
                </a:extLst>
              </p:cNvPr>
              <p:cNvSpPr/>
              <p:nvPr/>
            </p:nvSpPr>
            <p:spPr>
              <a:xfrm>
                <a:off x="10279351" y="4408493"/>
                <a:ext cx="14235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4E6FE-F2EC-304B-B296-EBA4C2712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51" y="4408493"/>
                <a:ext cx="1423595" cy="461665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27BE5146-CCD9-BB48-8061-9F5567C07C70}"/>
              </a:ext>
            </a:extLst>
          </p:cNvPr>
          <p:cNvSpPr/>
          <p:nvPr/>
        </p:nvSpPr>
        <p:spPr>
          <a:xfrm>
            <a:off x="1560999" y="2124727"/>
            <a:ext cx="939133" cy="192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D20D6B-C514-6442-A7F3-CF7C7078AAC3}"/>
              </a:ext>
            </a:extLst>
          </p:cNvPr>
          <p:cNvSpPr/>
          <p:nvPr/>
        </p:nvSpPr>
        <p:spPr>
          <a:xfrm>
            <a:off x="3566980" y="2123449"/>
            <a:ext cx="939133" cy="192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4118AB-4C69-9942-8BD0-C7867371581B}"/>
              </a:ext>
            </a:extLst>
          </p:cNvPr>
          <p:cNvSpPr txBox="1"/>
          <p:nvPr/>
        </p:nvSpPr>
        <p:spPr>
          <a:xfrm>
            <a:off x="5775613" y="1377774"/>
            <a:ext cx="4194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</a:t>
            </a:r>
            <a:r>
              <a:rPr lang="en-US" dirty="0"/>
              <a:t>: variables from a row or column</a:t>
            </a:r>
          </a:p>
          <a:p>
            <a:r>
              <a:rPr lang="en-US" b="1" dirty="0"/>
              <a:t>Output: </a:t>
            </a:r>
            <a:r>
              <a:rPr lang="en-US" dirty="0"/>
              <a:t>{0,1}</a:t>
            </a:r>
            <a:r>
              <a:rPr lang="en-US" b="1" dirty="0"/>
              <a:t> </a:t>
            </a:r>
            <a:r>
              <a:rPr lang="en-US" dirty="0"/>
              <a:t>assignments to variables</a:t>
            </a:r>
          </a:p>
          <a:p>
            <a:r>
              <a:rPr lang="en-US" b="1" dirty="0"/>
              <a:t>Test</a:t>
            </a:r>
            <a:r>
              <a:rPr lang="en-US" dirty="0"/>
              <a:t>: check whether assignments </a:t>
            </a:r>
            <a:br>
              <a:rPr lang="en-US" dirty="0"/>
            </a:br>
            <a:r>
              <a:rPr lang="en-US" dirty="0"/>
              <a:t>satisfy row/column constraint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288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2221-CDEE-C944-A4B5-FDC85CCF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Square Game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949EB-B879-AC4F-823C-5665118FE401}"/>
              </a:ext>
            </a:extLst>
          </p:cNvPr>
          <p:cNvGraphicFramePr>
            <a:graphicFrameLocks noGrp="1"/>
          </p:cNvGraphicFramePr>
          <p:nvPr/>
        </p:nvGraphicFramePr>
        <p:xfrm>
          <a:off x="1560998" y="2124727"/>
          <a:ext cx="2945115" cy="192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1705">
                  <a:extLst>
                    <a:ext uri="{9D8B030D-6E8A-4147-A177-3AD203B41FA5}">
                      <a16:colId xmlns:a16="http://schemas.microsoft.com/office/drawing/2014/main" val="3124219044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2995056927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3712336589"/>
                    </a:ext>
                  </a:extLst>
                </a:gridCol>
              </a:tblGrid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2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3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0719587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4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6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6128815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7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8</a:t>
                      </a:r>
                      <a:endParaRPr lang="en-US" sz="3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9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5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C08C23-9C68-2A4E-B18D-05D16F366ECC}"/>
              </a:ext>
            </a:extLst>
          </p:cNvPr>
          <p:cNvSpPr txBox="1"/>
          <p:nvPr/>
        </p:nvSpPr>
        <p:spPr>
          <a:xfrm>
            <a:off x="999733" y="2064023"/>
            <a:ext cx="798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4D138-5BDA-0A45-ABDF-2512DE6ECBD5}"/>
              </a:ext>
            </a:extLst>
          </p:cNvPr>
          <p:cNvSpPr txBox="1"/>
          <p:nvPr/>
        </p:nvSpPr>
        <p:spPr>
          <a:xfrm>
            <a:off x="1971255" y="4285383"/>
            <a:ext cx="281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	0	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F5C2-4928-D942-8EF8-C9360AA1E28B}"/>
              </a:ext>
            </a:extLst>
          </p:cNvPr>
          <p:cNvSpPr txBox="1"/>
          <p:nvPr/>
        </p:nvSpPr>
        <p:spPr>
          <a:xfrm>
            <a:off x="583046" y="1627223"/>
            <a:ext cx="12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sums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60163-B5B0-7846-AC06-ECE2E5868B9F}"/>
              </a:ext>
            </a:extLst>
          </p:cNvPr>
          <p:cNvSpPr txBox="1"/>
          <p:nvPr/>
        </p:nvSpPr>
        <p:spPr>
          <a:xfrm>
            <a:off x="4435133" y="4163897"/>
            <a:ext cx="121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</a:t>
            </a:r>
            <a:br>
              <a:rPr lang="en-US" dirty="0"/>
            </a:br>
            <a:r>
              <a:rPr lang="en-US" dirty="0"/>
              <a:t>sums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49F122D-8676-0D43-9661-35F5CF84EE48}"/>
              </a:ext>
            </a:extLst>
          </p:cNvPr>
          <p:cNvSpPr/>
          <p:nvPr/>
        </p:nvSpPr>
        <p:spPr>
          <a:xfrm>
            <a:off x="10160000" y="2017954"/>
            <a:ext cx="1655180" cy="15162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26C83C40-0586-244D-8ED0-4B504E788D4F}"/>
              </a:ext>
            </a:extLst>
          </p:cNvPr>
          <p:cNvSpPr/>
          <p:nvPr/>
        </p:nvSpPr>
        <p:spPr>
          <a:xfrm>
            <a:off x="10784792" y="1693883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EAC9C-2B01-2E40-9D6A-F83B370C96CC}"/>
                  </a:ext>
                </a:extLst>
              </p:cNvPr>
              <p:cNvSpPr/>
              <p:nvPr/>
            </p:nvSpPr>
            <p:spPr>
              <a:xfrm>
                <a:off x="10233921" y="1113574"/>
                <a:ext cx="13833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EAC9C-2B01-2E40-9D6A-F83B370C9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921" y="1113574"/>
                <a:ext cx="1383392" cy="461665"/>
              </a:xfrm>
              <a:prstGeom prst="rect">
                <a:avLst/>
              </a:prstGeom>
              <a:blipFill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>
            <a:extLst>
              <a:ext uri="{FF2B5EF4-FFF2-40B4-BE49-F238E27FC236}">
                <a16:creationId xmlns:a16="http://schemas.microsoft.com/office/drawing/2014/main" id="{E2AA4089-724C-4D47-A9A0-EA9D29E94865}"/>
              </a:ext>
            </a:extLst>
          </p:cNvPr>
          <p:cNvSpPr/>
          <p:nvPr/>
        </p:nvSpPr>
        <p:spPr>
          <a:xfrm>
            <a:off x="10784795" y="3652882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4E6FE-F2EC-304B-B296-EBA4C2712DC1}"/>
                  </a:ext>
                </a:extLst>
              </p:cNvPr>
              <p:cNvSpPr/>
              <p:nvPr/>
            </p:nvSpPr>
            <p:spPr>
              <a:xfrm>
                <a:off x="10279351" y="4408493"/>
                <a:ext cx="14235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4E6FE-F2EC-304B-B296-EBA4C2712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51" y="4408493"/>
                <a:ext cx="1423595" cy="461665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27BE5146-CCD9-BB48-8061-9F5567C07C70}"/>
              </a:ext>
            </a:extLst>
          </p:cNvPr>
          <p:cNvSpPr/>
          <p:nvPr/>
        </p:nvSpPr>
        <p:spPr>
          <a:xfrm>
            <a:off x="1560999" y="2124727"/>
            <a:ext cx="2945114" cy="13042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2CEDCE-21A8-1740-9007-ACC9F0561636}"/>
              </a:ext>
            </a:extLst>
          </p:cNvPr>
          <p:cNvSpPr txBox="1"/>
          <p:nvPr/>
        </p:nvSpPr>
        <p:spPr>
          <a:xfrm>
            <a:off x="5775613" y="1377774"/>
            <a:ext cx="4194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</a:t>
            </a:r>
            <a:r>
              <a:rPr lang="en-US" dirty="0"/>
              <a:t>: variables from a row or column</a:t>
            </a:r>
          </a:p>
          <a:p>
            <a:r>
              <a:rPr lang="en-US" b="1" dirty="0"/>
              <a:t>Output: </a:t>
            </a:r>
            <a:r>
              <a:rPr lang="en-US" dirty="0"/>
              <a:t>{0,1}</a:t>
            </a:r>
            <a:r>
              <a:rPr lang="en-US" b="1" dirty="0"/>
              <a:t> </a:t>
            </a:r>
            <a:r>
              <a:rPr lang="en-US" dirty="0"/>
              <a:t>assignments to variables</a:t>
            </a:r>
          </a:p>
          <a:p>
            <a:r>
              <a:rPr lang="en-US" b="1" dirty="0"/>
              <a:t>Test</a:t>
            </a:r>
            <a:r>
              <a:rPr lang="en-US" dirty="0"/>
              <a:t>: check whether assignments </a:t>
            </a:r>
            <a:br>
              <a:rPr lang="en-US" dirty="0"/>
            </a:br>
            <a:r>
              <a:rPr lang="en-US" dirty="0"/>
              <a:t>satisfy row/column constraint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4563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9C0BAA2-F24F-5246-99B5-B0C68BBE92A1}"/>
              </a:ext>
            </a:extLst>
          </p:cNvPr>
          <p:cNvSpPr txBox="1"/>
          <p:nvPr/>
        </p:nvSpPr>
        <p:spPr>
          <a:xfrm>
            <a:off x="5775613" y="1377774"/>
            <a:ext cx="5975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</a:t>
            </a:r>
            <a:r>
              <a:rPr lang="en-US" dirty="0"/>
              <a:t>: variables from a row or column</a:t>
            </a:r>
          </a:p>
          <a:p>
            <a:r>
              <a:rPr lang="en-US" b="1" dirty="0"/>
              <a:t>Output: </a:t>
            </a:r>
            <a:r>
              <a:rPr lang="en-US" dirty="0"/>
              <a:t>{0,1}</a:t>
            </a:r>
            <a:r>
              <a:rPr lang="en-US" b="1" dirty="0"/>
              <a:t> </a:t>
            </a:r>
            <a:r>
              <a:rPr lang="en-US" dirty="0"/>
              <a:t>assignments to variables</a:t>
            </a:r>
          </a:p>
          <a:p>
            <a:r>
              <a:rPr lang="en-US" b="1" dirty="0"/>
              <a:t>Test</a:t>
            </a:r>
            <a:r>
              <a:rPr lang="en-US" dirty="0"/>
              <a:t>: check whether assignments </a:t>
            </a:r>
            <a:br>
              <a:rPr lang="en-US" dirty="0"/>
            </a:br>
            <a:r>
              <a:rPr lang="en-US" dirty="0"/>
              <a:t>satisfy row/column constraint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12221-CDEE-C944-A4B5-FDC85CCF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Square Game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949EB-B879-AC4F-823C-5665118FE401}"/>
              </a:ext>
            </a:extLst>
          </p:cNvPr>
          <p:cNvGraphicFramePr>
            <a:graphicFrameLocks noGrp="1"/>
          </p:cNvGraphicFramePr>
          <p:nvPr/>
        </p:nvGraphicFramePr>
        <p:xfrm>
          <a:off x="1560998" y="2124727"/>
          <a:ext cx="2945115" cy="192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1705">
                  <a:extLst>
                    <a:ext uri="{9D8B030D-6E8A-4147-A177-3AD203B41FA5}">
                      <a16:colId xmlns:a16="http://schemas.microsoft.com/office/drawing/2014/main" val="3124219044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2995056927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3712336589"/>
                    </a:ext>
                  </a:extLst>
                </a:gridCol>
              </a:tblGrid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2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3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0719587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4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6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6128815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7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8</a:t>
                      </a:r>
                      <a:endParaRPr lang="en-US" sz="3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9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5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C08C23-9C68-2A4E-B18D-05D16F366ECC}"/>
              </a:ext>
            </a:extLst>
          </p:cNvPr>
          <p:cNvSpPr txBox="1"/>
          <p:nvPr/>
        </p:nvSpPr>
        <p:spPr>
          <a:xfrm>
            <a:off x="999733" y="2064023"/>
            <a:ext cx="798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4D138-5BDA-0A45-ABDF-2512DE6ECBD5}"/>
              </a:ext>
            </a:extLst>
          </p:cNvPr>
          <p:cNvSpPr txBox="1"/>
          <p:nvPr/>
        </p:nvSpPr>
        <p:spPr>
          <a:xfrm>
            <a:off x="1971255" y="4285383"/>
            <a:ext cx="281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	0	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F5C2-4928-D942-8EF8-C9360AA1E28B}"/>
              </a:ext>
            </a:extLst>
          </p:cNvPr>
          <p:cNvSpPr txBox="1"/>
          <p:nvPr/>
        </p:nvSpPr>
        <p:spPr>
          <a:xfrm>
            <a:off x="583046" y="1627223"/>
            <a:ext cx="12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sums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60163-B5B0-7846-AC06-ECE2E5868B9F}"/>
              </a:ext>
            </a:extLst>
          </p:cNvPr>
          <p:cNvSpPr txBox="1"/>
          <p:nvPr/>
        </p:nvSpPr>
        <p:spPr>
          <a:xfrm>
            <a:off x="4435133" y="4163897"/>
            <a:ext cx="121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</a:t>
            </a:r>
            <a:br>
              <a:rPr lang="en-US" dirty="0"/>
            </a:br>
            <a:r>
              <a:rPr lang="en-US" dirty="0"/>
              <a:t>sums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49F122D-8676-0D43-9661-35F5CF84EE48}"/>
              </a:ext>
            </a:extLst>
          </p:cNvPr>
          <p:cNvSpPr/>
          <p:nvPr/>
        </p:nvSpPr>
        <p:spPr>
          <a:xfrm>
            <a:off x="10160000" y="2017954"/>
            <a:ext cx="1655180" cy="15162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26C83C40-0586-244D-8ED0-4B504E788D4F}"/>
              </a:ext>
            </a:extLst>
          </p:cNvPr>
          <p:cNvSpPr/>
          <p:nvPr/>
        </p:nvSpPr>
        <p:spPr>
          <a:xfrm>
            <a:off x="10784792" y="1693883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EAC9C-2B01-2E40-9D6A-F83B370C96CC}"/>
                  </a:ext>
                </a:extLst>
              </p:cNvPr>
              <p:cNvSpPr/>
              <p:nvPr/>
            </p:nvSpPr>
            <p:spPr>
              <a:xfrm>
                <a:off x="10233921" y="1113574"/>
                <a:ext cx="13833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EAC9C-2B01-2E40-9D6A-F83B370C9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921" y="1113574"/>
                <a:ext cx="1383392" cy="461665"/>
              </a:xfrm>
              <a:prstGeom prst="rect">
                <a:avLst/>
              </a:prstGeom>
              <a:blipFill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>
            <a:extLst>
              <a:ext uri="{FF2B5EF4-FFF2-40B4-BE49-F238E27FC236}">
                <a16:creationId xmlns:a16="http://schemas.microsoft.com/office/drawing/2014/main" id="{E2AA4089-724C-4D47-A9A0-EA9D29E94865}"/>
              </a:ext>
            </a:extLst>
          </p:cNvPr>
          <p:cNvSpPr/>
          <p:nvPr/>
        </p:nvSpPr>
        <p:spPr>
          <a:xfrm>
            <a:off x="10784795" y="3652882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4E6FE-F2EC-304B-B296-EBA4C2712DC1}"/>
                  </a:ext>
                </a:extLst>
              </p:cNvPr>
              <p:cNvSpPr/>
              <p:nvPr/>
            </p:nvSpPr>
            <p:spPr>
              <a:xfrm>
                <a:off x="10279351" y="4408493"/>
                <a:ext cx="14164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4E6FE-F2EC-304B-B296-EBA4C2712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51" y="4408493"/>
                <a:ext cx="1416477" cy="461665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118091-3812-494A-A26D-3A3BE5F3BE2B}"/>
                  </a:ext>
                </a:extLst>
              </p:cNvPr>
              <p:cNvSpPr txBox="1"/>
              <p:nvPr/>
            </p:nvSpPr>
            <p:spPr>
              <a:xfrm>
                <a:off x="5775613" y="2790794"/>
                <a:ext cx="597533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Box cannot satisfy all row/column</a:t>
                </a:r>
                <a:br>
                  <a:rPr lang="en-US" dirty="0"/>
                </a:br>
                <a:r>
                  <a:rPr lang="en-US" dirty="0"/>
                  <a:t>constraints if outputs come from</a:t>
                </a:r>
                <a:br>
                  <a:rPr lang="en-US" dirty="0"/>
                </a:br>
                <a:r>
                  <a:rPr lang="en-US" dirty="0"/>
                  <a:t>fixed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all variables.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118091-3812-494A-A26D-3A3BE5F3B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613" y="2790794"/>
                <a:ext cx="5975331" cy="923330"/>
              </a:xfrm>
              <a:prstGeom prst="rect">
                <a:avLst/>
              </a:prstGeom>
              <a:blipFill>
                <a:blip r:embed="rId4"/>
                <a:stretch>
                  <a:fillRect l="-849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74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2221-CDEE-C944-A4B5-FDC85CCF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Square Game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949EB-B879-AC4F-823C-5665118FE401}"/>
              </a:ext>
            </a:extLst>
          </p:cNvPr>
          <p:cNvGraphicFramePr>
            <a:graphicFrameLocks noGrp="1"/>
          </p:cNvGraphicFramePr>
          <p:nvPr/>
        </p:nvGraphicFramePr>
        <p:xfrm>
          <a:off x="1560998" y="2124727"/>
          <a:ext cx="2945115" cy="192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1705">
                  <a:extLst>
                    <a:ext uri="{9D8B030D-6E8A-4147-A177-3AD203B41FA5}">
                      <a16:colId xmlns:a16="http://schemas.microsoft.com/office/drawing/2014/main" val="3124219044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2995056927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3712336589"/>
                    </a:ext>
                  </a:extLst>
                </a:gridCol>
              </a:tblGrid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2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3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0719587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4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6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6128815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7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8</a:t>
                      </a:r>
                      <a:endParaRPr lang="en-US" sz="3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9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5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C08C23-9C68-2A4E-B18D-05D16F366ECC}"/>
              </a:ext>
            </a:extLst>
          </p:cNvPr>
          <p:cNvSpPr txBox="1"/>
          <p:nvPr/>
        </p:nvSpPr>
        <p:spPr>
          <a:xfrm>
            <a:off x="999733" y="2064023"/>
            <a:ext cx="798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4D138-5BDA-0A45-ABDF-2512DE6ECBD5}"/>
              </a:ext>
            </a:extLst>
          </p:cNvPr>
          <p:cNvSpPr txBox="1"/>
          <p:nvPr/>
        </p:nvSpPr>
        <p:spPr>
          <a:xfrm>
            <a:off x="1971255" y="4285383"/>
            <a:ext cx="281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	0	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F5C2-4928-D942-8EF8-C9360AA1E28B}"/>
              </a:ext>
            </a:extLst>
          </p:cNvPr>
          <p:cNvSpPr txBox="1"/>
          <p:nvPr/>
        </p:nvSpPr>
        <p:spPr>
          <a:xfrm>
            <a:off x="583046" y="1627223"/>
            <a:ext cx="12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sums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60163-B5B0-7846-AC06-ECE2E5868B9F}"/>
              </a:ext>
            </a:extLst>
          </p:cNvPr>
          <p:cNvSpPr txBox="1"/>
          <p:nvPr/>
        </p:nvSpPr>
        <p:spPr>
          <a:xfrm>
            <a:off x="4435133" y="4163897"/>
            <a:ext cx="121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</a:t>
            </a:r>
            <a:br>
              <a:rPr lang="en-US" dirty="0"/>
            </a:br>
            <a:r>
              <a:rPr lang="en-US" dirty="0"/>
              <a:t>sums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49F122D-8676-0D43-9661-35F5CF84EE48}"/>
              </a:ext>
            </a:extLst>
          </p:cNvPr>
          <p:cNvSpPr/>
          <p:nvPr/>
        </p:nvSpPr>
        <p:spPr>
          <a:xfrm>
            <a:off x="10160000" y="2017954"/>
            <a:ext cx="1655180" cy="15162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26C83C40-0586-244D-8ED0-4B504E788D4F}"/>
              </a:ext>
            </a:extLst>
          </p:cNvPr>
          <p:cNvSpPr/>
          <p:nvPr/>
        </p:nvSpPr>
        <p:spPr>
          <a:xfrm>
            <a:off x="10784792" y="1693883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EAC9C-2B01-2E40-9D6A-F83B370C96CC}"/>
                  </a:ext>
                </a:extLst>
              </p:cNvPr>
              <p:cNvSpPr/>
              <p:nvPr/>
            </p:nvSpPr>
            <p:spPr>
              <a:xfrm>
                <a:off x="10233921" y="1113574"/>
                <a:ext cx="13833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EAC9C-2B01-2E40-9D6A-F83B370C9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921" y="1113574"/>
                <a:ext cx="1383392" cy="461665"/>
              </a:xfrm>
              <a:prstGeom prst="rect">
                <a:avLst/>
              </a:prstGeom>
              <a:blipFill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>
            <a:extLst>
              <a:ext uri="{FF2B5EF4-FFF2-40B4-BE49-F238E27FC236}">
                <a16:creationId xmlns:a16="http://schemas.microsoft.com/office/drawing/2014/main" id="{E2AA4089-724C-4D47-A9A0-EA9D29E94865}"/>
              </a:ext>
            </a:extLst>
          </p:cNvPr>
          <p:cNvSpPr/>
          <p:nvPr/>
        </p:nvSpPr>
        <p:spPr>
          <a:xfrm>
            <a:off x="10784795" y="3652882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4E6FE-F2EC-304B-B296-EBA4C2712DC1}"/>
                  </a:ext>
                </a:extLst>
              </p:cNvPr>
              <p:cNvSpPr/>
              <p:nvPr/>
            </p:nvSpPr>
            <p:spPr>
              <a:xfrm>
                <a:off x="10279351" y="4408493"/>
                <a:ext cx="14164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4E6FE-F2EC-304B-B296-EBA4C2712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51" y="4408493"/>
                <a:ext cx="1416477" cy="461665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8F1841-093D-4345-AC5B-F46BDFDFD3CF}"/>
                  </a:ext>
                </a:extLst>
              </p:cNvPr>
              <p:cNvSpPr txBox="1"/>
              <p:nvPr/>
            </p:nvSpPr>
            <p:spPr>
              <a:xfrm>
                <a:off x="5775613" y="2884293"/>
                <a:ext cx="3634450" cy="2032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On the other hand…</a:t>
                </a:r>
              </a:p>
              <a:p>
                <a:r>
                  <a:rPr lang="en-US" dirty="0"/>
                  <a:t>There exist measurements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measuring points in a row/column yields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satisfying the row/column constraint with probability 1!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8F1841-093D-4345-AC5B-F46BDFDFD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613" y="2884293"/>
                <a:ext cx="3634450" cy="2032031"/>
              </a:xfrm>
              <a:prstGeom prst="rect">
                <a:avLst/>
              </a:prstGeom>
              <a:blipFill>
                <a:blip r:embed="rId4"/>
                <a:stretch>
                  <a:fillRect l="-1394" t="-1258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332C97D7-7643-9546-A8FD-FEE36DCD2296}"/>
              </a:ext>
            </a:extLst>
          </p:cNvPr>
          <p:cNvSpPr txBox="1"/>
          <p:nvPr/>
        </p:nvSpPr>
        <p:spPr>
          <a:xfrm>
            <a:off x="5775613" y="1377774"/>
            <a:ext cx="5975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</a:t>
            </a:r>
            <a:r>
              <a:rPr lang="en-US" dirty="0"/>
              <a:t>: variables from a row or column</a:t>
            </a:r>
          </a:p>
          <a:p>
            <a:r>
              <a:rPr lang="en-US" b="1" dirty="0"/>
              <a:t>Output: </a:t>
            </a:r>
            <a:r>
              <a:rPr lang="en-US" dirty="0"/>
              <a:t>{0,1}</a:t>
            </a:r>
            <a:r>
              <a:rPr lang="en-US" b="1" dirty="0"/>
              <a:t> </a:t>
            </a:r>
            <a:r>
              <a:rPr lang="en-US" dirty="0"/>
              <a:t>assignments to variables</a:t>
            </a:r>
          </a:p>
          <a:p>
            <a:r>
              <a:rPr lang="en-US" b="1" dirty="0"/>
              <a:t>Test</a:t>
            </a:r>
            <a:r>
              <a:rPr lang="en-US" dirty="0"/>
              <a:t>: check whether assignments </a:t>
            </a:r>
            <a:br>
              <a:rPr lang="en-US" dirty="0"/>
            </a:br>
            <a:r>
              <a:rPr lang="en-US" dirty="0"/>
              <a:t>satisfy row/column constraint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2982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2221-CDEE-C944-A4B5-FDC85CCF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Square Game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949EB-B879-AC4F-823C-5665118FE401}"/>
              </a:ext>
            </a:extLst>
          </p:cNvPr>
          <p:cNvGraphicFramePr>
            <a:graphicFrameLocks noGrp="1"/>
          </p:cNvGraphicFramePr>
          <p:nvPr/>
        </p:nvGraphicFramePr>
        <p:xfrm>
          <a:off x="1560998" y="2124727"/>
          <a:ext cx="2945115" cy="192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1705">
                  <a:extLst>
                    <a:ext uri="{9D8B030D-6E8A-4147-A177-3AD203B41FA5}">
                      <a16:colId xmlns:a16="http://schemas.microsoft.com/office/drawing/2014/main" val="3124219044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2995056927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3712336589"/>
                    </a:ext>
                  </a:extLst>
                </a:gridCol>
              </a:tblGrid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2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3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0719587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4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6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6128815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7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8</a:t>
                      </a:r>
                      <a:endParaRPr lang="en-US" sz="3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9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5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C08C23-9C68-2A4E-B18D-05D16F366ECC}"/>
              </a:ext>
            </a:extLst>
          </p:cNvPr>
          <p:cNvSpPr txBox="1"/>
          <p:nvPr/>
        </p:nvSpPr>
        <p:spPr>
          <a:xfrm>
            <a:off x="999733" y="2064023"/>
            <a:ext cx="798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4D138-5BDA-0A45-ABDF-2512DE6ECBD5}"/>
              </a:ext>
            </a:extLst>
          </p:cNvPr>
          <p:cNvSpPr txBox="1"/>
          <p:nvPr/>
        </p:nvSpPr>
        <p:spPr>
          <a:xfrm>
            <a:off x="1971255" y="4285383"/>
            <a:ext cx="281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	0	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CF5C2-4928-D942-8EF8-C9360AA1E28B}"/>
              </a:ext>
            </a:extLst>
          </p:cNvPr>
          <p:cNvSpPr txBox="1"/>
          <p:nvPr/>
        </p:nvSpPr>
        <p:spPr>
          <a:xfrm>
            <a:off x="583046" y="1627223"/>
            <a:ext cx="12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sums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60163-B5B0-7846-AC06-ECE2E5868B9F}"/>
              </a:ext>
            </a:extLst>
          </p:cNvPr>
          <p:cNvSpPr txBox="1"/>
          <p:nvPr/>
        </p:nvSpPr>
        <p:spPr>
          <a:xfrm>
            <a:off x="4435133" y="4163897"/>
            <a:ext cx="121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</a:t>
            </a:r>
            <a:br>
              <a:rPr lang="en-US" dirty="0"/>
            </a:br>
            <a:r>
              <a:rPr lang="en-US" dirty="0"/>
              <a:t>sums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49F122D-8676-0D43-9661-35F5CF84EE48}"/>
              </a:ext>
            </a:extLst>
          </p:cNvPr>
          <p:cNvSpPr/>
          <p:nvPr/>
        </p:nvSpPr>
        <p:spPr>
          <a:xfrm>
            <a:off x="10160000" y="2017954"/>
            <a:ext cx="1655180" cy="15162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26C83C40-0586-244D-8ED0-4B504E788D4F}"/>
              </a:ext>
            </a:extLst>
          </p:cNvPr>
          <p:cNvSpPr/>
          <p:nvPr/>
        </p:nvSpPr>
        <p:spPr>
          <a:xfrm>
            <a:off x="10784792" y="1693883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EAC9C-2B01-2E40-9D6A-F83B370C96CC}"/>
                  </a:ext>
                </a:extLst>
              </p:cNvPr>
              <p:cNvSpPr/>
              <p:nvPr/>
            </p:nvSpPr>
            <p:spPr>
              <a:xfrm>
                <a:off x="10233921" y="1113574"/>
                <a:ext cx="13833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EAC9C-2B01-2E40-9D6A-F83B370C9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921" y="1113574"/>
                <a:ext cx="1383392" cy="461665"/>
              </a:xfrm>
              <a:prstGeom prst="rect">
                <a:avLst/>
              </a:prstGeom>
              <a:blipFill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>
            <a:extLst>
              <a:ext uri="{FF2B5EF4-FFF2-40B4-BE49-F238E27FC236}">
                <a16:creationId xmlns:a16="http://schemas.microsoft.com/office/drawing/2014/main" id="{E2AA4089-724C-4D47-A9A0-EA9D29E94865}"/>
              </a:ext>
            </a:extLst>
          </p:cNvPr>
          <p:cNvSpPr/>
          <p:nvPr/>
        </p:nvSpPr>
        <p:spPr>
          <a:xfrm>
            <a:off x="10784795" y="3652882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4E6FE-F2EC-304B-B296-EBA4C2712DC1}"/>
                  </a:ext>
                </a:extLst>
              </p:cNvPr>
              <p:cNvSpPr/>
              <p:nvPr/>
            </p:nvSpPr>
            <p:spPr>
              <a:xfrm>
                <a:off x="10279351" y="4408493"/>
                <a:ext cx="14164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E4E6FE-F2EC-304B-B296-EBA4C2712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51" y="4408493"/>
                <a:ext cx="1416477" cy="461665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EB0D963-3DE5-9C4C-87FB-1B125419D5C7}"/>
              </a:ext>
            </a:extLst>
          </p:cNvPr>
          <p:cNvSpPr txBox="1"/>
          <p:nvPr/>
        </p:nvSpPr>
        <p:spPr>
          <a:xfrm>
            <a:off x="583046" y="5155820"/>
            <a:ext cx="7420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Noncommuting</a:t>
            </a:r>
            <a:r>
              <a:rPr lang="en-US" dirty="0"/>
              <a:t> measurements can</a:t>
            </a:r>
            <a:br>
              <a:rPr lang="en-US" dirty="0"/>
            </a:br>
            <a:r>
              <a:rPr lang="en-US" dirty="0"/>
              <a:t>pass the </a:t>
            </a:r>
            <a:r>
              <a:rPr lang="en-US" b="1" dirty="0"/>
              <a:t>Test</a:t>
            </a:r>
            <a:r>
              <a:rPr lang="en-US" dirty="0"/>
              <a:t> with 100% probability,</a:t>
            </a:r>
            <a:br>
              <a:rPr lang="en-US" dirty="0"/>
            </a:br>
            <a:r>
              <a:rPr lang="en-US" dirty="0"/>
              <a:t>so cannot be consistent with a</a:t>
            </a:r>
            <a:br>
              <a:rPr lang="en-US" dirty="0"/>
            </a:br>
            <a:r>
              <a:rPr lang="en-US" dirty="0"/>
              <a:t>global assignment to all variables.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EE2D95-3230-DF4B-B5A6-2A5F29646FF4}"/>
                  </a:ext>
                </a:extLst>
              </p:cNvPr>
              <p:cNvSpPr txBox="1"/>
              <p:nvPr/>
            </p:nvSpPr>
            <p:spPr>
              <a:xfrm>
                <a:off x="5775613" y="4886410"/>
                <a:ext cx="3634450" cy="2124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e.g.: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bSup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p>
                      </m:sSubSup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EE2D95-3230-DF4B-B5A6-2A5F29646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613" y="4886410"/>
                <a:ext cx="3634450" cy="2124171"/>
              </a:xfrm>
              <a:prstGeom prst="rect">
                <a:avLst/>
              </a:prstGeom>
              <a:blipFill>
                <a:blip r:embed="rId4"/>
                <a:stretch>
                  <a:fillRect l="-1394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F4DAA1-BE5A-2F45-958E-50989BBC7B9F}"/>
              </a:ext>
            </a:extLst>
          </p:cNvPr>
          <p:cNvCxnSpPr>
            <a:cxnSpLocks/>
          </p:cNvCxnSpPr>
          <p:nvPr/>
        </p:nvCxnSpPr>
        <p:spPr>
          <a:xfrm flipH="1" flipV="1">
            <a:off x="9044174" y="5470828"/>
            <a:ext cx="1006998" cy="211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91521A-2C6A-4C44-8629-CBAAEB2AA50F}"/>
              </a:ext>
            </a:extLst>
          </p:cNvPr>
          <p:cNvCxnSpPr>
            <a:cxnSpLocks/>
          </p:cNvCxnSpPr>
          <p:nvPr/>
        </p:nvCxnSpPr>
        <p:spPr>
          <a:xfrm flipH="1">
            <a:off x="9145870" y="5823488"/>
            <a:ext cx="905302" cy="289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B323012-DC78-8845-83B0-891C3DB88E8A}"/>
              </a:ext>
            </a:extLst>
          </p:cNvPr>
          <p:cNvSpPr txBox="1"/>
          <p:nvPr/>
        </p:nvSpPr>
        <p:spPr>
          <a:xfrm>
            <a:off x="10051172" y="5398934"/>
            <a:ext cx="1844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Anticommuting operators!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36E3B6-1235-A440-9C9A-34060ABF3C36}"/>
                  </a:ext>
                </a:extLst>
              </p:cNvPr>
              <p:cNvSpPr txBox="1"/>
              <p:nvPr/>
            </p:nvSpPr>
            <p:spPr>
              <a:xfrm>
                <a:off x="5775613" y="2884293"/>
                <a:ext cx="3634450" cy="2032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On the other hand…</a:t>
                </a:r>
                <a:endParaRPr lang="en-US" dirty="0"/>
              </a:p>
              <a:p>
                <a:r>
                  <a:rPr lang="en-US" dirty="0"/>
                  <a:t>There exist measurements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measuring points in a row/column yields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satisfying the row/column constraint with probability 1!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36E3B6-1235-A440-9C9A-34060ABF3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613" y="2884293"/>
                <a:ext cx="3634450" cy="2032031"/>
              </a:xfrm>
              <a:prstGeom prst="rect">
                <a:avLst/>
              </a:prstGeom>
              <a:blipFill>
                <a:blip r:embed="rId5"/>
                <a:stretch>
                  <a:fillRect l="-1394" t="-1258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178585D-FE15-0644-8BD2-7737BA3B26C8}"/>
              </a:ext>
            </a:extLst>
          </p:cNvPr>
          <p:cNvSpPr txBox="1"/>
          <p:nvPr/>
        </p:nvSpPr>
        <p:spPr>
          <a:xfrm>
            <a:off x="5775613" y="1377774"/>
            <a:ext cx="5975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</a:t>
            </a:r>
            <a:r>
              <a:rPr lang="en-US" dirty="0"/>
              <a:t>: variables from a row or column</a:t>
            </a:r>
          </a:p>
          <a:p>
            <a:r>
              <a:rPr lang="en-US" b="1" dirty="0"/>
              <a:t>Output: </a:t>
            </a:r>
            <a:r>
              <a:rPr lang="en-US" dirty="0"/>
              <a:t>{0,1}</a:t>
            </a:r>
            <a:r>
              <a:rPr lang="en-US" b="1" dirty="0"/>
              <a:t> </a:t>
            </a:r>
            <a:r>
              <a:rPr lang="en-US" dirty="0"/>
              <a:t>assignments to variables</a:t>
            </a:r>
          </a:p>
          <a:p>
            <a:r>
              <a:rPr lang="en-US" b="1" dirty="0"/>
              <a:t>Test</a:t>
            </a:r>
            <a:r>
              <a:rPr lang="en-US" dirty="0"/>
              <a:t>: check whether assignments </a:t>
            </a:r>
            <a:br>
              <a:rPr lang="en-US" dirty="0"/>
            </a:br>
            <a:r>
              <a:rPr lang="en-US" dirty="0"/>
              <a:t>satisfy row/column constraint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11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0A882-8981-F747-895A-11A34C0BB974}"/>
              </a:ext>
            </a:extLst>
          </p:cNvPr>
          <p:cNvSpPr/>
          <p:nvPr/>
        </p:nvSpPr>
        <p:spPr>
          <a:xfrm>
            <a:off x="8996371" y="3113256"/>
            <a:ext cx="30798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229EE-1343-CF4A-AFA2-C6218DC3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Low-degree testing with a quantum box?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024B1-C595-E148-A5E5-0592052F0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24408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CA" sz="2000" dirty="0">
                    <a:ea typeface="Cambria Math" panose="02040503050406030204" pitchFamily="18" charset="0"/>
                  </a:rPr>
                  <a:t>Magic Square example suggests we need stronger assumptions. </a:t>
                </a:r>
              </a:p>
              <a:p>
                <a:pPr marL="0" indent="0">
                  <a:buNone/>
                </a:pPr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/>
                  <a:t> satisfy:</a:t>
                </a:r>
              </a:p>
              <a:p>
                <a:r>
                  <a:rPr lang="en-US" sz="2000" dirty="0"/>
                  <a:t>Measurements </a:t>
                </a:r>
                <a:r>
                  <a:rPr lang="en-US" sz="2000" b="1" i="1" dirty="0">
                    <a:solidFill>
                      <a:srgbClr val="C00000"/>
                    </a:solidFill>
                  </a:rPr>
                  <a:t>approximately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i="1" dirty="0">
                    <a:solidFill>
                      <a:srgbClr val="C00000"/>
                    </a:solidFill>
                  </a:rPr>
                  <a:t>commute</a:t>
                </a:r>
                <a:r>
                  <a:rPr lang="en-US" sz="2000" dirty="0"/>
                  <a:t>, on average over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: 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342900" indent="-342900"/>
                <a:r>
                  <a:rPr lang="en-US" sz="2000" b="1" dirty="0"/>
                  <a:t>Low Degree Test</a:t>
                </a:r>
                <a:r>
                  <a:rPr lang="en-US" sz="2000" dirty="0"/>
                  <a:t> accepts with probability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024B1-C595-E148-A5E5-0592052F0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244086"/>
              </a:xfrm>
              <a:blipFill>
                <a:blip r:embed="rId2"/>
                <a:stretch>
                  <a:fillRect l="-725" t="-1953" b="-1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CED6B0-A360-5044-8763-92E42980B482}"/>
                  </a:ext>
                </a:extLst>
              </p:cNvPr>
              <p:cNvSpPr/>
              <p:nvPr/>
            </p:nvSpPr>
            <p:spPr>
              <a:xfrm>
                <a:off x="942370" y="4598698"/>
                <a:ext cx="1078278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Can we </a:t>
                </a:r>
                <a:r>
                  <a:rPr lang="en-US" sz="2000" b="1" i="1" dirty="0"/>
                  <a:t>now</a:t>
                </a:r>
                <a:r>
                  <a:rPr lang="en-US" sz="2000" dirty="0"/>
                  <a:t> say anything about consistency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/>
                  <a:t> and low-degree polynomials?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CED6B0-A360-5044-8763-92E42980B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70" y="4598698"/>
                <a:ext cx="10782784" cy="1015663"/>
              </a:xfrm>
              <a:prstGeom prst="rect">
                <a:avLst/>
              </a:prstGeom>
              <a:blipFill>
                <a:blip r:embed="rId3"/>
                <a:stretch>
                  <a:fillRect l="-589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E6332C-70B5-7D4E-AB01-E9F4C91F9871}"/>
                  </a:ext>
                </a:extLst>
              </p:cNvPr>
              <p:cNvSpPr/>
              <p:nvPr/>
            </p:nvSpPr>
            <p:spPr>
              <a:xfrm>
                <a:off x="8996371" y="3240790"/>
                <a:ext cx="645240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E6332C-70B5-7D4E-AB01-E9F4C91F9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371" y="3240790"/>
                <a:ext cx="645240" cy="391261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65E6EF-159A-4343-ACB8-4B594CB5ADB4}"/>
                  </a:ext>
                </a:extLst>
              </p:cNvPr>
              <p:cNvSpPr txBox="1"/>
              <p:nvPr/>
            </p:nvSpPr>
            <p:spPr>
              <a:xfrm>
                <a:off x="9883670" y="3151662"/>
                <a:ext cx="21925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Expectation over independent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65E6EF-159A-4343-ACB8-4B594CB5A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670" y="3151662"/>
                <a:ext cx="2192583" cy="584775"/>
              </a:xfrm>
              <a:prstGeom prst="rect">
                <a:avLst/>
              </a:prstGeom>
              <a:blipFill>
                <a:blip r:embed="rId5"/>
                <a:stretch>
                  <a:fillRect l="-1744" t="-4348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811CEF-0E15-134C-80EB-F94BCC411A61}"/>
                  </a:ext>
                </a:extLst>
              </p:cNvPr>
              <p:cNvSpPr txBox="1"/>
              <p:nvPr/>
            </p:nvSpPr>
            <p:spPr>
              <a:xfrm>
                <a:off x="7708739" y="5896055"/>
                <a:ext cx="41161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small enough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we can draw nontrivial conclusions!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811CEF-0E15-134C-80EB-F94BCC411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739" y="5896055"/>
                <a:ext cx="4116170" cy="646331"/>
              </a:xfrm>
              <a:prstGeom prst="rect">
                <a:avLst/>
              </a:prstGeom>
              <a:blipFill>
                <a:blip r:embed="rId6"/>
                <a:stretch>
                  <a:fillRect l="-1543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41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9A34-FCA3-1C4A-A698-036F9C73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Warmup: </a:t>
            </a:r>
            <a:r>
              <a:rPr lang="en-US" i="1" dirty="0"/>
              <a:t>Extremely</a:t>
            </a:r>
            <a:r>
              <a:rPr lang="en-US" dirty="0"/>
              <a:t> close to commuting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69C28-A1BD-D044-B4D5-3D9F3D4AD0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sz="2000" dirty="0">
                    <a:ea typeface="Cambria Math" panose="02040503050406030204" pitchFamily="18" charset="0"/>
                  </a:rPr>
                  <a:t>For small enough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>
                    <a:ea typeface="Cambria Math" panose="02040503050406030204" pitchFamily="18" charset="0"/>
                  </a:rPr>
                  <a:t>, can reduce to the commuting (i.e. classical) case!</a:t>
                </a:r>
              </a:p>
              <a:p>
                <a:endParaRPr lang="en-CA" sz="2000" dirty="0">
                  <a:ea typeface="Cambria Math" panose="02040503050406030204" pitchFamily="18" charset="0"/>
                </a:endParaRPr>
              </a:p>
              <a:p>
                <a:r>
                  <a:rPr lang="en-CA" sz="2000" dirty="0">
                    <a:ea typeface="Cambria Math" panose="02040503050406030204" pitchFamily="18" charset="0"/>
                  </a:rPr>
                  <a:t>If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sz="2000" dirty="0"/>
                  <a:t>, then there </a:t>
                </a:r>
                <a:r>
                  <a:rPr lang="en-CA" sz="2000" dirty="0"/>
                  <a:t>exist </a:t>
                </a:r>
                <a:r>
                  <a:rPr lang="en-CA" sz="2000" b="1" i="1" dirty="0">
                    <a:solidFill>
                      <a:srgbClr val="C00000"/>
                    </a:solidFill>
                  </a:rPr>
                  <a:t>exactly commuting</a:t>
                </a:r>
                <a:r>
                  <a:rPr lang="en-CA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CA" sz="2000" dirty="0"/>
                  <a:t>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:br>
                  <a:rPr lang="en-US" sz="2000" dirty="0"/>
                </a:br>
                <a:br>
                  <a:rPr lang="en-CA" sz="20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b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br>
                  <a:rPr lang="en-CA" sz="2000" dirty="0"/>
                </a:br>
                <a:br>
                  <a:rPr lang="en-CA" sz="2000" dirty="0"/>
                </a:br>
                <a:r>
                  <a:rPr lang="en-CA" sz="2000" dirty="0"/>
                  <a:t>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/>
                  <a:t> [see, e.g., </a:t>
                </a:r>
                <a:r>
                  <a:rPr lang="en-US" sz="2000" dirty="0" err="1"/>
                  <a:t>Filonov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Kachkovskiy</a:t>
                </a:r>
                <a:r>
                  <a:rPr lang="en-US" sz="2000" dirty="0"/>
                  <a:t> 2010].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69C28-A1BD-D044-B4D5-3D9F3D4AD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4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747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9A34-FCA3-1C4A-A698-036F9C73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Warmup: </a:t>
            </a:r>
            <a:r>
              <a:rPr lang="en-US" i="1" dirty="0"/>
              <a:t>Extremely</a:t>
            </a:r>
            <a:r>
              <a:rPr lang="en-US" dirty="0"/>
              <a:t> close to commuting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69C28-A1BD-D044-B4D5-3D9F3D4AD0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measurements pass </a:t>
                </a:r>
                <a:r>
                  <a:rPr lang="en-US" sz="2000" b="1" dirty="0"/>
                  <a:t>Low Degree Test</a:t>
                </a:r>
                <a:r>
                  <a:rPr lang="en-US" sz="2000" dirty="0"/>
                  <a:t> with probability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depends 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br>
                  <a:rPr lang="en-CA" sz="2000" dirty="0"/>
                </a:br>
                <a:endParaRPr lang="en-CA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/>
                  <a:t> There exists a ”global” measurement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such that </a:t>
                </a:r>
              </a:p>
              <a:p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  <m:sup/>
                      <m:e>
                        <m:sSubSup>
                          <m:sSub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000" b="0" dirty="0">
                    <a:ea typeface="Cambria Math" panose="02040503050406030204" pitchFamily="18" charset="0"/>
                  </a:rPr>
                  <a:t>			</a:t>
                </a:r>
                <a:r>
                  <a:rPr lang="en-CA" sz="2000" b="1" dirty="0"/>
                  <a:t> </a:t>
                </a:r>
                <a:r>
                  <a:rPr lang="en-CA" sz="2000" i="1" dirty="0">
                    <a:solidFill>
                      <a:srgbClr val="7030A0"/>
                    </a:solidFill>
                  </a:rPr>
                  <a:t>(correlation with low-deg polys)</a:t>
                </a:r>
                <a:endParaRPr lang="en-CA" sz="2000" i="1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On average over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sz="2000" dirty="0"/>
                  <a:t>	</a:t>
                </a:r>
                <a:r>
                  <a:rPr lang="en-CA" sz="2000" b="1" dirty="0"/>
                  <a:t> </a:t>
                </a:r>
                <a:r>
                  <a:rPr lang="en-CA" sz="2000" i="1" dirty="0">
                    <a:solidFill>
                      <a:srgbClr val="7030A0"/>
                    </a:solidFill>
                  </a:rPr>
                  <a:t>(consistency with points measurements) </a:t>
                </a:r>
                <a:endParaRPr lang="en-US" sz="20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F69C28-A1BD-D044-B4D5-3D9F3D4AD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4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60E9B4-30D6-6C44-B725-B185D49D5D7B}"/>
                  </a:ext>
                </a:extLst>
              </p:cNvPr>
              <p:cNvSpPr/>
              <p:nvPr/>
            </p:nvSpPr>
            <p:spPr>
              <a:xfrm>
                <a:off x="2500132" y="6047560"/>
                <a:ext cx="9495098" cy="4453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Trivial when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sup>
                        </m:sSup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. Can we prove something stronger for larger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(e.g., independent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?)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60E9B4-30D6-6C44-B725-B185D49D5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132" y="6047560"/>
                <a:ext cx="9495098" cy="445315"/>
              </a:xfrm>
              <a:prstGeom prst="rect">
                <a:avLst/>
              </a:prstGeom>
              <a:blipFill>
                <a:blip r:embed="rId3"/>
                <a:stretch>
                  <a:fillRect l="-534" b="-194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2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A36FE65-F465-2842-A644-725CC0F4E5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59806"/>
                <a:ext cx="10435542" cy="37015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/>
                  <a:t>Theorem </a:t>
                </a:r>
                <a:r>
                  <a:rPr lang="en-US" sz="2000" dirty="0"/>
                  <a:t>[Ji, Natarajan, </a:t>
                </a:r>
                <a:r>
                  <a:rPr lang="en-US" sz="2000" dirty="0" err="1"/>
                  <a:t>Vidick</a:t>
                </a:r>
                <a:r>
                  <a:rPr lang="en-US" sz="2000" dirty="0"/>
                  <a:t>, Wright, Y. 2020] </a:t>
                </a: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be integers.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/>
                  <a:t> be measurements that</a:t>
                </a:r>
              </a:p>
              <a:p>
                <a:r>
                  <a:rPr lang="en-US" sz="2000" dirty="0"/>
                  <a:t>Approximately commute on average over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  <m:sup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000" b="1" dirty="0"/>
              </a:p>
              <a:p>
                <a:r>
                  <a:rPr lang="en-US" sz="2000" b="1" dirty="0"/>
                  <a:t>Low Max-Degree Test</a:t>
                </a:r>
                <a:r>
                  <a:rPr lang="en-US" sz="2000" dirty="0"/>
                  <a:t> accepts with probability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. </a:t>
                </a:r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A36FE65-F465-2842-A644-725CC0F4E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59806"/>
                <a:ext cx="10435542" cy="3701561"/>
              </a:xfrm>
              <a:prstGeom prst="rect">
                <a:avLst/>
              </a:prstGeom>
              <a:blipFill>
                <a:blip r:embed="rId2"/>
                <a:stretch>
                  <a:fillRect l="-608" t="-17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173B30-501F-4B44-BD05-D14F6045C150}"/>
                  </a:ext>
                </a:extLst>
              </p:cNvPr>
              <p:cNvSpPr/>
              <p:nvPr/>
            </p:nvSpPr>
            <p:spPr>
              <a:xfrm>
                <a:off x="6852212" y="5631405"/>
                <a:ext cx="4768770" cy="52065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Nontrivial when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𝑝𝑜𝑙𝑦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173B30-501F-4B44-BD05-D14F6045C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212" y="5631405"/>
                <a:ext cx="4768770" cy="520655"/>
              </a:xfrm>
              <a:prstGeom prst="rect">
                <a:avLst/>
              </a:prstGeom>
              <a:blipFill>
                <a:blip r:embed="rId3"/>
                <a:stretch>
                  <a:fillRect l="-1064" b="-48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8404E5-44AF-8343-BF5A-9F77870C3847}"/>
              </a:ext>
            </a:extLst>
          </p:cNvPr>
          <p:cNvCxnSpPr>
            <a:cxnSpLocks/>
          </p:cNvCxnSpPr>
          <p:nvPr/>
        </p:nvCxnSpPr>
        <p:spPr>
          <a:xfrm flipH="1" flipV="1">
            <a:off x="7789761" y="4546802"/>
            <a:ext cx="821804" cy="1151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1B8D5D-FD2A-1D4D-B8B1-B1DA0AAA17E2}"/>
              </a:ext>
            </a:extLst>
          </p:cNvPr>
          <p:cNvCxnSpPr>
            <a:cxnSpLocks/>
          </p:cNvCxnSpPr>
          <p:nvPr/>
        </p:nvCxnSpPr>
        <p:spPr>
          <a:xfrm flipH="1">
            <a:off x="6430699" y="975021"/>
            <a:ext cx="1359062" cy="18065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1716ECC-8FE5-7E4B-9296-343D43CAFF58}"/>
              </a:ext>
            </a:extLst>
          </p:cNvPr>
          <p:cNvSpPr/>
          <p:nvPr/>
        </p:nvSpPr>
        <p:spPr>
          <a:xfrm>
            <a:off x="6944810" y="521274"/>
            <a:ext cx="45025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dirty="0"/>
              <a:t>Only works for high accept probability regime.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7D52C0-0378-8345-BD68-466822EAE4DD}"/>
              </a:ext>
            </a:extLst>
          </p:cNvPr>
          <p:cNvCxnSpPr>
            <a:cxnSpLocks/>
          </p:cNvCxnSpPr>
          <p:nvPr/>
        </p:nvCxnSpPr>
        <p:spPr>
          <a:xfrm flipH="1">
            <a:off x="2537266" y="953762"/>
            <a:ext cx="391129" cy="18842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8F5BE0F-CB48-584B-A637-191A60883D80}"/>
              </a:ext>
            </a:extLst>
          </p:cNvPr>
          <p:cNvSpPr/>
          <p:nvPr/>
        </p:nvSpPr>
        <p:spPr>
          <a:xfrm>
            <a:off x="1275144" y="468204"/>
            <a:ext cx="397204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dirty="0"/>
              <a:t>Uses a modification of </a:t>
            </a:r>
            <a:r>
              <a:rPr lang="en-CA" b="1" dirty="0"/>
              <a:t>Low Degree Test</a:t>
            </a:r>
            <a:r>
              <a:rPr lang="en-CA" dirty="0"/>
              <a:t>!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B35AD6-4A8D-8640-BE6F-5865922CBB28}"/>
              </a:ext>
            </a:extLst>
          </p:cNvPr>
          <p:cNvCxnSpPr>
            <a:cxnSpLocks/>
          </p:cNvCxnSpPr>
          <p:nvPr/>
        </p:nvCxnSpPr>
        <p:spPr>
          <a:xfrm flipH="1">
            <a:off x="7708742" y="2647730"/>
            <a:ext cx="1945992" cy="6450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D194118-0A7B-5146-AD2A-449FE701A7B0}"/>
              </a:ext>
            </a:extLst>
          </p:cNvPr>
          <p:cNvSpPr/>
          <p:nvPr/>
        </p:nvSpPr>
        <p:spPr>
          <a:xfrm>
            <a:off x="8079129" y="2185456"/>
            <a:ext cx="39189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dirty="0"/>
              <a:t>Different measure of polynomial degree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95A943-CDAC-ED48-8C12-C4DBC9455047}"/>
              </a:ext>
            </a:extLst>
          </p:cNvPr>
          <p:cNvSpPr/>
          <p:nvPr/>
        </p:nvSpPr>
        <p:spPr>
          <a:xfrm>
            <a:off x="833370" y="5046152"/>
            <a:ext cx="4548857" cy="1343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36CF1D-1AAF-034D-881F-1CDB447828D2}"/>
                  </a:ext>
                </a:extLst>
              </p:cNvPr>
              <p:cNvSpPr txBox="1"/>
              <p:nvPr/>
            </p:nvSpPr>
            <p:spPr>
              <a:xfrm>
                <a:off x="947970" y="5162378"/>
                <a:ext cx="4434257" cy="1080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Max-degree</a:t>
                </a:r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en-CA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/>
                  <a:t> = maximum </a:t>
                </a:r>
                <a:r>
                  <a:rPr lang="en-CA" sz="1600" dirty="0"/>
                  <a:t>degree of any variable in polynomial representation of </a:t>
                </a:r>
                <a14:m>
                  <m:oMath xmlns:m="http://schemas.openxmlformats.org/officeDocument/2006/math">
                    <m:r>
                      <a:rPr lang="en-CA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E.g. </a:t>
                </a:r>
                <a14:m>
                  <m:oMath xmlns:m="http://schemas.openxmlformats.org/officeDocument/2006/math">
                    <m:r>
                      <a:rPr lang="en-CA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1600" dirty="0"/>
                  <a:t> has max-degree 10.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36CF1D-1AAF-034D-881F-1CDB44782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70" y="5162378"/>
                <a:ext cx="4434257" cy="1080039"/>
              </a:xfrm>
              <a:prstGeom prst="rect">
                <a:avLst/>
              </a:prstGeom>
              <a:blipFill>
                <a:blip r:embed="rId4"/>
                <a:stretch>
                  <a:fillRect l="-573" t="-117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C5F9A23-C2C4-8A48-9719-839F96077F3F}"/>
                  </a:ext>
                </a:extLst>
              </p:cNvPr>
              <p:cNvSpPr/>
              <p:nvPr/>
            </p:nvSpPr>
            <p:spPr>
              <a:xfrm>
                <a:off x="833370" y="3166604"/>
                <a:ext cx="10228162" cy="1642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Then there exists a measurement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that outputs </a:t>
                </a:r>
                <a:r>
                  <a:rPr lang="en-US" sz="2000" b="1" dirty="0"/>
                  <a:t>max-degree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polynomials such that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on average: </a:t>
                </a:r>
                <a:br>
                  <a:rPr lang="en-US" sz="2000" dirty="0"/>
                </a:br>
                <a:br>
                  <a:rPr lang="en-US" sz="9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bSup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: 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]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𝑝𝑜𝑙𝑦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𝑝𝑜𝑙𝑦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𝑝𝑜𝑙𝑦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C5F9A23-C2C4-8A48-9719-839F96077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70" y="3166604"/>
                <a:ext cx="10228162" cy="1642501"/>
              </a:xfrm>
              <a:prstGeom prst="rect">
                <a:avLst/>
              </a:prstGeom>
              <a:blipFill>
                <a:blip r:embed="rId5"/>
                <a:stretch>
                  <a:fillRect l="-620" t="-17054" b="-89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65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  <p:bldP spid="18" grpId="0" animBg="1"/>
      <p:bldP spid="19" grpId="0" animBg="1"/>
      <p:bldP spid="20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742A-598A-034A-A611-5B4B2A64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Max-Degree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D4AE032-AD15-FD4A-9AA4-1F49DAA8FE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18494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AutoNum type="arabicPeriod"/>
                </a:pPr>
                <a:r>
                  <a:rPr lang="en-US" sz="2000" dirty="0">
                    <a:solidFill>
                      <a:srgbClr val="C00000"/>
                    </a:solidFill>
                  </a:rPr>
                  <a:t>Pick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random </a:t>
                </a:r>
                <a:r>
                  <a:rPr lang="en-US" sz="2000" b="1" i="1" dirty="0">
                    <a:solidFill>
                      <a:srgbClr val="C00000"/>
                    </a:solidFill>
                  </a:rPr>
                  <a:t>axis-aligned</a:t>
                </a:r>
                <a:r>
                  <a:rPr lang="en-US" sz="2000" dirty="0">
                    <a:solidFill>
                      <a:srgbClr val="C00000"/>
                    </a:solidFill>
                  </a:rPr>
                  <a:t> points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CA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CA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with probability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sSubSup>
                              <m:sSub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sup>
                            </m:sSubSup>
                          </m:e>
                        </m:d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CA" sz="2000" dirty="0"/>
              </a:p>
              <a:p>
                <a:pPr marL="514350" indent="-514350">
                  <a:buAutoNum type="arabicPeriod"/>
                </a:pPr>
                <a:r>
                  <a:rPr lang="en-CA" sz="2000" dirty="0"/>
                  <a:t>Interpolate </a:t>
                </a:r>
                <a:r>
                  <a:rPr lang="en-US" sz="2000" dirty="0"/>
                  <a:t>a univariate degree-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polynomial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 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/>
                  <a:t> , then accept. Otherwise, reject.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D4AE032-AD15-FD4A-9AA4-1F49DAA8F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1849473"/>
              </a:xfrm>
              <a:prstGeom prst="rect">
                <a:avLst/>
              </a:prstGeom>
              <a:blipFill>
                <a:blip r:embed="rId2"/>
                <a:stretch>
                  <a:fillRect l="-603" t="-5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C9687A-A1D4-0E46-8892-B4AC4440156D}"/>
                  </a:ext>
                </a:extLst>
              </p:cNvPr>
              <p:cNvSpPr txBox="1"/>
              <p:nvPr/>
            </p:nvSpPr>
            <p:spPr>
              <a:xfrm>
                <a:off x="7588660" y="4465352"/>
                <a:ext cx="42598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passes </a:t>
                </a:r>
                <a:r>
                  <a:rPr lang="en-US" b="1" dirty="0"/>
                  <a:t>Low Max-Degree Test</a:t>
                </a:r>
                <a:r>
                  <a:rPr lang="en-US" dirty="0"/>
                  <a:t> with probability 1,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must have </a:t>
                </a:r>
                <a:br>
                  <a:rPr lang="en-US" dirty="0"/>
                </a:br>
                <a:r>
                  <a:rPr lang="en-US" dirty="0"/>
                  <a:t>max-degree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C9687A-A1D4-0E46-8892-B4AC44401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660" y="4465352"/>
                <a:ext cx="4259858" cy="923330"/>
              </a:xfrm>
              <a:prstGeom prst="rect">
                <a:avLst/>
              </a:prstGeom>
              <a:blipFill>
                <a:blip r:embed="rId3"/>
                <a:stretch>
                  <a:fillRect l="-1190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064BD95B-F1A6-A343-B392-E6B83C7092A9}"/>
              </a:ext>
            </a:extLst>
          </p:cNvPr>
          <p:cNvSpPr/>
          <p:nvPr/>
        </p:nvSpPr>
        <p:spPr>
          <a:xfrm>
            <a:off x="343482" y="3961450"/>
            <a:ext cx="3563204" cy="1808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8AB8BF-D3E0-9D4D-B1EE-39E7B4AB3EB0}"/>
                  </a:ext>
                </a:extLst>
              </p:cNvPr>
              <p:cNvSpPr txBox="1"/>
              <p:nvPr/>
            </p:nvSpPr>
            <p:spPr>
              <a:xfrm>
                <a:off x="458082" y="4077675"/>
                <a:ext cx="3555555" cy="1609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1600" dirty="0"/>
                  <a:t> are </a:t>
                </a:r>
                <a:r>
                  <a:rPr lang="en-CA" sz="1600" b="1" i="1" dirty="0"/>
                  <a:t>axis-aligned </a:t>
                </a:r>
                <a:r>
                  <a:rPr lang="en-CA" sz="1600" dirty="0"/>
                  <a:t>if</a:t>
                </a:r>
                <a:endParaRPr lang="en-US" sz="1600" dirty="0"/>
              </a:p>
              <a:p>
                <a:endParaRPr lang="en-CA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for some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=(0,…,1,…,0)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8AB8BF-D3E0-9D4D-B1EE-39E7B4AB3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82" y="4077675"/>
                <a:ext cx="3555555" cy="1609287"/>
              </a:xfrm>
              <a:prstGeom prst="rect">
                <a:avLst/>
              </a:prstGeom>
              <a:blipFill>
                <a:blip r:embed="rId4"/>
                <a:stretch>
                  <a:fillRect l="-1075" t="-3968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ube 42">
            <a:extLst>
              <a:ext uri="{FF2B5EF4-FFF2-40B4-BE49-F238E27FC236}">
                <a16:creationId xmlns:a16="http://schemas.microsoft.com/office/drawing/2014/main" id="{AD24C4C4-3EDB-B845-AA44-70D4A89F5965}"/>
              </a:ext>
            </a:extLst>
          </p:cNvPr>
          <p:cNvSpPr/>
          <p:nvPr/>
        </p:nvSpPr>
        <p:spPr>
          <a:xfrm>
            <a:off x="4337374" y="3961450"/>
            <a:ext cx="1805650" cy="1813203"/>
          </a:xfrm>
          <a:prstGeom prst="cub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66A1AC0-3BE7-794D-BE4D-B026F1C8C709}"/>
              </a:ext>
            </a:extLst>
          </p:cNvPr>
          <p:cNvCxnSpPr>
            <a:cxnSpLocks/>
          </p:cNvCxnSpPr>
          <p:nvPr/>
        </p:nvCxnSpPr>
        <p:spPr>
          <a:xfrm flipV="1">
            <a:off x="5573085" y="5242851"/>
            <a:ext cx="462988" cy="39982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615770-D93C-2F41-A343-72ED5A436226}"/>
              </a:ext>
            </a:extLst>
          </p:cNvPr>
          <p:cNvCxnSpPr>
            <a:cxnSpLocks/>
          </p:cNvCxnSpPr>
          <p:nvPr/>
        </p:nvCxnSpPr>
        <p:spPr>
          <a:xfrm flipH="1" flipV="1">
            <a:off x="4515931" y="4645324"/>
            <a:ext cx="9646" cy="100683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25731D7-0C14-8147-9D7D-52BC6D27D69E}"/>
              </a:ext>
            </a:extLst>
          </p:cNvPr>
          <p:cNvCxnSpPr>
            <a:cxnSpLocks/>
          </p:cNvCxnSpPr>
          <p:nvPr/>
        </p:nvCxnSpPr>
        <p:spPr>
          <a:xfrm>
            <a:off x="4525577" y="5652157"/>
            <a:ext cx="10475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0B9575B-C540-1944-8F15-2DD5BFB619F2}"/>
              </a:ext>
            </a:extLst>
          </p:cNvPr>
          <p:cNvCxnSpPr>
            <a:cxnSpLocks/>
          </p:cNvCxnSpPr>
          <p:nvPr/>
        </p:nvCxnSpPr>
        <p:spPr>
          <a:xfrm>
            <a:off x="4539750" y="4326594"/>
            <a:ext cx="1391930" cy="103200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019230-761A-E143-9CC4-4AF4101CA20A}"/>
              </a:ext>
            </a:extLst>
          </p:cNvPr>
          <p:cNvCxnSpPr>
            <a:cxnSpLocks/>
          </p:cNvCxnSpPr>
          <p:nvPr/>
        </p:nvCxnSpPr>
        <p:spPr>
          <a:xfrm flipV="1">
            <a:off x="4590693" y="5710097"/>
            <a:ext cx="251252" cy="537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272F94D-1172-FB49-A6E9-90BAE1BD04B9}"/>
              </a:ext>
            </a:extLst>
          </p:cNvPr>
          <p:cNvSpPr/>
          <p:nvPr/>
        </p:nvSpPr>
        <p:spPr>
          <a:xfrm>
            <a:off x="4134044" y="6227291"/>
            <a:ext cx="1067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/>
              <a:t>Axis-aligned</a:t>
            </a:r>
            <a:endParaRPr lang="en-US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D0B7F-AFE6-ED48-AB2D-EBBDD154E4F2}"/>
              </a:ext>
            </a:extLst>
          </p:cNvPr>
          <p:cNvSpPr/>
          <p:nvPr/>
        </p:nvSpPr>
        <p:spPr>
          <a:xfrm>
            <a:off x="6221975" y="4239870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400" dirty="0"/>
              <a:t>Not</a:t>
            </a:r>
          </a:p>
          <a:p>
            <a:r>
              <a:rPr lang="en-CA" sz="1400" dirty="0"/>
              <a:t>Axis-aligned</a:t>
            </a:r>
            <a:endParaRPr lang="en-US" sz="14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52676E5-5C62-6C44-9DB3-07D3D32504FA}"/>
              </a:ext>
            </a:extLst>
          </p:cNvPr>
          <p:cNvCxnSpPr>
            <a:cxnSpLocks/>
          </p:cNvCxnSpPr>
          <p:nvPr/>
        </p:nvCxnSpPr>
        <p:spPr>
          <a:xfrm flipH="1">
            <a:off x="5288494" y="4465352"/>
            <a:ext cx="1252658" cy="313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4710BFD-8932-684E-B611-FCC79751E708}"/>
                  </a:ext>
                </a:extLst>
              </p:cNvPr>
              <p:cNvSpPr/>
              <p:nvPr/>
            </p:nvSpPr>
            <p:spPr>
              <a:xfrm>
                <a:off x="6121469" y="5413118"/>
                <a:ext cx="4950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4710BFD-8932-684E-B611-FCC79751E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469" y="5413118"/>
                <a:ext cx="4950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8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2" grpId="0"/>
      <p:bldP spid="43" grpId="0" animBg="1"/>
      <p:bldP spid="49" grpId="0"/>
      <p:bldP spid="50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29EE-1343-CF4A-AFA2-C6218DC3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low-degree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024B1-C595-E148-A5E5-0592052F0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2000" b="0" dirty="0">
                    <a:ea typeface="Cambria Math" panose="02040503050406030204" pitchFamily="18" charset="0"/>
                  </a:rPr>
                  <a:t>Given finite field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elements, multivariate function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, and degree bound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024B1-C595-E148-A5E5-0592052F0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  <a:blipFill>
                <a:blip r:embed="rId3"/>
                <a:stretch>
                  <a:fillRect l="-725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be 8">
            <a:extLst>
              <a:ext uri="{FF2B5EF4-FFF2-40B4-BE49-F238E27FC236}">
                <a16:creationId xmlns:a16="http://schemas.microsoft.com/office/drawing/2014/main" id="{AF85E5C3-B8CA-8E44-8211-37817F1A7EA1}"/>
              </a:ext>
            </a:extLst>
          </p:cNvPr>
          <p:cNvSpPr/>
          <p:nvPr/>
        </p:nvSpPr>
        <p:spPr>
          <a:xfrm>
            <a:off x="1726557" y="3333464"/>
            <a:ext cx="1655180" cy="15162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71C26B-7B26-F443-BA79-64EB594BACAA}"/>
                  </a:ext>
                </a:extLst>
              </p:cNvPr>
              <p:cNvSpPr/>
              <p:nvPr/>
            </p:nvSpPr>
            <p:spPr>
              <a:xfrm>
                <a:off x="2067737" y="3878003"/>
                <a:ext cx="597215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71C26B-7B26-F443-BA79-64EB594BA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737" y="3878003"/>
                <a:ext cx="597215" cy="707886"/>
              </a:xfrm>
              <a:prstGeom prst="rect">
                <a:avLst/>
              </a:prstGeom>
              <a:blipFill>
                <a:blip r:embed="rId4"/>
                <a:stretch>
                  <a:fillRect l="-12766" r="-1276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>
            <a:extLst>
              <a:ext uri="{FF2B5EF4-FFF2-40B4-BE49-F238E27FC236}">
                <a16:creationId xmlns:a16="http://schemas.microsoft.com/office/drawing/2014/main" id="{9FD9A87A-E5C6-324E-8ABB-38EE209BAF3F}"/>
              </a:ext>
            </a:extLst>
          </p:cNvPr>
          <p:cNvSpPr/>
          <p:nvPr/>
        </p:nvSpPr>
        <p:spPr>
          <a:xfrm>
            <a:off x="2351349" y="3009393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25484B-C159-7747-8E6A-57218AEFC86F}"/>
                  </a:ext>
                </a:extLst>
              </p:cNvPr>
              <p:cNvSpPr/>
              <p:nvPr/>
            </p:nvSpPr>
            <p:spPr>
              <a:xfrm>
                <a:off x="2278974" y="2488406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25484B-C159-7747-8E6A-57218AEFC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74" y="2488406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>
            <a:extLst>
              <a:ext uri="{FF2B5EF4-FFF2-40B4-BE49-F238E27FC236}">
                <a16:creationId xmlns:a16="http://schemas.microsoft.com/office/drawing/2014/main" id="{6FB63D51-3098-EF43-AEF2-469BD9008642}"/>
              </a:ext>
            </a:extLst>
          </p:cNvPr>
          <p:cNvSpPr/>
          <p:nvPr/>
        </p:nvSpPr>
        <p:spPr>
          <a:xfrm>
            <a:off x="2351352" y="4968392"/>
            <a:ext cx="281651" cy="60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57FB28-6EA6-044E-B3D1-E15DBC7942A1}"/>
                  </a:ext>
                </a:extLst>
              </p:cNvPr>
              <p:cNvSpPr/>
              <p:nvPr/>
            </p:nvSpPr>
            <p:spPr>
              <a:xfrm>
                <a:off x="2061256" y="5633941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57FB28-6EA6-044E-B3D1-E15DBC794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56" y="5633941"/>
                <a:ext cx="861839" cy="461665"/>
              </a:xfrm>
              <a:prstGeom prst="rect">
                <a:avLst/>
              </a:prstGeom>
              <a:blipFill>
                <a:blip r:embed="rId6"/>
                <a:stretch>
                  <a:fillRect l="-1471" r="-1471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C7DF9-B01F-0F4E-8142-0B08AAEA0413}"/>
                  </a:ext>
                </a:extLst>
              </p:cNvPr>
              <p:cNvSpPr txBox="1"/>
              <p:nvPr/>
            </p:nvSpPr>
            <p:spPr>
              <a:xfrm>
                <a:off x="3952119" y="2778293"/>
                <a:ext cx="44562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How many evaluations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CA" sz="2000" dirty="0"/>
                </a:br>
                <a:r>
                  <a:rPr lang="en-US" sz="2000" dirty="0"/>
                  <a:t>needed to determine whether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is a degree-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polynomial?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C7DF9-B01F-0F4E-8142-0B08AAEA0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119" y="2778293"/>
                <a:ext cx="4456253" cy="1015663"/>
              </a:xfrm>
              <a:prstGeom prst="rect">
                <a:avLst/>
              </a:prstGeom>
              <a:blipFill>
                <a:blip r:embed="rId7"/>
                <a:stretch>
                  <a:fillRect l="-1429" t="-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08922A-DE71-ED4D-A410-D1006DDC87AB}"/>
                  </a:ext>
                </a:extLst>
              </p:cNvPr>
              <p:cNvSpPr txBox="1"/>
              <p:nvPr/>
            </p:nvSpPr>
            <p:spPr>
              <a:xfrm>
                <a:off x="3952119" y="4346514"/>
                <a:ext cx="77428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To be 100% certain, we would need to evaluate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at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!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08922A-DE71-ED4D-A410-D1006DDC8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119" y="4346514"/>
                <a:ext cx="7742862" cy="400110"/>
              </a:xfrm>
              <a:prstGeom prst="rect">
                <a:avLst/>
              </a:prstGeom>
              <a:blipFill>
                <a:blip r:embed="rId8"/>
                <a:stretch>
                  <a:fillRect l="-821"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BB54E9-835E-C14D-A81D-3E2B06C6DBB6}"/>
                  </a:ext>
                </a:extLst>
              </p:cNvPr>
              <p:cNvSpPr txBox="1"/>
              <p:nvPr/>
            </p:nvSpPr>
            <p:spPr>
              <a:xfrm>
                <a:off x="3952119" y="5170166"/>
                <a:ext cx="77428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By choosing points randomly, and allowing some probability of error, can test ”low-degree-ness” of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using much fewer evaluations.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BB54E9-835E-C14D-A81D-3E2B06C6D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119" y="5170166"/>
                <a:ext cx="7742862" cy="707886"/>
              </a:xfrm>
              <a:prstGeom prst="rect">
                <a:avLst/>
              </a:prstGeom>
              <a:blipFill>
                <a:blip r:embed="rId9"/>
                <a:stretch>
                  <a:fillRect l="-821" t="-5455" r="-657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83809BF0-E91C-854F-A624-45FA88D07F8C}"/>
              </a:ext>
            </a:extLst>
          </p:cNvPr>
          <p:cNvSpPr/>
          <p:nvPr/>
        </p:nvSpPr>
        <p:spPr>
          <a:xfrm>
            <a:off x="7856918" y="2592005"/>
            <a:ext cx="4121674" cy="1320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AAB7CB-9DCF-DB44-B651-F0E563322401}"/>
                  </a:ext>
                </a:extLst>
              </p:cNvPr>
              <p:cNvSpPr txBox="1"/>
              <p:nvPr/>
            </p:nvSpPr>
            <p:spPr>
              <a:xfrm>
                <a:off x="7856918" y="2679738"/>
                <a:ext cx="4227051" cy="1080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Degree of </a:t>
                </a:r>
                <a14:m>
                  <m:oMath xmlns:m="http://schemas.openxmlformats.org/officeDocument/2006/math">
                    <m:r>
                      <a:rPr lang="en-CA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/>
                  <a:t> = maximum monomial degree in polynomial representation of </a:t>
                </a:r>
                <a14:m>
                  <m:oMath xmlns:m="http://schemas.openxmlformats.org/officeDocument/2006/math">
                    <m:r>
                      <a:rPr lang="en-CA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E.g. </a:t>
                </a:r>
                <a14:m>
                  <m:oMath xmlns:m="http://schemas.openxmlformats.org/officeDocument/2006/math">
                    <m:r>
                      <a:rPr lang="en-CA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1600" dirty="0"/>
                  <a:t> has degree 15.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AAB7CB-9DCF-DB44-B651-F0E563322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918" y="2679738"/>
                <a:ext cx="4227051" cy="1080039"/>
              </a:xfrm>
              <a:prstGeom prst="rect">
                <a:avLst/>
              </a:prstGeom>
              <a:blipFill>
                <a:blip r:embed="rId10"/>
                <a:stretch>
                  <a:fillRect l="-601" t="-235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2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7" grpId="0"/>
      <p:bldP spid="19" grpId="0"/>
      <p:bldP spid="21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742A-598A-034A-A611-5B4B2A64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Max-Degree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D4AE032-AD15-FD4A-9AA4-1F49DAA8FE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688"/>
                <a:ext cx="10515600" cy="18494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AutoNum type="arabicPeriod"/>
                </a:pPr>
                <a:r>
                  <a:rPr lang="en-US" sz="2000" dirty="0">
                    <a:solidFill>
                      <a:srgbClr val="C00000"/>
                    </a:solidFill>
                  </a:rPr>
                  <a:t>Pick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random </a:t>
                </a:r>
                <a:r>
                  <a:rPr lang="en-US" sz="2000" b="1" i="1" dirty="0">
                    <a:solidFill>
                      <a:srgbClr val="C00000"/>
                    </a:solidFill>
                  </a:rPr>
                  <a:t>axis-aligned</a:t>
                </a:r>
                <a:r>
                  <a:rPr lang="en-US" sz="2000" dirty="0">
                    <a:solidFill>
                      <a:srgbClr val="C00000"/>
                    </a:solidFill>
                  </a:rPr>
                  <a:t> points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CA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CA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with probability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bSup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sSubSup>
                              <m:sSub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sup>
                            </m:sSubSup>
                          </m:e>
                        </m:d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CA" sz="2000" dirty="0"/>
              </a:p>
              <a:p>
                <a:pPr marL="514350" indent="-514350">
                  <a:buAutoNum type="arabicPeriod"/>
                </a:pPr>
                <a:r>
                  <a:rPr lang="en-CA" sz="2000" dirty="0"/>
                  <a:t>Interpolate </a:t>
                </a:r>
                <a:r>
                  <a:rPr lang="en-US" sz="2000" dirty="0"/>
                  <a:t>a univariate degree-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polynomial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 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/>
                  <a:t> , then accept. Otherwise, reject.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D4AE032-AD15-FD4A-9AA4-1F49DAA8F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1849473"/>
              </a:xfrm>
              <a:prstGeom prst="rect">
                <a:avLst/>
              </a:prstGeom>
              <a:blipFill>
                <a:blip r:embed="rId2"/>
                <a:stretch>
                  <a:fillRect l="-603" t="-5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C71B2AD-E671-0541-A5E1-ECFB7404660E}"/>
              </a:ext>
            </a:extLst>
          </p:cNvPr>
          <p:cNvSpPr/>
          <p:nvPr/>
        </p:nvSpPr>
        <p:spPr>
          <a:xfrm>
            <a:off x="343482" y="3961450"/>
            <a:ext cx="3563204" cy="1808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9D18CA-7782-AE41-A93A-C06CE6864175}"/>
                  </a:ext>
                </a:extLst>
              </p:cNvPr>
              <p:cNvSpPr txBox="1"/>
              <p:nvPr/>
            </p:nvSpPr>
            <p:spPr>
              <a:xfrm>
                <a:off x="458082" y="4077675"/>
                <a:ext cx="3555555" cy="1609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1600" dirty="0"/>
                  <a:t> are </a:t>
                </a:r>
                <a:r>
                  <a:rPr lang="en-CA" sz="1600" b="1" i="1" dirty="0"/>
                  <a:t>axis-aligned </a:t>
                </a:r>
                <a:r>
                  <a:rPr lang="en-CA" sz="1600" dirty="0"/>
                  <a:t>if</a:t>
                </a:r>
                <a:endParaRPr lang="en-US" sz="1600" dirty="0"/>
              </a:p>
              <a:p>
                <a:endParaRPr lang="en-CA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for some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=(0,…,1,…,0)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9D18CA-7782-AE41-A93A-C06CE6864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82" y="4077675"/>
                <a:ext cx="3555555" cy="1609287"/>
              </a:xfrm>
              <a:prstGeom prst="rect">
                <a:avLst/>
              </a:prstGeom>
              <a:blipFill>
                <a:blip r:embed="rId3"/>
                <a:stretch>
                  <a:fillRect l="-1075" t="-3968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be 14">
            <a:extLst>
              <a:ext uri="{FF2B5EF4-FFF2-40B4-BE49-F238E27FC236}">
                <a16:creationId xmlns:a16="http://schemas.microsoft.com/office/drawing/2014/main" id="{8820D814-FEB8-C748-8253-271F7606E5D4}"/>
              </a:ext>
            </a:extLst>
          </p:cNvPr>
          <p:cNvSpPr/>
          <p:nvPr/>
        </p:nvSpPr>
        <p:spPr>
          <a:xfrm>
            <a:off x="4337374" y="3961450"/>
            <a:ext cx="1805650" cy="1813203"/>
          </a:xfrm>
          <a:prstGeom prst="cub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8659E6-8486-0744-B033-F36DA2C2CFDF}"/>
              </a:ext>
            </a:extLst>
          </p:cNvPr>
          <p:cNvCxnSpPr>
            <a:cxnSpLocks/>
          </p:cNvCxnSpPr>
          <p:nvPr/>
        </p:nvCxnSpPr>
        <p:spPr>
          <a:xfrm flipV="1">
            <a:off x="5573085" y="5242851"/>
            <a:ext cx="462988" cy="39982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39D994-8D4F-D742-8931-3F85B2E30835}"/>
              </a:ext>
            </a:extLst>
          </p:cNvPr>
          <p:cNvCxnSpPr>
            <a:cxnSpLocks/>
          </p:cNvCxnSpPr>
          <p:nvPr/>
        </p:nvCxnSpPr>
        <p:spPr>
          <a:xfrm flipH="1" flipV="1">
            <a:off x="4515931" y="4645324"/>
            <a:ext cx="9646" cy="100683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6B9F57-2DD8-7649-A5EB-14388D03ACD1}"/>
              </a:ext>
            </a:extLst>
          </p:cNvPr>
          <p:cNvCxnSpPr>
            <a:cxnSpLocks/>
          </p:cNvCxnSpPr>
          <p:nvPr/>
        </p:nvCxnSpPr>
        <p:spPr>
          <a:xfrm>
            <a:off x="4525577" y="5652157"/>
            <a:ext cx="104750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28703C-BB37-4D41-B07F-EF7B8A91329C}"/>
              </a:ext>
            </a:extLst>
          </p:cNvPr>
          <p:cNvCxnSpPr>
            <a:cxnSpLocks/>
          </p:cNvCxnSpPr>
          <p:nvPr/>
        </p:nvCxnSpPr>
        <p:spPr>
          <a:xfrm>
            <a:off x="4539750" y="4326594"/>
            <a:ext cx="1391930" cy="103200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CA11B2B-061F-B14C-8B3E-BC5564129F13}"/>
              </a:ext>
            </a:extLst>
          </p:cNvPr>
          <p:cNvCxnSpPr>
            <a:cxnSpLocks/>
          </p:cNvCxnSpPr>
          <p:nvPr/>
        </p:nvCxnSpPr>
        <p:spPr>
          <a:xfrm flipV="1">
            <a:off x="4590693" y="5710097"/>
            <a:ext cx="251252" cy="537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98D2AF4-0682-734C-B671-553752621C41}"/>
              </a:ext>
            </a:extLst>
          </p:cNvPr>
          <p:cNvSpPr/>
          <p:nvPr/>
        </p:nvSpPr>
        <p:spPr>
          <a:xfrm>
            <a:off x="4134044" y="6227291"/>
            <a:ext cx="1067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/>
              <a:t>Axis-aligned</a:t>
            </a:r>
            <a:endParaRPr lang="en-US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87573E-5BF0-4445-B0D0-E72746125A17}"/>
              </a:ext>
            </a:extLst>
          </p:cNvPr>
          <p:cNvSpPr/>
          <p:nvPr/>
        </p:nvSpPr>
        <p:spPr>
          <a:xfrm>
            <a:off x="6221975" y="4239870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400" dirty="0"/>
              <a:t>Not</a:t>
            </a:r>
          </a:p>
          <a:p>
            <a:r>
              <a:rPr lang="en-CA" sz="1400" dirty="0"/>
              <a:t>Axis-aligned</a:t>
            </a:r>
            <a:endParaRPr lang="en-US" sz="14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C95484-3F44-6846-8EB9-581636F5733E}"/>
              </a:ext>
            </a:extLst>
          </p:cNvPr>
          <p:cNvCxnSpPr>
            <a:cxnSpLocks/>
          </p:cNvCxnSpPr>
          <p:nvPr/>
        </p:nvCxnSpPr>
        <p:spPr>
          <a:xfrm flipH="1">
            <a:off x="5288494" y="4465352"/>
            <a:ext cx="1252658" cy="313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40D9DA6-E6CD-6A4B-8879-93168921C7DD}"/>
                  </a:ext>
                </a:extLst>
              </p:cNvPr>
              <p:cNvSpPr/>
              <p:nvPr/>
            </p:nvSpPr>
            <p:spPr>
              <a:xfrm>
                <a:off x="6121469" y="5413118"/>
                <a:ext cx="4950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40D9DA6-E6CD-6A4B-8879-93168921C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469" y="5413118"/>
                <a:ext cx="4950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C9687A-A1D4-0E46-8892-B4AC4440156D}"/>
                  </a:ext>
                </a:extLst>
              </p:cNvPr>
              <p:cNvSpPr txBox="1"/>
              <p:nvPr/>
            </p:nvSpPr>
            <p:spPr>
              <a:xfrm>
                <a:off x="7549867" y="4011925"/>
                <a:ext cx="4136390" cy="17899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passes </a:t>
                </a:r>
                <a:r>
                  <a:rPr lang="en-US" b="1" dirty="0"/>
                  <a:t>Low Max-Degree Test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-agreement with a max-degree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polynomial, where </a:t>
                </a:r>
              </a:p>
              <a:p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𝑝𝑜𝑙𝑦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C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𝑝𝑜𝑙𝑦</m:t>
                          </m:r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𝑝𝑜𝑙𝑦</m:t>
                          </m:r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C9687A-A1D4-0E46-8892-B4AC44401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867" y="4011925"/>
                <a:ext cx="4136390" cy="1789977"/>
              </a:xfrm>
              <a:prstGeom prst="rect">
                <a:avLst/>
              </a:prstGeom>
              <a:blipFill>
                <a:blip r:embed="rId5"/>
                <a:stretch>
                  <a:fillRect l="-917" t="-1408" r="-612" b="-14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7BBE1F8-DD37-074D-8F22-3055303AA88B}"/>
              </a:ext>
            </a:extLst>
          </p:cNvPr>
          <p:cNvSpPr/>
          <p:nvPr/>
        </p:nvSpPr>
        <p:spPr>
          <a:xfrm>
            <a:off x="9213448" y="5861398"/>
            <a:ext cx="2554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[</a:t>
            </a:r>
            <a:r>
              <a:rPr lang="en-US" sz="1600" dirty="0" err="1"/>
              <a:t>Babai</a:t>
            </a:r>
            <a:r>
              <a:rPr lang="en-US" sz="1600" dirty="0"/>
              <a:t>, </a:t>
            </a:r>
            <a:r>
              <a:rPr lang="en-US" sz="1600" dirty="0" err="1"/>
              <a:t>Fortnow</a:t>
            </a:r>
            <a:r>
              <a:rPr lang="en-US" sz="1600" dirty="0"/>
              <a:t>, Lund 1991] </a:t>
            </a:r>
          </a:p>
        </p:txBody>
      </p:sp>
    </p:spTree>
    <p:extLst>
      <p:ext uri="{BB962C8B-B14F-4D97-AF65-F5344CB8AC3E}">
        <p14:creationId xmlns:p14="http://schemas.microsoft.com/office/powerpoint/2010/main" val="2612679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89C7-70B0-004A-8CF5-7EFC887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low max-degree test (</a:t>
            </a:r>
            <a:r>
              <a:rPr lang="en-US" i="1" dirty="0"/>
              <a:t>glimpse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AA5BC-F0BB-D146-9A23-8097EE020E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Proof by induction on dimension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Base case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: point measurements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AA5BC-F0BB-D146-9A23-8097EE020E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4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DD606D-97BA-1D43-83C5-F04E0BEC4DB3}"/>
                  </a:ext>
                </a:extLst>
              </p:cNvPr>
              <p:cNvSpPr/>
              <p:nvPr/>
            </p:nvSpPr>
            <p:spPr>
              <a:xfrm>
                <a:off x="6954212" y="2042832"/>
                <a:ext cx="4163028" cy="669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line measurements that output univariate (max-) degree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polynomials.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DD606D-97BA-1D43-83C5-F04E0BEC4D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212" y="2042832"/>
                <a:ext cx="4163028" cy="669992"/>
              </a:xfrm>
              <a:prstGeom prst="rect">
                <a:avLst/>
              </a:prstGeom>
              <a:blipFill>
                <a:blip r:embed="rId3"/>
                <a:stretch>
                  <a:fillRect l="-1220" t="-3774" r="-30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E64A0-A083-8143-BA78-29752F31064A}"/>
              </a:ext>
            </a:extLst>
          </p:cNvPr>
          <p:cNvCxnSpPr>
            <a:cxnSpLocks/>
          </p:cNvCxnSpPr>
          <p:nvPr/>
        </p:nvCxnSpPr>
        <p:spPr>
          <a:xfrm flipV="1">
            <a:off x="1449607" y="5582193"/>
            <a:ext cx="3250028" cy="1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9171BBD-6348-C248-B778-FD6175DFBC51}"/>
              </a:ext>
            </a:extLst>
          </p:cNvPr>
          <p:cNvSpPr/>
          <p:nvPr/>
        </p:nvSpPr>
        <p:spPr>
          <a:xfrm>
            <a:off x="1787987" y="5449081"/>
            <a:ext cx="266218" cy="2662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3B4371-BEAD-B34C-802E-0F2428F0747B}"/>
              </a:ext>
            </a:extLst>
          </p:cNvPr>
          <p:cNvSpPr/>
          <p:nvPr/>
        </p:nvSpPr>
        <p:spPr>
          <a:xfrm>
            <a:off x="2460354" y="5449081"/>
            <a:ext cx="266218" cy="2662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E2BBA33-1D07-EC42-A66F-BEA81EC1AAD2}"/>
                  </a:ext>
                </a:extLst>
              </p:cNvPr>
              <p:cNvSpPr/>
              <p:nvPr/>
            </p:nvSpPr>
            <p:spPr>
              <a:xfrm>
                <a:off x="1708071" y="5715298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E2BBA33-1D07-EC42-A66F-BEA81EC1A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71" y="5715298"/>
                <a:ext cx="549574" cy="46166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37C3E7-B9C3-E54A-8366-694BCA483DC2}"/>
                  </a:ext>
                </a:extLst>
              </p:cNvPr>
              <p:cNvSpPr/>
              <p:nvPr/>
            </p:nvSpPr>
            <p:spPr>
              <a:xfrm>
                <a:off x="2325891" y="5700562"/>
                <a:ext cx="5377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37C3E7-B9C3-E54A-8366-694BCA48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891" y="5700562"/>
                <a:ext cx="53777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>
            <a:extLst>
              <a:ext uri="{FF2B5EF4-FFF2-40B4-BE49-F238E27FC236}">
                <a16:creationId xmlns:a16="http://schemas.microsoft.com/office/drawing/2014/main" id="{9AEF9D36-00B0-6741-9830-D86874927BEC}"/>
              </a:ext>
            </a:extLst>
          </p:cNvPr>
          <p:cNvSpPr/>
          <p:nvPr/>
        </p:nvSpPr>
        <p:spPr>
          <a:xfrm>
            <a:off x="5221953" y="5394705"/>
            <a:ext cx="605742" cy="37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FA17CD-C9EE-AF48-83B7-8E1E52B67985}"/>
              </a:ext>
            </a:extLst>
          </p:cNvPr>
          <p:cNvCxnSpPr>
            <a:cxnSpLocks/>
          </p:cNvCxnSpPr>
          <p:nvPr/>
        </p:nvCxnSpPr>
        <p:spPr>
          <a:xfrm flipV="1">
            <a:off x="6350013" y="5571037"/>
            <a:ext cx="367829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EAF4048-70B5-FC40-A778-46B63DB6E439}"/>
              </a:ext>
            </a:extLst>
          </p:cNvPr>
          <p:cNvSpPr txBox="1"/>
          <p:nvPr/>
        </p:nvSpPr>
        <p:spPr>
          <a:xfrm>
            <a:off x="-77656" y="4795636"/>
            <a:ext cx="1562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Points</a:t>
            </a:r>
            <a:br>
              <a:rPr lang="en-US" sz="1600" dirty="0"/>
            </a:br>
            <a:r>
              <a:rPr lang="en-US" sz="1600" dirty="0"/>
              <a:t>measurements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930203-F160-E247-88D9-12920B1330D2}"/>
              </a:ext>
            </a:extLst>
          </p:cNvPr>
          <p:cNvSpPr txBox="1"/>
          <p:nvPr/>
        </p:nvSpPr>
        <p:spPr>
          <a:xfrm>
            <a:off x="10054283" y="4746590"/>
            <a:ext cx="1562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Line</a:t>
            </a:r>
            <a:br>
              <a:rPr lang="en-US" sz="1600" dirty="0"/>
            </a:br>
            <a:r>
              <a:rPr lang="en-US" sz="1600" dirty="0"/>
              <a:t>measurement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6334FC3-B6DE-434C-A01C-81E6A4A96BDF}"/>
                  </a:ext>
                </a:extLst>
              </p:cNvPr>
              <p:cNvSpPr/>
              <p:nvPr/>
            </p:nvSpPr>
            <p:spPr>
              <a:xfrm>
                <a:off x="5918485" y="2193162"/>
                <a:ext cx="510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6334FC3-B6DE-434C-A01C-81E6A4A96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85" y="2193162"/>
                <a:ext cx="51007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A1B7540-81EF-F64A-B7E1-319D9D2B5CA6}"/>
                  </a:ext>
                </a:extLst>
              </p:cNvPr>
              <p:cNvSpPr/>
              <p:nvPr/>
            </p:nvSpPr>
            <p:spPr>
              <a:xfrm>
                <a:off x="1731411" y="4854312"/>
                <a:ext cx="576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A1B7540-81EF-F64A-B7E1-319D9D2B5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411" y="4854312"/>
                <a:ext cx="5761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53AD369-379A-364A-B4B0-0794E916ED0C}"/>
                  </a:ext>
                </a:extLst>
              </p:cNvPr>
              <p:cNvSpPr/>
              <p:nvPr/>
            </p:nvSpPr>
            <p:spPr>
              <a:xfrm>
                <a:off x="2438480" y="4854312"/>
                <a:ext cx="576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53AD369-379A-364A-B4B0-0794E916E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80" y="4854312"/>
                <a:ext cx="57618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04E2DD-3F52-E443-A247-43A5A882F515}"/>
                  </a:ext>
                </a:extLst>
              </p:cNvPr>
              <p:cNvSpPr/>
              <p:nvPr/>
            </p:nvSpPr>
            <p:spPr>
              <a:xfrm>
                <a:off x="8054131" y="4854312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04E2DD-3F52-E443-A247-43A5A882F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131" y="4854312"/>
                <a:ext cx="36574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F26D009-C6B9-F840-9ACD-453C9F7D9F60}"/>
                  </a:ext>
                </a:extLst>
              </p:cNvPr>
              <p:cNvSpPr/>
              <p:nvPr/>
            </p:nvSpPr>
            <p:spPr>
              <a:xfrm>
                <a:off x="8887910" y="6195728"/>
                <a:ext cx="2825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b="0" dirty="0">
                    <a:ea typeface="Cambria Math" panose="02040503050406030204" pitchFamily="18" charset="0"/>
                  </a:rPr>
                  <a:t>Example: max-degree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F26D009-C6B9-F840-9ACD-453C9F7D9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910" y="6195728"/>
                <a:ext cx="2825453" cy="369332"/>
              </a:xfrm>
              <a:prstGeom prst="rect">
                <a:avLst/>
              </a:prstGeom>
              <a:blipFill>
                <a:blip r:embed="rId10"/>
                <a:stretch>
                  <a:fillRect l="-1345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6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4" grpId="0"/>
      <p:bldP spid="15" grpId="0"/>
      <p:bldP spid="35" grpId="0" animBg="1"/>
      <p:bldP spid="39" grpId="0"/>
      <p:bldP spid="39" grpId="1"/>
      <p:bldP spid="41" grpId="0"/>
      <p:bldP spid="45" grpId="0"/>
      <p:bldP spid="46" grpId="0"/>
      <p:bldP spid="47" grpId="0"/>
      <p:bldP spid="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rallelogram 27">
            <a:extLst>
              <a:ext uri="{FF2B5EF4-FFF2-40B4-BE49-F238E27FC236}">
                <a16:creationId xmlns:a16="http://schemas.microsoft.com/office/drawing/2014/main" id="{A00D9421-73D6-384D-BBF7-BF09E6F4C99D}"/>
              </a:ext>
            </a:extLst>
          </p:cNvPr>
          <p:cNvSpPr/>
          <p:nvPr/>
        </p:nvSpPr>
        <p:spPr>
          <a:xfrm rot="5247054" flipV="1">
            <a:off x="1317086" y="5297619"/>
            <a:ext cx="1735722" cy="515284"/>
          </a:xfrm>
          <a:prstGeom prst="parallelogram">
            <a:avLst>
              <a:gd name="adj" fmla="val 8783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14F3A132-3EBF-9C44-96AC-5B85C0326EC8}"/>
              </a:ext>
            </a:extLst>
          </p:cNvPr>
          <p:cNvSpPr/>
          <p:nvPr/>
        </p:nvSpPr>
        <p:spPr>
          <a:xfrm rot="5247054" flipV="1">
            <a:off x="1717767" y="5320834"/>
            <a:ext cx="1735722" cy="515284"/>
          </a:xfrm>
          <a:prstGeom prst="parallelogram">
            <a:avLst>
              <a:gd name="adj" fmla="val 8783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989C7-70B0-004A-8CF5-7EFC887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low max-degree test (</a:t>
            </a:r>
            <a:r>
              <a:rPr lang="en-US" i="1" dirty="0"/>
              <a:t>glimpse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AA5BC-F0BB-D146-9A23-8097EE020E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Proof by induction on dimension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Induction step: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AA5BC-F0BB-D146-9A23-8097EE020E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4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8E787E-88C9-C543-B8E0-5F723E8BEBE7}"/>
                  </a:ext>
                </a:extLst>
              </p:cNvPr>
              <p:cNvSpPr/>
              <p:nvPr/>
            </p:nvSpPr>
            <p:spPr>
              <a:xfrm>
                <a:off x="6917306" y="2168131"/>
                <a:ext cx="41630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-dim subspace measurements that output max-degree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polynomials.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8E787E-88C9-C543-B8E0-5F723E8BE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306" y="2168131"/>
                <a:ext cx="4163028" cy="646331"/>
              </a:xfrm>
              <a:prstGeom prst="rect">
                <a:avLst/>
              </a:prstGeom>
              <a:blipFill>
                <a:blip r:embed="rId3"/>
                <a:stretch>
                  <a:fillRect l="-1220"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be 17">
            <a:extLst>
              <a:ext uri="{FF2B5EF4-FFF2-40B4-BE49-F238E27FC236}">
                <a16:creationId xmlns:a16="http://schemas.microsoft.com/office/drawing/2014/main" id="{7723B4DA-3DAD-A741-AA60-A3076B2F516F}"/>
              </a:ext>
            </a:extLst>
          </p:cNvPr>
          <p:cNvSpPr/>
          <p:nvPr/>
        </p:nvSpPr>
        <p:spPr>
          <a:xfrm>
            <a:off x="7193170" y="4700015"/>
            <a:ext cx="1805650" cy="1813203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2D3BF9B-C801-8144-9490-63E4236AB3AF}"/>
                  </a:ext>
                </a:extLst>
              </p:cNvPr>
              <p:cNvSpPr/>
              <p:nvPr/>
            </p:nvSpPr>
            <p:spPr>
              <a:xfrm>
                <a:off x="1754382" y="637963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2D3BF9B-C801-8144-9490-63E4236AB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82" y="6379632"/>
                <a:ext cx="549574" cy="46166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89E1243-225D-B14E-9D95-70631BD1B1FA}"/>
                  </a:ext>
                </a:extLst>
              </p:cNvPr>
              <p:cNvSpPr/>
              <p:nvPr/>
            </p:nvSpPr>
            <p:spPr>
              <a:xfrm>
                <a:off x="2157365" y="6365607"/>
                <a:ext cx="5377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89E1243-225D-B14E-9D95-70631BD1B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65" y="6365607"/>
                <a:ext cx="537776" cy="461665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be 37">
            <a:extLst>
              <a:ext uri="{FF2B5EF4-FFF2-40B4-BE49-F238E27FC236}">
                <a16:creationId xmlns:a16="http://schemas.microsoft.com/office/drawing/2014/main" id="{F96CB7B0-AE20-7245-B4CE-375CDD7474CF}"/>
              </a:ext>
            </a:extLst>
          </p:cNvPr>
          <p:cNvSpPr/>
          <p:nvPr/>
        </p:nvSpPr>
        <p:spPr>
          <a:xfrm>
            <a:off x="1748944" y="4648659"/>
            <a:ext cx="1805650" cy="1813203"/>
          </a:xfrm>
          <a:prstGeom prst="cub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951D9F-94B6-DA4D-A1F5-33F9A131513B}"/>
                  </a:ext>
                </a:extLst>
              </p:cNvPr>
              <p:cNvSpPr txBox="1"/>
              <p:nvPr/>
            </p:nvSpPr>
            <p:spPr>
              <a:xfrm>
                <a:off x="11901" y="4028660"/>
                <a:ext cx="15628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-dim</a:t>
                </a:r>
              </a:p>
              <a:p>
                <a:pPr algn="ctr"/>
                <a:r>
                  <a:rPr lang="en-US" sz="1600" dirty="0"/>
                  <a:t>subspace</a:t>
                </a:r>
                <a:br>
                  <a:rPr lang="en-US" sz="1600" dirty="0"/>
                </a:br>
                <a:r>
                  <a:rPr lang="en-US" sz="1600" dirty="0"/>
                  <a:t>measurements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951D9F-94B6-DA4D-A1F5-33F9A1315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" y="4028660"/>
                <a:ext cx="1562851" cy="830997"/>
              </a:xfrm>
              <a:prstGeom prst="rect">
                <a:avLst/>
              </a:prstGeom>
              <a:blipFill>
                <a:blip r:embed="rId6"/>
                <a:stretch>
                  <a:fillRect t="-307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865D9C0-5315-6C41-81CB-3ED37B730118}"/>
                  </a:ext>
                </a:extLst>
              </p:cNvPr>
              <p:cNvSpPr txBox="1"/>
              <p:nvPr/>
            </p:nvSpPr>
            <p:spPr>
              <a:xfrm>
                <a:off x="10219960" y="4005444"/>
                <a:ext cx="15628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600" dirty="0"/>
                  <a:t>-dim</a:t>
                </a:r>
              </a:p>
              <a:p>
                <a:pPr algn="ctr"/>
                <a:r>
                  <a:rPr lang="en-US" sz="1600" dirty="0"/>
                  <a:t>subspace</a:t>
                </a:r>
                <a:br>
                  <a:rPr lang="en-US" sz="1600" dirty="0"/>
                </a:br>
                <a:r>
                  <a:rPr lang="en-US" sz="1600" dirty="0"/>
                  <a:t>measurement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865D9C0-5315-6C41-81CB-3ED37B730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960" y="4005444"/>
                <a:ext cx="1562851" cy="830997"/>
              </a:xfrm>
              <a:prstGeom prst="rect">
                <a:avLst/>
              </a:prstGeom>
              <a:blipFill>
                <a:blip r:embed="rId7"/>
                <a:stretch>
                  <a:fillRect t="-307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9D2355-CCE6-FB48-968D-317CAFC9A806}"/>
                  </a:ext>
                </a:extLst>
              </p:cNvPr>
              <p:cNvSpPr/>
              <p:nvPr/>
            </p:nvSpPr>
            <p:spPr>
              <a:xfrm>
                <a:off x="2889330" y="2168131"/>
                <a:ext cx="250594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axis-parallel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-dim </a:t>
                </a:r>
                <a:br>
                  <a:rPr lang="en-US" dirty="0"/>
                </a:br>
                <a:r>
                  <a:rPr lang="en-US" dirty="0"/>
                  <a:t>subspace measurements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9D2355-CCE6-FB48-968D-317CAFC9A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330" y="2168131"/>
                <a:ext cx="2505942" cy="646331"/>
              </a:xfrm>
              <a:prstGeom prst="rect">
                <a:avLst/>
              </a:prstGeom>
              <a:blipFill>
                <a:blip r:embed="rId8"/>
                <a:stretch>
                  <a:fillRect l="-2030" t="-3922" r="-1015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6B330C-554F-DA46-B01E-B32AD2850B83}"/>
                  </a:ext>
                </a:extLst>
              </p:cNvPr>
              <p:cNvSpPr/>
              <p:nvPr/>
            </p:nvSpPr>
            <p:spPr>
              <a:xfrm>
                <a:off x="5978220" y="2306630"/>
                <a:ext cx="510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CA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6B330C-554F-DA46-B01E-B32AD2850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220" y="2306630"/>
                <a:ext cx="5100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81906D3-A698-3849-BB6E-F8E6DF607C32}"/>
                  </a:ext>
                </a:extLst>
              </p:cNvPr>
              <p:cNvSpPr/>
              <p:nvPr/>
            </p:nvSpPr>
            <p:spPr>
              <a:xfrm>
                <a:off x="2224657" y="4159891"/>
                <a:ext cx="576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81906D3-A698-3849-BB6E-F8E6DF607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57" y="4159891"/>
                <a:ext cx="5761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9131868-77E9-FD49-8905-FEEB48750D14}"/>
                  </a:ext>
                </a:extLst>
              </p:cNvPr>
              <p:cNvSpPr/>
              <p:nvPr/>
            </p:nvSpPr>
            <p:spPr>
              <a:xfrm>
                <a:off x="2664227" y="4169768"/>
                <a:ext cx="5761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9131868-77E9-FD49-8905-FEEB48750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27" y="4169768"/>
                <a:ext cx="57618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759D809-78EB-F94C-B23D-E4DBD607910E}"/>
                  </a:ext>
                </a:extLst>
              </p:cNvPr>
              <p:cNvSpPr/>
              <p:nvPr/>
            </p:nvSpPr>
            <p:spPr>
              <a:xfrm>
                <a:off x="8188561" y="4159891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759D809-78EB-F94C-B23D-E4DBD6079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561" y="4159891"/>
                <a:ext cx="38048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F69314B-1EFF-F040-A9E2-FDA969B43E95}"/>
                  </a:ext>
                </a:extLst>
              </p:cNvPr>
              <p:cNvSpPr/>
              <p:nvPr/>
            </p:nvSpPr>
            <p:spPr>
              <a:xfrm>
                <a:off x="8887910" y="6195728"/>
                <a:ext cx="2825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b="0" dirty="0">
                    <a:ea typeface="Cambria Math" panose="02040503050406030204" pitchFamily="18" charset="0"/>
                  </a:rPr>
                  <a:t>Example: max-degree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F69314B-1EFF-F040-A9E2-FDA969B43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910" y="6195728"/>
                <a:ext cx="2825453" cy="369332"/>
              </a:xfrm>
              <a:prstGeom prst="rect">
                <a:avLst/>
              </a:prstGeom>
              <a:blipFill>
                <a:blip r:embed="rId13"/>
                <a:stretch>
                  <a:fillRect l="-1345" t="-6897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Arrow 45">
            <a:extLst>
              <a:ext uri="{FF2B5EF4-FFF2-40B4-BE49-F238E27FC236}">
                <a16:creationId xmlns:a16="http://schemas.microsoft.com/office/drawing/2014/main" id="{9E433C37-CCB5-DE4D-A8D3-4FA19AAD9C6F}"/>
              </a:ext>
            </a:extLst>
          </p:cNvPr>
          <p:cNvSpPr/>
          <p:nvPr/>
        </p:nvSpPr>
        <p:spPr>
          <a:xfrm>
            <a:off x="5071011" y="5462017"/>
            <a:ext cx="605742" cy="37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3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89C7-70B0-004A-8CF5-7EFC887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low max-degree test (</a:t>
            </a:r>
            <a:r>
              <a:rPr lang="en-US" i="1" dirty="0"/>
              <a:t>glimpse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A5BC-F0BB-D146-9A23-8097EE020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801" y="1567804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Induction step:</a:t>
            </a: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680D6C26-930D-9448-8D31-31CD3C193A49}"/>
              </a:ext>
            </a:extLst>
          </p:cNvPr>
          <p:cNvSpPr/>
          <p:nvPr/>
        </p:nvSpPr>
        <p:spPr>
          <a:xfrm rot="5247054" flipV="1">
            <a:off x="1317086" y="5297619"/>
            <a:ext cx="1735722" cy="515284"/>
          </a:xfrm>
          <a:prstGeom prst="parallelogram">
            <a:avLst>
              <a:gd name="adj" fmla="val 8783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arallelogram 46">
            <a:extLst>
              <a:ext uri="{FF2B5EF4-FFF2-40B4-BE49-F238E27FC236}">
                <a16:creationId xmlns:a16="http://schemas.microsoft.com/office/drawing/2014/main" id="{4B32129B-3F5D-254F-A3C1-AD1DE04BE45B}"/>
              </a:ext>
            </a:extLst>
          </p:cNvPr>
          <p:cNvSpPr/>
          <p:nvPr/>
        </p:nvSpPr>
        <p:spPr>
          <a:xfrm rot="5247054" flipV="1">
            <a:off x="1717767" y="5320834"/>
            <a:ext cx="1735722" cy="515284"/>
          </a:xfrm>
          <a:prstGeom prst="parallelogram">
            <a:avLst>
              <a:gd name="adj" fmla="val 8783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5C7AF0CB-C4E4-2B45-89D8-BFBF9C6EAF5E}"/>
              </a:ext>
            </a:extLst>
          </p:cNvPr>
          <p:cNvSpPr/>
          <p:nvPr/>
        </p:nvSpPr>
        <p:spPr>
          <a:xfrm>
            <a:off x="7193170" y="4700015"/>
            <a:ext cx="1805650" cy="1813203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04C4F8B-CD4A-E742-9617-B63CD7DE622A}"/>
                  </a:ext>
                </a:extLst>
              </p:cNvPr>
              <p:cNvSpPr/>
              <p:nvPr/>
            </p:nvSpPr>
            <p:spPr>
              <a:xfrm>
                <a:off x="1754382" y="637963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04C4F8B-CD4A-E742-9617-B63CD7DE6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82" y="6379632"/>
                <a:ext cx="549574" cy="461665"/>
              </a:xfrm>
              <a:prstGeom prst="rect">
                <a:avLst/>
              </a:prstGeom>
              <a:blipFill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BC560F-605C-2B43-BBE1-EC044A3940B5}"/>
                  </a:ext>
                </a:extLst>
              </p:cNvPr>
              <p:cNvSpPr/>
              <p:nvPr/>
            </p:nvSpPr>
            <p:spPr>
              <a:xfrm>
                <a:off x="2157365" y="6365607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BC560F-605C-2B43-BBE1-EC044A394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65" y="6365607"/>
                <a:ext cx="556691" cy="461665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ube 53">
            <a:extLst>
              <a:ext uri="{FF2B5EF4-FFF2-40B4-BE49-F238E27FC236}">
                <a16:creationId xmlns:a16="http://schemas.microsoft.com/office/drawing/2014/main" id="{C7015947-A0F1-CA40-B416-274F48EFBF22}"/>
              </a:ext>
            </a:extLst>
          </p:cNvPr>
          <p:cNvSpPr/>
          <p:nvPr/>
        </p:nvSpPr>
        <p:spPr>
          <a:xfrm>
            <a:off x="1748944" y="4648659"/>
            <a:ext cx="1805650" cy="1813203"/>
          </a:xfrm>
          <a:prstGeom prst="cub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716E52-9044-D34C-8355-48A3E9C71E1E}"/>
                  </a:ext>
                </a:extLst>
              </p:cNvPr>
              <p:cNvSpPr/>
              <p:nvPr/>
            </p:nvSpPr>
            <p:spPr>
              <a:xfrm>
                <a:off x="653487" y="2102755"/>
                <a:ext cx="4543546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dirty="0"/>
                  <a:t>Given measurements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outputs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-variate max-degree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polynomials 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CA" dirty="0"/>
                  <a:t>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-consistency with</a:t>
                </a:r>
                <a:br>
                  <a:rPr lang="en-US" dirty="0"/>
                </a:br>
                <a:r>
                  <a:rPr lang="en-US" dirty="0"/>
                  <a:t>points measurements of corresponding subspaces.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716E52-9044-D34C-8355-48A3E9C71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87" y="2102755"/>
                <a:ext cx="4543546" cy="2585323"/>
              </a:xfrm>
              <a:prstGeom prst="rect">
                <a:avLst/>
              </a:prstGeom>
              <a:blipFill>
                <a:blip r:embed="rId4"/>
                <a:stretch>
                  <a:fillRect l="-1117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ight Arrow 60">
            <a:extLst>
              <a:ext uri="{FF2B5EF4-FFF2-40B4-BE49-F238E27FC236}">
                <a16:creationId xmlns:a16="http://schemas.microsoft.com/office/drawing/2014/main" id="{7092CACA-5DBC-6443-AF3C-1895544D3ED2}"/>
              </a:ext>
            </a:extLst>
          </p:cNvPr>
          <p:cNvSpPr/>
          <p:nvPr/>
        </p:nvSpPr>
        <p:spPr>
          <a:xfrm>
            <a:off x="5071011" y="5462017"/>
            <a:ext cx="605742" cy="37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>
            <a:extLst>
              <a:ext uri="{FF2B5EF4-FFF2-40B4-BE49-F238E27FC236}">
                <a16:creationId xmlns:a16="http://schemas.microsoft.com/office/drawing/2014/main" id="{93E81000-42B1-0548-9208-8C703749BEDD}"/>
              </a:ext>
            </a:extLst>
          </p:cNvPr>
          <p:cNvSpPr/>
          <p:nvPr/>
        </p:nvSpPr>
        <p:spPr>
          <a:xfrm>
            <a:off x="2562604" y="5743774"/>
            <a:ext cx="216522" cy="1864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>
            <a:extLst>
              <a:ext uri="{FF2B5EF4-FFF2-40B4-BE49-F238E27FC236}">
                <a16:creationId xmlns:a16="http://schemas.microsoft.com/office/drawing/2014/main" id="{682864CB-83F2-204F-BB91-381DDAFDAFDD}"/>
              </a:ext>
            </a:extLst>
          </p:cNvPr>
          <p:cNvSpPr/>
          <p:nvPr/>
        </p:nvSpPr>
        <p:spPr>
          <a:xfrm>
            <a:off x="2013685" y="5210399"/>
            <a:ext cx="216522" cy="186421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2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89C7-70B0-004A-8CF5-7EFC887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low max-degree test (</a:t>
            </a:r>
            <a:r>
              <a:rPr lang="en-US" i="1" dirty="0"/>
              <a:t>glimpse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A5BC-F0BB-D146-9A23-8097EE020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801" y="1567804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Induction step:</a:t>
            </a: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680D6C26-930D-9448-8D31-31CD3C193A49}"/>
              </a:ext>
            </a:extLst>
          </p:cNvPr>
          <p:cNvSpPr/>
          <p:nvPr/>
        </p:nvSpPr>
        <p:spPr>
          <a:xfrm rot="5247054" flipV="1">
            <a:off x="1317086" y="5297619"/>
            <a:ext cx="1735722" cy="515284"/>
          </a:xfrm>
          <a:prstGeom prst="parallelogram">
            <a:avLst>
              <a:gd name="adj" fmla="val 8783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arallelogram 46">
            <a:extLst>
              <a:ext uri="{FF2B5EF4-FFF2-40B4-BE49-F238E27FC236}">
                <a16:creationId xmlns:a16="http://schemas.microsoft.com/office/drawing/2014/main" id="{4B32129B-3F5D-254F-A3C1-AD1DE04BE45B}"/>
              </a:ext>
            </a:extLst>
          </p:cNvPr>
          <p:cNvSpPr/>
          <p:nvPr/>
        </p:nvSpPr>
        <p:spPr>
          <a:xfrm rot="5247054" flipV="1">
            <a:off x="1717767" y="5320834"/>
            <a:ext cx="1735722" cy="515284"/>
          </a:xfrm>
          <a:prstGeom prst="parallelogram">
            <a:avLst>
              <a:gd name="adj" fmla="val 8783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5C7AF0CB-C4E4-2B45-89D8-BFBF9C6EAF5E}"/>
              </a:ext>
            </a:extLst>
          </p:cNvPr>
          <p:cNvSpPr/>
          <p:nvPr/>
        </p:nvSpPr>
        <p:spPr>
          <a:xfrm>
            <a:off x="7193170" y="4700015"/>
            <a:ext cx="1805650" cy="1813203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04C4F8B-CD4A-E742-9617-B63CD7DE622A}"/>
                  </a:ext>
                </a:extLst>
              </p:cNvPr>
              <p:cNvSpPr/>
              <p:nvPr/>
            </p:nvSpPr>
            <p:spPr>
              <a:xfrm>
                <a:off x="1754382" y="637963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04C4F8B-CD4A-E742-9617-B63CD7DE6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82" y="6379632"/>
                <a:ext cx="549574" cy="461665"/>
              </a:xfrm>
              <a:prstGeom prst="rect">
                <a:avLst/>
              </a:prstGeom>
              <a:blipFill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BC560F-605C-2B43-BBE1-EC044A3940B5}"/>
                  </a:ext>
                </a:extLst>
              </p:cNvPr>
              <p:cNvSpPr/>
              <p:nvPr/>
            </p:nvSpPr>
            <p:spPr>
              <a:xfrm>
                <a:off x="2157365" y="6365607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BC560F-605C-2B43-BBE1-EC044A394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65" y="6365607"/>
                <a:ext cx="556691" cy="461665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ight Arrow 52">
            <a:extLst>
              <a:ext uri="{FF2B5EF4-FFF2-40B4-BE49-F238E27FC236}">
                <a16:creationId xmlns:a16="http://schemas.microsoft.com/office/drawing/2014/main" id="{A7B0F27E-B8C5-CF45-943F-307E196EA3CF}"/>
              </a:ext>
            </a:extLst>
          </p:cNvPr>
          <p:cNvSpPr/>
          <p:nvPr/>
        </p:nvSpPr>
        <p:spPr>
          <a:xfrm>
            <a:off x="5071011" y="5462017"/>
            <a:ext cx="605742" cy="37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C7015947-A0F1-CA40-B416-274F48EFBF22}"/>
              </a:ext>
            </a:extLst>
          </p:cNvPr>
          <p:cNvSpPr/>
          <p:nvPr/>
        </p:nvSpPr>
        <p:spPr>
          <a:xfrm>
            <a:off x="1748944" y="4648659"/>
            <a:ext cx="1805650" cy="1813203"/>
          </a:xfrm>
          <a:prstGeom prst="cub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716E52-9044-D34C-8355-48A3E9C71E1E}"/>
                  </a:ext>
                </a:extLst>
              </p:cNvPr>
              <p:cNvSpPr/>
              <p:nvPr/>
            </p:nvSpPr>
            <p:spPr>
              <a:xfrm>
                <a:off x="653487" y="2102755"/>
                <a:ext cx="4543546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dirty="0"/>
                  <a:t>Given measurements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outputs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-variate max-degree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polynomials </a:t>
                </a:r>
                <a:br>
                  <a:rPr lang="en-US" dirty="0"/>
                </a:b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CA" dirty="0"/>
                  <a:t>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-consistency with</a:t>
                </a:r>
                <a:br>
                  <a:rPr lang="en-US" dirty="0"/>
                </a:br>
                <a:r>
                  <a:rPr lang="en-US" dirty="0"/>
                  <a:t>points measurements of corresponding subspaces.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2716E52-9044-D34C-8355-48A3E9C71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87" y="2102755"/>
                <a:ext cx="4543546" cy="2585323"/>
              </a:xfrm>
              <a:prstGeom prst="rect">
                <a:avLst/>
              </a:prstGeom>
              <a:blipFill>
                <a:blip r:embed="rId4"/>
                <a:stretch>
                  <a:fillRect l="-1117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ight Arrow 56">
            <a:extLst>
              <a:ext uri="{FF2B5EF4-FFF2-40B4-BE49-F238E27FC236}">
                <a16:creationId xmlns:a16="http://schemas.microsoft.com/office/drawing/2014/main" id="{192D3A7B-CE4B-8540-BB14-5DBD7BEBC509}"/>
              </a:ext>
            </a:extLst>
          </p:cNvPr>
          <p:cNvSpPr/>
          <p:nvPr/>
        </p:nvSpPr>
        <p:spPr>
          <a:xfrm>
            <a:off x="5071168" y="3069433"/>
            <a:ext cx="605742" cy="37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601AE68-A13D-6E47-B525-E74C35477910}"/>
                  </a:ext>
                </a:extLst>
              </p:cNvPr>
              <p:cNvSpPr/>
              <p:nvPr/>
            </p:nvSpPr>
            <p:spPr>
              <a:xfrm>
                <a:off x="5799919" y="2102755"/>
                <a:ext cx="6191453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dirty="0"/>
                  <a:t>Can “paste”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CA" dirty="0"/>
                  <a:t> to form measurement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b="0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b="0" dirty="0"/>
                  <a:t>Intuitively,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corresponds to measuring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obtaining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-variable polys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:r>
                  <a:rPr lang="en-CA" dirty="0"/>
                  <a:t>interpolating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CA" dirty="0"/>
                  <a:t>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-consistency with points measurements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601AE68-A13D-6E47-B525-E74C35477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919" y="2102755"/>
                <a:ext cx="6191453" cy="2585323"/>
              </a:xfrm>
              <a:prstGeom prst="rect">
                <a:avLst/>
              </a:prstGeom>
              <a:blipFill>
                <a:blip r:embed="rId5"/>
                <a:stretch>
                  <a:fillRect l="-820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ABC40B-C62A-3249-BDD0-00E0CA65DFAC}"/>
                  </a:ext>
                </a:extLst>
              </p:cNvPr>
              <p:cNvSpPr/>
              <p:nvPr/>
            </p:nvSpPr>
            <p:spPr>
              <a:xfrm>
                <a:off x="5557847" y="3417432"/>
                <a:ext cx="6675595" cy="55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CA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C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CA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CA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CA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CA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ABC40B-C62A-3249-BDD0-00E0CA65D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847" y="3417432"/>
                <a:ext cx="6675595" cy="55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5-Point Star 16">
            <a:extLst>
              <a:ext uri="{FF2B5EF4-FFF2-40B4-BE49-F238E27FC236}">
                <a16:creationId xmlns:a16="http://schemas.microsoft.com/office/drawing/2014/main" id="{CDCF8804-5AB4-E349-967B-F3F719C1CEED}"/>
              </a:ext>
            </a:extLst>
          </p:cNvPr>
          <p:cNvSpPr/>
          <p:nvPr/>
        </p:nvSpPr>
        <p:spPr>
          <a:xfrm>
            <a:off x="8679122" y="5343119"/>
            <a:ext cx="216522" cy="186421"/>
          </a:xfrm>
          <a:prstGeom prst="star5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88808A45-158E-4741-8A0F-F45F67AF72D0}"/>
              </a:ext>
            </a:extLst>
          </p:cNvPr>
          <p:cNvSpPr/>
          <p:nvPr/>
        </p:nvSpPr>
        <p:spPr>
          <a:xfrm>
            <a:off x="2562604" y="5743774"/>
            <a:ext cx="216522" cy="1864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B260E672-7717-0E4C-B1C9-00435CB17E18}"/>
              </a:ext>
            </a:extLst>
          </p:cNvPr>
          <p:cNvSpPr/>
          <p:nvPr/>
        </p:nvSpPr>
        <p:spPr>
          <a:xfrm>
            <a:off x="2013685" y="5210399"/>
            <a:ext cx="216522" cy="186421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11A70EE-8A8D-194B-B046-30C392A97937}"/>
              </a:ext>
            </a:extLst>
          </p:cNvPr>
          <p:cNvSpPr/>
          <p:nvPr/>
        </p:nvSpPr>
        <p:spPr>
          <a:xfrm rot="5247054" flipV="1">
            <a:off x="6754191" y="5353901"/>
            <a:ext cx="1735722" cy="515284"/>
          </a:xfrm>
          <a:prstGeom prst="parallelogram">
            <a:avLst>
              <a:gd name="adj" fmla="val 8783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BCD19E4C-EBFE-9A4A-BA85-95393FC49ACB}"/>
              </a:ext>
            </a:extLst>
          </p:cNvPr>
          <p:cNvSpPr/>
          <p:nvPr/>
        </p:nvSpPr>
        <p:spPr>
          <a:xfrm rot="5247054" flipV="1">
            <a:off x="7154872" y="5377116"/>
            <a:ext cx="1735722" cy="515284"/>
          </a:xfrm>
          <a:prstGeom prst="parallelogram">
            <a:avLst>
              <a:gd name="adj" fmla="val 8783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6BA020-5BBB-6E4B-AB60-27988496939A}"/>
              </a:ext>
            </a:extLst>
          </p:cNvPr>
          <p:cNvCxnSpPr/>
          <p:nvPr/>
        </p:nvCxnSpPr>
        <p:spPr>
          <a:xfrm>
            <a:off x="7220036" y="5152524"/>
            <a:ext cx="12958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2D4E48FC-62D0-6B49-9C00-8FAFF924A6AE}"/>
              </a:ext>
            </a:extLst>
          </p:cNvPr>
          <p:cNvSpPr/>
          <p:nvPr/>
        </p:nvSpPr>
        <p:spPr>
          <a:xfrm>
            <a:off x="7987587" y="5838037"/>
            <a:ext cx="216522" cy="1864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1B7A0CEF-5F9F-D745-9FF4-1B5BFF9E5C67}"/>
              </a:ext>
            </a:extLst>
          </p:cNvPr>
          <p:cNvSpPr/>
          <p:nvPr/>
        </p:nvSpPr>
        <p:spPr>
          <a:xfrm>
            <a:off x="7438668" y="5304662"/>
            <a:ext cx="216522" cy="186421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26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89C7-70B0-004A-8CF5-7EFC887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low max-degree test (</a:t>
            </a:r>
            <a:r>
              <a:rPr lang="en-US" i="1" dirty="0"/>
              <a:t>glimpse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AA5BC-F0BB-D146-9A23-8097EE020E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4801" y="1567803"/>
                <a:ext cx="10515600" cy="30527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Main Challenge</a:t>
                </a:r>
                <a:r>
                  <a:rPr lang="en-US" sz="2000" dirty="0"/>
                  <a:t>: controlling the consistency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through the induction.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Key Tool</a:t>
                </a:r>
                <a:r>
                  <a:rPr lang="en-US" sz="2000" dirty="0"/>
                  <a:t>: “</a:t>
                </a:r>
                <a:r>
                  <a:rPr lang="en-US" sz="2000" dirty="0">
                    <a:solidFill>
                      <a:srgbClr val="C00000"/>
                    </a:solidFill>
                  </a:rPr>
                  <a:t>Self-Improvement Lemma</a:t>
                </a:r>
                <a:r>
                  <a:rPr lang="en-US" sz="2000" dirty="0"/>
                  <a:t>” that shows that if:</a:t>
                </a:r>
              </a:p>
              <a:p>
                <a:r>
                  <a:rPr lang="en-US" sz="2000" dirty="0"/>
                  <a:t>Subspace measurements are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-consistent with points measurements, and</a:t>
                </a:r>
              </a:p>
              <a:p>
                <a:r>
                  <a:rPr lang="en-US" sz="2000" dirty="0"/>
                  <a:t>Points measurements pass </a:t>
                </a:r>
                <a:r>
                  <a:rPr lang="en-US" sz="2000" b="1" dirty="0"/>
                  <a:t>Low Max-Degree Test</a:t>
                </a:r>
                <a:r>
                  <a:rPr lang="en-US" sz="2000" dirty="0"/>
                  <a:t> with probability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000" dirty="0"/>
              </a:p>
              <a:p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AA5BC-F0BB-D146-9A23-8097EE020E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4801" y="1567803"/>
                <a:ext cx="10515600" cy="3052715"/>
              </a:xfrm>
              <a:blipFill>
                <a:blip r:embed="rId2"/>
                <a:stretch>
                  <a:fillRect l="-604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Parallelogram 45">
            <a:extLst>
              <a:ext uri="{FF2B5EF4-FFF2-40B4-BE49-F238E27FC236}">
                <a16:creationId xmlns:a16="http://schemas.microsoft.com/office/drawing/2014/main" id="{680D6C26-930D-9448-8D31-31CD3C193A49}"/>
              </a:ext>
            </a:extLst>
          </p:cNvPr>
          <p:cNvSpPr/>
          <p:nvPr/>
        </p:nvSpPr>
        <p:spPr>
          <a:xfrm rot="5247054" flipV="1">
            <a:off x="1317086" y="5297619"/>
            <a:ext cx="1735722" cy="515284"/>
          </a:xfrm>
          <a:prstGeom prst="parallelogram">
            <a:avLst>
              <a:gd name="adj" fmla="val 8783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arallelogram 46">
            <a:extLst>
              <a:ext uri="{FF2B5EF4-FFF2-40B4-BE49-F238E27FC236}">
                <a16:creationId xmlns:a16="http://schemas.microsoft.com/office/drawing/2014/main" id="{4B32129B-3F5D-254F-A3C1-AD1DE04BE45B}"/>
              </a:ext>
            </a:extLst>
          </p:cNvPr>
          <p:cNvSpPr/>
          <p:nvPr/>
        </p:nvSpPr>
        <p:spPr>
          <a:xfrm rot="5247054" flipV="1">
            <a:off x="1717767" y="5320834"/>
            <a:ext cx="1735722" cy="515284"/>
          </a:xfrm>
          <a:prstGeom prst="parallelogram">
            <a:avLst>
              <a:gd name="adj" fmla="val 8783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5C7AF0CB-C4E4-2B45-89D8-BFBF9C6EAF5E}"/>
              </a:ext>
            </a:extLst>
          </p:cNvPr>
          <p:cNvSpPr/>
          <p:nvPr/>
        </p:nvSpPr>
        <p:spPr>
          <a:xfrm>
            <a:off x="7193170" y="4700015"/>
            <a:ext cx="1805650" cy="1813203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04C4F8B-CD4A-E742-9617-B63CD7DE622A}"/>
                  </a:ext>
                </a:extLst>
              </p:cNvPr>
              <p:cNvSpPr/>
              <p:nvPr/>
            </p:nvSpPr>
            <p:spPr>
              <a:xfrm>
                <a:off x="1754382" y="637963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04C4F8B-CD4A-E742-9617-B63CD7DE6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82" y="6379632"/>
                <a:ext cx="549574" cy="461665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BC560F-605C-2B43-BBE1-EC044A3940B5}"/>
                  </a:ext>
                </a:extLst>
              </p:cNvPr>
              <p:cNvSpPr/>
              <p:nvPr/>
            </p:nvSpPr>
            <p:spPr>
              <a:xfrm>
                <a:off x="2157365" y="6365607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BC560F-605C-2B43-BBE1-EC044A394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65" y="6365607"/>
                <a:ext cx="556691" cy="46166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ube 53">
            <a:extLst>
              <a:ext uri="{FF2B5EF4-FFF2-40B4-BE49-F238E27FC236}">
                <a16:creationId xmlns:a16="http://schemas.microsoft.com/office/drawing/2014/main" id="{C7015947-A0F1-CA40-B416-274F48EFBF22}"/>
              </a:ext>
            </a:extLst>
          </p:cNvPr>
          <p:cNvSpPr/>
          <p:nvPr/>
        </p:nvSpPr>
        <p:spPr>
          <a:xfrm>
            <a:off x="1748944" y="4648659"/>
            <a:ext cx="1805650" cy="1813203"/>
          </a:xfrm>
          <a:prstGeom prst="cub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ACFB91-A5F0-DF4F-BEC3-1B2075F83660}"/>
                  </a:ext>
                </a:extLst>
              </p:cNvPr>
              <p:cNvSpPr txBox="1"/>
              <p:nvPr/>
            </p:nvSpPr>
            <p:spPr>
              <a:xfrm>
                <a:off x="11901" y="5162977"/>
                <a:ext cx="15628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-dim</a:t>
                </a:r>
              </a:p>
              <a:p>
                <a:pPr algn="ctr"/>
                <a:r>
                  <a:rPr lang="en-US" sz="1600" dirty="0"/>
                  <a:t>subspace</a:t>
                </a:r>
                <a:br>
                  <a:rPr lang="en-US" sz="1600" dirty="0"/>
                </a:br>
                <a:r>
                  <a:rPr lang="en-US" sz="1600" dirty="0"/>
                  <a:t>measurements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ACFB91-A5F0-DF4F-BEC3-1B2075F83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" y="5162977"/>
                <a:ext cx="1562851" cy="830997"/>
              </a:xfrm>
              <a:prstGeom prst="rect">
                <a:avLst/>
              </a:prstGeom>
              <a:blipFill>
                <a:blip r:embed="rId5"/>
                <a:stretch>
                  <a:fillRect t="-153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6D9379D-DBAE-2148-97C5-AD4C1D121A24}"/>
                  </a:ext>
                </a:extLst>
              </p:cNvPr>
              <p:cNvSpPr txBox="1"/>
              <p:nvPr/>
            </p:nvSpPr>
            <p:spPr>
              <a:xfrm>
                <a:off x="10219960" y="5139761"/>
                <a:ext cx="15628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600" dirty="0"/>
                  <a:t>-dim</a:t>
                </a:r>
              </a:p>
              <a:p>
                <a:pPr algn="ctr"/>
                <a:r>
                  <a:rPr lang="en-US" sz="1600" dirty="0"/>
                  <a:t>subspace</a:t>
                </a:r>
                <a:br>
                  <a:rPr lang="en-US" sz="1600" dirty="0"/>
                </a:br>
                <a:r>
                  <a:rPr lang="en-US" sz="1600" dirty="0"/>
                  <a:t>measurements</a:t>
                </a: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6D9379D-DBAE-2148-97C5-AD4C1D121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960" y="5139761"/>
                <a:ext cx="1562851" cy="830997"/>
              </a:xfrm>
              <a:prstGeom prst="rect">
                <a:avLst/>
              </a:prstGeom>
              <a:blipFill>
                <a:blip r:embed="rId6"/>
                <a:stretch>
                  <a:fillRect t="-153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D7B54A-992F-E74D-8E56-DCF61FB3B517}"/>
                  </a:ext>
                </a:extLst>
              </p:cNvPr>
              <p:cNvSpPr/>
              <p:nvPr/>
            </p:nvSpPr>
            <p:spPr>
              <a:xfrm>
                <a:off x="838200" y="3327209"/>
                <a:ext cx="105322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Then there exist subspace measurements that on </a:t>
                </a:r>
                <a14:m>
                  <m:oMath xmlns:m="http://schemas.openxmlformats.org/officeDocument/2006/math">
                    <m:r>
                      <a:rPr lang="en-CA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 fraction of the Hilbert space, </a:t>
                </a:r>
                <a:br>
                  <a:rPr lang="en-US" sz="2000" dirty="0"/>
                </a:br>
                <a:r>
                  <a:rPr lang="en-US" sz="2000" dirty="0"/>
                  <a:t>are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’-consistent with points measurements, where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only depends on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D7B54A-992F-E74D-8E56-DCF61FB3B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27209"/>
                <a:ext cx="10532201" cy="707886"/>
              </a:xfrm>
              <a:prstGeom prst="rect">
                <a:avLst/>
              </a:prstGeom>
              <a:blipFill>
                <a:blip r:embed="rId7"/>
                <a:stretch>
                  <a:fillRect l="-724" t="-5455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D90176C7-E643-754C-A85E-3CECFAEC343B}"/>
              </a:ext>
            </a:extLst>
          </p:cNvPr>
          <p:cNvSpPr/>
          <p:nvPr/>
        </p:nvSpPr>
        <p:spPr>
          <a:xfrm>
            <a:off x="5071011" y="5462017"/>
            <a:ext cx="605742" cy="37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0CC4A49C-C8DC-0F40-8A3D-72BFC03DD8DD}"/>
              </a:ext>
            </a:extLst>
          </p:cNvPr>
          <p:cNvSpPr/>
          <p:nvPr/>
        </p:nvSpPr>
        <p:spPr>
          <a:xfrm rot="5247054" flipV="1">
            <a:off x="6754191" y="5353901"/>
            <a:ext cx="1735722" cy="515284"/>
          </a:xfrm>
          <a:prstGeom prst="parallelogram">
            <a:avLst>
              <a:gd name="adj" fmla="val 8783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F6C6B877-D42E-D04D-86D2-E30838A81603}"/>
              </a:ext>
            </a:extLst>
          </p:cNvPr>
          <p:cNvSpPr/>
          <p:nvPr/>
        </p:nvSpPr>
        <p:spPr>
          <a:xfrm rot="5247054" flipV="1">
            <a:off x="7154872" y="5377116"/>
            <a:ext cx="1735722" cy="515284"/>
          </a:xfrm>
          <a:prstGeom prst="parallelogram">
            <a:avLst>
              <a:gd name="adj" fmla="val 8783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1D2084-75A2-5445-A3F3-06D21A23109F}"/>
              </a:ext>
            </a:extLst>
          </p:cNvPr>
          <p:cNvCxnSpPr/>
          <p:nvPr/>
        </p:nvCxnSpPr>
        <p:spPr>
          <a:xfrm>
            <a:off x="7220036" y="5152524"/>
            <a:ext cx="12958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3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CDFE-2352-8548-AAD6-4BEAC690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in MIP* = 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EC9F1-73C4-1543-809D-318783A4B4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471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The Low Max-Degree Test is a central component of the quantum complexity result </a:t>
                </a:r>
                <a:r>
                  <a:rPr lang="en-US" sz="2000" b="1" dirty="0"/>
                  <a:t>MIP* = RE</a:t>
                </a:r>
                <a:r>
                  <a:rPr lang="en-US" sz="2000" dirty="0"/>
                  <a:t>. There are two main uses of the Low Max-Degree Test.</a:t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dirty="0"/>
                  <a:t>One use is to design a highly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efficient</a:t>
                </a:r>
                <a:r>
                  <a:rPr lang="en-US" sz="2000" dirty="0"/>
                  <a:t> and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robust</a:t>
                </a:r>
                <a:r>
                  <a:rPr lang="en-US" sz="2000" dirty="0"/>
                  <a:t> dimension test.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/>
                  <a:t> be binary measurements</a:t>
                </a:r>
                <a:br>
                  <a:rPr lang="en-US" sz="2000" dirty="0"/>
                </a:br>
                <a:r>
                  <a:rPr lang="en-US" sz="2000" dirty="0"/>
                  <a:t>that, when measuring a row or column, yields</a:t>
                </a:r>
                <a:br>
                  <a:rPr lang="en-US" sz="2000" dirty="0"/>
                </a:br>
                <a:r>
                  <a:rPr lang="en-US" sz="2000" dirty="0"/>
                  <a:t>outcomes satisfying row/column constraints of </a:t>
                </a:r>
                <a:br>
                  <a:rPr lang="en-US" sz="2000" dirty="0"/>
                </a:br>
                <a:r>
                  <a:rPr lang="en-US" sz="2000" dirty="0"/>
                  <a:t>Magic Square game with probability &gt;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17/18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/>
                  <a:t>’s require dimension 4.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EC9F1-73C4-1543-809D-318783A4B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4712"/>
              </a:xfrm>
              <a:blipFill>
                <a:blip r:embed="rId2"/>
                <a:stretch>
                  <a:fillRect l="-604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58AA76-70FE-9746-97EB-658D45AFA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89754"/>
              </p:ext>
            </p:extLst>
          </p:nvPr>
        </p:nvGraphicFramePr>
        <p:xfrm>
          <a:off x="8691003" y="3926504"/>
          <a:ext cx="2945115" cy="192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1705">
                  <a:extLst>
                    <a:ext uri="{9D8B030D-6E8A-4147-A177-3AD203B41FA5}">
                      <a16:colId xmlns:a16="http://schemas.microsoft.com/office/drawing/2014/main" val="3124219044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2995056927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3712336589"/>
                    </a:ext>
                  </a:extLst>
                </a:gridCol>
              </a:tblGrid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2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3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0719587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4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6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6128815"/>
                  </a:ext>
                </a:extLst>
              </a:tr>
              <a:tr h="47002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7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8</a:t>
                      </a:r>
                      <a:endParaRPr lang="en-US" sz="3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X</a:t>
                      </a:r>
                      <a:r>
                        <a:rPr lang="en-US" sz="3600" b="0" baseline="-25000" dirty="0"/>
                        <a:t>9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5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EBA5C3-C5A8-D54B-89C7-82E3EC893E87}"/>
              </a:ext>
            </a:extLst>
          </p:cNvPr>
          <p:cNvSpPr txBox="1"/>
          <p:nvPr/>
        </p:nvSpPr>
        <p:spPr>
          <a:xfrm>
            <a:off x="8129738" y="3865800"/>
            <a:ext cx="798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  <a:p>
            <a:endParaRPr lang="en-US" dirty="0"/>
          </a:p>
          <a:p>
            <a:r>
              <a:rPr lang="en-US" sz="28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9C93F-9039-954F-A521-F8FAD7FFD7BD}"/>
              </a:ext>
            </a:extLst>
          </p:cNvPr>
          <p:cNvSpPr txBox="1"/>
          <p:nvPr/>
        </p:nvSpPr>
        <p:spPr>
          <a:xfrm>
            <a:off x="9101260" y="6087160"/>
            <a:ext cx="281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	0	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C12A6-6EE6-2841-93AC-84A2EBE705EB}"/>
              </a:ext>
            </a:extLst>
          </p:cNvPr>
          <p:cNvSpPr txBox="1"/>
          <p:nvPr/>
        </p:nvSpPr>
        <p:spPr>
          <a:xfrm>
            <a:off x="7713051" y="3429000"/>
            <a:ext cx="121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sums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CB4E4-057F-B041-871E-24FAFEC9CD15}"/>
              </a:ext>
            </a:extLst>
          </p:cNvPr>
          <p:cNvSpPr txBox="1"/>
          <p:nvPr/>
        </p:nvSpPr>
        <p:spPr>
          <a:xfrm>
            <a:off x="8320721" y="5974006"/>
            <a:ext cx="121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</a:t>
            </a:r>
            <a:br>
              <a:rPr lang="en-US" dirty="0"/>
            </a:br>
            <a:r>
              <a:rPr lang="en-US" dirty="0"/>
              <a:t>sums</a:t>
            </a:r>
          </a:p>
        </p:txBody>
      </p:sp>
    </p:spTree>
    <p:extLst>
      <p:ext uri="{BB962C8B-B14F-4D97-AF65-F5344CB8AC3E}">
        <p14:creationId xmlns:p14="http://schemas.microsoft.com/office/powerpoint/2010/main" val="20085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CDFE-2352-8548-AAD6-4BEAC690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in MIP* = 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EC9F1-73C4-1543-809D-318783A4B4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0449"/>
                <a:ext cx="10515600" cy="2376639"/>
              </a:xfr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Theorem</a:t>
                </a:r>
                <a:r>
                  <a:rPr lang="en-US" sz="2000" dirty="0"/>
                  <a:t> </a:t>
                </a:r>
                <a:r>
                  <a:rPr lang="en-US" sz="1600" dirty="0"/>
                  <a:t>[Natarajan-</a:t>
                </a:r>
                <a:r>
                  <a:rPr lang="en-US" sz="1600" dirty="0" err="1"/>
                  <a:t>Vidick</a:t>
                </a:r>
                <a:r>
                  <a:rPr lang="en-US" sz="1600" dirty="0"/>
                  <a:t> 2018] [Ji, Natarajan, </a:t>
                </a:r>
                <a:r>
                  <a:rPr lang="en-US" sz="1600" dirty="0" err="1"/>
                  <a:t>Vidick</a:t>
                </a:r>
                <a:r>
                  <a:rPr lang="en-US" sz="1600" dirty="0"/>
                  <a:t>, Wright, Yuen 2020]</a:t>
                </a:r>
                <a:endParaRPr lang="en-US" sz="1600" b="1" dirty="0"/>
              </a:p>
              <a:p>
                <a:pPr marL="0" indent="0">
                  <a:buNone/>
                </a:pPr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, there exists a test </a:t>
                </a:r>
                <a:r>
                  <a:rPr lang="en-US" sz="2000" b="1" dirty="0"/>
                  <a:t>Pauli Basis Test(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1" dirty="0"/>
                  <a:t>) </a:t>
                </a:r>
                <a:r>
                  <a:rPr lang="en-US" sz="2000" dirty="0"/>
                  <a:t>such that any set of measurements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that is accepted with probability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 must </a:t>
                </a:r>
                <a:br>
                  <a:rPr lang="en-US" sz="2000" dirty="0"/>
                </a:br>
                <a:endParaRPr lang="en-US" sz="2000" dirty="0"/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</a:rPr>
                  <a:t>(Dimension lower bound)</a:t>
                </a:r>
                <a:r>
                  <a:rPr lang="en-US" sz="2000" b="1" dirty="0"/>
                  <a:t> </a:t>
                </a:r>
                <a:r>
                  <a:rPr lang="en-US" sz="2000" dirty="0"/>
                  <a:t>requires dimension 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where 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𝑝𝑜𝑙𝑦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br>
                  <a:rPr lang="en-CA" sz="2000" dirty="0"/>
                </a:br>
                <a:endParaRPr lang="en-US" sz="2000" dirty="0"/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</a:rPr>
                  <a:t>(Few measurements)</a:t>
                </a:r>
                <a:r>
                  <a:rPr lang="en-US" sz="2000" b="1" dirty="0"/>
                  <a:t> </a:t>
                </a:r>
                <a:r>
                  <a:rPr lang="en-US" sz="2000" dirty="0"/>
                  <a:t>total number of measurements needed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𝑝𝑜𝑙𝑦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EC9F1-73C4-1543-809D-318783A4B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0449"/>
                <a:ext cx="10515600" cy="2376639"/>
              </a:xfrm>
              <a:blipFill>
                <a:blip r:embed="rId2"/>
                <a:stretch>
                  <a:fillRect l="-603" t="-3723" b="-10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729CC5D-006B-BE4D-B119-C34C6A91F122}"/>
              </a:ext>
            </a:extLst>
          </p:cNvPr>
          <p:cNvSpPr/>
          <p:nvPr/>
        </p:nvSpPr>
        <p:spPr>
          <a:xfrm>
            <a:off x="9803757" y="3180532"/>
            <a:ext cx="12153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dirty="0"/>
              <a:t>Efficiency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10E3C5-1443-E64A-B85D-D82A7F68599C}"/>
              </a:ext>
            </a:extLst>
          </p:cNvPr>
          <p:cNvCxnSpPr>
            <a:cxnSpLocks/>
          </p:cNvCxnSpPr>
          <p:nvPr/>
        </p:nvCxnSpPr>
        <p:spPr>
          <a:xfrm flipH="1" flipV="1">
            <a:off x="8368499" y="2953094"/>
            <a:ext cx="1302151" cy="3678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7692A4-994A-2B4C-AD4C-0AAAE0C05A38}"/>
              </a:ext>
            </a:extLst>
          </p:cNvPr>
          <p:cNvCxnSpPr>
            <a:cxnSpLocks/>
          </p:cNvCxnSpPr>
          <p:nvPr/>
        </p:nvCxnSpPr>
        <p:spPr>
          <a:xfrm flipH="1">
            <a:off x="9062980" y="3396780"/>
            <a:ext cx="607670" cy="3061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7A563-7A93-F44E-85A3-A9962A7389FB}"/>
              </a:ext>
            </a:extLst>
          </p:cNvPr>
          <p:cNvSpPr/>
          <p:nvPr/>
        </p:nvSpPr>
        <p:spPr>
          <a:xfrm>
            <a:off x="5075499" y="2440496"/>
            <a:ext cx="132433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dirty="0"/>
              <a:t>Robustness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647C86-77E9-B342-B762-1DFD172EFC4C}"/>
              </a:ext>
            </a:extLst>
          </p:cNvPr>
          <p:cNvCxnSpPr>
            <a:cxnSpLocks/>
          </p:cNvCxnSpPr>
          <p:nvPr/>
        </p:nvCxnSpPr>
        <p:spPr>
          <a:xfrm flipH="1">
            <a:off x="4487600" y="2839317"/>
            <a:ext cx="555586" cy="3678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D65C17-FE9F-4541-AC7C-C2E3C37AAC8F}"/>
                  </a:ext>
                </a:extLst>
              </p:cNvPr>
              <p:cNvSpPr/>
              <p:nvPr/>
            </p:nvSpPr>
            <p:spPr>
              <a:xfrm>
                <a:off x="838200" y="4277211"/>
                <a:ext cx="10366094" cy="1905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Efficiency:</a:t>
                </a:r>
                <a:r>
                  <a:rPr lang="en-US" dirty="0"/>
                  <a:t> Exponential dimension lower bound using only </a:t>
                </a:r>
                <a:r>
                  <a:rPr lang="en-US" dirty="0" err="1"/>
                  <a:t>polynomially</a:t>
                </a:r>
                <a:r>
                  <a:rPr lang="en-US" dirty="0"/>
                  <a:t> many measurements!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Robustness</a:t>
                </a:r>
                <a:r>
                  <a:rPr lang="en-US" dirty="0"/>
                  <a:t>: Nontrivial dimension guarantee when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𝑝𝑜𝑙𝑦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Getting both conditions is tricky; uses Low Max-Degree Test in crucial way.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MIP* = RE</a:t>
                </a:r>
                <a:r>
                  <a:rPr lang="en-US" dirty="0"/>
                  <a:t>: use Pauli Basis Test + Low Max-Degree Test to recursively build a dimension test for arbitrarily large dimension using a fixed number of measurements and fixed robustness.</a:t>
                </a: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D65C17-FE9F-4541-AC7C-C2E3C37AA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77211"/>
                <a:ext cx="10366094" cy="1905650"/>
              </a:xfrm>
              <a:prstGeom prst="rect">
                <a:avLst/>
              </a:prstGeom>
              <a:blipFill>
                <a:blip r:embed="rId3"/>
                <a:stretch>
                  <a:fillRect l="-490" t="-1333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15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A36FE65-F465-2842-A644-725CC0F4E5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59806"/>
                <a:ext cx="10435542" cy="34700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/>
                  <a:t>Conjecture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be integers.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/>
                  <a:t> be measurements that</a:t>
                </a:r>
              </a:p>
              <a:p>
                <a:r>
                  <a:rPr lang="en-US" sz="2000" dirty="0"/>
                  <a:t>Approximately commute on average over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  <m:sup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000" b="1" dirty="0"/>
              </a:p>
              <a:p>
                <a:r>
                  <a:rPr lang="en-US" sz="2000" b="1" dirty="0"/>
                  <a:t>Low Degree Test</a:t>
                </a:r>
                <a:r>
                  <a:rPr lang="en-US" sz="2000" dirty="0"/>
                  <a:t> accepts with probability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. 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A36FE65-F465-2842-A644-725CC0F4E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59806"/>
                <a:ext cx="10435542" cy="3470067"/>
              </a:xfrm>
              <a:prstGeom prst="rect">
                <a:avLst/>
              </a:prstGeom>
              <a:blipFill>
                <a:blip r:embed="rId2"/>
                <a:stretch>
                  <a:fillRect l="-608" t="-18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C5F9A23-C2C4-8A48-9719-839F96077F3F}"/>
                  </a:ext>
                </a:extLst>
              </p:cNvPr>
              <p:cNvSpPr/>
              <p:nvPr/>
            </p:nvSpPr>
            <p:spPr>
              <a:xfrm>
                <a:off x="833369" y="2871810"/>
                <a:ext cx="10228162" cy="1617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Then there exists a measurement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with outcomes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CA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that are degree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polynomials such that </a:t>
                </a:r>
                <a:br>
                  <a:rPr lang="en-US" sz="2000" dirty="0"/>
                </a:br>
                <a:br>
                  <a:rPr lang="en-US" sz="9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bSup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: 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]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C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𝑝𝑜𝑙𝑦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𝑝𝑜𝑙𝑦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C5F9A23-C2C4-8A48-9719-839F96077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69" y="2871810"/>
                <a:ext cx="10228162" cy="1617879"/>
              </a:xfrm>
              <a:prstGeom prst="rect">
                <a:avLst/>
              </a:prstGeom>
              <a:blipFill>
                <a:blip r:embed="rId3"/>
                <a:stretch>
                  <a:fillRect l="-620" t="-18898" b="-90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3395BD-DE61-964B-B91D-A382F419ED21}"/>
                  </a:ext>
                </a:extLst>
              </p:cNvPr>
              <p:cNvSpPr/>
              <p:nvPr/>
            </p:nvSpPr>
            <p:spPr>
              <a:xfrm>
                <a:off x="9016677" y="3301700"/>
                <a:ext cx="2581155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Nontrivial for constant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3395BD-DE61-964B-B91D-A382F419E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677" y="3301700"/>
                <a:ext cx="2581155" cy="369332"/>
              </a:xfrm>
              <a:prstGeom prst="rect">
                <a:avLst/>
              </a:prstGeom>
              <a:blipFill>
                <a:blip r:embed="rId4"/>
                <a:stretch>
                  <a:fillRect l="-1471" t="-6667" b="-23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720214-F285-1049-9767-019C362DEE90}"/>
              </a:ext>
            </a:extLst>
          </p:cNvPr>
          <p:cNvCxnSpPr>
            <a:cxnSpLocks/>
          </p:cNvCxnSpPr>
          <p:nvPr/>
        </p:nvCxnSpPr>
        <p:spPr>
          <a:xfrm flipH="1">
            <a:off x="8854633" y="3686174"/>
            <a:ext cx="1088020" cy="2981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B7D910-6418-F746-B952-E307BE488EC8}"/>
              </a:ext>
            </a:extLst>
          </p:cNvPr>
          <p:cNvCxnSpPr>
            <a:cxnSpLocks/>
          </p:cNvCxnSpPr>
          <p:nvPr/>
        </p:nvCxnSpPr>
        <p:spPr>
          <a:xfrm flipH="1">
            <a:off x="2129742" y="1003156"/>
            <a:ext cx="694482" cy="14969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CC24322-36AF-A346-B777-D84EFCBB176E}"/>
              </a:ext>
            </a:extLst>
          </p:cNvPr>
          <p:cNvSpPr/>
          <p:nvPr/>
        </p:nvSpPr>
        <p:spPr>
          <a:xfrm>
            <a:off x="1838445" y="418381"/>
            <a:ext cx="258115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sz="1600" dirty="0"/>
              <a:t>Can also consider general subspace-vs-point test.</a:t>
            </a:r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0C3491-D34F-5941-BBE6-CE0CD40CED16}"/>
              </a:ext>
            </a:extLst>
          </p:cNvPr>
          <p:cNvSpPr/>
          <p:nvPr/>
        </p:nvSpPr>
        <p:spPr>
          <a:xfrm>
            <a:off x="833369" y="4731920"/>
            <a:ext cx="2965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ea typeface="Cambria Math" panose="02040503050406030204" pitchFamily="18" charset="0"/>
              </a:rPr>
              <a:t>Other Open Problems</a:t>
            </a:r>
            <a:endParaRPr lang="en-US" sz="24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782760-25BE-7B42-86F1-AE3DA175609D}"/>
              </a:ext>
            </a:extLst>
          </p:cNvPr>
          <p:cNvSpPr/>
          <p:nvPr/>
        </p:nvSpPr>
        <p:spPr>
          <a:xfrm>
            <a:off x="833368" y="5276051"/>
            <a:ext cx="104355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Generalize to infinite dimensional setting?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Analyzing the Low-Degree Test in the small acceptance probability regime?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other classical property testing results can be lifted to </a:t>
            </a:r>
            <a:br>
              <a:rPr lang="en-US" sz="2000" dirty="0"/>
            </a:br>
            <a:r>
              <a:rPr lang="en-US" sz="2000" dirty="0"/>
              <a:t>the noncommutative setting?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5E86B7-1EC1-E346-A91B-DDA9608DA4C2}"/>
              </a:ext>
            </a:extLst>
          </p:cNvPr>
          <p:cNvSpPr txBox="1"/>
          <p:nvPr/>
        </p:nvSpPr>
        <p:spPr>
          <a:xfrm>
            <a:off x="9398643" y="6046808"/>
            <a:ext cx="2407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Thank You!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154A79-9B1E-C849-85C3-6CD65AC467D8}"/>
              </a:ext>
            </a:extLst>
          </p:cNvPr>
          <p:cNvSpPr/>
          <p:nvPr/>
        </p:nvSpPr>
        <p:spPr>
          <a:xfrm>
            <a:off x="9225024" y="1037591"/>
            <a:ext cx="258115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dirty="0"/>
              <a:t>Actually redundant, given Low-Degree Test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57A2B0B-1DE6-A942-980B-E52C50B6C604}"/>
              </a:ext>
            </a:extLst>
          </p:cNvPr>
          <p:cNvCxnSpPr>
            <a:cxnSpLocks/>
          </p:cNvCxnSpPr>
          <p:nvPr/>
        </p:nvCxnSpPr>
        <p:spPr>
          <a:xfrm flipH="1">
            <a:off x="9016677" y="1734740"/>
            <a:ext cx="1088020" cy="2981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 animBg="1"/>
      <p:bldP spid="24" grpId="0" animBg="1"/>
      <p:bldP spid="25" grpId="0"/>
      <p:bldP spid="14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29EE-1343-CF4A-AFA2-C6218DC3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low-degree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024B1-C595-E148-A5E5-0592052F0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2000" b="0" dirty="0">
                    <a:ea typeface="Cambria Math" panose="02040503050406030204" pitchFamily="18" charset="0"/>
                  </a:rPr>
                  <a:t>Given finite field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elements, multivariate function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, and degree bound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024B1-C595-E148-A5E5-0592052F0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  <a:blipFill>
                <a:blip r:embed="rId2"/>
                <a:stretch>
                  <a:fillRect l="-725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8755BFC-D3D8-EB42-A982-7528016393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45563"/>
                <a:ext cx="10515600" cy="178333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AutoNum type="arabicPeriod"/>
                </a:pPr>
                <a:r>
                  <a:rPr lang="en-US" sz="2000" dirty="0"/>
                  <a:t>Pick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/>
                  <a:t> random co-linear points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Obtain evaluations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CA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+2 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CA" sz="2000" dirty="0"/>
                  <a:t>Interpolate </a:t>
                </a:r>
                <a:r>
                  <a:rPr lang="en-US" sz="2000" dirty="0"/>
                  <a:t>a univariate degree-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polynomial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 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/>
                  <a:t>, then accept. Otherwise, reject.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8755BFC-D3D8-EB42-A982-752801639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45563"/>
                <a:ext cx="10515600" cy="1783335"/>
              </a:xfrm>
              <a:prstGeom prst="rect">
                <a:avLst/>
              </a:prstGeom>
              <a:blipFill>
                <a:blip r:embed="rId3"/>
                <a:stretch>
                  <a:fillRect l="-603" t="-35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95ED33F-7BE4-4B48-B120-2BB31F46D4C9}"/>
              </a:ext>
            </a:extLst>
          </p:cNvPr>
          <p:cNvSpPr txBox="1"/>
          <p:nvPr/>
        </p:nvSpPr>
        <p:spPr>
          <a:xfrm>
            <a:off x="3312458" y="2282782"/>
            <a:ext cx="556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Low Degree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CED6B0-A360-5044-8763-92E42980B482}"/>
                  </a:ext>
                </a:extLst>
              </p:cNvPr>
              <p:cNvSpPr/>
              <p:nvPr/>
            </p:nvSpPr>
            <p:spPr>
              <a:xfrm>
                <a:off x="838198" y="5052989"/>
                <a:ext cx="1051559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[</a:t>
                </a:r>
                <a:r>
                  <a:rPr lang="en-US" sz="2000" dirty="0" err="1"/>
                  <a:t>Friedl</a:t>
                </a:r>
                <a:r>
                  <a:rPr lang="en-US" sz="2000" dirty="0"/>
                  <a:t>-Sudan 1995] </a:t>
                </a:r>
                <a:r>
                  <a:rPr lang="en-CA" sz="2000" dirty="0"/>
                  <a:t>If </a:t>
                </a:r>
                <a:r>
                  <a:rPr lang="en-CA" sz="2000" b="1" dirty="0"/>
                  <a:t>Low Degree Test </a:t>
                </a:r>
                <a:r>
                  <a:rPr lang="en-CA" sz="2000" dirty="0"/>
                  <a:t>accepts with probability 1,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must be a deg.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polynomial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How robust is this test? If </a:t>
                </a:r>
                <a:r>
                  <a:rPr lang="en-US" sz="2000" b="1" dirty="0"/>
                  <a:t>Low Degree Test</a:t>
                </a:r>
                <a:r>
                  <a:rPr lang="en-US" sz="2000" dirty="0"/>
                  <a:t> accepts with probability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, what structure must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have?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CED6B0-A360-5044-8763-92E42980B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5052989"/>
                <a:ext cx="10515599" cy="1323439"/>
              </a:xfrm>
              <a:prstGeom prst="rect">
                <a:avLst/>
              </a:prstGeom>
              <a:blipFill>
                <a:blip r:embed="rId4"/>
                <a:stretch>
                  <a:fillRect l="-483" t="-19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1981E5-709D-7841-8A7C-FC862F579BE8}"/>
              </a:ext>
            </a:extLst>
          </p:cNvPr>
          <p:cNvCxnSpPr>
            <a:cxnSpLocks/>
          </p:cNvCxnSpPr>
          <p:nvPr/>
        </p:nvCxnSpPr>
        <p:spPr>
          <a:xfrm>
            <a:off x="3449256" y="2685327"/>
            <a:ext cx="486136" cy="318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78DE1D-C8D4-9247-9C72-E23CE4EA31E2}"/>
                  </a:ext>
                </a:extLst>
              </p:cNvPr>
              <p:cNvSpPr/>
              <p:nvPr/>
            </p:nvSpPr>
            <p:spPr>
              <a:xfrm>
                <a:off x="266219" y="2279488"/>
                <a:ext cx="43092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   for  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78DE1D-C8D4-9247-9C72-E23CE4EA3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9" y="2279488"/>
                <a:ext cx="4309257" cy="400110"/>
              </a:xfrm>
              <a:prstGeom prst="rect">
                <a:avLst/>
              </a:prstGeom>
              <a:blipFill>
                <a:blip r:embed="rId5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6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29EE-1343-CF4A-AFA2-C6218DC3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low-degree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024B1-C595-E148-A5E5-0592052F0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2000" b="0" dirty="0">
                    <a:ea typeface="Cambria Math" panose="02040503050406030204" pitchFamily="18" charset="0"/>
                  </a:rPr>
                  <a:t>Given finite field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elements, multivariate function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, and degree bound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024B1-C595-E148-A5E5-0592052F0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  <a:blipFill>
                <a:blip r:embed="rId2"/>
                <a:stretch>
                  <a:fillRect l="-725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8755BFC-D3D8-EB42-A982-7528016393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45563"/>
                <a:ext cx="10515600" cy="178333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AutoNum type="arabicPeriod"/>
                </a:pPr>
                <a:r>
                  <a:rPr lang="en-US" sz="2000" dirty="0"/>
                  <a:t>Pick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/>
                  <a:t> random co-linear points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Obtain evaluations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CA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+2 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514350" indent="-514350">
                  <a:buAutoNum type="arabicPeriod"/>
                </a:pPr>
                <a:r>
                  <a:rPr lang="en-CA" sz="2000" dirty="0"/>
                  <a:t>Interpolate </a:t>
                </a:r>
                <a:r>
                  <a:rPr lang="en-US" sz="2000" dirty="0"/>
                  <a:t>a univariate degree-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polynomial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,…, 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. 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/>
                  <a:t>, then accept. Otherwise, reject.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8755BFC-D3D8-EB42-A982-752801639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45563"/>
                <a:ext cx="10515600" cy="1783335"/>
              </a:xfrm>
              <a:prstGeom prst="rect">
                <a:avLst/>
              </a:prstGeom>
              <a:blipFill>
                <a:blip r:embed="rId3"/>
                <a:stretch>
                  <a:fillRect l="-603" t="-35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95ED33F-7BE4-4B48-B120-2BB31F46D4C9}"/>
              </a:ext>
            </a:extLst>
          </p:cNvPr>
          <p:cNvSpPr txBox="1"/>
          <p:nvPr/>
        </p:nvSpPr>
        <p:spPr>
          <a:xfrm>
            <a:off x="3312458" y="2282782"/>
            <a:ext cx="556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Low Degree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A689C5-ED29-6B4E-AF39-3314D0D3BFEB}"/>
                  </a:ext>
                </a:extLst>
              </p:cNvPr>
              <p:cNvSpPr/>
              <p:nvPr/>
            </p:nvSpPr>
            <p:spPr>
              <a:xfrm>
                <a:off x="716182" y="4971967"/>
                <a:ext cx="10759634" cy="1287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[Arora-Sudan 1998] If </a:t>
                </a:r>
                <a:r>
                  <a:rPr lang="en-US" sz="2000" b="1" dirty="0"/>
                  <a:t>Low Degree Test</a:t>
                </a:r>
                <a:r>
                  <a:rPr lang="en-US" sz="2000" dirty="0"/>
                  <a:t> accepts with probability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2000" dirty="0"/>
                  <a:t>a deg.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polynomial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sz="2000" dirty="0"/>
                  <a:t> where</a:t>
                </a:r>
                <a:br>
                  <a:rPr lang="en-CA" sz="2000" dirty="0"/>
                </a:br>
                <a:endParaRPr lang="en-CA" sz="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A689C5-ED29-6B4E-AF39-3314D0D3B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82" y="4971967"/>
                <a:ext cx="10759634" cy="1287917"/>
              </a:xfrm>
              <a:prstGeom prst="rect">
                <a:avLst/>
              </a:prstGeom>
              <a:blipFill>
                <a:blip r:embed="rId4"/>
                <a:stretch>
                  <a:fillRect l="-590"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FFA806-DB41-8142-9C1C-4759A904F3AF}"/>
              </a:ext>
            </a:extLst>
          </p:cNvPr>
          <p:cNvCxnSpPr>
            <a:cxnSpLocks/>
          </p:cNvCxnSpPr>
          <p:nvPr/>
        </p:nvCxnSpPr>
        <p:spPr>
          <a:xfrm flipH="1" flipV="1">
            <a:off x="8102279" y="5833643"/>
            <a:ext cx="578734" cy="253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9D00F7-A747-D84E-A8AC-E84F2EC0A9B7}"/>
                  </a:ext>
                </a:extLst>
              </p:cNvPr>
              <p:cNvSpPr txBox="1"/>
              <p:nvPr/>
            </p:nvSpPr>
            <p:spPr>
              <a:xfrm>
                <a:off x="8681013" y="5954385"/>
                <a:ext cx="37193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b="0" dirty="0"/>
                  <a:t>We say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/>
                  <a:t> has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CA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-agreement with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9D00F7-A747-D84E-A8AC-E84F2EC0A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013" y="5954385"/>
                <a:ext cx="3719330" cy="338554"/>
              </a:xfrm>
              <a:prstGeom prst="rect">
                <a:avLst/>
              </a:prstGeom>
              <a:blipFill>
                <a:blip r:embed="rId5"/>
                <a:stretch>
                  <a:fillRect l="-683"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2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29EE-1343-CF4A-AFA2-C6218DC3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low-degree testing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4BB7F3-7097-FF45-9F6B-D3CFB2FD6C97}"/>
              </a:ext>
            </a:extLst>
          </p:cNvPr>
          <p:cNvCxnSpPr>
            <a:cxnSpLocks/>
          </p:cNvCxnSpPr>
          <p:nvPr/>
        </p:nvCxnSpPr>
        <p:spPr>
          <a:xfrm flipV="1">
            <a:off x="2581155" y="1736987"/>
            <a:ext cx="0" cy="4467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1F557E-7B17-D346-8DD1-C32F16822C10}"/>
              </a:ext>
            </a:extLst>
          </p:cNvPr>
          <p:cNvCxnSpPr>
            <a:cxnSpLocks/>
          </p:cNvCxnSpPr>
          <p:nvPr/>
        </p:nvCxnSpPr>
        <p:spPr>
          <a:xfrm>
            <a:off x="349170" y="4805423"/>
            <a:ext cx="61558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5350BB02-E547-0648-BD04-C0497BDF019D}"/>
              </a:ext>
            </a:extLst>
          </p:cNvPr>
          <p:cNvSpPr/>
          <p:nvPr/>
        </p:nvSpPr>
        <p:spPr>
          <a:xfrm>
            <a:off x="1226917" y="2011405"/>
            <a:ext cx="3259123" cy="3986759"/>
          </a:xfrm>
          <a:custGeom>
            <a:avLst/>
            <a:gdLst>
              <a:gd name="connsiteX0" fmla="*/ 0 w 5555848"/>
              <a:gd name="connsiteY0" fmla="*/ 384555 h 3986759"/>
              <a:gd name="connsiteX1" fmla="*/ 555585 w 5555848"/>
              <a:gd name="connsiteY1" fmla="*/ 3359248 h 3986759"/>
              <a:gd name="connsiteX2" fmla="*/ 1932972 w 5555848"/>
              <a:gd name="connsiteY2" fmla="*/ 3718064 h 3986759"/>
              <a:gd name="connsiteX3" fmla="*/ 3958542 w 5555848"/>
              <a:gd name="connsiteY3" fmla="*/ 153061 h 3986759"/>
              <a:gd name="connsiteX4" fmla="*/ 5555848 w 5555848"/>
              <a:gd name="connsiteY4" fmla="*/ 986438 h 398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848" h="3986759">
                <a:moveTo>
                  <a:pt x="0" y="384555"/>
                </a:moveTo>
                <a:cubicBezTo>
                  <a:pt x="116711" y="1594109"/>
                  <a:pt x="233423" y="2803663"/>
                  <a:pt x="555585" y="3359248"/>
                </a:cubicBezTo>
                <a:cubicBezTo>
                  <a:pt x="877747" y="3914833"/>
                  <a:pt x="1365813" y="4252428"/>
                  <a:pt x="1932972" y="3718064"/>
                </a:cubicBezTo>
                <a:cubicBezTo>
                  <a:pt x="2500131" y="3183700"/>
                  <a:pt x="3354729" y="608332"/>
                  <a:pt x="3958542" y="153061"/>
                </a:cubicBezTo>
                <a:cubicBezTo>
                  <a:pt x="4562355" y="-302210"/>
                  <a:pt x="5059101" y="342114"/>
                  <a:pt x="5555848" y="986438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EBB10B-6C7D-B647-8E58-D0A8B4D9495B}"/>
                  </a:ext>
                </a:extLst>
              </p:cNvPr>
              <p:cNvSpPr/>
              <p:nvPr/>
            </p:nvSpPr>
            <p:spPr>
              <a:xfrm>
                <a:off x="6504973" y="2010191"/>
                <a:ext cx="5556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EBB10B-6C7D-B647-8E58-D0A8B4D94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973" y="2010191"/>
                <a:ext cx="555665" cy="646331"/>
              </a:xfrm>
              <a:prstGeom prst="rect">
                <a:avLst/>
              </a:prstGeom>
              <a:blipFill>
                <a:blip r:embed="rId2"/>
                <a:stretch>
                  <a:fillRect l="-11628" r="-13953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5BA3DB-5817-F048-8C49-CBBCD555718A}"/>
                  </a:ext>
                </a:extLst>
              </p:cNvPr>
              <p:cNvSpPr txBox="1"/>
              <p:nvPr/>
            </p:nvSpPr>
            <p:spPr>
              <a:xfrm>
                <a:off x="5272739" y="5965666"/>
                <a:ext cx="77428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Goal</a:t>
                </a:r>
                <a:r>
                  <a:rPr lang="en-CA" sz="2000" dirty="0"/>
                  <a:t>: test whether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CA" sz="2000" dirty="0"/>
                  <a:t>is a </a:t>
                </a:r>
                <a:r>
                  <a:rPr lang="en-CA" sz="2000" i="1" dirty="0"/>
                  <a:t>linear</a:t>
                </a:r>
                <a:r>
                  <a:rPr lang="en-CA" sz="2000" dirty="0"/>
                  <a:t> polynomial (i.e. degree 1). </a:t>
                </a:r>
                <a:endParaRPr lang="en-US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5BA3DB-5817-F048-8C49-CBBCD5557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39" y="5965666"/>
                <a:ext cx="7742862" cy="400110"/>
              </a:xfrm>
              <a:prstGeom prst="rect">
                <a:avLst/>
              </a:prstGeom>
              <a:blipFill>
                <a:blip r:embed="rId3"/>
                <a:stretch>
                  <a:fillRect l="-985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FF46DF-5EC6-4A4C-9236-DCFE79BF63C0}"/>
              </a:ext>
            </a:extLst>
          </p:cNvPr>
          <p:cNvCxnSpPr>
            <a:cxnSpLocks/>
          </p:cNvCxnSpPr>
          <p:nvPr/>
        </p:nvCxnSpPr>
        <p:spPr>
          <a:xfrm>
            <a:off x="4746280" y="3020992"/>
            <a:ext cx="0" cy="1784431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21ABB9-B612-4B40-9BC3-C63452F2BE70}"/>
              </a:ext>
            </a:extLst>
          </p:cNvPr>
          <p:cNvCxnSpPr>
            <a:cxnSpLocks/>
          </p:cNvCxnSpPr>
          <p:nvPr/>
        </p:nvCxnSpPr>
        <p:spPr>
          <a:xfrm>
            <a:off x="5417917" y="3020992"/>
            <a:ext cx="0" cy="1784431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FA52BE-9CAA-5946-A2EF-655A80F85F13}"/>
              </a:ext>
            </a:extLst>
          </p:cNvPr>
          <p:cNvCxnSpPr>
            <a:cxnSpLocks/>
          </p:cNvCxnSpPr>
          <p:nvPr/>
        </p:nvCxnSpPr>
        <p:spPr>
          <a:xfrm>
            <a:off x="6057417" y="2989234"/>
            <a:ext cx="0" cy="181618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FC08A2C0-2E4B-AE4C-B6F8-B1454CAE7D6A}"/>
              </a:ext>
            </a:extLst>
          </p:cNvPr>
          <p:cNvSpPr/>
          <p:nvPr/>
        </p:nvSpPr>
        <p:spPr>
          <a:xfrm>
            <a:off x="4607383" y="4699322"/>
            <a:ext cx="266218" cy="26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7A770E-2081-114B-8919-9641BB7CAAA0}"/>
              </a:ext>
            </a:extLst>
          </p:cNvPr>
          <p:cNvSpPr/>
          <p:nvPr/>
        </p:nvSpPr>
        <p:spPr>
          <a:xfrm>
            <a:off x="5279750" y="4699322"/>
            <a:ext cx="266218" cy="26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9114BF-52E5-0449-B5D2-D54A470E87E8}"/>
              </a:ext>
            </a:extLst>
          </p:cNvPr>
          <p:cNvSpPr/>
          <p:nvPr/>
        </p:nvSpPr>
        <p:spPr>
          <a:xfrm>
            <a:off x="5948423" y="4700534"/>
            <a:ext cx="266218" cy="26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610EB2-A639-8649-B96E-4B9A06BDE521}"/>
                  </a:ext>
                </a:extLst>
              </p:cNvPr>
              <p:cNvSpPr/>
              <p:nvPr/>
            </p:nvSpPr>
            <p:spPr>
              <a:xfrm>
                <a:off x="4527467" y="4965539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610EB2-A639-8649-B96E-4B9A06BDE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467" y="4965539"/>
                <a:ext cx="549574" cy="46166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384C51-FB64-C641-AF93-3557A80DBAFC}"/>
                  </a:ext>
                </a:extLst>
              </p:cNvPr>
              <p:cNvSpPr/>
              <p:nvPr/>
            </p:nvSpPr>
            <p:spPr>
              <a:xfrm>
                <a:off x="5145287" y="4950803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384C51-FB64-C641-AF93-3557A80DB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87" y="4950803"/>
                <a:ext cx="556691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B0B625-FD4A-ED43-8B0B-3237080C935E}"/>
                  </a:ext>
                </a:extLst>
              </p:cNvPr>
              <p:cNvSpPr/>
              <p:nvPr/>
            </p:nvSpPr>
            <p:spPr>
              <a:xfrm>
                <a:off x="5817654" y="4949110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B0B625-FD4A-ED43-8B0B-3237080C9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654" y="4949110"/>
                <a:ext cx="55669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97B26357-7F85-4943-8BF3-BB1DD36EC772}"/>
              </a:ext>
            </a:extLst>
          </p:cNvPr>
          <p:cNvSpPr txBox="1"/>
          <p:nvPr/>
        </p:nvSpPr>
        <p:spPr>
          <a:xfrm>
            <a:off x="7593163" y="3404913"/>
            <a:ext cx="1844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Test accepts.</a:t>
            </a:r>
            <a:endParaRPr lang="en-US" sz="20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A43D92-E045-7340-B819-142416CA8F54}"/>
              </a:ext>
            </a:extLst>
          </p:cNvPr>
          <p:cNvCxnSpPr/>
          <p:nvPr/>
        </p:nvCxnSpPr>
        <p:spPr>
          <a:xfrm>
            <a:off x="4486040" y="3020992"/>
            <a:ext cx="390560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7071FA-A19E-EB4E-9D9D-D300F4DBC4F1}"/>
              </a:ext>
            </a:extLst>
          </p:cNvPr>
          <p:cNvCxnSpPr>
            <a:cxnSpLocks/>
          </p:cNvCxnSpPr>
          <p:nvPr/>
        </p:nvCxnSpPr>
        <p:spPr>
          <a:xfrm>
            <a:off x="349170" y="3005114"/>
            <a:ext cx="1079725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/>
      <p:bldP spid="34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29EE-1343-CF4A-AFA2-C6218DC3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low-degree testing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4BB7F3-7097-FF45-9F6B-D3CFB2FD6C97}"/>
              </a:ext>
            </a:extLst>
          </p:cNvPr>
          <p:cNvCxnSpPr>
            <a:cxnSpLocks/>
          </p:cNvCxnSpPr>
          <p:nvPr/>
        </p:nvCxnSpPr>
        <p:spPr>
          <a:xfrm flipV="1">
            <a:off x="2581155" y="1736987"/>
            <a:ext cx="0" cy="4467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1F557E-7B17-D346-8DD1-C32F16822C10}"/>
              </a:ext>
            </a:extLst>
          </p:cNvPr>
          <p:cNvCxnSpPr>
            <a:cxnSpLocks/>
          </p:cNvCxnSpPr>
          <p:nvPr/>
        </p:nvCxnSpPr>
        <p:spPr>
          <a:xfrm>
            <a:off x="349170" y="4805423"/>
            <a:ext cx="61558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5350BB02-E547-0648-BD04-C0497BDF019D}"/>
              </a:ext>
            </a:extLst>
          </p:cNvPr>
          <p:cNvSpPr/>
          <p:nvPr/>
        </p:nvSpPr>
        <p:spPr>
          <a:xfrm>
            <a:off x="1226917" y="2011405"/>
            <a:ext cx="3259123" cy="3986759"/>
          </a:xfrm>
          <a:custGeom>
            <a:avLst/>
            <a:gdLst>
              <a:gd name="connsiteX0" fmla="*/ 0 w 5555848"/>
              <a:gd name="connsiteY0" fmla="*/ 384555 h 3986759"/>
              <a:gd name="connsiteX1" fmla="*/ 555585 w 5555848"/>
              <a:gd name="connsiteY1" fmla="*/ 3359248 h 3986759"/>
              <a:gd name="connsiteX2" fmla="*/ 1932972 w 5555848"/>
              <a:gd name="connsiteY2" fmla="*/ 3718064 h 3986759"/>
              <a:gd name="connsiteX3" fmla="*/ 3958542 w 5555848"/>
              <a:gd name="connsiteY3" fmla="*/ 153061 h 3986759"/>
              <a:gd name="connsiteX4" fmla="*/ 5555848 w 5555848"/>
              <a:gd name="connsiteY4" fmla="*/ 986438 h 398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848" h="3986759">
                <a:moveTo>
                  <a:pt x="0" y="384555"/>
                </a:moveTo>
                <a:cubicBezTo>
                  <a:pt x="116711" y="1594109"/>
                  <a:pt x="233423" y="2803663"/>
                  <a:pt x="555585" y="3359248"/>
                </a:cubicBezTo>
                <a:cubicBezTo>
                  <a:pt x="877747" y="3914833"/>
                  <a:pt x="1365813" y="4252428"/>
                  <a:pt x="1932972" y="3718064"/>
                </a:cubicBezTo>
                <a:cubicBezTo>
                  <a:pt x="2500131" y="3183700"/>
                  <a:pt x="3354729" y="608332"/>
                  <a:pt x="3958542" y="153061"/>
                </a:cubicBezTo>
                <a:cubicBezTo>
                  <a:pt x="4562355" y="-302210"/>
                  <a:pt x="5059101" y="342114"/>
                  <a:pt x="5555848" y="986438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EBB10B-6C7D-B647-8E58-D0A8B4D9495B}"/>
                  </a:ext>
                </a:extLst>
              </p:cNvPr>
              <p:cNvSpPr/>
              <p:nvPr/>
            </p:nvSpPr>
            <p:spPr>
              <a:xfrm>
                <a:off x="6504973" y="2010191"/>
                <a:ext cx="5556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EBB10B-6C7D-B647-8E58-D0A8B4D94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973" y="2010191"/>
                <a:ext cx="555665" cy="646331"/>
              </a:xfrm>
              <a:prstGeom prst="rect">
                <a:avLst/>
              </a:prstGeom>
              <a:blipFill>
                <a:blip r:embed="rId2"/>
                <a:stretch>
                  <a:fillRect l="-11628" r="-13953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5BA3DB-5817-F048-8C49-CBBCD555718A}"/>
                  </a:ext>
                </a:extLst>
              </p:cNvPr>
              <p:cNvSpPr txBox="1"/>
              <p:nvPr/>
            </p:nvSpPr>
            <p:spPr>
              <a:xfrm>
                <a:off x="5272739" y="5965666"/>
                <a:ext cx="77428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Goal</a:t>
                </a:r>
                <a:r>
                  <a:rPr lang="en-CA" sz="2000" dirty="0"/>
                  <a:t>: test whether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CA" sz="2000" dirty="0"/>
                  <a:t>is a </a:t>
                </a:r>
                <a:r>
                  <a:rPr lang="en-CA" sz="2000" i="1" dirty="0"/>
                  <a:t>linear</a:t>
                </a:r>
                <a:r>
                  <a:rPr lang="en-CA" sz="2000" dirty="0"/>
                  <a:t> polynomial (i.e. degree 1). </a:t>
                </a:r>
                <a:endParaRPr lang="en-US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5BA3DB-5817-F048-8C49-CBBCD5557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39" y="5965666"/>
                <a:ext cx="7742862" cy="400110"/>
              </a:xfrm>
              <a:prstGeom prst="rect">
                <a:avLst/>
              </a:prstGeom>
              <a:blipFill>
                <a:blip r:embed="rId3"/>
                <a:stretch>
                  <a:fillRect l="-985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7071FA-A19E-EB4E-9D9D-D300F4DBC4F1}"/>
              </a:ext>
            </a:extLst>
          </p:cNvPr>
          <p:cNvCxnSpPr>
            <a:cxnSpLocks/>
          </p:cNvCxnSpPr>
          <p:nvPr/>
        </p:nvCxnSpPr>
        <p:spPr>
          <a:xfrm>
            <a:off x="694481" y="3020992"/>
            <a:ext cx="5810492" cy="118061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FF46DF-5EC6-4A4C-9236-DCFE79BF63C0}"/>
              </a:ext>
            </a:extLst>
          </p:cNvPr>
          <p:cNvCxnSpPr/>
          <p:nvPr/>
        </p:nvCxnSpPr>
        <p:spPr>
          <a:xfrm>
            <a:off x="1261642" y="3136739"/>
            <a:ext cx="0" cy="1668684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21ABB9-B612-4B40-9BC3-C63452F2BE70}"/>
              </a:ext>
            </a:extLst>
          </p:cNvPr>
          <p:cNvCxnSpPr>
            <a:cxnSpLocks/>
          </p:cNvCxnSpPr>
          <p:nvPr/>
        </p:nvCxnSpPr>
        <p:spPr>
          <a:xfrm>
            <a:off x="3103947" y="3454744"/>
            <a:ext cx="0" cy="1350679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FA52BE-9CAA-5946-A2EF-655A80F85F13}"/>
              </a:ext>
            </a:extLst>
          </p:cNvPr>
          <p:cNvCxnSpPr>
            <a:cxnSpLocks/>
          </p:cNvCxnSpPr>
          <p:nvPr/>
        </p:nvCxnSpPr>
        <p:spPr>
          <a:xfrm>
            <a:off x="5513407" y="3020992"/>
            <a:ext cx="0" cy="1784431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FC08A2C0-2E4B-AE4C-B6F8-B1454CAE7D6A}"/>
              </a:ext>
            </a:extLst>
          </p:cNvPr>
          <p:cNvSpPr/>
          <p:nvPr/>
        </p:nvSpPr>
        <p:spPr>
          <a:xfrm>
            <a:off x="1122745" y="4699322"/>
            <a:ext cx="266218" cy="26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7A770E-2081-114B-8919-9641BB7CAAA0}"/>
              </a:ext>
            </a:extLst>
          </p:cNvPr>
          <p:cNvSpPr/>
          <p:nvPr/>
        </p:nvSpPr>
        <p:spPr>
          <a:xfrm>
            <a:off x="2997846" y="4699322"/>
            <a:ext cx="266218" cy="26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9114BF-52E5-0449-B5D2-D54A470E87E8}"/>
              </a:ext>
            </a:extLst>
          </p:cNvPr>
          <p:cNvSpPr/>
          <p:nvPr/>
        </p:nvSpPr>
        <p:spPr>
          <a:xfrm>
            <a:off x="5404413" y="4700534"/>
            <a:ext cx="266218" cy="26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610EB2-A639-8649-B96E-4B9A06BDE521}"/>
                  </a:ext>
                </a:extLst>
              </p:cNvPr>
              <p:cNvSpPr/>
              <p:nvPr/>
            </p:nvSpPr>
            <p:spPr>
              <a:xfrm>
                <a:off x="1004217" y="5055423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9610EB2-A639-8649-B96E-4B9A06BDE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17" y="5055423"/>
                <a:ext cx="549574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384C51-FB64-C641-AF93-3557A80DBAFC}"/>
                  </a:ext>
                </a:extLst>
              </p:cNvPr>
              <p:cNvSpPr/>
              <p:nvPr/>
            </p:nvSpPr>
            <p:spPr>
              <a:xfrm>
                <a:off x="2902540" y="5053976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9384C51-FB64-C641-AF93-3557A80DB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40" y="5053976"/>
                <a:ext cx="556691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B0B625-FD4A-ED43-8B0B-3237080C935E}"/>
                  </a:ext>
                </a:extLst>
              </p:cNvPr>
              <p:cNvSpPr/>
              <p:nvPr/>
            </p:nvSpPr>
            <p:spPr>
              <a:xfrm>
                <a:off x="5295889" y="5053977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B0B625-FD4A-ED43-8B0B-3237080C9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889" y="5053977"/>
                <a:ext cx="556691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A0161BC-4F74-A04E-B745-CD97847F150D}"/>
              </a:ext>
            </a:extLst>
          </p:cNvPr>
          <p:cNvCxnSpPr>
            <a:cxnSpLocks/>
          </p:cNvCxnSpPr>
          <p:nvPr/>
        </p:nvCxnSpPr>
        <p:spPr>
          <a:xfrm flipH="1" flipV="1">
            <a:off x="5537522" y="3068230"/>
            <a:ext cx="1994816" cy="3865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5CF016-BC44-1B47-BDA8-3A4B423875F6}"/>
              </a:ext>
            </a:extLst>
          </p:cNvPr>
          <p:cNvCxnSpPr>
            <a:cxnSpLocks/>
          </p:cNvCxnSpPr>
          <p:nvPr/>
        </p:nvCxnSpPr>
        <p:spPr>
          <a:xfrm flipH="1">
            <a:off x="5574230" y="3612683"/>
            <a:ext cx="2002608" cy="330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7B26357-7F85-4943-8BF3-BB1DD36EC772}"/>
              </a:ext>
            </a:extLst>
          </p:cNvPr>
          <p:cNvSpPr txBox="1"/>
          <p:nvPr/>
        </p:nvSpPr>
        <p:spPr>
          <a:xfrm>
            <a:off x="7593163" y="3404913"/>
            <a:ext cx="1844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Test rejects!</a:t>
            </a:r>
            <a:endParaRPr lang="en-US" sz="20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A43D92-E045-7340-B819-142416CA8F54}"/>
              </a:ext>
            </a:extLst>
          </p:cNvPr>
          <p:cNvCxnSpPr/>
          <p:nvPr/>
        </p:nvCxnSpPr>
        <p:spPr>
          <a:xfrm>
            <a:off x="4486040" y="3020992"/>
            <a:ext cx="390560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/>
      <p:bldP spid="34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C54B-6531-0D44-B33F-0622ED90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</a:t>
            </a:r>
            <a:r>
              <a:rPr lang="en-US" i="1" dirty="0"/>
              <a:t>line</a:t>
            </a:r>
            <a:r>
              <a:rPr lang="en-US" dirty="0"/>
              <a:t> of work on low-degree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8A93-A5AB-1F4C-844D-DCBB6144B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u="sng" dirty="0"/>
              <a:t>Complexity of </a:t>
            </a:r>
            <a:r>
              <a:rPr lang="en-CA" sz="2000" u="sng" dirty="0" err="1"/>
              <a:t>multiprover</a:t>
            </a:r>
            <a:r>
              <a:rPr lang="en-CA" sz="2000" u="sng" dirty="0"/>
              <a:t> interactive proofs:</a:t>
            </a:r>
          </a:p>
          <a:p>
            <a:r>
              <a:rPr lang="en-CA" sz="2000" dirty="0"/>
              <a:t>[</a:t>
            </a:r>
            <a:r>
              <a:rPr lang="en-CA" sz="2000" dirty="0" err="1"/>
              <a:t>Babai</a:t>
            </a:r>
            <a:r>
              <a:rPr lang="en-CA" sz="2000" dirty="0"/>
              <a:t>, </a:t>
            </a:r>
            <a:r>
              <a:rPr lang="en-CA" sz="2000" dirty="0" err="1"/>
              <a:t>Fortnow</a:t>
            </a:r>
            <a:r>
              <a:rPr lang="en-CA" sz="2000" dirty="0"/>
              <a:t>, Lund 91] Analyzed </a:t>
            </a:r>
            <a:r>
              <a:rPr lang="en-CA" sz="2000" i="1" dirty="0">
                <a:solidFill>
                  <a:srgbClr val="C00000"/>
                </a:solidFill>
              </a:rPr>
              <a:t>multilinearity test</a:t>
            </a:r>
            <a:r>
              <a:rPr lang="en-CA" sz="2000" b="1" i="1" dirty="0"/>
              <a:t> </a:t>
            </a:r>
            <a:r>
              <a:rPr lang="en-CA" sz="2000" dirty="0"/>
              <a:t>to obtain MIP = NEXP </a:t>
            </a:r>
          </a:p>
          <a:p>
            <a:pPr marL="0" indent="0">
              <a:buNone/>
            </a:pPr>
            <a:r>
              <a:rPr lang="en-CA" sz="2000" u="sng" dirty="0"/>
              <a:t>Program checking:</a:t>
            </a:r>
          </a:p>
          <a:p>
            <a:r>
              <a:rPr lang="en-CA" sz="2000" dirty="0"/>
              <a:t>[Blum, </a:t>
            </a:r>
            <a:r>
              <a:rPr lang="en-CA" sz="2000" dirty="0" err="1"/>
              <a:t>Luby</a:t>
            </a:r>
            <a:r>
              <a:rPr lang="en-CA" sz="2000" dirty="0"/>
              <a:t>, </a:t>
            </a:r>
            <a:r>
              <a:rPr lang="en-CA" sz="2000" dirty="0" err="1"/>
              <a:t>Rubinfeld</a:t>
            </a:r>
            <a:r>
              <a:rPr lang="en-CA" sz="2000" dirty="0"/>
              <a:t> 90], [Gemmell, Lipton, </a:t>
            </a:r>
            <a:r>
              <a:rPr lang="en-CA" sz="2000" dirty="0" err="1"/>
              <a:t>Rubinfeld</a:t>
            </a:r>
            <a:r>
              <a:rPr lang="en-CA" sz="2000" dirty="0"/>
              <a:t>, Sudan, </a:t>
            </a:r>
            <a:r>
              <a:rPr lang="en-CA" sz="2000" dirty="0" err="1"/>
              <a:t>Wigderson</a:t>
            </a:r>
            <a:r>
              <a:rPr lang="en-CA" sz="2000" dirty="0"/>
              <a:t> 91], [</a:t>
            </a:r>
            <a:r>
              <a:rPr lang="en-CA" sz="2000" dirty="0" err="1"/>
              <a:t>Rubinfeld</a:t>
            </a:r>
            <a:r>
              <a:rPr lang="en-CA" sz="2000" dirty="0"/>
              <a:t>-Sudan 92], [</a:t>
            </a:r>
            <a:r>
              <a:rPr lang="en-CA" sz="2000" dirty="0" err="1"/>
              <a:t>Friedl</a:t>
            </a:r>
            <a:r>
              <a:rPr lang="en-CA" sz="2000" dirty="0"/>
              <a:t>-Sudan 95], …</a:t>
            </a:r>
          </a:p>
          <a:p>
            <a:pPr marL="0" indent="0">
              <a:buNone/>
            </a:pPr>
            <a:r>
              <a:rPr lang="en-CA" sz="2000" u="sng" dirty="0"/>
              <a:t>Probabilistically Checkable Proofs (PCPs):</a:t>
            </a:r>
          </a:p>
          <a:p>
            <a:r>
              <a:rPr lang="en-CA" sz="2000" dirty="0"/>
              <a:t>[Arora-</a:t>
            </a:r>
            <a:r>
              <a:rPr lang="en-CA" sz="2000" dirty="0" err="1"/>
              <a:t>Safra</a:t>
            </a:r>
            <a:r>
              <a:rPr lang="en-CA" sz="2000" dirty="0"/>
              <a:t> 92], [</a:t>
            </a:r>
            <a:r>
              <a:rPr lang="en-CA" sz="2000" dirty="0" err="1"/>
              <a:t>Polischuk</a:t>
            </a:r>
            <a:r>
              <a:rPr lang="en-CA" sz="2000" dirty="0"/>
              <a:t>-Spielman 92], [Raz-</a:t>
            </a:r>
            <a:r>
              <a:rPr lang="en-CA" sz="2000" dirty="0" err="1"/>
              <a:t>Safra</a:t>
            </a:r>
            <a:r>
              <a:rPr lang="en-CA" sz="2000" dirty="0"/>
              <a:t> ‘97], [Arora-Sudan ‘98], [</a:t>
            </a:r>
            <a:r>
              <a:rPr lang="en-CA" sz="2000" dirty="0" err="1"/>
              <a:t>Moshkovitz</a:t>
            </a:r>
            <a:r>
              <a:rPr lang="en-CA" sz="2000" dirty="0"/>
              <a:t>-Raz 07], …</a:t>
            </a:r>
          </a:p>
          <a:p>
            <a:pPr marL="0" indent="0">
              <a:buNone/>
            </a:pPr>
            <a:r>
              <a:rPr lang="en-US" sz="2000" u="sng" dirty="0"/>
              <a:t>Property Testing:</a:t>
            </a:r>
          </a:p>
          <a:p>
            <a:r>
              <a:rPr lang="en-US" sz="2000" dirty="0"/>
              <a:t>[</a:t>
            </a:r>
            <a:r>
              <a:rPr lang="en-US" sz="2000" dirty="0" err="1"/>
              <a:t>Samorodnitsky</a:t>
            </a:r>
            <a:r>
              <a:rPr lang="en-US" sz="2000" dirty="0"/>
              <a:t> 2006], [Kaufman-Sudan 2007], [Bhattacharyya, et al. 2009], [Guo, </a:t>
            </a:r>
            <a:r>
              <a:rPr lang="en-US" sz="2000" dirty="0" err="1"/>
              <a:t>Haramaty</a:t>
            </a:r>
            <a:r>
              <a:rPr lang="en-US" sz="2000" dirty="0"/>
              <a:t>, Sudan 2015], ….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985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12D547-8FC2-4C44-BE7D-33AC8641CFAE}"/>
              </a:ext>
            </a:extLst>
          </p:cNvPr>
          <p:cNvSpPr txBox="1">
            <a:spLocks/>
          </p:cNvSpPr>
          <p:nvPr/>
        </p:nvSpPr>
        <p:spPr>
          <a:xfrm>
            <a:off x="838200" y="1390744"/>
            <a:ext cx="10515600" cy="1436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Every mathematical proof </a:t>
            </a:r>
            <a:r>
              <a:rPr lang="en-US" sz="2400" b="1" dirty="0"/>
              <a:t>P</a:t>
            </a:r>
            <a:r>
              <a:rPr lang="en-US" sz="2400" dirty="0"/>
              <a:t> (e.g., expressed in ZFC) of length </a:t>
            </a:r>
            <a:r>
              <a:rPr lang="en-US" sz="2400" b="1" dirty="0"/>
              <a:t>L</a:t>
            </a:r>
            <a:r>
              <a:rPr lang="en-US" sz="2400" dirty="0"/>
              <a:t> can be efficiently encoded as new string </a:t>
            </a:r>
            <a:r>
              <a:rPr lang="en-US" sz="2400" b="1" dirty="0"/>
              <a:t>Enc(P)</a:t>
            </a:r>
            <a:r>
              <a:rPr lang="en-US" sz="2400" dirty="0"/>
              <a:t> of size poly(</a:t>
            </a:r>
            <a:r>
              <a:rPr lang="en-US" sz="2400" b="1" dirty="0"/>
              <a:t>L</a:t>
            </a:r>
            <a:r>
              <a:rPr lang="en-US" sz="2400" dirty="0"/>
              <a:t>), such that the correctness of proof </a:t>
            </a:r>
            <a:r>
              <a:rPr lang="en-US" sz="2400" b="1" dirty="0"/>
              <a:t>P</a:t>
            </a:r>
            <a:r>
              <a:rPr lang="en-US" sz="2400" dirty="0"/>
              <a:t> can be checked with high probability by only examining </a:t>
            </a:r>
            <a:r>
              <a:rPr lang="en-US" sz="2400" b="1" dirty="0"/>
              <a:t>O(1)</a:t>
            </a:r>
            <a:r>
              <a:rPr lang="en-US" sz="2400" dirty="0"/>
              <a:t> symbols of </a:t>
            </a:r>
            <a:r>
              <a:rPr lang="en-US" sz="2400" b="1" dirty="0"/>
              <a:t>Enc(P</a:t>
            </a:r>
            <a:r>
              <a:rPr lang="en-US" sz="2400" dirty="0"/>
              <a:t>) at random.</a:t>
            </a:r>
          </a:p>
          <a:p>
            <a:pPr marL="0" indent="0" algn="r">
              <a:buNone/>
            </a:pPr>
            <a:r>
              <a:rPr lang="en-US" sz="2000" dirty="0"/>
              <a:t>[Arora-</a:t>
            </a:r>
            <a:r>
              <a:rPr lang="en-US" sz="2000" dirty="0" err="1"/>
              <a:t>Safra</a:t>
            </a:r>
            <a:r>
              <a:rPr lang="en-US" sz="2000" dirty="0"/>
              <a:t> ‘92] [Arora, Lund, Motwani, Sudan, </a:t>
            </a:r>
            <a:r>
              <a:rPr lang="en-US" sz="2000" dirty="0" err="1"/>
              <a:t>Szegedy</a:t>
            </a:r>
            <a:r>
              <a:rPr lang="en-US" sz="2000" dirty="0"/>
              <a:t> ‘92]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60000-20D3-6344-8F22-66606C0F8D1A}"/>
              </a:ext>
            </a:extLst>
          </p:cNvPr>
          <p:cNvSpPr txBox="1"/>
          <p:nvPr/>
        </p:nvSpPr>
        <p:spPr>
          <a:xfrm>
            <a:off x="605118" y="611200"/>
            <a:ext cx="77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Probabilistically Checkable Proofs (PCP) Theorem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14F6C-192E-D648-9570-568F5A3B1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143" y="4724343"/>
            <a:ext cx="1815153" cy="1733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A967FF-499C-A148-ABA6-48844CF690D8}"/>
              </a:ext>
            </a:extLst>
          </p:cNvPr>
          <p:cNvSpPr txBox="1"/>
          <p:nvPr/>
        </p:nvSpPr>
        <p:spPr>
          <a:xfrm>
            <a:off x="3183924" y="4991121"/>
            <a:ext cx="153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20000 page</a:t>
            </a:r>
            <a:br>
              <a:rPr lang="en-US" dirty="0"/>
            </a:br>
            <a:r>
              <a:rPr lang="en-US" dirty="0"/>
              <a:t>Proof of </a:t>
            </a:r>
            <a:br>
              <a:rPr lang="en-US" dirty="0"/>
            </a:br>
            <a:r>
              <a:rPr lang="en-US" dirty="0"/>
              <a:t>Riemann</a:t>
            </a:r>
            <a:br>
              <a:rPr lang="en-US" dirty="0"/>
            </a:br>
            <a:r>
              <a:rPr lang="en-US" dirty="0"/>
              <a:t>Hypothesis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2952F-2C84-7144-A661-B1CE79B82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5" y="4817986"/>
            <a:ext cx="1456835" cy="1494430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70A6A2A6-6FD2-B541-B111-F1D413F0C796}"/>
              </a:ext>
            </a:extLst>
          </p:cNvPr>
          <p:cNvSpPr/>
          <p:nvPr/>
        </p:nvSpPr>
        <p:spPr>
          <a:xfrm>
            <a:off x="4964956" y="5441471"/>
            <a:ext cx="1542197" cy="503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F0E7F-C7C2-6548-B7CC-E4B595F4CB47}"/>
              </a:ext>
            </a:extLst>
          </p:cNvPr>
          <p:cNvSpPr txBox="1"/>
          <p:nvPr/>
        </p:nvSpPr>
        <p:spPr>
          <a:xfrm>
            <a:off x="4964956" y="4991121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PCP Encoding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C8407B-D953-714C-87B4-580E109B5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373"/>
          <a:stretch/>
        </p:blipFill>
        <p:spPr>
          <a:xfrm>
            <a:off x="6722073" y="4724343"/>
            <a:ext cx="2869474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47B94B-B5CF-F44D-A3C5-6661C2428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9193" y="5110981"/>
            <a:ext cx="562989" cy="99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5D3900-CCB0-F647-8C49-66CB99085F0A}"/>
              </a:ext>
            </a:extLst>
          </p:cNvPr>
          <p:cNvCxnSpPr/>
          <p:nvPr/>
        </p:nvCxnSpPr>
        <p:spPr>
          <a:xfrm flipH="1" flipV="1">
            <a:off x="8595261" y="4991121"/>
            <a:ext cx="1774209" cy="3693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42916D-CF32-DD45-9C56-775A40066E41}"/>
              </a:ext>
            </a:extLst>
          </p:cNvPr>
          <p:cNvCxnSpPr>
            <a:cxnSpLocks/>
          </p:cNvCxnSpPr>
          <p:nvPr/>
        </p:nvCxnSpPr>
        <p:spPr>
          <a:xfrm flipH="1">
            <a:off x="7763886" y="5524443"/>
            <a:ext cx="2605584" cy="1687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2F4F21-2859-BD41-864D-4CDC691C7D82}"/>
              </a:ext>
            </a:extLst>
          </p:cNvPr>
          <p:cNvCxnSpPr>
            <a:cxnSpLocks/>
          </p:cNvCxnSpPr>
          <p:nvPr/>
        </p:nvCxnSpPr>
        <p:spPr>
          <a:xfrm flipH="1">
            <a:off x="9345889" y="5627231"/>
            <a:ext cx="1023581" cy="4618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64348767-137F-0C4A-B98D-6B7D7B24596F}"/>
              </a:ext>
            </a:extLst>
          </p:cNvPr>
          <p:cNvSpPr/>
          <p:nvPr/>
        </p:nvSpPr>
        <p:spPr>
          <a:xfrm>
            <a:off x="9806466" y="4335894"/>
            <a:ext cx="1950507" cy="573232"/>
          </a:xfrm>
          <a:prstGeom prst="wedgeRoundRectCallout">
            <a:avLst>
              <a:gd name="adj1" fmla="val -11314"/>
              <a:gd name="adj2" fmla="val 886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FC6A4A-8686-314F-A71F-280DE2576749}"/>
              </a:ext>
            </a:extLst>
          </p:cNvPr>
          <p:cNvSpPr txBox="1"/>
          <p:nvPr/>
        </p:nvSpPr>
        <p:spPr>
          <a:xfrm>
            <a:off x="9946390" y="4406185"/>
            <a:ext cx="224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RH is true!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0150E-8924-0A42-81FA-181144E21715}"/>
              </a:ext>
            </a:extLst>
          </p:cNvPr>
          <p:cNvSpPr txBox="1"/>
          <p:nvPr/>
        </p:nvSpPr>
        <p:spPr>
          <a:xfrm>
            <a:off x="3333510" y="3014315"/>
            <a:ext cx="814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Low Degree Testing theorems crucial to proofs of PCP Theorem!</a:t>
            </a:r>
          </a:p>
        </p:txBody>
      </p:sp>
    </p:spTree>
    <p:extLst>
      <p:ext uri="{BB962C8B-B14F-4D97-AF65-F5344CB8AC3E}">
        <p14:creationId xmlns:p14="http://schemas.microsoft.com/office/powerpoint/2010/main" val="195509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6" grpId="0" animBg="1"/>
      <p:bldP spid="17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7001</TotalTime>
  <Words>3663</Words>
  <Application>Microsoft Macintosh PowerPoint</Application>
  <PresentationFormat>Widescreen</PresentationFormat>
  <Paragraphs>511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Testing low-degree polynomials in the noncommutative setting</vt:lpstr>
      <vt:lpstr>The Classical Setting</vt:lpstr>
      <vt:lpstr>Classical low-degree testing</vt:lpstr>
      <vt:lpstr>Classical low-degree testing</vt:lpstr>
      <vt:lpstr>Classical low-degree testing</vt:lpstr>
      <vt:lpstr>Classical low-degree testing</vt:lpstr>
      <vt:lpstr>Classical low-degree testing</vt:lpstr>
      <vt:lpstr>Long line of work on low-degree testing</vt:lpstr>
      <vt:lpstr>PowerPoint Presentation</vt:lpstr>
      <vt:lpstr>PowerPoint Presentation</vt:lpstr>
      <vt:lpstr>PowerPoint Presentation</vt:lpstr>
      <vt:lpstr>The Noncommutative Setting</vt:lpstr>
      <vt:lpstr>Measurements</vt:lpstr>
      <vt:lpstr>Low-degree testing with a quantum box?</vt:lpstr>
      <vt:lpstr>Low-degree testing with a quantum box?</vt:lpstr>
      <vt:lpstr>Low-degree testing with a quantum box?</vt:lpstr>
      <vt:lpstr>Commuting case</vt:lpstr>
      <vt:lpstr>Commuting case</vt:lpstr>
      <vt:lpstr>Magic Square Game</vt:lpstr>
      <vt:lpstr>Magic Square Game</vt:lpstr>
      <vt:lpstr>Magic Square Game</vt:lpstr>
      <vt:lpstr>Magic Square Game</vt:lpstr>
      <vt:lpstr>Magic Square Game</vt:lpstr>
      <vt:lpstr>Magic Square Game</vt:lpstr>
      <vt:lpstr>Low-degree testing with a quantum box?</vt:lpstr>
      <vt:lpstr>Warmup: Extremely close to commuting</vt:lpstr>
      <vt:lpstr>Warmup: Extremely close to commuting</vt:lpstr>
      <vt:lpstr>PowerPoint Presentation</vt:lpstr>
      <vt:lpstr>Low Max-Degree Test</vt:lpstr>
      <vt:lpstr>Low Max-Degree Test</vt:lpstr>
      <vt:lpstr>Analysis of low max-degree test (glimpse)</vt:lpstr>
      <vt:lpstr>Analysis of low max-degree test (glimpse)</vt:lpstr>
      <vt:lpstr>Analysis of low max-degree test (glimpse)</vt:lpstr>
      <vt:lpstr>Analysis of low max-degree test (glimpse)</vt:lpstr>
      <vt:lpstr>Analysis of low max-degree test (glimpse)</vt:lpstr>
      <vt:lpstr>Use in MIP* = RE</vt:lpstr>
      <vt:lpstr>Use in MIP* = 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low-degree polynomials in the noncommutative setting</dc:title>
  <dc:creator>Henry Yuen</dc:creator>
  <cp:lastModifiedBy>Henry Yuen</cp:lastModifiedBy>
  <cp:revision>462</cp:revision>
  <dcterms:created xsi:type="dcterms:W3CDTF">2021-02-08T01:04:38Z</dcterms:created>
  <dcterms:modified xsi:type="dcterms:W3CDTF">2021-02-12T21:46:38Z</dcterms:modified>
</cp:coreProperties>
</file>