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569" r:id="rId2"/>
    <p:sldId id="601" r:id="rId3"/>
    <p:sldId id="668" r:id="rId4"/>
    <p:sldId id="418" r:id="rId5"/>
    <p:sldId id="612" r:id="rId6"/>
    <p:sldId id="613" r:id="rId7"/>
    <p:sldId id="616" r:id="rId8"/>
    <p:sldId id="614" r:id="rId9"/>
    <p:sldId id="567" r:id="rId10"/>
    <p:sldId id="664" r:id="rId11"/>
    <p:sldId id="617" r:id="rId12"/>
    <p:sldId id="545" r:id="rId13"/>
    <p:sldId id="559" r:id="rId14"/>
    <p:sldId id="662" r:id="rId15"/>
    <p:sldId id="660" r:id="rId16"/>
    <p:sldId id="665" r:id="rId17"/>
    <p:sldId id="666" r:id="rId18"/>
    <p:sldId id="667" r:id="rId19"/>
    <p:sldId id="618" r:id="rId20"/>
    <p:sldId id="621" r:id="rId21"/>
    <p:sldId id="620" r:id="rId22"/>
    <p:sldId id="623" r:id="rId23"/>
    <p:sldId id="624" r:id="rId24"/>
    <p:sldId id="625" r:id="rId25"/>
    <p:sldId id="610" r:id="rId26"/>
    <p:sldId id="628" r:id="rId27"/>
    <p:sldId id="669" r:id="rId28"/>
    <p:sldId id="670" r:id="rId29"/>
    <p:sldId id="627" r:id="rId30"/>
    <p:sldId id="629" r:id="rId31"/>
    <p:sldId id="630" r:id="rId32"/>
    <p:sldId id="631" r:id="rId33"/>
    <p:sldId id="632" r:id="rId34"/>
    <p:sldId id="634" r:id="rId35"/>
    <p:sldId id="633" r:id="rId36"/>
    <p:sldId id="635" r:id="rId37"/>
    <p:sldId id="611" r:id="rId38"/>
    <p:sldId id="638" r:id="rId39"/>
    <p:sldId id="637" r:id="rId40"/>
    <p:sldId id="639" r:id="rId41"/>
    <p:sldId id="640" r:id="rId42"/>
    <p:sldId id="641" r:id="rId43"/>
    <p:sldId id="642" r:id="rId44"/>
    <p:sldId id="643" r:id="rId45"/>
    <p:sldId id="647" r:id="rId46"/>
    <p:sldId id="644" r:id="rId47"/>
    <p:sldId id="646" r:id="rId48"/>
    <p:sldId id="649" r:id="rId49"/>
    <p:sldId id="650" r:id="rId50"/>
    <p:sldId id="651" r:id="rId51"/>
    <p:sldId id="652" r:id="rId52"/>
    <p:sldId id="653" r:id="rId53"/>
    <p:sldId id="655" r:id="rId54"/>
    <p:sldId id="656" r:id="rId55"/>
    <p:sldId id="657" r:id="rId56"/>
    <p:sldId id="658" r:id="rId57"/>
    <p:sldId id="654" r:id="rId58"/>
    <p:sldId id="67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7DFB"/>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2"/>
    <p:restoredTop sz="76100"/>
  </p:normalViewPr>
  <p:slideViewPr>
    <p:cSldViewPr snapToGrid="0">
      <p:cViewPr>
        <p:scale>
          <a:sx n="69" d="100"/>
          <a:sy n="69" d="100"/>
        </p:scale>
        <p:origin x="640" y="432"/>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DF5A0-AE52-CE4C-BE23-E59670673449}" type="datetimeFigureOut">
              <a:rPr lang="en-US" smtClean="0"/>
              <a:t>11/27/24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6FFCC-F3E5-9D4E-AABA-0756E0CC9A67}" type="slidenum">
              <a:rPr lang="en-US" smtClean="0"/>
              <a:t>‹#›</a:t>
            </a:fld>
            <a:endParaRPr lang="en-US"/>
          </a:p>
        </p:txBody>
      </p:sp>
    </p:spTree>
    <p:extLst>
      <p:ext uri="{BB962C8B-B14F-4D97-AF65-F5344CB8AC3E}">
        <p14:creationId xmlns:p14="http://schemas.microsoft.com/office/powerpoint/2010/main" val="132467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855ADCF-5E31-3627-2710-8B2D980CF6DC}"/>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5F881A2-FFC9-84C4-16F5-00C99AAB0D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a:extLst>
              <a:ext uri="{FF2B5EF4-FFF2-40B4-BE49-F238E27FC236}">
                <a16:creationId xmlns:a16="http://schemas.microsoft.com/office/drawing/2014/main" id="{910F362B-FACD-EA04-D290-405BE1F4FDD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Hi everyone, thank you so much for having me here. I’ll be talking about query separations between QMA vs. QCMA, which are quantum generalizations of NP, and connections with </a:t>
            </a:r>
            <a:r>
              <a:rPr lang="en-US" dirty="0" err="1"/>
              <a:t>pseudorandomness</a:t>
            </a:r>
            <a:r>
              <a:rPr lang="en-US" dirty="0"/>
              <a:t>. This is joint work with my wonderful collaborators: </a:t>
            </a:r>
            <a:r>
              <a:rPr lang="en-US" dirty="0" err="1"/>
              <a:t>Jiahui</a:t>
            </a:r>
            <a:r>
              <a:rPr lang="en-US" dirty="0"/>
              <a:t> Liu who was a postdoc at MIT but moved to Fujitsu Labs, and my student Saachi </a:t>
            </a:r>
            <a:r>
              <a:rPr lang="en-US" dirty="0" err="1"/>
              <a:t>Mutreja</a:t>
            </a:r>
            <a:r>
              <a:rPr lang="en-US" dirty="0"/>
              <a:t> at Columbia.</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I’m not going to assume that people here are necessarily familiar with quantum computing and quantum complexity classes, so I’ll try to go slowly through the concepts here. Feel free to ask questions.</a:t>
            </a:r>
          </a:p>
        </p:txBody>
      </p:sp>
      <p:sp>
        <p:nvSpPr>
          <p:cNvPr id="87" name="Google Shape;87;p1:notes">
            <a:extLst>
              <a:ext uri="{FF2B5EF4-FFF2-40B4-BE49-F238E27FC236}">
                <a16:creationId xmlns:a16="http://schemas.microsoft.com/office/drawing/2014/main" id="{04323749-2B40-657F-FDD8-7ED6D78AACB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25419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2</a:t>
            </a:fld>
            <a:endParaRPr lang="en-US"/>
          </a:p>
        </p:txBody>
      </p:sp>
    </p:spTree>
    <p:extLst>
      <p:ext uri="{BB962C8B-B14F-4D97-AF65-F5344CB8AC3E}">
        <p14:creationId xmlns:p14="http://schemas.microsoft.com/office/powerpoint/2010/main" val="260678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3</a:t>
            </a:fld>
            <a:endParaRPr lang="en-US"/>
          </a:p>
        </p:txBody>
      </p:sp>
    </p:spTree>
    <p:extLst>
      <p:ext uri="{BB962C8B-B14F-4D97-AF65-F5344CB8AC3E}">
        <p14:creationId xmlns:p14="http://schemas.microsoft.com/office/powerpoint/2010/main" val="335157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14</a:t>
            </a:fld>
            <a:endParaRPr lang="en-US"/>
          </a:p>
        </p:txBody>
      </p:sp>
    </p:spTree>
    <p:extLst>
      <p:ext uri="{BB962C8B-B14F-4D97-AF65-F5344CB8AC3E}">
        <p14:creationId xmlns:p14="http://schemas.microsoft.com/office/powerpoint/2010/main" val="359875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47</a:t>
            </a:fld>
            <a:endParaRPr lang="en-US"/>
          </a:p>
        </p:txBody>
      </p:sp>
    </p:spTree>
    <p:extLst>
      <p:ext uri="{BB962C8B-B14F-4D97-AF65-F5344CB8AC3E}">
        <p14:creationId xmlns:p14="http://schemas.microsoft.com/office/powerpoint/2010/main" val="280321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17E7A-115C-2C7B-B8AC-C4425C6C2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10D47-695C-8D28-343E-6E6E47BA4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85168-1E7B-654D-F322-74E65C4A2E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B00CF-8D43-3BDF-0374-77279B4CC0E8}"/>
              </a:ext>
            </a:extLst>
          </p:cNvPr>
          <p:cNvSpPr>
            <a:spLocks noGrp="1"/>
          </p:cNvSpPr>
          <p:nvPr>
            <p:ph type="sldNum" sz="quarter" idx="5"/>
          </p:nvPr>
        </p:nvSpPr>
        <p:spPr/>
        <p:txBody>
          <a:bodyPr/>
          <a:lstStyle/>
          <a:p>
            <a:fld id="{A6C6FFCC-F3E5-9D4E-AABA-0756E0CC9A67}" type="slidenum">
              <a:rPr lang="en-US" smtClean="0"/>
              <a:t>48</a:t>
            </a:fld>
            <a:endParaRPr lang="en-US"/>
          </a:p>
        </p:txBody>
      </p:sp>
    </p:spTree>
    <p:extLst>
      <p:ext uri="{BB962C8B-B14F-4D97-AF65-F5344CB8AC3E}">
        <p14:creationId xmlns:p14="http://schemas.microsoft.com/office/powerpoint/2010/main" val="408490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890DE-F7BF-AA2D-68CB-64E1FE46E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666EA-65A6-FD25-9D4A-B32595F3C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BD744-0CCB-6D78-ADAD-572D98954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CB8F0-E8C9-3180-6886-3913D8795487}"/>
              </a:ext>
            </a:extLst>
          </p:cNvPr>
          <p:cNvSpPr>
            <a:spLocks noGrp="1"/>
          </p:cNvSpPr>
          <p:nvPr>
            <p:ph type="sldNum" sz="quarter" idx="5"/>
          </p:nvPr>
        </p:nvSpPr>
        <p:spPr/>
        <p:txBody>
          <a:bodyPr/>
          <a:lstStyle/>
          <a:p>
            <a:fld id="{A6C6FFCC-F3E5-9D4E-AABA-0756E0CC9A67}" type="slidenum">
              <a:rPr lang="en-US" smtClean="0"/>
              <a:t>49</a:t>
            </a:fld>
            <a:endParaRPr lang="en-US"/>
          </a:p>
        </p:txBody>
      </p:sp>
    </p:spTree>
    <p:extLst>
      <p:ext uri="{BB962C8B-B14F-4D97-AF65-F5344CB8AC3E}">
        <p14:creationId xmlns:p14="http://schemas.microsoft.com/office/powerpoint/2010/main" val="80627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19FA-069A-8EB2-8C7E-E0E873B0C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289CD-E1EA-B865-311B-678D98903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EF04E-BEFF-A138-63BE-3CD627CD2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7D353-91AF-63E3-8C89-30A89012BF90}"/>
              </a:ext>
            </a:extLst>
          </p:cNvPr>
          <p:cNvSpPr>
            <a:spLocks noGrp="1"/>
          </p:cNvSpPr>
          <p:nvPr>
            <p:ph type="sldNum" sz="quarter" idx="5"/>
          </p:nvPr>
        </p:nvSpPr>
        <p:spPr/>
        <p:txBody>
          <a:bodyPr/>
          <a:lstStyle/>
          <a:p>
            <a:fld id="{A6C6FFCC-F3E5-9D4E-AABA-0756E0CC9A67}" type="slidenum">
              <a:rPr lang="en-US" smtClean="0"/>
              <a:t>50</a:t>
            </a:fld>
            <a:endParaRPr lang="en-US"/>
          </a:p>
        </p:txBody>
      </p:sp>
    </p:spTree>
    <p:extLst>
      <p:ext uri="{BB962C8B-B14F-4D97-AF65-F5344CB8AC3E}">
        <p14:creationId xmlns:p14="http://schemas.microsoft.com/office/powerpoint/2010/main" val="12881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82793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240446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9874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836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45152-0B4B-A04C-A1DC-399991A0CF17}"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419696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45152-0B4B-A04C-A1DC-399991A0CF17}"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4236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45152-0B4B-A04C-A1DC-399991A0CF17}" type="datetimeFigureOut">
              <a:rPr lang="en-US" smtClean="0"/>
              <a:t>11/27/24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85937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45152-0B4B-A04C-A1DC-399991A0CF17}" type="datetimeFigureOut">
              <a:rPr lang="en-US" smtClean="0"/>
              <a:t>11/27/24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34008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45152-0B4B-A04C-A1DC-399991A0CF17}" type="datetimeFigureOut">
              <a:rPr lang="en-US" smtClean="0"/>
              <a:t>11/27/24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40287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45152-0B4B-A04C-A1DC-399991A0CF17}"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253276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45152-0B4B-A04C-A1DC-399991A0CF17}"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60658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45152-0B4B-A04C-A1DC-399991A0CF17}" type="datetimeFigureOut">
              <a:rPr lang="en-US" smtClean="0"/>
              <a:t>11/27/24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7BC1-47C7-4348-8DF3-7C0EA4D06104}" type="slidenum">
              <a:rPr lang="en-US" smtClean="0"/>
              <a:t>‹#›</a:t>
            </a:fld>
            <a:endParaRPr lang="en-US"/>
          </a:p>
        </p:txBody>
      </p:sp>
    </p:spTree>
    <p:extLst>
      <p:ext uri="{BB962C8B-B14F-4D97-AF65-F5344CB8AC3E}">
        <p14:creationId xmlns:p14="http://schemas.microsoft.com/office/powerpoint/2010/main" val="4184001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4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9454241F-DCEE-2062-2C83-87571DD013D1}"/>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751EA304-FB85-E8D1-70FB-973F80FF16EA}"/>
              </a:ext>
            </a:extLst>
          </p:cNvPr>
          <p:cNvSpPr txBox="1">
            <a:spLocks/>
          </p:cNvSpPr>
          <p:nvPr/>
        </p:nvSpPr>
        <p:spPr>
          <a:xfrm>
            <a:off x="-891588" y="5823175"/>
            <a:ext cx="6143822" cy="721266"/>
          </a:xfrm>
          <a:prstGeom prst="rect">
            <a:avLst/>
          </a:prstGeom>
          <a:noFill/>
          <a:ln>
            <a:noFill/>
          </a:ln>
        </p:spPr>
        <p:txBody>
          <a:bodyPr spcFirstLastPara="1" vert="horz" wrap="square" lIns="91425" tIns="45700" rIns="91425" bIns="45700" rtlCol="0" anchor="t" anchorCtr="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dirty="0">
              <a:latin typeface="Baskerville" panose="02020502070401020303" pitchFamily="18" charset="0"/>
              <a:ea typeface="Baskerville" panose="02020502070401020303" pitchFamily="18" charset="0"/>
            </a:endParaRPr>
          </a:p>
          <a:p>
            <a:pPr>
              <a:buClr>
                <a:schemeClr val="dk1"/>
              </a:buClr>
              <a:buSzPts val="2400"/>
            </a:pPr>
            <a:r>
              <a:rPr lang="en-US" dirty="0" err="1">
                <a:solidFill>
                  <a:schemeClr val="tx1">
                    <a:lumMod val="85000"/>
                  </a:schemeClr>
                </a:solidFill>
                <a:latin typeface="Baskerville" panose="02020502070401020303" pitchFamily="18" charset="0"/>
                <a:ea typeface="Baskerville" panose="02020502070401020303" pitchFamily="18" charset="0"/>
              </a:rPr>
              <a:t>Jiahui</a:t>
            </a:r>
            <a:r>
              <a:rPr lang="en-US" dirty="0">
                <a:solidFill>
                  <a:schemeClr val="tx1">
                    <a:lumMod val="85000"/>
                  </a:schemeClr>
                </a:solidFill>
                <a:latin typeface="Baskerville" panose="02020502070401020303" pitchFamily="18" charset="0"/>
                <a:ea typeface="Baskerville" panose="02020502070401020303" pitchFamily="18" charset="0"/>
              </a:rPr>
              <a:t> Liu (</a:t>
            </a:r>
            <a:r>
              <a:rPr lang="en-US" dirty="0">
                <a:solidFill>
                  <a:srgbClr val="FFC000"/>
                </a:solidFill>
                <a:latin typeface="Baskerville" panose="02020502070401020303" pitchFamily="18" charset="0"/>
                <a:ea typeface="Baskerville" panose="02020502070401020303" pitchFamily="18" charset="0"/>
              </a:rPr>
              <a:t>MIT → Fujitsu Labs</a:t>
            </a:r>
            <a:r>
              <a:rPr lang="en-US" dirty="0">
                <a:solidFill>
                  <a:schemeClr val="tx1">
                    <a:lumMod val="85000"/>
                  </a:schemeClr>
                </a:solidFill>
                <a:latin typeface="Baskerville" panose="02020502070401020303" pitchFamily="18" charset="0"/>
                <a:ea typeface="Baskerville" panose="02020502070401020303" pitchFamily="18" charset="0"/>
              </a:rPr>
              <a:t>)</a:t>
            </a:r>
          </a:p>
        </p:txBody>
      </p:sp>
      <p:sp>
        <p:nvSpPr>
          <p:cNvPr id="3" name="Google Shape;90;p1">
            <a:extLst>
              <a:ext uri="{FF2B5EF4-FFF2-40B4-BE49-F238E27FC236}">
                <a16:creationId xmlns:a16="http://schemas.microsoft.com/office/drawing/2014/main" id="{479A2518-C96F-7895-E5A8-7FFF57CBD939}"/>
              </a:ext>
            </a:extLst>
          </p:cNvPr>
          <p:cNvSpPr txBox="1">
            <a:spLocks/>
          </p:cNvSpPr>
          <p:nvPr/>
        </p:nvSpPr>
        <p:spPr>
          <a:xfrm>
            <a:off x="1763560" y="5650627"/>
            <a:ext cx="9144000" cy="1655762"/>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dirty="0">
              <a:latin typeface="Baskerville" panose="02020502070401020303" pitchFamily="18" charset="0"/>
              <a:ea typeface="Baskerville" panose="02020502070401020303" pitchFamily="18" charset="0"/>
            </a:endParaRPr>
          </a:p>
          <a:p>
            <a:pPr>
              <a:buClr>
                <a:schemeClr val="dk1"/>
              </a:buClr>
              <a:buSzPts val="2400"/>
            </a:pPr>
            <a:r>
              <a:rPr lang="en-US" dirty="0">
                <a:solidFill>
                  <a:schemeClr val="tx1">
                    <a:lumMod val="85000"/>
                  </a:schemeClr>
                </a:solidFill>
                <a:latin typeface="Baskerville" panose="02020502070401020303" pitchFamily="18" charset="0"/>
                <a:ea typeface="Baskerville" panose="02020502070401020303" pitchFamily="18" charset="0"/>
              </a:rPr>
              <a:t>Saachi </a:t>
            </a:r>
            <a:r>
              <a:rPr lang="en-US" dirty="0" err="1">
                <a:solidFill>
                  <a:schemeClr val="tx1">
                    <a:lumMod val="85000"/>
                  </a:schemeClr>
                </a:solidFill>
                <a:latin typeface="Baskerville" panose="02020502070401020303" pitchFamily="18" charset="0"/>
                <a:ea typeface="Baskerville" panose="02020502070401020303" pitchFamily="18" charset="0"/>
              </a:rPr>
              <a:t>Mutreja</a:t>
            </a:r>
            <a:r>
              <a:rPr lang="en-US" dirty="0">
                <a:solidFill>
                  <a:schemeClr val="tx1">
                    <a:lumMod val="85000"/>
                  </a:schemeClr>
                </a:solidFill>
                <a:latin typeface="Baskerville" panose="02020502070401020303" pitchFamily="18" charset="0"/>
                <a:ea typeface="Baskerville" panose="02020502070401020303" pitchFamily="18" charset="0"/>
              </a:rPr>
              <a:t> (</a:t>
            </a:r>
            <a:r>
              <a:rPr lang="en-US" dirty="0">
                <a:solidFill>
                  <a:srgbClr val="00B0F0"/>
                </a:solidFill>
                <a:latin typeface="Baskerville" panose="02020502070401020303" pitchFamily="18" charset="0"/>
                <a:ea typeface="Baskerville" panose="02020502070401020303" pitchFamily="18" charset="0"/>
              </a:rPr>
              <a:t>Columbia</a:t>
            </a:r>
            <a:r>
              <a:rPr lang="en-US" dirty="0">
                <a:solidFill>
                  <a:schemeClr val="tx1">
                    <a:lumMod val="85000"/>
                  </a:schemeClr>
                </a:solidFill>
                <a:latin typeface="Baskerville" panose="02020502070401020303" pitchFamily="18" charset="0"/>
                <a:ea typeface="Baskerville" panose="02020502070401020303" pitchFamily="18" charset="0"/>
              </a:rPr>
              <a:t>)</a:t>
            </a:r>
            <a:endParaRPr lang="en-US" dirty="0">
              <a:solidFill>
                <a:srgbClr val="00B0F0"/>
              </a:solidFill>
              <a:latin typeface="Baskerville" panose="02020502070401020303" pitchFamily="18" charset="0"/>
              <a:ea typeface="Baskerville" panose="02020502070401020303" pitchFamily="18" charset="0"/>
            </a:endParaRPr>
          </a:p>
        </p:txBody>
      </p:sp>
      <p:sp>
        <p:nvSpPr>
          <p:cNvPr id="89" name="Google Shape;89;p1">
            <a:extLst>
              <a:ext uri="{FF2B5EF4-FFF2-40B4-BE49-F238E27FC236}">
                <a16:creationId xmlns:a16="http://schemas.microsoft.com/office/drawing/2014/main" id="{255AFF56-F64F-03F0-8724-583B7D8B891B}"/>
              </a:ext>
            </a:extLst>
          </p:cNvPr>
          <p:cNvSpPr txBox="1">
            <a:spLocks noGrp="1"/>
          </p:cNvSpPr>
          <p:nvPr>
            <p:ph type="ctrTitle"/>
          </p:nvPr>
        </p:nvSpPr>
        <p:spPr>
          <a:xfrm>
            <a:off x="236317" y="846440"/>
            <a:ext cx="11719366" cy="34675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dirty="0">
                <a:ea typeface="Baskerville" panose="02020502070401020303" pitchFamily="18" charset="0"/>
                <a:cs typeface="Consolas" panose="020B0609020204030204" pitchFamily="49" charset="0"/>
              </a:rPr>
              <a:t>QMA vs. QCMA </a:t>
            </a:r>
            <a:br>
              <a:rPr lang="en-US" sz="4400" dirty="0">
                <a:ea typeface="Baskerville" panose="02020502070401020303" pitchFamily="18" charset="0"/>
                <a:cs typeface="Consolas" panose="020B0609020204030204" pitchFamily="49" charset="0"/>
              </a:rPr>
            </a:br>
            <a:r>
              <a:rPr lang="en-US" sz="4400" dirty="0">
                <a:ea typeface="Baskerville" panose="02020502070401020303" pitchFamily="18" charset="0"/>
                <a:cs typeface="Consolas" panose="020B0609020204030204" pitchFamily="49" charset="0"/>
              </a:rPr>
              <a:t>and </a:t>
            </a:r>
            <a:r>
              <a:rPr lang="en-US" sz="4400" dirty="0" err="1">
                <a:ea typeface="Baskerville" panose="02020502070401020303" pitchFamily="18" charset="0"/>
                <a:cs typeface="Consolas" panose="020B0609020204030204" pitchFamily="49" charset="0"/>
              </a:rPr>
              <a:t>Pseudorandomness</a:t>
            </a:r>
            <a:endParaRPr sz="4400" dirty="0">
              <a:ea typeface="Baskerville" panose="02020502070401020303" pitchFamily="18" charset="0"/>
              <a:cs typeface="Consolas" panose="020B0609020204030204" pitchFamily="49" charset="0"/>
            </a:endParaRPr>
          </a:p>
        </p:txBody>
      </p:sp>
      <p:pic>
        <p:nvPicPr>
          <p:cNvPr id="9" name="Picture 4" descr="Saachi Mutreja">
            <a:extLst>
              <a:ext uri="{FF2B5EF4-FFF2-40B4-BE49-F238E27FC236}">
                <a16:creationId xmlns:a16="http://schemas.microsoft.com/office/drawing/2014/main" id="{15FC078A-BDB9-6A9F-3E92-2B79FF171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01" y="4702453"/>
            <a:ext cx="1212854" cy="1212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589E282-5478-5955-F82A-D573B012FD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04" t="35463" b="35034"/>
          <a:stretch/>
        </p:blipFill>
        <p:spPr bwMode="auto">
          <a:xfrm>
            <a:off x="1355119" y="4715871"/>
            <a:ext cx="1596628" cy="126596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90;p1">
            <a:extLst>
              <a:ext uri="{FF2B5EF4-FFF2-40B4-BE49-F238E27FC236}">
                <a16:creationId xmlns:a16="http://schemas.microsoft.com/office/drawing/2014/main" id="{16304116-E47B-C7E3-1CCD-500D0223A333}"/>
              </a:ext>
            </a:extLst>
          </p:cNvPr>
          <p:cNvSpPr txBox="1">
            <a:spLocks/>
          </p:cNvSpPr>
          <p:nvPr/>
        </p:nvSpPr>
        <p:spPr>
          <a:xfrm>
            <a:off x="8024129" y="5650627"/>
            <a:ext cx="4808622" cy="1207373"/>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b="1" dirty="0">
              <a:latin typeface="Baskerville" panose="02020502070401020303" pitchFamily="18" charset="0"/>
              <a:ea typeface="Baskerville" panose="02020502070401020303" pitchFamily="18" charset="0"/>
            </a:endParaRPr>
          </a:p>
          <a:p>
            <a:pPr>
              <a:buClr>
                <a:schemeClr val="dk1"/>
              </a:buClr>
              <a:buSzPts val="2400"/>
            </a:pPr>
            <a:r>
              <a:rPr lang="en-US" b="1" dirty="0">
                <a:solidFill>
                  <a:schemeClr val="tx1">
                    <a:lumMod val="85000"/>
                  </a:schemeClr>
                </a:solidFill>
                <a:latin typeface="Baskerville" panose="02020502070401020303" pitchFamily="18" charset="0"/>
                <a:ea typeface="Baskerville" panose="02020502070401020303" pitchFamily="18" charset="0"/>
              </a:rPr>
              <a:t>Henry Yuen</a:t>
            </a:r>
            <a:r>
              <a:rPr lang="en-US" dirty="0">
                <a:solidFill>
                  <a:schemeClr val="tx1">
                    <a:lumMod val="85000"/>
                  </a:schemeClr>
                </a:solidFill>
                <a:latin typeface="Baskerville" panose="02020502070401020303" pitchFamily="18" charset="0"/>
                <a:ea typeface="Baskerville" panose="02020502070401020303" pitchFamily="18" charset="0"/>
              </a:rPr>
              <a:t> (</a:t>
            </a:r>
            <a:r>
              <a:rPr lang="en-US" dirty="0">
                <a:solidFill>
                  <a:srgbClr val="00B0F0"/>
                </a:solidFill>
                <a:latin typeface="Baskerville" panose="02020502070401020303" pitchFamily="18" charset="0"/>
                <a:ea typeface="Baskerville" panose="02020502070401020303" pitchFamily="18" charset="0"/>
              </a:rPr>
              <a:t>Columbia</a:t>
            </a:r>
            <a:r>
              <a:rPr lang="en-US" dirty="0">
                <a:solidFill>
                  <a:schemeClr val="tx1">
                    <a:lumMod val="85000"/>
                  </a:schemeClr>
                </a:solidFill>
                <a:latin typeface="Baskerville" panose="02020502070401020303" pitchFamily="18" charset="0"/>
                <a:ea typeface="Baskerville" panose="02020502070401020303" pitchFamily="18" charset="0"/>
              </a:rPr>
              <a:t>)</a:t>
            </a:r>
            <a:endParaRPr lang="en-US" dirty="0">
              <a:solidFill>
                <a:srgbClr val="00B0F0"/>
              </a:solidFill>
              <a:latin typeface="Baskerville" panose="02020502070401020303" pitchFamily="18" charset="0"/>
              <a:ea typeface="Baskerville" panose="02020502070401020303" pitchFamily="18" charset="0"/>
            </a:endParaRPr>
          </a:p>
        </p:txBody>
      </p:sp>
      <p:pic>
        <p:nvPicPr>
          <p:cNvPr id="15" name="Picture 14">
            <a:extLst>
              <a:ext uri="{FF2B5EF4-FFF2-40B4-BE49-F238E27FC236}">
                <a16:creationId xmlns:a16="http://schemas.microsoft.com/office/drawing/2014/main" id="{18E960B5-BFEB-5E41-F60D-585E93167063}"/>
              </a:ext>
            </a:extLst>
          </p:cNvPr>
          <p:cNvPicPr>
            <a:picLocks noChangeAspect="1"/>
          </p:cNvPicPr>
          <p:nvPr/>
        </p:nvPicPr>
        <p:blipFill>
          <a:blip r:embed="rId5"/>
          <a:srcRect l="5801" t="18197" r="12414" b="4744"/>
          <a:stretch/>
        </p:blipFill>
        <p:spPr>
          <a:xfrm>
            <a:off x="9784820" y="4715871"/>
            <a:ext cx="1287240" cy="1212855"/>
          </a:xfrm>
          <a:prstGeom prst="rect">
            <a:avLst/>
          </a:prstGeom>
          <a:solidFill>
            <a:schemeClr val="tx1"/>
          </a:solidFill>
        </p:spPr>
      </p:pic>
    </p:spTree>
    <p:extLst>
      <p:ext uri="{BB962C8B-B14F-4D97-AF65-F5344CB8AC3E}">
        <p14:creationId xmlns:p14="http://schemas.microsoft.com/office/powerpoint/2010/main" val="128344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D2A4-B6E5-6938-4A71-9AA3CFC2C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FE845-6442-8CB6-9ACC-C095491999D3}"/>
              </a:ext>
            </a:extLst>
          </p:cNvPr>
          <p:cNvSpPr>
            <a:spLocks noGrp="1"/>
          </p:cNvSpPr>
          <p:nvPr>
            <p:ph type="title"/>
          </p:nvPr>
        </p:nvSpPr>
        <p:spPr/>
        <p:txBody>
          <a:bodyPr>
            <a:normAutofit/>
          </a:bodyPr>
          <a:lstStyle/>
          <a:p>
            <a:r>
              <a:rPr lang="en-US" sz="4000" dirty="0"/>
              <a:t>QMA vs. QCMA</a:t>
            </a:r>
          </a:p>
        </p:txBody>
      </p:sp>
      <p:sp>
        <p:nvSpPr>
          <p:cNvPr id="3" name="Content Placeholder 2">
            <a:extLst>
              <a:ext uri="{FF2B5EF4-FFF2-40B4-BE49-F238E27FC236}">
                <a16:creationId xmlns:a16="http://schemas.microsoft.com/office/drawing/2014/main" id="{695D12F0-3127-ECCD-C0ED-1CC26669021D}"/>
              </a:ext>
            </a:extLst>
          </p:cNvPr>
          <p:cNvSpPr>
            <a:spLocks noGrp="1"/>
          </p:cNvSpPr>
          <p:nvPr>
            <p:ph idx="1"/>
          </p:nvPr>
        </p:nvSpPr>
        <p:spPr>
          <a:xfrm>
            <a:off x="838200" y="1825625"/>
            <a:ext cx="10515600" cy="693640"/>
          </a:xfrm>
        </p:spPr>
        <p:txBody>
          <a:bodyPr>
            <a:normAutofit/>
          </a:bodyPr>
          <a:lstStyle/>
          <a:p>
            <a:pPr marL="0" indent="0">
              <a:buNone/>
            </a:pPr>
            <a:r>
              <a:rPr lang="en-US" sz="2400" dirty="0"/>
              <a:t>If QMA = QCMA, quantum proofs can be efficiently replaced by classical proofs.</a:t>
            </a:r>
          </a:p>
          <a:p>
            <a:pPr marL="0" indent="0">
              <a:buNone/>
            </a:pPr>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8901F538-E503-B06F-3287-783A9825A130}"/>
              </a:ext>
            </a:extLst>
          </p:cNvPr>
          <p:cNvSpPr txBox="1"/>
          <p:nvPr/>
        </p:nvSpPr>
        <p:spPr>
          <a:xfrm>
            <a:off x="838200" y="2846019"/>
            <a:ext cx="10515600" cy="2985433"/>
          </a:xfrm>
          <a:prstGeom prst="rect">
            <a:avLst/>
          </a:prstGeom>
          <a:noFill/>
        </p:spPr>
        <p:txBody>
          <a:bodyPr wrap="square">
            <a:spAutoFit/>
          </a:bodyPr>
          <a:lstStyle/>
          <a:p>
            <a:pPr marL="0" indent="0">
              <a:buNone/>
            </a:pPr>
            <a:r>
              <a:rPr lang="en-US" sz="2400" dirty="0"/>
              <a:t>Consequences:</a:t>
            </a:r>
          </a:p>
          <a:p>
            <a:pPr marL="0" indent="0">
              <a:buNone/>
            </a:pPr>
            <a:endParaRPr lang="en-US" sz="2400" dirty="0"/>
          </a:p>
          <a:p>
            <a:pPr marL="342900" indent="-342900">
              <a:buFont typeface="Arial" panose="020B0604020202020204" pitchFamily="34" charset="0"/>
              <a:buChar char="•"/>
            </a:pPr>
            <a:r>
              <a:rPr lang="en-US" sz="2400" dirty="0"/>
              <a:t>Ground states of local Hamiltonians have efficiently checkable classical descriptions. This implies that physically-relevant quantum systems have ground states with limited complexity.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If two quantum circuits behave differently, then there is a polynomial-size classical witness of this fact.</a:t>
            </a:r>
          </a:p>
        </p:txBody>
      </p:sp>
    </p:spTree>
    <p:extLst>
      <p:ext uri="{BB962C8B-B14F-4D97-AF65-F5344CB8AC3E}">
        <p14:creationId xmlns:p14="http://schemas.microsoft.com/office/powerpoint/2010/main" val="213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9A9E-3256-0BC9-28BC-6FB72A71A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9D1C1-9186-570C-19C3-F809ED70FA85}"/>
              </a:ext>
            </a:extLst>
          </p:cNvPr>
          <p:cNvSpPr>
            <a:spLocks noGrp="1"/>
          </p:cNvSpPr>
          <p:nvPr>
            <p:ph type="title"/>
          </p:nvPr>
        </p:nvSpPr>
        <p:spPr/>
        <p:txBody>
          <a:bodyPr>
            <a:normAutofit/>
          </a:bodyPr>
          <a:lstStyle/>
          <a:p>
            <a:r>
              <a:rPr lang="en-US" sz="4000" dirty="0"/>
              <a:t>QMA vs. QCMA</a:t>
            </a:r>
          </a:p>
        </p:txBody>
      </p:sp>
      <p:sp>
        <p:nvSpPr>
          <p:cNvPr id="3" name="Content Placeholder 2">
            <a:extLst>
              <a:ext uri="{FF2B5EF4-FFF2-40B4-BE49-F238E27FC236}">
                <a16:creationId xmlns:a16="http://schemas.microsoft.com/office/drawing/2014/main" id="{CC659D6F-9E0D-7653-F9FF-EA5405290B88}"/>
              </a:ext>
            </a:extLst>
          </p:cNvPr>
          <p:cNvSpPr>
            <a:spLocks noGrp="1"/>
          </p:cNvSpPr>
          <p:nvPr>
            <p:ph idx="1"/>
          </p:nvPr>
        </p:nvSpPr>
        <p:spPr>
          <a:xfrm>
            <a:off x="838200" y="1825625"/>
            <a:ext cx="10515600" cy="901533"/>
          </a:xfrm>
        </p:spPr>
        <p:txBody>
          <a:bodyPr>
            <a:normAutofit/>
          </a:bodyPr>
          <a:lstStyle/>
          <a:p>
            <a:pPr marL="0" indent="0">
              <a:buNone/>
            </a:pPr>
            <a:r>
              <a:rPr lang="en-US" sz="2400" dirty="0"/>
              <a:t>If QMA ≠ QCMA, then quantum proofs allow for verification of more complex statements than classical proofs.</a:t>
            </a:r>
          </a:p>
          <a:p>
            <a:endParaRPr lang="en-US" sz="2400" dirty="0"/>
          </a:p>
          <a:p>
            <a:endParaRPr lang="en-US" sz="2400" dirty="0"/>
          </a:p>
        </p:txBody>
      </p:sp>
      <p:sp>
        <p:nvSpPr>
          <p:cNvPr id="4" name="Content Placeholder 2">
            <a:extLst>
              <a:ext uri="{FF2B5EF4-FFF2-40B4-BE49-F238E27FC236}">
                <a16:creationId xmlns:a16="http://schemas.microsoft.com/office/drawing/2014/main" id="{34D40E6A-0F63-B6D5-4110-96C1377D42A1}"/>
              </a:ext>
            </a:extLst>
          </p:cNvPr>
          <p:cNvSpPr txBox="1">
            <a:spLocks/>
          </p:cNvSpPr>
          <p:nvPr/>
        </p:nvSpPr>
        <p:spPr>
          <a:xfrm>
            <a:off x="838200" y="3229310"/>
            <a:ext cx="10515600" cy="2337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Unconditionally separating QCMA from QMA is, of course, difficult.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The next best thing is to find </a:t>
            </a:r>
            <a:r>
              <a:rPr lang="en-US" sz="2400" b="1" i="1" dirty="0">
                <a:solidFill>
                  <a:srgbClr val="FFFF00"/>
                </a:solidFill>
              </a:rPr>
              <a:t>oracle evidence </a:t>
            </a:r>
            <a:r>
              <a:rPr lang="en-US" sz="2400" dirty="0"/>
              <a:t>that they are different.</a:t>
            </a:r>
          </a:p>
          <a:p>
            <a:pPr marL="0" indent="0">
              <a:buFont typeface="Arial" panose="020B0604020202020204" pitchFamily="34" charset="0"/>
              <a:buNone/>
            </a:pPr>
            <a:endParaRPr lang="en-US" sz="2400" dirty="0"/>
          </a:p>
          <a:p>
            <a:endParaRPr lang="en-US" sz="2400" dirty="0"/>
          </a:p>
          <a:p>
            <a:endParaRPr lang="en-US" sz="2400" dirty="0"/>
          </a:p>
        </p:txBody>
      </p:sp>
    </p:spTree>
    <p:extLst>
      <p:ext uri="{BB962C8B-B14F-4D97-AF65-F5344CB8AC3E}">
        <p14:creationId xmlns:p14="http://schemas.microsoft.com/office/powerpoint/2010/main" val="5067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29A28-D164-6F73-E902-2974CC321746}"/>
              </a:ext>
            </a:extLst>
          </p:cNvPr>
          <p:cNvSpPr>
            <a:spLocks noGrp="1"/>
          </p:cNvSpPr>
          <p:nvPr>
            <p:ph type="title"/>
          </p:nvPr>
        </p:nvSpPr>
        <p:spPr>
          <a:xfrm>
            <a:off x="831850" y="1736726"/>
            <a:ext cx="10515600" cy="2852737"/>
          </a:xfrm>
        </p:spPr>
        <p:txBody>
          <a:bodyPr/>
          <a:lstStyle/>
          <a:p>
            <a:r>
              <a:rPr lang="en-US" dirty="0"/>
              <a:t>Oracle separations of </a:t>
            </a:r>
            <a:br>
              <a:rPr lang="en-US" dirty="0">
                <a:solidFill>
                  <a:schemeClr val="accent6">
                    <a:lumMod val="40000"/>
                    <a:lumOff val="60000"/>
                  </a:schemeClr>
                </a:solidFill>
              </a:rPr>
            </a:br>
            <a:r>
              <a:rPr lang="en-US" dirty="0">
                <a:solidFill>
                  <a:srgbClr val="FFC000"/>
                </a:solidFill>
              </a:rPr>
              <a:t>QMA from QCMA</a:t>
            </a:r>
          </a:p>
        </p:txBody>
      </p:sp>
      <p:sp>
        <p:nvSpPr>
          <p:cNvPr id="5" name="Text Placeholder 4">
            <a:extLst>
              <a:ext uri="{FF2B5EF4-FFF2-40B4-BE49-F238E27FC236}">
                <a16:creationId xmlns:a16="http://schemas.microsoft.com/office/drawing/2014/main" id="{E17D9A27-4421-007E-C3C5-6219C1E0991A}"/>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178896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AD9902D-2310-5D7A-4370-6A453306949F}"/>
              </a:ext>
            </a:extLst>
          </p:cNvPr>
          <p:cNvSpPr txBox="1">
            <a:spLocks/>
          </p:cNvSpPr>
          <p:nvPr/>
        </p:nvSpPr>
        <p:spPr>
          <a:xfrm>
            <a:off x="838200" y="1690687"/>
            <a:ext cx="10515600" cy="4191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We consider oracle models of QMA and QCMA where the input to the verifier is an </a:t>
            </a:r>
            <a:r>
              <a:rPr lang="en-US" sz="2400" b="1" i="1" dirty="0">
                <a:solidFill>
                  <a:srgbClr val="FFFF00"/>
                </a:solidFill>
              </a:rPr>
              <a:t>oracle</a:t>
            </a:r>
            <a:r>
              <a:rPr lang="en-US" sz="2400" dirty="0"/>
              <a:t> which must be queried.</a:t>
            </a:r>
          </a:p>
          <a:p>
            <a:pPr marL="0" indent="0">
              <a:buFont typeface="Arial" panose="020B0604020202020204" pitchFamily="34" charset="0"/>
              <a:buNone/>
            </a:pPr>
            <a:endParaRPr lang="en-US" sz="2400" dirty="0"/>
          </a:p>
          <a:p>
            <a:pPr marL="0" indent="0">
              <a:buNone/>
            </a:pPr>
            <a:r>
              <a:rPr lang="en-US" sz="2400" dirty="0"/>
              <a:t>Complexity parameters measured in terms of oracle size</a:t>
            </a:r>
          </a:p>
          <a:p>
            <a:pPr marL="457200" indent="-457200">
              <a:buFont typeface="Arial" panose="020B0604020202020204" pitchFamily="34" charset="0"/>
              <a:buAutoNum type="arabicPeriod"/>
            </a:pPr>
            <a:r>
              <a:rPr lang="en-US" sz="2400" dirty="0"/>
              <a:t># of queries made by verifier</a:t>
            </a:r>
          </a:p>
          <a:p>
            <a:pPr marL="457200" indent="-457200">
              <a:buFont typeface="Arial" panose="020B0604020202020204" pitchFamily="34" charset="0"/>
              <a:buAutoNum type="arabicPeriod"/>
            </a:pPr>
            <a:r>
              <a:rPr lang="en-US" sz="2400" dirty="0"/>
              <a:t>size of proof received by verifier</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endParaRPr lang="en-US" sz="2400" dirty="0"/>
          </a:p>
        </p:txBody>
      </p:sp>
      <p:sp>
        <p:nvSpPr>
          <p:cNvPr id="13" name="Title 12">
            <a:extLst>
              <a:ext uri="{FF2B5EF4-FFF2-40B4-BE49-F238E27FC236}">
                <a16:creationId xmlns:a16="http://schemas.microsoft.com/office/drawing/2014/main" id="{12B04646-F1CD-20DE-FB89-B83CF26E36B2}"/>
              </a:ext>
            </a:extLst>
          </p:cNvPr>
          <p:cNvSpPr>
            <a:spLocks noGrp="1"/>
          </p:cNvSpPr>
          <p:nvPr>
            <p:ph type="title"/>
          </p:nvPr>
        </p:nvSpPr>
        <p:spPr/>
        <p:txBody>
          <a:bodyPr/>
          <a:lstStyle/>
          <a:p>
            <a:r>
              <a:rPr lang="en-US" dirty="0"/>
              <a:t>Oracle QMA and QCMA</a:t>
            </a:r>
          </a:p>
        </p:txBody>
      </p:sp>
      <p:pic>
        <p:nvPicPr>
          <p:cNvPr id="26" name="Google Shape;309;p33">
            <a:extLst>
              <a:ext uri="{FF2B5EF4-FFF2-40B4-BE49-F238E27FC236}">
                <a16:creationId xmlns:a16="http://schemas.microsoft.com/office/drawing/2014/main" id="{1963E0DD-DA3E-833D-3C98-C661CE668285}"/>
              </a:ext>
            </a:extLst>
          </p:cNvPr>
          <p:cNvPicPr preferRelativeResize="0"/>
          <p:nvPr/>
        </p:nvPicPr>
        <p:blipFill>
          <a:blip r:embed="rId2">
            <a:alphaModFix/>
          </a:blip>
          <a:stretch>
            <a:fillRect/>
          </a:stretch>
        </p:blipFill>
        <p:spPr>
          <a:xfrm>
            <a:off x="6345142" y="4571701"/>
            <a:ext cx="1654700" cy="2142229"/>
          </a:xfrm>
          <a:prstGeom prst="rect">
            <a:avLst/>
          </a:prstGeom>
          <a:noFill/>
          <a:ln>
            <a:noFill/>
          </a:ln>
        </p:spPr>
      </p:pic>
      <p:pic>
        <p:nvPicPr>
          <p:cNvPr id="28" name="Picture 2" descr="The Sorcerer's Apprentice&quot; Mickey Mouse Sericel (Walt Disney, | Lot #14192  | Heritage Auctions">
            <a:extLst>
              <a:ext uri="{FF2B5EF4-FFF2-40B4-BE49-F238E27FC236}">
                <a16:creationId xmlns:a16="http://schemas.microsoft.com/office/drawing/2014/main" id="{2416A177-058B-3B0E-82A2-58811BF12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678B0CE0-E225-2BAD-464B-121BC95E1F7D}"/>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5BB7E25-1E36-FDDF-95FC-5BF7BD03396C}"/>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oMath>
                  </m:oMathPara>
                </a14:m>
                <a:endParaRPr lang="en-US" sz="2800" dirty="0"/>
              </a:p>
            </p:txBody>
          </p:sp>
        </mc:Choice>
        <mc:Fallback>
          <p:sp>
            <p:nvSpPr>
              <p:cNvPr id="31" name="TextBox 30">
                <a:extLst>
                  <a:ext uri="{FF2B5EF4-FFF2-40B4-BE49-F238E27FC236}">
                    <a16:creationId xmlns:a16="http://schemas.microsoft.com/office/drawing/2014/main" id="{35BB7E25-1E36-FDDF-95FC-5BF7BD03396C}"/>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5"/>
                <a:stretch>
                  <a:fillRect l="-8772" r="-8772" b="-21429"/>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35C5087-C46D-EA9C-13F7-63F108E00848}"/>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A23C199-70EA-72CD-2763-9B550D1F8AA0}"/>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A8B717E-63CE-F664-4478-78B220EC35DA}"/>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620F75E-2845-E014-00DC-CF18664D89FA}"/>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p:sp>
        <p:nvSpPr>
          <p:cNvPr id="49" name="TextBox 48">
            <a:extLst>
              <a:ext uri="{FF2B5EF4-FFF2-40B4-BE49-F238E27FC236}">
                <a16:creationId xmlns:a16="http://schemas.microsoft.com/office/drawing/2014/main" id="{9D21B1FD-A18D-AB3D-76F0-9584A81EB396}"/>
              </a:ext>
            </a:extLst>
          </p:cNvPr>
          <p:cNvSpPr txBox="1"/>
          <p:nvPr/>
        </p:nvSpPr>
        <p:spPr>
          <a:xfrm>
            <a:off x="818720" y="4875708"/>
            <a:ext cx="5353488" cy="830997"/>
          </a:xfrm>
          <a:prstGeom prst="rect">
            <a:avLst/>
          </a:prstGeom>
          <a:noFill/>
        </p:spPr>
        <p:txBody>
          <a:bodyPr wrap="square" rtlCol="0">
            <a:spAutoFit/>
          </a:bodyPr>
          <a:lstStyle/>
          <a:p>
            <a:r>
              <a:rPr lang="en-US" sz="2400" dirty="0"/>
              <a:t>The verifier’s task is to decide whether the oracle satisfies some property.</a:t>
            </a:r>
          </a:p>
        </p:txBody>
      </p:sp>
    </p:spTree>
    <p:extLst>
      <p:ext uri="{BB962C8B-B14F-4D97-AF65-F5344CB8AC3E}">
        <p14:creationId xmlns:p14="http://schemas.microsoft.com/office/powerpoint/2010/main" val="339691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9411-2758-F409-9BEF-E8425C6793F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0F77F856-C4E1-D65D-2FB9-7E1C82ED9F66}"/>
                  </a:ext>
                </a:extLst>
              </p:cNvPr>
              <p:cNvSpPr txBox="1">
                <a:spLocks/>
              </p:cNvSpPr>
              <p:nvPr/>
            </p:nvSpPr>
            <p:spPr>
              <a:xfrm>
                <a:off x="838200" y="1690686"/>
                <a:ext cx="10515600" cy="5023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An QMA/QCMA oracle separation is a decision problem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ℒ</m:t>
                            </m:r>
                          </m:e>
                          <m:sub>
                            <m:r>
                              <a:rPr lang="en-US" sz="2400" b="0" i="1" smtClean="0">
                                <a:latin typeface="Cambria Math" panose="02040503050406030204" pitchFamily="18" charset="0"/>
                              </a:rPr>
                              <m:t>𝑌𝐸𝑆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ℒ</m:t>
                            </m:r>
                          </m:e>
                          <m:sub>
                            <m:r>
                              <a:rPr lang="en-US" sz="2400" b="0" i="1" smtClean="0">
                                <a:latin typeface="Cambria Math" panose="02040503050406030204" pitchFamily="18" charset="0"/>
                              </a:rPr>
                              <m:t>𝑁𝑂</m:t>
                            </m:r>
                          </m:sub>
                        </m:sSub>
                      </m:e>
                    </m:d>
                  </m:oMath>
                </a14:m>
                <a:r>
                  <a:rPr lang="en-US" sz="2400" b="0" dirty="0"/>
                  <a:t> where</a:t>
                </a:r>
                <a:br>
                  <a:rPr lang="en-US" sz="2400" b="0" dirty="0"/>
                </a:br>
                <a:endParaRPr lang="en-US" sz="2400" dirty="0"/>
              </a:p>
              <a:p>
                <a:pPr marL="457200" indent="-457200">
                  <a:buAutoNum type="arabicPeriod"/>
                </a:pPr>
                <a:r>
                  <a:rPr lang="en-US" sz="2400" dirty="0"/>
                  <a:t>There exists QMA verifier </a:t>
                </a:r>
                <a14:m>
                  <m:oMath xmlns:m="http://schemas.openxmlformats.org/officeDocument/2006/math">
                    <m:r>
                      <a:rPr lang="en-US" sz="2400" b="0" i="1" smtClean="0">
                        <a:latin typeface="Cambria Math" panose="02040503050406030204" pitchFamily="18" charset="0"/>
                      </a:rPr>
                      <m:t>𝑉</m:t>
                    </m:r>
                  </m:oMath>
                </a14:m>
                <a:r>
                  <a:rPr lang="en-US" sz="2400" dirty="0"/>
                  <a:t> that decides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ℒ</m:t>
                            </m:r>
                          </m:e>
                          <m:sub>
                            <m:r>
                              <a:rPr lang="en-US" sz="2400" i="1">
                                <a:latin typeface="Cambria Math" panose="02040503050406030204" pitchFamily="18" charset="0"/>
                              </a:rPr>
                              <m:t>𝑌𝐸𝑆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ℒ</m:t>
                            </m:r>
                          </m:e>
                          <m:sub>
                            <m:r>
                              <a:rPr lang="en-US" sz="2400" i="1">
                                <a:latin typeface="Cambria Math" panose="02040503050406030204" pitchFamily="18" charset="0"/>
                              </a:rPr>
                              <m:t>𝑁𝑂</m:t>
                            </m:r>
                          </m:sub>
                        </m:sSub>
                      </m:e>
                    </m:d>
                  </m:oMath>
                </a14:m>
                <a:r>
                  <a:rPr lang="en-US" sz="2400" dirty="0"/>
                  <a:t> using </a:t>
                </a:r>
                <a14:m>
                  <m:oMath xmlns:m="http://schemas.openxmlformats.org/officeDocument/2006/math">
                    <m:r>
                      <a:rPr lang="en-US" sz="2400" b="0" i="1" smtClean="0">
                        <a:latin typeface="Cambria Math" panose="02040503050406030204" pitchFamily="18" charset="0"/>
                      </a:rPr>
                      <m:t>𝑝𝑜𝑙𝑦𝑙𝑜𝑔</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queries and proof size</a:t>
                </a:r>
              </a:p>
              <a:p>
                <a:pPr marL="457200" indent="-457200">
                  <a:buAutoNum type="arabicPeriod"/>
                </a:pPr>
                <a:r>
                  <a:rPr lang="en-US" sz="2400" dirty="0"/>
                  <a:t>Any QCMA verifier needs at least </a:t>
                </a:r>
                <a14:m>
                  <m:oMath xmlns:m="http://schemas.openxmlformats.org/officeDocument/2006/math">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queries</a:t>
                </a:r>
                <a:br>
                  <a:rPr lang="en-US" sz="2400" dirty="0"/>
                </a:br>
                <a:r>
                  <a:rPr lang="en-US" sz="2400" dirty="0"/>
                  <a:t>and proof size.</a:t>
                </a:r>
              </a:p>
              <a:p>
                <a:pPr marL="457200" indent="-457200">
                  <a:buAutoNum type="arabicPeriod"/>
                </a:pPr>
                <a:endParaRPr lang="en-US" sz="2400" dirty="0"/>
              </a:p>
              <a:p>
                <a:pPr marL="0" indent="0">
                  <a:buNone/>
                </a:pPr>
                <a14:m>
                  <m:oMath xmlns:m="http://schemas.openxmlformats.org/officeDocument/2006/math">
                    <m:r>
                      <a:rPr lang="en-US" sz="2400" b="0" i="1" smtClean="0">
                        <a:latin typeface="Cambria Math" panose="02040503050406030204" pitchFamily="18" charset="0"/>
                      </a:rPr>
                      <m:t>𝑁</m:t>
                    </m:r>
                  </m:oMath>
                </a14:m>
                <a:r>
                  <a:rPr lang="en-US" sz="2400" dirty="0"/>
                  <a:t> = oracle size</a:t>
                </a:r>
              </a:p>
              <a:p>
                <a:pPr marL="0" indent="0">
                  <a:buNone/>
                </a:pPr>
                <a:endParaRPr lang="en-US" sz="2400" dirty="0"/>
              </a:p>
              <a:p>
                <a:pPr marL="0" indent="0">
                  <a:buNone/>
                </a:pPr>
                <a:r>
                  <a:rPr lang="en-US" sz="2400" dirty="0"/>
                  <a:t>Such a separation provides a setting </a:t>
                </a:r>
                <a:br>
                  <a:rPr lang="en-US" sz="2400" dirty="0"/>
                </a:br>
                <a:r>
                  <a:rPr lang="en-US" sz="2400" dirty="0"/>
                  <a:t>where quantum proofs are more powerful </a:t>
                </a:r>
                <a:br>
                  <a:rPr lang="en-US" sz="2400" dirty="0"/>
                </a:br>
                <a:r>
                  <a:rPr lang="en-US" sz="2400" dirty="0"/>
                  <a:t>than classical proofs.</a:t>
                </a:r>
              </a:p>
              <a:p>
                <a:pPr marL="0" indent="0">
                  <a:buNone/>
                </a:pPr>
                <a:endParaRPr lang="en-US" sz="2400" dirty="0"/>
              </a:p>
            </p:txBody>
          </p:sp>
        </mc:Choice>
        <mc:Fallback>
          <p:sp>
            <p:nvSpPr>
              <p:cNvPr id="10" name="Content Placeholder 2">
                <a:extLst>
                  <a:ext uri="{FF2B5EF4-FFF2-40B4-BE49-F238E27FC236}">
                    <a16:creationId xmlns:a16="http://schemas.microsoft.com/office/drawing/2014/main" id="{0F77F856-C4E1-D65D-2FB9-7E1C82ED9F66}"/>
                  </a:ext>
                </a:extLst>
              </p:cNvPr>
              <p:cNvSpPr txBox="1">
                <a:spLocks noRot="1" noChangeAspect="1" noMove="1" noResize="1" noEditPoints="1" noAdjustHandles="1" noChangeArrowheads="1" noChangeShapeType="1" noTextEdit="1"/>
              </p:cNvSpPr>
              <p:nvPr/>
            </p:nvSpPr>
            <p:spPr>
              <a:xfrm>
                <a:off x="838200" y="1690686"/>
                <a:ext cx="10515600" cy="5023243"/>
              </a:xfrm>
              <a:prstGeom prst="rect">
                <a:avLst/>
              </a:prstGeom>
              <a:blipFill>
                <a:blip r:embed="rId3"/>
                <a:stretch>
                  <a:fillRect l="-965" t="-1511"/>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50D5F26F-9289-2AF0-3EA4-860005A55BF5}"/>
              </a:ext>
            </a:extLst>
          </p:cNvPr>
          <p:cNvSpPr>
            <a:spLocks noGrp="1"/>
          </p:cNvSpPr>
          <p:nvPr>
            <p:ph type="title"/>
          </p:nvPr>
        </p:nvSpPr>
        <p:spPr/>
        <p:txBody>
          <a:bodyPr/>
          <a:lstStyle/>
          <a:p>
            <a:r>
              <a:rPr lang="en-US" dirty="0"/>
              <a:t>Oracle QMA and QCMA</a:t>
            </a:r>
          </a:p>
        </p:txBody>
      </p:sp>
      <p:pic>
        <p:nvPicPr>
          <p:cNvPr id="26" name="Google Shape;309;p33">
            <a:extLst>
              <a:ext uri="{FF2B5EF4-FFF2-40B4-BE49-F238E27FC236}">
                <a16:creationId xmlns:a16="http://schemas.microsoft.com/office/drawing/2014/main" id="{7A42BAC0-2C2D-9274-6691-F318899F4954}"/>
              </a:ext>
            </a:extLst>
          </p:cNvPr>
          <p:cNvPicPr preferRelativeResize="0"/>
          <p:nvPr/>
        </p:nvPicPr>
        <p:blipFill>
          <a:blip r:embed="rId4">
            <a:alphaModFix/>
          </a:blip>
          <a:stretch>
            <a:fillRect/>
          </a:stretch>
        </p:blipFill>
        <p:spPr>
          <a:xfrm>
            <a:off x="6345142" y="4571701"/>
            <a:ext cx="1654700" cy="2142229"/>
          </a:xfrm>
          <a:prstGeom prst="rect">
            <a:avLst/>
          </a:prstGeom>
          <a:noFill/>
          <a:ln>
            <a:noFill/>
          </a:ln>
        </p:spPr>
      </p:pic>
      <p:pic>
        <p:nvPicPr>
          <p:cNvPr id="28" name="Picture 2" descr="The Sorcerer's Apprentice&quot; Mickey Mouse Sericel (Walt Disney, | Lot #14192  | Heritage Auctions">
            <a:extLst>
              <a:ext uri="{FF2B5EF4-FFF2-40B4-BE49-F238E27FC236}">
                <a16:creationId xmlns:a16="http://schemas.microsoft.com/office/drawing/2014/main" id="{392F440F-BE79-EBAC-29A6-9297FF0B90F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3716B528-612A-CCCA-AAD7-42FA0A61187E}"/>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BE402ED-2C10-AA16-A8D6-E7A422B105AA}"/>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oMath>
                  </m:oMathPara>
                </a14:m>
                <a:endParaRPr lang="en-US" sz="2800" dirty="0"/>
              </a:p>
            </p:txBody>
          </p:sp>
        </mc:Choice>
        <mc:Fallback>
          <p:sp>
            <p:nvSpPr>
              <p:cNvPr id="31" name="TextBox 30">
                <a:extLst>
                  <a:ext uri="{FF2B5EF4-FFF2-40B4-BE49-F238E27FC236}">
                    <a16:creationId xmlns:a16="http://schemas.microsoft.com/office/drawing/2014/main" id="{9BE402ED-2C10-AA16-A8D6-E7A422B105AA}"/>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7"/>
                <a:stretch>
                  <a:fillRect l="-8772" r="-8772" b="-21429"/>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12745566-5C40-F250-7C4F-CC6A46F54015}"/>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EBEB57-5C37-1065-1035-D0FF88CEC1E7}"/>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2755C66-EB38-CA88-E537-302291F41453}"/>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542A141-BF7C-5B7A-93EC-269F10E8BFF6}"/>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p:cxnSp>
        <p:nvCxnSpPr>
          <p:cNvPr id="12" name="Straight Arrow Connector 11">
            <a:extLst>
              <a:ext uri="{FF2B5EF4-FFF2-40B4-BE49-F238E27FC236}">
                <a16:creationId xmlns:a16="http://schemas.microsoft.com/office/drawing/2014/main" id="{6583A2C4-EE13-773B-3D7B-A6BF7FF362C5}"/>
              </a:ext>
            </a:extLst>
          </p:cNvPr>
          <p:cNvCxnSpPr>
            <a:cxnSpLocks/>
          </p:cNvCxnSpPr>
          <p:nvPr/>
        </p:nvCxnSpPr>
        <p:spPr>
          <a:xfrm flipH="1">
            <a:off x="8583016" y="1385856"/>
            <a:ext cx="205274" cy="34953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A47F94-39A3-3C2F-1F76-8E0106FB5A19}"/>
              </a:ext>
            </a:extLst>
          </p:cNvPr>
          <p:cNvCxnSpPr>
            <a:cxnSpLocks/>
          </p:cNvCxnSpPr>
          <p:nvPr/>
        </p:nvCxnSpPr>
        <p:spPr>
          <a:xfrm>
            <a:off x="9035038" y="1322405"/>
            <a:ext cx="163828" cy="41978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09FA72-8108-4987-0AEE-44667287FE05}"/>
              </a:ext>
            </a:extLst>
          </p:cNvPr>
          <p:cNvSpPr txBox="1"/>
          <p:nvPr/>
        </p:nvSpPr>
        <p:spPr>
          <a:xfrm>
            <a:off x="8136382" y="913299"/>
            <a:ext cx="2415215" cy="369332"/>
          </a:xfrm>
          <a:prstGeom prst="rect">
            <a:avLst/>
          </a:prstGeom>
          <a:noFill/>
        </p:spPr>
        <p:txBody>
          <a:bodyPr wrap="square" rtlCol="0">
            <a:spAutoFit/>
          </a:bodyPr>
          <a:lstStyle/>
          <a:p>
            <a:r>
              <a:rPr lang="en-US" dirty="0"/>
              <a:t>sets of oracles</a:t>
            </a:r>
          </a:p>
        </p:txBody>
      </p:sp>
    </p:spTree>
    <p:extLst>
      <p:ext uri="{BB962C8B-B14F-4D97-AF65-F5344CB8AC3E}">
        <p14:creationId xmlns:p14="http://schemas.microsoft.com/office/powerpoint/2010/main" val="22877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9A10-FD3F-2E0C-1230-8220643F65C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6DE16472-2BB6-C2D3-0FD0-20C4A7E5BF48}"/>
                  </a:ext>
                </a:extLst>
              </p:cNvPr>
              <p:cNvSpPr txBox="1">
                <a:spLocks/>
              </p:cNvSpPr>
              <p:nvPr/>
            </p:nvSpPr>
            <p:spPr>
              <a:xfrm>
                <a:off x="838200" y="1690687"/>
                <a:ext cx="10515600" cy="2687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There is a </a:t>
                </a:r>
                <a:r>
                  <a:rPr lang="en-US" sz="2400" b="1" i="1" dirty="0">
                    <a:solidFill>
                      <a:srgbClr val="FFFF00"/>
                    </a:solidFill>
                  </a:rPr>
                  <a:t>unitary</a:t>
                </a:r>
                <a:r>
                  <a:rPr lang="en-US" sz="2400" dirty="0"/>
                  <a:t> oracle separating QMA from QCMA </a:t>
                </a:r>
                <a:r>
                  <a:rPr lang="en-US" sz="2000" dirty="0"/>
                  <a:t>(Aaronson, Kuperberg 2007) </a:t>
                </a:r>
              </a:p>
              <a:p>
                <a:pPr marL="0" indent="0">
                  <a:buNone/>
                </a:pPr>
                <a:r>
                  <a:rPr lang="en-US" sz="2400" dirty="0"/>
                  <a:t>The oracle decision problem: decide if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oMath>
                </a14:m>
                <a:r>
                  <a:rPr lang="en-US" sz="2400" dirty="0"/>
                  <a:t> or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oMath>
                </a14:m>
                <a:r>
                  <a:rPr lang="en-US" sz="2400" dirty="0"/>
                  <a:t> for some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a:t>
                </a:r>
                <a:br>
                  <a:rPr lang="en-US" sz="2400" dirty="0"/>
                </a:br>
                <a:r>
                  <a:rPr lang="en-US" sz="2400" dirty="0"/>
                  <a:t>promised one is the case.</a:t>
                </a:r>
              </a:p>
              <a:p>
                <a:pPr marL="0" indent="0">
                  <a:buFont typeface="Arial" panose="020B0604020202020204" pitchFamily="34" charset="0"/>
                  <a:buNone/>
                </a:pPr>
                <a:br>
                  <a:rPr lang="en-US" sz="2400" dirty="0"/>
                </a:br>
                <a:r>
                  <a:rPr lang="en-US" sz="2400" b="1" dirty="0">
                    <a:solidFill>
                      <a:srgbClr val="FFC000"/>
                    </a:solidFill>
                  </a:rPr>
                  <a:t>QMA upper bound</a:t>
                </a:r>
                <a:r>
                  <a:rPr lang="en-US" sz="2400" dirty="0"/>
                  <a:t>: prover sends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a:t>
                </a:r>
                <a:br>
                  <a:rPr lang="en-US" sz="2400" dirty="0"/>
                </a:br>
                <a:r>
                  <a:rPr lang="en-US" sz="2400" dirty="0"/>
                  <a:t>and verifier can query oracle to check.</a:t>
                </a:r>
              </a:p>
              <a:p>
                <a:pPr marL="0" indent="0">
                  <a:buFont typeface="Arial" panose="020B0604020202020204" pitchFamily="34" charset="0"/>
                  <a:buNone/>
                </a:pPr>
                <a:endParaRPr lang="en-US" sz="2400" dirty="0"/>
              </a:p>
            </p:txBody>
          </p:sp>
        </mc:Choice>
        <mc:Fallback>
          <p:sp>
            <p:nvSpPr>
              <p:cNvPr id="10" name="Content Placeholder 2">
                <a:extLst>
                  <a:ext uri="{FF2B5EF4-FFF2-40B4-BE49-F238E27FC236}">
                    <a16:creationId xmlns:a16="http://schemas.microsoft.com/office/drawing/2014/main" id="{6DE16472-2BB6-C2D3-0FD0-20C4A7E5BF48}"/>
                  </a:ext>
                </a:extLst>
              </p:cNvPr>
              <p:cNvSpPr txBox="1">
                <a:spLocks noRot="1" noChangeAspect="1" noMove="1" noResize="1" noEditPoints="1" noAdjustHandles="1" noChangeArrowheads="1" noChangeShapeType="1" noTextEdit="1"/>
              </p:cNvSpPr>
              <p:nvPr/>
            </p:nvSpPr>
            <p:spPr>
              <a:xfrm>
                <a:off x="838200" y="1690687"/>
                <a:ext cx="10515600" cy="2687977"/>
              </a:xfrm>
              <a:prstGeom prst="rect">
                <a:avLst/>
              </a:prstGeom>
              <a:blipFill>
                <a:blip r:embed="rId2"/>
                <a:stretch>
                  <a:fillRect l="-965" t="-2817"/>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9F5E61ED-3E1F-3E09-BCDD-64C1B68F0671}"/>
              </a:ext>
            </a:extLst>
          </p:cNvPr>
          <p:cNvSpPr>
            <a:spLocks noGrp="1"/>
          </p:cNvSpPr>
          <p:nvPr>
            <p:ph type="title"/>
          </p:nvPr>
        </p:nvSpPr>
        <p:spPr/>
        <p:txBody>
          <a:bodyPr/>
          <a:lstStyle/>
          <a:p>
            <a:r>
              <a:rPr lang="en-US" dirty="0"/>
              <a:t>Oracle QMA and QCMA</a:t>
            </a:r>
          </a:p>
        </p:txBody>
      </p:sp>
      <p:pic>
        <p:nvPicPr>
          <p:cNvPr id="2" name="Google Shape;309;p33">
            <a:extLst>
              <a:ext uri="{FF2B5EF4-FFF2-40B4-BE49-F238E27FC236}">
                <a16:creationId xmlns:a16="http://schemas.microsoft.com/office/drawing/2014/main" id="{FDD2C5CA-3098-8C46-1644-CCAB3029D4C6}"/>
              </a:ext>
            </a:extLst>
          </p:cNvPr>
          <p:cNvPicPr preferRelativeResize="0"/>
          <p:nvPr/>
        </p:nvPicPr>
        <p:blipFill>
          <a:blip r:embed="rId3">
            <a:alphaModFix/>
          </a:blip>
          <a:stretch>
            <a:fillRect/>
          </a:stretch>
        </p:blipFill>
        <p:spPr>
          <a:xfrm>
            <a:off x="6345142" y="4571701"/>
            <a:ext cx="1654700" cy="2142229"/>
          </a:xfrm>
          <a:prstGeom prst="rect">
            <a:avLst/>
          </a:prstGeom>
          <a:noFill/>
          <a:ln>
            <a:noFill/>
          </a:ln>
        </p:spPr>
      </p:pic>
      <p:pic>
        <p:nvPicPr>
          <p:cNvPr id="3" name="Picture 2" descr="The Sorcerer's Apprentice&quot; Mickey Mouse Sericel (Walt Disney, | Lot #14192  | Heritage Auctions">
            <a:extLst>
              <a:ext uri="{FF2B5EF4-FFF2-40B4-BE49-F238E27FC236}">
                <a16:creationId xmlns:a16="http://schemas.microsoft.com/office/drawing/2014/main" id="{77B2AA14-0683-3A91-3EFB-12C18091D5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EC6505FB-0DAB-DDBB-1681-CF0577575478}"/>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8F47E79-BC08-83FA-CE13-84D8B5AB8D34}"/>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p:sp>
            <p:nvSpPr>
              <p:cNvPr id="5" name="TextBox 4">
                <a:extLst>
                  <a:ext uri="{FF2B5EF4-FFF2-40B4-BE49-F238E27FC236}">
                    <a16:creationId xmlns:a16="http://schemas.microsoft.com/office/drawing/2014/main" id="{E8F47E79-BC08-83FA-CE13-84D8B5AB8D34}"/>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6"/>
                <a:stretch>
                  <a:fillRect l="-8772" r="-8772" b="-2142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516E8DE-2917-688B-EE27-388AAEF61DF6}"/>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FF22DF-33EE-344A-2AA5-9D9EA871F2AA}"/>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09F04F-7DCC-F086-4882-0D4AE79DC239}"/>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02FF24-5A99-1932-7119-085285A74C9F}"/>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DC8380E-BA16-F93D-BFCB-E41E47ADDA14}"/>
                  </a:ext>
                </a:extLst>
              </p:cNvPr>
              <p:cNvSpPr txBox="1"/>
              <p:nvPr/>
            </p:nvSpPr>
            <p:spPr>
              <a:xfrm>
                <a:off x="838200" y="4423362"/>
                <a:ext cx="6130212" cy="1938992"/>
              </a:xfrm>
              <a:prstGeom prst="rect">
                <a:avLst/>
              </a:prstGeom>
              <a:noFill/>
            </p:spPr>
            <p:txBody>
              <a:bodyPr wrap="square">
                <a:spAutoFit/>
              </a:bodyPr>
              <a:lstStyle/>
              <a:p>
                <a:r>
                  <a:rPr lang="en-US" sz="2400" b="1" dirty="0">
                    <a:solidFill>
                      <a:srgbClr val="FFC000"/>
                    </a:solidFill>
                  </a:rPr>
                  <a:t>QCMA lower bound bound</a:t>
                </a:r>
                <a:r>
                  <a:rPr lang="en-US" sz="2400" dirty="0"/>
                  <a:t>: if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oMath>
                </a14:m>
                <a:r>
                  <a:rPr lang="en-US" sz="2400" dirty="0"/>
                  <a:t> is  </a:t>
                </a:r>
                <a:br>
                  <a:rPr lang="en-US" sz="2400" dirty="0"/>
                </a:br>
                <a:r>
                  <a:rPr lang="en-US" sz="2400" dirty="0"/>
                  <a:t>uniformly random, by concentration of measure, QCMA verifier cannot distinguish</a:t>
                </a:r>
                <a:br>
                  <a:rPr lang="en-US" sz="2400" dirty="0"/>
                </a:br>
                <a14:m>
                  <m:oMath xmlns:m="http://schemas.openxmlformats.org/officeDocument/2006/math">
                    <m:r>
                      <a:rPr lang="en-US" sz="2400" i="1">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from </a:t>
                </a:r>
                <a14:m>
                  <m:oMath xmlns:m="http://schemas.openxmlformats.org/officeDocument/2006/math">
                    <m:r>
                      <a:rPr lang="en-US" sz="2400" i="1">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oMath>
                </a14:m>
                <a:r>
                  <a:rPr lang="en-US" sz="2400" dirty="0"/>
                  <a:t> without exponentially many queries.</a:t>
                </a:r>
              </a:p>
            </p:txBody>
          </p:sp>
        </mc:Choice>
        <mc:Fallback>
          <p:sp>
            <p:nvSpPr>
              <p:cNvPr id="14" name="TextBox 13">
                <a:extLst>
                  <a:ext uri="{FF2B5EF4-FFF2-40B4-BE49-F238E27FC236}">
                    <a16:creationId xmlns:a16="http://schemas.microsoft.com/office/drawing/2014/main" id="{ADC8380E-BA16-F93D-BFCB-E41E47ADDA14}"/>
                  </a:ext>
                </a:extLst>
              </p:cNvPr>
              <p:cNvSpPr txBox="1">
                <a:spLocks noRot="1" noChangeAspect="1" noMove="1" noResize="1" noEditPoints="1" noAdjustHandles="1" noChangeArrowheads="1" noChangeShapeType="1" noTextEdit="1"/>
              </p:cNvSpPr>
              <p:nvPr/>
            </p:nvSpPr>
            <p:spPr>
              <a:xfrm>
                <a:off x="838200" y="4423362"/>
                <a:ext cx="6130212" cy="1938992"/>
              </a:xfrm>
              <a:prstGeom prst="rect">
                <a:avLst/>
              </a:prstGeom>
              <a:blipFill>
                <a:blip r:embed="rId7"/>
                <a:stretch>
                  <a:fillRect l="-1656" t="-2597" b="-5844"/>
                </a:stretch>
              </a:blipFill>
            </p:spPr>
            <p:txBody>
              <a:bodyPr/>
              <a:lstStyle/>
              <a:p>
                <a:r>
                  <a:rPr lang="en-US">
                    <a:noFill/>
                  </a:rPr>
                  <a:t> </a:t>
                </a:r>
              </a:p>
            </p:txBody>
          </p:sp>
        </mc:Fallback>
      </mc:AlternateContent>
    </p:spTree>
    <p:extLst>
      <p:ext uri="{BB962C8B-B14F-4D97-AF65-F5344CB8AC3E}">
        <p14:creationId xmlns:p14="http://schemas.microsoft.com/office/powerpoint/2010/main" val="35351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FE66-08CD-AB73-DA0E-6D091D0FFEC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942F467F-1C8E-8DB5-BCB4-ECD819546640}"/>
                  </a:ext>
                </a:extLst>
              </p:cNvPr>
              <p:cNvSpPr txBox="1">
                <a:spLocks/>
              </p:cNvSpPr>
              <p:nvPr/>
            </p:nvSpPr>
            <p:spPr>
              <a:xfrm>
                <a:off x="838200" y="1690687"/>
                <a:ext cx="10515600" cy="1903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oMath>
                </a14:m>
                <a:r>
                  <a:rPr lang="en-US" sz="2400" dirty="0"/>
                  <a:t> queryable in superposition:</a:t>
                </a:r>
              </a:p>
            </p:txBody>
          </p:sp>
        </mc:Choice>
        <mc:Fallback>
          <p:sp>
            <p:nvSpPr>
              <p:cNvPr id="10" name="Content Placeholder 2">
                <a:extLst>
                  <a:ext uri="{FF2B5EF4-FFF2-40B4-BE49-F238E27FC236}">
                    <a16:creationId xmlns:a16="http://schemas.microsoft.com/office/drawing/2014/main" id="{942F467F-1C8E-8DB5-BCB4-ECD819546640}"/>
                  </a:ext>
                </a:extLst>
              </p:cNvPr>
              <p:cNvSpPr txBox="1">
                <a:spLocks noRot="1" noChangeAspect="1" noMove="1" noResize="1" noEditPoints="1" noAdjustHandles="1" noChangeArrowheads="1" noChangeShapeType="1" noTextEdit="1"/>
              </p:cNvSpPr>
              <p:nvPr/>
            </p:nvSpPr>
            <p:spPr>
              <a:xfrm>
                <a:off x="838200" y="1690687"/>
                <a:ext cx="10515600" cy="1903241"/>
              </a:xfrm>
              <a:prstGeom prst="rect">
                <a:avLst/>
              </a:prstGeom>
              <a:blipFill>
                <a:blip r:embed="rId2"/>
                <a:stretch>
                  <a:fillRect l="-965" t="-3947"/>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B4CF8138-82DA-CA3D-A21B-B22196B7DAD5}"/>
              </a:ext>
            </a:extLst>
          </p:cNvPr>
          <p:cNvSpPr>
            <a:spLocks noGrp="1"/>
          </p:cNvSpPr>
          <p:nvPr>
            <p:ph type="title"/>
          </p:nvPr>
        </p:nvSpPr>
        <p:spPr/>
        <p:txBody>
          <a:bodyPr/>
          <a:lstStyle/>
          <a:p>
            <a:r>
              <a:rPr lang="en-US" dirty="0"/>
              <a:t>Oracle QMA and QCMA</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5553793-3EBD-44F6-B8F2-26731FB6588E}"/>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p:sp>
            <p:nvSpPr>
              <p:cNvPr id="12" name="TextBox 11">
                <a:extLst>
                  <a:ext uri="{FF2B5EF4-FFF2-40B4-BE49-F238E27FC236}">
                    <a16:creationId xmlns:a16="http://schemas.microsoft.com/office/drawing/2014/main" id="{55553793-3EBD-44F6-B8F2-26731FB6588E}"/>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B31F9C3-F1A0-C46A-8030-A49D5ABD1A4C}"/>
              </a:ext>
            </a:extLst>
          </p:cNvPr>
          <p:cNvSpPr txBox="1"/>
          <p:nvPr/>
        </p:nvSpPr>
        <p:spPr>
          <a:xfrm>
            <a:off x="838200" y="3593928"/>
            <a:ext cx="5805378" cy="3416320"/>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t>Lutomirski</a:t>
            </a:r>
            <a:r>
              <a:rPr lang="en-US" sz="2400" dirty="0"/>
              <a:t> 2011</a:t>
            </a:r>
          </a:p>
          <a:p>
            <a:pPr marL="342900" indent="-342900">
              <a:buFontTx/>
              <a:buChar char="-"/>
            </a:pPr>
            <a:r>
              <a:rPr lang="en-US" sz="2400" dirty="0" err="1"/>
              <a:t>Fefferman</a:t>
            </a:r>
            <a:r>
              <a:rPr lang="en-US" sz="2400" dirty="0"/>
              <a:t>, Kimmel 2015</a:t>
            </a:r>
          </a:p>
          <a:p>
            <a:pPr marL="342900" indent="-342900">
              <a:buFontTx/>
              <a:buChar char="-"/>
            </a:pPr>
            <a:r>
              <a:rPr lang="en-US" sz="2400" dirty="0"/>
              <a:t>Natarajan, </a:t>
            </a:r>
            <a:r>
              <a:rPr lang="en-US" sz="2400" dirty="0" err="1"/>
              <a:t>Nirkhe</a:t>
            </a:r>
            <a:r>
              <a:rPr lang="en-US" sz="2400" dirty="0"/>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pPr marL="342900" indent="-342900">
              <a:buFontTx/>
              <a:buChar char="-"/>
            </a:pPr>
            <a:r>
              <a:rPr lang="en-US" sz="2400" dirty="0" err="1"/>
              <a:t>Zhandry</a:t>
            </a:r>
            <a:r>
              <a:rPr lang="en-US" sz="2400" dirty="0"/>
              <a:t> 2024</a:t>
            </a:r>
          </a:p>
          <a:p>
            <a:pPr marL="342900" indent="-342900">
              <a:buFontTx/>
              <a:buChar char="-"/>
            </a:pPr>
            <a:endParaRPr lang="en-US" sz="2400" dirty="0"/>
          </a:p>
        </p:txBody>
      </p:sp>
      <p:sp>
        <p:nvSpPr>
          <p:cNvPr id="23" name="Right Brace 22">
            <a:extLst>
              <a:ext uri="{FF2B5EF4-FFF2-40B4-BE49-F238E27FC236}">
                <a16:creationId xmlns:a16="http://schemas.microsoft.com/office/drawing/2014/main" id="{EDB754A3-C07A-B37C-EE7A-1BF98BB6139E}"/>
              </a:ext>
            </a:extLst>
          </p:cNvPr>
          <p:cNvSpPr/>
          <p:nvPr/>
        </p:nvSpPr>
        <p:spPr>
          <a:xfrm>
            <a:off x="6008915" y="4034619"/>
            <a:ext cx="615820" cy="2123585"/>
          </a:xfrm>
          <a:prstGeom prst="rightBrace">
            <a:avLst>
              <a:gd name="adj1" fmla="val 0"/>
              <a:gd name="adj2"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B01CB7CA-F205-867B-EC36-59EEE4C1F0D1}"/>
              </a:ext>
            </a:extLst>
          </p:cNvPr>
          <p:cNvSpPr txBox="1"/>
          <p:nvPr/>
        </p:nvSpPr>
        <p:spPr>
          <a:xfrm>
            <a:off x="6699745" y="4742468"/>
            <a:ext cx="4217072" cy="707886"/>
          </a:xfrm>
          <a:prstGeom prst="rect">
            <a:avLst/>
          </a:prstGeom>
          <a:noFill/>
        </p:spPr>
        <p:txBody>
          <a:bodyPr wrap="square" rtlCol="0">
            <a:spAutoFit/>
          </a:bodyPr>
          <a:lstStyle/>
          <a:p>
            <a:r>
              <a:rPr lang="en-US" sz="2000" dirty="0"/>
              <a:t>Assume restrictions on oracle model or on verifier</a:t>
            </a:r>
          </a:p>
        </p:txBody>
      </p:sp>
      <p:cxnSp>
        <p:nvCxnSpPr>
          <p:cNvPr id="26" name="Straight Arrow Connector 25">
            <a:extLst>
              <a:ext uri="{FF2B5EF4-FFF2-40B4-BE49-F238E27FC236}">
                <a16:creationId xmlns:a16="http://schemas.microsoft.com/office/drawing/2014/main" id="{4CE1AFCC-0894-9F08-7203-54B4D76399F5}"/>
              </a:ext>
            </a:extLst>
          </p:cNvPr>
          <p:cNvCxnSpPr/>
          <p:nvPr/>
        </p:nvCxnSpPr>
        <p:spPr>
          <a:xfrm flipH="1">
            <a:off x="3526971" y="6475445"/>
            <a:ext cx="350831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F5B444E-05FB-7FE4-49D0-AE5130BE8790}"/>
              </a:ext>
            </a:extLst>
          </p:cNvPr>
          <p:cNvSpPr txBox="1"/>
          <p:nvPr/>
        </p:nvSpPr>
        <p:spPr>
          <a:xfrm>
            <a:off x="7165911" y="6008074"/>
            <a:ext cx="3955998" cy="707886"/>
          </a:xfrm>
          <a:prstGeom prst="rect">
            <a:avLst/>
          </a:prstGeom>
          <a:noFill/>
        </p:spPr>
        <p:txBody>
          <a:bodyPr wrap="square" rtlCol="0">
            <a:spAutoFit/>
          </a:bodyPr>
          <a:lstStyle/>
          <a:p>
            <a:r>
              <a:rPr lang="en-US" sz="2000" dirty="0"/>
              <a:t>Uses a different </a:t>
            </a:r>
            <a:r>
              <a:rPr lang="en-US" sz="2000" dirty="0" err="1"/>
              <a:t>pseudorandomness</a:t>
            </a:r>
            <a:r>
              <a:rPr lang="en-US" sz="2000" dirty="0"/>
              <a:t> conjecture</a:t>
            </a:r>
          </a:p>
        </p:txBody>
      </p:sp>
    </p:spTree>
    <p:extLst>
      <p:ext uri="{BB962C8B-B14F-4D97-AF65-F5344CB8AC3E}">
        <p14:creationId xmlns:p14="http://schemas.microsoft.com/office/powerpoint/2010/main" val="11194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D2EB-9D17-AD3F-AC99-AAA2B5EE6C3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D9F8E02F-C7F0-C348-8715-B8A81FA38CE5}"/>
                  </a:ext>
                </a:extLst>
              </p:cNvPr>
              <p:cNvSpPr txBox="1">
                <a:spLocks/>
              </p:cNvSpPr>
              <p:nvPr/>
            </p:nvSpPr>
            <p:spPr>
              <a:xfrm>
                <a:off x="838200" y="1690687"/>
                <a:ext cx="10515600" cy="330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a:t> queryable in superposition:</a:t>
                </a:r>
              </a:p>
            </p:txBody>
          </p:sp>
        </mc:Choice>
        <mc:Fallback>
          <p:sp>
            <p:nvSpPr>
              <p:cNvPr id="10" name="Content Placeholder 2">
                <a:extLst>
                  <a:ext uri="{FF2B5EF4-FFF2-40B4-BE49-F238E27FC236}">
                    <a16:creationId xmlns:a16="http://schemas.microsoft.com/office/drawing/2014/main" id="{D9F8E02F-C7F0-C348-8715-B8A81FA38CE5}"/>
                  </a:ext>
                </a:extLst>
              </p:cNvPr>
              <p:cNvSpPr txBox="1">
                <a:spLocks noRot="1" noChangeAspect="1" noMove="1" noResize="1" noEditPoints="1" noAdjustHandles="1" noChangeArrowheads="1" noChangeShapeType="1" noTextEdit="1"/>
              </p:cNvSpPr>
              <p:nvPr/>
            </p:nvSpPr>
            <p:spPr>
              <a:xfrm>
                <a:off x="838200" y="1690687"/>
                <a:ext cx="10515600" cy="3307265"/>
              </a:xfrm>
              <a:prstGeom prst="rect">
                <a:avLst/>
              </a:prstGeom>
              <a:blipFill>
                <a:blip r:embed="rId2"/>
                <a:stretch>
                  <a:fillRect l="-965" t="-2290"/>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EDE63C4C-EA76-CBC3-3060-A222996BD380}"/>
              </a:ext>
            </a:extLst>
          </p:cNvPr>
          <p:cNvSpPr>
            <a:spLocks noGrp="1"/>
          </p:cNvSpPr>
          <p:nvPr>
            <p:ph type="title"/>
          </p:nvPr>
        </p:nvSpPr>
        <p:spPr/>
        <p:txBody>
          <a:bodyPr/>
          <a:lstStyle/>
          <a:p>
            <a:r>
              <a:rPr lang="en-US" dirty="0"/>
              <a:t>Oracle QMA and QCMA</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9C8E1B5-83B9-066B-75BE-1146BD77E0B2}"/>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p:sp>
            <p:nvSpPr>
              <p:cNvPr id="12" name="TextBox 11">
                <a:extLst>
                  <a:ext uri="{FF2B5EF4-FFF2-40B4-BE49-F238E27FC236}">
                    <a16:creationId xmlns:a16="http://schemas.microsoft.com/office/drawing/2014/main" id="{39C8E1B5-83B9-066B-75BE-1146BD77E0B2}"/>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EFA2D9F-4E89-FE34-5E6D-552574D162BA}"/>
              </a:ext>
            </a:extLst>
          </p:cNvPr>
          <p:cNvSpPr txBox="1"/>
          <p:nvPr/>
        </p:nvSpPr>
        <p:spPr>
          <a:xfrm>
            <a:off x="838200" y="3593928"/>
            <a:ext cx="5805378" cy="3416320"/>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t>Lutomirski</a:t>
            </a:r>
            <a:r>
              <a:rPr lang="en-US" sz="2400" dirty="0"/>
              <a:t> 2011</a:t>
            </a:r>
          </a:p>
          <a:p>
            <a:pPr marL="342900" indent="-342900">
              <a:buFontTx/>
              <a:buChar char="-"/>
            </a:pPr>
            <a:r>
              <a:rPr lang="en-US" sz="2400" dirty="0" err="1"/>
              <a:t>Fefferman</a:t>
            </a:r>
            <a:r>
              <a:rPr lang="en-US" sz="2400" dirty="0"/>
              <a:t>, Kimmel 2015</a:t>
            </a:r>
          </a:p>
          <a:p>
            <a:pPr marL="342900" indent="-342900">
              <a:buFontTx/>
              <a:buChar char="-"/>
            </a:pPr>
            <a:r>
              <a:rPr lang="en-US" sz="2400" dirty="0"/>
              <a:t>Natarajan, </a:t>
            </a:r>
            <a:r>
              <a:rPr lang="en-US" sz="2400" dirty="0" err="1"/>
              <a:t>Nirkhe</a:t>
            </a:r>
            <a:r>
              <a:rPr lang="en-US" sz="2400" dirty="0"/>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pPr marL="342900" indent="-342900">
              <a:buFontTx/>
              <a:buChar char="-"/>
            </a:pPr>
            <a:r>
              <a:rPr lang="en-US" sz="2400" dirty="0" err="1"/>
              <a:t>Zhandry</a:t>
            </a:r>
            <a:r>
              <a:rPr lang="en-US" sz="2400" dirty="0"/>
              <a:t> 2024</a:t>
            </a:r>
          </a:p>
          <a:p>
            <a:pPr marL="342900" indent="-342900">
              <a:buFontTx/>
              <a:buChar char="-"/>
            </a:pPr>
            <a:endParaRPr lang="en-US" sz="2400" dirty="0"/>
          </a:p>
        </p:txBody>
      </p:sp>
      <p:sp>
        <p:nvSpPr>
          <p:cNvPr id="14" name="Right Brace 13">
            <a:extLst>
              <a:ext uri="{FF2B5EF4-FFF2-40B4-BE49-F238E27FC236}">
                <a16:creationId xmlns:a16="http://schemas.microsoft.com/office/drawing/2014/main" id="{B2388CFC-D198-C89A-A41D-926D0BB4D253}"/>
              </a:ext>
            </a:extLst>
          </p:cNvPr>
          <p:cNvSpPr/>
          <p:nvPr/>
        </p:nvSpPr>
        <p:spPr>
          <a:xfrm>
            <a:off x="6233031" y="4034619"/>
            <a:ext cx="373407" cy="1343608"/>
          </a:xfrm>
          <a:prstGeom prst="righ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07A7D4A-9731-C180-7670-833BE8C49304}"/>
              </a:ext>
            </a:extLst>
          </p:cNvPr>
          <p:cNvSpPr txBox="1"/>
          <p:nvPr/>
        </p:nvSpPr>
        <p:spPr>
          <a:xfrm>
            <a:off x="6643578" y="4290067"/>
            <a:ext cx="2444619" cy="707886"/>
          </a:xfrm>
          <a:prstGeom prst="rect">
            <a:avLst/>
          </a:prstGeom>
          <a:noFill/>
        </p:spPr>
        <p:txBody>
          <a:bodyPr wrap="square" rtlCol="0">
            <a:spAutoFit/>
          </a:bodyPr>
          <a:lstStyle/>
          <a:p>
            <a:r>
              <a:rPr lang="en-US" sz="2000" dirty="0"/>
              <a:t>Separations based on graph problems</a:t>
            </a:r>
          </a:p>
        </p:txBody>
      </p:sp>
    </p:spTree>
    <p:extLst>
      <p:ext uri="{BB962C8B-B14F-4D97-AF65-F5344CB8AC3E}">
        <p14:creationId xmlns:p14="http://schemas.microsoft.com/office/powerpoint/2010/main" val="427020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1672-5D34-6FBD-FB59-DEB3FA3CBF2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9F2E1DEB-5D29-2DE3-72C8-B2F39CC0042F}"/>
                  </a:ext>
                </a:extLst>
              </p:cNvPr>
              <p:cNvSpPr txBox="1">
                <a:spLocks/>
              </p:cNvSpPr>
              <p:nvPr/>
            </p:nvSpPr>
            <p:spPr>
              <a:xfrm>
                <a:off x="838200" y="1690687"/>
                <a:ext cx="10515600" cy="330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a:t> queryable in superposition:</a:t>
                </a:r>
              </a:p>
            </p:txBody>
          </p:sp>
        </mc:Choice>
        <mc:Fallback>
          <p:sp>
            <p:nvSpPr>
              <p:cNvPr id="10" name="Content Placeholder 2">
                <a:extLst>
                  <a:ext uri="{FF2B5EF4-FFF2-40B4-BE49-F238E27FC236}">
                    <a16:creationId xmlns:a16="http://schemas.microsoft.com/office/drawing/2014/main" id="{9F2E1DEB-5D29-2DE3-72C8-B2F39CC0042F}"/>
                  </a:ext>
                </a:extLst>
              </p:cNvPr>
              <p:cNvSpPr txBox="1">
                <a:spLocks noRot="1" noChangeAspect="1" noMove="1" noResize="1" noEditPoints="1" noAdjustHandles="1" noChangeArrowheads="1" noChangeShapeType="1" noTextEdit="1"/>
              </p:cNvSpPr>
              <p:nvPr/>
            </p:nvSpPr>
            <p:spPr>
              <a:xfrm>
                <a:off x="838200" y="1690687"/>
                <a:ext cx="10515600" cy="3307265"/>
              </a:xfrm>
              <a:prstGeom prst="rect">
                <a:avLst/>
              </a:prstGeom>
              <a:blipFill>
                <a:blip r:embed="rId2"/>
                <a:stretch>
                  <a:fillRect l="-965" t="-2290"/>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6511D83D-2074-D7AB-4E3B-AD4811DB5CA3}"/>
              </a:ext>
            </a:extLst>
          </p:cNvPr>
          <p:cNvSpPr>
            <a:spLocks noGrp="1"/>
          </p:cNvSpPr>
          <p:nvPr>
            <p:ph type="title"/>
          </p:nvPr>
        </p:nvSpPr>
        <p:spPr/>
        <p:txBody>
          <a:bodyPr/>
          <a:lstStyle/>
          <a:p>
            <a:r>
              <a:rPr lang="en-US" dirty="0"/>
              <a:t>Oracle QMA and QCMA</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E961686-FCAE-AD37-44BF-7CFE4D2BAF45}"/>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p:sp>
            <p:nvSpPr>
              <p:cNvPr id="12" name="TextBox 11">
                <a:extLst>
                  <a:ext uri="{FF2B5EF4-FFF2-40B4-BE49-F238E27FC236}">
                    <a16:creationId xmlns:a16="http://schemas.microsoft.com/office/drawing/2014/main" id="{FE961686-FCAE-AD37-44BF-7CFE4D2BAF45}"/>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C1B1048-2BCE-E69D-59EC-C299D6723334}"/>
              </a:ext>
            </a:extLst>
          </p:cNvPr>
          <p:cNvSpPr txBox="1"/>
          <p:nvPr/>
        </p:nvSpPr>
        <p:spPr>
          <a:xfrm>
            <a:off x="838200" y="3593928"/>
            <a:ext cx="5805378" cy="3416320"/>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solidFill>
                  <a:srgbClr val="FFC000"/>
                </a:solidFill>
              </a:rPr>
              <a:t>Lutomirski</a:t>
            </a:r>
            <a:r>
              <a:rPr lang="en-US" sz="2400" dirty="0">
                <a:solidFill>
                  <a:srgbClr val="FFC000"/>
                </a:solidFill>
              </a:rPr>
              <a:t> 2011</a:t>
            </a:r>
          </a:p>
          <a:p>
            <a:pPr marL="342900" indent="-342900">
              <a:buFontTx/>
              <a:buChar char="-"/>
            </a:pPr>
            <a:r>
              <a:rPr lang="en-US" sz="2400" dirty="0" err="1"/>
              <a:t>Fefferman</a:t>
            </a:r>
            <a:r>
              <a:rPr lang="en-US" sz="2400" dirty="0"/>
              <a:t>, Kimmel 2015</a:t>
            </a:r>
          </a:p>
          <a:p>
            <a:pPr marL="342900" indent="-342900">
              <a:buFontTx/>
              <a:buChar char="-"/>
            </a:pPr>
            <a:r>
              <a:rPr lang="en-US" sz="2400" dirty="0">
                <a:solidFill>
                  <a:srgbClr val="FFC000"/>
                </a:solidFill>
              </a:rPr>
              <a:t>Natarajan, </a:t>
            </a:r>
            <a:r>
              <a:rPr lang="en-US" sz="2400" dirty="0" err="1">
                <a:solidFill>
                  <a:srgbClr val="FFC000"/>
                </a:solidFill>
              </a:rPr>
              <a:t>Nirkhe</a:t>
            </a:r>
            <a:r>
              <a:rPr lang="en-US" sz="2400" dirty="0">
                <a:solidFill>
                  <a:srgbClr val="FFC000"/>
                </a:solidFill>
              </a:rPr>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pPr marL="342900" indent="-342900">
              <a:buFontTx/>
              <a:buChar char="-"/>
            </a:pPr>
            <a:r>
              <a:rPr lang="en-US" sz="2400" dirty="0" err="1"/>
              <a:t>Zhandry</a:t>
            </a:r>
            <a:r>
              <a:rPr lang="en-US" sz="2400" dirty="0"/>
              <a:t> 2024</a:t>
            </a:r>
          </a:p>
          <a:p>
            <a:pPr marL="342900" indent="-342900">
              <a:buFontTx/>
              <a:buChar char="-"/>
            </a:pPr>
            <a:endParaRPr lang="en-US" sz="2400" dirty="0"/>
          </a:p>
        </p:txBody>
      </p:sp>
      <p:sp>
        <p:nvSpPr>
          <p:cNvPr id="15" name="TextBox 14">
            <a:extLst>
              <a:ext uri="{FF2B5EF4-FFF2-40B4-BE49-F238E27FC236}">
                <a16:creationId xmlns:a16="http://schemas.microsoft.com/office/drawing/2014/main" id="{653A678C-8708-0349-DD17-B8C7366A4FA2}"/>
              </a:ext>
            </a:extLst>
          </p:cNvPr>
          <p:cNvSpPr txBox="1"/>
          <p:nvPr/>
        </p:nvSpPr>
        <p:spPr>
          <a:xfrm>
            <a:off x="7132475" y="3220806"/>
            <a:ext cx="3732425" cy="1015663"/>
          </a:xfrm>
          <a:prstGeom prst="rect">
            <a:avLst/>
          </a:prstGeom>
          <a:noFill/>
        </p:spPr>
        <p:txBody>
          <a:bodyPr wrap="square" rtlCol="0">
            <a:spAutoFit/>
          </a:bodyPr>
          <a:lstStyle/>
          <a:p>
            <a:r>
              <a:rPr lang="en-US" sz="2000" dirty="0"/>
              <a:t>Proposed the </a:t>
            </a:r>
            <a:r>
              <a:rPr lang="en-US" sz="2000" dirty="0">
                <a:solidFill>
                  <a:srgbClr val="FFC000"/>
                </a:solidFill>
                <a:latin typeface="American Typewriter" panose="02090604020004020304" pitchFamily="18" charset="77"/>
              </a:rPr>
              <a:t>Components</a:t>
            </a:r>
            <a:r>
              <a:rPr lang="en-US" sz="2000" dirty="0"/>
              <a:t> problem as a candidate QMA/QCMA oracle separation</a:t>
            </a:r>
          </a:p>
        </p:txBody>
      </p:sp>
      <p:sp>
        <p:nvSpPr>
          <p:cNvPr id="2" name="TextBox 1">
            <a:extLst>
              <a:ext uri="{FF2B5EF4-FFF2-40B4-BE49-F238E27FC236}">
                <a16:creationId xmlns:a16="http://schemas.microsoft.com/office/drawing/2014/main" id="{6B917B9C-2A22-4576-DE87-D560595F7F8D}"/>
              </a:ext>
            </a:extLst>
          </p:cNvPr>
          <p:cNvSpPr txBox="1"/>
          <p:nvPr/>
        </p:nvSpPr>
        <p:spPr>
          <a:xfrm>
            <a:off x="7132474" y="4833822"/>
            <a:ext cx="3732425" cy="1015663"/>
          </a:xfrm>
          <a:prstGeom prst="rect">
            <a:avLst/>
          </a:prstGeom>
          <a:noFill/>
        </p:spPr>
        <p:txBody>
          <a:bodyPr wrap="square" rtlCol="0">
            <a:spAutoFit/>
          </a:bodyPr>
          <a:lstStyle/>
          <a:p>
            <a:r>
              <a:rPr lang="en-US" sz="2000" dirty="0"/>
              <a:t>Showed that a randomized-oracle variant of the problem separates QMA/QCMA.</a:t>
            </a:r>
          </a:p>
        </p:txBody>
      </p:sp>
      <p:cxnSp>
        <p:nvCxnSpPr>
          <p:cNvPr id="3" name="Straight Arrow Connector 2">
            <a:extLst>
              <a:ext uri="{FF2B5EF4-FFF2-40B4-BE49-F238E27FC236}">
                <a16:creationId xmlns:a16="http://schemas.microsoft.com/office/drawing/2014/main" id="{FAFB75A8-40DA-4F54-FAFA-061CC28EF0B8}"/>
              </a:ext>
            </a:extLst>
          </p:cNvPr>
          <p:cNvCxnSpPr>
            <a:cxnSpLocks/>
          </p:cNvCxnSpPr>
          <p:nvPr/>
        </p:nvCxnSpPr>
        <p:spPr>
          <a:xfrm flipH="1">
            <a:off x="3433665" y="3728637"/>
            <a:ext cx="3545633" cy="45184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A88B5C-B7E3-165D-EE50-317B16C135AB}"/>
              </a:ext>
            </a:extLst>
          </p:cNvPr>
          <p:cNvCxnSpPr>
            <a:cxnSpLocks/>
          </p:cNvCxnSpPr>
          <p:nvPr/>
        </p:nvCxnSpPr>
        <p:spPr>
          <a:xfrm flipH="1" flipV="1">
            <a:off x="4500465" y="4927481"/>
            <a:ext cx="2478833" cy="3417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3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B50-487F-1E02-D402-060F288A50A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A15E58-13E2-01C9-DAD2-EDB630DB7727}"/>
                  </a:ext>
                </a:extLst>
              </p:cNvPr>
              <p:cNvSpPr>
                <a:spLocks noGrp="1"/>
              </p:cNvSpPr>
              <p:nvPr>
                <p:ph idx="1"/>
              </p:nvPr>
            </p:nvSpPr>
            <p:spPr>
              <a:xfrm>
                <a:off x="838200" y="778192"/>
                <a:ext cx="10515600" cy="981743"/>
              </a:xfrm>
            </p:spPr>
            <p:txBody>
              <a:bodyPr>
                <a:normAutofit/>
              </a:bodyPr>
              <a:lstStyle/>
              <a:p>
                <a:pPr marL="0" indent="0">
                  <a:buNone/>
                </a:pP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𝑅</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oMath>
                </a14:m>
                <a:r>
                  <a:rPr lang="en-US" sz="2400" dirty="0">
                    <a:solidFill>
                      <a:schemeClr val="tx1"/>
                    </a:solidFill>
                  </a:rPr>
                  <a:t> is a </a:t>
                </a:r>
                <a:r>
                  <a:rPr lang="en-US" sz="2400" b="1" dirty="0">
                    <a:solidFill>
                      <a:srgbClr val="00B0F0"/>
                    </a:solidFill>
                  </a:rPr>
                  <a:t>graph oracle</a:t>
                </a:r>
                <a:r>
                  <a:rPr lang="en-US" sz="2400" dirty="0"/>
                  <a:t> if it defines a matching for every </a:t>
                </a:r>
                <a:br>
                  <a:rPr lang="en-US" sz="2400" dirty="0"/>
                </a:br>
                <a:r>
                  <a:rPr lang="en-US" sz="2400" b="1" i="1" dirty="0">
                    <a:solidFill>
                      <a:srgbClr val="00B0F0"/>
                    </a:solidFill>
                  </a:rPr>
                  <a:t>color</a:t>
                </a:r>
                <a:r>
                  <a:rPr lang="en-US" sz="2400" dirty="0"/>
                  <a:t>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oMath>
                </a14:m>
                <a:r>
                  <a:rPr lang="en-US" sz="2400" dirty="0">
                    <a:solidFill>
                      <a:schemeClr val="tx1"/>
                    </a:solidFill>
                  </a:rPr>
                  <a:t>, i.e., </a:t>
                </a:r>
                <a14:m>
                  <m:oMath xmlns:m="http://schemas.openxmlformats.org/officeDocument/2006/math">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solidFill>
                      <a:schemeClr val="tx1"/>
                    </a:solidFill>
                  </a:rPr>
                  <a:t>.</a:t>
                </a:r>
              </a:p>
            </p:txBody>
          </p:sp>
        </mc:Choice>
        <mc:Fallback>
          <p:sp>
            <p:nvSpPr>
              <p:cNvPr id="3" name="Content Placeholder 2">
                <a:extLst>
                  <a:ext uri="{FF2B5EF4-FFF2-40B4-BE49-F238E27FC236}">
                    <a16:creationId xmlns:a16="http://schemas.microsoft.com/office/drawing/2014/main" id="{63A15E58-13E2-01C9-DAD2-EDB630DB7727}"/>
                  </a:ext>
                </a:extLst>
              </p:cNvPr>
              <p:cNvSpPr>
                <a:spLocks noGrp="1" noRot="1" noChangeAspect="1" noMove="1" noResize="1" noEditPoints="1" noAdjustHandles="1" noChangeArrowheads="1" noChangeShapeType="1" noTextEdit="1"/>
              </p:cNvSpPr>
              <p:nvPr>
                <p:ph idx="1"/>
              </p:nvPr>
            </p:nvSpPr>
            <p:spPr>
              <a:xfrm>
                <a:off x="838200" y="778192"/>
                <a:ext cx="10515600" cy="981743"/>
              </a:xfrm>
              <a:blipFill>
                <a:blip r:embed="rId2"/>
                <a:stretch>
                  <a:fillRect l="-965" t="-89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80774DE-668B-2DD1-7D04-A4CC31FA80A5}"/>
                  </a:ext>
                </a:extLst>
              </p:cNvPr>
              <p:cNvSpPr txBox="1"/>
              <p:nvPr/>
            </p:nvSpPr>
            <p:spPr>
              <a:xfrm>
                <a:off x="6833936" y="6162641"/>
                <a:ext cx="6096000" cy="461665"/>
              </a:xfrm>
              <a:prstGeom prst="rect">
                <a:avLst/>
              </a:prstGeom>
              <a:noFill/>
            </p:spPr>
            <p:txBody>
              <a:bodyPr wrap="square">
                <a:spAutoFit/>
              </a:bodyPr>
              <a:lstStyle/>
              <a:p>
                <a:r>
                  <a:rPr lang="en-US" sz="2400" dirty="0">
                    <a:solidFill>
                      <a:schemeClr val="tx1"/>
                    </a:solidFill>
                  </a:rPr>
                  <a:t>Think of </a:t>
                </a:r>
                <a14:m>
                  <m:oMath xmlns:m="http://schemas.openxmlformats.org/officeDocument/2006/math">
                    <m:r>
                      <m:rPr>
                        <m:sty m:val="p"/>
                      </m:rPr>
                      <a:rPr lang="en-US" sz="2400" b="0" i="0" smtClean="0">
                        <a:solidFill>
                          <a:schemeClr val="tx1"/>
                        </a:solidFill>
                        <a:latin typeface="Cambria Math" panose="02040503050406030204" pitchFamily="18" charset="0"/>
                      </a:rPr>
                      <m:t>Δ</m:t>
                    </m:r>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r>
                          <a:rPr lang="en-US" sz="2400" b="0" i="1" smtClean="0">
                            <a:solidFill>
                              <a:schemeClr val="tx1"/>
                            </a:solidFill>
                            <a:latin typeface="Cambria Math" panose="02040503050406030204" pitchFamily="18" charset="0"/>
                          </a:rPr>
                          <m:t>𝑛</m:t>
                        </m:r>
                      </m:sup>
                    </m:sSup>
                  </m:oMath>
                </a14:m>
                <a:r>
                  <a:rPr lang="en-US" sz="2400" b="0" i="1" dirty="0">
                    <a:solidFill>
                      <a:schemeClr val="tx1"/>
                    </a:solidFill>
                    <a:latin typeface="Cambria Math" panose="02040503050406030204" pitchFamily="18" charset="0"/>
                  </a:rPr>
                  <a:t>. </a:t>
                </a:r>
                <a:endParaRPr lang="en-US" sz="2400" dirty="0"/>
              </a:p>
            </p:txBody>
          </p:sp>
        </mc:Choice>
        <mc:Fallback>
          <p:sp>
            <p:nvSpPr>
              <p:cNvPr id="5" name="TextBox 4">
                <a:extLst>
                  <a:ext uri="{FF2B5EF4-FFF2-40B4-BE49-F238E27FC236}">
                    <a16:creationId xmlns:a16="http://schemas.microsoft.com/office/drawing/2014/main" id="{F80774DE-668B-2DD1-7D04-A4CC31FA80A5}"/>
                  </a:ext>
                </a:extLst>
              </p:cNvPr>
              <p:cNvSpPr txBox="1">
                <a:spLocks noRot="1" noChangeAspect="1" noMove="1" noResize="1" noEditPoints="1" noAdjustHandles="1" noChangeArrowheads="1" noChangeShapeType="1" noTextEdit="1"/>
              </p:cNvSpPr>
              <p:nvPr/>
            </p:nvSpPr>
            <p:spPr>
              <a:xfrm>
                <a:off x="6833936" y="6162641"/>
                <a:ext cx="6096000" cy="461665"/>
              </a:xfrm>
              <a:prstGeom prst="rect">
                <a:avLst/>
              </a:prstGeom>
              <a:blipFill>
                <a:blip r:embed="rId3"/>
                <a:stretch>
                  <a:fillRect l="-1663" t="-10811" b="-29730"/>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C6B133CB-018D-221B-3A0F-03BDD1361949}"/>
              </a:ext>
            </a:extLst>
          </p:cNvPr>
          <p:cNvSpPr/>
          <p:nvPr/>
        </p:nvSpPr>
        <p:spPr>
          <a:xfrm>
            <a:off x="675249" y="1940759"/>
            <a:ext cx="10678551" cy="280770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83D369E8-1F9E-1D46-EBF3-16661D9A1FD3}"/>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A graph oracle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𝑅</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oMath>
                </a14:m>
                <a:r>
                  <a:rPr lang="en-US" sz="2400" dirty="0">
                    <a:solidFill>
                      <a:schemeClr val="tx1"/>
                    </a:solidFill>
                  </a:rPr>
                  <a:t> is a</a:t>
                </a:r>
              </a:p>
              <a:p>
                <a:r>
                  <a:rPr lang="en-US" sz="2400" dirty="0">
                    <a:solidFill>
                      <a:schemeClr val="tx1"/>
                    </a:solidFill>
                  </a:rPr>
                  <a:t>YES instance if the corresponding graph can be partitioned into two components of size </a:t>
                </a:r>
                <a14:m>
                  <m:oMath xmlns:m="http://schemas.openxmlformats.org/officeDocument/2006/math">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/2</m:t>
                    </m:r>
                  </m:oMath>
                </a14:m>
                <a:r>
                  <a:rPr lang="en-US" sz="2400" dirty="0">
                    <a:solidFill>
                      <a:schemeClr val="tx1"/>
                    </a:solidFill>
                  </a:rPr>
                  <a:t>.</a:t>
                </a:r>
              </a:p>
              <a:p>
                <a:r>
                  <a:rPr lang="en-US" sz="2400" dirty="0">
                    <a:solidFill>
                      <a:schemeClr val="tx1"/>
                    </a:solidFill>
                  </a:rPr>
                  <a:t>NO instance if the corresponding graph is a </a:t>
                </a:r>
                <a14:m>
                  <m:oMath xmlns:m="http://schemas.openxmlformats.org/officeDocument/2006/math">
                    <m:r>
                      <m:rPr>
                        <m:sty m:val="p"/>
                      </m:rPr>
                      <a:rPr lang="en-US" sz="2400" b="0" i="0" smtClean="0">
                        <a:solidFill>
                          <a:schemeClr val="tx1"/>
                        </a:solidFill>
                        <a:latin typeface="Cambria Math" panose="02040503050406030204" pitchFamily="18" charset="0"/>
                      </a:rPr>
                      <m:t>Δ</m:t>
                    </m:r>
                  </m:oMath>
                </a14:m>
                <a:r>
                  <a:rPr lang="en-US" sz="2400" dirty="0">
                    <a:solidFill>
                      <a:schemeClr val="tx1"/>
                    </a:solidFill>
                  </a:rPr>
                  <a:t>-expander</a:t>
                </a:r>
              </a:p>
            </p:txBody>
          </p:sp>
        </mc:Choice>
        <mc:Fallback>
          <p:sp>
            <p:nvSpPr>
              <p:cNvPr id="8" name="Content Placeholder 2">
                <a:extLst>
                  <a:ext uri="{FF2B5EF4-FFF2-40B4-BE49-F238E27FC236}">
                    <a16:creationId xmlns:a16="http://schemas.microsoft.com/office/drawing/2014/main" id="{83D369E8-1F9E-1D46-EBF3-16661D9A1FD3}"/>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4"/>
                <a:stretch>
                  <a:fillRect l="-999" t="-4255" b="-212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DC6E40A-3C9F-485A-B7A9-F2CDE11B154E}"/>
              </a:ext>
            </a:extLst>
          </p:cNvPr>
          <p:cNvSpPr txBox="1"/>
          <p:nvPr/>
        </p:nvSpPr>
        <p:spPr>
          <a:xfrm>
            <a:off x="933155" y="2137102"/>
            <a:ext cx="10162735" cy="523220"/>
          </a:xfrm>
          <a:prstGeom prst="rect">
            <a:avLst/>
          </a:prstGeom>
          <a:noFill/>
        </p:spPr>
        <p:txBody>
          <a:bodyPr wrap="square" rtlCol="0">
            <a:spAutoFit/>
          </a:bodyPr>
          <a:lstStyle/>
          <a:p>
            <a:r>
              <a:rPr lang="en-US" sz="2800" b="1" u="sng" dirty="0"/>
              <a:t>The </a:t>
            </a:r>
            <a:r>
              <a:rPr lang="en-US" sz="2800" u="sng" dirty="0">
                <a:solidFill>
                  <a:srgbClr val="FFC000"/>
                </a:solidFill>
                <a:latin typeface="American Typewriter" panose="02090604020004020304" pitchFamily="18" charset="77"/>
              </a:rPr>
              <a:t>Components</a:t>
            </a:r>
            <a:r>
              <a:rPr lang="en-US" sz="2800" b="1" u="sng" dirty="0"/>
              <a:t> problem</a:t>
            </a:r>
          </a:p>
        </p:txBody>
      </p:sp>
      <p:sp>
        <p:nvSpPr>
          <p:cNvPr id="12" name="Content Placeholder 2">
            <a:extLst>
              <a:ext uri="{FF2B5EF4-FFF2-40B4-BE49-F238E27FC236}">
                <a16:creationId xmlns:a16="http://schemas.microsoft.com/office/drawing/2014/main" id="{4C1F5874-4086-E7B9-7A98-BDBF161227F3}"/>
              </a:ext>
            </a:extLst>
          </p:cNvPr>
          <p:cNvSpPr txBox="1">
            <a:spLocks/>
          </p:cNvSpPr>
          <p:nvPr/>
        </p:nvSpPr>
        <p:spPr>
          <a:xfrm>
            <a:off x="838200" y="5180898"/>
            <a:ext cx="10515600" cy="981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 particular, NO instances are a single component that is highly connected.</a:t>
            </a:r>
          </a:p>
        </p:txBody>
      </p:sp>
    </p:spTree>
    <p:extLst>
      <p:ext uri="{BB962C8B-B14F-4D97-AF65-F5344CB8AC3E}">
        <p14:creationId xmlns:p14="http://schemas.microsoft.com/office/powerpoint/2010/main" val="42683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9167-2B37-F60E-A20E-15A3B45A6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BD08D-B428-8FB5-7C02-E34BDB8CE8DF}"/>
              </a:ext>
            </a:extLst>
          </p:cNvPr>
          <p:cNvSpPr>
            <a:spLocks noGrp="1"/>
          </p:cNvSpPr>
          <p:nvPr>
            <p:ph type="title"/>
          </p:nvPr>
        </p:nvSpPr>
        <p:spPr/>
        <p:txBody>
          <a:bodyPr>
            <a:normAutofit/>
          </a:bodyPr>
          <a:lstStyle/>
          <a:p>
            <a:r>
              <a:rPr lang="en-US" sz="4000" dirty="0"/>
              <a:t>This talk</a:t>
            </a:r>
          </a:p>
        </p:txBody>
      </p:sp>
      <p:sp>
        <p:nvSpPr>
          <p:cNvPr id="5" name="Content Placeholder 2">
            <a:extLst>
              <a:ext uri="{FF2B5EF4-FFF2-40B4-BE49-F238E27FC236}">
                <a16:creationId xmlns:a16="http://schemas.microsoft.com/office/drawing/2014/main" id="{75543E0F-CD8B-AFDB-BD6C-D3B4A902EB70}"/>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8893ECFC-CFA6-BC65-6CD4-95A212384CB3}"/>
              </a:ext>
            </a:extLst>
          </p:cNvPr>
          <p:cNvSpPr txBox="1">
            <a:spLocks/>
          </p:cNvSpPr>
          <p:nvPr/>
        </p:nvSpPr>
        <p:spPr>
          <a:xfrm>
            <a:off x="838200" y="1857393"/>
            <a:ext cx="10515600" cy="2460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Main result</a:t>
            </a:r>
            <a:r>
              <a:rPr lang="en-US" sz="2400" dirty="0"/>
              <a:t>: Distinguishing between whether an exponentially-large graph </a:t>
            </a:r>
            <a:br>
              <a:rPr lang="en-US" sz="2400" dirty="0"/>
            </a:br>
            <a:r>
              <a:rPr lang="en-US" sz="2400" dirty="0"/>
              <a:t>(given oracle access to it) </a:t>
            </a:r>
          </a:p>
          <a:p>
            <a:pPr>
              <a:buFontTx/>
              <a:buChar char="-"/>
            </a:pPr>
            <a:r>
              <a:rPr lang="en-US" sz="2400" dirty="0"/>
              <a:t>has two disconnected components, or </a:t>
            </a:r>
          </a:p>
          <a:p>
            <a:pPr>
              <a:buFontTx/>
              <a:buChar char="-"/>
            </a:pPr>
            <a:r>
              <a:rPr lang="en-US" sz="2400" dirty="0"/>
              <a:t>has a single expanding component</a:t>
            </a:r>
          </a:p>
          <a:p>
            <a:pPr marL="0" indent="0">
              <a:buNone/>
            </a:pPr>
            <a:r>
              <a:rPr lang="en-US" sz="2400" dirty="0"/>
              <a:t>separates QMA from QCMA, assuming a quantum </a:t>
            </a:r>
            <a:r>
              <a:rPr lang="en-US" sz="2400" dirty="0" err="1"/>
              <a:t>pseudorandomness</a:t>
            </a:r>
            <a:r>
              <a:rPr lang="en-US" sz="2400" dirty="0"/>
              <a:t> conjecture. </a:t>
            </a:r>
          </a:p>
        </p:txBody>
      </p:sp>
      <p:sp>
        <p:nvSpPr>
          <p:cNvPr id="11" name="Content Placeholder 2">
            <a:extLst>
              <a:ext uri="{FF2B5EF4-FFF2-40B4-BE49-F238E27FC236}">
                <a16:creationId xmlns:a16="http://schemas.microsoft.com/office/drawing/2014/main" id="{468B6ACA-AFC1-AE73-976F-802E3082CBD3}"/>
              </a:ext>
            </a:extLst>
          </p:cNvPr>
          <p:cNvSpPr txBox="1">
            <a:spLocks/>
          </p:cNvSpPr>
          <p:nvPr/>
        </p:nvSpPr>
        <p:spPr>
          <a:xfrm>
            <a:off x="838200" y="4881414"/>
            <a:ext cx="10515600" cy="189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is evidence that quantum proofs can convince verifiers of more complex statements than classical proofs. </a:t>
            </a:r>
          </a:p>
        </p:txBody>
      </p:sp>
      <p:sp>
        <p:nvSpPr>
          <p:cNvPr id="12" name="Content Placeholder 2">
            <a:extLst>
              <a:ext uri="{FF2B5EF4-FFF2-40B4-BE49-F238E27FC236}">
                <a16:creationId xmlns:a16="http://schemas.microsoft.com/office/drawing/2014/main" id="{43DEFCEB-0110-D40C-3F97-6762A5282C52}"/>
              </a:ext>
            </a:extLst>
          </p:cNvPr>
          <p:cNvSpPr txBox="1">
            <a:spLocks/>
          </p:cNvSpPr>
          <p:nvPr/>
        </p:nvSpPr>
        <p:spPr>
          <a:xfrm>
            <a:off x="838200" y="5455856"/>
            <a:ext cx="10515600" cy="1348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13" name="Rounded Rectangle 12">
            <a:extLst>
              <a:ext uri="{FF2B5EF4-FFF2-40B4-BE49-F238E27FC236}">
                <a16:creationId xmlns:a16="http://schemas.microsoft.com/office/drawing/2014/main" id="{A2174D26-A81E-9709-120D-8210B7913AC8}"/>
              </a:ext>
            </a:extLst>
          </p:cNvPr>
          <p:cNvSpPr/>
          <p:nvPr/>
        </p:nvSpPr>
        <p:spPr>
          <a:xfrm>
            <a:off x="675249" y="1591772"/>
            <a:ext cx="10678551" cy="300903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35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92AB-85F0-ECA2-F7A4-33C14EFF0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6269C-449F-4E05-37C1-55C9C64DD70A}"/>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9166BC44-D2AF-8270-F72D-F6DA427E6D79}"/>
                  </a:ext>
                </a:extLst>
              </p:cNvPr>
              <p:cNvSpPr txBox="1">
                <a:spLocks/>
              </p:cNvSpPr>
              <p:nvPr/>
            </p:nvSpPr>
            <p:spPr>
              <a:xfrm>
                <a:off x="933155" y="399509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Perform one of two tests at random:</a:t>
                </a:r>
              </a:p>
              <a:p>
                <a:pPr marL="0" indent="0">
                  <a:buNone/>
                </a:pPr>
                <a:r>
                  <a:rPr lang="en-US" sz="2400" dirty="0">
                    <a:solidFill>
                      <a:schemeClr val="bg1"/>
                    </a:solidFill>
                  </a:rPr>
                  <a:t>1. </a:t>
                </a:r>
                <a:r>
                  <a:rPr lang="en-US" sz="2400" b="1" dirty="0" err="1">
                    <a:solidFill>
                      <a:schemeClr val="bg1"/>
                    </a:solidFill>
                  </a:rPr>
                  <a:t>Balancedness</a:t>
                </a:r>
                <a:r>
                  <a:rPr lang="en-US" sz="2400" b="1" dirty="0">
                    <a:solidFill>
                      <a:schemeClr val="bg1"/>
                    </a:solidFill>
                  </a:rPr>
                  <a:t> test</a:t>
                </a:r>
                <a:r>
                  <a:rPr lang="en-US" sz="2400" dirty="0">
                    <a:solidFill>
                      <a:schemeClr val="bg1"/>
                    </a:solidFill>
                  </a:rPr>
                  <a:t>: check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is orthogonal to </a:t>
                </a:r>
                <a14:m>
                  <m:oMath xmlns:m="http://schemas.openxmlformats.org/officeDocument/2006/math">
                    <m:f>
                      <m:fPr>
                        <m:ctrlPr>
                          <a:rPr lang="en-US" sz="2400" i="1">
                            <a:solidFill>
                              <a:schemeClr val="bg1"/>
                            </a:solidFill>
                            <a:latin typeface="Cambria Math" panose="02040503050406030204" pitchFamily="18" charset="0"/>
                          </a:rPr>
                        </m:ctrlPr>
                      </m:fPr>
                      <m:num>
                        <m:r>
                          <a:rPr lang="en-US" sz="2400" i="1">
                            <a:solidFill>
                              <a:schemeClr val="bg1"/>
                            </a:solidFill>
                            <a:latin typeface="Cambria Math" panose="02040503050406030204" pitchFamily="18" charset="0"/>
                          </a:rPr>
                          <m:t>1</m:t>
                        </m:r>
                      </m:num>
                      <m:den>
                        <m:rad>
                          <m:radPr>
                            <m:degHide m:val="on"/>
                            <m:ctrlPr>
                              <a:rPr lang="en-US" sz="2400" i="1">
                                <a:solidFill>
                                  <a:schemeClr val="bg1"/>
                                </a:solidFill>
                                <a:latin typeface="Cambria Math" panose="02040503050406030204" pitchFamily="18" charset="0"/>
                              </a:rPr>
                            </m:ctrlPr>
                          </m:radPr>
                          <m:deg/>
                          <m:e>
                            <m:r>
                              <a:rPr lang="en-US" sz="2400" i="1">
                                <a:solidFill>
                                  <a:schemeClr val="bg1"/>
                                </a:solidFill>
                                <a:latin typeface="Cambria Math" panose="02040503050406030204" pitchFamily="18" charset="0"/>
                              </a:rPr>
                              <m:t>𝑁</m:t>
                            </m:r>
                          </m:e>
                        </m:rad>
                      </m:den>
                    </m:f>
                    <m:nary>
                      <m:naryPr>
                        <m:chr m:val="∑"/>
                        <m:supHide m:val="on"/>
                        <m:ctrlPr>
                          <a:rPr lang="en-US" sz="2400" i="1">
                            <a:solidFill>
                              <a:schemeClr val="bg1"/>
                            </a:solidFill>
                            <a:latin typeface="Cambria Math" panose="02040503050406030204" pitchFamily="18" charset="0"/>
                          </a:rPr>
                        </m:ctrlPr>
                      </m:naryPr>
                      <m:sub>
                        <m:r>
                          <m:rPr>
                            <m:brk m:alnAt="7"/>
                          </m:rPr>
                          <a:rPr lang="en-US"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sub>
                      <m:sup/>
                      <m:e>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nary>
                  </m:oMath>
                </a14:m>
                <a:r>
                  <a:rPr lang="en-US" sz="2400" dirty="0">
                    <a:solidFill>
                      <a:schemeClr val="bg1"/>
                    </a:solidFill>
                  </a:rPr>
                  <a:t>.</a:t>
                </a:r>
              </a:p>
              <a:p>
                <a:pPr marL="0" indent="0">
                  <a:buNone/>
                </a:pPr>
                <a:r>
                  <a:rPr lang="en-US" sz="2400" dirty="0">
                    <a:solidFill>
                      <a:schemeClr val="bg1"/>
                    </a:solidFill>
                  </a:rPr>
                  <a:t>2. </a:t>
                </a:r>
                <a:r>
                  <a:rPr lang="en-US" sz="2400" b="1" dirty="0">
                    <a:solidFill>
                      <a:schemeClr val="bg1"/>
                    </a:solidFill>
                  </a:rPr>
                  <a:t>Expansion test</a:t>
                </a:r>
                <a:r>
                  <a:rPr lang="en-US" sz="2400" dirty="0">
                    <a:solidFill>
                      <a:schemeClr val="bg1"/>
                    </a:solidFill>
                  </a:rPr>
                  <a:t>: pick a random color </a:t>
                </a:r>
                <a14:m>
                  <m:oMath xmlns:m="http://schemas.openxmlformats.org/officeDocument/2006/math">
                    <m:r>
                      <a:rPr lang="en-US" sz="240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𝑅</m:t>
                    </m:r>
                    <m:r>
                      <a:rPr lang="en-US" sz="2400" b="0" i="1" smtClean="0">
                        <a:solidFill>
                          <a:schemeClr val="bg1"/>
                        </a:solidFill>
                        <a:latin typeface="Cambria Math" panose="02040503050406030204" pitchFamily="18" charset="0"/>
                      </a:rPr>
                      <m:t>]</m:t>
                    </m:r>
                  </m:oMath>
                </a14:m>
                <a:r>
                  <a:rPr lang="en-US" sz="2400" dirty="0">
                    <a:solidFill>
                      <a:schemeClr val="bg1"/>
                    </a:solidFill>
                  </a:rPr>
                  <a:t>. Check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is invariant under permuting the vertices according to the matching </a:t>
                </a:r>
                <a14:m>
                  <m:oMath xmlns:m="http://schemas.openxmlformats.org/officeDocument/2006/math">
                    <m:r>
                      <a:rPr lang="en-US" sz="2400" b="0" i="1" smtClean="0">
                        <a:solidFill>
                          <a:schemeClr val="bg1"/>
                        </a:solidFill>
                        <a:latin typeface="Cambria Math" panose="02040503050406030204" pitchFamily="18" charset="0"/>
                      </a:rPr>
                      <m:t>𝐹</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a14:m>
                <a:r>
                  <a:rPr lang="en-US" sz="2400" dirty="0">
                    <a:solidFill>
                      <a:schemeClr val="bg1"/>
                    </a:solidFill>
                  </a:rPr>
                  <a:t>.</a:t>
                </a:r>
              </a:p>
              <a:p>
                <a:pPr marL="0" indent="0">
                  <a:buNone/>
                </a:pPr>
                <a:endParaRPr lang="en-US" sz="2400" dirty="0">
                  <a:solidFill>
                    <a:schemeClr val="bg1"/>
                  </a:solidFill>
                </a:endParaRPr>
              </a:p>
              <a:p>
                <a:pPr marL="0" indent="0">
                  <a:buNone/>
                </a:pPr>
                <a:endParaRPr lang="en-US" sz="2400" dirty="0">
                  <a:solidFill>
                    <a:schemeClr val="bg1"/>
                  </a:solidFill>
                </a:endParaRPr>
              </a:p>
            </p:txBody>
          </p:sp>
        </mc:Choice>
        <mc:Fallback>
          <p:sp>
            <p:nvSpPr>
              <p:cNvPr id="4" name="Content Placeholder 2">
                <a:extLst>
                  <a:ext uri="{FF2B5EF4-FFF2-40B4-BE49-F238E27FC236}">
                    <a16:creationId xmlns:a16="http://schemas.microsoft.com/office/drawing/2014/main" id="{9166BC44-D2AF-8270-F72D-F6DA427E6D79}"/>
                  </a:ext>
                </a:extLst>
              </p:cNvPr>
              <p:cNvSpPr txBox="1">
                <a:spLocks noRot="1" noChangeAspect="1" noMove="1" noResize="1" noEditPoints="1" noAdjustHandles="1" noChangeArrowheads="1" noChangeShapeType="1" noTextEdit="1"/>
              </p:cNvSpPr>
              <p:nvPr/>
            </p:nvSpPr>
            <p:spPr>
              <a:xfrm>
                <a:off x="933155" y="3995092"/>
                <a:ext cx="10162735" cy="2357582"/>
              </a:xfrm>
              <a:prstGeom prst="rect">
                <a:avLst/>
              </a:prstGeom>
              <a:blipFill>
                <a:blip r:embed="rId2"/>
                <a:stretch>
                  <a:fillRect l="-999" t="-4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99EC1495-F176-2C34-9083-1EF348D6047E}"/>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p:sp>
            <p:nvSpPr>
              <p:cNvPr id="6" name="Content Placeholder 2">
                <a:extLst>
                  <a:ext uri="{FF2B5EF4-FFF2-40B4-BE49-F238E27FC236}">
                    <a16:creationId xmlns:a16="http://schemas.microsoft.com/office/drawing/2014/main" id="{99EC1495-F176-2C34-9083-1EF348D6047E}"/>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3"/>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398DF2C-5065-2395-B533-B943F44B36DF}"/>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91EDD760-EE24-F1CE-E31D-08663880CBFA}"/>
                  </a:ext>
                </a:extLst>
              </p:cNvPr>
              <p:cNvSpPr txBox="1">
                <a:spLocks/>
              </p:cNvSpPr>
              <p:nvPr/>
            </p:nvSpPr>
            <p:spPr>
              <a:xfrm>
                <a:off x="838200" y="4015866"/>
                <a:ext cx="6862011" cy="1144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YES </a:t>
                </a:r>
                <a:r>
                  <a:rPr lang="en-US" sz="2400" dirty="0">
                    <a:solidFill>
                      <a:schemeClr val="tx1"/>
                    </a:solidFill>
                  </a:rPr>
                  <a:t>graph oracles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there is balanced partition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𝑆</m:t>
                        </m:r>
                      </m:e>
                    </m:bar>
                  </m:oMath>
                </a14:m>
                <a:r>
                  <a:rPr lang="en-US" sz="2400" dirty="0">
                    <a:solidFill>
                      <a:schemeClr val="tx1"/>
                    </a:solidFill>
                  </a:rPr>
                  <a:t> and no edges cross the partition.</a:t>
                </a:r>
              </a:p>
            </p:txBody>
          </p:sp>
        </mc:Choice>
        <mc:Fallback>
          <p:sp>
            <p:nvSpPr>
              <p:cNvPr id="8" name="Content Placeholder 2">
                <a:extLst>
                  <a:ext uri="{FF2B5EF4-FFF2-40B4-BE49-F238E27FC236}">
                    <a16:creationId xmlns:a16="http://schemas.microsoft.com/office/drawing/2014/main" id="{91EDD760-EE24-F1CE-E31D-08663880CBFA}"/>
                  </a:ext>
                </a:extLst>
              </p:cNvPr>
              <p:cNvSpPr txBox="1">
                <a:spLocks noRot="1" noChangeAspect="1" noMove="1" noResize="1" noEditPoints="1" noAdjustHandles="1" noChangeArrowheads="1" noChangeShapeType="1" noTextEdit="1"/>
              </p:cNvSpPr>
              <p:nvPr/>
            </p:nvSpPr>
            <p:spPr>
              <a:xfrm>
                <a:off x="838200" y="4015866"/>
                <a:ext cx="6862011" cy="1144754"/>
              </a:xfrm>
              <a:prstGeom prst="rect">
                <a:avLst/>
              </a:prstGeom>
              <a:blipFill>
                <a:blip r:embed="rId4"/>
                <a:stretch>
                  <a:fillRect l="-1479" t="-7692" r="-1479"/>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128D506D-C05B-ECAF-011B-B65F25051D80}"/>
              </a:ext>
            </a:extLst>
          </p:cNvPr>
          <p:cNvSpPr/>
          <p:nvPr/>
        </p:nvSpPr>
        <p:spPr>
          <a:xfrm>
            <a:off x="7980948" y="3429000"/>
            <a:ext cx="1844842" cy="187692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C87338-969F-B073-85EE-B1C07979D633}"/>
              </a:ext>
            </a:extLst>
          </p:cNvPr>
          <p:cNvSpPr/>
          <p:nvPr/>
        </p:nvSpPr>
        <p:spPr>
          <a:xfrm>
            <a:off x="10106527" y="3428999"/>
            <a:ext cx="1844842" cy="1876927"/>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4C608CF-4C8D-3313-3827-BA448FA23FCA}"/>
                  </a:ext>
                </a:extLst>
              </p:cNvPr>
              <p:cNvSpPr txBox="1"/>
              <p:nvPr/>
            </p:nvSpPr>
            <p:spPr>
              <a:xfrm>
                <a:off x="7980948" y="4105852"/>
                <a:ext cx="184484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𝑆</m:t>
                      </m:r>
                    </m:oMath>
                  </m:oMathPara>
                </a14:m>
                <a:endParaRPr lang="en-US" sz="2800" dirty="0"/>
              </a:p>
            </p:txBody>
          </p:sp>
        </mc:Choice>
        <mc:Fallback>
          <p:sp>
            <p:nvSpPr>
              <p:cNvPr id="11" name="TextBox 10">
                <a:extLst>
                  <a:ext uri="{FF2B5EF4-FFF2-40B4-BE49-F238E27FC236}">
                    <a16:creationId xmlns:a16="http://schemas.microsoft.com/office/drawing/2014/main" id="{24C608CF-4C8D-3313-3827-BA448FA23FCA}"/>
                  </a:ext>
                </a:extLst>
              </p:cNvPr>
              <p:cNvSpPr txBox="1">
                <a:spLocks noRot="1" noChangeAspect="1" noMove="1" noResize="1" noEditPoints="1" noAdjustHandles="1" noChangeArrowheads="1" noChangeShapeType="1" noTextEdit="1"/>
              </p:cNvSpPr>
              <p:nvPr/>
            </p:nvSpPr>
            <p:spPr>
              <a:xfrm>
                <a:off x="7980948" y="4105852"/>
                <a:ext cx="184484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AB792CA-D040-4AB1-C2A5-26E98EFDD37C}"/>
                  </a:ext>
                </a:extLst>
              </p:cNvPr>
              <p:cNvSpPr txBox="1"/>
              <p:nvPr/>
            </p:nvSpPr>
            <p:spPr>
              <a:xfrm>
                <a:off x="10106527" y="4105852"/>
                <a:ext cx="1844842" cy="5739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ar>
                        <m:barPr>
                          <m:pos m:val="top"/>
                          <m:ctrlPr>
                            <a:rPr lang="en-US" sz="2800" b="0" i="1" smtClean="0">
                              <a:solidFill>
                                <a:schemeClr val="bg1"/>
                              </a:solidFill>
                              <a:latin typeface="Cambria Math" panose="02040503050406030204" pitchFamily="18" charset="0"/>
                            </a:rPr>
                          </m:ctrlPr>
                        </m:barPr>
                        <m:e>
                          <m:r>
                            <a:rPr lang="en-US" sz="2800" b="0" i="1" smtClean="0">
                              <a:solidFill>
                                <a:schemeClr val="bg1"/>
                              </a:solidFill>
                              <a:latin typeface="Cambria Math" panose="02040503050406030204" pitchFamily="18" charset="0"/>
                            </a:rPr>
                            <m:t>𝑆</m:t>
                          </m:r>
                        </m:e>
                      </m:bar>
                    </m:oMath>
                  </m:oMathPara>
                </a14:m>
                <a:endParaRPr lang="en-US" sz="2800" dirty="0"/>
              </a:p>
            </p:txBody>
          </p:sp>
        </mc:Choice>
        <mc:Fallback>
          <p:sp>
            <p:nvSpPr>
              <p:cNvPr id="12" name="TextBox 11">
                <a:extLst>
                  <a:ext uri="{FF2B5EF4-FFF2-40B4-BE49-F238E27FC236}">
                    <a16:creationId xmlns:a16="http://schemas.microsoft.com/office/drawing/2014/main" id="{2AB792CA-D040-4AB1-C2A5-26E98EFDD37C}"/>
                  </a:ext>
                </a:extLst>
              </p:cNvPr>
              <p:cNvSpPr txBox="1">
                <a:spLocks noRot="1" noChangeAspect="1" noMove="1" noResize="1" noEditPoints="1" noAdjustHandles="1" noChangeArrowheads="1" noChangeShapeType="1" noTextEdit="1"/>
              </p:cNvSpPr>
              <p:nvPr/>
            </p:nvSpPr>
            <p:spPr>
              <a:xfrm>
                <a:off x="10106527" y="4105852"/>
                <a:ext cx="1844842" cy="5739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ounded Rectangular Callout 12">
                <a:extLst>
                  <a:ext uri="{FF2B5EF4-FFF2-40B4-BE49-F238E27FC236}">
                    <a16:creationId xmlns:a16="http://schemas.microsoft.com/office/drawing/2014/main" id="{6341DB79-1E17-4EB8-0173-EB554143698B}"/>
                  </a:ext>
                </a:extLst>
              </p:cNvPr>
              <p:cNvSpPr/>
              <p:nvPr/>
            </p:nvSpPr>
            <p:spPr>
              <a:xfrm>
                <a:off x="1475874" y="2827273"/>
                <a:ext cx="3296652" cy="910538"/>
              </a:xfrm>
              <a:prstGeom prst="wedgeRoundRectCallout">
                <a:avLst>
                  <a:gd name="adj1" fmla="val 46695"/>
                  <a:gd name="adj2" fmla="val -84327"/>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Quantum state on </a:t>
                </a:r>
                <a:br>
                  <a:rPr lang="en-US" sz="2400" dirty="0">
                    <a:solidFill>
                      <a:schemeClr val="bg1"/>
                    </a:solidFill>
                  </a:rPr>
                </a:br>
                <a14:m>
                  <m:oMath xmlns:m="http://schemas.openxmlformats.org/officeDocument/2006/math">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r>
                          <a:rPr lang="en-US" sz="2400" b="0" i="1" smtClean="0">
                            <a:solidFill>
                              <a:schemeClr val="bg1"/>
                            </a:solidFill>
                            <a:latin typeface="Cambria Math" panose="02040503050406030204" pitchFamily="18" charset="0"/>
                          </a:rPr>
                          <m:t>𝑁</m:t>
                        </m:r>
                      </m:e>
                    </m:func>
                  </m:oMath>
                </a14:m>
                <a:r>
                  <a:rPr lang="en-US" sz="2400" dirty="0">
                    <a:solidFill>
                      <a:schemeClr val="bg1"/>
                    </a:solidFill>
                  </a:rPr>
                  <a:t> qubits</a:t>
                </a:r>
              </a:p>
            </p:txBody>
          </p:sp>
        </mc:Choice>
        <mc:Fallback>
          <p:sp>
            <p:nvSpPr>
              <p:cNvPr id="13" name="Rounded Rectangular Callout 12">
                <a:extLst>
                  <a:ext uri="{FF2B5EF4-FFF2-40B4-BE49-F238E27FC236}">
                    <a16:creationId xmlns:a16="http://schemas.microsoft.com/office/drawing/2014/main" id="{6341DB79-1E17-4EB8-0173-EB554143698B}"/>
                  </a:ext>
                </a:extLst>
              </p:cNvPr>
              <p:cNvSpPr>
                <a:spLocks noRot="1" noChangeAspect="1" noMove="1" noResize="1" noEditPoints="1" noAdjustHandles="1" noChangeArrowheads="1" noChangeShapeType="1" noTextEdit="1"/>
              </p:cNvSpPr>
              <p:nvPr/>
            </p:nvSpPr>
            <p:spPr>
              <a:xfrm>
                <a:off x="1475874" y="2827273"/>
                <a:ext cx="3296652" cy="910538"/>
              </a:xfrm>
              <a:prstGeom prst="wedgeRoundRectCallout">
                <a:avLst>
                  <a:gd name="adj1" fmla="val 46695"/>
                  <a:gd name="adj2" fmla="val -84327"/>
                  <a:gd name="adj3" fmla="val 16667"/>
                </a:avLst>
              </a:prstGeom>
              <a:blipFill>
                <a:blip r:embed="rId7"/>
                <a:stretch>
                  <a:fillRect b="-8081"/>
                </a:stretch>
              </a:blipFill>
            </p:spPr>
            <p:txBody>
              <a:bodyPr/>
              <a:lstStyle/>
              <a:p>
                <a:r>
                  <a:rPr lang="en-US">
                    <a:noFill/>
                  </a:rPr>
                  <a:t> </a:t>
                </a:r>
              </a:p>
            </p:txBody>
          </p:sp>
        </mc:Fallback>
      </mc:AlternateContent>
    </p:spTree>
    <p:extLst>
      <p:ext uri="{BB962C8B-B14F-4D97-AF65-F5344CB8AC3E}">
        <p14:creationId xmlns:p14="http://schemas.microsoft.com/office/powerpoint/2010/main" val="15382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2A42F-2C1A-F0A3-A0AF-85C94D8F4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9260-05DE-C9CD-C6C1-F117490BFEB8}"/>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C4819201-F050-0BD8-1188-C1E81888E873}"/>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746EE7F0-1108-9198-94C1-1047EEC260CB}"/>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746EE7F0-1108-9198-94C1-1047EEC260CB}"/>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D418DCE-444D-7F9D-BDD4-DF42CB25070F}"/>
                  </a:ext>
                </a:extLst>
              </p:cNvPr>
              <p:cNvSpPr txBox="1"/>
              <p:nvPr/>
            </p:nvSpPr>
            <p:spPr>
              <a:xfrm>
                <a:off x="933155" y="3179840"/>
                <a:ext cx="10162735" cy="523220"/>
              </a:xfrm>
              <a:prstGeom prst="rect">
                <a:avLst/>
              </a:prstGeom>
              <a:noFill/>
            </p:spPr>
            <p:txBody>
              <a:bodyPr wrap="square" rtlCol="0">
                <a:spAutoFit/>
              </a:bodyPr>
              <a:lstStyle/>
              <a:p>
                <a:r>
                  <a:rPr lang="en-US" sz="2800" b="1" u="sng" dirty="0"/>
                  <a:t>QMA verifier, on input </a:t>
                </a:r>
                <a14:m>
                  <m:oMath xmlns:m="http://schemas.openxmlformats.org/officeDocument/2006/math">
                    <m:r>
                      <a:rPr lang="en-US" sz="2800" i="1" u="sng">
                        <a:latin typeface="Cambria Math" panose="02040503050406030204" pitchFamily="18" charset="0"/>
                      </a:rPr>
                      <m:t>|</m:t>
                    </m:r>
                    <m:r>
                      <a:rPr lang="en-US" sz="2800" i="1" u="sng">
                        <a:latin typeface="Cambria Math" panose="02040503050406030204" pitchFamily="18" charset="0"/>
                      </a:rPr>
                      <m:t>𝜓</m:t>
                    </m:r>
                    <m:r>
                      <a:rPr lang="en-US" sz="2800" i="1" u="sng">
                        <a:latin typeface="Cambria Math" panose="02040503050406030204" pitchFamily="18" charset="0"/>
                      </a:rPr>
                      <m:t>⟩</m:t>
                    </m:r>
                  </m:oMath>
                </a14:m>
                <a:endParaRPr lang="en-US" sz="2800" b="1" u="sng" dirty="0"/>
              </a:p>
            </p:txBody>
          </p:sp>
        </mc:Choice>
        <mc:Fallback>
          <p:sp>
            <p:nvSpPr>
              <p:cNvPr id="5" name="TextBox 4">
                <a:extLst>
                  <a:ext uri="{FF2B5EF4-FFF2-40B4-BE49-F238E27FC236}">
                    <a16:creationId xmlns:a16="http://schemas.microsoft.com/office/drawing/2014/main" id="{3D418DCE-444D-7F9D-BDD4-DF42CB25070F}"/>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E5A64699-3248-0931-FFED-B9166E6B30DD}"/>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p:sp>
            <p:nvSpPr>
              <p:cNvPr id="6" name="Content Placeholder 2">
                <a:extLst>
                  <a:ext uri="{FF2B5EF4-FFF2-40B4-BE49-F238E27FC236}">
                    <a16:creationId xmlns:a16="http://schemas.microsoft.com/office/drawing/2014/main" id="{E5A64699-3248-0931-FFED-B9166E6B30DD}"/>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B8943F6-4BF4-68A2-6728-BE7B00933E79}"/>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p:spTree>
    <p:extLst>
      <p:ext uri="{BB962C8B-B14F-4D97-AF65-F5344CB8AC3E}">
        <p14:creationId xmlns:p14="http://schemas.microsoft.com/office/powerpoint/2010/main" val="92148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9EB3-E028-D879-7B7E-2183B52BE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A7D4-16DA-9228-AFA4-06AE24CEEA05}"/>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9A6BA8C7-03DE-F0E3-1D73-09EF002F0076}"/>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29A205B2-6746-DF41-58C8-09C052CB1E41}"/>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29A205B2-6746-DF41-58C8-09C052CB1E41}"/>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4C124CF-B462-7C05-73E7-77F7140A432D}"/>
                  </a:ext>
                </a:extLst>
              </p:cNvPr>
              <p:cNvSpPr txBox="1"/>
              <p:nvPr/>
            </p:nvSpPr>
            <p:spPr>
              <a:xfrm>
                <a:off x="933155" y="3179840"/>
                <a:ext cx="10162735" cy="523220"/>
              </a:xfrm>
              <a:prstGeom prst="rect">
                <a:avLst/>
              </a:prstGeom>
              <a:noFill/>
            </p:spPr>
            <p:txBody>
              <a:bodyPr wrap="square" rtlCol="0">
                <a:spAutoFit/>
              </a:bodyPr>
              <a:lstStyle/>
              <a:p>
                <a:r>
                  <a:rPr lang="en-US" sz="2800" b="1" u="sng" dirty="0">
                    <a:solidFill>
                      <a:schemeClr val="tx1"/>
                    </a:solidFill>
                  </a:rPr>
                  <a:t>QMA verifier, on input </a:t>
                </a:r>
                <a14:m>
                  <m:oMath xmlns:m="http://schemas.openxmlformats.org/officeDocument/2006/math">
                    <m:r>
                      <a:rPr lang="en-US" sz="2800" i="1" u="sng">
                        <a:solidFill>
                          <a:schemeClr val="tx1"/>
                        </a:solidFill>
                        <a:latin typeface="Cambria Math" panose="02040503050406030204" pitchFamily="18" charset="0"/>
                      </a:rPr>
                      <m:t>|</m:t>
                    </m:r>
                    <m:r>
                      <a:rPr lang="en-US" sz="2800" i="1" u="sng">
                        <a:solidFill>
                          <a:schemeClr val="tx1"/>
                        </a:solidFill>
                        <a:latin typeface="Cambria Math" panose="02040503050406030204" pitchFamily="18" charset="0"/>
                      </a:rPr>
                      <m:t>𝜓</m:t>
                    </m:r>
                    <m:r>
                      <a:rPr lang="en-US" sz="2800" i="1" u="sng">
                        <a:solidFill>
                          <a:schemeClr val="tx1"/>
                        </a:solidFill>
                        <a:latin typeface="Cambria Math" panose="02040503050406030204" pitchFamily="18" charset="0"/>
                      </a:rPr>
                      <m:t>⟩</m:t>
                    </m:r>
                  </m:oMath>
                </a14:m>
                <a:endParaRPr lang="en-US" sz="2800" b="1" u="sng" dirty="0">
                  <a:solidFill>
                    <a:schemeClr val="tx1"/>
                  </a:solidFill>
                </a:endParaRPr>
              </a:p>
            </p:txBody>
          </p:sp>
        </mc:Choice>
        <mc:Fallback>
          <p:sp>
            <p:nvSpPr>
              <p:cNvPr id="5" name="TextBox 4">
                <a:extLst>
                  <a:ext uri="{FF2B5EF4-FFF2-40B4-BE49-F238E27FC236}">
                    <a16:creationId xmlns:a16="http://schemas.microsoft.com/office/drawing/2014/main" id="{04C124CF-B462-7C05-73E7-77F7140A432D}"/>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04A71D50-DD58-FFAD-E593-4D1F7EBA9AB4}"/>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p:sp>
            <p:nvSpPr>
              <p:cNvPr id="6" name="Content Placeholder 2">
                <a:extLst>
                  <a:ext uri="{FF2B5EF4-FFF2-40B4-BE49-F238E27FC236}">
                    <a16:creationId xmlns:a16="http://schemas.microsoft.com/office/drawing/2014/main" id="{04A71D50-DD58-FFAD-E593-4D1F7EBA9AB4}"/>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533B3F-D38B-43DB-EC3B-54F155650B4D}"/>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mc:Choice xmlns:a14="http://schemas.microsoft.com/office/drawing/2010/main" Requires="a14">
          <p:sp>
            <p:nvSpPr>
              <p:cNvPr id="8" name="Rounded Rectangular Callout 7">
                <a:extLst>
                  <a:ext uri="{FF2B5EF4-FFF2-40B4-BE49-F238E27FC236}">
                    <a16:creationId xmlns:a16="http://schemas.microsoft.com/office/drawing/2014/main" id="{33728E90-D951-CB93-CA93-66376492F1EE}"/>
                  </a:ext>
                </a:extLst>
              </p:cNvPr>
              <p:cNvSpPr/>
              <p:nvPr/>
            </p:nvSpPr>
            <p:spPr>
              <a:xfrm>
                <a:off x="5794966" y="3147420"/>
                <a:ext cx="4295518" cy="899781"/>
              </a:xfrm>
              <a:prstGeom prst="wedgeRoundRectCallout">
                <a:avLst>
                  <a:gd name="adj1" fmla="val -36969"/>
                  <a:gd name="adj2" fmla="val 84372"/>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Checks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specifies a balanced partition of vertices.</a:t>
                </a:r>
              </a:p>
            </p:txBody>
          </p:sp>
        </mc:Choice>
        <mc:Fallback>
          <p:sp>
            <p:nvSpPr>
              <p:cNvPr id="8" name="Rounded Rectangular Callout 7">
                <a:extLst>
                  <a:ext uri="{FF2B5EF4-FFF2-40B4-BE49-F238E27FC236}">
                    <a16:creationId xmlns:a16="http://schemas.microsoft.com/office/drawing/2014/main" id="{33728E90-D951-CB93-CA93-66376492F1EE}"/>
                  </a:ext>
                </a:extLst>
              </p:cNvPr>
              <p:cNvSpPr>
                <a:spLocks noRot="1" noChangeAspect="1" noMove="1" noResize="1" noEditPoints="1" noAdjustHandles="1" noChangeArrowheads="1" noChangeShapeType="1" noTextEdit="1"/>
              </p:cNvSpPr>
              <p:nvPr/>
            </p:nvSpPr>
            <p:spPr>
              <a:xfrm>
                <a:off x="5794966" y="3147420"/>
                <a:ext cx="4295518" cy="899781"/>
              </a:xfrm>
              <a:prstGeom prst="wedgeRoundRectCallout">
                <a:avLst>
                  <a:gd name="adj1" fmla="val -36969"/>
                  <a:gd name="adj2" fmla="val 84372"/>
                  <a:gd name="adj3" fmla="val 16667"/>
                </a:avLst>
              </a:prstGeom>
              <a:blipFill>
                <a:blip r:embed="rId5"/>
                <a:stretch>
                  <a:fillRect l="-1180"/>
                </a:stretch>
              </a:blipFill>
            </p:spPr>
            <p:txBody>
              <a:bodyPr/>
              <a:lstStyle/>
              <a:p>
                <a:r>
                  <a:rPr lang="en-US">
                    <a:noFill/>
                  </a:rPr>
                  <a:t> </a:t>
                </a:r>
              </a:p>
            </p:txBody>
          </p:sp>
        </mc:Fallback>
      </mc:AlternateContent>
    </p:spTree>
    <p:extLst>
      <p:ext uri="{BB962C8B-B14F-4D97-AF65-F5344CB8AC3E}">
        <p14:creationId xmlns:p14="http://schemas.microsoft.com/office/powerpoint/2010/main" val="209281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FD3A-64EF-AB29-5BAA-5C6253923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5AD42-7FF7-07F9-217A-8423FE6BEC20}"/>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C4B702F9-AF37-C76F-E7B8-BA0C5D6CA9B9}"/>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9C15D11A-325D-060C-1960-1DC5AD5989DA}"/>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a:t>
                </a:r>
                <a:r>
                  <a:rPr lang="en-US" sz="2400" b="1" dirty="0">
                    <a:solidFill>
                      <a:schemeClr val="tx1"/>
                    </a:solidFill>
                  </a:rPr>
                  <a:t>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9C15D11A-325D-060C-1960-1DC5AD5989DA}"/>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C417B1D-63B5-842D-7869-3A353754353A}"/>
                  </a:ext>
                </a:extLst>
              </p:cNvPr>
              <p:cNvSpPr txBox="1"/>
              <p:nvPr/>
            </p:nvSpPr>
            <p:spPr>
              <a:xfrm>
                <a:off x="933155" y="3179840"/>
                <a:ext cx="10162735" cy="523220"/>
              </a:xfrm>
              <a:prstGeom prst="rect">
                <a:avLst/>
              </a:prstGeom>
              <a:noFill/>
            </p:spPr>
            <p:txBody>
              <a:bodyPr wrap="square" rtlCol="0">
                <a:spAutoFit/>
              </a:bodyPr>
              <a:lstStyle/>
              <a:p>
                <a:r>
                  <a:rPr lang="en-US" sz="2800" b="1" u="sng" dirty="0">
                    <a:solidFill>
                      <a:schemeClr val="tx1"/>
                    </a:solidFill>
                  </a:rPr>
                  <a:t>QMA verifier, on input </a:t>
                </a:r>
                <a14:m>
                  <m:oMath xmlns:m="http://schemas.openxmlformats.org/officeDocument/2006/math">
                    <m:r>
                      <a:rPr lang="en-US" sz="2800" b="0" i="1" u="sng" smtClean="0">
                        <a:solidFill>
                          <a:schemeClr val="tx1"/>
                        </a:solidFill>
                        <a:latin typeface="Cambria Math" panose="02040503050406030204" pitchFamily="18" charset="0"/>
                      </a:rPr>
                      <m:t>|</m:t>
                    </m:r>
                    <m:r>
                      <a:rPr lang="en-US" sz="2800" b="0" i="1" u="sng" smtClean="0">
                        <a:solidFill>
                          <a:schemeClr val="tx1"/>
                        </a:solidFill>
                        <a:latin typeface="Cambria Math" panose="02040503050406030204" pitchFamily="18" charset="0"/>
                      </a:rPr>
                      <m:t>𝜓</m:t>
                    </m:r>
                    <m:r>
                      <a:rPr lang="en-US" sz="2800" b="0" i="1" u="sng" smtClean="0">
                        <a:solidFill>
                          <a:schemeClr val="tx1"/>
                        </a:solidFill>
                        <a:latin typeface="Cambria Math" panose="02040503050406030204" pitchFamily="18" charset="0"/>
                      </a:rPr>
                      <m:t>⟩</m:t>
                    </m:r>
                  </m:oMath>
                </a14:m>
                <a:endParaRPr lang="en-US" sz="2800" b="1" u="sng" dirty="0">
                  <a:solidFill>
                    <a:schemeClr val="tx1"/>
                  </a:solidFill>
                </a:endParaRPr>
              </a:p>
            </p:txBody>
          </p:sp>
        </mc:Choice>
        <mc:Fallback>
          <p:sp>
            <p:nvSpPr>
              <p:cNvPr id="5" name="TextBox 4">
                <a:extLst>
                  <a:ext uri="{FF2B5EF4-FFF2-40B4-BE49-F238E27FC236}">
                    <a16:creationId xmlns:a16="http://schemas.microsoft.com/office/drawing/2014/main" id="{AC417B1D-63B5-842D-7869-3A353754353A}"/>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0B3D5249-AC13-3314-9A2F-2916CFD33FF5}"/>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p:sp>
            <p:nvSpPr>
              <p:cNvPr id="6" name="Content Placeholder 2">
                <a:extLst>
                  <a:ext uri="{FF2B5EF4-FFF2-40B4-BE49-F238E27FC236}">
                    <a16:creationId xmlns:a16="http://schemas.microsoft.com/office/drawing/2014/main" id="{0B3D5249-AC13-3314-9A2F-2916CFD33FF5}"/>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DD48C76-BC97-8988-8CD7-527ECE01144D}"/>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mc:Choice xmlns:a14="http://schemas.microsoft.com/office/drawing/2010/main" Requires="a14">
          <p:sp>
            <p:nvSpPr>
              <p:cNvPr id="8" name="Rounded Rectangular Callout 7">
                <a:extLst>
                  <a:ext uri="{FF2B5EF4-FFF2-40B4-BE49-F238E27FC236}">
                    <a16:creationId xmlns:a16="http://schemas.microsoft.com/office/drawing/2014/main" id="{35F905A4-CB3E-FCD5-DE2B-7053D6288FF8}"/>
                  </a:ext>
                </a:extLst>
              </p:cNvPr>
              <p:cNvSpPr/>
              <p:nvPr/>
            </p:nvSpPr>
            <p:spPr>
              <a:xfrm>
                <a:off x="1096110" y="5742363"/>
                <a:ext cx="4181743" cy="899781"/>
              </a:xfrm>
              <a:prstGeom prst="wedgeRoundRectCallout">
                <a:avLst>
                  <a:gd name="adj1" fmla="val -28790"/>
                  <a:gd name="adj2" fmla="val -65391"/>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Checks not many edges cross the cut specified by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a:t>
                </a:r>
              </a:p>
            </p:txBody>
          </p:sp>
        </mc:Choice>
        <mc:Fallback>
          <p:sp>
            <p:nvSpPr>
              <p:cNvPr id="8" name="Rounded Rectangular Callout 7">
                <a:extLst>
                  <a:ext uri="{FF2B5EF4-FFF2-40B4-BE49-F238E27FC236}">
                    <a16:creationId xmlns:a16="http://schemas.microsoft.com/office/drawing/2014/main" id="{35F905A4-CB3E-FCD5-DE2B-7053D6288FF8}"/>
                  </a:ext>
                </a:extLst>
              </p:cNvPr>
              <p:cNvSpPr>
                <a:spLocks noRot="1" noChangeAspect="1" noMove="1" noResize="1" noEditPoints="1" noAdjustHandles="1" noChangeArrowheads="1" noChangeShapeType="1" noTextEdit="1"/>
              </p:cNvSpPr>
              <p:nvPr/>
            </p:nvSpPr>
            <p:spPr>
              <a:xfrm>
                <a:off x="1096110" y="5742363"/>
                <a:ext cx="4181743" cy="899781"/>
              </a:xfrm>
              <a:prstGeom prst="wedgeRoundRectCallout">
                <a:avLst>
                  <a:gd name="adj1" fmla="val -28790"/>
                  <a:gd name="adj2" fmla="val -65391"/>
                  <a:gd name="adj3" fmla="val 16667"/>
                </a:avLst>
              </a:prstGeom>
              <a:blipFill>
                <a:blip r:embed="rId5"/>
                <a:stretch>
                  <a:fillRect l="-904" b="-9524"/>
                </a:stretch>
              </a:blipFill>
            </p:spPr>
            <p:txBody>
              <a:bodyPr/>
              <a:lstStyle/>
              <a:p>
                <a:r>
                  <a:rPr lang="en-US">
                    <a:noFill/>
                  </a:rPr>
                  <a:t> </a:t>
                </a:r>
              </a:p>
            </p:txBody>
          </p:sp>
        </mc:Fallback>
      </mc:AlternateContent>
    </p:spTree>
    <p:extLst>
      <p:ext uri="{BB962C8B-B14F-4D97-AF65-F5344CB8AC3E}">
        <p14:creationId xmlns:p14="http://schemas.microsoft.com/office/powerpoint/2010/main" val="27431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0521-715D-AD05-9FC3-08685312A483}"/>
              </a:ext>
            </a:extLst>
          </p:cNvPr>
          <p:cNvSpPr>
            <a:spLocks noGrp="1"/>
          </p:cNvSpPr>
          <p:nvPr>
            <p:ph type="title"/>
          </p:nvPr>
        </p:nvSpPr>
        <p:spPr/>
        <p:txBody>
          <a:bodyPr/>
          <a:lstStyle/>
          <a:p>
            <a:r>
              <a:rPr lang="en-US" dirty="0"/>
              <a:t>QCMA lower bound for </a:t>
            </a:r>
            <a:r>
              <a:rPr lang="en-US" dirty="0">
                <a:solidFill>
                  <a:srgbClr val="FFC000"/>
                </a:solidFill>
                <a:latin typeface="American Typewriter" panose="02090604020004020304" pitchFamily="18" charset="77"/>
              </a:rPr>
              <a:t>Components</a:t>
            </a:r>
            <a:endParaRPr lang="en-US" dirty="0">
              <a:latin typeface="American Typewriter" panose="02090604020004020304" pitchFamily="18" charset="77"/>
            </a:endParaRPr>
          </a:p>
        </p:txBody>
      </p:sp>
      <p:sp>
        <p:nvSpPr>
          <p:cNvPr id="4" name="Rounded Rectangle 3">
            <a:extLst>
              <a:ext uri="{FF2B5EF4-FFF2-40B4-BE49-F238E27FC236}">
                <a16:creationId xmlns:a16="http://schemas.microsoft.com/office/drawing/2014/main" id="{F47FC8F4-D2CE-9269-2CC6-F33E9D9411E9}"/>
              </a:ext>
            </a:extLst>
          </p:cNvPr>
          <p:cNvSpPr/>
          <p:nvPr/>
        </p:nvSpPr>
        <p:spPr>
          <a:xfrm>
            <a:off x="675249" y="1940760"/>
            <a:ext cx="10678551" cy="218206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F18A6317-7E11-D544-C63F-7B9C159FDB53}"/>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Assuming a </a:t>
                </a:r>
                <a:r>
                  <a:rPr lang="en-US" sz="2400" b="1" dirty="0">
                    <a:solidFill>
                      <a:srgbClr val="FFFF00"/>
                    </a:solidFill>
                  </a:rPr>
                  <a:t>quantum </a:t>
                </a:r>
                <a:r>
                  <a:rPr lang="en-US" sz="2400" b="1" dirty="0" err="1">
                    <a:solidFill>
                      <a:srgbClr val="FFFF00"/>
                    </a:solidFill>
                  </a:rPr>
                  <a:t>pseudorandomness</a:t>
                </a:r>
                <a:r>
                  <a:rPr lang="en-US" sz="2400" b="1" dirty="0">
                    <a:solidFill>
                      <a:srgbClr val="FFFF00"/>
                    </a:solidFill>
                  </a:rPr>
                  <a:t> conjecture</a:t>
                </a:r>
                <a:r>
                  <a:rPr lang="en-US" sz="2400" dirty="0">
                    <a:solidFill>
                      <a:schemeClr val="tx1"/>
                    </a:solidFill>
                  </a:rPr>
                  <a:t>, any QCMA protocol for </a:t>
                </a:r>
                <a:r>
                  <a:rPr lang="en-US" sz="2400" dirty="0">
                    <a:solidFill>
                      <a:srgbClr val="FFC000"/>
                    </a:solidFill>
                    <a:latin typeface="American Typewriter" panose="02090604020004020304" pitchFamily="18" charset="77"/>
                  </a:rPr>
                  <a:t>Components</a:t>
                </a:r>
                <a:r>
                  <a:rPr lang="en-US" sz="2400" dirty="0">
                    <a:solidFill>
                      <a:schemeClr val="tx1"/>
                    </a:solidFill>
                  </a:rPr>
                  <a:t> must either make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r>
                          <a:rPr lang="en-US" sz="2400" b="0" i="1" smtClean="0">
                            <a:solidFill>
                              <a:schemeClr val="tx1"/>
                            </a:solidFill>
                            <a:latin typeface="Cambria Math" panose="02040503050406030204" pitchFamily="18" charset="0"/>
                          </a:rPr>
                          <m:t>(1)</m:t>
                        </m:r>
                      </m:sup>
                    </m:sSup>
                  </m:oMath>
                </a14:m>
                <a:r>
                  <a:rPr lang="en-US" sz="2400" dirty="0">
                    <a:solidFill>
                      <a:schemeClr val="tx1"/>
                    </a:solidFill>
                  </a:rPr>
                  <a:t> queries to the graph oracle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a:t>
                </a:r>
                <a:br>
                  <a:rPr lang="en-US" sz="2400" dirty="0">
                    <a:solidFill>
                      <a:schemeClr val="tx1"/>
                    </a:solidFill>
                  </a:rPr>
                </a:br>
                <a:r>
                  <a:rPr lang="en-US" sz="2400" dirty="0">
                    <a:solidFill>
                      <a:schemeClr val="tx1"/>
                    </a:solidFill>
                  </a:rPr>
                  <a:t>or receive a classical witness of length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a:t>
                </a:r>
              </a:p>
            </p:txBody>
          </p:sp>
        </mc:Choice>
        <mc:Fallback>
          <p:sp>
            <p:nvSpPr>
              <p:cNvPr id="5" name="Content Placeholder 2">
                <a:extLst>
                  <a:ext uri="{FF2B5EF4-FFF2-40B4-BE49-F238E27FC236}">
                    <a16:creationId xmlns:a16="http://schemas.microsoft.com/office/drawing/2014/main" id="{F18A6317-7E11-D544-C63F-7B9C159FDB53}"/>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2"/>
                <a:stretch>
                  <a:fillRect l="-999" t="-4255" r="-162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87633BD-EF27-3628-9947-9C3AD35AF478}"/>
              </a:ext>
            </a:extLst>
          </p:cNvPr>
          <p:cNvSpPr txBox="1"/>
          <p:nvPr/>
        </p:nvSpPr>
        <p:spPr>
          <a:xfrm>
            <a:off x="933155" y="2137102"/>
            <a:ext cx="10162735" cy="584775"/>
          </a:xfrm>
          <a:prstGeom prst="rect">
            <a:avLst/>
          </a:prstGeom>
          <a:noFill/>
        </p:spPr>
        <p:txBody>
          <a:bodyPr wrap="square" rtlCol="0">
            <a:spAutoFit/>
          </a:bodyPr>
          <a:lstStyle/>
          <a:p>
            <a:r>
              <a:rPr lang="en-US" sz="3200" b="1" u="sng" dirty="0"/>
              <a:t>Main Theorem</a:t>
            </a:r>
            <a:r>
              <a:rPr lang="en-US" sz="2800" b="1" dirty="0"/>
              <a:t> </a:t>
            </a:r>
            <a:r>
              <a:rPr lang="en-US" sz="2000" dirty="0"/>
              <a:t>(Liu, </a:t>
            </a:r>
            <a:r>
              <a:rPr lang="en-US" sz="2000" dirty="0" err="1"/>
              <a:t>Mutreja</a:t>
            </a:r>
            <a:r>
              <a:rPr lang="en-US" sz="2000" dirty="0"/>
              <a:t>, Y.)</a:t>
            </a:r>
            <a:endParaRPr lang="en-US" sz="240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060D25F-570D-9533-4C81-B44674AD0622}"/>
                  </a:ext>
                </a:extLst>
              </p:cNvPr>
              <p:cNvSpPr txBox="1"/>
              <p:nvPr/>
            </p:nvSpPr>
            <p:spPr>
              <a:xfrm>
                <a:off x="675245" y="4529972"/>
                <a:ext cx="10281513" cy="461665"/>
              </a:xfrm>
              <a:prstGeom prst="rect">
                <a:avLst/>
              </a:prstGeom>
              <a:noFill/>
            </p:spPr>
            <p:txBody>
              <a:bodyPr wrap="square">
                <a:spAutoFit/>
              </a:bodyPr>
              <a:lstStyle/>
              <a:p>
                <a:pPr marL="0" indent="0">
                  <a:buNone/>
                </a:pPr>
                <a:r>
                  <a:rPr lang="en-US" sz="2400" dirty="0"/>
                  <a:t>In contrast: QMA verifier makes 1 query and receives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e>
                    </m:func>
                  </m:oMath>
                </a14:m>
                <a:r>
                  <a:rPr lang="en-US" sz="2400" dirty="0"/>
                  <a:t>-qubit witness.</a:t>
                </a:r>
              </a:p>
            </p:txBody>
          </p:sp>
        </mc:Choice>
        <mc:Fallback>
          <p:sp>
            <p:nvSpPr>
              <p:cNvPr id="7" name="TextBox 6">
                <a:extLst>
                  <a:ext uri="{FF2B5EF4-FFF2-40B4-BE49-F238E27FC236}">
                    <a16:creationId xmlns:a16="http://schemas.microsoft.com/office/drawing/2014/main" id="{0060D25F-570D-9533-4C81-B44674AD0622}"/>
                  </a:ext>
                </a:extLst>
              </p:cNvPr>
              <p:cNvSpPr txBox="1">
                <a:spLocks noRot="1" noChangeAspect="1" noMove="1" noResize="1" noEditPoints="1" noAdjustHandles="1" noChangeArrowheads="1" noChangeShapeType="1" noTextEdit="1"/>
              </p:cNvSpPr>
              <p:nvPr/>
            </p:nvSpPr>
            <p:spPr>
              <a:xfrm>
                <a:off x="675245" y="4529972"/>
                <a:ext cx="10281513" cy="461665"/>
              </a:xfrm>
              <a:prstGeom prst="rect">
                <a:avLst/>
              </a:prstGeom>
              <a:blipFill>
                <a:blip r:embed="rId3"/>
                <a:stretch>
                  <a:fillRect l="-988"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259708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2728-20C9-A410-B171-A7FD57A9AF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B34AB-DFA2-6034-1B0F-D9297835E574}"/>
              </a:ext>
            </a:extLst>
          </p:cNvPr>
          <p:cNvSpPr>
            <a:spLocks noGrp="1"/>
          </p:cNvSpPr>
          <p:nvPr>
            <p:ph type="title"/>
          </p:nvPr>
        </p:nvSpPr>
        <p:spPr>
          <a:xfrm>
            <a:off x="831850" y="1736726"/>
            <a:ext cx="10515600" cy="2852737"/>
          </a:xfrm>
        </p:spPr>
        <p:txBody>
          <a:bodyPr>
            <a:normAutofit/>
          </a:bodyPr>
          <a:lstStyle/>
          <a:p>
            <a:r>
              <a:rPr lang="en-US" sz="5400" dirty="0"/>
              <a:t>Quantum </a:t>
            </a:r>
            <a:br>
              <a:rPr lang="en-US" sz="5400" dirty="0"/>
            </a:br>
            <a:r>
              <a:rPr lang="en-US" sz="5400" dirty="0" err="1">
                <a:solidFill>
                  <a:srgbClr val="FFC000"/>
                </a:solidFill>
              </a:rPr>
              <a:t>Pseudorandomness</a:t>
            </a:r>
            <a:r>
              <a:rPr lang="en-US" sz="5400" dirty="0">
                <a:solidFill>
                  <a:srgbClr val="FFC000"/>
                </a:solidFill>
              </a:rPr>
              <a:t> Conjectures</a:t>
            </a:r>
          </a:p>
        </p:txBody>
      </p:sp>
      <p:sp>
        <p:nvSpPr>
          <p:cNvPr id="5" name="Text Placeholder 4">
            <a:extLst>
              <a:ext uri="{FF2B5EF4-FFF2-40B4-BE49-F238E27FC236}">
                <a16:creationId xmlns:a16="http://schemas.microsoft.com/office/drawing/2014/main" id="{7D668076-792E-2C83-AAF3-137E680DE392}"/>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12327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4FAF-95C0-138C-AF3B-5901D69E0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0AA20-59F9-0EDE-DD8E-54B82B7156FC}"/>
              </a:ext>
            </a:extLst>
          </p:cNvPr>
          <p:cNvSpPr>
            <a:spLocks noGrp="1"/>
          </p:cNvSpPr>
          <p:nvPr>
            <p:ph type="title"/>
          </p:nvPr>
        </p:nvSpPr>
        <p:spPr/>
        <p:txBody>
          <a:bodyPr/>
          <a:lstStyle/>
          <a:p>
            <a:r>
              <a:rPr lang="en-US" dirty="0"/>
              <a:t>Dense distributions</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2B26640B-5505-CEF7-C3C5-D09795F8FCF5}"/>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b="0" i="1" smtClean="0">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0" smtClean="0">
                            <a:solidFill>
                              <a:schemeClr val="tx1"/>
                            </a:solidFill>
                            <a:latin typeface="Cambria Math" panose="02040503050406030204" pitchFamily="18" charset="0"/>
                          </a:rPr>
                          <m:t>{0,1}</m:t>
                        </m:r>
                      </m:e>
                      <m:sup>
                        <m:r>
                          <a:rPr lang="en-US" sz="2400" b="0" i="1" smtClean="0">
                            <a:solidFill>
                              <a:schemeClr val="tx1"/>
                            </a:solidFill>
                            <a:latin typeface="Cambria Math" panose="02040503050406030204" pitchFamily="18" charset="0"/>
                          </a:rPr>
                          <m:t>𝑁</m:t>
                        </m:r>
                      </m:sup>
                    </m:sSup>
                  </m:oMath>
                </a14:m>
                <a:r>
                  <a:rPr lang="en-US" sz="2400" dirty="0"/>
                  <a:t> is </a:t>
                </a:r>
                <a14:m>
                  <m:oMath xmlns:m="http://schemas.openxmlformats.org/officeDocument/2006/math">
                    <m:r>
                      <a:rPr lang="en-US" sz="2400" b="0" i="1" smtClean="0">
                        <a:latin typeface="Cambria Math" panose="02040503050406030204" pitchFamily="18" charset="0"/>
                      </a:rPr>
                      <m:t>𝛿</m:t>
                    </m:r>
                  </m:oMath>
                </a14:m>
                <a:r>
                  <a:rPr lang="en-US" sz="2400" dirty="0"/>
                  <a:t>-dense if for all subsets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𝑆</m:t>
                              </m:r>
                            </m:sub>
                          </m:sSub>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𝛿</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oMath>
                  </m:oMathPara>
                </a14:m>
                <a:endParaRPr lang="en-US" sz="2400" dirty="0"/>
              </a:p>
            </p:txBody>
          </p:sp>
        </mc:Choice>
        <mc:Fallback>
          <p:sp>
            <p:nvSpPr>
              <p:cNvPr id="7" name="Content Placeholder 2">
                <a:extLst>
                  <a:ext uri="{FF2B5EF4-FFF2-40B4-BE49-F238E27FC236}">
                    <a16:creationId xmlns:a16="http://schemas.microsoft.com/office/drawing/2014/main" id="{2B26640B-5505-CEF7-C3C5-D09795F8FCF5}"/>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6FE020-0F26-86BF-44BE-8AE5C19801A6}"/>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9BBEB8D-D846-F0D3-82D0-A30E1BABE31C}"/>
              </a:ext>
            </a:extLst>
          </p:cNvPr>
          <p:cNvSpPr/>
          <p:nvPr/>
        </p:nvSpPr>
        <p:spPr>
          <a:xfrm>
            <a:off x="6259190" y="5293250"/>
            <a:ext cx="2061850"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B1120ED8-0231-D4E2-C9ED-2B8ACCBB0447}"/>
              </a:ext>
            </a:extLst>
          </p:cNvPr>
          <p:cNvSpPr/>
          <p:nvPr/>
        </p:nvSpPr>
        <p:spPr>
          <a:xfrm rot="5400000">
            <a:off x="7057505" y="5062839"/>
            <a:ext cx="465220" cy="206185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630D121-050A-2FCE-41BD-D87D65CAEDA1}"/>
                  </a:ext>
                </a:extLst>
              </p:cNvPr>
              <p:cNvSpPr txBox="1"/>
              <p:nvPr/>
            </p:nvSpPr>
            <p:spPr>
              <a:xfrm>
                <a:off x="5849672" y="6361676"/>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p:sp>
            <p:nvSpPr>
              <p:cNvPr id="25" name="TextBox 24">
                <a:extLst>
                  <a:ext uri="{FF2B5EF4-FFF2-40B4-BE49-F238E27FC236}">
                    <a16:creationId xmlns:a16="http://schemas.microsoft.com/office/drawing/2014/main" id="{C630D121-050A-2FCE-41BD-D87D65CAEDA1}"/>
                  </a:ext>
                </a:extLst>
              </p:cNvPr>
              <p:cNvSpPr txBox="1">
                <a:spLocks noRot="1" noChangeAspect="1" noMove="1" noResize="1" noEditPoints="1" noAdjustHandles="1" noChangeArrowheads="1" noChangeShapeType="1" noTextEdit="1"/>
              </p:cNvSpPr>
              <p:nvPr/>
            </p:nvSpPr>
            <p:spPr>
              <a:xfrm>
                <a:off x="5849672" y="6361676"/>
                <a:ext cx="3724434" cy="369332"/>
              </a:xfrm>
              <a:prstGeom prst="rect">
                <a:avLst/>
              </a:prstGeom>
              <a:blipFill>
                <a:blip r:embed="rId3"/>
                <a:stretch>
                  <a:fillRect t="-10345" b="-24138"/>
                </a:stretch>
              </a:blipFill>
            </p:spPr>
            <p:txBody>
              <a:bodyPr/>
              <a:lstStyle/>
              <a:p>
                <a:r>
                  <a:rPr lang="en-US">
                    <a:noFill/>
                  </a:rPr>
                  <a:t> </a:t>
                </a:r>
              </a:p>
            </p:txBody>
          </p:sp>
        </mc:Fallback>
      </mc:AlternateContent>
    </p:spTree>
    <p:extLst>
      <p:ext uri="{BB962C8B-B14F-4D97-AF65-F5344CB8AC3E}">
        <p14:creationId xmlns:p14="http://schemas.microsoft.com/office/powerpoint/2010/main" val="383700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8EB7-2FD0-ED14-B4F0-D7A739147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9EAC9-05BE-A413-3D80-3704978B4C9F}"/>
              </a:ext>
            </a:extLst>
          </p:cNvPr>
          <p:cNvSpPr>
            <a:spLocks noGrp="1"/>
          </p:cNvSpPr>
          <p:nvPr>
            <p:ph type="title"/>
          </p:nvPr>
        </p:nvSpPr>
        <p:spPr/>
        <p:txBody>
          <a:bodyPr/>
          <a:lstStyle/>
          <a:p>
            <a:r>
              <a:rPr lang="en-US" dirty="0"/>
              <a:t>Dense distributions</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EF908158-A78E-33A3-23D3-5BD86F9F4264}"/>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{0,1}</m:t>
                        </m:r>
                      </m:e>
                      <m:sup>
                        <m:r>
                          <a:rPr lang="en-US" sz="2400" i="1">
                            <a:latin typeface="Cambria Math" panose="02040503050406030204" pitchFamily="18" charset="0"/>
                          </a:rPr>
                          <m:t>𝑁</m:t>
                        </m:r>
                      </m:sup>
                    </m:sSup>
                  </m:oMath>
                </a14:m>
                <a:r>
                  <a:rPr lang="en-US" sz="2400" dirty="0"/>
                  <a:t> is </a:t>
                </a:r>
                <a14:m>
                  <m:oMath xmlns:m="http://schemas.openxmlformats.org/officeDocument/2006/math">
                    <m:r>
                      <a:rPr lang="en-US" sz="2400" i="1">
                        <a:latin typeface="Cambria Math" panose="02040503050406030204" pitchFamily="18" charset="0"/>
                      </a:rPr>
                      <m:t>𝛿</m:t>
                    </m:r>
                  </m:oMath>
                </a14:m>
                <a:r>
                  <a:rPr lang="en-US" sz="2400" dirty="0"/>
                  <a:t>-dense if for all subsets </a:t>
                </a:r>
                <a14:m>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𝑚𝑖𝑛</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𝑆</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𝛿</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p:sp>
            <p:nvSpPr>
              <p:cNvPr id="7" name="Content Placeholder 2">
                <a:extLst>
                  <a:ext uri="{FF2B5EF4-FFF2-40B4-BE49-F238E27FC236}">
                    <a16:creationId xmlns:a16="http://schemas.microsoft.com/office/drawing/2014/main" id="{EF908158-A78E-33A3-23D3-5BD86F9F4264}"/>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9C841CA-F11B-ED8D-97F1-AF8A79257503}"/>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6FADB77-D05A-9C4E-B0C4-64D857C3D886}"/>
              </a:ext>
            </a:extLst>
          </p:cNvPr>
          <p:cNvSpPr/>
          <p:nvPr/>
        </p:nvSpPr>
        <p:spPr>
          <a:xfrm>
            <a:off x="2601592" y="5293250"/>
            <a:ext cx="4750930"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DBE5A265-7D8D-53B3-423B-CD6661F92F1E}"/>
              </a:ext>
            </a:extLst>
          </p:cNvPr>
          <p:cNvSpPr/>
          <p:nvPr/>
        </p:nvSpPr>
        <p:spPr>
          <a:xfrm rot="5400000">
            <a:off x="4744447" y="3773746"/>
            <a:ext cx="465220" cy="475093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A48AC922-837C-64F7-B83B-0B87AFB30B25}"/>
                  </a:ext>
                </a:extLst>
              </p:cNvPr>
              <p:cNvSpPr txBox="1"/>
              <p:nvPr/>
            </p:nvSpPr>
            <p:spPr>
              <a:xfrm>
                <a:off x="3442374" y="6381505"/>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p:sp>
            <p:nvSpPr>
              <p:cNvPr id="25" name="TextBox 24">
                <a:extLst>
                  <a:ext uri="{FF2B5EF4-FFF2-40B4-BE49-F238E27FC236}">
                    <a16:creationId xmlns:a16="http://schemas.microsoft.com/office/drawing/2014/main" id="{A48AC922-837C-64F7-B83B-0B87AFB30B25}"/>
                  </a:ext>
                </a:extLst>
              </p:cNvPr>
              <p:cNvSpPr txBox="1">
                <a:spLocks noRot="1" noChangeAspect="1" noMove="1" noResize="1" noEditPoints="1" noAdjustHandles="1" noChangeArrowheads="1" noChangeShapeType="1" noTextEdit="1"/>
              </p:cNvSpPr>
              <p:nvPr/>
            </p:nvSpPr>
            <p:spPr>
              <a:xfrm>
                <a:off x="3442374" y="6381505"/>
                <a:ext cx="3724434" cy="369332"/>
              </a:xfrm>
              <a:prstGeom prst="rect">
                <a:avLst/>
              </a:prstGeom>
              <a:blipFill>
                <a:blip r:embed="rId3"/>
                <a:stretch>
                  <a:fillRect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157264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BC0C-291A-DE5B-6204-A8D3C2A6E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ADEB-D220-16E0-22D7-D1E9D1D201F6}"/>
              </a:ext>
            </a:extLst>
          </p:cNvPr>
          <p:cNvSpPr>
            <a:spLocks noGrp="1"/>
          </p:cNvSpPr>
          <p:nvPr>
            <p:ph type="title"/>
          </p:nvPr>
        </p:nvSpPr>
        <p:spPr/>
        <p:txBody>
          <a:bodyPr/>
          <a:lstStyle/>
          <a:p>
            <a:r>
              <a:rPr lang="en-US" dirty="0"/>
              <a:t>Dense distributions</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DC141690-3616-A139-0096-C376EDA16D79}"/>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{0,1}</m:t>
                        </m:r>
                      </m:e>
                      <m:sup>
                        <m:r>
                          <a:rPr lang="en-US" sz="2400" i="1">
                            <a:latin typeface="Cambria Math" panose="02040503050406030204" pitchFamily="18" charset="0"/>
                          </a:rPr>
                          <m:t>𝑁</m:t>
                        </m:r>
                      </m:sup>
                    </m:sSup>
                  </m:oMath>
                </a14:m>
                <a:r>
                  <a:rPr lang="en-US" sz="2400" dirty="0"/>
                  <a:t> is </a:t>
                </a:r>
                <a14:m>
                  <m:oMath xmlns:m="http://schemas.openxmlformats.org/officeDocument/2006/math">
                    <m:r>
                      <a:rPr lang="en-US" sz="2400" i="1">
                        <a:latin typeface="Cambria Math" panose="02040503050406030204" pitchFamily="18" charset="0"/>
                      </a:rPr>
                      <m:t>𝛿</m:t>
                    </m:r>
                  </m:oMath>
                </a14:m>
                <a:r>
                  <a:rPr lang="en-US" sz="2400" dirty="0"/>
                  <a:t>-dense if for all subsets </a:t>
                </a:r>
                <a14:m>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𝑚𝑖𝑛</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𝑆</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𝛿</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p:sp>
            <p:nvSpPr>
              <p:cNvPr id="7" name="Content Placeholder 2">
                <a:extLst>
                  <a:ext uri="{FF2B5EF4-FFF2-40B4-BE49-F238E27FC236}">
                    <a16:creationId xmlns:a16="http://schemas.microsoft.com/office/drawing/2014/main" id="{DC141690-3616-A139-0096-C376EDA16D79}"/>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D51C781-7E4C-5966-0CF4-DFE1191F3A27}"/>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C517A7A-8997-52EB-926B-3687227503C1}"/>
              </a:ext>
            </a:extLst>
          </p:cNvPr>
          <p:cNvSpPr/>
          <p:nvPr/>
        </p:nvSpPr>
        <p:spPr>
          <a:xfrm>
            <a:off x="6550089" y="5293250"/>
            <a:ext cx="330507"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BE24E27C-D8F2-E208-FFF0-DC5F7ADAA935}"/>
              </a:ext>
            </a:extLst>
          </p:cNvPr>
          <p:cNvSpPr/>
          <p:nvPr/>
        </p:nvSpPr>
        <p:spPr>
          <a:xfrm rot="5400000">
            <a:off x="6482733" y="5963809"/>
            <a:ext cx="465220" cy="33050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740B0F8-EFC5-B04B-354B-F442D97B036A}"/>
                  </a:ext>
                </a:extLst>
              </p:cNvPr>
              <p:cNvSpPr txBox="1"/>
              <p:nvPr/>
            </p:nvSpPr>
            <p:spPr>
              <a:xfrm>
                <a:off x="5252513" y="6361676"/>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p:sp>
            <p:nvSpPr>
              <p:cNvPr id="25" name="TextBox 24">
                <a:extLst>
                  <a:ext uri="{FF2B5EF4-FFF2-40B4-BE49-F238E27FC236}">
                    <a16:creationId xmlns:a16="http://schemas.microsoft.com/office/drawing/2014/main" id="{2740B0F8-EFC5-B04B-354B-F442D97B036A}"/>
                  </a:ext>
                </a:extLst>
              </p:cNvPr>
              <p:cNvSpPr txBox="1">
                <a:spLocks noRot="1" noChangeAspect="1" noMove="1" noResize="1" noEditPoints="1" noAdjustHandles="1" noChangeArrowheads="1" noChangeShapeType="1" noTextEdit="1"/>
              </p:cNvSpPr>
              <p:nvPr/>
            </p:nvSpPr>
            <p:spPr>
              <a:xfrm>
                <a:off x="5252513" y="6361676"/>
                <a:ext cx="3724434" cy="369332"/>
              </a:xfrm>
              <a:prstGeom prst="rect">
                <a:avLst/>
              </a:prstGeom>
              <a:blipFill>
                <a:blip r:embed="rId3"/>
                <a:stretch>
                  <a:fillRect t="-10345" b="-24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0FE700C3-9039-D900-5438-C888C06C2E4C}"/>
                  </a:ext>
                </a:extLst>
              </p:cNvPr>
              <p:cNvSpPr txBox="1">
                <a:spLocks/>
              </p:cNvSpPr>
              <p:nvPr/>
            </p:nvSpPr>
            <p:spPr>
              <a:xfrm>
                <a:off x="838200" y="3552727"/>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Example:</a:t>
                </a:r>
                <a:r>
                  <a:rPr lang="en-US" sz="2400" dirty="0"/>
                  <a:t> </a:t>
                </a:r>
                <a14:m>
                  <m:oMath xmlns:m="http://schemas.openxmlformats.org/officeDocument/2006/math">
                    <m:r>
                      <a:rPr lang="en-US" sz="2400" b="0" i="1" smtClean="0">
                        <a:latin typeface="Cambria Math" panose="02040503050406030204" pitchFamily="18" charset="0"/>
                      </a:rPr>
                      <m:t>𝑋</m:t>
                    </m:r>
                  </m:oMath>
                </a14:m>
                <a:r>
                  <a:rPr lang="en-US" sz="2400" dirty="0"/>
                  <a:t> uniform over even parity strings in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t> is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e>
                    </m:d>
                  </m:oMath>
                </a14:m>
                <a:r>
                  <a:rPr lang="en-US" sz="2400" dirty="0"/>
                  <a:t>-dense.</a:t>
                </a:r>
              </a:p>
            </p:txBody>
          </p:sp>
        </mc:Choice>
        <mc:Fallback>
          <p:sp>
            <p:nvSpPr>
              <p:cNvPr id="4" name="Content Placeholder 2">
                <a:extLst>
                  <a:ext uri="{FF2B5EF4-FFF2-40B4-BE49-F238E27FC236}">
                    <a16:creationId xmlns:a16="http://schemas.microsoft.com/office/drawing/2014/main" id="{0FE700C3-9039-D900-5438-C888C06C2E4C}"/>
                  </a:ext>
                </a:extLst>
              </p:cNvPr>
              <p:cNvSpPr txBox="1">
                <a:spLocks noRot="1" noChangeAspect="1" noMove="1" noResize="1" noEditPoints="1" noAdjustHandles="1" noChangeArrowheads="1" noChangeShapeType="1" noTextEdit="1"/>
              </p:cNvSpPr>
              <p:nvPr/>
            </p:nvSpPr>
            <p:spPr>
              <a:xfrm>
                <a:off x="838200" y="3552727"/>
                <a:ext cx="10515600" cy="1126122"/>
              </a:xfrm>
              <a:prstGeom prst="rect">
                <a:avLst/>
              </a:prstGeom>
              <a:blipFill>
                <a:blip r:embed="rId4"/>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6476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8B263-BEC1-1DC2-84BE-9617F7D2BC2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A2E7B36-D2BB-2545-253D-B09D9AC4C744}"/>
              </a:ext>
            </a:extLst>
          </p:cNvPr>
          <p:cNvSpPr/>
          <p:nvPr/>
        </p:nvSpPr>
        <p:spPr>
          <a:xfrm>
            <a:off x="675249" y="1454085"/>
            <a:ext cx="10678551" cy="374903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02F01146-4A9C-E466-3808-7923710101E1}"/>
                  </a:ext>
                </a:extLst>
              </p:cNvPr>
              <p:cNvSpPr txBox="1">
                <a:spLocks/>
              </p:cNvSpPr>
              <p:nvPr/>
            </p:nvSpPr>
            <p:spPr>
              <a:xfrm>
                <a:off x="1014632" y="2383038"/>
                <a:ext cx="10162735" cy="257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solidFill>
                      <a:schemeClr val="tx1"/>
                    </a:solidFill>
                  </a:rPr>
                  <a:t>,  </a:t>
                </a:r>
                <a:br>
                  <a:rPr lang="en-US" sz="2400" dirty="0">
                    <a:solidFill>
                      <a:schemeClr val="tx1"/>
                    </a:solidFill>
                  </a:rPr>
                </a:b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𝐹</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𝐹</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m:t>
                      </m:r>
                    </m:oMath>
                  </m:oMathPara>
                </a14:m>
                <a:endParaRPr lang="en-US" sz="2400" dirty="0">
                  <a:solidFill>
                    <a:schemeClr val="tx1"/>
                  </a:solidFill>
                </a:endParaRPr>
              </a:p>
              <a:p>
                <a:pPr marL="0" indent="0">
                  <a:buNone/>
                </a:pPr>
                <a:endParaRPr lang="en-US" sz="1000" dirty="0"/>
              </a:p>
              <a:p>
                <a:pPr marL="0" indent="0">
                  <a:buNone/>
                </a:pPr>
                <a:r>
                  <a:rPr lang="en-US" sz="2400" dirty="0"/>
                  <a:t>where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oMath>
                </a14:m>
                <a:r>
                  <a:rPr lang="en-US" sz="2400" dirty="0"/>
                  <a:t> uniform distribution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r>
                      <a:rPr lang="en-US" sz="2400" b="0" i="1" smtClean="0">
                        <a:latin typeface="Cambria Math" panose="02040503050406030204" pitchFamily="18" charset="0"/>
                      </a:rPr>
                      <m:t>.</m:t>
                    </m:r>
                  </m:oMath>
                </a14:m>
                <a:endParaRPr lang="en-US" sz="2400" dirty="0"/>
              </a:p>
            </p:txBody>
          </p:sp>
        </mc:Choice>
        <mc:Fallback>
          <p:sp>
            <p:nvSpPr>
              <p:cNvPr id="4" name="Content Placeholder 2">
                <a:extLst>
                  <a:ext uri="{FF2B5EF4-FFF2-40B4-BE49-F238E27FC236}">
                    <a16:creationId xmlns:a16="http://schemas.microsoft.com/office/drawing/2014/main" id="{02F01146-4A9C-E466-3808-7923710101E1}"/>
                  </a:ext>
                </a:extLst>
              </p:cNvPr>
              <p:cNvSpPr txBox="1">
                <a:spLocks noRot="1" noChangeAspect="1" noMove="1" noResize="1" noEditPoints="1" noAdjustHandles="1" noChangeArrowheads="1" noChangeShapeType="1" noTextEdit="1"/>
              </p:cNvSpPr>
              <p:nvPr/>
            </p:nvSpPr>
            <p:spPr>
              <a:xfrm>
                <a:off x="1014632" y="2383038"/>
                <a:ext cx="10162735" cy="2573659"/>
              </a:xfrm>
              <a:prstGeom prst="rect">
                <a:avLst/>
              </a:prstGeom>
              <a:blipFill>
                <a:blip r:embed="rId2"/>
                <a:stretch>
                  <a:fillRect l="-873" t="-34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7E0640D-5C68-395A-7B8D-E9A94F627771}"/>
              </a:ext>
            </a:extLst>
          </p:cNvPr>
          <p:cNvSpPr txBox="1"/>
          <p:nvPr/>
        </p:nvSpPr>
        <p:spPr>
          <a:xfrm>
            <a:off x="933156" y="1780165"/>
            <a:ext cx="10162735" cy="523220"/>
          </a:xfrm>
          <a:prstGeom prst="rect">
            <a:avLst/>
          </a:prstGeom>
          <a:noFill/>
        </p:spPr>
        <p:txBody>
          <a:bodyPr wrap="square" rtlCol="0">
            <a:spAutoFit/>
          </a:bodyPr>
          <a:lstStyle/>
          <a:p>
            <a:r>
              <a:rPr lang="en-US" sz="2800" b="1" u="sng" dirty="0"/>
              <a:t>Warmup </a:t>
            </a:r>
            <a:r>
              <a:rPr lang="en-US" sz="2800" b="1" u="sng" dirty="0" err="1"/>
              <a:t>Pseudorandomness</a:t>
            </a:r>
            <a:r>
              <a:rPr lang="en-US" sz="2800" b="1" u="sng" dirty="0"/>
              <a:t> Conjecture</a:t>
            </a:r>
            <a:endParaRPr lang="en-US" sz="2800" u="sng" dirty="0"/>
          </a:p>
        </p:txBody>
      </p:sp>
    </p:spTree>
    <p:extLst>
      <p:ext uri="{BB962C8B-B14F-4D97-AF65-F5344CB8AC3E}">
        <p14:creationId xmlns:p14="http://schemas.microsoft.com/office/powerpoint/2010/main" val="297523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FAC9-BECD-7694-5F0F-239A6BF9C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8A61A-4329-F46E-D055-15FA82FDDFA3}"/>
              </a:ext>
            </a:extLst>
          </p:cNvPr>
          <p:cNvSpPr>
            <a:spLocks noGrp="1"/>
          </p:cNvSpPr>
          <p:nvPr>
            <p:ph type="title"/>
          </p:nvPr>
        </p:nvSpPr>
        <p:spPr/>
        <p:txBody>
          <a:bodyPr>
            <a:normAutofit/>
          </a:bodyPr>
          <a:lstStyle/>
          <a:p>
            <a:r>
              <a:rPr lang="en-US" sz="4000" dirty="0"/>
              <a:t>This talk</a:t>
            </a:r>
          </a:p>
        </p:txBody>
      </p:sp>
      <p:sp>
        <p:nvSpPr>
          <p:cNvPr id="5" name="Content Placeholder 2">
            <a:extLst>
              <a:ext uri="{FF2B5EF4-FFF2-40B4-BE49-F238E27FC236}">
                <a16:creationId xmlns:a16="http://schemas.microsoft.com/office/drawing/2014/main" id="{74AB6AA4-5A20-29A5-DDC9-FA969C3C9D7C}"/>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F719E895-798B-E5EA-DE44-4CA641F26336}"/>
              </a:ext>
            </a:extLst>
          </p:cNvPr>
          <p:cNvSpPr txBox="1">
            <a:spLocks/>
          </p:cNvSpPr>
          <p:nvPr/>
        </p:nvSpPr>
        <p:spPr>
          <a:xfrm>
            <a:off x="838200" y="1857393"/>
            <a:ext cx="10515600" cy="2460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Main result</a:t>
            </a:r>
            <a:r>
              <a:rPr lang="en-US" sz="2400" dirty="0"/>
              <a:t>: Distinguishing between whether an exponentially-large graph </a:t>
            </a:r>
            <a:br>
              <a:rPr lang="en-US" sz="2400" dirty="0"/>
            </a:br>
            <a:r>
              <a:rPr lang="en-US" sz="2400" dirty="0"/>
              <a:t>(given oracle access to it) </a:t>
            </a:r>
          </a:p>
          <a:p>
            <a:pPr>
              <a:buFontTx/>
              <a:buChar char="-"/>
            </a:pPr>
            <a:r>
              <a:rPr lang="en-US" sz="2400" dirty="0"/>
              <a:t>has two disconnected components, or </a:t>
            </a:r>
          </a:p>
          <a:p>
            <a:pPr>
              <a:buFontTx/>
              <a:buChar char="-"/>
            </a:pPr>
            <a:r>
              <a:rPr lang="en-US" sz="2400" dirty="0"/>
              <a:t>has a single expanding component</a:t>
            </a:r>
          </a:p>
          <a:p>
            <a:pPr marL="0" indent="0">
              <a:buNone/>
            </a:pPr>
            <a:r>
              <a:rPr lang="en-US" sz="2400" dirty="0"/>
              <a:t>separates QMA from QCMA, assuming a quantum </a:t>
            </a:r>
            <a:r>
              <a:rPr lang="en-US" sz="2400" dirty="0" err="1"/>
              <a:t>pseudorandomness</a:t>
            </a:r>
            <a:r>
              <a:rPr lang="en-US" sz="2400" dirty="0"/>
              <a:t> conjecture. </a:t>
            </a:r>
          </a:p>
        </p:txBody>
      </p:sp>
      <p:sp>
        <p:nvSpPr>
          <p:cNvPr id="11" name="Content Placeholder 2">
            <a:extLst>
              <a:ext uri="{FF2B5EF4-FFF2-40B4-BE49-F238E27FC236}">
                <a16:creationId xmlns:a16="http://schemas.microsoft.com/office/drawing/2014/main" id="{FD1FFBC7-588E-5C45-A4A7-6FF16B50C955}"/>
              </a:ext>
            </a:extLst>
          </p:cNvPr>
          <p:cNvSpPr txBox="1">
            <a:spLocks/>
          </p:cNvSpPr>
          <p:nvPr/>
        </p:nvSpPr>
        <p:spPr>
          <a:xfrm>
            <a:off x="838200" y="4881414"/>
            <a:ext cx="10515600" cy="189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quantum </a:t>
            </a:r>
            <a:r>
              <a:rPr lang="en-US" sz="2400" dirty="0" err="1"/>
              <a:t>pseudorandomness</a:t>
            </a:r>
            <a:r>
              <a:rPr lang="en-US" sz="2400" dirty="0"/>
              <a:t> conjecture is interesting in its own right; </a:t>
            </a:r>
            <a:br>
              <a:rPr lang="en-US" sz="2400" dirty="0"/>
            </a:br>
            <a:r>
              <a:rPr lang="en-US" sz="2400" dirty="0"/>
              <a:t>it is connected to open questions about quantum speedups for solving unstructured problems, and the Aaronson-</a:t>
            </a:r>
            <a:r>
              <a:rPr lang="en-US" sz="2400" dirty="0" err="1"/>
              <a:t>Ambainis</a:t>
            </a:r>
            <a:r>
              <a:rPr lang="en-US" sz="2400" dirty="0"/>
              <a:t> conjecture about influences of low-degree bounded polynomials.</a:t>
            </a:r>
          </a:p>
          <a:p>
            <a:pPr marL="0" indent="0">
              <a:buNone/>
            </a:pPr>
            <a:endParaRPr lang="en-US" sz="2400" dirty="0"/>
          </a:p>
        </p:txBody>
      </p:sp>
      <p:sp>
        <p:nvSpPr>
          <p:cNvPr id="12" name="Content Placeholder 2">
            <a:extLst>
              <a:ext uri="{FF2B5EF4-FFF2-40B4-BE49-F238E27FC236}">
                <a16:creationId xmlns:a16="http://schemas.microsoft.com/office/drawing/2014/main" id="{DDB51DC8-E082-33D3-019E-32B1A9ED32A8}"/>
              </a:ext>
            </a:extLst>
          </p:cNvPr>
          <p:cNvSpPr txBox="1">
            <a:spLocks/>
          </p:cNvSpPr>
          <p:nvPr/>
        </p:nvSpPr>
        <p:spPr>
          <a:xfrm>
            <a:off x="838200" y="5455856"/>
            <a:ext cx="10515600" cy="1348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13" name="Rounded Rectangle 12">
            <a:extLst>
              <a:ext uri="{FF2B5EF4-FFF2-40B4-BE49-F238E27FC236}">
                <a16:creationId xmlns:a16="http://schemas.microsoft.com/office/drawing/2014/main" id="{EB82C8D9-BEC6-B7AB-D313-1F69163F68EC}"/>
              </a:ext>
            </a:extLst>
          </p:cNvPr>
          <p:cNvSpPr/>
          <p:nvPr/>
        </p:nvSpPr>
        <p:spPr>
          <a:xfrm>
            <a:off x="675249" y="1591772"/>
            <a:ext cx="10678551" cy="300903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52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0E5E2-95B6-2323-DDB9-1EF86CE5581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AABC5DE-65A4-28B3-E45D-A9FE11A6F4A3}"/>
              </a:ext>
            </a:extLst>
          </p:cNvPr>
          <p:cNvSpPr/>
          <p:nvPr/>
        </p:nvSpPr>
        <p:spPr>
          <a:xfrm>
            <a:off x="675249" y="1847088"/>
            <a:ext cx="10678551" cy="305409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43B0F7C1-2AFD-BE50-8BE9-E9D4C59107AE}"/>
                  </a:ext>
                </a:extLst>
              </p:cNvPr>
              <p:cNvSpPr txBox="1">
                <a:spLocks/>
              </p:cNvSpPr>
              <p:nvPr/>
            </p:nvSpPr>
            <p:spPr>
              <a:xfrm>
                <a:off x="1014632" y="2821301"/>
                <a:ext cx="10162735" cy="1915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a:t>
                </a:r>
                <a:r>
                  <a:rPr lang="en-US" sz="2400" dirty="0">
                    <a:solidFill>
                      <a:srgbClr val="FFFF00"/>
                    </a:solidFill>
                  </a:rPr>
                  <a:t>classical randomized</a:t>
                </a:r>
                <a:r>
                  <a:rPr lang="en-US" sz="2400" dirty="0">
                    <a:solidFill>
                      <a:schemeClr val="tx1"/>
                    </a:solidFill>
                  </a:rPr>
                  <a:t>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solidFill>
                      <a:schemeClr val="tx1"/>
                    </a:solidFill>
                  </a:rPr>
                  <a:t>, </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𝐹</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𝐹</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𝑇</m:t>
                      </m:r>
                    </m:oMath>
                  </m:oMathPara>
                </a14:m>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43B0F7C1-2AFD-BE50-8BE9-E9D4C59107AE}"/>
                  </a:ext>
                </a:extLst>
              </p:cNvPr>
              <p:cNvSpPr txBox="1">
                <a:spLocks noRot="1" noChangeAspect="1" noMove="1" noResize="1" noEditPoints="1" noAdjustHandles="1" noChangeArrowheads="1" noChangeShapeType="1" noTextEdit="1"/>
              </p:cNvSpPr>
              <p:nvPr/>
            </p:nvSpPr>
            <p:spPr>
              <a:xfrm>
                <a:off x="1014632" y="2821301"/>
                <a:ext cx="10162735" cy="1915292"/>
              </a:xfrm>
              <a:prstGeom prst="rect">
                <a:avLst/>
              </a:prstGeom>
              <a:blipFill>
                <a:blip r:embed="rId2"/>
                <a:stretch>
                  <a:fillRect l="-873" t="-463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339CD93-C823-1B75-9716-B01FB93A3884}"/>
              </a:ext>
            </a:extLst>
          </p:cNvPr>
          <p:cNvSpPr txBox="1"/>
          <p:nvPr/>
        </p:nvSpPr>
        <p:spPr>
          <a:xfrm>
            <a:off x="838199" y="705195"/>
            <a:ext cx="10281513" cy="830997"/>
          </a:xfrm>
          <a:prstGeom prst="rect">
            <a:avLst/>
          </a:prstGeom>
          <a:noFill/>
        </p:spPr>
        <p:txBody>
          <a:bodyPr wrap="square">
            <a:spAutoFit/>
          </a:bodyPr>
          <a:lstStyle/>
          <a:p>
            <a:pPr marL="0" indent="0">
              <a:buNone/>
            </a:pPr>
            <a:r>
              <a:rPr lang="en-US" sz="2400" dirty="0"/>
              <a:t>Conjecture is motivated by results in classical cryptography showing that </a:t>
            </a:r>
            <a:br>
              <a:rPr lang="en-US" sz="2400" dirty="0"/>
            </a:br>
            <a:r>
              <a:rPr lang="en-US" sz="2400" dirty="0"/>
              <a:t>dense distributions fool few-query classical algorithms.</a:t>
            </a:r>
          </a:p>
        </p:txBody>
      </p:sp>
      <p:sp>
        <p:nvSpPr>
          <p:cNvPr id="7" name="TextBox 6">
            <a:extLst>
              <a:ext uri="{FF2B5EF4-FFF2-40B4-BE49-F238E27FC236}">
                <a16:creationId xmlns:a16="http://schemas.microsoft.com/office/drawing/2014/main" id="{79D87204-7086-50F0-3ABD-594F3F1547F5}"/>
              </a:ext>
            </a:extLst>
          </p:cNvPr>
          <p:cNvSpPr txBox="1"/>
          <p:nvPr/>
        </p:nvSpPr>
        <p:spPr>
          <a:xfrm>
            <a:off x="838199" y="5295307"/>
            <a:ext cx="10281513" cy="830997"/>
          </a:xfrm>
          <a:prstGeom prst="rect">
            <a:avLst/>
          </a:prstGeom>
          <a:noFill/>
        </p:spPr>
        <p:txBody>
          <a:bodyPr wrap="square">
            <a:spAutoFit/>
          </a:bodyPr>
          <a:lstStyle/>
          <a:p>
            <a:pPr marL="0" indent="0">
              <a:buNone/>
            </a:pPr>
            <a:r>
              <a:rPr lang="en-US" sz="2400" dirty="0"/>
              <a:t>In cryptography, this is used to argue that short advice about a random oracle cannot be helpful.</a:t>
            </a:r>
          </a:p>
        </p:txBody>
      </p:sp>
      <p:sp>
        <p:nvSpPr>
          <p:cNvPr id="10" name="TextBox 9">
            <a:extLst>
              <a:ext uri="{FF2B5EF4-FFF2-40B4-BE49-F238E27FC236}">
                <a16:creationId xmlns:a16="http://schemas.microsoft.com/office/drawing/2014/main" id="{6A27A71E-8B1D-F3C1-8C75-C467C33CC35C}"/>
              </a:ext>
            </a:extLst>
          </p:cNvPr>
          <p:cNvSpPr txBox="1"/>
          <p:nvPr/>
        </p:nvSpPr>
        <p:spPr>
          <a:xfrm>
            <a:off x="933155" y="2055457"/>
            <a:ext cx="10162735" cy="584775"/>
          </a:xfrm>
          <a:prstGeom prst="rect">
            <a:avLst/>
          </a:prstGeom>
          <a:noFill/>
        </p:spPr>
        <p:txBody>
          <a:bodyPr wrap="square" rtlCol="0">
            <a:spAutoFit/>
          </a:bodyPr>
          <a:lstStyle/>
          <a:p>
            <a:r>
              <a:rPr lang="en-US" sz="2800" b="1" u="sng" dirty="0"/>
              <a:t>Theorem</a:t>
            </a:r>
            <a:r>
              <a:rPr lang="en-US" sz="3200" b="1" dirty="0"/>
              <a:t> </a:t>
            </a:r>
            <a:r>
              <a:rPr lang="en-US" sz="2000" b="1" dirty="0"/>
              <a:t>(</a:t>
            </a:r>
            <a:r>
              <a:rPr lang="en-US" sz="2000" b="1" dirty="0" err="1"/>
              <a:t>Coretti</a:t>
            </a:r>
            <a:r>
              <a:rPr lang="en-US" sz="2000" b="1" dirty="0"/>
              <a:t>, </a:t>
            </a:r>
            <a:r>
              <a:rPr lang="en-US" sz="2000" b="1" dirty="0" err="1"/>
              <a:t>Dodis</a:t>
            </a:r>
            <a:r>
              <a:rPr lang="en-US" sz="2000" b="1" dirty="0"/>
              <a:t>, Guo, Steinberger 2017)</a:t>
            </a:r>
            <a:endParaRPr lang="en-US" sz="3200" dirty="0"/>
          </a:p>
        </p:txBody>
      </p:sp>
    </p:spTree>
    <p:extLst>
      <p:ext uri="{BB962C8B-B14F-4D97-AF65-F5344CB8AC3E}">
        <p14:creationId xmlns:p14="http://schemas.microsoft.com/office/powerpoint/2010/main" val="36255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F8C6-B830-456C-EC94-55EA443C1FF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1DAFAC83-81BA-3E6E-0E7B-08ABE5B73B40}"/>
              </a:ext>
            </a:extLst>
          </p:cNvPr>
          <p:cNvSpPr/>
          <p:nvPr/>
        </p:nvSpPr>
        <p:spPr>
          <a:xfrm>
            <a:off x="675249" y="1956816"/>
            <a:ext cx="10678551" cy="3200400"/>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DF23A08D-E65A-2AA9-316C-DD19499401E2}"/>
                  </a:ext>
                </a:extLst>
              </p:cNvPr>
              <p:cNvSpPr txBox="1">
                <a:spLocks/>
              </p:cNvSpPr>
              <p:nvPr/>
            </p:nvSpPr>
            <p:spPr>
              <a:xfrm>
                <a:off x="1014632" y="2766436"/>
                <a:ext cx="10162735" cy="2411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there exists a classical algorithm </a:t>
                </a:r>
                <a14:m>
                  <m:oMath xmlns:m="http://schemas.openxmlformats.org/officeDocument/2006/math">
                    <m:r>
                      <a:rPr lang="en-US" sz="2400" b="0" i="1" smtClean="0">
                        <a:latin typeface="Cambria Math" panose="02040503050406030204" pitchFamily="18" charset="0"/>
                      </a:rPr>
                      <m:t>𝐵</m:t>
                    </m:r>
                  </m:oMath>
                </a14:m>
                <a:r>
                  <a:rPr lang="en-US" sz="2400" dirty="0">
                    <a:solidFill>
                      <a:schemeClr val="tx1"/>
                    </a:solidFill>
                  </a:rPr>
                  <a:t> making </a:t>
                </a:r>
                <a14:m>
                  <m:oMath xmlns:m="http://schemas.openxmlformats.org/officeDocument/2006/math">
                    <m:r>
                      <a:rPr lang="en-US" sz="2400" i="1">
                        <a:latin typeface="Cambria Math" panose="02040503050406030204" pitchFamily="18" charset="0"/>
                      </a:rPr>
                      <m:t>𝑝𝑜𝑙𝑦</m:t>
                    </m:r>
                    <m:d>
                      <m:dPr>
                        <m:ctrlPr>
                          <a:rPr lang="en-US" sz="2400" i="1">
                            <a:latin typeface="Cambria Math" panose="02040503050406030204" pitchFamily="18" charset="0"/>
                          </a:rPr>
                        </m:ctrlPr>
                      </m:dPr>
                      <m:e>
                        <m:r>
                          <a:rPr lang="en-US" sz="2400" i="1">
                            <a:latin typeface="Cambria Math" panose="02040503050406030204" pitchFamily="18" charset="0"/>
                          </a:rPr>
                          <m:t>𝑇</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𝜖</m:t>
                            </m:r>
                          </m:den>
                        </m:f>
                      </m:e>
                    </m:d>
                  </m:oMath>
                </a14:m>
                <a:r>
                  <a:rPr lang="en-US" sz="2400" dirty="0">
                    <a:solidFill>
                      <a:schemeClr val="tx1"/>
                    </a:solidFill>
                  </a:rPr>
                  <a:t> queries such that</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𝜖</m:t>
                      </m:r>
                    </m:oMath>
                  </m:oMathPara>
                </a14:m>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DF23A08D-E65A-2AA9-316C-DD19499401E2}"/>
                  </a:ext>
                </a:extLst>
              </p:cNvPr>
              <p:cNvSpPr txBox="1">
                <a:spLocks noRot="1" noChangeAspect="1" noMove="1" noResize="1" noEditPoints="1" noAdjustHandles="1" noChangeArrowheads="1" noChangeShapeType="1" noTextEdit="1"/>
              </p:cNvSpPr>
              <p:nvPr/>
            </p:nvSpPr>
            <p:spPr>
              <a:xfrm>
                <a:off x="1014632" y="2766436"/>
                <a:ext cx="10162735" cy="2411461"/>
              </a:xfrm>
              <a:prstGeom prst="rect">
                <a:avLst/>
              </a:prstGeom>
              <a:blipFill>
                <a:blip r:embed="rId2"/>
                <a:stretch>
                  <a:fillRect l="-873" t="-366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99D4565-AA0C-21DF-3EFC-130A9DC97B08}"/>
              </a:ext>
            </a:extLst>
          </p:cNvPr>
          <p:cNvSpPr txBox="1"/>
          <p:nvPr/>
        </p:nvSpPr>
        <p:spPr>
          <a:xfrm>
            <a:off x="1910487" y="5135839"/>
            <a:ext cx="10281513" cy="461665"/>
          </a:xfrm>
          <a:prstGeom prst="rect">
            <a:avLst/>
          </a:prstGeom>
          <a:noFill/>
        </p:spPr>
        <p:txBody>
          <a:bodyPr wrap="square">
            <a:spAutoFit/>
          </a:bodyPr>
          <a:lstStyle/>
          <a:p>
            <a:pPr marL="0" indent="0">
              <a:buNone/>
            </a:pPr>
            <a:endParaRPr lang="en-US" sz="2400" dirty="0"/>
          </a:p>
        </p:txBody>
      </p:sp>
      <p:sp>
        <p:nvSpPr>
          <p:cNvPr id="7" name="TextBox 6">
            <a:extLst>
              <a:ext uri="{FF2B5EF4-FFF2-40B4-BE49-F238E27FC236}">
                <a16:creationId xmlns:a16="http://schemas.microsoft.com/office/drawing/2014/main" id="{C697875C-40F6-B493-A4E5-1C10D88ED824}"/>
              </a:ext>
            </a:extLst>
          </p:cNvPr>
          <p:cNvSpPr txBox="1"/>
          <p:nvPr/>
        </p:nvSpPr>
        <p:spPr>
          <a:xfrm>
            <a:off x="838199" y="5415643"/>
            <a:ext cx="10281513" cy="830997"/>
          </a:xfrm>
          <a:prstGeom prst="rect">
            <a:avLst/>
          </a:prstGeom>
          <a:noFill/>
        </p:spPr>
        <p:txBody>
          <a:bodyPr wrap="square">
            <a:spAutoFit/>
          </a:bodyPr>
          <a:lstStyle/>
          <a:p>
            <a:pPr marL="0" indent="0">
              <a:buNone/>
            </a:pPr>
            <a:r>
              <a:rPr lang="en-US" sz="2400" dirty="0"/>
              <a:t>In other words, conjecture posits there cannot be an exponential quantum speedup for “unstructured” decision problems.</a:t>
            </a:r>
          </a:p>
        </p:txBody>
      </p:sp>
      <p:sp>
        <p:nvSpPr>
          <p:cNvPr id="9" name="TextBox 8">
            <a:extLst>
              <a:ext uri="{FF2B5EF4-FFF2-40B4-BE49-F238E27FC236}">
                <a16:creationId xmlns:a16="http://schemas.microsoft.com/office/drawing/2014/main" id="{B8D564BC-B40B-83A6-A190-D2C0D8FA0D7E}"/>
              </a:ext>
            </a:extLst>
          </p:cNvPr>
          <p:cNvSpPr txBox="1"/>
          <p:nvPr/>
        </p:nvSpPr>
        <p:spPr>
          <a:xfrm>
            <a:off x="933155" y="2137102"/>
            <a:ext cx="10162735" cy="523220"/>
          </a:xfrm>
          <a:prstGeom prst="rect">
            <a:avLst/>
          </a:prstGeom>
          <a:noFill/>
        </p:spPr>
        <p:txBody>
          <a:bodyPr wrap="square" rtlCol="0">
            <a:spAutoFit/>
          </a:bodyPr>
          <a:lstStyle/>
          <a:p>
            <a:r>
              <a:rPr lang="en-US" sz="2800" b="1" u="sng" dirty="0"/>
              <a:t>No Quantum Speedup Conjecture</a:t>
            </a:r>
            <a:endParaRPr lang="en-US" sz="2800" u="sng" dirty="0"/>
          </a:p>
        </p:txBody>
      </p:sp>
      <p:sp>
        <p:nvSpPr>
          <p:cNvPr id="10" name="TextBox 9">
            <a:extLst>
              <a:ext uri="{FF2B5EF4-FFF2-40B4-BE49-F238E27FC236}">
                <a16:creationId xmlns:a16="http://schemas.microsoft.com/office/drawing/2014/main" id="{80AC0FF9-625D-3FB6-3A09-3483A54D9643}"/>
              </a:ext>
            </a:extLst>
          </p:cNvPr>
          <p:cNvSpPr txBox="1"/>
          <p:nvPr/>
        </p:nvSpPr>
        <p:spPr>
          <a:xfrm>
            <a:off x="838199" y="705195"/>
            <a:ext cx="10281513" cy="830997"/>
          </a:xfrm>
          <a:prstGeom prst="rect">
            <a:avLst/>
          </a:prstGeom>
          <a:noFill/>
        </p:spPr>
        <p:txBody>
          <a:bodyPr wrap="square">
            <a:spAutoFit/>
          </a:bodyPr>
          <a:lstStyle/>
          <a:p>
            <a:pPr marL="0" indent="0">
              <a:buNone/>
            </a:pPr>
            <a:r>
              <a:rPr lang="en-US" sz="2400" dirty="0"/>
              <a:t>(Guo, Li, Liu, Zhang 2021) showed that </a:t>
            </a:r>
            <a:r>
              <a:rPr lang="en-US" sz="2400" dirty="0">
                <a:solidFill>
                  <a:srgbClr val="FFC000"/>
                </a:solidFill>
              </a:rPr>
              <a:t>Warmup Conjecture </a:t>
            </a:r>
            <a:r>
              <a:rPr lang="en-US" sz="2400" dirty="0"/>
              <a:t>implies a longstanding conjecture from the late 90s.</a:t>
            </a:r>
          </a:p>
        </p:txBody>
      </p:sp>
    </p:spTree>
    <p:extLst>
      <p:ext uri="{BB962C8B-B14F-4D97-AF65-F5344CB8AC3E}">
        <p14:creationId xmlns:p14="http://schemas.microsoft.com/office/powerpoint/2010/main" val="2486121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8356-55C8-12C3-D661-088E27253E41}"/>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B4FE0B67-7844-B2AE-957A-78CA04896E58}"/>
              </a:ext>
            </a:extLst>
          </p:cNvPr>
          <p:cNvSpPr/>
          <p:nvPr/>
        </p:nvSpPr>
        <p:spPr>
          <a:xfrm>
            <a:off x="675249" y="1643527"/>
            <a:ext cx="10678551" cy="301991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B64C5A06-3D17-9C94-58F6-F8693BF5C25C}"/>
                  </a:ext>
                </a:extLst>
              </p:cNvPr>
              <p:cNvSpPr txBox="1">
                <a:spLocks/>
              </p:cNvSpPr>
              <p:nvPr/>
            </p:nvSpPr>
            <p:spPr>
              <a:xfrm>
                <a:off x="1014632" y="2581163"/>
                <a:ext cx="10162735" cy="2411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All degree-</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 polynomials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r>
                      <a:rPr lang="en-US" sz="2400" b="0" i="1" smtClean="0">
                        <a:latin typeface="Cambria Math" panose="02040503050406030204" pitchFamily="18" charset="0"/>
                      </a:rPr>
                      <m:t>→[0,1]</m:t>
                    </m:r>
                  </m:oMath>
                </a14:m>
                <a:r>
                  <a:rPr lang="en-US" sz="2400" dirty="0">
                    <a:solidFill>
                      <a:schemeClr val="tx1"/>
                    </a:solidFill>
                  </a:rPr>
                  <a:t> have a coordinate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solidFill>
                      <a:schemeClr val="tx1"/>
                    </a:solidFill>
                  </a:rPr>
                  <a:t> where</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𝐼𝑛</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𝑗</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𝑉𝑎𝑟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num>
                            <m:den>
                              <m:r>
                                <a:rPr lang="en-US" sz="2400" b="0" i="1" smtClean="0">
                                  <a:latin typeface="Cambria Math" panose="02040503050406030204" pitchFamily="18" charset="0"/>
                                </a:rPr>
                                <m:t>𝑇</m:t>
                              </m:r>
                            </m:den>
                          </m:f>
                        </m:e>
                      </m:d>
                    </m:oMath>
                  </m:oMathPara>
                </a14:m>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B64C5A06-3D17-9C94-58F6-F8693BF5C25C}"/>
                  </a:ext>
                </a:extLst>
              </p:cNvPr>
              <p:cNvSpPr txBox="1">
                <a:spLocks noRot="1" noChangeAspect="1" noMove="1" noResize="1" noEditPoints="1" noAdjustHandles="1" noChangeArrowheads="1" noChangeShapeType="1" noTextEdit="1"/>
              </p:cNvSpPr>
              <p:nvPr/>
            </p:nvSpPr>
            <p:spPr>
              <a:xfrm>
                <a:off x="1014632" y="2581163"/>
                <a:ext cx="10162735" cy="2411461"/>
              </a:xfrm>
              <a:prstGeom prst="rect">
                <a:avLst/>
              </a:prstGeom>
              <a:blipFill>
                <a:blip r:embed="rId2"/>
                <a:stretch>
                  <a:fillRect l="-873" t="-366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EEE8394-BBDB-227C-E6B5-ECE4797412F6}"/>
              </a:ext>
            </a:extLst>
          </p:cNvPr>
          <p:cNvSpPr txBox="1"/>
          <p:nvPr/>
        </p:nvSpPr>
        <p:spPr>
          <a:xfrm>
            <a:off x="838200" y="790145"/>
            <a:ext cx="10281513" cy="461665"/>
          </a:xfrm>
          <a:prstGeom prst="rect">
            <a:avLst/>
          </a:prstGeom>
          <a:noFill/>
        </p:spPr>
        <p:txBody>
          <a:bodyPr wrap="square">
            <a:spAutoFit/>
          </a:bodyPr>
          <a:lstStyle/>
          <a:p>
            <a:pPr marL="0" indent="0">
              <a:buNone/>
            </a:pPr>
            <a:r>
              <a:rPr lang="en-US" sz="2400" dirty="0"/>
              <a:t>The </a:t>
            </a:r>
            <a:r>
              <a:rPr lang="en-US" sz="2400" dirty="0">
                <a:solidFill>
                  <a:srgbClr val="FFC000"/>
                </a:solidFill>
              </a:rPr>
              <a:t>No Quantum Speedup Conjecture </a:t>
            </a:r>
            <a:r>
              <a:rPr lang="en-US" sz="2400" dirty="0"/>
              <a:t>is </a:t>
            </a:r>
            <a:r>
              <a:rPr lang="en-US" sz="2400" i="1" dirty="0"/>
              <a:t>also</a:t>
            </a:r>
            <a:r>
              <a:rPr lang="en-US" sz="2400" dirty="0"/>
              <a:t> implied by the following:</a:t>
            </a:r>
          </a:p>
        </p:txBody>
      </p:sp>
      <p:sp>
        <p:nvSpPr>
          <p:cNvPr id="7" name="TextBox 6">
            <a:extLst>
              <a:ext uri="{FF2B5EF4-FFF2-40B4-BE49-F238E27FC236}">
                <a16:creationId xmlns:a16="http://schemas.microsoft.com/office/drawing/2014/main" id="{65936613-99FD-5FBA-3131-735C09987E12}"/>
              </a:ext>
            </a:extLst>
          </p:cNvPr>
          <p:cNvSpPr txBox="1"/>
          <p:nvPr/>
        </p:nvSpPr>
        <p:spPr>
          <a:xfrm>
            <a:off x="838200" y="5214473"/>
            <a:ext cx="10902697" cy="461665"/>
          </a:xfrm>
          <a:prstGeom prst="rect">
            <a:avLst/>
          </a:prstGeom>
          <a:noFill/>
        </p:spPr>
        <p:txBody>
          <a:bodyPr wrap="square">
            <a:spAutoFit/>
          </a:bodyPr>
          <a:lstStyle/>
          <a:p>
            <a:pPr marL="0" indent="0">
              <a:buNone/>
            </a:pPr>
            <a:r>
              <a:rPr lang="en-US" sz="2400" dirty="0"/>
              <a:t>Partial progress: [OZ15, ABP19, BSdW19, Gutierrez 23, LZ23, Bhattacharya 24]</a:t>
            </a:r>
          </a:p>
        </p:txBody>
      </p:sp>
      <p:sp>
        <p:nvSpPr>
          <p:cNvPr id="9" name="TextBox 8">
            <a:extLst>
              <a:ext uri="{FF2B5EF4-FFF2-40B4-BE49-F238E27FC236}">
                <a16:creationId xmlns:a16="http://schemas.microsoft.com/office/drawing/2014/main" id="{EA31076A-0912-7296-24F7-3C1B634812AC}"/>
              </a:ext>
            </a:extLst>
          </p:cNvPr>
          <p:cNvSpPr txBox="1"/>
          <p:nvPr/>
        </p:nvSpPr>
        <p:spPr>
          <a:xfrm>
            <a:off x="933155" y="1935934"/>
            <a:ext cx="10162735" cy="523220"/>
          </a:xfrm>
          <a:prstGeom prst="rect">
            <a:avLst/>
          </a:prstGeom>
          <a:noFill/>
        </p:spPr>
        <p:txBody>
          <a:bodyPr wrap="square" rtlCol="0">
            <a:spAutoFit/>
          </a:bodyPr>
          <a:lstStyle/>
          <a:p>
            <a:r>
              <a:rPr lang="en-US" sz="2800" b="1" u="sng" dirty="0"/>
              <a:t>Aaronson-</a:t>
            </a:r>
            <a:r>
              <a:rPr lang="en-US" sz="2800" b="1" u="sng" dirty="0" err="1"/>
              <a:t>Ambainis</a:t>
            </a:r>
            <a:r>
              <a:rPr lang="en-US" sz="2800" b="1" u="sng" dirty="0"/>
              <a:t> conjecture</a:t>
            </a:r>
            <a:endParaRPr lang="en-US" sz="2800" u="sng" dirty="0"/>
          </a:p>
        </p:txBody>
      </p:sp>
      <p:sp>
        <p:nvSpPr>
          <p:cNvPr id="10" name="TextBox 9">
            <a:extLst>
              <a:ext uri="{FF2B5EF4-FFF2-40B4-BE49-F238E27FC236}">
                <a16:creationId xmlns:a16="http://schemas.microsoft.com/office/drawing/2014/main" id="{397156FC-F73C-F4D9-3841-A83838B11340}"/>
              </a:ext>
            </a:extLst>
          </p:cNvPr>
          <p:cNvSpPr txBox="1"/>
          <p:nvPr/>
        </p:nvSpPr>
        <p:spPr>
          <a:xfrm>
            <a:off x="838199" y="5837022"/>
            <a:ext cx="10902697" cy="461665"/>
          </a:xfrm>
          <a:prstGeom prst="rect">
            <a:avLst/>
          </a:prstGeom>
          <a:noFill/>
        </p:spPr>
        <p:txBody>
          <a:bodyPr wrap="square">
            <a:spAutoFit/>
          </a:bodyPr>
          <a:lstStyle/>
          <a:p>
            <a:pPr marL="0" indent="0">
              <a:buNone/>
            </a:pPr>
            <a:r>
              <a:rPr lang="en-US" sz="2400" dirty="0"/>
              <a:t>Aaronson-</a:t>
            </a:r>
            <a:r>
              <a:rPr lang="en-US" sz="2400" dirty="0" err="1"/>
              <a:t>Ambainis</a:t>
            </a:r>
            <a:r>
              <a:rPr lang="en-US" sz="2400" dirty="0"/>
              <a:t> conjecture is still open.</a:t>
            </a:r>
          </a:p>
        </p:txBody>
      </p:sp>
    </p:spTree>
    <p:extLst>
      <p:ext uri="{BB962C8B-B14F-4D97-AF65-F5344CB8AC3E}">
        <p14:creationId xmlns:p14="http://schemas.microsoft.com/office/powerpoint/2010/main" val="10004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E1D961-0E75-F663-62A9-41DDA2A4A853}"/>
              </a:ext>
            </a:extLst>
          </p:cNvPr>
          <p:cNvSpPr txBox="1"/>
          <p:nvPr/>
        </p:nvSpPr>
        <p:spPr>
          <a:xfrm>
            <a:off x="3700272" y="4937760"/>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602B739E-E4F7-E6FE-69FE-265799DD027B}"/>
              </a:ext>
            </a:extLst>
          </p:cNvPr>
          <p:cNvSpPr txBox="1"/>
          <p:nvPr/>
        </p:nvSpPr>
        <p:spPr>
          <a:xfrm>
            <a:off x="6699723" y="2798590"/>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E4A7CABB-A116-5F09-B397-DC4FFFF149B8}"/>
              </a:ext>
            </a:extLst>
          </p:cNvPr>
          <p:cNvSpPr txBox="1"/>
          <p:nvPr/>
        </p:nvSpPr>
        <p:spPr>
          <a:xfrm>
            <a:off x="1666998" y="2697977"/>
            <a:ext cx="4163569" cy="1200329"/>
          </a:xfrm>
          <a:prstGeom prst="rect">
            <a:avLst/>
          </a:prstGeom>
          <a:noFill/>
        </p:spPr>
        <p:txBody>
          <a:bodyPr wrap="square" rtlCol="0">
            <a:spAutoFit/>
          </a:bodyPr>
          <a:lstStyle/>
          <a:p>
            <a:pPr algn="ctr"/>
            <a:r>
              <a:rPr lang="en-US" sz="2400" dirty="0"/>
              <a:t>Warmup </a:t>
            </a:r>
          </a:p>
          <a:p>
            <a:pPr algn="ct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99EC6859-0FBE-2F2A-B23C-0AB351E3DAB8}"/>
              </a:ext>
            </a:extLst>
          </p:cNvPr>
          <p:cNvSpPr txBox="1"/>
          <p:nvPr/>
        </p:nvSpPr>
        <p:spPr>
          <a:xfrm>
            <a:off x="3302507" y="598433"/>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8" name="TextBox 7">
            <a:extLst>
              <a:ext uri="{FF2B5EF4-FFF2-40B4-BE49-F238E27FC236}">
                <a16:creationId xmlns:a16="http://schemas.microsoft.com/office/drawing/2014/main" id="{45123383-D55D-781D-C376-7407E73A6BC6}"/>
              </a:ext>
            </a:extLst>
          </p:cNvPr>
          <p:cNvSpPr txBox="1"/>
          <p:nvPr/>
        </p:nvSpPr>
        <p:spPr>
          <a:xfrm>
            <a:off x="1465523" y="3864035"/>
            <a:ext cx="4791456" cy="369332"/>
          </a:xfrm>
          <a:prstGeom prst="rect">
            <a:avLst/>
          </a:prstGeom>
          <a:noFill/>
        </p:spPr>
        <p:txBody>
          <a:bodyPr wrap="square" rtlCol="0">
            <a:spAutoFit/>
          </a:bodyPr>
          <a:lstStyle/>
          <a:p>
            <a:r>
              <a:rPr lang="en-US" i="1" dirty="0">
                <a:solidFill>
                  <a:srgbClr val="FFC000"/>
                </a:solidFill>
              </a:rPr>
              <a:t>(Dense distributions fool quantum algorithms)</a:t>
            </a:r>
          </a:p>
        </p:txBody>
      </p:sp>
      <p:sp>
        <p:nvSpPr>
          <p:cNvPr id="9" name="TextBox 8">
            <a:extLst>
              <a:ext uri="{FF2B5EF4-FFF2-40B4-BE49-F238E27FC236}">
                <a16:creationId xmlns:a16="http://schemas.microsoft.com/office/drawing/2014/main" id="{6C247634-8AE1-1F4B-7F25-4F7A2E82FB37}"/>
              </a:ext>
            </a:extLst>
          </p:cNvPr>
          <p:cNvSpPr txBox="1"/>
          <p:nvPr/>
        </p:nvSpPr>
        <p:spPr>
          <a:xfrm>
            <a:off x="6493764" y="3651336"/>
            <a:ext cx="4791456" cy="646331"/>
          </a:xfrm>
          <a:prstGeom prst="rect">
            <a:avLst/>
          </a:prstGeom>
          <a:noFill/>
        </p:spPr>
        <p:txBody>
          <a:bodyPr wrap="square" rtlCol="0">
            <a:spAutoFit/>
          </a:bodyPr>
          <a:lstStyle/>
          <a:p>
            <a:pPr algn="ctr"/>
            <a:r>
              <a:rPr lang="en-US" i="1" dirty="0">
                <a:solidFill>
                  <a:srgbClr val="FFC000"/>
                </a:solidFill>
              </a:rPr>
              <a:t>(Low-degree bounded polynomials </a:t>
            </a:r>
            <a:br>
              <a:rPr lang="en-US" i="1" dirty="0">
                <a:solidFill>
                  <a:srgbClr val="FFC000"/>
                </a:solidFill>
              </a:rPr>
            </a:br>
            <a:r>
              <a:rPr lang="en-US" i="1" dirty="0">
                <a:solidFill>
                  <a:srgbClr val="FFC000"/>
                </a:solidFill>
              </a:rPr>
              <a:t>have an influential variable)</a:t>
            </a:r>
          </a:p>
        </p:txBody>
      </p:sp>
      <p:sp>
        <p:nvSpPr>
          <p:cNvPr id="10" name="TextBox 9">
            <a:extLst>
              <a:ext uri="{FF2B5EF4-FFF2-40B4-BE49-F238E27FC236}">
                <a16:creationId xmlns:a16="http://schemas.microsoft.com/office/drawing/2014/main" id="{9BC3A0BE-6A06-8598-ECFA-5C4B063C1CB0}"/>
              </a:ext>
            </a:extLst>
          </p:cNvPr>
          <p:cNvSpPr txBox="1"/>
          <p:nvPr/>
        </p:nvSpPr>
        <p:spPr>
          <a:xfrm>
            <a:off x="3700272" y="5813477"/>
            <a:ext cx="4791456" cy="646331"/>
          </a:xfrm>
          <a:prstGeom prst="rect">
            <a:avLst/>
          </a:prstGeom>
          <a:noFill/>
        </p:spPr>
        <p:txBody>
          <a:bodyPr wrap="square" rtlCol="0">
            <a:spAutoFit/>
          </a:bodyPr>
          <a:lstStyle/>
          <a:p>
            <a:pPr algn="ctr"/>
            <a:r>
              <a:rPr lang="en-US" i="1" dirty="0">
                <a:solidFill>
                  <a:srgbClr val="FFC000"/>
                </a:solidFill>
              </a:rPr>
              <a:t>(Quantum algorithms can be simulated by classical algorithms on the uniform distribution)</a:t>
            </a:r>
          </a:p>
        </p:txBody>
      </p:sp>
      <p:sp>
        <p:nvSpPr>
          <p:cNvPr id="12" name="TextBox 11">
            <a:extLst>
              <a:ext uri="{FF2B5EF4-FFF2-40B4-BE49-F238E27FC236}">
                <a16:creationId xmlns:a16="http://schemas.microsoft.com/office/drawing/2014/main" id="{1E581A2C-BFB4-D539-236F-EA7476647AB9}"/>
              </a:ext>
            </a:extLst>
          </p:cNvPr>
          <p:cNvSpPr txBox="1"/>
          <p:nvPr/>
        </p:nvSpPr>
        <p:spPr>
          <a:xfrm>
            <a:off x="3075431" y="1495256"/>
            <a:ext cx="6041135" cy="369332"/>
          </a:xfrm>
          <a:prstGeom prst="rect">
            <a:avLst/>
          </a:prstGeom>
          <a:noFill/>
        </p:spPr>
        <p:txBody>
          <a:bodyPr wrap="square" rtlCol="0">
            <a:spAutoFit/>
          </a:bodyPr>
          <a:lstStyle/>
          <a:p>
            <a:pPr algn="ctr"/>
            <a:r>
              <a:rPr lang="en-US" i="1" dirty="0">
                <a:solidFill>
                  <a:srgbClr val="FFC000"/>
                </a:solidFill>
              </a:rPr>
              <a:t>(Dense distributions fool low-degree bounded polynomials)</a:t>
            </a:r>
          </a:p>
        </p:txBody>
      </p:sp>
      <p:sp>
        <p:nvSpPr>
          <p:cNvPr id="13" name="Down Arrow 12">
            <a:extLst>
              <a:ext uri="{FF2B5EF4-FFF2-40B4-BE49-F238E27FC236}">
                <a16:creationId xmlns:a16="http://schemas.microsoft.com/office/drawing/2014/main" id="{965A61FE-18E5-FF11-CCC6-58EFAB6A6BB9}"/>
              </a:ext>
            </a:extLst>
          </p:cNvPr>
          <p:cNvSpPr/>
          <p:nvPr/>
        </p:nvSpPr>
        <p:spPr>
          <a:xfrm rot="2249277">
            <a:off x="3841745" y="196368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A05A8099-44A7-602D-126B-3FD0FE7408C2}"/>
              </a:ext>
            </a:extLst>
          </p:cNvPr>
          <p:cNvSpPr/>
          <p:nvPr/>
        </p:nvSpPr>
        <p:spPr>
          <a:xfrm rot="19092723">
            <a:off x="7822396" y="1963685"/>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B97E3449-AA55-8D3D-1326-D6F0031E2065}"/>
              </a:ext>
            </a:extLst>
          </p:cNvPr>
          <p:cNvSpPr/>
          <p:nvPr/>
        </p:nvSpPr>
        <p:spPr>
          <a:xfrm rot="2249277">
            <a:off x="7639702" y="441912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A354C3D9-31AB-2C8B-D5BF-72BC550A713C}"/>
              </a:ext>
            </a:extLst>
          </p:cNvPr>
          <p:cNvSpPr/>
          <p:nvPr/>
        </p:nvSpPr>
        <p:spPr>
          <a:xfrm rot="19092723">
            <a:off x="4082115" y="4420630"/>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5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2" grpId="0"/>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92EF-FCFD-C6D0-1EFE-E50F1630DCE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3B317190-3A48-C073-EF8B-51811C93356B}"/>
              </a:ext>
            </a:extLst>
          </p:cNvPr>
          <p:cNvSpPr/>
          <p:nvPr/>
        </p:nvSpPr>
        <p:spPr>
          <a:xfrm>
            <a:off x="675249" y="1207009"/>
            <a:ext cx="10678551" cy="3035808"/>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C3B2D228-7451-C3E6-27F0-124485B93F63}"/>
                  </a:ext>
                </a:extLst>
              </p:cNvPr>
              <p:cNvSpPr txBox="1">
                <a:spLocks/>
              </p:cNvSpPr>
              <p:nvPr/>
            </p:nvSpPr>
            <p:spPr>
              <a:xfrm>
                <a:off x="1014632" y="2089781"/>
                <a:ext cx="10162735" cy="1842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all degree-</a:t>
                </a:r>
                <a14:m>
                  <m:oMath xmlns:m="http://schemas.openxmlformats.org/officeDocument/2006/math">
                    <m:r>
                      <a:rPr lang="en-US" sz="2400" i="1">
                        <a:latin typeface="Cambria Math" panose="02040503050406030204" pitchFamily="18" charset="0"/>
                      </a:rPr>
                      <m:t>𝑇</m:t>
                    </m:r>
                  </m:oMath>
                </a14:m>
                <a:r>
                  <a:rPr lang="en-US" sz="2400" dirty="0"/>
                  <a:t> polynomials </a:t>
                </a: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𝑁</m:t>
                        </m:r>
                      </m:sup>
                    </m:sSup>
                    <m:r>
                      <a:rPr lang="en-US" sz="2400" i="1">
                        <a:latin typeface="Cambria Math" panose="02040503050406030204" pitchFamily="18" charset="0"/>
                      </a:rPr>
                      <m:t>→[0,1]</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solidFill>
                      <a:schemeClr val="tx1"/>
                    </a:solidFill>
                  </a:rPr>
                  <a:t>,  for all </a:t>
                </a:r>
                <a14:m>
                  <m:oMath xmlns:m="http://schemas.openxmlformats.org/officeDocument/2006/math">
                    <m:r>
                      <a:rPr lang="en-US" sz="2400" b="0" i="1" smtClean="0">
                        <a:latin typeface="Cambria Math" panose="02040503050406030204" pitchFamily="18" charset="0"/>
                      </a:rPr>
                      <m:t>𝜖</m:t>
                    </m:r>
                    <m:r>
                      <a:rPr lang="en-US" sz="2400" b="0" i="1" smtClean="0">
                        <a:latin typeface="Cambria Math" panose="02040503050406030204" pitchFamily="18" charset="0"/>
                      </a:rPr>
                      <m:t>&gt;0</m:t>
                    </m:r>
                  </m:oMath>
                </a14:m>
                <a:r>
                  <a:rPr lang="en-US" sz="2400" dirty="0">
                    <a:solidFill>
                      <a:schemeClr val="tx1"/>
                    </a:solidFill>
                  </a:rPr>
                  <a:t>,</a:t>
                </a:r>
                <a:br>
                  <a:rPr lang="en-US" sz="2400" dirty="0">
                    <a:solidFill>
                      <a:schemeClr val="tx1"/>
                    </a:solidFill>
                  </a:rPr>
                </a:b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𝔼</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d>
                          <m:r>
                            <a:rPr lang="en-US" sz="2400" b="0" i="1" smtClean="0">
                              <a:latin typeface="Cambria Math" panose="02040503050406030204" pitchFamily="18" charset="0"/>
                            </a:rPr>
                            <m:t>−</m:t>
                          </m:r>
                          <m:r>
                            <a:rPr lang="en-US" sz="2400" b="0" i="1" smtClean="0">
                              <a:latin typeface="Cambria Math" panose="02040503050406030204" pitchFamily="18" charset="0"/>
                            </a:rPr>
                            <m:t>𝔼</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𝛿</m:t>
                              </m:r>
                            </m:e>
                          </m:rad>
                        </m:num>
                        <m:den>
                          <m:r>
                            <a:rPr lang="en-US" sz="2400" b="0" i="1" smtClean="0">
                              <a:latin typeface="Cambria Math" panose="02040503050406030204" pitchFamily="18" charset="0"/>
                            </a:rPr>
                            <m:t>𝜖</m:t>
                          </m:r>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e>
                          </m:d>
                        </m:sup>
                      </m:sSup>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𝛿</m:t>
                                  </m:r>
                                  <m:r>
                                    <a:rPr lang="en-US" sz="2400" b="0" i="1" smtClean="0">
                                      <a:latin typeface="Cambria Math" panose="02040503050406030204" pitchFamily="18" charset="0"/>
                                    </a:rPr>
                                    <m:t>𝑁</m:t>
                                  </m:r>
                                </m:e>
                              </m:d>
                            </m:e>
                            <m:sup>
                              <m:r>
                                <a:rPr lang="en-US" sz="2400" b="0" i="1" smtClean="0">
                                  <a:latin typeface="Cambria Math" panose="02040503050406030204" pitchFamily="18" charset="0"/>
                                </a:rPr>
                                <m:t>𝑇</m:t>
                              </m:r>
                              <m:r>
                                <a:rPr lang="en-US" sz="2400" b="0" i="1" smtClean="0">
                                  <a:latin typeface="Cambria Math" panose="02040503050406030204" pitchFamily="18" charset="0"/>
                                </a:rPr>
                                <m:t>/2</m:t>
                              </m:r>
                            </m:sup>
                          </m:sSup>
                          <m:r>
                            <a:rPr lang="en-US" sz="2400" b="0" i="1" smtClean="0">
                              <a:latin typeface="Cambria Math" panose="02040503050406030204" pitchFamily="18" charset="0"/>
                            </a:rPr>
                            <m:t> </m:t>
                          </m:r>
                          <m:r>
                            <a:rPr lang="en-US" sz="2400" b="0" i="1" smtClean="0">
                              <a:latin typeface="Cambria Math" panose="02040503050406030204" pitchFamily="18" charset="0"/>
                            </a:rPr>
                            <m:t>𝜖</m:t>
                          </m:r>
                        </m:e>
                      </m:d>
                    </m:oMath>
                  </m:oMathPara>
                </a14:m>
                <a:endParaRPr lang="en-US" sz="2400" dirty="0">
                  <a:solidFill>
                    <a:schemeClr val="tx1"/>
                  </a:solidFill>
                </a:endParaRPr>
              </a:p>
            </p:txBody>
          </p:sp>
        </mc:Choice>
        <mc:Fallback>
          <p:sp>
            <p:nvSpPr>
              <p:cNvPr id="4" name="Content Placeholder 2">
                <a:extLst>
                  <a:ext uri="{FF2B5EF4-FFF2-40B4-BE49-F238E27FC236}">
                    <a16:creationId xmlns:a16="http://schemas.microsoft.com/office/drawing/2014/main" id="{C3B2D228-7451-C3E6-27F0-124485B93F63}"/>
                  </a:ext>
                </a:extLst>
              </p:cNvPr>
              <p:cNvSpPr txBox="1">
                <a:spLocks noRot="1" noChangeAspect="1" noMove="1" noResize="1" noEditPoints="1" noAdjustHandles="1" noChangeArrowheads="1" noChangeShapeType="1" noTextEdit="1"/>
              </p:cNvSpPr>
              <p:nvPr/>
            </p:nvSpPr>
            <p:spPr>
              <a:xfrm>
                <a:off x="1014632" y="2089781"/>
                <a:ext cx="10162735" cy="1842140"/>
              </a:xfrm>
              <a:prstGeom prst="rect">
                <a:avLst/>
              </a:prstGeom>
              <a:blipFill>
                <a:blip r:embed="rId2"/>
                <a:stretch>
                  <a:fillRect l="-873" t="-47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1582FC9-C13B-480C-2FFA-395A0BEE5A55}"/>
                  </a:ext>
                </a:extLst>
              </p:cNvPr>
              <p:cNvSpPr txBox="1"/>
              <p:nvPr/>
            </p:nvSpPr>
            <p:spPr>
              <a:xfrm>
                <a:off x="1014632" y="4558504"/>
                <a:ext cx="10281513" cy="693075"/>
              </a:xfrm>
              <a:prstGeom prst="rect">
                <a:avLst/>
              </a:prstGeom>
              <a:noFill/>
            </p:spPr>
            <p:txBody>
              <a:bodyPr wrap="square">
                <a:spAutoFit/>
              </a:bodyPr>
              <a:lstStyle/>
              <a:p>
                <a:r>
                  <a:rPr lang="en-US" sz="2400" dirty="0"/>
                  <a:t>Right-hand side is </a:t>
                </a:r>
                <a14:m>
                  <m:oMath xmlns:m="http://schemas.openxmlformats.org/officeDocument/2006/math">
                    <m:r>
                      <a:rPr lang="en-US" sz="2400" b="0" i="1" smtClean="0">
                        <a:latin typeface="Cambria Math" panose="02040503050406030204" pitchFamily="18" charset="0"/>
                      </a:rPr>
                      <m:t>𝑜</m:t>
                    </m:r>
                    <m:r>
                      <a:rPr lang="en-US" sz="2400" b="0" i="1" smtClean="0">
                        <a:latin typeface="Cambria Math" panose="02040503050406030204" pitchFamily="18" charset="0"/>
                      </a:rPr>
                      <m:t>(1)</m:t>
                    </m:r>
                  </m:oMath>
                </a14:m>
                <a:r>
                  <a:rPr lang="en-US" sz="2400" dirty="0"/>
                  <a:t> when e.g., </a:t>
                </a:r>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oMath>
                </a14:m>
                <a:r>
                  <a:rPr lang="en-US" sz="2400" dirty="0"/>
                  <a:t>, </a:t>
                </a:r>
                <a14:m>
                  <m:oMath xmlns:m="http://schemas.openxmlformats.org/officeDocument/2006/math">
                    <m:r>
                      <a:rPr lang="en-US" sz="2400" b="0" i="1" smtClean="0">
                        <a:latin typeface="Cambria Math" panose="02040503050406030204" pitchFamily="18" charset="0"/>
                      </a:rPr>
                      <m:t>𝛿</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p>
                      </m:num>
                      <m:den>
                        <m:r>
                          <a:rPr lang="en-US" sz="2400" b="0" i="1" smtClean="0">
                            <a:latin typeface="Cambria Math" panose="02040503050406030204" pitchFamily="18" charset="0"/>
                          </a:rPr>
                          <m:t>𝑁</m:t>
                        </m:r>
                      </m:den>
                    </m:f>
                  </m:oMath>
                </a14:m>
                <a:endParaRPr lang="en-US" sz="2400" dirty="0"/>
              </a:p>
            </p:txBody>
          </p:sp>
        </mc:Choice>
        <mc:Fallback>
          <p:sp>
            <p:nvSpPr>
              <p:cNvPr id="5" name="TextBox 4">
                <a:extLst>
                  <a:ext uri="{FF2B5EF4-FFF2-40B4-BE49-F238E27FC236}">
                    <a16:creationId xmlns:a16="http://schemas.microsoft.com/office/drawing/2014/main" id="{11582FC9-C13B-480C-2FFA-395A0BEE5A55}"/>
                  </a:ext>
                </a:extLst>
              </p:cNvPr>
              <p:cNvSpPr txBox="1">
                <a:spLocks noRot="1" noChangeAspect="1" noMove="1" noResize="1" noEditPoints="1" noAdjustHandles="1" noChangeArrowheads="1" noChangeShapeType="1" noTextEdit="1"/>
              </p:cNvSpPr>
              <p:nvPr/>
            </p:nvSpPr>
            <p:spPr>
              <a:xfrm>
                <a:off x="1014632" y="4558504"/>
                <a:ext cx="10281513" cy="693075"/>
              </a:xfrm>
              <a:prstGeom prst="rect">
                <a:avLst/>
              </a:prstGeom>
              <a:blipFill>
                <a:blip r:embed="rId3"/>
                <a:stretch>
                  <a:fillRect l="-863" b="-90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0B560F8-260A-6FEF-6264-8C8CC7CB3966}"/>
              </a:ext>
            </a:extLst>
          </p:cNvPr>
          <p:cNvSpPr txBox="1"/>
          <p:nvPr/>
        </p:nvSpPr>
        <p:spPr>
          <a:xfrm>
            <a:off x="1014632" y="5567267"/>
            <a:ext cx="10281513" cy="461665"/>
          </a:xfrm>
          <a:prstGeom prst="rect">
            <a:avLst/>
          </a:prstGeom>
          <a:noFill/>
        </p:spPr>
        <p:txBody>
          <a:bodyPr wrap="square">
            <a:spAutoFit/>
          </a:bodyPr>
          <a:lstStyle/>
          <a:p>
            <a:r>
              <a:rPr lang="en-US" sz="2400" dirty="0"/>
              <a:t>Proved using the Fourier tail bound of (</a:t>
            </a:r>
            <a:r>
              <a:rPr lang="en-US" sz="2400" dirty="0" err="1"/>
              <a:t>Dinur</a:t>
            </a:r>
            <a:r>
              <a:rPr lang="en-US" sz="2400" dirty="0"/>
              <a:t>, </a:t>
            </a:r>
            <a:r>
              <a:rPr lang="en-US" sz="2400" dirty="0" err="1"/>
              <a:t>Friedgut</a:t>
            </a:r>
            <a:r>
              <a:rPr lang="en-US" sz="2400" dirty="0"/>
              <a:t>, Kindler, O’Donnell ‘06).</a:t>
            </a:r>
          </a:p>
        </p:txBody>
      </p:sp>
      <p:sp>
        <p:nvSpPr>
          <p:cNvPr id="10" name="TextBox 9">
            <a:extLst>
              <a:ext uri="{FF2B5EF4-FFF2-40B4-BE49-F238E27FC236}">
                <a16:creationId xmlns:a16="http://schemas.microsoft.com/office/drawing/2014/main" id="{DA25143E-2372-46EB-C452-CD2DAC353DE5}"/>
              </a:ext>
            </a:extLst>
          </p:cNvPr>
          <p:cNvSpPr txBox="1"/>
          <p:nvPr/>
        </p:nvSpPr>
        <p:spPr>
          <a:xfrm>
            <a:off x="933156" y="1408717"/>
            <a:ext cx="10162735" cy="523220"/>
          </a:xfrm>
          <a:prstGeom prst="rect">
            <a:avLst/>
          </a:prstGeom>
          <a:noFill/>
        </p:spPr>
        <p:txBody>
          <a:bodyPr wrap="square" rtlCol="0">
            <a:spAutoFit/>
          </a:bodyPr>
          <a:lstStyle/>
          <a:p>
            <a:r>
              <a:rPr lang="en-US" sz="2800" b="1" u="sng" dirty="0"/>
              <a:t>Theorem</a:t>
            </a:r>
            <a:r>
              <a:rPr lang="en-US" sz="2400" b="1" dirty="0"/>
              <a:t> </a:t>
            </a:r>
            <a:r>
              <a:rPr lang="en-US" sz="2000" b="1" dirty="0"/>
              <a:t>(weaker version of warmup conjecture)</a:t>
            </a:r>
            <a:endParaRPr lang="en-US" sz="2000" dirty="0"/>
          </a:p>
        </p:txBody>
      </p:sp>
    </p:spTree>
    <p:extLst>
      <p:ext uri="{BB962C8B-B14F-4D97-AF65-F5344CB8AC3E}">
        <p14:creationId xmlns:p14="http://schemas.microsoft.com/office/powerpoint/2010/main" val="6838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F82CD-8FF9-97E7-7D05-40F9C6EE3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99814-2149-A378-28A0-9FE0BE1F72F4}"/>
              </a:ext>
            </a:extLst>
          </p:cNvPr>
          <p:cNvSpPr>
            <a:spLocks noGrp="1"/>
          </p:cNvSpPr>
          <p:nvPr>
            <p:ph type="title"/>
          </p:nvPr>
        </p:nvSpPr>
        <p:spPr/>
        <p:txBody>
          <a:bodyPr/>
          <a:lstStyle/>
          <a:p>
            <a:r>
              <a:rPr lang="en-US" dirty="0"/>
              <a:t>Permutation oracles and distributions</a:t>
            </a:r>
            <a:endParaRPr lang="en-US" dirty="0">
              <a:solidFill>
                <a:srgbClr val="FFC000"/>
              </a:solidFill>
            </a:endParaRP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B609E747-803F-BC43-5369-72A70AEF404E}"/>
                  </a:ext>
                </a:extLst>
              </p:cNvPr>
              <p:cNvSpPr txBox="1">
                <a:spLocks/>
              </p:cNvSpPr>
              <p:nvPr/>
            </p:nvSpPr>
            <p:spPr>
              <a:xfrm>
                <a:off x="838200" y="1690688"/>
                <a:ext cx="10515600" cy="244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consider algorithms that query permutations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oMath>
                </a14:m>
                <a:r>
                  <a:rPr lang="en-US" sz="2400" dirty="0"/>
                  <a:t> and their inverses. Quantum algorithms can call the following unitary operations: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𝑈</m:t>
                          </m:r>
                        </m:e>
                        <m:sub>
                          <m:r>
                            <a:rPr lang="en-US" sz="2400" b="0" i="1" smtClean="0">
                              <a:latin typeface="Cambria Math" panose="02040503050406030204" pitchFamily="18" charset="0"/>
                            </a:rPr>
                            <m:t>𝑃</m:t>
                          </m:r>
                        </m:sub>
                        <m:sup>
                          <m:r>
                            <a:rPr lang="en-US" sz="2400" b="0" i="1" smtClean="0">
                              <a:latin typeface="Cambria Math" panose="02040503050406030204" pitchFamily="18" charset="0"/>
                            </a:rPr>
                            <m:t>−1</m:t>
                          </m:r>
                        </m:sup>
                      </m:sSub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m:oMathPara>
                </a14:m>
                <a:endParaRPr lang="en-US" sz="2400" dirty="0"/>
              </a:p>
            </p:txBody>
          </p:sp>
        </mc:Choice>
        <mc:Fallback>
          <p:sp>
            <p:nvSpPr>
              <p:cNvPr id="5" name="Content Placeholder 2">
                <a:extLst>
                  <a:ext uri="{FF2B5EF4-FFF2-40B4-BE49-F238E27FC236}">
                    <a16:creationId xmlns:a16="http://schemas.microsoft.com/office/drawing/2014/main" id="{B609E747-803F-BC43-5369-72A70AEF404E}"/>
                  </a:ext>
                </a:extLst>
              </p:cNvPr>
              <p:cNvSpPr txBox="1">
                <a:spLocks noRot="1" noChangeAspect="1" noMove="1" noResize="1" noEditPoints="1" noAdjustHandles="1" noChangeArrowheads="1" noChangeShapeType="1" noTextEdit="1"/>
              </p:cNvSpPr>
              <p:nvPr/>
            </p:nvSpPr>
            <p:spPr>
              <a:xfrm>
                <a:off x="838200" y="1690688"/>
                <a:ext cx="10515600" cy="2442400"/>
              </a:xfrm>
              <a:prstGeom prst="rect">
                <a:avLst/>
              </a:prstGeom>
              <a:blipFill>
                <a:blip r:embed="rId2"/>
                <a:stretch>
                  <a:fillRect l="-965" t="-30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8493D258-8E69-A5B6-EBA8-5B1DB7FCEA99}"/>
                  </a:ext>
                </a:extLst>
              </p:cNvPr>
              <p:cNvSpPr txBox="1">
                <a:spLocks/>
              </p:cNvSpPr>
              <p:nvPr/>
            </p:nvSpPr>
            <p:spPr>
              <a:xfrm>
                <a:off x="838200" y="3819016"/>
                <a:ext cx="10515600" cy="2197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permutation </a:t>
                </a:r>
                <a14:m>
                  <m:oMath xmlns:m="http://schemas.openxmlformats.org/officeDocument/2006/math">
                    <m:r>
                      <a:rPr lang="en-US" sz="2400" b="0" i="1" smtClean="0">
                        <a:latin typeface="Cambria Math" panose="02040503050406030204" pitchFamily="18" charset="0"/>
                      </a:rPr>
                      <m:t>𝑃</m:t>
                    </m:r>
                    <m:r>
                      <a:rPr lang="en-US" sz="2400" i="1">
                        <a:latin typeface="Cambria Math" panose="02040503050406030204" pitchFamily="18" charset="0"/>
                      </a:rPr>
                      <m:t> </m:t>
                    </m:r>
                  </m:oMath>
                </a14:m>
                <a:r>
                  <a:rPr lang="en-US" sz="2400" dirty="0"/>
                  <a:t>over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oMath>
                </a14:m>
                <a:r>
                  <a:rPr lang="en-US" sz="2400" dirty="0"/>
                  <a:t> is </a:t>
                </a:r>
                <a14:m>
                  <m:oMath xmlns:m="http://schemas.openxmlformats.org/officeDocument/2006/math">
                    <m:r>
                      <a:rPr lang="en-US" sz="2400" b="0" i="1" smtClean="0">
                        <a:latin typeface="Cambria Math" panose="02040503050406030204" pitchFamily="18" charset="0"/>
                      </a:rPr>
                      <m:t>𝛿</m:t>
                    </m:r>
                  </m:oMath>
                </a14:m>
                <a:r>
                  <a:rPr lang="en-US" sz="2400" dirty="0"/>
                  <a:t>-dense if for all subsets </a:t>
                </a:r>
                <a:br>
                  <a:rPr lang="en-US" sz="2400" dirty="0"/>
                </a:b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𝛿</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𝑗</m:t>
                          </m:r>
                          <m:r>
                            <a:rPr lang="en-US" sz="2400" b="0" i="1" smtClean="0">
                              <a:latin typeface="Cambria Math" panose="02040503050406030204" pitchFamily="18" charset="0"/>
                            </a:rPr>
                            <m:t>=0</m:t>
                          </m:r>
                        </m:sub>
                        <m: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−1</m:t>
                          </m:r>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e>
                          </m:func>
                        </m:e>
                      </m:nary>
                    </m:oMath>
                  </m:oMathPara>
                </a14:m>
                <a:endParaRPr lang="en-US" sz="2400" dirty="0"/>
              </a:p>
            </p:txBody>
          </p:sp>
        </mc:Choice>
        <mc:Fallback>
          <p:sp>
            <p:nvSpPr>
              <p:cNvPr id="6" name="Content Placeholder 2">
                <a:extLst>
                  <a:ext uri="{FF2B5EF4-FFF2-40B4-BE49-F238E27FC236}">
                    <a16:creationId xmlns:a16="http://schemas.microsoft.com/office/drawing/2014/main" id="{8493D258-8E69-A5B6-EBA8-5B1DB7FCEA99}"/>
                  </a:ext>
                </a:extLst>
              </p:cNvPr>
              <p:cNvSpPr txBox="1">
                <a:spLocks noRot="1" noChangeAspect="1" noMove="1" noResize="1" noEditPoints="1" noAdjustHandles="1" noChangeArrowheads="1" noChangeShapeType="1" noTextEdit="1"/>
              </p:cNvSpPr>
              <p:nvPr/>
            </p:nvSpPr>
            <p:spPr>
              <a:xfrm>
                <a:off x="838200" y="3819016"/>
                <a:ext cx="10515600" cy="2197735"/>
              </a:xfrm>
              <a:prstGeom prst="rect">
                <a:avLst/>
              </a:prstGeom>
              <a:blipFill>
                <a:blip r:embed="rId3"/>
                <a:stretch>
                  <a:fillRect l="-965" t="-25862" b="-60345"/>
                </a:stretch>
              </a:blipFill>
            </p:spPr>
            <p:txBody>
              <a:bodyPr/>
              <a:lstStyle/>
              <a:p>
                <a:r>
                  <a:rPr lang="en-US">
                    <a:noFill/>
                  </a:rPr>
                  <a:t> </a:t>
                </a:r>
              </a:p>
            </p:txBody>
          </p:sp>
        </mc:Fallback>
      </mc:AlternateContent>
    </p:spTree>
    <p:extLst>
      <p:ext uri="{BB962C8B-B14F-4D97-AF65-F5344CB8AC3E}">
        <p14:creationId xmlns:p14="http://schemas.microsoft.com/office/powerpoint/2010/main" val="6537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76EF-4A55-E448-9568-07FC5D39C9E4}"/>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9AE2F6C-270D-B3C1-D46A-FE67F2F209AA}"/>
              </a:ext>
            </a:extLst>
          </p:cNvPr>
          <p:cNvSpPr/>
          <p:nvPr/>
        </p:nvSpPr>
        <p:spPr>
          <a:xfrm>
            <a:off x="675249" y="1005841"/>
            <a:ext cx="10678551" cy="391363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AEB4F7C8-2E1B-66F9-2BDD-98E8221AB643}"/>
                  </a:ext>
                </a:extLst>
              </p:cNvPr>
              <p:cNvSpPr txBox="1">
                <a:spLocks/>
              </p:cNvSpPr>
              <p:nvPr/>
            </p:nvSpPr>
            <p:spPr>
              <a:xfrm>
                <a:off x="1014632" y="2162932"/>
                <a:ext cx="10162735" cy="257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random permutations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solidFill>
                      <a:schemeClr val="tx1"/>
                    </a:solidFill>
                  </a:rPr>
                  <a:t>,  </a:t>
                </a:r>
                <a:br>
                  <a:rPr lang="en-US" sz="2400" dirty="0">
                    <a:solidFill>
                      <a:schemeClr val="tx1"/>
                    </a:solidFill>
                  </a:rPr>
                </a:b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𝑃</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𝑃</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m:t>
                      </m:r>
                    </m:oMath>
                  </m:oMathPara>
                </a14:m>
                <a:endParaRPr lang="en-US" sz="2400" dirty="0">
                  <a:solidFill>
                    <a:schemeClr val="tx1"/>
                  </a:solidFill>
                </a:endParaRPr>
              </a:p>
              <a:p>
                <a:pPr marL="0" indent="0">
                  <a:buNone/>
                </a:pPr>
                <a:endParaRPr lang="en-US" sz="1000" dirty="0"/>
              </a:p>
              <a:p>
                <a:pPr marL="0" indent="0">
                  <a:buNone/>
                </a:pPr>
                <a:r>
                  <a:rPr lang="en-US" sz="2400" dirty="0"/>
                  <a:t>where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oMath>
                </a14:m>
                <a:r>
                  <a:rPr lang="en-US" sz="2400" dirty="0"/>
                  <a:t> uniformly random permutation over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endParaRPr lang="en-US" sz="2400" dirty="0"/>
              </a:p>
            </p:txBody>
          </p:sp>
        </mc:Choice>
        <mc:Fallback>
          <p:sp>
            <p:nvSpPr>
              <p:cNvPr id="4" name="Content Placeholder 2">
                <a:extLst>
                  <a:ext uri="{FF2B5EF4-FFF2-40B4-BE49-F238E27FC236}">
                    <a16:creationId xmlns:a16="http://schemas.microsoft.com/office/drawing/2014/main" id="{AEB4F7C8-2E1B-66F9-2BDD-98E8221AB643}"/>
                  </a:ext>
                </a:extLst>
              </p:cNvPr>
              <p:cNvSpPr txBox="1">
                <a:spLocks noRot="1" noChangeAspect="1" noMove="1" noResize="1" noEditPoints="1" noAdjustHandles="1" noChangeArrowheads="1" noChangeShapeType="1" noTextEdit="1"/>
              </p:cNvSpPr>
              <p:nvPr/>
            </p:nvSpPr>
            <p:spPr>
              <a:xfrm>
                <a:off x="1014632" y="2162932"/>
                <a:ext cx="10162735" cy="2573659"/>
              </a:xfrm>
              <a:prstGeom prst="rect">
                <a:avLst/>
              </a:prstGeom>
              <a:blipFill>
                <a:blip r:embed="rId2"/>
                <a:stretch>
                  <a:fillRect l="-873" t="-344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44A2AA7-AAA9-38EC-EFB2-298BBB2130BC}"/>
              </a:ext>
            </a:extLst>
          </p:cNvPr>
          <p:cNvSpPr txBox="1"/>
          <p:nvPr/>
        </p:nvSpPr>
        <p:spPr>
          <a:xfrm>
            <a:off x="895854" y="5232763"/>
            <a:ext cx="10281513" cy="830997"/>
          </a:xfrm>
          <a:prstGeom prst="rect">
            <a:avLst/>
          </a:prstGeom>
          <a:noFill/>
        </p:spPr>
        <p:txBody>
          <a:bodyPr wrap="square">
            <a:spAutoFit/>
          </a:bodyPr>
          <a:lstStyle/>
          <a:p>
            <a:r>
              <a:rPr lang="en-US" sz="2400" dirty="0" err="1"/>
              <a:t>Coretti</a:t>
            </a:r>
            <a:r>
              <a:rPr lang="en-US" sz="2400" dirty="0"/>
              <a:t>, </a:t>
            </a:r>
            <a:r>
              <a:rPr lang="en-US" sz="2400" dirty="0" err="1"/>
              <a:t>Dodis</a:t>
            </a:r>
            <a:r>
              <a:rPr lang="en-US" sz="2400" dirty="0"/>
              <a:t>, Guo 2018 proved this for classical algorithms, with applications to cryptography.</a:t>
            </a:r>
          </a:p>
        </p:txBody>
      </p:sp>
      <p:sp>
        <p:nvSpPr>
          <p:cNvPr id="8" name="TextBox 7">
            <a:extLst>
              <a:ext uri="{FF2B5EF4-FFF2-40B4-BE49-F238E27FC236}">
                <a16:creationId xmlns:a16="http://schemas.microsoft.com/office/drawing/2014/main" id="{32E02904-07E0-33CF-4D54-9770D20962AD}"/>
              </a:ext>
            </a:extLst>
          </p:cNvPr>
          <p:cNvSpPr txBox="1"/>
          <p:nvPr/>
        </p:nvSpPr>
        <p:spPr>
          <a:xfrm>
            <a:off x="933156" y="1456830"/>
            <a:ext cx="10162735" cy="523220"/>
          </a:xfrm>
          <a:prstGeom prst="rect">
            <a:avLst/>
          </a:prstGeom>
          <a:noFill/>
        </p:spPr>
        <p:txBody>
          <a:bodyPr wrap="square" rtlCol="0">
            <a:spAutoFit/>
          </a:bodyPr>
          <a:lstStyle/>
          <a:p>
            <a:r>
              <a:rPr lang="en-US" sz="2800" b="1" u="sng" dirty="0"/>
              <a:t>Quantum </a:t>
            </a:r>
            <a:r>
              <a:rPr lang="en-US" sz="2800" b="1" u="sng" dirty="0" err="1"/>
              <a:t>Pseudorandomness</a:t>
            </a:r>
            <a:r>
              <a:rPr lang="en-US" sz="2800" b="1" u="sng" dirty="0"/>
              <a:t> Conjecture</a:t>
            </a:r>
            <a:endParaRPr lang="en-US" sz="2800" u="sng" dirty="0"/>
          </a:p>
        </p:txBody>
      </p:sp>
    </p:spTree>
    <p:extLst>
      <p:ext uri="{BB962C8B-B14F-4D97-AF65-F5344CB8AC3E}">
        <p14:creationId xmlns:p14="http://schemas.microsoft.com/office/powerpoint/2010/main" val="39161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1060-2110-94E0-65EE-A436066CE3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3335FA-4A4B-E362-79D4-5A1CE0619ADD}"/>
              </a:ext>
            </a:extLst>
          </p:cNvPr>
          <p:cNvSpPr>
            <a:spLocks noGrp="1"/>
          </p:cNvSpPr>
          <p:nvPr>
            <p:ph type="title"/>
          </p:nvPr>
        </p:nvSpPr>
        <p:spPr>
          <a:xfrm>
            <a:off x="831850" y="1736726"/>
            <a:ext cx="10515600" cy="2852737"/>
          </a:xfrm>
        </p:spPr>
        <p:txBody>
          <a:bodyPr/>
          <a:lstStyle/>
          <a:p>
            <a:r>
              <a:rPr lang="en-US" dirty="0">
                <a:solidFill>
                  <a:schemeClr val="accent4"/>
                </a:solidFill>
              </a:rPr>
              <a:t>Conditionally</a:t>
            </a:r>
            <a:br>
              <a:rPr lang="en-US" dirty="0">
                <a:solidFill>
                  <a:schemeClr val="accent6">
                    <a:lumMod val="40000"/>
                    <a:lumOff val="60000"/>
                  </a:schemeClr>
                </a:solidFill>
              </a:rPr>
            </a:br>
            <a:r>
              <a:rPr lang="en-US" dirty="0"/>
              <a:t>separating QMA from QCMA</a:t>
            </a:r>
          </a:p>
        </p:txBody>
      </p:sp>
      <p:sp>
        <p:nvSpPr>
          <p:cNvPr id="5" name="Text Placeholder 4">
            <a:extLst>
              <a:ext uri="{FF2B5EF4-FFF2-40B4-BE49-F238E27FC236}">
                <a16:creationId xmlns:a16="http://schemas.microsoft.com/office/drawing/2014/main" id="{8F3D9201-8400-1570-598E-193AC5FFBC91}"/>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407853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0F8E-E091-E57B-D077-6DD092E35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DE369-ADBF-9629-4FCD-71B7E77DBC31}"/>
              </a:ext>
            </a:extLst>
          </p:cNvPr>
          <p:cNvSpPr>
            <a:spLocks noGrp="1"/>
          </p:cNvSpPr>
          <p:nvPr>
            <p:ph type="title"/>
          </p:nvPr>
        </p:nvSpPr>
        <p:spPr/>
        <p:txBody>
          <a:bodyPr/>
          <a:lstStyle/>
          <a:p>
            <a:r>
              <a:rPr lang="en-US" dirty="0"/>
              <a:t>QCMA lower bound for </a:t>
            </a:r>
            <a:r>
              <a:rPr lang="en-US" sz="4400" dirty="0">
                <a:solidFill>
                  <a:srgbClr val="FFC000"/>
                </a:solidFill>
                <a:latin typeface="American Typewriter" panose="02090604020004020304" pitchFamily="18" charset="77"/>
              </a:rPr>
              <a:t>Components</a:t>
            </a:r>
            <a:endParaRPr lang="en-US" dirty="0"/>
          </a:p>
        </p:txBody>
      </p:sp>
      <p:sp>
        <p:nvSpPr>
          <p:cNvPr id="4" name="Rounded Rectangle 3">
            <a:extLst>
              <a:ext uri="{FF2B5EF4-FFF2-40B4-BE49-F238E27FC236}">
                <a16:creationId xmlns:a16="http://schemas.microsoft.com/office/drawing/2014/main" id="{EA6D21C1-E663-91B4-8A07-C3384C8A4CB6}"/>
              </a:ext>
            </a:extLst>
          </p:cNvPr>
          <p:cNvSpPr/>
          <p:nvPr/>
        </p:nvSpPr>
        <p:spPr>
          <a:xfrm>
            <a:off x="675249" y="1940760"/>
            <a:ext cx="10678551" cy="218206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2D209268-0F1B-A9CF-537E-0DEFCFFB92E8}"/>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Assuming the </a:t>
                </a:r>
                <a:r>
                  <a:rPr lang="en-US" sz="2400" b="1" dirty="0">
                    <a:solidFill>
                      <a:srgbClr val="FFFF00"/>
                    </a:solidFill>
                  </a:rPr>
                  <a:t>quantum </a:t>
                </a:r>
                <a:r>
                  <a:rPr lang="en-US" sz="2400" b="1" dirty="0" err="1">
                    <a:solidFill>
                      <a:srgbClr val="FFFF00"/>
                    </a:solidFill>
                  </a:rPr>
                  <a:t>pseudorandomness</a:t>
                </a:r>
                <a:r>
                  <a:rPr lang="en-US" sz="2400" b="1" dirty="0">
                    <a:solidFill>
                      <a:srgbClr val="FFFF00"/>
                    </a:solidFill>
                  </a:rPr>
                  <a:t> conjecture</a:t>
                </a:r>
                <a:r>
                  <a:rPr lang="en-US" sz="2400" dirty="0">
                    <a:solidFill>
                      <a:schemeClr val="tx1"/>
                    </a:solidFill>
                  </a:rPr>
                  <a:t>, any QCMA protocol for </a:t>
                </a:r>
                <a:r>
                  <a:rPr lang="en-US" sz="2400" dirty="0">
                    <a:solidFill>
                      <a:srgbClr val="FFC000"/>
                    </a:solidFill>
                    <a:latin typeface="American Typewriter" panose="02090604020004020304" pitchFamily="18" charset="77"/>
                  </a:rPr>
                  <a:t>Components</a:t>
                </a:r>
                <a:r>
                  <a:rPr lang="en-US" sz="2400" dirty="0">
                    <a:solidFill>
                      <a:schemeClr val="tx1"/>
                    </a:solidFill>
                  </a:rPr>
                  <a:t> must either make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r>
                          <a:rPr lang="en-US" sz="2400" b="0" i="1" smtClean="0">
                            <a:solidFill>
                              <a:schemeClr val="tx1"/>
                            </a:solidFill>
                            <a:latin typeface="Cambria Math" panose="02040503050406030204" pitchFamily="18" charset="0"/>
                          </a:rPr>
                          <m:t>(1)</m:t>
                        </m:r>
                      </m:sup>
                    </m:sSup>
                  </m:oMath>
                </a14:m>
                <a:r>
                  <a:rPr lang="en-US" sz="2400" dirty="0">
                    <a:solidFill>
                      <a:schemeClr val="tx1"/>
                    </a:solidFill>
                  </a:rPr>
                  <a:t> queries to the graph oracle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a:t>
                </a:r>
                <a:br>
                  <a:rPr lang="en-US" sz="2400" dirty="0">
                    <a:solidFill>
                      <a:schemeClr val="tx1"/>
                    </a:solidFill>
                  </a:rPr>
                </a:br>
                <a:r>
                  <a:rPr lang="en-US" sz="2400" dirty="0">
                    <a:solidFill>
                      <a:schemeClr val="tx1"/>
                    </a:solidFill>
                  </a:rPr>
                  <a:t>or receive a classical witness of length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a:t>
                </a:r>
              </a:p>
            </p:txBody>
          </p:sp>
        </mc:Choice>
        <mc:Fallback>
          <p:sp>
            <p:nvSpPr>
              <p:cNvPr id="5" name="Content Placeholder 2">
                <a:extLst>
                  <a:ext uri="{FF2B5EF4-FFF2-40B4-BE49-F238E27FC236}">
                    <a16:creationId xmlns:a16="http://schemas.microsoft.com/office/drawing/2014/main" id="{2D209268-0F1B-A9CF-537E-0DEFCFFB92E8}"/>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2"/>
                <a:stretch>
                  <a:fillRect l="-999" t="-425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53A85A8-37E4-6828-C28A-26F8B66617C5}"/>
              </a:ext>
            </a:extLst>
          </p:cNvPr>
          <p:cNvSpPr txBox="1"/>
          <p:nvPr/>
        </p:nvSpPr>
        <p:spPr>
          <a:xfrm>
            <a:off x="933155" y="2137102"/>
            <a:ext cx="10162735" cy="523220"/>
          </a:xfrm>
          <a:prstGeom prst="rect">
            <a:avLst/>
          </a:prstGeom>
          <a:noFill/>
        </p:spPr>
        <p:txBody>
          <a:bodyPr wrap="square" rtlCol="0">
            <a:spAutoFit/>
          </a:bodyPr>
          <a:lstStyle/>
          <a:p>
            <a:r>
              <a:rPr lang="en-US" sz="2800" b="1" u="sng" dirty="0"/>
              <a:t>Main Theorem</a:t>
            </a:r>
            <a:r>
              <a:rPr lang="en-US" sz="2400" b="1" dirty="0"/>
              <a:t> </a:t>
            </a:r>
            <a:r>
              <a:rPr lang="en-US" sz="2000" dirty="0"/>
              <a:t>(Liu, </a:t>
            </a:r>
            <a:r>
              <a:rPr lang="en-US" sz="2000" dirty="0" err="1"/>
              <a:t>Mutreja</a:t>
            </a:r>
            <a:r>
              <a:rPr lang="en-US" sz="2000" dirty="0"/>
              <a:t>, Y.)</a:t>
            </a:r>
          </a:p>
        </p:txBody>
      </p:sp>
      <p:sp>
        <p:nvSpPr>
          <p:cNvPr id="3" name="TextBox 2">
            <a:extLst>
              <a:ext uri="{FF2B5EF4-FFF2-40B4-BE49-F238E27FC236}">
                <a16:creationId xmlns:a16="http://schemas.microsoft.com/office/drawing/2014/main" id="{1DA3663F-8636-6851-8A5E-E6AC9A1D3E46}"/>
              </a:ext>
            </a:extLst>
          </p:cNvPr>
          <p:cNvSpPr txBox="1"/>
          <p:nvPr/>
        </p:nvSpPr>
        <p:spPr>
          <a:xfrm>
            <a:off x="814377" y="4567638"/>
            <a:ext cx="10281513" cy="1200329"/>
          </a:xfrm>
          <a:prstGeom prst="rect">
            <a:avLst/>
          </a:prstGeom>
          <a:noFill/>
        </p:spPr>
        <p:txBody>
          <a:bodyPr wrap="square">
            <a:spAutoFit/>
          </a:bodyPr>
          <a:lstStyle/>
          <a:p>
            <a:r>
              <a:rPr lang="en-US" sz="2400" b="1" dirty="0">
                <a:solidFill>
                  <a:srgbClr val="00B0F0"/>
                </a:solidFill>
              </a:rPr>
              <a:t>A win-win situation</a:t>
            </a:r>
            <a:r>
              <a:rPr lang="en-US" sz="2400" dirty="0"/>
              <a:t>: </a:t>
            </a:r>
            <a:r>
              <a:rPr lang="en-US" sz="2400" i="1" dirty="0"/>
              <a:t>either </a:t>
            </a:r>
            <a:r>
              <a:rPr lang="en-US" sz="2400" dirty="0"/>
              <a:t>there is a classical oracle separation between QMA/QCMA, </a:t>
            </a:r>
            <a:r>
              <a:rPr lang="en-US" sz="2400" i="1" dirty="0"/>
              <a:t>or</a:t>
            </a:r>
            <a:r>
              <a:rPr lang="en-US" sz="2400" dirty="0"/>
              <a:t> there is quantum advantage in distinguishing dense permutations from uniform permutations.</a:t>
            </a:r>
          </a:p>
        </p:txBody>
      </p:sp>
    </p:spTree>
    <p:extLst>
      <p:ext uri="{BB962C8B-B14F-4D97-AF65-F5344CB8AC3E}">
        <p14:creationId xmlns:p14="http://schemas.microsoft.com/office/powerpoint/2010/main" val="32276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81596A93-564E-3BB7-FA9C-FA5337990472}"/>
                  </a:ext>
                </a:extLst>
              </p:cNvPr>
              <p:cNvSpPr txBox="1">
                <a:spLocks/>
              </p:cNvSpPr>
              <p:nvPr/>
            </p:nvSpPr>
            <p:spPr>
              <a:xfrm>
                <a:off x="838200" y="857357"/>
                <a:ext cx="10515600" cy="96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Suppose QCMA verifier </a:t>
                </a:r>
                <a14:m>
                  <m:oMath xmlns:m="http://schemas.openxmlformats.org/officeDocument/2006/math">
                    <m:r>
                      <a:rPr lang="en-US" sz="2400" b="0" i="1" smtClean="0">
                        <a:solidFill>
                          <a:schemeClr val="tx1"/>
                        </a:solidFill>
                        <a:latin typeface="Cambria Math" panose="02040503050406030204" pitchFamily="18" charset="0"/>
                      </a:rPr>
                      <m:t>𝑉</m:t>
                    </m:r>
                  </m:oMath>
                </a14:m>
                <a:r>
                  <a:rPr lang="en-US" sz="2400" dirty="0"/>
                  <a:t> solved the </a:t>
                </a:r>
                <a:r>
                  <a:rPr lang="en-US" sz="2400" dirty="0">
                    <a:solidFill>
                      <a:srgbClr val="FFC000"/>
                    </a:solidFill>
                    <a:latin typeface="American Typewriter" panose="02090604020004020304" pitchFamily="18" charset="77"/>
                  </a:rPr>
                  <a:t>Components</a:t>
                </a:r>
                <a:r>
                  <a:rPr lang="en-US" sz="2400" dirty="0"/>
                  <a:t> problem with</a:t>
                </a:r>
                <a:br>
                  <a:rPr lang="en-US" sz="2400" dirty="0"/>
                </a:br>
                <a:r>
                  <a:rPr lang="en-US" sz="2400" dirty="0"/>
                  <a:t> </a:t>
                </a:r>
                <a14:m>
                  <m:oMath xmlns:m="http://schemas.openxmlformats.org/officeDocument/2006/math">
                    <m:r>
                      <a:rPr lang="en-US" sz="2400" i="1">
                        <a:latin typeface="Cambria Math" panose="02040503050406030204" pitchFamily="18" charset="0"/>
                      </a:rPr>
                      <m:t>𝑇</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r>
                      <a:rPr lang="en-US" sz="2400" i="1">
                        <a:latin typeface="Cambria Math" panose="02040503050406030204" pitchFamily="18" charset="0"/>
                      </a:rPr>
                      <m:t> </m:t>
                    </m:r>
                  </m:oMath>
                </a14:m>
                <a:r>
                  <a:rPr lang="en-US" sz="2400" dirty="0"/>
                  <a:t>queries and </a:t>
                </a:r>
                <a14:m>
                  <m:oMath xmlns:m="http://schemas.openxmlformats.org/officeDocument/2006/math">
                    <m:r>
                      <a:rPr lang="en-US" sz="2400" i="1">
                        <a:latin typeface="Cambria Math" panose="02040503050406030204" pitchFamily="18" charset="0"/>
                      </a:rPr>
                      <m:t>𝑄</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𝑜</m:t>
                        </m:r>
                        <m:r>
                          <a:rPr lang="en-US" sz="2400" i="1">
                            <a:latin typeface="Cambria Math" panose="02040503050406030204" pitchFamily="18" charset="0"/>
                          </a:rPr>
                          <m:t>(1)</m:t>
                        </m:r>
                      </m:sup>
                    </m:sSup>
                  </m:oMath>
                </a14:m>
                <a:r>
                  <a:rPr lang="en-US" sz="2400" dirty="0"/>
                  <a:t> proof length.</a:t>
                </a:r>
              </a:p>
            </p:txBody>
          </p:sp>
        </mc:Choice>
        <mc:Fallback>
          <p:sp>
            <p:nvSpPr>
              <p:cNvPr id="6" name="Content Placeholder 2">
                <a:extLst>
                  <a:ext uri="{FF2B5EF4-FFF2-40B4-BE49-F238E27FC236}">
                    <a16:creationId xmlns:a16="http://schemas.microsoft.com/office/drawing/2014/main" id="{81596A93-564E-3BB7-FA9C-FA5337990472}"/>
                  </a:ext>
                </a:extLst>
              </p:cNvPr>
              <p:cNvSpPr txBox="1">
                <a:spLocks noRot="1" noChangeAspect="1" noMove="1" noResize="1" noEditPoints="1" noAdjustHandles="1" noChangeArrowheads="1" noChangeShapeType="1" noTextEdit="1"/>
              </p:cNvSpPr>
              <p:nvPr/>
            </p:nvSpPr>
            <p:spPr>
              <a:xfrm>
                <a:off x="838200" y="857357"/>
                <a:ext cx="10515600" cy="962299"/>
              </a:xfrm>
              <a:prstGeom prst="rect">
                <a:avLst/>
              </a:prstGeom>
              <a:blipFill>
                <a:blip r:embed="rId2"/>
                <a:stretch>
                  <a:fillRect l="-965" t="-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CC8F886A-55C2-C553-D532-79AE152C8B60}"/>
                  </a:ext>
                </a:extLst>
              </p:cNvPr>
              <p:cNvSpPr txBox="1">
                <a:spLocks/>
              </p:cNvSpPr>
              <p:nvPr/>
            </p:nvSpPr>
            <p:spPr>
              <a:xfrm>
                <a:off x="838200" y="2007081"/>
                <a:ext cx="10515600" cy="1266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Define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ℱ</m:t>
                        </m:r>
                      </m:e>
                      <m:sub>
                        <m:r>
                          <a:rPr lang="en-US" sz="2400" i="1">
                            <a:latin typeface="Cambria Math" panose="02040503050406030204" pitchFamily="18" charset="0"/>
                          </a:rPr>
                          <m:t>𝑤</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𝐹</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ℱ</m:t>
                            </m:r>
                          </m:e>
                          <m:sub>
                            <m:r>
                              <a:rPr lang="en-US" sz="2400" i="1">
                                <a:latin typeface="Cambria Math" panose="02040503050406030204" pitchFamily="18" charset="0"/>
                              </a:rPr>
                              <m:t>𝑌𝐸𝑆</m:t>
                            </m:r>
                          </m:sub>
                        </m:sSub>
                        <m:r>
                          <m:rPr>
                            <m:nor/>
                          </m:rPr>
                          <a:rPr lang="en-US" sz="2400" b="0" i="0" smtClean="0">
                            <a:latin typeface="Cambria Math" panose="02040503050406030204" pitchFamily="18" charset="0"/>
                          </a:rPr>
                          <m:t> </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𝐹</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m:t>
                            </m:r>
                          </m:e>
                        </m:d>
                        <m:r>
                          <a:rPr lang="en-US" sz="2400" b="0" i="1" smtClean="0">
                            <a:latin typeface="Cambria Math" panose="02040503050406030204" pitchFamily="18" charset="0"/>
                          </a:rPr>
                          <m:t> </m:t>
                        </m:r>
                        <m:r>
                          <a:rPr lang="en-US" sz="2400" b="0" i="1" smtClean="0">
                            <a:latin typeface="Cambria Math" panose="02040503050406030204" pitchFamily="18" charset="0"/>
                          </a:rPr>
                          <m:t>𝑎𝑐𝑐𝑒𝑝𝑡𝑠</m:t>
                        </m:r>
                        <m:r>
                          <a:rPr lang="en-US" sz="2400" b="0" i="1" smtClean="0">
                            <a:latin typeface="Cambria Math" panose="02040503050406030204" pitchFamily="18" charset="0"/>
                          </a:rPr>
                          <m:t> </m:t>
                        </m:r>
                        <m:r>
                          <a:rPr lang="en-US" sz="2400" b="0" i="1" smtClean="0">
                            <a:latin typeface="Cambria Math" panose="02040503050406030204" pitchFamily="18" charset="0"/>
                          </a:rPr>
                          <m:t>𝑤h𝑝</m:t>
                        </m:r>
                      </m:e>
                    </m:d>
                  </m:oMath>
                </a14:m>
                <a:r>
                  <a:rPr lang="en-US" sz="2400" dirty="0"/>
                  <a:t>. Thus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oMath>
                </a14:m>
                <a:r>
                  <a:rPr lang="en-US" sz="2400" dirty="0"/>
                  <a:t> where </a:t>
                </a:r>
                <a14:m>
                  <m:oMath xmlns:m="http://schemas.openxmlformats.org/officeDocument/2006/math">
                    <m:f>
                      <m:fPr>
                        <m:ctrlPr>
                          <a:rPr lang="en-US" sz="2400" b="0" i="1" smtClean="0">
                            <a:latin typeface="Cambria Math" panose="02040503050406030204" pitchFamily="18" charset="0"/>
                          </a:rPr>
                        </m:ctrlPr>
                      </m:fPr>
                      <m:num>
                        <m:d>
                          <m:dPr>
                            <m:begChr m:val="|"/>
                            <m:endChr m:val="|"/>
                            <m:ctrlPr>
                              <a:rPr lang="en-US" sz="2400" b="0" i="0"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ℱ</m:t>
                                </m:r>
                              </m:e>
                              <m:sub>
                                <m:sSup>
                                  <m:sSupPr>
                                    <m:ctrlPr>
                                      <a:rPr lang="en-US" sz="2400" b="0" i="1" smtClean="0">
                                        <a:latin typeface="Cambria Math" panose="02040503050406030204" pitchFamily="18" charset="0"/>
                                      </a:rPr>
                                    </m:ctrlPr>
                                  </m:sSupPr>
                                  <m:e>
                                    <m:r>
                                      <a:rPr lang="en-US" sz="2400" i="1">
                                        <a:latin typeface="Cambria Math" panose="02040503050406030204" pitchFamily="18" charset="0"/>
                                      </a:rPr>
                                      <m:t>𝑤</m:t>
                                    </m:r>
                                  </m:e>
                                  <m:sup>
                                    <m:r>
                                      <a:rPr lang="en-US" sz="2400" b="0" i="1" smtClean="0">
                                        <a:latin typeface="Cambria Math" panose="02040503050406030204" pitchFamily="18" charset="0"/>
                                      </a:rPr>
                                      <m:t>∗</m:t>
                                    </m:r>
                                  </m:sup>
                                </m:sSup>
                              </m:sub>
                            </m:sSub>
                          </m:e>
                        </m:d>
                      </m:num>
                      <m:den>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ℱ</m:t>
                                </m:r>
                              </m:e>
                              <m:sub>
                                <m:r>
                                  <a:rPr lang="en-US" sz="2400" i="1">
                                    <a:latin typeface="Cambria Math" panose="02040503050406030204" pitchFamily="18" charset="0"/>
                                  </a:rPr>
                                  <m:t>𝑌𝐸𝑆</m:t>
                                </m:r>
                              </m:sub>
                            </m:sSub>
                            <m:r>
                              <m:rPr>
                                <m:nor/>
                              </m:rPr>
                              <a:rPr lang="en-US" sz="2400" dirty="0"/>
                              <m:t> </m:t>
                            </m:r>
                          </m:e>
                        </m:d>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𝑄</m:t>
                        </m:r>
                      </m:sup>
                    </m:sSup>
                  </m:oMath>
                </a14:m>
                <a:endParaRPr lang="en-US" sz="2400" dirty="0"/>
              </a:p>
              <a:p>
                <a:pPr marL="0" indent="0">
                  <a:buNone/>
                </a:pPr>
                <a:endParaRPr lang="en-US" sz="2400" dirty="0"/>
              </a:p>
            </p:txBody>
          </p:sp>
        </mc:Choice>
        <mc:Fallback>
          <p:sp>
            <p:nvSpPr>
              <p:cNvPr id="7" name="Content Placeholder 2">
                <a:extLst>
                  <a:ext uri="{FF2B5EF4-FFF2-40B4-BE49-F238E27FC236}">
                    <a16:creationId xmlns:a16="http://schemas.microsoft.com/office/drawing/2014/main" id="{CC8F886A-55C2-C553-D532-79AE152C8B60}"/>
                  </a:ext>
                </a:extLst>
              </p:cNvPr>
              <p:cNvSpPr txBox="1">
                <a:spLocks noRot="1" noChangeAspect="1" noMove="1" noResize="1" noEditPoints="1" noAdjustHandles="1" noChangeArrowheads="1" noChangeShapeType="1" noTextEdit="1"/>
              </p:cNvSpPr>
              <p:nvPr/>
            </p:nvSpPr>
            <p:spPr>
              <a:xfrm>
                <a:off x="838200" y="2007081"/>
                <a:ext cx="10515600" cy="1266471"/>
              </a:xfrm>
              <a:prstGeom prst="rect">
                <a:avLst/>
              </a:prstGeom>
              <a:blipFill>
                <a:blip r:embed="rId3"/>
                <a:stretch>
                  <a:fillRect l="-96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63DB705D-DCAD-E476-EDC4-0BB1368699B5}"/>
              </a:ext>
            </a:extLst>
          </p:cNvPr>
          <p:cNvSpPr/>
          <p:nvPr/>
        </p:nvSpPr>
        <p:spPr>
          <a:xfrm>
            <a:off x="954024" y="3257443"/>
            <a:ext cx="3383280" cy="2743200"/>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E860EBD-C3BE-F344-9E27-52FB7FAE58C0}"/>
                  </a:ext>
                </a:extLst>
              </p:cNvPr>
              <p:cNvSpPr txBox="1"/>
              <p:nvPr/>
            </p:nvSpPr>
            <p:spPr>
              <a:xfrm>
                <a:off x="952171" y="6085969"/>
                <a:ext cx="2910253" cy="369332"/>
              </a:xfrm>
              <a:prstGeom prst="rect">
                <a:avLst/>
              </a:prstGeom>
              <a:noFill/>
            </p:spPr>
            <p:txBody>
              <a:bodyPr wrap="square">
                <a:spAutoFit/>
              </a:bodyPr>
              <a:lstStyle/>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ℱ</m:t>
                        </m:r>
                      </m:e>
                      <m:sub>
                        <m:r>
                          <a:rPr lang="en-US" sz="1800" b="0" i="1" smtClean="0">
                            <a:latin typeface="Cambria Math" panose="02040503050406030204" pitchFamily="18" charset="0"/>
                          </a:rPr>
                          <m:t>𝑌𝐸𝑆</m:t>
                        </m:r>
                      </m:sub>
                    </m:sSub>
                  </m:oMath>
                </a14:m>
                <a:r>
                  <a:rPr lang="en-US" dirty="0"/>
                  <a:t> = all </a:t>
                </a:r>
                <a:r>
                  <a:rPr lang="en-US" sz="1800" dirty="0"/>
                  <a:t>YES graphs</a:t>
                </a:r>
                <a:endParaRPr lang="en-US" dirty="0"/>
              </a:p>
            </p:txBody>
          </p:sp>
        </mc:Choice>
        <mc:Fallback>
          <p:sp>
            <p:nvSpPr>
              <p:cNvPr id="34" name="TextBox 33">
                <a:extLst>
                  <a:ext uri="{FF2B5EF4-FFF2-40B4-BE49-F238E27FC236}">
                    <a16:creationId xmlns:a16="http://schemas.microsoft.com/office/drawing/2014/main" id="{CE860EBD-C3BE-F344-9E27-52FB7FAE58C0}"/>
                  </a:ext>
                </a:extLst>
              </p:cNvPr>
              <p:cNvSpPr txBox="1">
                <a:spLocks noRot="1" noChangeAspect="1" noMove="1" noResize="1" noEditPoints="1" noAdjustHandles="1" noChangeArrowheads="1" noChangeShapeType="1" noTextEdit="1"/>
              </p:cNvSpPr>
              <p:nvPr/>
            </p:nvSpPr>
            <p:spPr>
              <a:xfrm>
                <a:off x="952171" y="6085969"/>
                <a:ext cx="2910253" cy="369332"/>
              </a:xfrm>
              <a:prstGeom prst="rect">
                <a:avLst/>
              </a:prstGeom>
              <a:blipFill>
                <a:blip r:embed="rId4"/>
                <a:stretch>
                  <a:fillRect t="-6667" b="-23333"/>
                </a:stretch>
              </a:blipFill>
            </p:spPr>
            <p:txBody>
              <a:bodyPr/>
              <a:lstStyle/>
              <a:p>
                <a:r>
                  <a:rPr lang="en-US">
                    <a:noFill/>
                  </a:rPr>
                  <a:t> </a:t>
                </a:r>
              </a:p>
            </p:txBody>
          </p:sp>
        </mc:Fallback>
      </mc:AlternateContent>
      <p:sp>
        <p:nvSpPr>
          <p:cNvPr id="43" name="Freeform 42">
            <a:extLst>
              <a:ext uri="{FF2B5EF4-FFF2-40B4-BE49-F238E27FC236}">
                <a16:creationId xmlns:a16="http://schemas.microsoft.com/office/drawing/2014/main" id="{9C7C0159-21D7-D778-7BA9-D654A4AD954F}"/>
              </a:ext>
            </a:extLst>
          </p:cNvPr>
          <p:cNvSpPr/>
          <p:nvPr/>
        </p:nvSpPr>
        <p:spPr>
          <a:xfrm>
            <a:off x="1633728" y="3707678"/>
            <a:ext cx="1658112" cy="1243584"/>
          </a:xfrm>
          <a:custGeom>
            <a:avLst/>
            <a:gdLst>
              <a:gd name="connsiteX0" fmla="*/ 0 w 1901952"/>
              <a:gd name="connsiteY0" fmla="*/ 603504 h 1426464"/>
              <a:gd name="connsiteX1" fmla="*/ 749808 w 1901952"/>
              <a:gd name="connsiteY1" fmla="*/ 0 h 1426464"/>
              <a:gd name="connsiteX2" fmla="*/ 1828800 w 1901952"/>
              <a:gd name="connsiteY2" fmla="*/ 237744 h 1426464"/>
              <a:gd name="connsiteX3" fmla="*/ 1901952 w 1901952"/>
              <a:gd name="connsiteY3" fmla="*/ 1207008 h 1426464"/>
              <a:gd name="connsiteX4" fmla="*/ 1298448 w 1901952"/>
              <a:gd name="connsiteY4" fmla="*/ 1353312 h 1426464"/>
              <a:gd name="connsiteX5" fmla="*/ 1298448 w 1901952"/>
              <a:gd name="connsiteY5" fmla="*/ 713232 h 1426464"/>
              <a:gd name="connsiteX6" fmla="*/ 1005840 w 1901952"/>
              <a:gd name="connsiteY6" fmla="*/ 841248 h 1426464"/>
              <a:gd name="connsiteX7" fmla="*/ 1042416 w 1901952"/>
              <a:gd name="connsiteY7" fmla="*/ 1426464 h 1426464"/>
              <a:gd name="connsiteX8" fmla="*/ 310896 w 1901952"/>
              <a:gd name="connsiteY8" fmla="*/ 1426464 h 1426464"/>
              <a:gd name="connsiteX9" fmla="*/ 585216 w 1901952"/>
              <a:gd name="connsiteY9" fmla="*/ 676656 h 1426464"/>
              <a:gd name="connsiteX10" fmla="*/ 0 w 1901952"/>
              <a:gd name="connsiteY10" fmla="*/ 603504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1952" h="1426464">
                <a:moveTo>
                  <a:pt x="0" y="603504"/>
                </a:moveTo>
                <a:lnTo>
                  <a:pt x="749808" y="0"/>
                </a:lnTo>
                <a:lnTo>
                  <a:pt x="1828800" y="237744"/>
                </a:lnTo>
                <a:lnTo>
                  <a:pt x="1901952" y="1207008"/>
                </a:lnTo>
                <a:lnTo>
                  <a:pt x="1298448" y="1353312"/>
                </a:lnTo>
                <a:lnTo>
                  <a:pt x="1298448" y="713232"/>
                </a:lnTo>
                <a:lnTo>
                  <a:pt x="1005840" y="841248"/>
                </a:lnTo>
                <a:lnTo>
                  <a:pt x="1042416" y="1426464"/>
                </a:lnTo>
                <a:lnTo>
                  <a:pt x="310896" y="1426464"/>
                </a:lnTo>
                <a:lnTo>
                  <a:pt x="585216" y="676656"/>
                </a:lnTo>
                <a:lnTo>
                  <a:pt x="0" y="603504"/>
                </a:ln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5580BAB-30AB-63A9-5391-5B65B9C95BF1}"/>
                  </a:ext>
                </a:extLst>
              </p:cNvPr>
              <p:cNvSpPr txBox="1"/>
              <p:nvPr/>
            </p:nvSpPr>
            <p:spPr>
              <a:xfrm>
                <a:off x="3125724" y="5405920"/>
                <a:ext cx="12115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ℱ</m:t>
                          </m:r>
                        </m:e>
                        <m:sub>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sup>
                          </m:sSup>
                        </m:sub>
                      </m:sSub>
                    </m:oMath>
                  </m:oMathPara>
                </a14:m>
                <a:endParaRPr lang="en-US" sz="2400" dirty="0"/>
              </a:p>
            </p:txBody>
          </p:sp>
        </mc:Choice>
        <mc:Fallback>
          <p:sp>
            <p:nvSpPr>
              <p:cNvPr id="45" name="TextBox 44">
                <a:extLst>
                  <a:ext uri="{FF2B5EF4-FFF2-40B4-BE49-F238E27FC236}">
                    <a16:creationId xmlns:a16="http://schemas.microsoft.com/office/drawing/2014/main" id="{95580BAB-30AB-63A9-5391-5B65B9C95BF1}"/>
                  </a:ext>
                </a:extLst>
              </p:cNvPr>
              <p:cNvSpPr txBox="1">
                <a:spLocks noRot="1" noChangeAspect="1" noMove="1" noResize="1" noEditPoints="1" noAdjustHandles="1" noChangeArrowheads="1" noChangeShapeType="1" noTextEdit="1"/>
              </p:cNvSpPr>
              <p:nvPr/>
            </p:nvSpPr>
            <p:spPr>
              <a:xfrm>
                <a:off x="3125724" y="5405920"/>
                <a:ext cx="1211580" cy="461665"/>
              </a:xfrm>
              <a:prstGeom prst="rect">
                <a:avLst/>
              </a:prstGeom>
              <a:blipFill>
                <a:blip r:embed="rId5"/>
                <a:stretch>
                  <a:fillRect/>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ED51DF89-12A2-AA37-1D34-7D99870CDA2B}"/>
              </a:ext>
            </a:extLst>
          </p:cNvPr>
          <p:cNvCxnSpPr>
            <a:cxnSpLocks/>
          </p:cNvCxnSpPr>
          <p:nvPr/>
        </p:nvCxnSpPr>
        <p:spPr>
          <a:xfrm flipH="1" flipV="1">
            <a:off x="3161072" y="5006067"/>
            <a:ext cx="293328" cy="399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B8B6494D-3A8B-66F7-80C3-B37ABE5D47B4}"/>
                  </a:ext>
                </a:extLst>
              </p:cNvPr>
              <p:cNvSpPr txBox="1"/>
              <p:nvPr/>
            </p:nvSpPr>
            <p:spPr>
              <a:xfrm>
                <a:off x="5190067" y="3559261"/>
                <a:ext cx="6163733" cy="2463623"/>
              </a:xfrm>
              <a:prstGeom prst="rect">
                <a:avLst/>
              </a:prstGeom>
              <a:noFill/>
            </p:spPr>
            <p:txBody>
              <a:bodyPr wrap="square" rtlCol="0">
                <a:spAutoFit/>
              </a:bodyPr>
              <a:lstStyle/>
              <a:p>
                <a:r>
                  <a:rPr lang="en-US" sz="2400" b="1" dirty="0">
                    <a:solidFill>
                      <a:srgbClr val="FFC000"/>
                    </a:solidFill>
                  </a:rPr>
                  <a:t>Step 1</a:t>
                </a:r>
                <a:r>
                  <a:rPr lang="en-US" sz="2400" b="1" dirty="0"/>
                  <a:t>: </a:t>
                </a:r>
                <a:r>
                  <a:rPr lang="en-US" sz="2400" dirty="0"/>
                  <a:t>Hardwire witness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oMath>
                </a14:m>
                <a:r>
                  <a:rPr lang="en-US" sz="2400" dirty="0"/>
                  <a:t> into verifier to get </a:t>
                </a:r>
                <a14:m>
                  <m:oMath xmlns:m="http://schemas.openxmlformats.org/officeDocument/2006/math">
                    <m:r>
                      <a:rPr lang="en-US" sz="2400" i="1">
                        <a:latin typeface="Cambria Math" panose="02040503050406030204" pitchFamily="18" charset="0"/>
                      </a:rPr>
                      <m:t>𝑇</m:t>
                    </m:r>
                  </m:oMath>
                </a14:m>
                <a:r>
                  <a:rPr lang="en-US" sz="2400" dirty="0"/>
                  <a:t>-query algorithm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a14:m>
                <a:r>
                  <a:rPr lang="en-US" sz="2400" dirty="0"/>
                  <a:t> that </a:t>
                </a:r>
              </a:p>
              <a:p>
                <a:endParaRPr lang="en-US" sz="2400" dirty="0"/>
              </a:p>
              <a:p>
                <a:pPr marL="342900" indent="-342900">
                  <a:buFont typeface="Arial" panose="020B0604020202020204" pitchFamily="34" charset="0"/>
                  <a:buChar char="•"/>
                </a:pPr>
                <a:r>
                  <a:rPr lang="en-US" sz="2400" dirty="0"/>
                  <a:t>accepts YES instances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ℱ</m:t>
                        </m:r>
                      </m:e>
                      <m:sub>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sup>
                        </m:sSup>
                      </m:sub>
                    </m:sSub>
                  </m:oMath>
                </a14:m>
                <a:r>
                  <a:rPr lang="en-US" sz="2400" dirty="0"/>
                  <a:t> </a:t>
                </a:r>
                <a:r>
                  <a:rPr lang="en-US" sz="2400" dirty="0" err="1"/>
                  <a:t>w.p.</a:t>
                </a:r>
                <a:r>
                  <a:rPr lang="en-US" sz="2400" dirty="0"/>
                  <a:t> </a:t>
                </a:r>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10</m:t>
                        </m:r>
                      </m:den>
                    </m:f>
                  </m:oMath>
                </a14:m>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rejects all NO instances </a:t>
                </a:r>
                <a:r>
                  <a:rPr lang="en-US" sz="2400" dirty="0" err="1"/>
                  <a:t>whp</a:t>
                </a:r>
                <a:endParaRPr lang="en-US" sz="2400" dirty="0"/>
              </a:p>
            </p:txBody>
          </p:sp>
        </mc:Choice>
        <mc:Fallback>
          <p:sp>
            <p:nvSpPr>
              <p:cNvPr id="49" name="TextBox 48">
                <a:extLst>
                  <a:ext uri="{FF2B5EF4-FFF2-40B4-BE49-F238E27FC236}">
                    <a16:creationId xmlns:a16="http://schemas.microsoft.com/office/drawing/2014/main" id="{B8B6494D-3A8B-66F7-80C3-B37ABE5D47B4}"/>
                  </a:ext>
                </a:extLst>
              </p:cNvPr>
              <p:cNvSpPr txBox="1">
                <a:spLocks noRot="1" noChangeAspect="1" noMove="1" noResize="1" noEditPoints="1" noAdjustHandles="1" noChangeArrowheads="1" noChangeShapeType="1" noTextEdit="1"/>
              </p:cNvSpPr>
              <p:nvPr/>
            </p:nvSpPr>
            <p:spPr>
              <a:xfrm>
                <a:off x="5190067" y="3559261"/>
                <a:ext cx="6163733" cy="2463623"/>
              </a:xfrm>
              <a:prstGeom prst="rect">
                <a:avLst/>
              </a:prstGeom>
              <a:blipFill>
                <a:blip r:embed="rId6"/>
                <a:stretch>
                  <a:fillRect l="-1437" t="-2051" b="-4615"/>
                </a:stretch>
              </a:blipFill>
            </p:spPr>
            <p:txBody>
              <a:bodyPr/>
              <a:lstStyle/>
              <a:p>
                <a:r>
                  <a:rPr lang="en-US">
                    <a:noFill/>
                  </a:rPr>
                  <a:t> </a:t>
                </a:r>
              </a:p>
            </p:txBody>
          </p:sp>
        </mc:Fallback>
      </mc:AlternateContent>
      <p:sp>
        <p:nvSpPr>
          <p:cNvPr id="50" name="Rounded Rectangle 49">
            <a:extLst>
              <a:ext uri="{FF2B5EF4-FFF2-40B4-BE49-F238E27FC236}">
                <a16:creationId xmlns:a16="http://schemas.microsoft.com/office/drawing/2014/main" id="{D57836A0-550A-5DA2-C145-539BC29E8F1F}"/>
              </a:ext>
            </a:extLst>
          </p:cNvPr>
          <p:cNvSpPr/>
          <p:nvPr/>
        </p:nvSpPr>
        <p:spPr>
          <a:xfrm>
            <a:off x="4886793" y="3257443"/>
            <a:ext cx="6582831" cy="2898558"/>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34" grpId="0"/>
      <p:bldP spid="43" grpId="0" animBg="1"/>
      <p:bldP spid="45" grpId="0"/>
      <p:bldP spid="49" grpId="0"/>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29A28-D164-6F73-E902-2974CC321746}"/>
              </a:ext>
            </a:extLst>
          </p:cNvPr>
          <p:cNvSpPr>
            <a:spLocks noGrp="1"/>
          </p:cNvSpPr>
          <p:nvPr>
            <p:ph type="title"/>
          </p:nvPr>
        </p:nvSpPr>
        <p:spPr>
          <a:xfrm>
            <a:off x="831850" y="1736726"/>
            <a:ext cx="10515600" cy="2852737"/>
          </a:xfrm>
        </p:spPr>
        <p:txBody>
          <a:bodyPr>
            <a:normAutofit/>
          </a:bodyPr>
          <a:lstStyle/>
          <a:p>
            <a:br>
              <a:rPr lang="en-US" sz="5400" dirty="0">
                <a:solidFill>
                  <a:schemeClr val="accent6">
                    <a:lumMod val="40000"/>
                    <a:lumOff val="60000"/>
                  </a:schemeClr>
                </a:solidFill>
              </a:rPr>
            </a:br>
            <a:r>
              <a:rPr lang="en-US" sz="5400" dirty="0"/>
              <a:t>Quantum generalizations of</a:t>
            </a:r>
            <a:r>
              <a:rPr lang="en-US" sz="5400" dirty="0">
                <a:solidFill>
                  <a:srgbClr val="FFC000"/>
                </a:solidFill>
              </a:rPr>
              <a:t> NP</a:t>
            </a:r>
          </a:p>
        </p:txBody>
      </p:sp>
      <p:sp>
        <p:nvSpPr>
          <p:cNvPr id="5" name="Text Placeholder 4">
            <a:extLst>
              <a:ext uri="{FF2B5EF4-FFF2-40B4-BE49-F238E27FC236}">
                <a16:creationId xmlns:a16="http://schemas.microsoft.com/office/drawing/2014/main" id="{E17D9A27-4421-007E-C3C5-6219C1E0991A}"/>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4128748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C16B6-1647-6B56-BD38-86AB09DDCFCA}"/>
              </a:ext>
            </a:extLst>
          </p:cNvPr>
          <p:cNvSpPr>
            <a:spLocks noGrp="1"/>
          </p:cNvSpPr>
          <p:nvPr>
            <p:ph type="title"/>
          </p:nvPr>
        </p:nvSpPr>
        <p:spPr/>
        <p:txBody>
          <a:bodyPr/>
          <a:lstStyle/>
          <a:p>
            <a:r>
              <a:rPr lang="en-US" dirty="0"/>
              <a:t>From graphs to permutations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84E3934B-2A94-D5D0-C90C-D0A76B270D1A}"/>
                  </a:ext>
                </a:extLst>
              </p:cNvPr>
              <p:cNvSpPr>
                <a:spLocks noGrp="1"/>
              </p:cNvSpPr>
              <p:nvPr>
                <p:ph idx="1"/>
              </p:nvPr>
            </p:nvSpPr>
            <p:spPr/>
            <p:txBody>
              <a:bodyPr>
                <a:normAutofit/>
              </a:bodyPr>
              <a:lstStyle/>
              <a:p>
                <a:pPr marL="0" indent="0">
                  <a:buNone/>
                </a:pPr>
                <a:r>
                  <a:rPr lang="en-US" sz="2400" dirty="0"/>
                  <a:t>We can view YES graphs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i="1">
                        <a:latin typeface="Cambria Math" panose="02040503050406030204" pitchFamily="18" charset="0"/>
                      </a:rPr>
                      <m:t> </m:t>
                    </m:r>
                  </m:oMath>
                </a14:m>
                <a:r>
                  <a:rPr lang="en-US" sz="2400" dirty="0"/>
                  <a:t>in </a:t>
                </a:r>
                <a:r>
                  <a:rPr lang="en-US" sz="2400" dirty="0">
                    <a:solidFill>
                      <a:srgbClr val="FFC000"/>
                    </a:solidFill>
                    <a:latin typeface="American Typewriter" panose="02090604020004020304" pitchFamily="18" charset="77"/>
                  </a:rPr>
                  <a:t>Components</a:t>
                </a:r>
                <a:r>
                  <a:rPr lang="en-US" sz="2400" dirty="0"/>
                  <a:t> problem as functions of </a:t>
                </a:r>
                <a:r>
                  <a:rPr lang="en-US" sz="2400" dirty="0">
                    <a:solidFill>
                      <a:srgbClr val="FFFF00"/>
                    </a:solidFill>
                  </a:rPr>
                  <a:t>“raw permutations”</a:t>
                </a:r>
                <a:r>
                  <a:rPr lang="en-US" sz="2400" dirty="0"/>
                  <a: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oMath>
                </a14:m>
                <a:endParaRPr lang="en-US" sz="2400" dirty="0"/>
              </a:p>
            </p:txBody>
          </p:sp>
        </mc:Choice>
        <mc:Fallback>
          <p:sp>
            <p:nvSpPr>
              <p:cNvPr id="5" name="Content Placeholder 4">
                <a:extLst>
                  <a:ext uri="{FF2B5EF4-FFF2-40B4-BE49-F238E27FC236}">
                    <a16:creationId xmlns:a16="http://schemas.microsoft.com/office/drawing/2014/main" id="{84E3934B-2A94-D5D0-C90C-D0A76B270D1A}"/>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457E50C2-39DF-3DD9-6507-1E5B1EB9D45D}"/>
                  </a:ext>
                </a:extLst>
              </p:cNvPr>
              <p:cNvGraphicFramePr>
                <a:graphicFrameLocks noGrp="1"/>
              </p:cNvGraphicFramePr>
              <p:nvPr>
                <p:extLst>
                  <p:ext uri="{D42A27DB-BD31-4B8C-83A1-F6EECF244321}">
                    <p14:modId xmlns:p14="http://schemas.microsoft.com/office/powerpoint/2010/main" val="116442637"/>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r h="338328">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/2+1</m:t>
                                    </m:r>
                                  </m:e>
                                </m:d>
                              </m:oMath>
                            </m:oMathPara>
                          </a14:m>
                          <a:endParaRPr lang="en-US" dirty="0"/>
                        </a:p>
                      </a:txBody>
                      <a:tcPr/>
                    </a:tc>
                    <a:extLst>
                      <a:ext uri="{0D108BD9-81ED-4DB2-BD59-A6C34878D82A}">
                        <a16:rowId xmlns:a16="http://schemas.microsoft.com/office/drawing/2014/main" val="1242954223"/>
                      </a:ext>
                    </a:extLst>
                  </a:tr>
                  <a:tr h="347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43522766"/>
                      </a:ext>
                    </a:extLst>
                  </a:tr>
                  <a:tr h="356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114561525"/>
                      </a:ext>
                    </a:extLst>
                  </a:tr>
                </a:tbl>
              </a:graphicData>
            </a:graphic>
          </p:graphicFrame>
        </mc:Choice>
        <mc:Fallback>
          <p:graphicFrame>
            <p:nvGraphicFramePr>
              <p:cNvPr id="6" name="Table 5">
                <a:extLst>
                  <a:ext uri="{FF2B5EF4-FFF2-40B4-BE49-F238E27FC236}">
                    <a16:creationId xmlns:a16="http://schemas.microsoft.com/office/drawing/2014/main" id="{457E50C2-39DF-3DD9-6507-1E5B1EB9D45D}"/>
                  </a:ext>
                </a:extLst>
              </p:cNvPr>
              <p:cNvGraphicFramePr>
                <a:graphicFrameLocks noGrp="1"/>
              </p:cNvGraphicFramePr>
              <p:nvPr>
                <p:extLst>
                  <p:ext uri="{D42A27DB-BD31-4B8C-83A1-F6EECF244321}">
                    <p14:modId xmlns:p14="http://schemas.microsoft.com/office/powerpoint/2010/main" val="116442637"/>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365760">
                    <a:tc>
                      <a:txBody>
                        <a:bodyPr/>
                        <a:lstStyle/>
                        <a:p>
                          <a:endParaRPr lang="en-US"/>
                        </a:p>
                      </a:txBody>
                      <a:tcPr>
                        <a:blipFill>
                          <a:blip r:embed="rId3"/>
                          <a:stretch>
                            <a:fillRect l="-781" t="-3448" r="-1563" b="-613793"/>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3"/>
                          <a:stretch>
                            <a:fillRect l="-781" t="-103448" r="-1563" b="-513793"/>
                          </a:stretch>
                        </a:blipFill>
                      </a:tcPr>
                    </a:tc>
                    <a:extLst>
                      <a:ext uri="{0D108BD9-81ED-4DB2-BD59-A6C34878D82A}">
                        <a16:rowId xmlns:a16="http://schemas.microsoft.com/office/drawing/2014/main" val="1931423"/>
                      </a:ext>
                    </a:extLst>
                  </a:tr>
                  <a:tr h="365760">
                    <a:tc>
                      <a:txBody>
                        <a:bodyPr/>
                        <a:lstStyle/>
                        <a:p>
                          <a:endParaRPr lang="en-US"/>
                        </a:p>
                      </a:txBody>
                      <a:tcPr>
                        <a:blipFill>
                          <a:blip r:embed="rId3"/>
                          <a:stretch>
                            <a:fillRect l="-781" t="-203448" r="-1563" b="-413793"/>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3"/>
                          <a:stretch>
                            <a:fillRect l="-781" t="-314286" r="-1563" b="-328571"/>
                          </a:stretch>
                        </a:blipFill>
                      </a:tcPr>
                    </a:tc>
                    <a:extLst>
                      <a:ext uri="{0D108BD9-81ED-4DB2-BD59-A6C34878D82A}">
                        <a16:rowId xmlns:a16="http://schemas.microsoft.com/office/drawing/2014/main" val="2469050588"/>
                      </a:ext>
                    </a:extLst>
                  </a:tr>
                  <a:tr h="365760">
                    <a:tc>
                      <a:txBody>
                        <a:bodyPr/>
                        <a:lstStyle/>
                        <a:p>
                          <a:endParaRPr lang="en-US"/>
                        </a:p>
                      </a:txBody>
                      <a:tcPr>
                        <a:blipFill>
                          <a:blip r:embed="rId3"/>
                          <a:stretch>
                            <a:fillRect l="-781" t="-400000" r="-1563" b="-217241"/>
                          </a:stretch>
                        </a:blipFill>
                      </a:tcPr>
                    </a:tc>
                    <a:extLst>
                      <a:ext uri="{0D108BD9-81ED-4DB2-BD59-A6C34878D82A}">
                        <a16:rowId xmlns:a16="http://schemas.microsoft.com/office/drawing/2014/main" val="1242954223"/>
                      </a:ext>
                    </a:extLst>
                  </a:tr>
                  <a:tr h="365760">
                    <a:tc>
                      <a:txBody>
                        <a:bodyPr/>
                        <a:lstStyle/>
                        <a:p>
                          <a:endParaRPr lang="en-US"/>
                        </a:p>
                      </a:txBody>
                      <a:tcPr>
                        <a:blipFill>
                          <a:blip r:embed="rId3"/>
                          <a:stretch>
                            <a:fillRect l="-781" t="-500000" r="-1563" b="-117241"/>
                          </a:stretch>
                        </a:blipFill>
                      </a:tcPr>
                    </a:tc>
                    <a:extLst>
                      <a:ext uri="{0D108BD9-81ED-4DB2-BD59-A6C34878D82A}">
                        <a16:rowId xmlns:a16="http://schemas.microsoft.com/office/drawing/2014/main" val="243522766"/>
                      </a:ext>
                    </a:extLst>
                  </a:tr>
                  <a:tr h="365760">
                    <a:tc>
                      <a:txBody>
                        <a:bodyPr/>
                        <a:lstStyle/>
                        <a:p>
                          <a:endParaRPr lang="en-US"/>
                        </a:p>
                      </a:txBody>
                      <a:tcPr>
                        <a:blipFill>
                          <a:blip r:embed="rId3"/>
                          <a:stretch>
                            <a:fillRect l="-781" t="-600000" r="-1563" b="-17241"/>
                          </a:stretch>
                        </a:blipFill>
                      </a:tcPr>
                    </a:tc>
                    <a:extLst>
                      <a:ext uri="{0D108BD9-81ED-4DB2-BD59-A6C34878D82A}">
                        <a16:rowId xmlns:a16="http://schemas.microsoft.com/office/drawing/2014/main" val="4114561525"/>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4" name="Table 13">
                <a:extLst>
                  <a:ext uri="{FF2B5EF4-FFF2-40B4-BE49-F238E27FC236}">
                    <a16:creationId xmlns:a16="http://schemas.microsoft.com/office/drawing/2014/main" id="{7D13B430-2539-1896-2188-74D213579C02}"/>
                  </a:ext>
                </a:extLst>
              </p:cNvPr>
              <p:cNvGraphicFramePr>
                <a:graphicFrameLocks noGrp="1"/>
              </p:cNvGraphicFramePr>
              <p:nvPr>
                <p:extLst>
                  <p:ext uri="{D42A27DB-BD31-4B8C-83A1-F6EECF244321}">
                    <p14:modId xmlns:p14="http://schemas.microsoft.com/office/powerpoint/2010/main" val="2600799574"/>
                  </p:ext>
                </p:extLst>
              </p:nvPr>
            </p:nvGraphicFramePr>
            <p:xfrm>
              <a:off x="31043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smtClean="0"/>
                                      <m:t>𝒀</m:t>
                                    </m:r>
                                  </m:e>
                                  <m:sub>
                                    <m:r>
                                      <a:rPr lang="en-US" b="1" smtClean="0"/>
                                      <m:t>𝟏</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𝑌</m:t>
                                    </m:r>
                                  </m:e>
                                  <m:sub>
                                    <m:r>
                                      <a:rPr lang="en-US" b="0" smtClean="0"/>
                                      <m:t>1</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𝑌</m:t>
                                    </m:r>
                                  </m:e>
                                  <m:sub>
                                    <m:r>
                                      <a:rPr lang="en-US" b="0" smtClean="0"/>
                                      <m:t>1</m:t>
                                    </m:r>
                                  </m:sub>
                                </m:sSub>
                                <m:d>
                                  <m:dPr>
                                    <m:ctrlPr>
                                      <a:rPr lang="en-US" b="0" smtClean="0"/>
                                    </m:ctrlPr>
                                  </m:dPr>
                                  <m:e>
                                    <m:r>
                                      <a:rPr lang="en-US" b="0" smtClean="0"/>
                                      <m:t>𝑁</m:t>
                                    </m:r>
                                    <m:r>
                                      <a:rPr lang="en-US" b="0" smtClean="0"/>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p:graphicFrame>
            <p:nvGraphicFramePr>
              <p:cNvPr id="14" name="Table 13">
                <a:extLst>
                  <a:ext uri="{FF2B5EF4-FFF2-40B4-BE49-F238E27FC236}">
                    <a16:creationId xmlns:a16="http://schemas.microsoft.com/office/drawing/2014/main" id="{7D13B430-2539-1896-2188-74D213579C02}"/>
                  </a:ext>
                </a:extLst>
              </p:cNvPr>
              <p:cNvGraphicFramePr>
                <a:graphicFrameLocks noGrp="1"/>
              </p:cNvGraphicFramePr>
              <p:nvPr>
                <p:extLst>
                  <p:ext uri="{D42A27DB-BD31-4B8C-83A1-F6EECF244321}">
                    <p14:modId xmlns:p14="http://schemas.microsoft.com/office/powerpoint/2010/main" val="2600799574"/>
                  </p:ext>
                </p:extLst>
              </p:nvPr>
            </p:nvGraphicFramePr>
            <p:xfrm>
              <a:off x="31043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4"/>
                          <a:stretch>
                            <a:fillRect l="-990" t="-3448" r="-297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4"/>
                          <a:stretch>
                            <a:fillRect l="-990" t="-103448" r="-297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4"/>
                          <a:stretch>
                            <a:fillRect l="-990" t="-203448" r="-297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4"/>
                          <a:stretch>
                            <a:fillRect l="-990" t="-303448" r="-297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1E3C5F4C-8E66-8361-7830-63FA77F1211C}"/>
                  </a:ext>
                </a:extLst>
              </p:cNvPr>
              <p:cNvGraphicFramePr>
                <a:graphicFrameLocks noGrp="1"/>
              </p:cNvGraphicFramePr>
              <p:nvPr>
                <p:extLst>
                  <p:ext uri="{D42A27DB-BD31-4B8C-83A1-F6EECF244321}">
                    <p14:modId xmlns:p14="http://schemas.microsoft.com/office/powerpoint/2010/main" val="2548939518"/>
                  </p:ext>
                </p:extLst>
              </p:nvPr>
            </p:nvGraphicFramePr>
            <p:xfrm>
              <a:off x="55046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smtClean="0"/>
                                      <m:t>𝒀</m:t>
                                    </m:r>
                                  </m:e>
                                  <m:sub>
                                    <m:r>
                                      <a:rPr lang="en-US" b="1" smtClean="0"/>
                                      <m:t>𝑹</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𝑌</m:t>
                                    </m:r>
                                  </m:e>
                                  <m:sub>
                                    <m:r>
                                      <a:rPr lang="en-US" b="0" smtClean="0"/>
                                      <m:t>𝑅</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𝑌</m:t>
                                    </m:r>
                                  </m:e>
                                  <m:sub>
                                    <m:r>
                                      <a:rPr lang="en-US" b="0" smtClean="0"/>
                                      <m:t>𝑅</m:t>
                                    </m:r>
                                  </m:sub>
                                </m:sSub>
                                <m:d>
                                  <m:dPr>
                                    <m:ctrlPr>
                                      <a:rPr lang="en-US" b="0" smtClean="0"/>
                                    </m:ctrlPr>
                                  </m:dPr>
                                  <m:e>
                                    <m:r>
                                      <a:rPr lang="en-US" b="0" smtClean="0"/>
                                      <m:t>𝑁</m:t>
                                    </m:r>
                                    <m:r>
                                      <a:rPr lang="en-US" b="0" smtClean="0"/>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p:graphicFrame>
            <p:nvGraphicFramePr>
              <p:cNvPr id="15" name="Table 14">
                <a:extLst>
                  <a:ext uri="{FF2B5EF4-FFF2-40B4-BE49-F238E27FC236}">
                    <a16:creationId xmlns:a16="http://schemas.microsoft.com/office/drawing/2014/main" id="{1E3C5F4C-8E66-8361-7830-63FA77F1211C}"/>
                  </a:ext>
                </a:extLst>
              </p:cNvPr>
              <p:cNvGraphicFramePr>
                <a:graphicFrameLocks noGrp="1"/>
              </p:cNvGraphicFramePr>
              <p:nvPr>
                <p:extLst>
                  <p:ext uri="{D42A27DB-BD31-4B8C-83A1-F6EECF244321}">
                    <p14:modId xmlns:p14="http://schemas.microsoft.com/office/powerpoint/2010/main" val="2548939518"/>
                  </p:ext>
                </p:extLst>
              </p:nvPr>
            </p:nvGraphicFramePr>
            <p:xfrm>
              <a:off x="55046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5"/>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5"/>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5"/>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5"/>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6" name="Table 15">
                <a:extLst>
                  <a:ext uri="{FF2B5EF4-FFF2-40B4-BE49-F238E27FC236}">
                    <a16:creationId xmlns:a16="http://schemas.microsoft.com/office/drawing/2014/main" id="{6834116E-052F-5E21-C251-A340F056A82E}"/>
                  </a:ext>
                </a:extLst>
              </p:cNvPr>
              <p:cNvGraphicFramePr>
                <a:graphicFrameLocks noGrp="1"/>
              </p:cNvGraphicFramePr>
              <p:nvPr>
                <p:extLst>
                  <p:ext uri="{D42A27DB-BD31-4B8C-83A1-F6EECF244321}">
                    <p14:modId xmlns:p14="http://schemas.microsoft.com/office/powerpoint/2010/main" val="3081358318"/>
                  </p:ext>
                </p:extLst>
              </p:nvPr>
            </p:nvGraphicFramePr>
            <p:xfrm>
              <a:off x="73319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smtClean="0"/>
                                      <m:t>𝒁</m:t>
                                    </m:r>
                                  </m:e>
                                  <m:sub>
                                    <m:r>
                                      <a:rPr lang="en-US" b="1" smtClean="0"/>
                                      <m:t>𝟏</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𝑍</m:t>
                                    </m:r>
                                  </m:e>
                                  <m:sub>
                                    <m:r>
                                      <a:rPr lang="en-US" b="0" smtClean="0"/>
                                      <m:t>1</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𝑍</m:t>
                                    </m:r>
                                  </m:e>
                                  <m:sub>
                                    <m:r>
                                      <a:rPr lang="en-US" b="0" smtClean="0"/>
                                      <m:t>1</m:t>
                                    </m:r>
                                  </m:sub>
                                </m:sSub>
                                <m:d>
                                  <m:dPr>
                                    <m:ctrlPr>
                                      <a:rPr lang="en-US" b="0" smtClean="0"/>
                                    </m:ctrlPr>
                                  </m:dPr>
                                  <m:e>
                                    <m:r>
                                      <a:rPr lang="en-US" b="0" smtClean="0"/>
                                      <m:t>𝑁</m:t>
                                    </m:r>
                                    <m:r>
                                      <a:rPr lang="en-US" b="0" smtClean="0"/>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p:graphicFrame>
            <p:nvGraphicFramePr>
              <p:cNvPr id="16" name="Table 15">
                <a:extLst>
                  <a:ext uri="{FF2B5EF4-FFF2-40B4-BE49-F238E27FC236}">
                    <a16:creationId xmlns:a16="http://schemas.microsoft.com/office/drawing/2014/main" id="{6834116E-052F-5E21-C251-A340F056A82E}"/>
                  </a:ext>
                </a:extLst>
              </p:cNvPr>
              <p:cNvGraphicFramePr>
                <a:graphicFrameLocks noGrp="1"/>
              </p:cNvGraphicFramePr>
              <p:nvPr>
                <p:extLst>
                  <p:ext uri="{D42A27DB-BD31-4B8C-83A1-F6EECF244321}">
                    <p14:modId xmlns:p14="http://schemas.microsoft.com/office/powerpoint/2010/main" val="3081358318"/>
                  </p:ext>
                </p:extLst>
              </p:nvPr>
            </p:nvGraphicFramePr>
            <p:xfrm>
              <a:off x="73319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6"/>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6"/>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6"/>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6"/>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7" name="Table 16">
                <a:extLst>
                  <a:ext uri="{FF2B5EF4-FFF2-40B4-BE49-F238E27FC236}">
                    <a16:creationId xmlns:a16="http://schemas.microsoft.com/office/drawing/2014/main" id="{B1317774-968B-BBEA-A561-F9B8EB2163F7}"/>
                  </a:ext>
                </a:extLst>
              </p:cNvPr>
              <p:cNvGraphicFramePr>
                <a:graphicFrameLocks noGrp="1"/>
              </p:cNvGraphicFramePr>
              <p:nvPr>
                <p:extLst>
                  <p:ext uri="{D42A27DB-BD31-4B8C-83A1-F6EECF244321}">
                    <p14:modId xmlns:p14="http://schemas.microsoft.com/office/powerpoint/2010/main" val="1657338775"/>
                  </p:ext>
                </p:extLst>
              </p:nvPr>
            </p:nvGraphicFramePr>
            <p:xfrm>
              <a:off x="97322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smtClean="0"/>
                                      <m:t>𝒁</m:t>
                                    </m:r>
                                  </m:e>
                                  <m:sub>
                                    <m:r>
                                      <a:rPr lang="en-US" b="1" smtClean="0"/>
                                      <m:t>𝑹</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𝑍</m:t>
                                    </m:r>
                                  </m:e>
                                  <m:sub>
                                    <m:r>
                                      <a:rPr lang="en-US" b="0" smtClean="0"/>
                                      <m:t>𝑅</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𝑍</m:t>
                                    </m:r>
                                  </m:e>
                                  <m:sub>
                                    <m:r>
                                      <a:rPr lang="en-US" b="0" smtClean="0"/>
                                      <m:t>𝑅</m:t>
                                    </m:r>
                                  </m:sub>
                                </m:sSub>
                                <m:d>
                                  <m:dPr>
                                    <m:ctrlPr>
                                      <a:rPr lang="en-US" b="0" smtClean="0"/>
                                    </m:ctrlPr>
                                  </m:dPr>
                                  <m:e>
                                    <m:r>
                                      <a:rPr lang="en-US" b="0" smtClean="0"/>
                                      <m:t>𝑁</m:t>
                                    </m:r>
                                    <m:r>
                                      <a:rPr lang="en-US" b="0" smtClean="0"/>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p:graphicFrame>
            <p:nvGraphicFramePr>
              <p:cNvPr id="17" name="Table 16">
                <a:extLst>
                  <a:ext uri="{FF2B5EF4-FFF2-40B4-BE49-F238E27FC236}">
                    <a16:creationId xmlns:a16="http://schemas.microsoft.com/office/drawing/2014/main" id="{B1317774-968B-BBEA-A561-F9B8EB2163F7}"/>
                  </a:ext>
                </a:extLst>
              </p:cNvPr>
              <p:cNvGraphicFramePr>
                <a:graphicFrameLocks noGrp="1"/>
              </p:cNvGraphicFramePr>
              <p:nvPr>
                <p:extLst>
                  <p:ext uri="{D42A27DB-BD31-4B8C-83A1-F6EECF244321}">
                    <p14:modId xmlns:p14="http://schemas.microsoft.com/office/powerpoint/2010/main" val="1657338775"/>
                  </p:ext>
                </p:extLst>
              </p:nvPr>
            </p:nvGraphicFramePr>
            <p:xfrm>
              <a:off x="97322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7"/>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7"/>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7"/>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7"/>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p:sp>
        <p:nvSpPr>
          <p:cNvPr id="18" name="TextBox 17">
            <a:extLst>
              <a:ext uri="{FF2B5EF4-FFF2-40B4-BE49-F238E27FC236}">
                <a16:creationId xmlns:a16="http://schemas.microsoft.com/office/drawing/2014/main" id="{C191CA2C-1C8F-AC70-5E72-2E186BBC558A}"/>
              </a:ext>
            </a:extLst>
          </p:cNvPr>
          <p:cNvSpPr txBox="1"/>
          <p:nvPr/>
        </p:nvSpPr>
        <p:spPr>
          <a:xfrm>
            <a:off x="8982755" y="4031102"/>
            <a:ext cx="749509" cy="400110"/>
          </a:xfrm>
          <a:prstGeom prst="rect">
            <a:avLst/>
          </a:prstGeom>
          <a:noFill/>
        </p:spPr>
        <p:txBody>
          <a:bodyPr wrap="square" rtlCol="0">
            <a:spAutoFit/>
          </a:bodyPr>
          <a:lstStyle/>
          <a:p>
            <a:r>
              <a:rPr lang="en-US" sz="2000" dirty="0"/>
              <a:t>…</a:t>
            </a:r>
          </a:p>
        </p:txBody>
      </p:sp>
      <p:sp>
        <p:nvSpPr>
          <p:cNvPr id="19" name="TextBox 18">
            <a:extLst>
              <a:ext uri="{FF2B5EF4-FFF2-40B4-BE49-F238E27FC236}">
                <a16:creationId xmlns:a16="http://schemas.microsoft.com/office/drawing/2014/main" id="{BBAEB760-1508-98E2-30E4-22427D37EEBA}"/>
              </a:ext>
            </a:extLst>
          </p:cNvPr>
          <p:cNvSpPr txBox="1"/>
          <p:nvPr/>
        </p:nvSpPr>
        <p:spPr>
          <a:xfrm>
            <a:off x="4907579" y="4031102"/>
            <a:ext cx="749509"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2693582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97DC3-B628-1541-362B-C4574E9B30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9120AA-CA8D-24D1-98FB-D0815DEE938E}"/>
              </a:ext>
            </a:extLst>
          </p:cNvPr>
          <p:cNvSpPr>
            <a:spLocks noGrp="1"/>
          </p:cNvSpPr>
          <p:nvPr>
            <p:ph type="title"/>
          </p:nvPr>
        </p:nvSpPr>
        <p:spPr/>
        <p:txBody>
          <a:bodyPr/>
          <a:lstStyle/>
          <a:p>
            <a:r>
              <a:rPr lang="en-US" dirty="0"/>
              <a:t>From graphs to permutations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524B3ED-9EED-5F47-333D-652A44D8DA33}"/>
                  </a:ext>
                </a:extLst>
              </p:cNvPr>
              <p:cNvSpPr>
                <a:spLocks noGrp="1"/>
              </p:cNvSpPr>
              <p:nvPr>
                <p:ph idx="1"/>
              </p:nvPr>
            </p:nvSpPr>
            <p:spPr/>
            <p:txBody>
              <a:bodyPr>
                <a:normAutofit/>
              </a:bodyPr>
              <a:lstStyle/>
              <a:p>
                <a:pPr marL="0" indent="0">
                  <a:buNone/>
                </a:pPr>
                <a:r>
                  <a:rPr lang="en-US" sz="2400" dirty="0"/>
                  <a:t>We can view YES graphs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i="1">
                        <a:latin typeface="Cambria Math" panose="02040503050406030204" pitchFamily="18" charset="0"/>
                      </a:rPr>
                      <m:t> </m:t>
                    </m:r>
                  </m:oMath>
                </a14:m>
                <a:r>
                  <a:rPr lang="en-US" sz="2400" dirty="0"/>
                  <a:t>in </a:t>
                </a:r>
                <a:r>
                  <a:rPr lang="en-US" sz="2400" dirty="0">
                    <a:solidFill>
                      <a:srgbClr val="FFC000"/>
                    </a:solidFill>
                    <a:latin typeface="American Typewriter" panose="02090604020004020304" pitchFamily="18" charset="77"/>
                  </a:rPr>
                  <a:t>Components</a:t>
                </a:r>
                <a:r>
                  <a:rPr lang="en-US" sz="2400" dirty="0"/>
                  <a:t> problem as functions of </a:t>
                </a:r>
                <a:r>
                  <a:rPr lang="en-US" sz="2400" dirty="0">
                    <a:solidFill>
                      <a:srgbClr val="FFFF00"/>
                    </a:solidFill>
                  </a:rPr>
                  <a:t>“raw permutations”</a:t>
                </a:r>
                <a:r>
                  <a:rPr lang="en-US" sz="2400" dirty="0"/>
                  <a:t>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𝑅</m:t>
                        </m:r>
                      </m:sub>
                    </m:sSub>
                  </m:oMath>
                </a14:m>
                <a:endParaRPr lang="en-US" sz="2400" dirty="0"/>
              </a:p>
            </p:txBody>
          </p:sp>
        </mc:Choice>
        <mc:Fallback>
          <p:sp>
            <p:nvSpPr>
              <p:cNvPr id="5" name="Content Placeholder 4">
                <a:extLst>
                  <a:ext uri="{FF2B5EF4-FFF2-40B4-BE49-F238E27FC236}">
                    <a16:creationId xmlns:a16="http://schemas.microsoft.com/office/drawing/2014/main" id="{C524B3ED-9EED-5F47-333D-652A44D8DA33}"/>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1C2A943B-5B34-EC85-0EAC-2D2636E2759D}"/>
                  </a:ext>
                </a:extLst>
              </p:cNvPr>
              <p:cNvGraphicFramePr>
                <a:graphicFrameLocks noGrp="1"/>
              </p:cNvGraphicFramePr>
              <p:nvPr>
                <p:extLst>
                  <p:ext uri="{D42A27DB-BD31-4B8C-83A1-F6EECF244321}">
                    <p14:modId xmlns:p14="http://schemas.microsoft.com/office/powerpoint/2010/main" val="2266253225"/>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69050588"/>
                      </a:ext>
                    </a:extLst>
                  </a:tr>
                  <a:tr h="338328">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/2+1)</m:t>
                                </m:r>
                              </m:oMath>
                            </m:oMathPara>
                          </a14:m>
                          <a:endParaRPr lang="en-US" dirty="0"/>
                        </a:p>
                      </a:txBody>
                      <a:tcPr/>
                    </a:tc>
                    <a:extLst>
                      <a:ext uri="{0D108BD9-81ED-4DB2-BD59-A6C34878D82A}">
                        <a16:rowId xmlns:a16="http://schemas.microsoft.com/office/drawing/2014/main" val="1242954223"/>
                      </a:ext>
                    </a:extLst>
                  </a:tr>
                  <a:tr h="347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43522766"/>
                      </a:ext>
                    </a:extLst>
                  </a:tr>
                  <a:tr h="356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114561525"/>
                      </a:ext>
                    </a:extLst>
                  </a:tr>
                </a:tbl>
              </a:graphicData>
            </a:graphic>
          </p:graphicFrame>
        </mc:Choice>
        <mc:Fallback>
          <p:graphicFrame>
            <p:nvGraphicFramePr>
              <p:cNvPr id="6" name="Table 5">
                <a:extLst>
                  <a:ext uri="{FF2B5EF4-FFF2-40B4-BE49-F238E27FC236}">
                    <a16:creationId xmlns:a16="http://schemas.microsoft.com/office/drawing/2014/main" id="{1C2A943B-5B34-EC85-0EAC-2D2636E2759D}"/>
                  </a:ext>
                </a:extLst>
              </p:cNvPr>
              <p:cNvGraphicFramePr>
                <a:graphicFrameLocks noGrp="1"/>
              </p:cNvGraphicFramePr>
              <p:nvPr>
                <p:extLst>
                  <p:ext uri="{D42A27DB-BD31-4B8C-83A1-F6EECF244321}">
                    <p14:modId xmlns:p14="http://schemas.microsoft.com/office/powerpoint/2010/main" val="2266253225"/>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365760">
                    <a:tc>
                      <a:txBody>
                        <a:bodyPr/>
                        <a:lstStyle/>
                        <a:p>
                          <a:endParaRPr lang="en-US"/>
                        </a:p>
                      </a:txBody>
                      <a:tcPr>
                        <a:blipFill>
                          <a:blip r:embed="rId3"/>
                          <a:stretch>
                            <a:fillRect l="-781" t="-3448" r="-1563" b="-613793"/>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3"/>
                          <a:stretch>
                            <a:fillRect l="-781" t="-103448" r="-1563" b="-513793"/>
                          </a:stretch>
                        </a:blipFill>
                      </a:tcPr>
                    </a:tc>
                    <a:extLst>
                      <a:ext uri="{0D108BD9-81ED-4DB2-BD59-A6C34878D82A}">
                        <a16:rowId xmlns:a16="http://schemas.microsoft.com/office/drawing/2014/main" val="1931423"/>
                      </a:ext>
                    </a:extLst>
                  </a:tr>
                  <a:tr h="365760">
                    <a:tc>
                      <a:txBody>
                        <a:bodyPr/>
                        <a:lstStyle/>
                        <a:p>
                          <a:endParaRPr lang="en-US"/>
                        </a:p>
                      </a:txBody>
                      <a:tcPr>
                        <a:blipFill>
                          <a:blip r:embed="rId3"/>
                          <a:stretch>
                            <a:fillRect l="-781" t="-203448" r="-1563" b="-413793"/>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3"/>
                          <a:stretch>
                            <a:fillRect l="-781" t="-314286" r="-1563" b="-328571"/>
                          </a:stretch>
                        </a:blipFill>
                      </a:tcPr>
                    </a:tc>
                    <a:extLst>
                      <a:ext uri="{0D108BD9-81ED-4DB2-BD59-A6C34878D82A}">
                        <a16:rowId xmlns:a16="http://schemas.microsoft.com/office/drawing/2014/main" val="2469050588"/>
                      </a:ext>
                    </a:extLst>
                  </a:tr>
                  <a:tr h="365760">
                    <a:tc>
                      <a:txBody>
                        <a:bodyPr/>
                        <a:lstStyle/>
                        <a:p>
                          <a:endParaRPr lang="en-US"/>
                        </a:p>
                      </a:txBody>
                      <a:tcPr>
                        <a:blipFill>
                          <a:blip r:embed="rId3"/>
                          <a:stretch>
                            <a:fillRect l="-781" t="-400000" r="-1563" b="-217241"/>
                          </a:stretch>
                        </a:blipFill>
                      </a:tcPr>
                    </a:tc>
                    <a:extLst>
                      <a:ext uri="{0D108BD9-81ED-4DB2-BD59-A6C34878D82A}">
                        <a16:rowId xmlns:a16="http://schemas.microsoft.com/office/drawing/2014/main" val="1242954223"/>
                      </a:ext>
                    </a:extLst>
                  </a:tr>
                  <a:tr h="365760">
                    <a:tc>
                      <a:txBody>
                        <a:bodyPr/>
                        <a:lstStyle/>
                        <a:p>
                          <a:endParaRPr lang="en-US"/>
                        </a:p>
                      </a:txBody>
                      <a:tcPr>
                        <a:blipFill>
                          <a:blip r:embed="rId3"/>
                          <a:stretch>
                            <a:fillRect l="-781" t="-500000" r="-1563" b="-117241"/>
                          </a:stretch>
                        </a:blipFill>
                      </a:tcPr>
                    </a:tc>
                    <a:extLst>
                      <a:ext uri="{0D108BD9-81ED-4DB2-BD59-A6C34878D82A}">
                        <a16:rowId xmlns:a16="http://schemas.microsoft.com/office/drawing/2014/main" val="243522766"/>
                      </a:ext>
                    </a:extLst>
                  </a:tr>
                  <a:tr h="365760">
                    <a:tc>
                      <a:txBody>
                        <a:bodyPr/>
                        <a:lstStyle/>
                        <a:p>
                          <a:endParaRPr lang="en-US"/>
                        </a:p>
                      </a:txBody>
                      <a:tcPr>
                        <a:blipFill>
                          <a:blip r:embed="rId3"/>
                          <a:stretch>
                            <a:fillRect l="-781" t="-600000" r="-1563" b="-17241"/>
                          </a:stretch>
                        </a:blipFill>
                      </a:tcPr>
                    </a:tc>
                    <a:extLst>
                      <a:ext uri="{0D108BD9-81ED-4DB2-BD59-A6C34878D82A}">
                        <a16:rowId xmlns:a16="http://schemas.microsoft.com/office/drawing/2014/main" val="4114561525"/>
                      </a:ext>
                    </a:extLst>
                  </a:tr>
                </a:tbl>
              </a:graphicData>
            </a:graphic>
          </p:graphicFrame>
        </mc:Fallback>
      </mc:AlternateContent>
      <p:cxnSp>
        <p:nvCxnSpPr>
          <p:cNvPr id="3" name="Straight Connector 2">
            <a:extLst>
              <a:ext uri="{FF2B5EF4-FFF2-40B4-BE49-F238E27FC236}">
                <a16:creationId xmlns:a16="http://schemas.microsoft.com/office/drawing/2014/main" id="{4588B2CC-2F7E-8BD7-E5B8-A4CC1A2B9AFE}"/>
              </a:ext>
            </a:extLst>
          </p:cNvPr>
          <p:cNvCxnSpPr/>
          <p:nvPr/>
        </p:nvCxnSpPr>
        <p:spPr>
          <a:xfrm>
            <a:off x="838200" y="4482059"/>
            <a:ext cx="244339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84A613D4-CA94-07A2-E5AC-338CBEC8F492}"/>
              </a:ext>
            </a:extLst>
          </p:cNvPr>
          <p:cNvSpPr/>
          <p:nvPr/>
        </p:nvSpPr>
        <p:spPr>
          <a:xfrm>
            <a:off x="2784872" y="3429000"/>
            <a:ext cx="179882" cy="918148"/>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9830DEB-814E-30F1-9879-5E07E48D5C4B}"/>
              </a:ext>
            </a:extLst>
          </p:cNvPr>
          <p:cNvSpPr txBox="1"/>
          <p:nvPr/>
        </p:nvSpPr>
        <p:spPr>
          <a:xfrm>
            <a:off x="3024714" y="3703408"/>
            <a:ext cx="1772138" cy="369332"/>
          </a:xfrm>
          <a:prstGeom prst="rect">
            <a:avLst/>
          </a:prstGeom>
          <a:noFill/>
        </p:spPr>
        <p:txBody>
          <a:bodyPr wrap="square" rtlCol="0">
            <a:spAutoFit/>
          </a:bodyPr>
          <a:lstStyle/>
          <a:p>
            <a:r>
              <a:rPr lang="en-US" dirty="0"/>
              <a:t>First component</a:t>
            </a:r>
          </a:p>
        </p:txBody>
      </p:sp>
      <p:sp>
        <p:nvSpPr>
          <p:cNvPr id="9" name="TextBox 8">
            <a:extLst>
              <a:ext uri="{FF2B5EF4-FFF2-40B4-BE49-F238E27FC236}">
                <a16:creationId xmlns:a16="http://schemas.microsoft.com/office/drawing/2014/main" id="{E76BE8C7-28C4-F39D-5A96-15D1832AF078}"/>
              </a:ext>
            </a:extLst>
          </p:cNvPr>
          <p:cNvSpPr txBox="1"/>
          <p:nvPr/>
        </p:nvSpPr>
        <p:spPr>
          <a:xfrm>
            <a:off x="3024714" y="4822882"/>
            <a:ext cx="2251824" cy="369332"/>
          </a:xfrm>
          <a:prstGeom prst="rect">
            <a:avLst/>
          </a:prstGeom>
          <a:noFill/>
        </p:spPr>
        <p:txBody>
          <a:bodyPr wrap="square" rtlCol="0">
            <a:spAutoFit/>
          </a:bodyPr>
          <a:lstStyle/>
          <a:p>
            <a:r>
              <a:rPr lang="en-US" dirty="0"/>
              <a:t>Second component</a:t>
            </a:r>
          </a:p>
        </p:txBody>
      </p:sp>
      <p:sp>
        <p:nvSpPr>
          <p:cNvPr id="10" name="Right Brace 9">
            <a:extLst>
              <a:ext uri="{FF2B5EF4-FFF2-40B4-BE49-F238E27FC236}">
                <a16:creationId xmlns:a16="http://schemas.microsoft.com/office/drawing/2014/main" id="{1441850E-F93B-2383-5C04-1E75BEB35F20}"/>
              </a:ext>
            </a:extLst>
          </p:cNvPr>
          <p:cNvSpPr/>
          <p:nvPr/>
        </p:nvSpPr>
        <p:spPr>
          <a:xfrm>
            <a:off x="2784872" y="4567732"/>
            <a:ext cx="179882" cy="918148"/>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2EDA275D-BD43-962F-E2EE-84DBC13F83ED}"/>
              </a:ext>
            </a:extLst>
          </p:cNvPr>
          <p:cNvSpPr/>
          <p:nvPr/>
        </p:nvSpPr>
        <p:spPr>
          <a:xfrm>
            <a:off x="6096000" y="3104203"/>
            <a:ext cx="2443395" cy="2485890"/>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D775DF-B2BE-BD0C-6A42-74C0D0319FDA}"/>
              </a:ext>
            </a:extLst>
          </p:cNvPr>
          <p:cNvSpPr/>
          <p:nvPr/>
        </p:nvSpPr>
        <p:spPr>
          <a:xfrm>
            <a:off x="9358857" y="3104203"/>
            <a:ext cx="2443395" cy="2485890"/>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DA84D0-A83A-754A-877F-F70262128A91}"/>
              </a:ext>
            </a:extLst>
          </p:cNvPr>
          <p:cNvSpPr/>
          <p:nvPr/>
        </p:nvSpPr>
        <p:spPr>
          <a:xfrm>
            <a:off x="6655634" y="4212771"/>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B033B64-CF8F-0E35-72AC-73CD8DFD1431}"/>
              </a:ext>
            </a:extLst>
          </p:cNvPr>
          <p:cNvSpPr/>
          <p:nvPr/>
        </p:nvSpPr>
        <p:spPr>
          <a:xfrm>
            <a:off x="7663168" y="388807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004E06FA-2B77-FEB9-AAE7-8D0E53367C23}"/>
                  </a:ext>
                </a:extLst>
              </p:cNvPr>
              <p:cNvSpPr txBox="1"/>
              <p:nvPr/>
            </p:nvSpPr>
            <p:spPr>
              <a:xfrm>
                <a:off x="6521691" y="4291393"/>
                <a:ext cx="69395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p:sp>
            <p:nvSpPr>
              <p:cNvPr id="24" name="TextBox 23">
                <a:extLst>
                  <a:ext uri="{FF2B5EF4-FFF2-40B4-BE49-F238E27FC236}">
                    <a16:creationId xmlns:a16="http://schemas.microsoft.com/office/drawing/2014/main" id="{004E06FA-2B77-FEB9-AAE7-8D0E53367C23}"/>
                  </a:ext>
                </a:extLst>
              </p:cNvPr>
              <p:cNvSpPr txBox="1">
                <a:spLocks noRot="1" noChangeAspect="1" noMove="1" noResize="1" noEditPoints="1" noAdjustHandles="1" noChangeArrowheads="1" noChangeShapeType="1" noTextEdit="1"/>
              </p:cNvSpPr>
              <p:nvPr/>
            </p:nvSpPr>
            <p:spPr>
              <a:xfrm>
                <a:off x="6521691" y="4291393"/>
                <a:ext cx="693952" cy="369332"/>
              </a:xfrm>
              <a:prstGeom prst="rect">
                <a:avLst/>
              </a:prstGeom>
              <a:blipFill>
                <a:blip r:embed="rId4"/>
                <a:stretch>
                  <a:fillRect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AB344359-782C-97C2-FA73-1F376EF60056}"/>
                  </a:ext>
                </a:extLst>
              </p:cNvPr>
              <p:cNvSpPr txBox="1"/>
              <p:nvPr/>
            </p:nvSpPr>
            <p:spPr>
              <a:xfrm>
                <a:off x="7745792" y="3888074"/>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p:sp>
            <p:nvSpPr>
              <p:cNvPr id="25" name="TextBox 24">
                <a:extLst>
                  <a:ext uri="{FF2B5EF4-FFF2-40B4-BE49-F238E27FC236}">
                    <a16:creationId xmlns:a16="http://schemas.microsoft.com/office/drawing/2014/main" id="{AB344359-782C-97C2-FA73-1F376EF60056}"/>
                  </a:ext>
                </a:extLst>
              </p:cNvPr>
              <p:cNvSpPr txBox="1">
                <a:spLocks noRot="1" noChangeAspect="1" noMove="1" noResize="1" noEditPoints="1" noAdjustHandles="1" noChangeArrowheads="1" noChangeShapeType="1" noTextEdit="1"/>
              </p:cNvSpPr>
              <p:nvPr/>
            </p:nvSpPr>
            <p:spPr>
              <a:xfrm>
                <a:off x="7745792" y="3888074"/>
                <a:ext cx="710978" cy="369332"/>
              </a:xfrm>
              <a:prstGeom prst="rect">
                <a:avLst/>
              </a:prstGeom>
              <a:blipFill>
                <a:blip r:embed="rId5"/>
                <a:stretch>
                  <a:fillRect b="-13333"/>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5EAAC07B-E273-08E6-BE4D-C6D9649F922B}"/>
              </a:ext>
            </a:extLst>
          </p:cNvPr>
          <p:cNvSpPr/>
          <p:nvPr/>
        </p:nvSpPr>
        <p:spPr>
          <a:xfrm>
            <a:off x="9909831" y="4088128"/>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F78572D-D36A-1073-2889-78D424624B1F}"/>
              </a:ext>
            </a:extLst>
          </p:cNvPr>
          <p:cNvSpPr/>
          <p:nvPr/>
        </p:nvSpPr>
        <p:spPr>
          <a:xfrm>
            <a:off x="10793063" y="507899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417F18-38E7-63E7-C758-C6448D4E1809}"/>
              </a:ext>
            </a:extLst>
          </p:cNvPr>
          <p:cNvSpPr/>
          <p:nvPr/>
        </p:nvSpPr>
        <p:spPr>
          <a:xfrm>
            <a:off x="7133019" y="5000955"/>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270738E-647A-2283-493A-4A7A2386701D}"/>
                  </a:ext>
                </a:extLst>
              </p:cNvPr>
              <p:cNvSpPr txBox="1"/>
              <p:nvPr/>
            </p:nvSpPr>
            <p:spPr>
              <a:xfrm>
                <a:off x="6710744" y="5104532"/>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𝑁</m:t>
                      </m:r>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p:sp>
            <p:nvSpPr>
              <p:cNvPr id="31" name="TextBox 30">
                <a:extLst>
                  <a:ext uri="{FF2B5EF4-FFF2-40B4-BE49-F238E27FC236}">
                    <a16:creationId xmlns:a16="http://schemas.microsoft.com/office/drawing/2014/main" id="{2270738E-647A-2283-493A-4A7A2386701D}"/>
                  </a:ext>
                </a:extLst>
              </p:cNvPr>
              <p:cNvSpPr txBox="1">
                <a:spLocks noRot="1" noChangeAspect="1" noMove="1" noResize="1" noEditPoints="1" noAdjustHandles="1" noChangeArrowheads="1" noChangeShapeType="1" noTextEdit="1"/>
              </p:cNvSpPr>
              <p:nvPr/>
            </p:nvSpPr>
            <p:spPr>
              <a:xfrm>
                <a:off x="6710744" y="5104532"/>
                <a:ext cx="1431983" cy="369332"/>
              </a:xfrm>
              <a:prstGeom prst="rect">
                <a:avLst/>
              </a:prstGeom>
              <a:blipFill>
                <a:blip r:embed="rId6"/>
                <a:stretch>
                  <a:fillRect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0E05083-5077-A47C-CABB-80527BB22878}"/>
                  </a:ext>
                </a:extLst>
              </p:cNvPr>
              <p:cNvSpPr txBox="1"/>
              <p:nvPr/>
            </p:nvSpPr>
            <p:spPr>
              <a:xfrm>
                <a:off x="9527216" y="4212771"/>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𝑁</m:t>
                      </m:r>
                      <m:r>
                        <a:rPr lang="en-US" b="0" i="1" smtClean="0">
                          <a:solidFill>
                            <a:schemeClr val="bg1"/>
                          </a:solidFill>
                          <a:latin typeface="Cambria Math" panose="02040503050406030204" pitchFamily="18" charset="0"/>
                        </a:rPr>
                        <m:t>/2+1)</m:t>
                      </m:r>
                    </m:oMath>
                  </m:oMathPara>
                </a14:m>
                <a:endParaRPr lang="en-US" dirty="0">
                  <a:solidFill>
                    <a:schemeClr val="bg1"/>
                  </a:solidFill>
                </a:endParaRPr>
              </a:p>
            </p:txBody>
          </p:sp>
        </mc:Choice>
        <mc:Fallback>
          <p:sp>
            <p:nvSpPr>
              <p:cNvPr id="32" name="TextBox 31">
                <a:extLst>
                  <a:ext uri="{FF2B5EF4-FFF2-40B4-BE49-F238E27FC236}">
                    <a16:creationId xmlns:a16="http://schemas.microsoft.com/office/drawing/2014/main" id="{90E05083-5077-A47C-CABB-80527BB22878}"/>
                  </a:ext>
                </a:extLst>
              </p:cNvPr>
              <p:cNvSpPr txBox="1">
                <a:spLocks noRot="1" noChangeAspect="1" noMove="1" noResize="1" noEditPoints="1" noAdjustHandles="1" noChangeArrowheads="1" noChangeShapeType="1" noTextEdit="1"/>
              </p:cNvSpPr>
              <p:nvPr/>
            </p:nvSpPr>
            <p:spPr>
              <a:xfrm>
                <a:off x="9527216" y="4212771"/>
                <a:ext cx="1431983"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B9656DF4-FA83-4B6F-4ABD-CF3500088C9E}"/>
                  </a:ext>
                </a:extLst>
              </p:cNvPr>
              <p:cNvSpPr txBox="1"/>
              <p:nvPr/>
            </p:nvSpPr>
            <p:spPr>
              <a:xfrm>
                <a:off x="10705864" y="4701683"/>
                <a:ext cx="7051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𝑁</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3" name="TextBox 32">
                <a:extLst>
                  <a:ext uri="{FF2B5EF4-FFF2-40B4-BE49-F238E27FC236}">
                    <a16:creationId xmlns:a16="http://schemas.microsoft.com/office/drawing/2014/main" id="{B9656DF4-FA83-4B6F-4ABD-CF3500088C9E}"/>
                  </a:ext>
                </a:extLst>
              </p:cNvPr>
              <p:cNvSpPr txBox="1">
                <a:spLocks noRot="1" noChangeAspect="1" noMove="1" noResize="1" noEditPoints="1" noAdjustHandles="1" noChangeArrowheads="1" noChangeShapeType="1" noTextEdit="1"/>
              </p:cNvSpPr>
              <p:nvPr/>
            </p:nvSpPr>
            <p:spPr>
              <a:xfrm>
                <a:off x="10705864" y="4701683"/>
                <a:ext cx="705111" cy="369332"/>
              </a:xfrm>
              <a:prstGeom prst="rect">
                <a:avLst/>
              </a:prstGeom>
              <a:blipFill>
                <a:blip r:embed="rId8"/>
                <a:stretch>
                  <a:fillRect r="-1754" b="-13333"/>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EB6FBEC5-6828-AFAC-8AA2-D2D111685F37}"/>
              </a:ext>
            </a:extLst>
          </p:cNvPr>
          <p:cNvSpPr/>
          <p:nvPr/>
        </p:nvSpPr>
        <p:spPr>
          <a:xfrm>
            <a:off x="10476241" y="3501258"/>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BAE572A2-C199-32A2-02DF-C360D5F1E95D}"/>
                  </a:ext>
                </a:extLst>
              </p:cNvPr>
              <p:cNvSpPr txBox="1"/>
              <p:nvPr/>
            </p:nvSpPr>
            <p:spPr>
              <a:xfrm>
                <a:off x="10243207" y="3591305"/>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𝑁</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p:sp>
            <p:nvSpPr>
              <p:cNvPr id="35" name="TextBox 34">
                <a:extLst>
                  <a:ext uri="{FF2B5EF4-FFF2-40B4-BE49-F238E27FC236}">
                    <a16:creationId xmlns:a16="http://schemas.microsoft.com/office/drawing/2014/main" id="{BAE572A2-C199-32A2-02DF-C360D5F1E95D}"/>
                  </a:ext>
                </a:extLst>
              </p:cNvPr>
              <p:cNvSpPr txBox="1">
                <a:spLocks noRot="1" noChangeAspect="1" noMove="1" noResize="1" noEditPoints="1" noAdjustHandles="1" noChangeArrowheads="1" noChangeShapeType="1" noTextEdit="1"/>
              </p:cNvSpPr>
              <p:nvPr/>
            </p:nvSpPr>
            <p:spPr>
              <a:xfrm>
                <a:off x="10243207" y="3591305"/>
                <a:ext cx="1431983" cy="369332"/>
              </a:xfrm>
              <a:prstGeom prst="rect">
                <a:avLst/>
              </a:prstGeom>
              <a:blipFill>
                <a:blip r:embed="rId9"/>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6AD596C1-6548-1A2D-F3D4-A2C7406616F8}"/>
                  </a:ext>
                </a:extLst>
              </p:cNvPr>
              <p:cNvSpPr txBox="1"/>
              <p:nvPr/>
            </p:nvSpPr>
            <p:spPr>
              <a:xfrm>
                <a:off x="3052848" y="6098254"/>
                <a:ext cx="7190360"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𝑋</m:t>
                    </m:r>
                  </m:oMath>
                </a14:m>
                <a:r>
                  <a:rPr lang="en-US" sz="2400" dirty="0"/>
                  <a:t> specifies partition of vertices into two components</a:t>
                </a:r>
              </a:p>
            </p:txBody>
          </p:sp>
        </mc:Choice>
        <mc:Fallback>
          <p:sp>
            <p:nvSpPr>
              <p:cNvPr id="36" name="TextBox 35">
                <a:extLst>
                  <a:ext uri="{FF2B5EF4-FFF2-40B4-BE49-F238E27FC236}">
                    <a16:creationId xmlns:a16="http://schemas.microsoft.com/office/drawing/2014/main" id="{6AD596C1-6548-1A2D-F3D4-A2C7406616F8}"/>
                  </a:ext>
                </a:extLst>
              </p:cNvPr>
              <p:cNvSpPr txBox="1">
                <a:spLocks noRot="1" noChangeAspect="1" noMove="1" noResize="1" noEditPoints="1" noAdjustHandles="1" noChangeArrowheads="1" noChangeShapeType="1" noTextEdit="1"/>
              </p:cNvSpPr>
              <p:nvPr/>
            </p:nvSpPr>
            <p:spPr>
              <a:xfrm>
                <a:off x="3052848" y="6098254"/>
                <a:ext cx="7190360" cy="461665"/>
              </a:xfrm>
              <a:prstGeom prst="rect">
                <a:avLst/>
              </a:prstGeom>
              <a:blipFill>
                <a:blip r:embed="rId10"/>
                <a:stretch>
                  <a:fillRect l="-176"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38201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22" grpId="0" animBg="1"/>
      <p:bldP spid="23" grpId="0" animBg="1"/>
      <p:bldP spid="24" grpId="0"/>
      <p:bldP spid="25" grpId="0"/>
      <p:bldP spid="26" grpId="0" animBg="1"/>
      <p:bldP spid="27" grpId="0" animBg="1"/>
      <p:bldP spid="30" grpId="0" animBg="1"/>
      <p:bldP spid="31" grpId="0"/>
      <p:bldP spid="32" grpId="0"/>
      <p:bldP spid="33" grpId="0"/>
      <p:bldP spid="34" grpId="0" animBg="1"/>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8135-5AFF-3184-BEB8-D504520C08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5B656F-7530-91E0-FD45-02EE210C19AD}"/>
              </a:ext>
            </a:extLst>
          </p:cNvPr>
          <p:cNvSpPr>
            <a:spLocks noGrp="1"/>
          </p:cNvSpPr>
          <p:nvPr>
            <p:ph type="title"/>
          </p:nvPr>
        </p:nvSpPr>
        <p:spPr/>
        <p:txBody>
          <a:bodyPr/>
          <a:lstStyle/>
          <a:p>
            <a:r>
              <a:rPr lang="en-US" dirty="0"/>
              <a:t>From graphs to permutations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BCEEE3EA-AEEA-59FB-D238-7218876EA4FA}"/>
                  </a:ext>
                </a:extLst>
              </p:cNvPr>
              <p:cNvSpPr>
                <a:spLocks noGrp="1"/>
              </p:cNvSpPr>
              <p:nvPr>
                <p:ph idx="1"/>
              </p:nvPr>
            </p:nvSpPr>
            <p:spPr/>
            <p:txBody>
              <a:bodyPr>
                <a:normAutofit/>
              </a:bodyPr>
              <a:lstStyle/>
              <a:p>
                <a:pPr marL="0" indent="0">
                  <a:buNone/>
                </a:pPr>
                <a:r>
                  <a:rPr lang="en-US" sz="2400" dirty="0"/>
                  <a:t>We can view YES graphs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i="1">
                        <a:latin typeface="Cambria Math" panose="02040503050406030204" pitchFamily="18" charset="0"/>
                      </a:rPr>
                      <m:t> </m:t>
                    </m:r>
                  </m:oMath>
                </a14:m>
                <a:r>
                  <a:rPr lang="en-US" sz="2400" dirty="0"/>
                  <a:t>in </a:t>
                </a:r>
                <a:r>
                  <a:rPr lang="en-US" sz="2400" dirty="0">
                    <a:solidFill>
                      <a:srgbClr val="FFC000"/>
                    </a:solidFill>
                    <a:latin typeface="American Typewriter" panose="02090604020004020304" pitchFamily="18" charset="77"/>
                  </a:rPr>
                  <a:t>Components</a:t>
                </a:r>
                <a:r>
                  <a:rPr lang="en-US" sz="2400" dirty="0"/>
                  <a:t> problem as functions of </a:t>
                </a:r>
                <a:r>
                  <a:rPr lang="en-US" sz="2400" dirty="0">
                    <a:solidFill>
                      <a:srgbClr val="FFFF00"/>
                    </a:solidFill>
                  </a:rPr>
                  <a:t>“raw permutations”</a:t>
                </a:r>
                <a:r>
                  <a:rPr lang="en-US" sz="2400" dirty="0"/>
                  <a:t>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𝑅</m:t>
                        </m:r>
                      </m:sub>
                    </m:sSub>
                  </m:oMath>
                </a14:m>
                <a:endParaRPr lang="en-US" sz="2400" dirty="0"/>
              </a:p>
            </p:txBody>
          </p:sp>
        </mc:Choice>
        <mc:Fallback>
          <p:sp>
            <p:nvSpPr>
              <p:cNvPr id="5" name="Content Placeholder 4">
                <a:extLst>
                  <a:ext uri="{FF2B5EF4-FFF2-40B4-BE49-F238E27FC236}">
                    <a16:creationId xmlns:a16="http://schemas.microsoft.com/office/drawing/2014/main" id="{BCEEE3EA-AEEA-59FB-D238-7218876EA4FA}"/>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0AB8FBB2-312A-8D2A-3A3F-9E4B8BD26985}"/>
              </a:ext>
            </a:extLst>
          </p:cNvPr>
          <p:cNvSpPr/>
          <p:nvPr/>
        </p:nvSpPr>
        <p:spPr>
          <a:xfrm>
            <a:off x="6172200" y="2521657"/>
            <a:ext cx="3953933" cy="4022699"/>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0BAD7-3E77-56DC-91D7-BA980C261123}"/>
              </a:ext>
            </a:extLst>
          </p:cNvPr>
          <p:cNvSpPr/>
          <p:nvPr/>
        </p:nvSpPr>
        <p:spPr>
          <a:xfrm>
            <a:off x="6723174" y="350558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7271BE-B97C-7A29-FB43-9499E4803E60}"/>
              </a:ext>
            </a:extLst>
          </p:cNvPr>
          <p:cNvSpPr/>
          <p:nvPr/>
        </p:nvSpPr>
        <p:spPr>
          <a:xfrm>
            <a:off x="7685782" y="329764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096FFA72-38AE-844F-8E44-AA5612AA90C1}"/>
                  </a:ext>
                </a:extLst>
              </p:cNvPr>
              <p:cNvSpPr txBox="1"/>
              <p:nvPr/>
            </p:nvSpPr>
            <p:spPr>
              <a:xfrm>
                <a:off x="6589230" y="3579937"/>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1</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28" name="TextBox 27">
                <a:extLst>
                  <a:ext uri="{FF2B5EF4-FFF2-40B4-BE49-F238E27FC236}">
                    <a16:creationId xmlns:a16="http://schemas.microsoft.com/office/drawing/2014/main" id="{096FFA72-38AE-844F-8E44-AA5612AA90C1}"/>
                  </a:ext>
                </a:extLst>
              </p:cNvPr>
              <p:cNvSpPr txBox="1">
                <a:spLocks noRot="1" noChangeAspect="1" noMove="1" noResize="1" noEditPoints="1" noAdjustHandles="1" noChangeArrowheads="1" noChangeShapeType="1" noTextEdit="1"/>
              </p:cNvSpPr>
              <p:nvPr/>
            </p:nvSpPr>
            <p:spPr>
              <a:xfrm>
                <a:off x="6589230" y="3579937"/>
                <a:ext cx="1116303" cy="369332"/>
              </a:xfrm>
              <a:prstGeom prst="rect">
                <a:avLst/>
              </a:prstGeom>
              <a:blipFill>
                <a:blip r:embed="rId3"/>
                <a:stretch>
                  <a:fillRect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DD74860-218C-AD7E-C4D4-454E3E129250}"/>
                  </a:ext>
                </a:extLst>
              </p:cNvPr>
              <p:cNvSpPr txBox="1"/>
              <p:nvPr/>
            </p:nvSpPr>
            <p:spPr>
              <a:xfrm>
                <a:off x="7768405" y="3210605"/>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𝑌</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2</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29" name="TextBox 28">
                <a:extLst>
                  <a:ext uri="{FF2B5EF4-FFF2-40B4-BE49-F238E27FC236}">
                    <a16:creationId xmlns:a16="http://schemas.microsoft.com/office/drawing/2014/main" id="{BDD74860-218C-AD7E-C4D4-454E3E129250}"/>
                  </a:ext>
                </a:extLst>
              </p:cNvPr>
              <p:cNvSpPr txBox="1">
                <a:spLocks noRot="1" noChangeAspect="1" noMove="1" noResize="1" noEditPoints="1" noAdjustHandles="1" noChangeArrowheads="1" noChangeShapeType="1" noTextEdit="1"/>
              </p:cNvSpPr>
              <p:nvPr/>
            </p:nvSpPr>
            <p:spPr>
              <a:xfrm>
                <a:off x="7768405" y="3210605"/>
                <a:ext cx="1116303"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74EDA6AE-E5BE-03A9-18C9-27C8294F04AD}"/>
                  </a:ext>
                </a:extLst>
              </p:cNvPr>
              <p:cNvGraphicFramePr>
                <a:graphicFrameLocks noGrp="1"/>
              </p:cNvGraphicFramePr>
              <p:nvPr>
                <p:extLst>
                  <p:ext uri="{D42A27DB-BD31-4B8C-83A1-F6EECF244321}">
                    <p14:modId xmlns:p14="http://schemas.microsoft.com/office/powerpoint/2010/main" val="1487027657"/>
                  </p:ext>
                </p:extLst>
              </p:nvPr>
            </p:nvGraphicFramePr>
            <p:xfrm>
              <a:off x="1285232" y="3251654"/>
              <a:ext cx="1828625" cy="2560320"/>
            </p:xfrm>
            <a:graphic>
              <a:graphicData uri="http://schemas.openxmlformats.org/drawingml/2006/table">
                <a:tbl>
                  <a:tblPr firstRow="1" bandRow="1">
                    <a:tableStyleId>{21E4AEA4-8DFA-4A89-87EB-49C32662AFE0}</a:tableStyleId>
                  </a:tblPr>
                  <a:tblGrid>
                    <a:gridCol w="1828625">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smtClean="0"/>
                                      <m:t>𝒀</m:t>
                                    </m:r>
                                  </m:e>
                                  <m:sub>
                                    <m:r>
                                      <a:rPr lang="en-US" b="1" i="0" smtClean="0">
                                        <a:latin typeface="Cambria Math" panose="02040503050406030204" pitchFamily="18" charset="0"/>
                                      </a:rPr>
                                      <m:t>𝐫</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a:rPr lang="en-US" b="0" smtClean="0"/>
                                      <m:t>𝑌</m:t>
                                    </m:r>
                                  </m:e>
                                  <m:sub>
                                    <m:r>
                                      <m:rPr>
                                        <m:sty m:val="p"/>
                                      </m:rPr>
                                      <a:rPr lang="en-US" b="0" i="0" smtClean="0">
                                        <a:latin typeface="Cambria Math" panose="02040503050406030204" pitchFamily="18" charset="0"/>
                                      </a:rPr>
                                      <m:t>r</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246905058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2159828152"/>
                      </a:ext>
                    </a:extLst>
                  </a:tr>
                  <a:tr h="3200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347869012"/>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1688612760"/>
                      </a:ext>
                    </a:extLst>
                  </a:tr>
                </a:tbl>
              </a:graphicData>
            </a:graphic>
          </p:graphicFrame>
        </mc:Choice>
        <mc:Fallback>
          <p:graphicFrame>
            <p:nvGraphicFramePr>
              <p:cNvPr id="2" name="Table 1">
                <a:extLst>
                  <a:ext uri="{FF2B5EF4-FFF2-40B4-BE49-F238E27FC236}">
                    <a16:creationId xmlns:a16="http://schemas.microsoft.com/office/drawing/2014/main" id="{74EDA6AE-E5BE-03A9-18C9-27C8294F04AD}"/>
                  </a:ext>
                </a:extLst>
              </p:cNvPr>
              <p:cNvGraphicFramePr>
                <a:graphicFrameLocks noGrp="1"/>
              </p:cNvGraphicFramePr>
              <p:nvPr>
                <p:extLst>
                  <p:ext uri="{D42A27DB-BD31-4B8C-83A1-F6EECF244321}">
                    <p14:modId xmlns:p14="http://schemas.microsoft.com/office/powerpoint/2010/main" val="1487027657"/>
                  </p:ext>
                </p:extLst>
              </p:nvPr>
            </p:nvGraphicFramePr>
            <p:xfrm>
              <a:off x="1285232" y="3251654"/>
              <a:ext cx="1828625" cy="2560320"/>
            </p:xfrm>
            <a:graphic>
              <a:graphicData uri="http://schemas.openxmlformats.org/drawingml/2006/table">
                <a:tbl>
                  <a:tblPr firstRow="1" bandRow="1">
                    <a:tableStyleId>{21E4AEA4-8DFA-4A89-87EB-49C32662AFE0}</a:tableStyleId>
                  </a:tblPr>
                  <a:tblGrid>
                    <a:gridCol w="1828625">
                      <a:extLst>
                        <a:ext uri="{9D8B030D-6E8A-4147-A177-3AD203B41FA5}">
                          <a16:colId xmlns:a16="http://schemas.microsoft.com/office/drawing/2014/main" val="655295173"/>
                        </a:ext>
                      </a:extLst>
                    </a:gridCol>
                  </a:tblGrid>
                  <a:tr h="365760">
                    <a:tc>
                      <a:txBody>
                        <a:bodyPr/>
                        <a:lstStyle/>
                        <a:p>
                          <a:endParaRPr lang="en-US"/>
                        </a:p>
                      </a:txBody>
                      <a:tcPr>
                        <a:blipFill>
                          <a:blip r:embed="rId5"/>
                          <a:stretch>
                            <a:fillRect l="-690" t="-3448" r="-1379" b="-613793"/>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5"/>
                          <a:stretch>
                            <a:fillRect l="-690" t="-103448" r="-1379" b="-513793"/>
                          </a:stretch>
                        </a:blipFill>
                      </a:tcPr>
                    </a:tc>
                    <a:extLst>
                      <a:ext uri="{0D108BD9-81ED-4DB2-BD59-A6C34878D82A}">
                        <a16:rowId xmlns:a16="http://schemas.microsoft.com/office/drawing/2014/main" val="1931423"/>
                      </a:ext>
                    </a:extLst>
                  </a:tr>
                  <a:tr h="365760">
                    <a:tc>
                      <a:txBody>
                        <a:bodyPr/>
                        <a:lstStyle/>
                        <a:p>
                          <a:endParaRPr lang="en-US"/>
                        </a:p>
                      </a:txBody>
                      <a:tcPr>
                        <a:blipFill>
                          <a:blip r:embed="rId5"/>
                          <a:stretch>
                            <a:fillRect l="-690" t="-203448" r="-1379" b="-413793"/>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5"/>
                          <a:stretch>
                            <a:fillRect l="-690" t="-314286" r="-1379" b="-328571"/>
                          </a:stretch>
                        </a:blipFill>
                      </a:tcPr>
                    </a:tc>
                    <a:extLst>
                      <a:ext uri="{0D108BD9-81ED-4DB2-BD59-A6C34878D82A}">
                        <a16:rowId xmlns:a16="http://schemas.microsoft.com/office/drawing/2014/main" val="2469050588"/>
                      </a:ext>
                    </a:extLst>
                  </a:tr>
                  <a:tr h="365760">
                    <a:tc>
                      <a:txBody>
                        <a:bodyPr/>
                        <a:lstStyle/>
                        <a:p>
                          <a:endParaRPr lang="en-US"/>
                        </a:p>
                      </a:txBody>
                      <a:tcPr>
                        <a:blipFill>
                          <a:blip r:embed="rId5"/>
                          <a:stretch>
                            <a:fillRect l="-690" t="-400000" r="-1379" b="-217241"/>
                          </a:stretch>
                        </a:blipFill>
                      </a:tcPr>
                    </a:tc>
                    <a:extLst>
                      <a:ext uri="{0D108BD9-81ED-4DB2-BD59-A6C34878D82A}">
                        <a16:rowId xmlns:a16="http://schemas.microsoft.com/office/drawing/2014/main" val="2159828152"/>
                      </a:ext>
                    </a:extLst>
                  </a:tr>
                  <a:tr h="365760">
                    <a:tc>
                      <a:txBody>
                        <a:bodyPr/>
                        <a:lstStyle/>
                        <a:p>
                          <a:endParaRPr lang="en-US"/>
                        </a:p>
                      </a:txBody>
                      <a:tcPr>
                        <a:blipFill>
                          <a:blip r:embed="rId5"/>
                          <a:stretch>
                            <a:fillRect l="-690" t="-500000" r="-1379" b="-117241"/>
                          </a:stretch>
                        </a:blipFill>
                      </a:tcPr>
                    </a:tc>
                    <a:extLst>
                      <a:ext uri="{0D108BD9-81ED-4DB2-BD59-A6C34878D82A}">
                        <a16:rowId xmlns:a16="http://schemas.microsoft.com/office/drawing/2014/main" val="1347869012"/>
                      </a:ext>
                    </a:extLst>
                  </a:tr>
                  <a:tr h="365760">
                    <a:tc>
                      <a:txBody>
                        <a:bodyPr/>
                        <a:lstStyle/>
                        <a:p>
                          <a:endParaRPr lang="en-US"/>
                        </a:p>
                      </a:txBody>
                      <a:tcPr>
                        <a:blipFill>
                          <a:blip r:embed="rId5"/>
                          <a:stretch>
                            <a:fillRect l="-690" t="-600000" r="-1379" b="-17241"/>
                          </a:stretch>
                        </a:blipFill>
                      </a:tcPr>
                    </a:tc>
                    <a:extLst>
                      <a:ext uri="{0D108BD9-81ED-4DB2-BD59-A6C34878D82A}">
                        <a16:rowId xmlns:a16="http://schemas.microsoft.com/office/drawing/2014/main" val="1688612760"/>
                      </a:ext>
                    </a:extLst>
                  </a:tr>
                </a:tbl>
              </a:graphicData>
            </a:graphic>
          </p:graphicFrame>
        </mc:Fallback>
      </mc:AlternateContent>
      <p:sp>
        <p:nvSpPr>
          <p:cNvPr id="12" name="Right Brace 11">
            <a:extLst>
              <a:ext uri="{FF2B5EF4-FFF2-40B4-BE49-F238E27FC236}">
                <a16:creationId xmlns:a16="http://schemas.microsoft.com/office/drawing/2014/main" id="{E4D94B83-1184-AC7C-D211-E448724CB301}"/>
              </a:ext>
            </a:extLst>
          </p:cNvPr>
          <p:cNvSpPr/>
          <p:nvPr/>
        </p:nvSpPr>
        <p:spPr>
          <a:xfrm>
            <a:off x="3197277" y="4441799"/>
            <a:ext cx="155523" cy="565749"/>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A32E560-2415-C90B-7A46-B81C5866AB44}"/>
              </a:ext>
            </a:extLst>
          </p:cNvPr>
          <p:cNvSpPr txBox="1"/>
          <p:nvPr/>
        </p:nvSpPr>
        <p:spPr>
          <a:xfrm>
            <a:off x="3397329" y="4409410"/>
            <a:ext cx="2176255" cy="646331"/>
          </a:xfrm>
          <a:prstGeom prst="rect">
            <a:avLst/>
          </a:prstGeom>
          <a:noFill/>
        </p:spPr>
        <p:txBody>
          <a:bodyPr wrap="square" rtlCol="0">
            <a:spAutoFit/>
          </a:bodyPr>
          <a:lstStyle/>
          <a:p>
            <a:r>
              <a:rPr lang="en-US" dirty="0"/>
              <a:t>Matched vertices </a:t>
            </a:r>
          </a:p>
          <a:p>
            <a:r>
              <a:rPr lang="en-US" dirty="0"/>
              <a:t>in 1</a:t>
            </a:r>
            <a:r>
              <a:rPr lang="en-US" baseline="30000" dirty="0"/>
              <a:t>st</a:t>
            </a:r>
            <a:r>
              <a:rPr lang="en-US" dirty="0"/>
              <a:t>  component</a:t>
            </a:r>
          </a:p>
        </p:txBody>
      </p:sp>
      <p:sp>
        <p:nvSpPr>
          <p:cNvPr id="15" name="Oval 14">
            <a:extLst>
              <a:ext uri="{FF2B5EF4-FFF2-40B4-BE49-F238E27FC236}">
                <a16:creationId xmlns:a16="http://schemas.microsoft.com/office/drawing/2014/main" id="{25173B93-AD11-9771-3564-8C95081BD30D}"/>
              </a:ext>
            </a:extLst>
          </p:cNvPr>
          <p:cNvSpPr/>
          <p:nvPr/>
        </p:nvSpPr>
        <p:spPr>
          <a:xfrm>
            <a:off x="7083417" y="443476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D77025-AECB-A982-13D7-9B6C725271A3}"/>
              </a:ext>
            </a:extLst>
          </p:cNvPr>
          <p:cNvSpPr/>
          <p:nvPr/>
        </p:nvSpPr>
        <p:spPr>
          <a:xfrm>
            <a:off x="7603159" y="5525338"/>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B860AAAA-4C5E-BF39-7DF2-91B5A24FB949}"/>
                  </a:ext>
                </a:extLst>
              </p:cNvPr>
              <p:cNvSpPr txBox="1"/>
              <p:nvPr/>
            </p:nvSpPr>
            <p:spPr>
              <a:xfrm>
                <a:off x="6235607" y="4529827"/>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3</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7" name="TextBox 16">
                <a:extLst>
                  <a:ext uri="{FF2B5EF4-FFF2-40B4-BE49-F238E27FC236}">
                    <a16:creationId xmlns:a16="http://schemas.microsoft.com/office/drawing/2014/main" id="{B860AAAA-4C5E-BF39-7DF2-91B5A24FB949}"/>
                  </a:ext>
                </a:extLst>
              </p:cNvPr>
              <p:cNvSpPr txBox="1">
                <a:spLocks noRot="1" noChangeAspect="1" noMove="1" noResize="1" noEditPoints="1" noAdjustHandles="1" noChangeArrowheads="1" noChangeShapeType="1" noTextEdit="1"/>
              </p:cNvSpPr>
              <p:nvPr/>
            </p:nvSpPr>
            <p:spPr>
              <a:xfrm>
                <a:off x="6235607" y="4529827"/>
                <a:ext cx="1116303"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62E5B78-297E-33AF-A128-BFABACBCFDE0}"/>
                  </a:ext>
                </a:extLst>
              </p:cNvPr>
              <p:cNvSpPr txBox="1"/>
              <p:nvPr/>
            </p:nvSpPr>
            <p:spPr>
              <a:xfrm>
                <a:off x="7321259" y="5642621"/>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𝑌</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4</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8" name="TextBox 17">
                <a:extLst>
                  <a:ext uri="{FF2B5EF4-FFF2-40B4-BE49-F238E27FC236}">
                    <a16:creationId xmlns:a16="http://schemas.microsoft.com/office/drawing/2014/main" id="{962E5B78-297E-33AF-A128-BFABACBCFDE0}"/>
                  </a:ext>
                </a:extLst>
              </p:cNvPr>
              <p:cNvSpPr txBox="1">
                <a:spLocks noRot="1" noChangeAspect="1" noMove="1" noResize="1" noEditPoints="1" noAdjustHandles="1" noChangeArrowheads="1" noChangeShapeType="1" noTextEdit="1"/>
              </p:cNvSpPr>
              <p:nvPr/>
            </p:nvSpPr>
            <p:spPr>
              <a:xfrm>
                <a:off x="7321259" y="5642621"/>
                <a:ext cx="1116303" cy="369332"/>
              </a:xfrm>
              <a:prstGeom prst="rect">
                <a:avLst/>
              </a:prstGeom>
              <a:blipFill>
                <a:blip r:embed="rId7"/>
                <a:stretch>
                  <a:fillRect b="-13333"/>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808A9FEA-90CC-65CC-E55A-537440AED1E8}"/>
              </a:ext>
            </a:extLst>
          </p:cNvPr>
          <p:cNvSpPr/>
          <p:nvPr/>
        </p:nvSpPr>
        <p:spPr>
          <a:xfrm>
            <a:off x="8667336" y="3874915"/>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6176AC-219C-D6FE-B788-39853911F819}"/>
              </a:ext>
            </a:extLst>
          </p:cNvPr>
          <p:cNvSpPr/>
          <p:nvPr/>
        </p:nvSpPr>
        <p:spPr>
          <a:xfrm>
            <a:off x="8924902" y="478082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F396226-6866-2337-6062-C46B2312FD5E}"/>
                  </a:ext>
                </a:extLst>
              </p:cNvPr>
              <p:cNvSpPr txBox="1"/>
              <p:nvPr/>
            </p:nvSpPr>
            <p:spPr>
              <a:xfrm>
                <a:off x="8790424" y="3816628"/>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5</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0" name="TextBox 29">
                <a:extLst>
                  <a:ext uri="{FF2B5EF4-FFF2-40B4-BE49-F238E27FC236}">
                    <a16:creationId xmlns:a16="http://schemas.microsoft.com/office/drawing/2014/main" id="{BF396226-6866-2337-6062-C46B2312FD5E}"/>
                  </a:ext>
                </a:extLst>
              </p:cNvPr>
              <p:cNvSpPr txBox="1">
                <a:spLocks noRot="1" noChangeAspect="1" noMove="1" noResize="1" noEditPoints="1" noAdjustHandles="1" noChangeArrowheads="1" noChangeShapeType="1" noTextEdit="1"/>
              </p:cNvSpPr>
              <p:nvPr/>
            </p:nvSpPr>
            <p:spPr>
              <a:xfrm>
                <a:off x="8790424" y="3816628"/>
                <a:ext cx="1116303"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50BAFB9-B12D-D147-000C-4D506E8CEC7E}"/>
                  </a:ext>
                </a:extLst>
              </p:cNvPr>
              <p:cNvSpPr txBox="1"/>
              <p:nvPr/>
            </p:nvSpPr>
            <p:spPr>
              <a:xfrm>
                <a:off x="9007525" y="4693784"/>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𝑌</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6</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1" name="TextBox 30">
                <a:extLst>
                  <a:ext uri="{FF2B5EF4-FFF2-40B4-BE49-F238E27FC236}">
                    <a16:creationId xmlns:a16="http://schemas.microsoft.com/office/drawing/2014/main" id="{950BAFB9-B12D-D147-000C-4D506E8CEC7E}"/>
                  </a:ext>
                </a:extLst>
              </p:cNvPr>
              <p:cNvSpPr txBox="1">
                <a:spLocks noRot="1" noChangeAspect="1" noMove="1" noResize="1" noEditPoints="1" noAdjustHandles="1" noChangeArrowheads="1" noChangeShapeType="1" noTextEdit="1"/>
              </p:cNvSpPr>
              <p:nvPr/>
            </p:nvSpPr>
            <p:spPr>
              <a:xfrm>
                <a:off x="9007525" y="4693784"/>
                <a:ext cx="1116303" cy="369332"/>
              </a:xfrm>
              <a:prstGeom prst="rect">
                <a:avLst/>
              </a:prstGeom>
              <a:blipFill>
                <a:blip r:embed="rId9"/>
                <a:stretch>
                  <a:fillRect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45EF5807-EFDA-69FF-5F26-BA32A9D2B949}"/>
              </a:ext>
            </a:extLst>
          </p:cNvPr>
          <p:cNvCxnSpPr>
            <a:cxnSpLocks/>
          </p:cNvCxnSpPr>
          <p:nvPr/>
        </p:nvCxnSpPr>
        <p:spPr>
          <a:xfrm flipV="1">
            <a:off x="6767727" y="3287243"/>
            <a:ext cx="974708" cy="2357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014FF1-711B-B7B2-7AA0-0E843918D3C6}"/>
              </a:ext>
            </a:extLst>
          </p:cNvPr>
          <p:cNvCxnSpPr>
            <a:cxnSpLocks/>
            <a:endCxn id="16" idx="6"/>
          </p:cNvCxnSpPr>
          <p:nvPr/>
        </p:nvCxnSpPr>
        <p:spPr>
          <a:xfrm>
            <a:off x="7124729" y="4471941"/>
            <a:ext cx="561054" cy="10927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A2FF50-E9AD-192E-6BBC-109AA9307E60}"/>
              </a:ext>
            </a:extLst>
          </p:cNvPr>
          <p:cNvCxnSpPr>
            <a:cxnSpLocks/>
            <a:endCxn id="20" idx="7"/>
          </p:cNvCxnSpPr>
          <p:nvPr/>
        </p:nvCxnSpPr>
        <p:spPr>
          <a:xfrm>
            <a:off x="8699753" y="3895445"/>
            <a:ext cx="295673" cy="8968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3C96EA32-F60E-3236-0DFD-374781FC734A}"/>
                  </a:ext>
                </a:extLst>
              </p:cNvPr>
              <p:cNvSpPr txBox="1"/>
              <p:nvPr/>
            </p:nvSpPr>
            <p:spPr>
              <a:xfrm>
                <a:off x="284380" y="6141752"/>
                <a:ext cx="6136839" cy="461665"/>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𝑟</m:t>
                        </m:r>
                      </m:sub>
                    </m:sSub>
                  </m:oMath>
                </a14:m>
                <a:r>
                  <a:rPr lang="en-US" sz="2400" dirty="0"/>
                  <a:t> specifies </a:t>
                </a:r>
                <a14:m>
                  <m:oMath xmlns:m="http://schemas.openxmlformats.org/officeDocument/2006/math">
                    <m:r>
                      <a:rPr lang="en-US" sz="2400" b="0" i="1" smtClean="0">
                        <a:latin typeface="Cambria Math" panose="02040503050406030204" pitchFamily="18" charset="0"/>
                      </a:rPr>
                      <m:t>𝑟</m:t>
                    </m:r>
                  </m:oMath>
                </a14:m>
                <a:r>
                  <a:rPr lang="en-US" sz="2400" dirty="0"/>
                  <a:t>’th matching in 1</a:t>
                </a:r>
                <a:r>
                  <a:rPr lang="en-US" sz="2400" baseline="30000" dirty="0"/>
                  <a:t>st</a:t>
                </a:r>
                <a:r>
                  <a:rPr lang="en-US" sz="2400" dirty="0"/>
                  <a:t>  component</a:t>
                </a:r>
              </a:p>
            </p:txBody>
          </p:sp>
        </mc:Choice>
        <mc:Fallback>
          <p:sp>
            <p:nvSpPr>
              <p:cNvPr id="38" name="TextBox 37">
                <a:extLst>
                  <a:ext uri="{FF2B5EF4-FFF2-40B4-BE49-F238E27FC236}">
                    <a16:creationId xmlns:a16="http://schemas.microsoft.com/office/drawing/2014/main" id="{3C96EA32-F60E-3236-0DFD-374781FC734A}"/>
                  </a:ext>
                </a:extLst>
              </p:cNvPr>
              <p:cNvSpPr txBox="1">
                <a:spLocks noRot="1" noChangeAspect="1" noMove="1" noResize="1" noEditPoints="1" noAdjustHandles="1" noChangeArrowheads="1" noChangeShapeType="1" noTextEdit="1"/>
              </p:cNvSpPr>
              <p:nvPr/>
            </p:nvSpPr>
            <p:spPr>
              <a:xfrm>
                <a:off x="284380" y="6141752"/>
                <a:ext cx="6136839" cy="461665"/>
              </a:xfrm>
              <a:prstGeom prst="rect">
                <a:avLst/>
              </a:prstGeom>
              <a:blipFill>
                <a:blip r:embed="rId10"/>
                <a:stretch>
                  <a:fillRect l="-207"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65318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2D6A1-CCAE-46E9-9D53-2A9337C29B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B8EC19-D9FF-843C-7F46-A175EF6A54D0}"/>
              </a:ext>
            </a:extLst>
          </p:cNvPr>
          <p:cNvSpPr>
            <a:spLocks noGrp="1"/>
          </p:cNvSpPr>
          <p:nvPr>
            <p:ph type="title"/>
          </p:nvPr>
        </p:nvSpPr>
        <p:spPr/>
        <p:txBody>
          <a:bodyPr/>
          <a:lstStyle/>
          <a:p>
            <a:r>
              <a:rPr lang="en-US" dirty="0"/>
              <a:t>From graphs to permutations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4E606C9-C41C-6F0D-72E2-32BA0F48B725}"/>
                  </a:ext>
                </a:extLst>
              </p:cNvPr>
              <p:cNvSpPr>
                <a:spLocks noGrp="1"/>
              </p:cNvSpPr>
              <p:nvPr>
                <p:ph idx="1"/>
              </p:nvPr>
            </p:nvSpPr>
            <p:spPr/>
            <p:txBody>
              <a:bodyPr>
                <a:normAutofit/>
              </a:bodyPr>
              <a:lstStyle/>
              <a:p>
                <a:pPr marL="0" indent="0">
                  <a:buNone/>
                </a:pPr>
                <a:r>
                  <a:rPr lang="en-US" sz="2400" dirty="0"/>
                  <a:t>We can view YES graphs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i="1">
                        <a:latin typeface="Cambria Math" panose="02040503050406030204" pitchFamily="18" charset="0"/>
                      </a:rPr>
                      <m:t> </m:t>
                    </m:r>
                  </m:oMath>
                </a14:m>
                <a:r>
                  <a:rPr lang="en-US" sz="2400" dirty="0"/>
                  <a:t>in </a:t>
                </a:r>
                <a:r>
                  <a:rPr lang="en-US" sz="2400" dirty="0">
                    <a:solidFill>
                      <a:srgbClr val="FFC000"/>
                    </a:solidFill>
                    <a:latin typeface="American Typewriter" panose="02090604020004020304" pitchFamily="18" charset="77"/>
                  </a:rPr>
                  <a:t>Components</a:t>
                </a:r>
                <a:r>
                  <a:rPr lang="en-US" sz="2400" dirty="0"/>
                  <a:t> problem as functions of </a:t>
                </a:r>
                <a:r>
                  <a:rPr lang="en-US" sz="2400" dirty="0">
                    <a:solidFill>
                      <a:srgbClr val="FFFF00"/>
                    </a:solidFill>
                  </a:rPr>
                  <a:t>“raw permutations”</a:t>
                </a:r>
                <a:r>
                  <a:rPr lang="en-US" sz="2400" dirty="0"/>
                  <a:t>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𝑅</m:t>
                        </m:r>
                      </m:sub>
                    </m:sSub>
                  </m:oMath>
                </a14:m>
                <a:endParaRPr lang="en-US" sz="2400" dirty="0"/>
              </a:p>
            </p:txBody>
          </p:sp>
        </mc:Choice>
        <mc:Fallback>
          <p:sp>
            <p:nvSpPr>
              <p:cNvPr id="5" name="Content Placeholder 4">
                <a:extLst>
                  <a:ext uri="{FF2B5EF4-FFF2-40B4-BE49-F238E27FC236}">
                    <a16:creationId xmlns:a16="http://schemas.microsoft.com/office/drawing/2014/main" id="{C4E606C9-C41C-6F0D-72E2-32BA0F48B725}"/>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1E3475F6-22B3-2D1C-4A40-D3AF5B57B780}"/>
              </a:ext>
            </a:extLst>
          </p:cNvPr>
          <p:cNvSpPr/>
          <p:nvPr/>
        </p:nvSpPr>
        <p:spPr>
          <a:xfrm>
            <a:off x="6172200" y="2521657"/>
            <a:ext cx="3953933" cy="402269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224747-3081-7E41-D2DC-134276C7A280}"/>
              </a:ext>
            </a:extLst>
          </p:cNvPr>
          <p:cNvSpPr/>
          <p:nvPr/>
        </p:nvSpPr>
        <p:spPr>
          <a:xfrm>
            <a:off x="8121064" y="4489866"/>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4C0E89-F751-CBB1-CF63-388A4F66950E}"/>
              </a:ext>
            </a:extLst>
          </p:cNvPr>
          <p:cNvSpPr/>
          <p:nvPr/>
        </p:nvSpPr>
        <p:spPr>
          <a:xfrm>
            <a:off x="7685782" y="329764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CC12449-1CD5-4560-3DE5-B36C2FF24908}"/>
                  </a:ext>
                </a:extLst>
              </p:cNvPr>
              <p:cNvSpPr txBox="1"/>
              <p:nvPr/>
            </p:nvSpPr>
            <p:spPr>
              <a:xfrm>
                <a:off x="7526924" y="4627327"/>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1</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28" name="TextBox 27">
                <a:extLst>
                  <a:ext uri="{FF2B5EF4-FFF2-40B4-BE49-F238E27FC236}">
                    <a16:creationId xmlns:a16="http://schemas.microsoft.com/office/drawing/2014/main" id="{3CC12449-1CD5-4560-3DE5-B36C2FF24908}"/>
                  </a:ext>
                </a:extLst>
              </p:cNvPr>
              <p:cNvSpPr txBox="1">
                <a:spLocks noRot="1" noChangeAspect="1" noMove="1" noResize="1" noEditPoints="1" noAdjustHandles="1" noChangeArrowheads="1" noChangeShapeType="1" noTextEdit="1"/>
              </p:cNvSpPr>
              <p:nvPr/>
            </p:nvSpPr>
            <p:spPr>
              <a:xfrm>
                <a:off x="7526924" y="4627327"/>
                <a:ext cx="1116303"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4608DBA-02F2-058A-7C3B-FA2E381D6250}"/>
                  </a:ext>
                </a:extLst>
              </p:cNvPr>
              <p:cNvSpPr txBox="1"/>
              <p:nvPr/>
            </p:nvSpPr>
            <p:spPr>
              <a:xfrm>
                <a:off x="7768405" y="3210605"/>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3</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29" name="TextBox 28">
                <a:extLst>
                  <a:ext uri="{FF2B5EF4-FFF2-40B4-BE49-F238E27FC236}">
                    <a16:creationId xmlns:a16="http://schemas.microsoft.com/office/drawing/2014/main" id="{F4608DBA-02F2-058A-7C3B-FA2E381D6250}"/>
                  </a:ext>
                </a:extLst>
              </p:cNvPr>
              <p:cNvSpPr txBox="1">
                <a:spLocks noRot="1" noChangeAspect="1" noMove="1" noResize="1" noEditPoints="1" noAdjustHandles="1" noChangeArrowheads="1" noChangeShapeType="1" noTextEdit="1"/>
              </p:cNvSpPr>
              <p:nvPr/>
            </p:nvSpPr>
            <p:spPr>
              <a:xfrm>
                <a:off x="7768405" y="3210605"/>
                <a:ext cx="1116303"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CBEBA7C-5BB6-665F-D647-1B99352876D6}"/>
                  </a:ext>
                </a:extLst>
              </p:cNvPr>
              <p:cNvGraphicFramePr>
                <a:graphicFrameLocks noGrp="1"/>
              </p:cNvGraphicFramePr>
              <p:nvPr>
                <p:extLst>
                  <p:ext uri="{D42A27DB-BD31-4B8C-83A1-F6EECF244321}">
                    <p14:modId xmlns:p14="http://schemas.microsoft.com/office/powerpoint/2010/main" val="4238004921"/>
                  </p:ext>
                </p:extLst>
              </p:nvPr>
            </p:nvGraphicFramePr>
            <p:xfrm>
              <a:off x="1285232" y="3251654"/>
              <a:ext cx="1828625" cy="2560320"/>
            </p:xfrm>
            <a:graphic>
              <a:graphicData uri="http://schemas.openxmlformats.org/drawingml/2006/table">
                <a:tbl>
                  <a:tblPr firstRow="1" bandRow="1">
                    <a:tableStyleId>{93296810-A885-4BE3-A3E7-6D5BEEA58F35}</a:tableStyleId>
                  </a:tblPr>
                  <a:tblGrid>
                    <a:gridCol w="1828625">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smtClean="0"/>
                                    </m:ctrlPr>
                                  </m:sSubPr>
                                  <m:e>
                                    <m:r>
                                      <a:rPr lang="en-US" b="1" i="0" smtClean="0">
                                        <a:latin typeface="Cambria Math" panose="02040503050406030204" pitchFamily="18" charset="0"/>
                                      </a:rPr>
                                      <m:t>𝐙</m:t>
                                    </m:r>
                                  </m:e>
                                  <m:sub>
                                    <m:r>
                                      <a:rPr lang="en-US" b="1" smtClean="0"/>
                                      <m:t>𝐫</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m:rPr>
                                        <m:sty m:val="p"/>
                                      </m:rPr>
                                      <a:rPr lang="en-US" b="0" i="0" smtClean="0">
                                        <a:latin typeface="Cambria Math" panose="02040503050406030204" pitchFamily="18" charset="0"/>
                                      </a:rPr>
                                      <m:t>Z</m:t>
                                    </m:r>
                                  </m:e>
                                  <m:sub>
                                    <m:r>
                                      <m:rPr>
                                        <m:sty m:val="p"/>
                                      </m:rPr>
                                      <a:rPr lang="en-US" b="0" smtClean="0"/>
                                      <m:t>r</m:t>
                                    </m:r>
                                  </m:sub>
                                </m:sSub>
                                <m:d>
                                  <m:dPr>
                                    <m:ctrlPr>
                                      <a:rPr lang="en-US" b="0" smtClean="0"/>
                                    </m:ctrlPr>
                                  </m:dPr>
                                  <m:e>
                                    <m:r>
                                      <a:rPr lang="en-US" b="0" smtClean="0"/>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m:rPr>
                                        <m:sty m:val="p"/>
                                      </m:rPr>
                                      <a:rPr lang="en-US" b="0" i="0" smtClean="0">
                                        <a:latin typeface="Cambria Math" panose="02040503050406030204" pitchFamily="18" charset="0"/>
                                      </a:rPr>
                                      <m:t>Z</m:t>
                                    </m:r>
                                  </m:e>
                                  <m:sub>
                                    <m:r>
                                      <a:rPr lang="en-US" b="0" smtClean="0"/>
                                      <m:t>𝑟</m:t>
                                    </m:r>
                                  </m:sub>
                                </m:sSub>
                                <m:r>
                                  <a:rPr lang="en-US" b="0" smtClean="0"/>
                                  <m:t>(</m:t>
                                </m:r>
                                <m:r>
                                  <a:rPr lang="en-US" b="0" smtClean="0"/>
                                  <m:t>𝑘</m:t>
                                </m:r>
                                <m:r>
                                  <a:rPr lang="en-US" b="0" smtClean="0"/>
                                  <m:t>)</m:t>
                                </m:r>
                              </m:oMath>
                            </m:oMathPara>
                          </a14:m>
                          <a:endParaRPr lang="en-US" dirty="0"/>
                        </a:p>
                      </a:txBody>
                      <a:tcPr/>
                    </a:tc>
                    <a:extLst>
                      <a:ext uri="{0D108BD9-81ED-4DB2-BD59-A6C34878D82A}">
                        <a16:rowId xmlns:a16="http://schemas.microsoft.com/office/drawing/2014/main" val="246905058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m:rPr>
                                        <m:sty m:val="p"/>
                                      </m:rPr>
                                      <a:rPr lang="en-US" b="0" i="0" smtClean="0">
                                        <a:latin typeface="Cambria Math" panose="02040503050406030204" pitchFamily="18" charset="0"/>
                                      </a:rPr>
                                      <m:t>Z</m:t>
                                    </m:r>
                                  </m:e>
                                  <m:sub>
                                    <m:r>
                                      <a:rPr lang="en-US" b="0" smtClean="0"/>
                                      <m:t>𝑟</m:t>
                                    </m:r>
                                  </m:sub>
                                </m:sSub>
                                <m:r>
                                  <a:rPr lang="en-US" b="0" smtClean="0"/>
                                  <m:t>(</m:t>
                                </m:r>
                                <m:r>
                                  <a:rPr lang="en-US" b="0" smtClean="0"/>
                                  <m:t>𝑘</m:t>
                                </m:r>
                                <m:r>
                                  <a:rPr lang="en-US" b="0" smtClean="0"/>
                                  <m:t>+1)</m:t>
                                </m:r>
                              </m:oMath>
                            </m:oMathPara>
                          </a14:m>
                          <a:endParaRPr lang="en-US" dirty="0"/>
                        </a:p>
                      </a:txBody>
                      <a:tcPr/>
                    </a:tc>
                    <a:extLst>
                      <a:ext uri="{0D108BD9-81ED-4DB2-BD59-A6C34878D82A}">
                        <a16:rowId xmlns:a16="http://schemas.microsoft.com/office/drawing/2014/main" val="2159828152"/>
                      </a:ext>
                    </a:extLst>
                  </a:tr>
                  <a:tr h="320040">
                    <a:tc>
                      <a:txBody>
                        <a:bodyPr/>
                        <a:lstStyle/>
                        <a:p>
                          <a:pPr algn="ctr"/>
                          <a14:m>
                            <m:oMathPara xmlns:m="http://schemas.openxmlformats.org/officeDocument/2006/math">
                              <m:oMathParaPr>
                                <m:jc m:val="centerGroup"/>
                              </m:oMathParaPr>
                              <m:oMath xmlns:m="http://schemas.openxmlformats.org/officeDocument/2006/math">
                                <m:r>
                                  <a:rPr lang="en-US" b="0" smtClean="0"/>
                                  <m:t>⋮</m:t>
                                </m:r>
                              </m:oMath>
                            </m:oMathPara>
                          </a14:m>
                          <a:endParaRPr lang="en-US" dirty="0"/>
                        </a:p>
                      </a:txBody>
                      <a:tcPr/>
                    </a:tc>
                    <a:extLst>
                      <a:ext uri="{0D108BD9-81ED-4DB2-BD59-A6C34878D82A}">
                        <a16:rowId xmlns:a16="http://schemas.microsoft.com/office/drawing/2014/main" val="1347869012"/>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smtClean="0"/>
                                    </m:ctrlPr>
                                  </m:sSubPr>
                                  <m:e>
                                    <m:r>
                                      <m:rPr>
                                        <m:sty m:val="p"/>
                                      </m:rPr>
                                      <a:rPr lang="en-US" b="0" i="0" smtClean="0">
                                        <a:latin typeface="Cambria Math" panose="02040503050406030204" pitchFamily="18" charset="0"/>
                                      </a:rPr>
                                      <m:t>Z</m:t>
                                    </m:r>
                                  </m:e>
                                  <m:sub>
                                    <m:r>
                                      <a:rPr lang="en-US" b="0" smtClean="0"/>
                                      <m:t>𝑟</m:t>
                                    </m:r>
                                  </m:sub>
                                </m:sSub>
                                <m:r>
                                  <a:rPr lang="en-US" b="0" smtClean="0"/>
                                  <m:t>(</m:t>
                                </m:r>
                                <m:r>
                                  <a:rPr lang="en-US" b="0" smtClean="0"/>
                                  <m:t>𝑁</m:t>
                                </m:r>
                                <m:r>
                                  <a:rPr lang="en-US" b="0" smtClean="0"/>
                                  <m:t>/2)</m:t>
                                </m:r>
                              </m:oMath>
                            </m:oMathPara>
                          </a14:m>
                          <a:endParaRPr lang="en-US" dirty="0"/>
                        </a:p>
                      </a:txBody>
                      <a:tcPr/>
                    </a:tc>
                    <a:extLst>
                      <a:ext uri="{0D108BD9-81ED-4DB2-BD59-A6C34878D82A}">
                        <a16:rowId xmlns:a16="http://schemas.microsoft.com/office/drawing/2014/main" val="1688612760"/>
                      </a:ext>
                    </a:extLst>
                  </a:tr>
                </a:tbl>
              </a:graphicData>
            </a:graphic>
          </p:graphicFrame>
        </mc:Choice>
        <mc:Fallback>
          <p:graphicFrame>
            <p:nvGraphicFramePr>
              <p:cNvPr id="2" name="Table 1">
                <a:extLst>
                  <a:ext uri="{FF2B5EF4-FFF2-40B4-BE49-F238E27FC236}">
                    <a16:creationId xmlns:a16="http://schemas.microsoft.com/office/drawing/2014/main" id="{2CBEBA7C-5BB6-665F-D647-1B99352876D6}"/>
                  </a:ext>
                </a:extLst>
              </p:cNvPr>
              <p:cNvGraphicFramePr>
                <a:graphicFrameLocks noGrp="1"/>
              </p:cNvGraphicFramePr>
              <p:nvPr>
                <p:extLst>
                  <p:ext uri="{D42A27DB-BD31-4B8C-83A1-F6EECF244321}">
                    <p14:modId xmlns:p14="http://schemas.microsoft.com/office/powerpoint/2010/main" val="4238004921"/>
                  </p:ext>
                </p:extLst>
              </p:nvPr>
            </p:nvGraphicFramePr>
            <p:xfrm>
              <a:off x="1285232" y="3251654"/>
              <a:ext cx="1828625" cy="2560320"/>
            </p:xfrm>
            <a:graphic>
              <a:graphicData uri="http://schemas.openxmlformats.org/drawingml/2006/table">
                <a:tbl>
                  <a:tblPr firstRow="1" bandRow="1">
                    <a:tableStyleId>{93296810-A885-4BE3-A3E7-6D5BEEA58F35}</a:tableStyleId>
                  </a:tblPr>
                  <a:tblGrid>
                    <a:gridCol w="1828625">
                      <a:extLst>
                        <a:ext uri="{9D8B030D-6E8A-4147-A177-3AD203B41FA5}">
                          <a16:colId xmlns:a16="http://schemas.microsoft.com/office/drawing/2014/main" val="655295173"/>
                        </a:ext>
                      </a:extLst>
                    </a:gridCol>
                  </a:tblGrid>
                  <a:tr h="365760">
                    <a:tc>
                      <a:txBody>
                        <a:bodyPr/>
                        <a:lstStyle/>
                        <a:p>
                          <a:endParaRPr lang="en-US"/>
                        </a:p>
                      </a:txBody>
                      <a:tcPr>
                        <a:blipFill>
                          <a:blip r:embed="rId5"/>
                          <a:stretch>
                            <a:fillRect l="-690" t="-3448" r="-1379" b="-613793"/>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5"/>
                          <a:stretch>
                            <a:fillRect l="-690" t="-103448" r="-1379" b="-513793"/>
                          </a:stretch>
                        </a:blipFill>
                      </a:tcPr>
                    </a:tc>
                    <a:extLst>
                      <a:ext uri="{0D108BD9-81ED-4DB2-BD59-A6C34878D82A}">
                        <a16:rowId xmlns:a16="http://schemas.microsoft.com/office/drawing/2014/main" val="1931423"/>
                      </a:ext>
                    </a:extLst>
                  </a:tr>
                  <a:tr h="365760">
                    <a:tc>
                      <a:txBody>
                        <a:bodyPr/>
                        <a:lstStyle/>
                        <a:p>
                          <a:endParaRPr lang="en-US"/>
                        </a:p>
                      </a:txBody>
                      <a:tcPr>
                        <a:blipFill>
                          <a:blip r:embed="rId5"/>
                          <a:stretch>
                            <a:fillRect l="-690" t="-203448" r="-1379" b="-413793"/>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5"/>
                          <a:stretch>
                            <a:fillRect l="-690" t="-314286" r="-1379" b="-328571"/>
                          </a:stretch>
                        </a:blipFill>
                      </a:tcPr>
                    </a:tc>
                    <a:extLst>
                      <a:ext uri="{0D108BD9-81ED-4DB2-BD59-A6C34878D82A}">
                        <a16:rowId xmlns:a16="http://schemas.microsoft.com/office/drawing/2014/main" val="2469050588"/>
                      </a:ext>
                    </a:extLst>
                  </a:tr>
                  <a:tr h="365760">
                    <a:tc>
                      <a:txBody>
                        <a:bodyPr/>
                        <a:lstStyle/>
                        <a:p>
                          <a:endParaRPr lang="en-US"/>
                        </a:p>
                      </a:txBody>
                      <a:tcPr>
                        <a:blipFill>
                          <a:blip r:embed="rId5"/>
                          <a:stretch>
                            <a:fillRect l="-690" t="-400000" r="-1379" b="-217241"/>
                          </a:stretch>
                        </a:blipFill>
                      </a:tcPr>
                    </a:tc>
                    <a:extLst>
                      <a:ext uri="{0D108BD9-81ED-4DB2-BD59-A6C34878D82A}">
                        <a16:rowId xmlns:a16="http://schemas.microsoft.com/office/drawing/2014/main" val="2159828152"/>
                      </a:ext>
                    </a:extLst>
                  </a:tr>
                  <a:tr h="365760">
                    <a:tc>
                      <a:txBody>
                        <a:bodyPr/>
                        <a:lstStyle/>
                        <a:p>
                          <a:endParaRPr lang="en-US"/>
                        </a:p>
                      </a:txBody>
                      <a:tcPr>
                        <a:blipFill>
                          <a:blip r:embed="rId5"/>
                          <a:stretch>
                            <a:fillRect l="-690" t="-500000" r="-1379" b="-117241"/>
                          </a:stretch>
                        </a:blipFill>
                      </a:tcPr>
                    </a:tc>
                    <a:extLst>
                      <a:ext uri="{0D108BD9-81ED-4DB2-BD59-A6C34878D82A}">
                        <a16:rowId xmlns:a16="http://schemas.microsoft.com/office/drawing/2014/main" val="1347869012"/>
                      </a:ext>
                    </a:extLst>
                  </a:tr>
                  <a:tr h="365760">
                    <a:tc>
                      <a:txBody>
                        <a:bodyPr/>
                        <a:lstStyle/>
                        <a:p>
                          <a:endParaRPr lang="en-US"/>
                        </a:p>
                      </a:txBody>
                      <a:tcPr>
                        <a:blipFill>
                          <a:blip r:embed="rId5"/>
                          <a:stretch>
                            <a:fillRect l="-690" t="-600000" r="-1379" b="-17241"/>
                          </a:stretch>
                        </a:blipFill>
                      </a:tcPr>
                    </a:tc>
                    <a:extLst>
                      <a:ext uri="{0D108BD9-81ED-4DB2-BD59-A6C34878D82A}">
                        <a16:rowId xmlns:a16="http://schemas.microsoft.com/office/drawing/2014/main" val="1688612760"/>
                      </a:ext>
                    </a:extLst>
                  </a:tr>
                </a:tbl>
              </a:graphicData>
            </a:graphic>
          </p:graphicFrame>
        </mc:Fallback>
      </mc:AlternateContent>
      <p:sp>
        <p:nvSpPr>
          <p:cNvPr id="12" name="Right Brace 11">
            <a:extLst>
              <a:ext uri="{FF2B5EF4-FFF2-40B4-BE49-F238E27FC236}">
                <a16:creationId xmlns:a16="http://schemas.microsoft.com/office/drawing/2014/main" id="{5CA458A6-2BF2-81E7-9261-6A18128B966D}"/>
              </a:ext>
            </a:extLst>
          </p:cNvPr>
          <p:cNvSpPr/>
          <p:nvPr/>
        </p:nvSpPr>
        <p:spPr>
          <a:xfrm>
            <a:off x="3197277" y="4441799"/>
            <a:ext cx="155523" cy="565749"/>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ADDD8CD-B5F7-52B3-C058-0229DDD10E50}"/>
              </a:ext>
            </a:extLst>
          </p:cNvPr>
          <p:cNvSpPr txBox="1"/>
          <p:nvPr/>
        </p:nvSpPr>
        <p:spPr>
          <a:xfrm>
            <a:off x="3397329" y="4409410"/>
            <a:ext cx="2176255" cy="646331"/>
          </a:xfrm>
          <a:prstGeom prst="rect">
            <a:avLst/>
          </a:prstGeom>
          <a:noFill/>
        </p:spPr>
        <p:txBody>
          <a:bodyPr wrap="square" rtlCol="0">
            <a:spAutoFit/>
          </a:bodyPr>
          <a:lstStyle/>
          <a:p>
            <a:r>
              <a:rPr lang="en-US" dirty="0"/>
              <a:t>Matched vertices </a:t>
            </a:r>
          </a:p>
          <a:p>
            <a:r>
              <a:rPr lang="en-US" dirty="0"/>
              <a:t>in 2</a:t>
            </a:r>
            <a:r>
              <a:rPr lang="en-US" baseline="30000" dirty="0"/>
              <a:t>nd</a:t>
            </a:r>
            <a:r>
              <a:rPr lang="en-US" dirty="0"/>
              <a:t>  component</a:t>
            </a:r>
          </a:p>
        </p:txBody>
      </p:sp>
      <p:sp>
        <p:nvSpPr>
          <p:cNvPr id="15" name="Oval 14">
            <a:extLst>
              <a:ext uri="{FF2B5EF4-FFF2-40B4-BE49-F238E27FC236}">
                <a16:creationId xmlns:a16="http://schemas.microsoft.com/office/drawing/2014/main" id="{626A6E13-C71E-8FFD-D56C-45DFFB46BDAD}"/>
              </a:ext>
            </a:extLst>
          </p:cNvPr>
          <p:cNvSpPr/>
          <p:nvPr/>
        </p:nvSpPr>
        <p:spPr>
          <a:xfrm>
            <a:off x="7083417" y="443476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865939-7492-3EDA-00D2-834F81014D1D}"/>
              </a:ext>
            </a:extLst>
          </p:cNvPr>
          <p:cNvSpPr/>
          <p:nvPr/>
        </p:nvSpPr>
        <p:spPr>
          <a:xfrm>
            <a:off x="7603159" y="5525338"/>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086FC07-95C5-8ECB-4D33-3C03CD151151}"/>
                  </a:ext>
                </a:extLst>
              </p:cNvPr>
              <p:cNvSpPr txBox="1"/>
              <p:nvPr/>
            </p:nvSpPr>
            <p:spPr>
              <a:xfrm>
                <a:off x="6235607" y="4529827"/>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4</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7" name="TextBox 16">
                <a:extLst>
                  <a:ext uri="{FF2B5EF4-FFF2-40B4-BE49-F238E27FC236}">
                    <a16:creationId xmlns:a16="http://schemas.microsoft.com/office/drawing/2014/main" id="{4086FC07-95C5-8ECB-4D33-3C03CD151151}"/>
                  </a:ext>
                </a:extLst>
              </p:cNvPr>
              <p:cNvSpPr txBox="1">
                <a:spLocks noRot="1" noChangeAspect="1" noMove="1" noResize="1" noEditPoints="1" noAdjustHandles="1" noChangeArrowheads="1" noChangeShapeType="1" noTextEdit="1"/>
              </p:cNvSpPr>
              <p:nvPr/>
            </p:nvSpPr>
            <p:spPr>
              <a:xfrm>
                <a:off x="6235607" y="4529827"/>
                <a:ext cx="1116303"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F00031-BF46-F0D6-50F8-958F0CD49800}"/>
                  </a:ext>
                </a:extLst>
              </p:cNvPr>
              <p:cNvSpPr txBox="1"/>
              <p:nvPr/>
            </p:nvSpPr>
            <p:spPr>
              <a:xfrm>
                <a:off x="7321259" y="5642621"/>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5</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8" name="TextBox 17">
                <a:extLst>
                  <a:ext uri="{FF2B5EF4-FFF2-40B4-BE49-F238E27FC236}">
                    <a16:creationId xmlns:a16="http://schemas.microsoft.com/office/drawing/2014/main" id="{9EF00031-BF46-F0D6-50F8-958F0CD49800}"/>
                  </a:ext>
                </a:extLst>
              </p:cNvPr>
              <p:cNvSpPr txBox="1">
                <a:spLocks noRot="1" noChangeAspect="1" noMove="1" noResize="1" noEditPoints="1" noAdjustHandles="1" noChangeArrowheads="1" noChangeShapeType="1" noTextEdit="1"/>
              </p:cNvSpPr>
              <p:nvPr/>
            </p:nvSpPr>
            <p:spPr>
              <a:xfrm>
                <a:off x="7321259" y="5642621"/>
                <a:ext cx="1116303" cy="369332"/>
              </a:xfrm>
              <a:prstGeom prst="rect">
                <a:avLst/>
              </a:prstGeom>
              <a:blipFill>
                <a:blip r:embed="rId7"/>
                <a:stretch>
                  <a:fillRect b="-13333"/>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B570A6A-3AB2-8D95-2C57-E38CCE43C575}"/>
              </a:ext>
            </a:extLst>
          </p:cNvPr>
          <p:cNvSpPr/>
          <p:nvPr/>
        </p:nvSpPr>
        <p:spPr>
          <a:xfrm>
            <a:off x="8667336" y="3874915"/>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670AF9-4B6B-FF27-606C-0CAF400D1B84}"/>
              </a:ext>
            </a:extLst>
          </p:cNvPr>
          <p:cNvSpPr/>
          <p:nvPr/>
        </p:nvSpPr>
        <p:spPr>
          <a:xfrm>
            <a:off x="8924902" y="478082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2A3998AD-3A41-9BB5-03F3-2BDF4827E089}"/>
                  </a:ext>
                </a:extLst>
              </p:cNvPr>
              <p:cNvSpPr txBox="1"/>
              <p:nvPr/>
            </p:nvSpPr>
            <p:spPr>
              <a:xfrm>
                <a:off x="8790424" y="3816628"/>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𝑟</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2</m:t>
                          </m:r>
                        </m:e>
                      </m:d>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0" name="TextBox 29">
                <a:extLst>
                  <a:ext uri="{FF2B5EF4-FFF2-40B4-BE49-F238E27FC236}">
                    <a16:creationId xmlns:a16="http://schemas.microsoft.com/office/drawing/2014/main" id="{2A3998AD-3A41-9BB5-03F3-2BDF4827E089}"/>
                  </a:ext>
                </a:extLst>
              </p:cNvPr>
              <p:cNvSpPr txBox="1">
                <a:spLocks noRot="1" noChangeAspect="1" noMove="1" noResize="1" noEditPoints="1" noAdjustHandles="1" noChangeArrowheads="1" noChangeShapeType="1" noTextEdit="1"/>
              </p:cNvSpPr>
              <p:nvPr/>
            </p:nvSpPr>
            <p:spPr>
              <a:xfrm>
                <a:off x="8790424" y="3816628"/>
                <a:ext cx="1116303"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CC5DBE10-61A5-D09D-0F9E-7D83B6BDF75C}"/>
                  </a:ext>
                </a:extLst>
              </p:cNvPr>
              <p:cNvSpPr txBox="1"/>
              <p:nvPr/>
            </p:nvSpPr>
            <p:spPr>
              <a:xfrm>
                <a:off x="9007525" y="4693784"/>
                <a:ext cx="1116303"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𝑋</m:t>
                      </m:r>
                      <m:r>
                        <a:rPr lang="en-US"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𝑟</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6</m:t>
                          </m:r>
                        </m:e>
                      </m:d>
                      <m:r>
                        <a:rPr lang="en-US" i="1">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1" name="TextBox 30">
                <a:extLst>
                  <a:ext uri="{FF2B5EF4-FFF2-40B4-BE49-F238E27FC236}">
                    <a16:creationId xmlns:a16="http://schemas.microsoft.com/office/drawing/2014/main" id="{CC5DBE10-61A5-D09D-0F9E-7D83B6BDF75C}"/>
                  </a:ext>
                </a:extLst>
              </p:cNvPr>
              <p:cNvSpPr txBox="1">
                <a:spLocks noRot="1" noChangeAspect="1" noMove="1" noResize="1" noEditPoints="1" noAdjustHandles="1" noChangeArrowheads="1" noChangeShapeType="1" noTextEdit="1"/>
              </p:cNvSpPr>
              <p:nvPr/>
            </p:nvSpPr>
            <p:spPr>
              <a:xfrm>
                <a:off x="9007525" y="4693784"/>
                <a:ext cx="1116303" cy="369332"/>
              </a:xfrm>
              <a:prstGeom prst="rect">
                <a:avLst/>
              </a:prstGeom>
              <a:blipFill>
                <a:blip r:embed="rId9"/>
                <a:stretch>
                  <a:fillRect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17082E54-8363-8F54-2276-21E83B6AFCE4}"/>
              </a:ext>
            </a:extLst>
          </p:cNvPr>
          <p:cNvCxnSpPr>
            <a:cxnSpLocks/>
            <a:stCxn id="16" idx="7"/>
            <a:endCxn id="20" idx="7"/>
          </p:cNvCxnSpPr>
          <p:nvPr/>
        </p:nvCxnSpPr>
        <p:spPr>
          <a:xfrm flipV="1">
            <a:off x="7673683" y="4792337"/>
            <a:ext cx="1321743" cy="7445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78CB1F-6C86-92A5-500A-C50F9853F972}"/>
              </a:ext>
            </a:extLst>
          </p:cNvPr>
          <p:cNvCxnSpPr>
            <a:cxnSpLocks/>
            <a:stCxn id="19" idx="7"/>
          </p:cNvCxnSpPr>
          <p:nvPr/>
        </p:nvCxnSpPr>
        <p:spPr>
          <a:xfrm flipH="1">
            <a:off x="8162376" y="3886429"/>
            <a:ext cx="575484" cy="6433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B179A2-C233-01C6-5E1B-D4BEEB29D651}"/>
              </a:ext>
            </a:extLst>
          </p:cNvPr>
          <p:cNvCxnSpPr>
            <a:cxnSpLocks/>
            <a:stCxn id="27" idx="7"/>
            <a:endCxn id="15" idx="0"/>
          </p:cNvCxnSpPr>
          <p:nvPr/>
        </p:nvCxnSpPr>
        <p:spPr>
          <a:xfrm flipH="1">
            <a:off x="7124729" y="3309158"/>
            <a:ext cx="631577" cy="11256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BF749870-8742-F577-3C6D-C3192272E52D}"/>
                  </a:ext>
                </a:extLst>
              </p:cNvPr>
              <p:cNvSpPr txBox="1"/>
              <p:nvPr/>
            </p:nvSpPr>
            <p:spPr>
              <a:xfrm>
                <a:off x="284380" y="6141752"/>
                <a:ext cx="6136839" cy="461665"/>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𝑟</m:t>
                        </m:r>
                      </m:sub>
                    </m:sSub>
                  </m:oMath>
                </a14:m>
                <a:r>
                  <a:rPr lang="en-US" sz="2400" dirty="0"/>
                  <a:t> specifies </a:t>
                </a:r>
                <a14:m>
                  <m:oMath xmlns:m="http://schemas.openxmlformats.org/officeDocument/2006/math">
                    <m:r>
                      <a:rPr lang="en-US" sz="2400" b="0" i="1" smtClean="0">
                        <a:latin typeface="Cambria Math" panose="02040503050406030204" pitchFamily="18" charset="0"/>
                      </a:rPr>
                      <m:t>𝑟</m:t>
                    </m:r>
                  </m:oMath>
                </a14:m>
                <a:r>
                  <a:rPr lang="en-US" sz="2400" dirty="0"/>
                  <a:t>’th matching in 2</a:t>
                </a:r>
                <a:r>
                  <a:rPr lang="en-US" sz="2400" baseline="30000" dirty="0"/>
                  <a:t>nd</a:t>
                </a:r>
                <a:r>
                  <a:rPr lang="en-US" sz="2400" dirty="0"/>
                  <a:t>  component</a:t>
                </a:r>
              </a:p>
            </p:txBody>
          </p:sp>
        </mc:Choice>
        <mc:Fallback>
          <p:sp>
            <p:nvSpPr>
              <p:cNvPr id="23" name="TextBox 22">
                <a:extLst>
                  <a:ext uri="{FF2B5EF4-FFF2-40B4-BE49-F238E27FC236}">
                    <a16:creationId xmlns:a16="http://schemas.microsoft.com/office/drawing/2014/main" id="{BF749870-8742-F577-3C6D-C3192272E52D}"/>
                  </a:ext>
                </a:extLst>
              </p:cNvPr>
              <p:cNvSpPr txBox="1">
                <a:spLocks noRot="1" noChangeAspect="1" noMove="1" noResize="1" noEditPoints="1" noAdjustHandles="1" noChangeArrowheads="1" noChangeShapeType="1" noTextEdit="1"/>
              </p:cNvSpPr>
              <p:nvPr/>
            </p:nvSpPr>
            <p:spPr>
              <a:xfrm>
                <a:off x="284380" y="6141752"/>
                <a:ext cx="6136839" cy="461665"/>
              </a:xfrm>
              <a:prstGeom prst="rect">
                <a:avLst/>
              </a:prstGeom>
              <a:blipFill>
                <a:blip r:embed="rId10"/>
                <a:stretch>
                  <a:fillRect l="-207"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599057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F4CB-2EDF-24D7-9F85-1951CDEA54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4BE9A-0E32-F63A-68E0-FD5899F32384}"/>
              </a:ext>
            </a:extLst>
          </p:cNvPr>
          <p:cNvSpPr>
            <a:spLocks noGrp="1"/>
          </p:cNvSpPr>
          <p:nvPr>
            <p:ph type="title"/>
          </p:nvPr>
        </p:nvSpPr>
        <p:spPr/>
        <p:txBody>
          <a:bodyPr/>
          <a:lstStyle/>
          <a:p>
            <a:r>
              <a:rPr lang="en-US" dirty="0"/>
              <a:t>From graphs to permutations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656CBA33-30AE-F4AA-EA99-0893117A01B1}"/>
                  </a:ext>
                </a:extLst>
              </p:cNvPr>
              <p:cNvSpPr>
                <a:spLocks noGrp="1"/>
              </p:cNvSpPr>
              <p:nvPr>
                <p:ph idx="1"/>
              </p:nvPr>
            </p:nvSpPr>
            <p:spPr>
              <a:xfrm>
                <a:off x="838200" y="1825625"/>
                <a:ext cx="7541681" cy="601133"/>
              </a:xfrm>
            </p:spPr>
            <p:txBody>
              <a:bodyPr>
                <a:normAutofit/>
              </a:bodyPr>
              <a:lstStyle/>
              <a:p>
                <a:pPr marL="0" indent="0">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Sub>
                  </m:oMath>
                </a14:m>
                <a:r>
                  <a:rPr lang="en-US" sz="2400" dirty="0"/>
                  <a:t>  makes </a:t>
                </a:r>
                <a14:m>
                  <m:oMath xmlns:m="http://schemas.openxmlformats.org/officeDocument/2006/math">
                    <m:r>
                      <a:rPr lang="en-US" sz="2400" b="0" i="1" smtClean="0">
                        <a:latin typeface="Cambria Math" panose="02040503050406030204" pitchFamily="18" charset="0"/>
                      </a:rPr>
                      <m:t>𝑇</m:t>
                    </m:r>
                  </m:oMath>
                </a14:m>
                <a:r>
                  <a:rPr lang="en-US" sz="2400" dirty="0"/>
                  <a:t> queries to a graph oracle </a:t>
                </a:r>
                <a14:m>
                  <m:oMath xmlns:m="http://schemas.openxmlformats.org/officeDocument/2006/math">
                    <m:r>
                      <a:rPr lang="en-US" sz="2400" b="0" i="1" smtClean="0">
                        <a:latin typeface="Cambria Math" panose="02040503050406030204" pitchFamily="18" charset="0"/>
                      </a:rPr>
                      <m:t>𝐹</m:t>
                    </m:r>
                  </m:oMath>
                </a14:m>
                <a:r>
                  <a:rPr lang="en-US" sz="2400" dirty="0"/>
                  <a:t>. </a:t>
                </a:r>
              </a:p>
            </p:txBody>
          </p:sp>
        </mc:Choice>
        <mc:Fallback>
          <p:sp>
            <p:nvSpPr>
              <p:cNvPr id="5" name="Content Placeholder 4">
                <a:extLst>
                  <a:ext uri="{FF2B5EF4-FFF2-40B4-BE49-F238E27FC236}">
                    <a16:creationId xmlns:a16="http://schemas.microsoft.com/office/drawing/2014/main" id="{656CBA33-30AE-F4AA-EA99-0893117A01B1}"/>
                  </a:ext>
                </a:extLst>
              </p:cNvPr>
              <p:cNvSpPr>
                <a:spLocks noGrp="1" noRot="1" noChangeAspect="1" noMove="1" noResize="1" noEditPoints="1" noAdjustHandles="1" noChangeArrowheads="1" noChangeShapeType="1" noTextEdit="1"/>
              </p:cNvSpPr>
              <p:nvPr>
                <p:ph idx="1"/>
              </p:nvPr>
            </p:nvSpPr>
            <p:spPr>
              <a:xfrm>
                <a:off x="838200" y="1825625"/>
                <a:ext cx="7541681" cy="601133"/>
              </a:xfrm>
              <a:blipFill>
                <a:blip r:embed="rId2"/>
                <a:stretch>
                  <a:fillRect l="-337" t="-1428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CCCCF3D-D16B-7337-1925-D1230F605101}"/>
              </a:ext>
            </a:extLst>
          </p:cNvPr>
          <p:cNvSpPr/>
          <p:nvPr/>
        </p:nvSpPr>
        <p:spPr>
          <a:xfrm>
            <a:off x="2396067" y="3434027"/>
            <a:ext cx="2692400" cy="189402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7DFF2B8-332E-62D1-210C-F5B9E35F5BE7}"/>
                  </a:ext>
                </a:extLst>
              </p:cNvPr>
              <p:cNvSpPr txBox="1"/>
              <p:nvPr/>
            </p:nvSpPr>
            <p:spPr>
              <a:xfrm>
                <a:off x="2480828" y="4784207"/>
                <a:ext cx="2065866" cy="461665"/>
              </a:xfrm>
              <a:prstGeom prst="rect">
                <a:avLst/>
              </a:prstGeom>
              <a:noFill/>
            </p:spPr>
            <p:txBody>
              <a:bodyPr wrap="square">
                <a:spAutoFit/>
              </a:bodyPr>
              <a:lstStyle/>
              <a:p>
                <a:pPr/>
                <a:r>
                  <a:rPr lang="en-US" sz="2400" b="0" dirty="0">
                    <a:solidFill>
                      <a:schemeClr val="tx1"/>
                    </a:solidFill>
                  </a:rPr>
                  <a:t>Algorithm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m:t>
                        </m:r>
                      </m:sub>
                    </m:sSub>
                  </m:oMath>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id="{37DFF2B8-332E-62D1-210C-F5B9E35F5BE7}"/>
                  </a:ext>
                </a:extLst>
              </p:cNvPr>
              <p:cNvSpPr txBox="1">
                <a:spLocks noRot="1" noChangeAspect="1" noMove="1" noResize="1" noEditPoints="1" noAdjustHandles="1" noChangeArrowheads="1" noChangeShapeType="1" noTextEdit="1"/>
              </p:cNvSpPr>
              <p:nvPr/>
            </p:nvSpPr>
            <p:spPr>
              <a:xfrm>
                <a:off x="2480828" y="4784207"/>
                <a:ext cx="2065866" cy="461665"/>
              </a:xfrm>
              <a:prstGeom prst="rect">
                <a:avLst/>
              </a:prstGeom>
              <a:blipFill>
                <a:blip r:embed="rId3"/>
                <a:stretch>
                  <a:fillRect l="-4878" t="-10526" b="-26316"/>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4A7FE84-1D36-C060-68CD-7831855F91DE}"/>
              </a:ext>
            </a:extLst>
          </p:cNvPr>
          <p:cNvCxnSpPr/>
          <p:nvPr/>
        </p:nvCxnSpPr>
        <p:spPr>
          <a:xfrm>
            <a:off x="5283200" y="40301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40079F-0033-5E17-2724-EF627ED3CAAF}"/>
              </a:ext>
            </a:extLst>
          </p:cNvPr>
          <p:cNvCxnSpPr>
            <a:cxnSpLocks/>
          </p:cNvCxnSpPr>
          <p:nvPr/>
        </p:nvCxnSpPr>
        <p:spPr>
          <a:xfrm flipH="1">
            <a:off x="5232400" y="4334934"/>
            <a:ext cx="9990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CE2117-65E8-8B10-7917-90FA0280B187}"/>
              </a:ext>
            </a:extLst>
          </p:cNvPr>
          <p:cNvCxnSpPr/>
          <p:nvPr/>
        </p:nvCxnSpPr>
        <p:spPr>
          <a:xfrm>
            <a:off x="5283200" y="46397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4A9977-E390-BDA9-EEBF-0AF782271AC0}"/>
              </a:ext>
            </a:extLst>
          </p:cNvPr>
          <p:cNvSpPr/>
          <p:nvPr/>
        </p:nvSpPr>
        <p:spPr>
          <a:xfrm>
            <a:off x="6426200" y="3745241"/>
            <a:ext cx="1701800" cy="117938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026862B-4C80-F573-004B-180361A4CB5A}"/>
                  </a:ext>
                </a:extLst>
              </p:cNvPr>
              <p:cNvSpPr txBox="1"/>
              <p:nvPr/>
            </p:nvSpPr>
            <p:spPr>
              <a:xfrm>
                <a:off x="6434087" y="4447233"/>
                <a:ext cx="1382185" cy="461665"/>
              </a:xfrm>
              <a:prstGeom prst="rect">
                <a:avLst/>
              </a:prstGeom>
              <a:noFill/>
            </p:spPr>
            <p:txBody>
              <a:bodyPr wrap="square">
                <a:spAutoFit/>
              </a:bodyPr>
              <a:lstStyle/>
              <a:p>
                <a:pPr/>
                <a:r>
                  <a:rPr lang="en-US" sz="2400" b="0" dirty="0">
                    <a:solidFill>
                      <a:schemeClr val="tx1"/>
                    </a:solidFill>
                  </a:rPr>
                  <a:t>Oracle </a:t>
                </a:r>
                <a14:m>
                  <m:oMath xmlns:m="http://schemas.openxmlformats.org/officeDocument/2006/math">
                    <m:r>
                      <a:rPr lang="en-US" sz="2400" b="0" i="1" smtClean="0">
                        <a:solidFill>
                          <a:schemeClr val="tx1"/>
                        </a:solidFill>
                        <a:latin typeface="Cambria Math" panose="02040503050406030204" pitchFamily="18" charset="0"/>
                      </a:rPr>
                      <m:t>𝐹</m:t>
                    </m:r>
                  </m:oMath>
                </a14:m>
                <a:endParaRPr lang="en-US" sz="2400" dirty="0">
                  <a:solidFill>
                    <a:schemeClr val="tx1"/>
                  </a:solidFill>
                </a:endParaRPr>
              </a:p>
            </p:txBody>
          </p:sp>
        </mc:Choice>
        <mc:Fallback>
          <p:sp>
            <p:nvSpPr>
              <p:cNvPr id="25" name="TextBox 24">
                <a:extLst>
                  <a:ext uri="{FF2B5EF4-FFF2-40B4-BE49-F238E27FC236}">
                    <a16:creationId xmlns:a16="http://schemas.microsoft.com/office/drawing/2014/main" id="{F026862B-4C80-F573-004B-180361A4CB5A}"/>
                  </a:ext>
                </a:extLst>
              </p:cNvPr>
              <p:cNvSpPr txBox="1">
                <a:spLocks noRot="1" noChangeAspect="1" noMove="1" noResize="1" noEditPoints="1" noAdjustHandles="1" noChangeArrowheads="1" noChangeShapeType="1" noTextEdit="1"/>
              </p:cNvSpPr>
              <p:nvPr/>
            </p:nvSpPr>
            <p:spPr>
              <a:xfrm>
                <a:off x="6434087" y="4447233"/>
                <a:ext cx="1382185" cy="461665"/>
              </a:xfrm>
              <a:prstGeom prst="rect">
                <a:avLst/>
              </a:prstGeom>
              <a:blipFill>
                <a:blip r:embed="rId4"/>
                <a:stretch>
                  <a:fillRect l="-6364"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805241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6D72-ED1A-E44A-3BC3-B206EC56FD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87FCA9-AAA6-542E-76CA-D3C7AA02EA00}"/>
              </a:ext>
            </a:extLst>
          </p:cNvPr>
          <p:cNvSpPr>
            <a:spLocks noGrp="1"/>
          </p:cNvSpPr>
          <p:nvPr>
            <p:ph type="title"/>
          </p:nvPr>
        </p:nvSpPr>
        <p:spPr/>
        <p:txBody>
          <a:bodyPr/>
          <a:lstStyle/>
          <a:p>
            <a:r>
              <a:rPr lang="en-US" dirty="0"/>
              <a:t>From graphs to permutations</a:t>
            </a:r>
          </a:p>
        </p:txBody>
      </p:sp>
      <p:sp>
        <p:nvSpPr>
          <p:cNvPr id="7" name="Rectangle 6">
            <a:extLst>
              <a:ext uri="{FF2B5EF4-FFF2-40B4-BE49-F238E27FC236}">
                <a16:creationId xmlns:a16="http://schemas.microsoft.com/office/drawing/2014/main" id="{062C1218-6234-1A77-7DC5-126556641E42}"/>
              </a:ext>
            </a:extLst>
          </p:cNvPr>
          <p:cNvSpPr/>
          <p:nvPr/>
        </p:nvSpPr>
        <p:spPr>
          <a:xfrm>
            <a:off x="2396067" y="3434027"/>
            <a:ext cx="2692400" cy="189402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4D89687-EBAF-D253-88C3-78E44433CCC7}"/>
                  </a:ext>
                </a:extLst>
              </p:cNvPr>
              <p:cNvSpPr txBox="1"/>
              <p:nvPr/>
            </p:nvSpPr>
            <p:spPr>
              <a:xfrm>
                <a:off x="2480828" y="4784207"/>
                <a:ext cx="2065866" cy="461665"/>
              </a:xfrm>
              <a:prstGeom prst="rect">
                <a:avLst/>
              </a:prstGeom>
              <a:noFill/>
            </p:spPr>
            <p:txBody>
              <a:bodyPr wrap="square">
                <a:spAutoFit/>
              </a:bodyPr>
              <a:lstStyle/>
              <a:p>
                <a:r>
                  <a:rPr lang="en-US" sz="2400" b="0" dirty="0">
                    <a:solidFill>
                      <a:schemeClr val="tx1"/>
                    </a:solidFill>
                  </a:rPr>
                  <a:t>Algorithm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m:t>
                        </m:r>
                      </m:sub>
                    </m:sSub>
                  </m:oMath>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id="{A4D89687-EBAF-D253-88C3-78E44433CCC7}"/>
                  </a:ext>
                </a:extLst>
              </p:cNvPr>
              <p:cNvSpPr txBox="1">
                <a:spLocks noRot="1" noChangeAspect="1" noMove="1" noResize="1" noEditPoints="1" noAdjustHandles="1" noChangeArrowheads="1" noChangeShapeType="1" noTextEdit="1"/>
              </p:cNvSpPr>
              <p:nvPr/>
            </p:nvSpPr>
            <p:spPr>
              <a:xfrm>
                <a:off x="2480828" y="4784207"/>
                <a:ext cx="2065866" cy="461665"/>
              </a:xfrm>
              <a:prstGeom prst="rect">
                <a:avLst/>
              </a:prstGeom>
              <a:blipFill>
                <a:blip r:embed="rId2"/>
                <a:stretch>
                  <a:fillRect l="-4878" t="-10526" b="-26316"/>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35E7C2A-1A1B-5089-E3FD-753A5FB4EB4E}"/>
              </a:ext>
            </a:extLst>
          </p:cNvPr>
          <p:cNvCxnSpPr/>
          <p:nvPr/>
        </p:nvCxnSpPr>
        <p:spPr>
          <a:xfrm>
            <a:off x="5283200" y="40301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3228CE-592E-FAE8-EAFD-8669ADD9B1F3}"/>
              </a:ext>
            </a:extLst>
          </p:cNvPr>
          <p:cNvCxnSpPr>
            <a:cxnSpLocks/>
          </p:cNvCxnSpPr>
          <p:nvPr/>
        </p:nvCxnSpPr>
        <p:spPr>
          <a:xfrm flipH="1">
            <a:off x="5232400" y="4334934"/>
            <a:ext cx="9990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2748DF-099F-FA09-B3B6-EF46B2423F13}"/>
              </a:ext>
            </a:extLst>
          </p:cNvPr>
          <p:cNvCxnSpPr/>
          <p:nvPr/>
        </p:nvCxnSpPr>
        <p:spPr>
          <a:xfrm>
            <a:off x="5283200" y="46397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49A2F43-7409-26F0-6DB9-0E90721F99B3}"/>
              </a:ext>
            </a:extLst>
          </p:cNvPr>
          <p:cNvSpPr/>
          <p:nvPr/>
        </p:nvSpPr>
        <p:spPr>
          <a:xfrm>
            <a:off x="6426200" y="3745241"/>
            <a:ext cx="1701800" cy="117938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9217A80-DE11-F0BD-A84A-1461E29F5FCA}"/>
                  </a:ext>
                </a:extLst>
              </p:cNvPr>
              <p:cNvSpPr txBox="1"/>
              <p:nvPr/>
            </p:nvSpPr>
            <p:spPr>
              <a:xfrm>
                <a:off x="6434087" y="4447233"/>
                <a:ext cx="1382185" cy="461665"/>
              </a:xfrm>
              <a:prstGeom prst="rect">
                <a:avLst/>
              </a:prstGeom>
              <a:noFill/>
            </p:spPr>
            <p:txBody>
              <a:bodyPr wrap="square">
                <a:spAutoFit/>
              </a:bodyPr>
              <a:lstStyle/>
              <a:p>
                <a:r>
                  <a:rPr lang="en-US" sz="2400" b="0" dirty="0">
                    <a:solidFill>
                      <a:schemeClr val="tx1"/>
                    </a:solidFill>
                  </a:rPr>
                  <a:t>Oracle </a:t>
                </a:r>
                <a14:m>
                  <m:oMath xmlns:m="http://schemas.openxmlformats.org/officeDocument/2006/math">
                    <m:r>
                      <a:rPr lang="en-US" sz="2400" b="0" i="1" smtClean="0">
                        <a:solidFill>
                          <a:schemeClr val="tx1"/>
                        </a:solidFill>
                        <a:latin typeface="Cambria Math" panose="02040503050406030204" pitchFamily="18" charset="0"/>
                      </a:rPr>
                      <m:t>𝐹</m:t>
                    </m:r>
                  </m:oMath>
                </a14:m>
                <a:endParaRPr lang="en-US" sz="2400" dirty="0">
                  <a:solidFill>
                    <a:schemeClr val="tx1"/>
                  </a:solidFill>
                </a:endParaRPr>
              </a:p>
            </p:txBody>
          </p:sp>
        </mc:Choice>
        <mc:Fallback>
          <p:sp>
            <p:nvSpPr>
              <p:cNvPr id="25" name="TextBox 24">
                <a:extLst>
                  <a:ext uri="{FF2B5EF4-FFF2-40B4-BE49-F238E27FC236}">
                    <a16:creationId xmlns:a16="http://schemas.microsoft.com/office/drawing/2014/main" id="{E9217A80-DE11-F0BD-A84A-1461E29F5FCA}"/>
                  </a:ext>
                </a:extLst>
              </p:cNvPr>
              <p:cNvSpPr txBox="1">
                <a:spLocks noRot="1" noChangeAspect="1" noMove="1" noResize="1" noEditPoints="1" noAdjustHandles="1" noChangeArrowheads="1" noChangeShapeType="1" noTextEdit="1"/>
              </p:cNvSpPr>
              <p:nvPr/>
            </p:nvSpPr>
            <p:spPr>
              <a:xfrm>
                <a:off x="6434087" y="4447233"/>
                <a:ext cx="1382185" cy="461665"/>
              </a:xfrm>
              <a:prstGeom prst="rect">
                <a:avLst/>
              </a:prstGeom>
              <a:blipFill>
                <a:blip r:embed="rId3"/>
                <a:stretch>
                  <a:fillRect l="-6364" t="-10811" b="-29730"/>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580C674D-016D-2DFF-3ED0-65371716608C}"/>
              </a:ext>
            </a:extLst>
          </p:cNvPr>
          <p:cNvCxnSpPr/>
          <p:nvPr/>
        </p:nvCxnSpPr>
        <p:spPr>
          <a:xfrm flipV="1">
            <a:off x="8322733" y="3400160"/>
            <a:ext cx="931333" cy="601134"/>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9B5DF8E-54A4-AD01-7F13-8C1973A4189F}"/>
              </a:ext>
            </a:extLst>
          </p:cNvPr>
          <p:cNvCxnSpPr>
            <a:cxnSpLocks/>
          </p:cNvCxnSpPr>
          <p:nvPr/>
        </p:nvCxnSpPr>
        <p:spPr>
          <a:xfrm>
            <a:off x="8343900" y="4301861"/>
            <a:ext cx="1189566"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0BDD84D-9323-54E7-B726-8B75843B5704}"/>
              </a:ext>
            </a:extLst>
          </p:cNvPr>
          <p:cNvCxnSpPr>
            <a:cxnSpLocks/>
          </p:cNvCxnSpPr>
          <p:nvPr/>
        </p:nvCxnSpPr>
        <p:spPr>
          <a:xfrm>
            <a:off x="8379881" y="4570654"/>
            <a:ext cx="931333" cy="741807"/>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5A39604-A513-D0B5-2730-A1F54BAAE02C}"/>
              </a:ext>
            </a:extLst>
          </p:cNvPr>
          <p:cNvSpPr/>
          <p:nvPr/>
        </p:nvSpPr>
        <p:spPr>
          <a:xfrm>
            <a:off x="9666819" y="2517894"/>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143B792-F696-CA5F-0D44-2A3CDF195CC1}"/>
              </a:ext>
            </a:extLst>
          </p:cNvPr>
          <p:cNvSpPr/>
          <p:nvPr/>
        </p:nvSpPr>
        <p:spPr>
          <a:xfrm>
            <a:off x="9677401" y="3605309"/>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F97873-5874-435E-1DA2-C19E45634817}"/>
              </a:ext>
            </a:extLst>
          </p:cNvPr>
          <p:cNvSpPr/>
          <p:nvPr/>
        </p:nvSpPr>
        <p:spPr>
          <a:xfrm>
            <a:off x="9677401" y="5328052"/>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15594F4C-8ED9-52EE-1093-DCBA7B2B6A30}"/>
                  </a:ext>
                </a:extLst>
              </p:cNvPr>
              <p:cNvSpPr txBox="1"/>
              <p:nvPr/>
            </p:nvSpPr>
            <p:spPr>
              <a:xfrm>
                <a:off x="9788578" y="2928938"/>
                <a:ext cx="1067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𝑋</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𝑋</m:t>
                          </m:r>
                        </m:e>
                        <m:sup>
                          <m:r>
                            <a:rPr lang="en-US" sz="2400" b="0" i="1" smtClean="0">
                              <a:solidFill>
                                <a:schemeClr val="tx1"/>
                              </a:solidFill>
                              <a:latin typeface="Cambria Math" panose="02040503050406030204" pitchFamily="18" charset="0"/>
                            </a:rPr>
                            <m:t>−1</m:t>
                          </m:r>
                        </m:sup>
                      </m:sSup>
                      <m:r>
                        <a:rPr lang="en-US" sz="2400" b="0" i="1" smtClean="0">
                          <a:solidFill>
                            <a:schemeClr val="tx1"/>
                          </a:solidFill>
                          <a:latin typeface="Cambria Math" panose="02040503050406030204" pitchFamily="18" charset="0"/>
                        </a:rPr>
                        <m:t> </m:t>
                      </m:r>
                    </m:oMath>
                  </m:oMathPara>
                </a14:m>
                <a:endParaRPr lang="en-US" sz="2400" dirty="0">
                  <a:solidFill>
                    <a:schemeClr val="tx1"/>
                  </a:solidFill>
                </a:endParaRPr>
              </a:p>
            </p:txBody>
          </p:sp>
        </mc:Choice>
        <mc:Fallback>
          <p:sp>
            <p:nvSpPr>
              <p:cNvPr id="45" name="TextBox 44">
                <a:extLst>
                  <a:ext uri="{FF2B5EF4-FFF2-40B4-BE49-F238E27FC236}">
                    <a16:creationId xmlns:a16="http://schemas.microsoft.com/office/drawing/2014/main" id="{15594F4C-8ED9-52EE-1093-DCBA7B2B6A30}"/>
                  </a:ext>
                </a:extLst>
              </p:cNvPr>
              <p:cNvSpPr txBox="1">
                <a:spLocks noRot="1" noChangeAspect="1" noMove="1" noResize="1" noEditPoints="1" noAdjustHandles="1" noChangeArrowheads="1" noChangeShapeType="1" noTextEdit="1"/>
              </p:cNvSpPr>
              <p:nvPr/>
            </p:nvSpPr>
            <p:spPr>
              <a:xfrm>
                <a:off x="9788578" y="2928938"/>
                <a:ext cx="1067808" cy="461665"/>
              </a:xfrm>
              <a:prstGeom prst="rect">
                <a:avLst/>
              </a:prstGeom>
              <a:blipFill>
                <a:blip r:embed="rId4"/>
                <a:stretch>
                  <a:fillRect l="-1176" r="-8235"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B40DFE29-3D36-FE84-0FB2-FD3EF316694A}"/>
                  </a:ext>
                </a:extLst>
              </p:cNvPr>
              <p:cNvSpPr txBox="1"/>
              <p:nvPr/>
            </p:nvSpPr>
            <p:spPr>
              <a:xfrm>
                <a:off x="9788579" y="3963813"/>
                <a:ext cx="10586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𝑟</m:t>
                          </m:r>
                        </m:sub>
                      </m:sSub>
                      <m:r>
                        <a:rPr lang="en-US" sz="2400" b="0" i="1" smtClean="0">
                          <a:solidFill>
                            <a:schemeClr val="tx1"/>
                          </a:solidFill>
                          <a:latin typeface="Cambria Math" panose="02040503050406030204" pitchFamily="18" charset="0"/>
                        </a:rPr>
                        <m:t>,</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𝑟</m:t>
                          </m:r>
                        </m:sub>
                        <m:sup>
                          <m:r>
                            <a:rPr lang="en-US" sz="2400" b="0" i="1" smtClean="0">
                              <a:solidFill>
                                <a:schemeClr val="tx1"/>
                              </a:solidFill>
                              <a:latin typeface="Cambria Math" panose="02040503050406030204" pitchFamily="18" charset="0"/>
                            </a:rPr>
                            <m:t>−1</m:t>
                          </m:r>
                        </m:sup>
                      </m:sSubSup>
                    </m:oMath>
                  </m:oMathPara>
                </a14:m>
                <a:endParaRPr lang="en-US" sz="2400" dirty="0">
                  <a:solidFill>
                    <a:schemeClr val="tx1"/>
                  </a:solidFill>
                </a:endParaRPr>
              </a:p>
            </p:txBody>
          </p:sp>
        </mc:Choice>
        <mc:Fallback>
          <p:sp>
            <p:nvSpPr>
              <p:cNvPr id="46" name="TextBox 45">
                <a:extLst>
                  <a:ext uri="{FF2B5EF4-FFF2-40B4-BE49-F238E27FC236}">
                    <a16:creationId xmlns:a16="http://schemas.microsoft.com/office/drawing/2014/main" id="{B40DFE29-3D36-FE84-0FB2-FD3EF316694A}"/>
                  </a:ext>
                </a:extLst>
              </p:cNvPr>
              <p:cNvSpPr txBox="1">
                <a:spLocks noRot="1" noChangeAspect="1" noMove="1" noResize="1" noEditPoints="1" noAdjustHandles="1" noChangeArrowheads="1" noChangeShapeType="1" noTextEdit="1"/>
              </p:cNvSpPr>
              <p:nvPr/>
            </p:nvSpPr>
            <p:spPr>
              <a:xfrm>
                <a:off x="9788579" y="3963813"/>
                <a:ext cx="1058626" cy="461665"/>
              </a:xfrm>
              <a:prstGeom prst="rect">
                <a:avLst/>
              </a:prstGeom>
              <a:blipFill>
                <a:blip r:embed="rId5"/>
                <a:stretch>
                  <a:fillRect l="-11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89661C67-CEC9-DAED-CAC4-6F7A61FE83AA}"/>
                  </a:ext>
                </a:extLst>
              </p:cNvPr>
              <p:cNvSpPr txBox="1"/>
              <p:nvPr/>
            </p:nvSpPr>
            <p:spPr>
              <a:xfrm>
                <a:off x="9752351" y="5674600"/>
                <a:ext cx="114827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𝑍</m:t>
                          </m:r>
                        </m:e>
                        <m:sub>
                          <m:r>
                            <a:rPr lang="en-US" sz="2400" b="0" i="1" smtClean="0">
                              <a:solidFill>
                                <a:schemeClr val="tx1"/>
                              </a:solidFill>
                              <a:latin typeface="Cambria Math" panose="02040503050406030204" pitchFamily="18" charset="0"/>
                            </a:rPr>
                            <m:t>𝑟</m:t>
                          </m:r>
                        </m:sub>
                      </m:sSub>
                      <m:r>
                        <a:rPr lang="en-US" sz="2400" b="0" i="1" smtClean="0">
                          <a:solidFill>
                            <a:schemeClr val="tx1"/>
                          </a:solidFill>
                          <a:latin typeface="Cambria Math" panose="02040503050406030204" pitchFamily="18" charset="0"/>
                        </a:rPr>
                        <m:t>, </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𝑍</m:t>
                          </m:r>
                        </m:e>
                        <m:sub>
                          <m:r>
                            <a:rPr lang="en-US" sz="2400" b="0" i="1" smtClean="0">
                              <a:solidFill>
                                <a:schemeClr val="tx1"/>
                              </a:solidFill>
                              <a:latin typeface="Cambria Math" panose="02040503050406030204" pitchFamily="18" charset="0"/>
                            </a:rPr>
                            <m:t>𝑟</m:t>
                          </m:r>
                        </m:sub>
                        <m:sup>
                          <m:r>
                            <a:rPr lang="en-US" sz="2400" b="0" i="1" smtClean="0">
                              <a:solidFill>
                                <a:schemeClr val="tx1"/>
                              </a:solidFill>
                              <a:latin typeface="Cambria Math" panose="02040503050406030204" pitchFamily="18" charset="0"/>
                            </a:rPr>
                            <m:t>−1</m:t>
                          </m:r>
                        </m:sup>
                      </m:sSubSup>
                    </m:oMath>
                  </m:oMathPara>
                </a14:m>
                <a:endParaRPr lang="en-US" sz="2400" dirty="0">
                  <a:solidFill>
                    <a:schemeClr val="tx1"/>
                  </a:solidFill>
                </a:endParaRPr>
              </a:p>
            </p:txBody>
          </p:sp>
        </mc:Choice>
        <mc:Fallback>
          <p:sp>
            <p:nvSpPr>
              <p:cNvPr id="47" name="TextBox 46">
                <a:extLst>
                  <a:ext uri="{FF2B5EF4-FFF2-40B4-BE49-F238E27FC236}">
                    <a16:creationId xmlns:a16="http://schemas.microsoft.com/office/drawing/2014/main" id="{89661C67-CEC9-DAED-CAC4-6F7A61FE83AA}"/>
                  </a:ext>
                </a:extLst>
              </p:cNvPr>
              <p:cNvSpPr txBox="1">
                <a:spLocks noRot="1" noChangeAspect="1" noMove="1" noResize="1" noEditPoints="1" noAdjustHandles="1" noChangeArrowheads="1" noChangeShapeType="1" noTextEdit="1"/>
              </p:cNvSpPr>
              <p:nvPr/>
            </p:nvSpPr>
            <p:spPr>
              <a:xfrm>
                <a:off x="9752351" y="5674600"/>
                <a:ext cx="114827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ontent Placeholder 4">
                <a:extLst>
                  <a:ext uri="{FF2B5EF4-FFF2-40B4-BE49-F238E27FC236}">
                    <a16:creationId xmlns:a16="http://schemas.microsoft.com/office/drawing/2014/main" id="{1A8B166B-EFD6-3E22-8BFD-567FE5BA9B58}"/>
                  </a:ext>
                </a:extLst>
              </p:cNvPr>
              <p:cNvSpPr>
                <a:spLocks noGrp="1"/>
              </p:cNvSpPr>
              <p:nvPr>
                <p:ph idx="1"/>
              </p:nvPr>
            </p:nvSpPr>
            <p:spPr>
              <a:xfrm>
                <a:off x="838200" y="1825625"/>
                <a:ext cx="11353800" cy="1141762"/>
              </a:xfrm>
            </p:spPr>
            <p:txBody>
              <a:bodyPr>
                <a:normAutofit/>
              </a:bodyPr>
              <a:lstStyle/>
              <a:p>
                <a:pPr marL="0" indent="0">
                  <a:buNone/>
                </a:pPr>
                <a:r>
                  <a:rPr lang="en-US" sz="2400" dirty="0"/>
                  <a:t>Equivalently,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𝑉</m:t>
                        </m:r>
                      </m:e>
                      <m:sub>
                        <m:r>
                          <a:rPr lang="en-US" sz="2400" b="0" i="1" dirty="0" smtClean="0">
                            <a:latin typeface="Cambria Math" panose="02040503050406030204" pitchFamily="18" charset="0"/>
                          </a:rPr>
                          <m:t>∗</m:t>
                        </m:r>
                      </m:sub>
                    </m:sSub>
                  </m:oMath>
                </a14:m>
                <a:r>
                  <a:rPr lang="en-US" sz="2400" dirty="0"/>
                  <a:t> makes </a:t>
                </a:r>
                <a14:m>
                  <m:oMath xmlns:m="http://schemas.openxmlformats.org/officeDocument/2006/math">
                    <m:r>
                      <m:rPr>
                        <m:sty m:val="p"/>
                      </m:rPr>
                      <a:rPr lang="en-US" sz="2400">
                        <a:latin typeface="Cambria Math" panose="02040503050406030204" pitchFamily="18" charset="0"/>
                      </a:rPr>
                      <m:t>O</m:t>
                    </m:r>
                    <m:r>
                      <a:rPr lang="en-US" sz="2400">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oMath>
                </a14:m>
                <a:r>
                  <a:rPr lang="en-US" sz="2400" dirty="0"/>
                  <a:t> queries to permutations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𝑟</m:t>
                        </m:r>
                      </m:sub>
                    </m:sSub>
                  </m:oMath>
                </a14:m>
                <a:r>
                  <a:rPr lang="en-US" sz="2400" dirty="0"/>
                  <a:t>, or their inverses. </a:t>
                </a:r>
              </a:p>
            </p:txBody>
          </p:sp>
        </mc:Choice>
        <mc:Fallback>
          <p:sp>
            <p:nvSpPr>
              <p:cNvPr id="10" name="Content Placeholder 4">
                <a:extLst>
                  <a:ext uri="{FF2B5EF4-FFF2-40B4-BE49-F238E27FC236}">
                    <a16:creationId xmlns:a16="http://schemas.microsoft.com/office/drawing/2014/main" id="{1A8B166B-EFD6-3E22-8BFD-567FE5BA9B58}"/>
                  </a:ext>
                </a:extLst>
              </p:cNvPr>
              <p:cNvSpPr>
                <a:spLocks noGrp="1" noRot="1" noChangeAspect="1" noMove="1" noResize="1" noEditPoints="1" noAdjustHandles="1" noChangeArrowheads="1" noChangeShapeType="1" noTextEdit="1"/>
              </p:cNvSpPr>
              <p:nvPr>
                <p:ph idx="1"/>
              </p:nvPr>
            </p:nvSpPr>
            <p:spPr>
              <a:xfrm>
                <a:off x="838200" y="1825625"/>
                <a:ext cx="11353800" cy="1141762"/>
              </a:xfrm>
              <a:blipFill>
                <a:blip r:embed="rId7"/>
                <a:stretch>
                  <a:fillRect l="-894" t="-7692"/>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B427903-5B18-7B8D-D089-336929ADAA87}"/>
              </a:ext>
            </a:extLst>
          </p:cNvPr>
          <p:cNvSpPr/>
          <p:nvPr/>
        </p:nvSpPr>
        <p:spPr>
          <a:xfrm>
            <a:off x="2161309" y="3102324"/>
            <a:ext cx="6504709" cy="2572253"/>
          </a:xfrm>
          <a:prstGeom prst="rect">
            <a:avLst/>
          </a:prstGeom>
          <a:noFill/>
          <a:ln w="571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120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6D6E-DE7C-410A-9BA6-2BB66E8CB1B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CFF243FA-E1D1-4471-DB32-1C7C9F6972F5}"/>
                  </a:ext>
                </a:extLst>
              </p:cNvPr>
              <p:cNvSpPr txBox="1">
                <a:spLocks/>
              </p:cNvSpPr>
              <p:nvPr/>
            </p:nvSpPr>
            <p:spPr>
              <a:xfrm>
                <a:off x="981509" y="374738"/>
                <a:ext cx="10515600" cy="574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i="1">
                                <a:latin typeface="Cambria Math" panose="02040503050406030204" pitchFamily="18" charset="0"/>
                              </a:rPr>
                              <m:t>𝑤</m:t>
                            </m:r>
                          </m:e>
                          <m:sup>
                            <m:r>
                              <a:rPr lang="en-US" sz="2400" b="0" i="1" smtClean="0">
                                <a:latin typeface="Cambria Math" panose="02040503050406030204" pitchFamily="18" charset="0"/>
                              </a:rPr>
                              <m:t>∗</m:t>
                            </m:r>
                          </m:sup>
                        </m:sSup>
                      </m:sub>
                    </m:sSub>
                    <m:r>
                      <a:rPr lang="en-US" sz="2400" i="1">
                        <a:latin typeface="Cambria Math" panose="02040503050406030204" pitchFamily="18" charset="0"/>
                      </a:rPr>
                      <m:t>=</m:t>
                    </m:r>
                  </m:oMath>
                </a14:m>
                <a:r>
                  <a:rPr lang="en-US" sz="2400" dirty="0"/>
                  <a:t> all raw permutations corresponding to some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oMath>
                </a14:m>
                <a:endParaRPr lang="en-US" sz="2400" dirty="0"/>
              </a:p>
              <a:p>
                <a:pPr marL="0" indent="0">
                  <a:buNone/>
                </a:pPr>
                <a:endParaRPr lang="en-US" sz="2400" dirty="0"/>
              </a:p>
            </p:txBody>
          </p:sp>
        </mc:Choice>
        <mc:Fallback>
          <p:sp>
            <p:nvSpPr>
              <p:cNvPr id="7" name="Content Placeholder 2">
                <a:extLst>
                  <a:ext uri="{FF2B5EF4-FFF2-40B4-BE49-F238E27FC236}">
                    <a16:creationId xmlns:a16="http://schemas.microsoft.com/office/drawing/2014/main" id="{CFF243FA-E1D1-4471-DB32-1C7C9F6972F5}"/>
                  </a:ext>
                </a:extLst>
              </p:cNvPr>
              <p:cNvSpPr txBox="1">
                <a:spLocks noRot="1" noChangeAspect="1" noMove="1" noResize="1" noEditPoints="1" noAdjustHandles="1" noChangeArrowheads="1" noChangeShapeType="1" noTextEdit="1"/>
              </p:cNvSpPr>
              <p:nvPr/>
            </p:nvSpPr>
            <p:spPr>
              <a:xfrm>
                <a:off x="981509" y="374738"/>
                <a:ext cx="10515600" cy="574145"/>
              </a:xfrm>
              <a:prstGeom prst="rect">
                <a:avLst/>
              </a:prstGeom>
              <a:blipFill>
                <a:blip r:embed="rId2"/>
                <a:stretch>
                  <a:fillRect t="-1521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F77C6B8-D9C8-8598-A143-B097F59A49E2}"/>
              </a:ext>
            </a:extLst>
          </p:cNvPr>
          <p:cNvSpPr/>
          <p:nvPr/>
        </p:nvSpPr>
        <p:spPr>
          <a:xfrm>
            <a:off x="7713947" y="3111758"/>
            <a:ext cx="3383280" cy="2743200"/>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2FFD7B8F-8DDA-F280-3F67-84422AEE2C2E}"/>
                  </a:ext>
                </a:extLst>
              </p:cNvPr>
              <p:cNvSpPr txBox="1"/>
              <p:nvPr/>
            </p:nvSpPr>
            <p:spPr>
              <a:xfrm>
                <a:off x="9281550" y="6026180"/>
                <a:ext cx="2328643" cy="369332"/>
              </a:xfrm>
              <a:prstGeom prst="rect">
                <a:avLst/>
              </a:prstGeom>
              <a:noFill/>
            </p:spPr>
            <p:txBody>
              <a:bodyPr wrap="square">
                <a:spAutoFit/>
              </a:bodyPr>
              <a:lstStyle/>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ℱ</m:t>
                        </m:r>
                      </m:e>
                      <m:sub>
                        <m:r>
                          <a:rPr lang="en-US" sz="1800" b="0" i="1" smtClean="0">
                            <a:latin typeface="Cambria Math" panose="02040503050406030204" pitchFamily="18" charset="0"/>
                          </a:rPr>
                          <m:t>𝑌𝐸𝑆</m:t>
                        </m:r>
                      </m:sub>
                    </m:sSub>
                  </m:oMath>
                </a14:m>
                <a:r>
                  <a:rPr lang="en-US" sz="1800" dirty="0"/>
                  <a:t> = all YES graphs</a:t>
                </a:r>
                <a:endParaRPr lang="en-US" dirty="0"/>
              </a:p>
            </p:txBody>
          </p:sp>
        </mc:Choice>
        <mc:Fallback>
          <p:sp>
            <p:nvSpPr>
              <p:cNvPr id="34" name="TextBox 33">
                <a:extLst>
                  <a:ext uri="{FF2B5EF4-FFF2-40B4-BE49-F238E27FC236}">
                    <a16:creationId xmlns:a16="http://schemas.microsoft.com/office/drawing/2014/main" id="{2FFD7B8F-8DDA-F280-3F67-84422AEE2C2E}"/>
                  </a:ext>
                </a:extLst>
              </p:cNvPr>
              <p:cNvSpPr txBox="1">
                <a:spLocks noRot="1" noChangeAspect="1" noMove="1" noResize="1" noEditPoints="1" noAdjustHandles="1" noChangeArrowheads="1" noChangeShapeType="1" noTextEdit="1"/>
              </p:cNvSpPr>
              <p:nvPr/>
            </p:nvSpPr>
            <p:spPr>
              <a:xfrm>
                <a:off x="9281550" y="6026180"/>
                <a:ext cx="2328643" cy="369332"/>
              </a:xfrm>
              <a:prstGeom prst="rect">
                <a:avLst/>
              </a:prstGeom>
              <a:blipFill>
                <a:blip r:embed="rId3"/>
                <a:stretch>
                  <a:fillRect t="-6667" b="-23333"/>
                </a:stretch>
              </a:blipFill>
            </p:spPr>
            <p:txBody>
              <a:bodyPr/>
              <a:lstStyle/>
              <a:p>
                <a:r>
                  <a:rPr lang="en-US">
                    <a:noFill/>
                  </a:rPr>
                  <a:t> </a:t>
                </a:r>
              </a:p>
            </p:txBody>
          </p:sp>
        </mc:Fallback>
      </mc:AlternateContent>
      <p:sp>
        <p:nvSpPr>
          <p:cNvPr id="43" name="Freeform 42">
            <a:extLst>
              <a:ext uri="{FF2B5EF4-FFF2-40B4-BE49-F238E27FC236}">
                <a16:creationId xmlns:a16="http://schemas.microsoft.com/office/drawing/2014/main" id="{1A160C5C-D718-FBF1-05AB-E57EC5D6749C}"/>
              </a:ext>
            </a:extLst>
          </p:cNvPr>
          <p:cNvSpPr/>
          <p:nvPr/>
        </p:nvSpPr>
        <p:spPr>
          <a:xfrm>
            <a:off x="8393651" y="3561993"/>
            <a:ext cx="1658112" cy="1243584"/>
          </a:xfrm>
          <a:custGeom>
            <a:avLst/>
            <a:gdLst>
              <a:gd name="connsiteX0" fmla="*/ 0 w 1901952"/>
              <a:gd name="connsiteY0" fmla="*/ 603504 h 1426464"/>
              <a:gd name="connsiteX1" fmla="*/ 749808 w 1901952"/>
              <a:gd name="connsiteY1" fmla="*/ 0 h 1426464"/>
              <a:gd name="connsiteX2" fmla="*/ 1828800 w 1901952"/>
              <a:gd name="connsiteY2" fmla="*/ 237744 h 1426464"/>
              <a:gd name="connsiteX3" fmla="*/ 1901952 w 1901952"/>
              <a:gd name="connsiteY3" fmla="*/ 1207008 h 1426464"/>
              <a:gd name="connsiteX4" fmla="*/ 1298448 w 1901952"/>
              <a:gd name="connsiteY4" fmla="*/ 1353312 h 1426464"/>
              <a:gd name="connsiteX5" fmla="*/ 1298448 w 1901952"/>
              <a:gd name="connsiteY5" fmla="*/ 713232 h 1426464"/>
              <a:gd name="connsiteX6" fmla="*/ 1005840 w 1901952"/>
              <a:gd name="connsiteY6" fmla="*/ 841248 h 1426464"/>
              <a:gd name="connsiteX7" fmla="*/ 1042416 w 1901952"/>
              <a:gd name="connsiteY7" fmla="*/ 1426464 h 1426464"/>
              <a:gd name="connsiteX8" fmla="*/ 310896 w 1901952"/>
              <a:gd name="connsiteY8" fmla="*/ 1426464 h 1426464"/>
              <a:gd name="connsiteX9" fmla="*/ 585216 w 1901952"/>
              <a:gd name="connsiteY9" fmla="*/ 676656 h 1426464"/>
              <a:gd name="connsiteX10" fmla="*/ 0 w 1901952"/>
              <a:gd name="connsiteY10" fmla="*/ 603504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1952" h="1426464">
                <a:moveTo>
                  <a:pt x="0" y="603504"/>
                </a:moveTo>
                <a:lnTo>
                  <a:pt x="749808" y="0"/>
                </a:lnTo>
                <a:lnTo>
                  <a:pt x="1828800" y="237744"/>
                </a:lnTo>
                <a:lnTo>
                  <a:pt x="1901952" y="1207008"/>
                </a:lnTo>
                <a:lnTo>
                  <a:pt x="1298448" y="1353312"/>
                </a:lnTo>
                <a:lnTo>
                  <a:pt x="1298448" y="713232"/>
                </a:lnTo>
                <a:lnTo>
                  <a:pt x="1005840" y="841248"/>
                </a:lnTo>
                <a:lnTo>
                  <a:pt x="1042416" y="1426464"/>
                </a:lnTo>
                <a:lnTo>
                  <a:pt x="310896" y="1426464"/>
                </a:lnTo>
                <a:lnTo>
                  <a:pt x="585216" y="676656"/>
                </a:lnTo>
                <a:lnTo>
                  <a:pt x="0" y="603504"/>
                </a:ln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A74BB31-A6B5-D9E2-B9B1-28F3861764C0}"/>
                  </a:ext>
                </a:extLst>
              </p:cNvPr>
              <p:cNvSpPr txBox="1"/>
              <p:nvPr/>
            </p:nvSpPr>
            <p:spPr>
              <a:xfrm>
                <a:off x="9885647" y="5260235"/>
                <a:ext cx="12115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ℱ</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oMath>
                  </m:oMathPara>
                </a14:m>
                <a:endParaRPr lang="en-US" sz="2400" dirty="0"/>
              </a:p>
            </p:txBody>
          </p:sp>
        </mc:Choice>
        <mc:Fallback>
          <p:sp>
            <p:nvSpPr>
              <p:cNvPr id="45" name="TextBox 44">
                <a:extLst>
                  <a:ext uri="{FF2B5EF4-FFF2-40B4-BE49-F238E27FC236}">
                    <a16:creationId xmlns:a16="http://schemas.microsoft.com/office/drawing/2014/main" id="{9A74BB31-A6B5-D9E2-B9B1-28F3861764C0}"/>
                  </a:ext>
                </a:extLst>
              </p:cNvPr>
              <p:cNvSpPr txBox="1">
                <a:spLocks noRot="1" noChangeAspect="1" noMove="1" noResize="1" noEditPoints="1" noAdjustHandles="1" noChangeArrowheads="1" noChangeShapeType="1" noTextEdit="1"/>
              </p:cNvSpPr>
              <p:nvPr/>
            </p:nvSpPr>
            <p:spPr>
              <a:xfrm>
                <a:off x="9885647" y="5260235"/>
                <a:ext cx="1211580" cy="461665"/>
              </a:xfrm>
              <a:prstGeom prst="rect">
                <a:avLst/>
              </a:prstGeom>
              <a:blipFill>
                <a:blip r:embed="rId4"/>
                <a:stretch>
                  <a:fillRect/>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BDC735C0-80D6-73CE-54E5-BD3228E9C37B}"/>
              </a:ext>
            </a:extLst>
          </p:cNvPr>
          <p:cNvCxnSpPr>
            <a:cxnSpLocks/>
          </p:cNvCxnSpPr>
          <p:nvPr/>
        </p:nvCxnSpPr>
        <p:spPr>
          <a:xfrm flipH="1" flipV="1">
            <a:off x="9920995" y="4860382"/>
            <a:ext cx="293328" cy="399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88242D4-5165-4971-6C24-466891DEBC19}"/>
              </a:ext>
            </a:extLst>
          </p:cNvPr>
          <p:cNvSpPr/>
          <p:nvPr/>
        </p:nvSpPr>
        <p:spPr>
          <a:xfrm>
            <a:off x="1729842" y="2737333"/>
            <a:ext cx="4599665" cy="3579818"/>
          </a:xfrm>
          <a:prstGeom prst="rect">
            <a:avLst/>
          </a:prstGeom>
          <a:pattFill prst="pct10">
            <a:fgClr>
              <a:schemeClr val="accent1"/>
            </a:fgClr>
            <a:bgClr>
              <a:schemeClr val="bg1"/>
            </a:bgClr>
          </a:pattFill>
          <a:ln w="5715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cxnSp>
        <p:nvCxnSpPr>
          <p:cNvPr id="5" name="Straight Connector 4">
            <a:extLst>
              <a:ext uri="{FF2B5EF4-FFF2-40B4-BE49-F238E27FC236}">
                <a16:creationId xmlns:a16="http://schemas.microsoft.com/office/drawing/2014/main" id="{8D0D6AF7-6F82-885E-A259-2B96E0369AAC}"/>
              </a:ext>
            </a:extLst>
          </p:cNvPr>
          <p:cNvCxnSpPr>
            <a:cxnSpLocks/>
          </p:cNvCxnSpPr>
          <p:nvPr/>
        </p:nvCxnSpPr>
        <p:spPr>
          <a:xfrm>
            <a:off x="6329508" y="2720569"/>
            <a:ext cx="4767719" cy="336384"/>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6805AA-243B-CA20-9181-84537BA8EAD8}"/>
              </a:ext>
            </a:extLst>
          </p:cNvPr>
          <p:cNvCxnSpPr>
            <a:cxnSpLocks/>
          </p:cNvCxnSpPr>
          <p:nvPr/>
        </p:nvCxnSpPr>
        <p:spPr>
          <a:xfrm flipV="1">
            <a:off x="6301964" y="5867605"/>
            <a:ext cx="4795263" cy="476909"/>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3757B5C-6B25-803A-0AD2-9E9FB1CF3CB6}"/>
                  </a:ext>
                </a:extLst>
              </p:cNvPr>
              <p:cNvSpPr txBox="1"/>
              <p:nvPr/>
            </p:nvSpPr>
            <p:spPr>
              <a:xfrm>
                <a:off x="1647572" y="2231632"/>
                <a:ext cx="5282080" cy="369332"/>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 </m:t>
                    </m:r>
                  </m:oMath>
                </a14:m>
                <a:r>
                  <a:rPr lang="en-US" dirty="0"/>
                  <a:t>all raw permutations</a:t>
                </a:r>
              </a:p>
            </p:txBody>
          </p:sp>
        </mc:Choice>
        <mc:Fallback>
          <p:sp>
            <p:nvSpPr>
              <p:cNvPr id="14" name="TextBox 13">
                <a:extLst>
                  <a:ext uri="{FF2B5EF4-FFF2-40B4-BE49-F238E27FC236}">
                    <a16:creationId xmlns:a16="http://schemas.microsoft.com/office/drawing/2014/main" id="{53757B5C-6B25-803A-0AD2-9E9FB1CF3CB6}"/>
                  </a:ext>
                </a:extLst>
              </p:cNvPr>
              <p:cNvSpPr txBox="1">
                <a:spLocks noRot="1" noChangeAspect="1" noMove="1" noResize="1" noEditPoints="1" noAdjustHandles="1" noChangeArrowheads="1" noChangeShapeType="1" noTextEdit="1"/>
              </p:cNvSpPr>
              <p:nvPr/>
            </p:nvSpPr>
            <p:spPr>
              <a:xfrm>
                <a:off x="1647572" y="2231632"/>
                <a:ext cx="5282080" cy="369332"/>
              </a:xfrm>
              <a:prstGeom prst="rect">
                <a:avLst/>
              </a:prstGeom>
              <a:blipFill>
                <a:blip r:embed="rId5"/>
                <a:stretch>
                  <a:fillRect t="-6667" b="-23333"/>
                </a:stretch>
              </a:blipFill>
            </p:spPr>
            <p:txBody>
              <a:bodyPr/>
              <a:lstStyle/>
              <a:p>
                <a:r>
                  <a:rPr lang="en-US">
                    <a:noFill/>
                  </a:rPr>
                  <a:t> </a:t>
                </a:r>
              </a:p>
            </p:txBody>
          </p:sp>
        </mc:Fallback>
      </mc:AlternateContent>
      <p:sp>
        <p:nvSpPr>
          <p:cNvPr id="16" name="Freeform 15">
            <a:extLst>
              <a:ext uri="{FF2B5EF4-FFF2-40B4-BE49-F238E27FC236}">
                <a16:creationId xmlns:a16="http://schemas.microsoft.com/office/drawing/2014/main" id="{043DECB8-B67B-E5B5-6B70-C4D4A0259A26}"/>
              </a:ext>
            </a:extLst>
          </p:cNvPr>
          <p:cNvSpPr/>
          <p:nvPr/>
        </p:nvSpPr>
        <p:spPr>
          <a:xfrm rot="8138668">
            <a:off x="1730439" y="3343855"/>
            <a:ext cx="2982114" cy="1452692"/>
          </a:xfrm>
          <a:custGeom>
            <a:avLst/>
            <a:gdLst>
              <a:gd name="connsiteX0" fmla="*/ 0 w 1901952"/>
              <a:gd name="connsiteY0" fmla="*/ 603504 h 1426464"/>
              <a:gd name="connsiteX1" fmla="*/ 749808 w 1901952"/>
              <a:gd name="connsiteY1" fmla="*/ 0 h 1426464"/>
              <a:gd name="connsiteX2" fmla="*/ 1828800 w 1901952"/>
              <a:gd name="connsiteY2" fmla="*/ 237744 h 1426464"/>
              <a:gd name="connsiteX3" fmla="*/ 1901952 w 1901952"/>
              <a:gd name="connsiteY3" fmla="*/ 1207008 h 1426464"/>
              <a:gd name="connsiteX4" fmla="*/ 1298448 w 1901952"/>
              <a:gd name="connsiteY4" fmla="*/ 1353312 h 1426464"/>
              <a:gd name="connsiteX5" fmla="*/ 1298448 w 1901952"/>
              <a:gd name="connsiteY5" fmla="*/ 713232 h 1426464"/>
              <a:gd name="connsiteX6" fmla="*/ 1005840 w 1901952"/>
              <a:gd name="connsiteY6" fmla="*/ 841248 h 1426464"/>
              <a:gd name="connsiteX7" fmla="*/ 1042416 w 1901952"/>
              <a:gd name="connsiteY7" fmla="*/ 1426464 h 1426464"/>
              <a:gd name="connsiteX8" fmla="*/ 310896 w 1901952"/>
              <a:gd name="connsiteY8" fmla="*/ 1426464 h 1426464"/>
              <a:gd name="connsiteX9" fmla="*/ 585216 w 1901952"/>
              <a:gd name="connsiteY9" fmla="*/ 676656 h 1426464"/>
              <a:gd name="connsiteX10" fmla="*/ 0 w 1901952"/>
              <a:gd name="connsiteY10" fmla="*/ 603504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1952" h="1426464">
                <a:moveTo>
                  <a:pt x="0" y="603504"/>
                </a:moveTo>
                <a:lnTo>
                  <a:pt x="749808" y="0"/>
                </a:lnTo>
                <a:lnTo>
                  <a:pt x="1828800" y="237744"/>
                </a:lnTo>
                <a:lnTo>
                  <a:pt x="1901952" y="1207008"/>
                </a:lnTo>
                <a:lnTo>
                  <a:pt x="1298448" y="1353312"/>
                </a:lnTo>
                <a:lnTo>
                  <a:pt x="1298448" y="713232"/>
                </a:lnTo>
                <a:lnTo>
                  <a:pt x="1005840" y="841248"/>
                </a:lnTo>
                <a:lnTo>
                  <a:pt x="1042416" y="1426464"/>
                </a:lnTo>
                <a:lnTo>
                  <a:pt x="310896" y="1426464"/>
                </a:lnTo>
                <a:lnTo>
                  <a:pt x="585216" y="676656"/>
                </a:lnTo>
                <a:lnTo>
                  <a:pt x="0" y="603504"/>
                </a:lnTo>
                <a:close/>
              </a:path>
            </a:pathLst>
          </a:custGeom>
          <a:solidFill>
            <a:srgbClr val="FF7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71B8DB6-7B96-B59C-137C-CD005B1187EE}"/>
              </a:ext>
            </a:extLst>
          </p:cNvPr>
          <p:cNvCxnSpPr>
            <a:cxnSpLocks/>
            <a:stCxn id="16" idx="8"/>
            <a:endCxn id="43" idx="1"/>
          </p:cNvCxnSpPr>
          <p:nvPr/>
        </p:nvCxnSpPr>
        <p:spPr>
          <a:xfrm>
            <a:off x="3431288" y="2849230"/>
            <a:ext cx="5616042" cy="712763"/>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E78D6D-2B75-F113-91B0-0AD782E94ABE}"/>
              </a:ext>
            </a:extLst>
          </p:cNvPr>
          <p:cNvCxnSpPr>
            <a:cxnSpLocks/>
            <a:stCxn id="16" idx="2"/>
            <a:endCxn id="43" idx="4"/>
          </p:cNvCxnSpPr>
          <p:nvPr/>
        </p:nvCxnSpPr>
        <p:spPr>
          <a:xfrm flipV="1">
            <a:off x="2575907" y="4741803"/>
            <a:ext cx="6949724" cy="636856"/>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5E7A65E-FCC9-1DC3-3BA3-DFA320378DC9}"/>
              </a:ext>
            </a:extLst>
          </p:cNvPr>
          <p:cNvCxnSpPr>
            <a:cxnSpLocks/>
          </p:cNvCxnSpPr>
          <p:nvPr/>
        </p:nvCxnSpPr>
        <p:spPr>
          <a:xfrm flipH="1" flipV="1">
            <a:off x="3435520" y="4916771"/>
            <a:ext cx="368070" cy="50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F95D7A5A-7F68-B13C-E42F-DA4F48660E5F}"/>
                  </a:ext>
                </a:extLst>
              </p:cNvPr>
              <p:cNvSpPr txBox="1"/>
              <p:nvPr/>
            </p:nvSpPr>
            <p:spPr>
              <a:xfrm>
                <a:off x="3343582" y="5384644"/>
                <a:ext cx="12115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oMath>
                  </m:oMathPara>
                </a14:m>
                <a:endParaRPr lang="en-US" sz="2400" dirty="0"/>
              </a:p>
            </p:txBody>
          </p:sp>
        </mc:Choice>
        <mc:Fallback>
          <p:sp>
            <p:nvSpPr>
              <p:cNvPr id="33" name="TextBox 32">
                <a:extLst>
                  <a:ext uri="{FF2B5EF4-FFF2-40B4-BE49-F238E27FC236}">
                    <a16:creationId xmlns:a16="http://schemas.microsoft.com/office/drawing/2014/main" id="{F95D7A5A-7F68-B13C-E42F-DA4F48660E5F}"/>
                  </a:ext>
                </a:extLst>
              </p:cNvPr>
              <p:cNvSpPr txBox="1">
                <a:spLocks noRot="1" noChangeAspect="1" noMove="1" noResize="1" noEditPoints="1" noAdjustHandles="1" noChangeArrowheads="1" noChangeShapeType="1" noTextEdit="1"/>
              </p:cNvSpPr>
              <p:nvPr/>
            </p:nvSpPr>
            <p:spPr>
              <a:xfrm>
                <a:off x="3343582" y="5384644"/>
                <a:ext cx="121158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1E9E855C-195D-9CBD-727C-97FF605AA779}"/>
                  </a:ext>
                </a:extLst>
              </p:cNvPr>
              <p:cNvSpPr txBox="1"/>
              <p:nvPr/>
            </p:nvSpPr>
            <p:spPr>
              <a:xfrm>
                <a:off x="1985408" y="1038967"/>
                <a:ext cx="7382085" cy="8692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i="1">
                                          <a:latin typeface="Cambria Math" panose="02040503050406030204" pitchFamily="18" charset="0"/>
                                        </a:rPr>
                                        <m:t>𝑤</m:t>
                                      </m:r>
                                    </m:e>
                                    <m:sup>
                                      <m:r>
                                        <a:rPr lang="en-US" sz="2400" b="0" i="1" smtClean="0">
                                          <a:latin typeface="Cambria Math" panose="02040503050406030204" pitchFamily="18" charset="0"/>
                                        </a:rPr>
                                        <m:t>∗</m:t>
                                      </m:r>
                                    </m:sup>
                                  </m:sSup>
                                </m:sub>
                              </m:sSub>
                            </m:e>
                          </m:d>
                        </m:num>
                        <m:den>
                          <m:r>
                            <a:rPr lang="en-US" sz="2400" b="0" i="1" smtClean="0">
                              <a:latin typeface="Cambria Math" panose="02040503050406030204" pitchFamily="18" charset="0"/>
                            </a:rPr>
                            <m:t>|</m:t>
                          </m:r>
                          <m:r>
                            <a:rPr lang="en-US" sz="2400" b="0" i="1" smtClean="0">
                              <a:latin typeface="Cambria Math" panose="02040503050406030204" pitchFamily="18" charset="0"/>
                            </a:rPr>
                            <m:t>𝒫</m:t>
                          </m:r>
                          <m:r>
                            <a:rPr lang="en-US" sz="2400" b="0" i="1" smtClean="0">
                              <a:latin typeface="Cambria Math" panose="02040503050406030204" pitchFamily="18" charset="0"/>
                            </a:rPr>
                            <m:t>|</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e>
                          </m:d>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r>
                                <a:rPr lang="en-US" sz="2400" b="0" i="1" smtClean="0">
                                  <a:latin typeface="Cambria Math" panose="02040503050406030204" pitchFamily="18" charset="0"/>
                                </a:rPr>
                                <m:t>𝑌𝐸𝑆</m:t>
                              </m:r>
                            </m:sub>
                          </m:sSub>
                          <m:r>
                            <a:rPr lang="en-US" sz="2400" b="0" i="1" smtClean="0">
                              <a:latin typeface="Cambria Math" panose="02040503050406030204" pitchFamily="18" charset="0"/>
                            </a:rPr>
                            <m:t>|</m:t>
                          </m:r>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𝑄</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𝒫</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𝑄</m:t>
                      </m:r>
                    </m:oMath>
                  </m:oMathPara>
                </a14:m>
                <a:endParaRPr lang="en-US" sz="2400" dirty="0"/>
              </a:p>
            </p:txBody>
          </p:sp>
        </mc:Choice>
        <mc:Fallback>
          <p:sp>
            <p:nvSpPr>
              <p:cNvPr id="44" name="TextBox 43">
                <a:extLst>
                  <a:ext uri="{FF2B5EF4-FFF2-40B4-BE49-F238E27FC236}">
                    <a16:creationId xmlns:a16="http://schemas.microsoft.com/office/drawing/2014/main" id="{1E9E855C-195D-9CBD-727C-97FF605AA779}"/>
                  </a:ext>
                </a:extLst>
              </p:cNvPr>
              <p:cNvSpPr txBox="1">
                <a:spLocks noRot="1" noChangeAspect="1" noMove="1" noResize="1" noEditPoints="1" noAdjustHandles="1" noChangeArrowheads="1" noChangeShapeType="1" noTextEdit="1"/>
              </p:cNvSpPr>
              <p:nvPr/>
            </p:nvSpPr>
            <p:spPr>
              <a:xfrm>
                <a:off x="1985408" y="1038967"/>
                <a:ext cx="7382085" cy="869212"/>
              </a:xfrm>
              <a:prstGeom prst="rect">
                <a:avLst/>
              </a:prstGeom>
              <a:blipFill>
                <a:blip r:embed="rId7"/>
                <a:stretch>
                  <a:fillRect b="-8571"/>
                </a:stretch>
              </a:blipFill>
            </p:spPr>
            <p:txBody>
              <a:bodyPr/>
              <a:lstStyle/>
              <a:p>
                <a:r>
                  <a:rPr lang="en-US">
                    <a:noFill/>
                  </a:rPr>
                  <a:t> </a:t>
                </a:r>
              </a:p>
            </p:txBody>
          </p:sp>
        </mc:Fallback>
      </mc:AlternateContent>
    </p:spTree>
    <p:extLst>
      <p:ext uri="{BB962C8B-B14F-4D97-AF65-F5344CB8AC3E}">
        <p14:creationId xmlns:p14="http://schemas.microsoft.com/office/powerpoint/2010/main" val="12459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p:bldP spid="43" grpId="0" animBg="1"/>
      <p:bldP spid="45" grpId="0"/>
      <p:bldP spid="2" grpId="0" animBg="1"/>
      <p:bldP spid="14" grpId="0"/>
      <p:bldP spid="16" grpId="0" animBg="1"/>
      <p:bldP spid="33" grpId="0"/>
      <p:bldP spid="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2B8AFAF-9122-4E7F-3A0A-2FCCC3BA1B7C}"/>
              </a:ext>
            </a:extLst>
          </p:cNvPr>
          <p:cNvSpPr/>
          <p:nvPr/>
        </p:nvSpPr>
        <p:spPr>
          <a:xfrm>
            <a:off x="756722" y="3138986"/>
            <a:ext cx="10678551" cy="3129645"/>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49208892-AA9D-D4F7-3B05-305A08735C4D}"/>
                  </a:ext>
                </a:extLst>
              </p:cNvPr>
              <p:cNvSpPr txBox="1">
                <a:spLocks/>
              </p:cNvSpPr>
              <p:nvPr/>
            </p:nvSpPr>
            <p:spPr>
              <a:xfrm>
                <a:off x="1096105" y="4113199"/>
                <a:ext cx="10162735" cy="2155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𝒫</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𝑄</m:t>
                    </m:r>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𝒫</m:t>
                        </m:r>
                      </m:e>
                      <m:sub>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sup>
                        </m:sSup>
                      </m:sub>
                    </m:sSub>
                  </m:oMath>
                </a14:m>
                <a:r>
                  <a:rPr lang="en-US" sz="2400" dirty="0"/>
                  <a:t> is </a:t>
                </a:r>
                <a14:m>
                  <m:oMath xmlns:m="http://schemas.openxmlformats.org/officeDocument/2006/math">
                    <m:r>
                      <a:rPr lang="en-US" sz="2400" b="0" i="1" smtClean="0">
                        <a:latin typeface="Cambria Math" panose="02040503050406030204" pitchFamily="18" charset="0"/>
                      </a:rPr>
                      <m:t>𝜖</m:t>
                    </m:r>
                  </m:oMath>
                </a14:m>
                <a:r>
                  <a:rPr lang="en-US" sz="2400" dirty="0"/>
                  <a:t>-close to a convex combination of random permutation tuples </a:t>
                </a:r>
                <a14:m>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𝐺</m:t>
                            </m:r>
                          </m:e>
                          <m:sub>
                            <m:r>
                              <a:rPr lang="en-US" sz="2400" b="0" i="1" dirty="0" smtClean="0">
                                <a:latin typeface="Cambria Math" panose="02040503050406030204" pitchFamily="18" charset="0"/>
                              </a:rPr>
                              <m:t>𝑘</m:t>
                            </m:r>
                          </m:sub>
                        </m:sSub>
                      </m:e>
                    </m:d>
                    <m:r>
                      <a:rPr lang="en-US" sz="2400" b="0" i="1" smtClean="0">
                        <a:latin typeface="Cambria Math" panose="02040503050406030204" pitchFamily="18" charset="0"/>
                      </a:rPr>
                      <m:t> </m:t>
                    </m:r>
                  </m:oMath>
                </a14:m>
                <a:r>
                  <a:rPr lang="en-US" sz="2400" dirty="0">
                    <a:solidFill>
                      <a:schemeClr val="tx1"/>
                    </a:solidFill>
                  </a:rPr>
                  <a:t> such that</a:t>
                </a:r>
              </a:p>
              <a:p>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𝐺</m:t>
                        </m:r>
                      </m:e>
                      <m:sub>
                        <m:r>
                          <a:rPr lang="en-US" sz="2400" i="1">
                            <a:latin typeface="Cambria Math" panose="02040503050406030204" pitchFamily="18" charset="0"/>
                          </a:rPr>
                          <m:t>𝑘</m:t>
                        </m:r>
                      </m:sub>
                    </m:sSub>
                    <m:r>
                      <a:rPr lang="en-US" sz="2400" i="1">
                        <a:latin typeface="Cambria Math" panose="02040503050406030204" pitchFamily="18" charset="0"/>
                      </a:rPr>
                      <m:t> </m:t>
                    </m:r>
                  </m:oMath>
                </a14:m>
                <a:r>
                  <a:rPr lang="en-US" sz="2400" dirty="0"/>
                  <a:t>has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𝛿</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𝜖</m:t>
                                </m:r>
                              </m:den>
                            </m:f>
                          </m:e>
                        </m:func>
                      </m:e>
                    </m:d>
                  </m:oMath>
                </a14:m>
                <a:r>
                  <a:rPr lang="en-US" sz="2400" dirty="0">
                    <a:solidFill>
                      <a:schemeClr val="tx1"/>
                    </a:solidFill>
                  </a:rPr>
                  <a:t> fixed coordinates, and</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𝑘</m:t>
                        </m:r>
                      </m:sub>
                    </m:sSub>
                  </m:oMath>
                </a14:m>
                <a:r>
                  <a:rPr lang="en-US" sz="2400" dirty="0">
                    <a:solidFill>
                      <a:schemeClr val="tx1"/>
                    </a:solidFill>
                  </a:rPr>
                  <a:t> and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𝐺</m:t>
                        </m:r>
                      </m:e>
                      <m:sub>
                        <m:r>
                          <a:rPr lang="en-US" sz="2400" i="1">
                            <a:latin typeface="Cambria Math" panose="02040503050406030204" pitchFamily="18" charset="0"/>
                          </a:rPr>
                          <m:t>𝑘</m:t>
                        </m:r>
                      </m:sub>
                      <m:sup>
                        <m:r>
                          <a:rPr lang="en-US" sz="2400" b="0" i="1" smtClean="0">
                            <a:latin typeface="Cambria Math" panose="02040503050406030204" pitchFamily="18" charset="0"/>
                          </a:rPr>
                          <m:t>−1</m:t>
                        </m:r>
                      </m:sup>
                    </m:sSubSup>
                  </m:oMath>
                </a14:m>
                <a:r>
                  <a:rPr lang="en-US" sz="2400" dirty="0">
                    <a:solidFill>
                      <a:schemeClr val="tx1"/>
                    </a:solidFill>
                  </a:rPr>
                  <a:t> are </a:t>
                </a:r>
                <a14:m>
                  <m:oMath xmlns:m="http://schemas.openxmlformats.org/officeDocument/2006/math">
                    <m:r>
                      <a:rPr lang="en-US" sz="2400" b="0" i="1" smtClean="0">
                        <a:latin typeface="Cambria Math" panose="02040503050406030204" pitchFamily="18" charset="0"/>
                      </a:rPr>
                      <m:t>𝛿</m:t>
                    </m:r>
                  </m:oMath>
                </a14:m>
                <a:r>
                  <a:rPr lang="en-US" sz="2400" dirty="0">
                    <a:solidFill>
                      <a:schemeClr val="tx1"/>
                    </a:solidFill>
                  </a:rPr>
                  <a:t>-dense everywhere outside of fixed coordinates. </a:t>
                </a:r>
              </a:p>
            </p:txBody>
          </p:sp>
        </mc:Choice>
        <mc:Fallback>
          <p:sp>
            <p:nvSpPr>
              <p:cNvPr id="9" name="Content Placeholder 2">
                <a:extLst>
                  <a:ext uri="{FF2B5EF4-FFF2-40B4-BE49-F238E27FC236}">
                    <a16:creationId xmlns:a16="http://schemas.microsoft.com/office/drawing/2014/main" id="{49208892-AA9D-D4F7-3B05-305A08735C4D}"/>
                  </a:ext>
                </a:extLst>
              </p:cNvPr>
              <p:cNvSpPr txBox="1">
                <a:spLocks noRot="1" noChangeAspect="1" noMove="1" noResize="1" noEditPoints="1" noAdjustHandles="1" noChangeArrowheads="1" noChangeShapeType="1" noTextEdit="1"/>
              </p:cNvSpPr>
              <p:nvPr/>
            </p:nvSpPr>
            <p:spPr>
              <a:xfrm>
                <a:off x="1096105" y="4113199"/>
                <a:ext cx="10162735" cy="2155432"/>
              </a:xfrm>
              <a:prstGeom prst="rect">
                <a:avLst/>
              </a:prstGeom>
              <a:blipFill>
                <a:blip r:embed="rId3"/>
                <a:stretch>
                  <a:fillRect l="-999" t="-470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7BB5A5B-06EE-E2BF-C498-713DD2568930}"/>
              </a:ext>
            </a:extLst>
          </p:cNvPr>
          <p:cNvSpPr txBox="1"/>
          <p:nvPr/>
        </p:nvSpPr>
        <p:spPr>
          <a:xfrm>
            <a:off x="1014628" y="3429000"/>
            <a:ext cx="10162735" cy="523220"/>
          </a:xfrm>
          <a:prstGeom prst="rect">
            <a:avLst/>
          </a:prstGeom>
          <a:noFill/>
        </p:spPr>
        <p:txBody>
          <a:bodyPr wrap="square" rtlCol="0">
            <a:spAutoFit/>
          </a:bodyPr>
          <a:lstStyle/>
          <a:p>
            <a:r>
              <a:rPr lang="en-US" sz="2800" b="1" u="sng" dirty="0"/>
              <a:t>Min-entropy decomposition lemma</a:t>
            </a:r>
            <a:endParaRPr lang="en-US" sz="2800" u="sng" dirty="0"/>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BC6AAEAD-AC76-0243-EEC4-1C2BCA8F8687}"/>
                  </a:ext>
                </a:extLst>
              </p:cNvPr>
              <p:cNvSpPr txBox="1">
                <a:spLocks/>
              </p:cNvSpPr>
              <p:nvPr/>
            </p:nvSpPr>
            <p:spPr>
              <a:xfrm>
                <a:off x="756722" y="509986"/>
                <a:ext cx="3320603" cy="71921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ℱ</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lim>
                          </m:limLow>
                        </m:fName>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up>
                                  <m:r>
                                    <a:rPr lang="en-US" sz="2400" b="0" i="1" smtClean="0">
                                      <a:latin typeface="Cambria Math" panose="02040503050406030204" pitchFamily="18" charset="0"/>
                                    </a:rPr>
                                    <m:t>𝐹</m:t>
                                  </m:r>
                                </m:sup>
                              </m:sSubSup>
                              <m:r>
                                <a:rPr lang="en-US" sz="2400" b="0" i="1" smtClean="0">
                                  <a:latin typeface="Cambria Math" panose="02040503050406030204" pitchFamily="18" charset="0"/>
                                </a:rPr>
                                <m:t>=1</m:t>
                              </m:r>
                            </m:e>
                          </m:d>
                        </m:e>
                      </m:func>
                    </m:oMath>
                  </m:oMathPara>
                </a14:m>
                <a:endParaRPr lang="en-US" sz="2400" dirty="0"/>
              </a:p>
            </p:txBody>
          </p:sp>
        </mc:Choice>
        <mc:Fallback>
          <p:sp>
            <p:nvSpPr>
              <p:cNvPr id="11" name="Content Placeholder 2">
                <a:extLst>
                  <a:ext uri="{FF2B5EF4-FFF2-40B4-BE49-F238E27FC236}">
                    <a16:creationId xmlns:a16="http://schemas.microsoft.com/office/drawing/2014/main" id="{BC6AAEAD-AC76-0243-EEC4-1C2BCA8F8687}"/>
                  </a:ext>
                </a:extLst>
              </p:cNvPr>
              <p:cNvSpPr txBox="1">
                <a:spLocks noRot="1" noChangeAspect="1" noMove="1" noResize="1" noEditPoints="1" noAdjustHandles="1" noChangeArrowheads="1" noChangeShapeType="1" noTextEdit="1"/>
              </p:cNvSpPr>
              <p:nvPr/>
            </p:nvSpPr>
            <p:spPr>
              <a:xfrm>
                <a:off x="756722" y="509986"/>
                <a:ext cx="3320603" cy="719213"/>
              </a:xfrm>
              <a:prstGeom prst="rect">
                <a:avLst/>
              </a:prstGeom>
              <a:blipFill>
                <a:blip r:embed="rId4"/>
                <a:stretch>
                  <a:fillRect t="-3509" b="-1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9D1FCA83-B0A0-32CF-2EDA-C12748BBFF32}"/>
                  </a:ext>
                </a:extLst>
              </p:cNvPr>
              <p:cNvSpPr txBox="1">
                <a:spLocks/>
              </p:cNvSpPr>
              <p:nvPr/>
            </p:nvSpPr>
            <p:spPr>
              <a:xfrm>
                <a:off x="7098123" y="549985"/>
                <a:ext cx="3134194" cy="719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𝔼</m:t>
                          </m:r>
                        </m:e>
                        <m:sub>
                          <m:r>
                            <a:rPr lang="en-US" sz="2400" b="0" i="1" smtClean="0">
                              <a:latin typeface="Cambria Math" panose="02040503050406030204" pitchFamily="18" charset="0"/>
                            </a:rPr>
                            <m:t>𝑘</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𝑘</m:t>
                                      </m:r>
                                    </m:sub>
                                  </m:sSub>
                                </m:sup>
                              </m:sSubSup>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r>
                        <a:rPr lang="en-US" sz="2400" b="0" i="1" smtClean="0">
                          <a:latin typeface="Cambria Math" panose="02040503050406030204" pitchFamily="18" charset="0"/>
                        </a:rPr>
                        <m:t>𝜖</m:t>
                      </m:r>
                    </m:oMath>
                  </m:oMathPara>
                </a14:m>
                <a:endParaRPr lang="en-US" sz="2400" dirty="0"/>
              </a:p>
            </p:txBody>
          </p:sp>
        </mc:Choice>
        <mc:Fallback>
          <p:sp>
            <p:nvSpPr>
              <p:cNvPr id="12" name="Content Placeholder 2">
                <a:extLst>
                  <a:ext uri="{FF2B5EF4-FFF2-40B4-BE49-F238E27FC236}">
                    <a16:creationId xmlns:a16="http://schemas.microsoft.com/office/drawing/2014/main" id="{9D1FCA83-B0A0-32CF-2EDA-C12748BBFF32}"/>
                  </a:ext>
                </a:extLst>
              </p:cNvPr>
              <p:cNvSpPr txBox="1">
                <a:spLocks noRot="1" noChangeAspect="1" noMove="1" noResize="1" noEditPoints="1" noAdjustHandles="1" noChangeArrowheads="1" noChangeShapeType="1" noTextEdit="1"/>
              </p:cNvSpPr>
              <p:nvPr/>
            </p:nvSpPr>
            <p:spPr>
              <a:xfrm>
                <a:off x="7098123" y="549985"/>
                <a:ext cx="3134194" cy="719213"/>
              </a:xfrm>
              <a:prstGeom prst="rect">
                <a:avLst/>
              </a:prstGeom>
              <a:blipFill>
                <a:blip r:embed="rId5"/>
                <a:stretch>
                  <a:fillRect t="-1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EC3209F-77F6-E6B9-C2A3-5E2D2FE171C6}"/>
                  </a:ext>
                </a:extLst>
              </p:cNvPr>
              <p:cNvSpPr txBox="1"/>
              <p:nvPr/>
            </p:nvSpPr>
            <p:spPr>
              <a:xfrm>
                <a:off x="4077325" y="549985"/>
                <a:ext cx="2660754" cy="6392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𝑃</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𝒫</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m:t>
                                      </m:r>
                                    </m:sup>
                                  </m:sSup>
                                </m:sub>
                              </m:sSub>
                            </m:lim>
                          </m:limLow>
                        </m:fName>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up>
                                  <m:r>
                                    <a:rPr lang="en-US" sz="2400" b="0" i="1" smtClean="0">
                                      <a:latin typeface="Cambria Math" panose="02040503050406030204" pitchFamily="18" charset="0"/>
                                    </a:rPr>
                                    <m:t>𝑃</m:t>
                                  </m:r>
                                </m:sup>
                              </m:sSubSup>
                              <m:r>
                                <a:rPr lang="en-US" sz="2400" b="0" i="1" smtClean="0">
                                  <a:latin typeface="Cambria Math" panose="02040503050406030204" pitchFamily="18" charset="0"/>
                                </a:rPr>
                                <m:t>=1</m:t>
                              </m:r>
                            </m:e>
                          </m:d>
                        </m:e>
                      </m:func>
                    </m:oMath>
                  </m:oMathPara>
                </a14:m>
                <a:endParaRPr lang="en-US" sz="2400" dirty="0"/>
              </a:p>
            </p:txBody>
          </p:sp>
        </mc:Choice>
        <mc:Fallback>
          <p:sp>
            <p:nvSpPr>
              <p:cNvPr id="14" name="TextBox 13">
                <a:extLst>
                  <a:ext uri="{FF2B5EF4-FFF2-40B4-BE49-F238E27FC236}">
                    <a16:creationId xmlns:a16="http://schemas.microsoft.com/office/drawing/2014/main" id="{BEC3209F-77F6-E6B9-C2A3-5E2D2FE171C6}"/>
                  </a:ext>
                </a:extLst>
              </p:cNvPr>
              <p:cNvSpPr txBox="1">
                <a:spLocks noRot="1" noChangeAspect="1" noMove="1" noResize="1" noEditPoints="1" noAdjustHandles="1" noChangeArrowheads="1" noChangeShapeType="1" noTextEdit="1"/>
              </p:cNvSpPr>
              <p:nvPr/>
            </p:nvSpPr>
            <p:spPr>
              <a:xfrm>
                <a:off x="4077325" y="549985"/>
                <a:ext cx="2660754" cy="639214"/>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E697181-F3B2-C49F-226B-D55C824FA998}"/>
              </a:ext>
            </a:extLst>
          </p:cNvPr>
          <p:cNvCxnSpPr/>
          <p:nvPr/>
        </p:nvCxnSpPr>
        <p:spPr>
          <a:xfrm flipV="1">
            <a:off x="1858780" y="1269198"/>
            <a:ext cx="0" cy="62958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3D27FA0-A505-3FE1-F2D9-7CF1E6ABA34F}"/>
                  </a:ext>
                </a:extLst>
              </p:cNvPr>
              <p:cNvSpPr txBox="1"/>
              <p:nvPr/>
            </p:nvSpPr>
            <p:spPr>
              <a:xfrm>
                <a:off x="1079011" y="1983754"/>
                <a:ext cx="2556104" cy="369332"/>
              </a:xfrm>
              <a:prstGeom prst="rect">
                <a:avLst/>
              </a:prstGeom>
              <a:noFill/>
            </p:spPr>
            <p:txBody>
              <a:bodyPr wrap="square" rtlCol="0">
                <a:spAutoFit/>
              </a:bodyPr>
              <a:lstStyle/>
              <a:p>
                <a:r>
                  <a:rPr lang="en-US" dirty="0">
                    <a:solidFill>
                      <a:srgbClr val="FFC000"/>
                    </a:solidFill>
                  </a:rPr>
                  <a:t>Definition of </a:t>
                </a:r>
                <a14:m>
                  <m:oMath xmlns:m="http://schemas.openxmlformats.org/officeDocument/2006/math">
                    <m:sSub>
                      <m:sSubPr>
                        <m:ctrlPr>
                          <a:rPr lang="en-US" sz="1800" b="0" i="1" smtClean="0">
                            <a:solidFill>
                              <a:srgbClr val="FFC000"/>
                            </a:solidFill>
                            <a:latin typeface="Cambria Math" panose="02040503050406030204" pitchFamily="18" charset="0"/>
                          </a:rPr>
                        </m:ctrlPr>
                      </m:sSubPr>
                      <m:e>
                        <m:r>
                          <a:rPr lang="en-US" sz="1800" b="0" i="1" smtClean="0">
                            <a:solidFill>
                              <a:srgbClr val="FFC000"/>
                            </a:solidFill>
                            <a:latin typeface="Cambria Math" panose="02040503050406030204" pitchFamily="18" charset="0"/>
                          </a:rPr>
                          <m:t>𝑉</m:t>
                        </m:r>
                      </m:e>
                      <m:sub>
                        <m:r>
                          <a:rPr lang="en-US" sz="1800" b="0" i="1" smtClean="0">
                            <a:solidFill>
                              <a:srgbClr val="FFC000"/>
                            </a:solidFill>
                            <a:latin typeface="Cambria Math" panose="02040503050406030204" pitchFamily="18" charset="0"/>
                          </a:rPr>
                          <m:t>∗</m:t>
                        </m:r>
                      </m:sub>
                    </m:sSub>
                    <m:r>
                      <a:rPr lang="en-US" sz="1800" b="0" i="1" smtClean="0">
                        <a:solidFill>
                          <a:srgbClr val="FFC000"/>
                        </a:solidFill>
                        <a:latin typeface="Cambria Math" panose="02040503050406030204" pitchFamily="18" charset="0"/>
                      </a:rPr>
                      <m:t>, </m:t>
                    </m:r>
                    <m:sSub>
                      <m:sSubPr>
                        <m:ctrlPr>
                          <a:rPr lang="en-US" sz="1800" b="0" i="1" smtClean="0">
                            <a:solidFill>
                              <a:srgbClr val="FFC000"/>
                            </a:solidFill>
                            <a:latin typeface="Cambria Math" panose="02040503050406030204" pitchFamily="18" charset="0"/>
                          </a:rPr>
                        </m:ctrlPr>
                      </m:sSubPr>
                      <m:e>
                        <m:r>
                          <a:rPr lang="en-US" sz="1800" b="0" i="1" smtClean="0">
                            <a:solidFill>
                              <a:srgbClr val="FFC000"/>
                            </a:solidFill>
                            <a:latin typeface="Cambria Math" panose="02040503050406030204" pitchFamily="18" charset="0"/>
                          </a:rPr>
                          <m:t>ℱ</m:t>
                        </m:r>
                      </m:e>
                      <m:sub>
                        <m:sSup>
                          <m:sSupPr>
                            <m:ctrlPr>
                              <a:rPr lang="en-US" sz="1800" b="0" i="1" smtClean="0">
                                <a:solidFill>
                                  <a:srgbClr val="FFC000"/>
                                </a:solidFill>
                                <a:latin typeface="Cambria Math" panose="02040503050406030204" pitchFamily="18" charset="0"/>
                              </a:rPr>
                            </m:ctrlPr>
                          </m:sSupPr>
                          <m:e>
                            <m:r>
                              <a:rPr lang="en-US" sz="1800" b="0" i="1" smtClean="0">
                                <a:solidFill>
                                  <a:srgbClr val="FFC000"/>
                                </a:solidFill>
                                <a:latin typeface="Cambria Math" panose="02040503050406030204" pitchFamily="18" charset="0"/>
                              </a:rPr>
                              <m:t>𝑤</m:t>
                            </m:r>
                          </m:e>
                          <m:sup>
                            <m:r>
                              <a:rPr lang="en-US" sz="1800" b="0" i="1" smtClean="0">
                                <a:solidFill>
                                  <a:srgbClr val="FFC000"/>
                                </a:solidFill>
                                <a:latin typeface="Cambria Math" panose="02040503050406030204" pitchFamily="18" charset="0"/>
                              </a:rPr>
                              <m:t>∗</m:t>
                            </m:r>
                          </m:sup>
                        </m:sSup>
                      </m:sub>
                    </m:sSub>
                  </m:oMath>
                </a14:m>
                <a:endParaRPr lang="en-US" dirty="0">
                  <a:solidFill>
                    <a:srgbClr val="FFC000"/>
                  </a:solidFill>
                </a:endParaRPr>
              </a:p>
            </p:txBody>
          </p:sp>
        </mc:Choice>
        <mc:Fallback>
          <p:sp>
            <p:nvSpPr>
              <p:cNvPr id="17" name="TextBox 16">
                <a:extLst>
                  <a:ext uri="{FF2B5EF4-FFF2-40B4-BE49-F238E27FC236}">
                    <a16:creationId xmlns:a16="http://schemas.microsoft.com/office/drawing/2014/main" id="{C3D27FA0-A505-3FE1-F2D9-7CF1E6ABA34F}"/>
                  </a:ext>
                </a:extLst>
              </p:cNvPr>
              <p:cNvSpPr txBox="1">
                <a:spLocks noRot="1" noChangeAspect="1" noMove="1" noResize="1" noEditPoints="1" noAdjustHandles="1" noChangeArrowheads="1" noChangeShapeType="1" noTextEdit="1"/>
              </p:cNvSpPr>
              <p:nvPr/>
            </p:nvSpPr>
            <p:spPr>
              <a:xfrm>
                <a:off x="1079011" y="1983754"/>
                <a:ext cx="2556104" cy="369332"/>
              </a:xfrm>
              <a:prstGeom prst="rect">
                <a:avLst/>
              </a:prstGeom>
              <a:blipFill>
                <a:blip r:embed="rId7"/>
                <a:stretch>
                  <a:fillRect l="-1478" t="-6667" b="-20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6BC407D-4BCF-05DB-E5AB-9A19D29DE01B}"/>
              </a:ext>
            </a:extLst>
          </p:cNvPr>
          <p:cNvCxnSpPr/>
          <p:nvPr/>
        </p:nvCxnSpPr>
        <p:spPr>
          <a:xfrm flipV="1">
            <a:off x="4414884" y="1189276"/>
            <a:ext cx="0" cy="62958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77D1FF-89A3-5713-4DB5-54E9B7E6653A}"/>
              </a:ext>
            </a:extLst>
          </p:cNvPr>
          <p:cNvSpPr txBox="1"/>
          <p:nvPr/>
        </p:nvSpPr>
        <p:spPr>
          <a:xfrm>
            <a:off x="3635115" y="1903832"/>
            <a:ext cx="2556104" cy="646331"/>
          </a:xfrm>
          <a:prstGeom prst="rect">
            <a:avLst/>
          </a:prstGeom>
          <a:noFill/>
        </p:spPr>
        <p:txBody>
          <a:bodyPr wrap="square" rtlCol="0">
            <a:spAutoFit/>
          </a:bodyPr>
          <a:lstStyle/>
          <a:p>
            <a:r>
              <a:rPr lang="en-US" dirty="0">
                <a:solidFill>
                  <a:srgbClr val="FFC000"/>
                </a:solidFill>
              </a:rPr>
              <a:t>Querying raw permutations</a:t>
            </a:r>
          </a:p>
        </p:txBody>
      </p:sp>
      <p:cxnSp>
        <p:nvCxnSpPr>
          <p:cNvPr id="20" name="Straight Arrow Connector 19">
            <a:extLst>
              <a:ext uri="{FF2B5EF4-FFF2-40B4-BE49-F238E27FC236}">
                <a16:creationId xmlns:a16="http://schemas.microsoft.com/office/drawing/2014/main" id="{BBC1B311-4A1B-5AA7-0E91-5E829FFD6E9F}"/>
              </a:ext>
            </a:extLst>
          </p:cNvPr>
          <p:cNvCxnSpPr/>
          <p:nvPr/>
        </p:nvCxnSpPr>
        <p:spPr>
          <a:xfrm flipV="1">
            <a:off x="7400425" y="1126480"/>
            <a:ext cx="0" cy="62958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DB81960-AB22-197B-1EDA-3AFB15FD1C23}"/>
              </a:ext>
            </a:extLst>
          </p:cNvPr>
          <p:cNvSpPr txBox="1"/>
          <p:nvPr/>
        </p:nvSpPr>
        <p:spPr>
          <a:xfrm>
            <a:off x="6620656" y="1841036"/>
            <a:ext cx="2556104" cy="646331"/>
          </a:xfrm>
          <a:prstGeom prst="rect">
            <a:avLst/>
          </a:prstGeom>
          <a:noFill/>
        </p:spPr>
        <p:txBody>
          <a:bodyPr wrap="square" rtlCol="0">
            <a:spAutoFit/>
          </a:bodyPr>
          <a:lstStyle/>
          <a:p>
            <a:r>
              <a:rPr lang="en-US" dirty="0">
                <a:solidFill>
                  <a:srgbClr val="FFC000"/>
                </a:solidFill>
              </a:rPr>
              <a:t>Min-entropy decomposition lemma</a:t>
            </a:r>
          </a:p>
        </p:txBody>
      </p:sp>
    </p:spTree>
    <p:extLst>
      <p:ext uri="{BB962C8B-B14F-4D97-AF65-F5344CB8AC3E}">
        <p14:creationId xmlns:p14="http://schemas.microsoft.com/office/powerpoint/2010/main" val="26437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p:bldP spid="14" grpId="0"/>
      <p:bldP spid="19"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E545-3EB8-2BA5-B022-BD0955D2E7D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8412F6DB-7A4D-200A-EA4B-27C0D4182B6D}"/>
                  </a:ext>
                </a:extLst>
              </p:cNvPr>
              <p:cNvSpPr txBox="1">
                <a:spLocks/>
              </p:cNvSpPr>
              <p:nvPr/>
            </p:nvSpPr>
            <p:spPr>
              <a:xfrm>
                <a:off x="756722" y="509985"/>
                <a:ext cx="11097821" cy="2510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In particular, there exists a permutation distribution </a:t>
                </a:r>
                <a14:m>
                  <m:oMath xmlns:m="http://schemas.openxmlformats.org/officeDocument/2006/math">
                    <m:r>
                      <a:rPr lang="en-US" sz="2400" b="0" i="1" smtClean="0">
                        <a:latin typeface="Cambria Math" panose="02040503050406030204" pitchFamily="18" charset="0"/>
                      </a:rPr>
                      <m:t>𝐺</m:t>
                    </m:r>
                  </m:oMath>
                </a14:m>
                <a:r>
                  <a:rPr lang="en-US" sz="2400" dirty="0"/>
                  <a:t> with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𝛿</m:t>
                        </m:r>
                      </m:den>
                    </m:f>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𝜖</m:t>
                                </m:r>
                              </m:den>
                            </m:f>
                          </m:e>
                        </m:func>
                      </m:e>
                    </m:d>
                  </m:oMath>
                </a14:m>
                <a:r>
                  <a:rPr lang="en-US" sz="2400" dirty="0"/>
                  <a:t> fixed coordinates, and is </a:t>
                </a:r>
                <a14:m>
                  <m:oMath xmlns:m="http://schemas.openxmlformats.org/officeDocument/2006/math">
                    <m:r>
                      <a:rPr lang="en-US" sz="2400" b="0" i="1" smtClean="0">
                        <a:latin typeface="Cambria Math" panose="02040503050406030204" pitchFamily="18" charset="0"/>
                      </a:rPr>
                      <m:t>𝛿</m:t>
                    </m:r>
                  </m:oMath>
                </a14:m>
                <a:r>
                  <a:rPr lang="en-US" sz="2400" dirty="0"/>
                  <a:t>-dense everywhere else, such that </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up>
                                  <m:r>
                                    <a:rPr lang="en-US" sz="2400" b="0" i="1" smtClean="0">
                                      <a:latin typeface="Cambria Math" panose="02040503050406030204" pitchFamily="18" charset="0"/>
                                    </a:rPr>
                                    <m:t>𝐺</m:t>
                                  </m:r>
                                </m:sup>
                              </m:sSubSup>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9</m:t>
                          </m:r>
                        </m:num>
                        <m:den>
                          <m:r>
                            <a:rPr lang="en-US" sz="2400" i="1">
                              <a:latin typeface="Cambria Math" panose="02040503050406030204" pitchFamily="18" charset="0"/>
                            </a:rPr>
                            <m:t>10</m:t>
                          </m:r>
                        </m:den>
                      </m:f>
                      <m:r>
                        <a:rPr lang="en-US" sz="2400" i="1">
                          <a:latin typeface="Cambria Math" panose="02040503050406030204" pitchFamily="18" charset="0"/>
                        </a:rPr>
                        <m:t>−</m:t>
                      </m:r>
                      <m:r>
                        <a:rPr lang="en-US" sz="2400" i="1">
                          <a:latin typeface="Cambria Math" panose="02040503050406030204" pitchFamily="18" charset="0"/>
                        </a:rPr>
                        <m:t>𝜖</m:t>
                      </m:r>
                    </m:oMath>
                  </m:oMathPara>
                </a14:m>
                <a:endParaRPr lang="en-US" sz="2400" dirty="0"/>
              </a:p>
              <a:p>
                <a:pPr marL="0" indent="0">
                  <a:buNone/>
                </a:pPr>
                <a:endParaRPr lang="en-US" sz="2400" dirty="0"/>
              </a:p>
            </p:txBody>
          </p:sp>
        </mc:Choice>
        <mc:Fallback>
          <p:sp>
            <p:nvSpPr>
              <p:cNvPr id="11" name="Content Placeholder 2">
                <a:extLst>
                  <a:ext uri="{FF2B5EF4-FFF2-40B4-BE49-F238E27FC236}">
                    <a16:creationId xmlns:a16="http://schemas.microsoft.com/office/drawing/2014/main" id="{8412F6DB-7A4D-200A-EA4B-27C0D4182B6D}"/>
                  </a:ext>
                </a:extLst>
              </p:cNvPr>
              <p:cNvSpPr txBox="1">
                <a:spLocks noRot="1" noChangeAspect="1" noMove="1" noResize="1" noEditPoints="1" noAdjustHandles="1" noChangeArrowheads="1" noChangeShapeType="1" noTextEdit="1"/>
              </p:cNvSpPr>
              <p:nvPr/>
            </p:nvSpPr>
            <p:spPr>
              <a:xfrm>
                <a:off x="756722" y="509985"/>
                <a:ext cx="11097821" cy="2510801"/>
              </a:xfrm>
              <a:prstGeom prst="rect">
                <a:avLst/>
              </a:prstGeom>
              <a:blipFill>
                <a:blip r:embed="rId3"/>
                <a:stretch>
                  <a:fillRect l="-9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03BFBE0-E150-B286-FF6E-B19F3157B8BB}"/>
                  </a:ext>
                </a:extLst>
              </p:cNvPr>
              <p:cNvSpPr txBox="1">
                <a:spLocks/>
              </p:cNvSpPr>
              <p:nvPr/>
            </p:nvSpPr>
            <p:spPr>
              <a:xfrm>
                <a:off x="756722" y="3429000"/>
                <a:ext cx="11097821" cy="2510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a:t>
                </a:r>
                <a:r>
                  <a:rPr lang="en-US" sz="2400" b="1" dirty="0">
                    <a:solidFill>
                      <a:srgbClr val="FFFF00"/>
                    </a:solidFill>
                  </a:rPr>
                  <a:t>quantum </a:t>
                </a:r>
                <a:r>
                  <a:rPr lang="en-US" sz="2400" b="1" dirty="0" err="1">
                    <a:solidFill>
                      <a:srgbClr val="FFFF00"/>
                    </a:solidFill>
                  </a:rPr>
                  <a:t>pseudorandomness</a:t>
                </a:r>
                <a:r>
                  <a:rPr lang="en-US" sz="2400" b="1" dirty="0">
                    <a:solidFill>
                      <a:srgbClr val="FFFF00"/>
                    </a:solidFill>
                  </a:rPr>
                  <a:t> conjecture</a:t>
                </a:r>
                <a:r>
                  <a:rPr lang="en-US" sz="2400" b="1" dirty="0">
                    <a:solidFill>
                      <a:srgbClr val="FF7DFB"/>
                    </a:solidFill>
                  </a:rPr>
                  <a:t> </a:t>
                </a:r>
                <a:r>
                  <a:rPr lang="en-US" sz="2400" dirty="0"/>
                  <a:t>implies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Sub>
                  </m:oMath>
                </a14:m>
                <a:r>
                  <a:rPr lang="en-US" sz="2400" dirty="0"/>
                  <a:t> cannot distinguish between </a:t>
                </a:r>
                <a14:m>
                  <m:oMath xmlns:m="http://schemas.openxmlformats.org/officeDocument/2006/math">
                    <m:r>
                      <a:rPr lang="en-US" sz="2400" b="0" i="1" smtClean="0">
                        <a:latin typeface="Cambria Math" panose="02040503050406030204" pitchFamily="18" charset="0"/>
                      </a:rPr>
                      <m:t>𝐺</m:t>
                    </m:r>
                  </m:oMath>
                </a14:m>
                <a:r>
                  <a:rPr lang="en-US" sz="2400" dirty="0"/>
                  <a:t> and a uniformly random permutation tuple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e>
                    </m:d>
                  </m:oMath>
                </a14:m>
                <a:r>
                  <a:rPr lang="en-US" sz="2400" dirty="0"/>
                  <a:t> conditioned on the same fixed coordinates!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up>
                                  <m:r>
                                    <a:rPr lang="en-US" sz="2400" b="0" i="1" smtClean="0">
                                      <a:latin typeface="Cambria Math" panose="02040503050406030204" pitchFamily="18" charset="0"/>
                                    </a:rPr>
                                    <m:t>𝑃</m:t>
                                  </m:r>
                                </m:sup>
                              </m:sSubSup>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9</m:t>
                          </m:r>
                        </m:num>
                        <m:den>
                          <m:r>
                            <a:rPr lang="en-US" sz="2400" i="1">
                              <a:latin typeface="Cambria Math" panose="02040503050406030204" pitchFamily="18" charset="0"/>
                            </a:rPr>
                            <m:t>10</m:t>
                          </m:r>
                        </m:den>
                      </m:f>
                      <m:r>
                        <a:rPr lang="en-US" sz="2400" i="1">
                          <a:latin typeface="Cambria Math" panose="02040503050406030204" pitchFamily="18" charset="0"/>
                        </a:rPr>
                        <m:t>−</m:t>
                      </m:r>
                      <m:r>
                        <a:rPr lang="en-US" sz="2400" i="1">
                          <a:latin typeface="Cambria Math" panose="02040503050406030204" pitchFamily="18" charset="0"/>
                        </a:rPr>
                        <m:t>𝜖</m:t>
                      </m:r>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𝛿</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8</m:t>
                          </m:r>
                        </m:num>
                        <m:den>
                          <m:r>
                            <a:rPr lang="en-US" sz="2400" b="0" i="1" smtClean="0">
                              <a:latin typeface="Cambria Math" panose="02040503050406030204" pitchFamily="18" charset="0"/>
                            </a:rPr>
                            <m:t>10</m:t>
                          </m:r>
                        </m:den>
                      </m:f>
                    </m:oMath>
                  </m:oMathPara>
                </a14:m>
                <a:endParaRPr lang="en-US" sz="2400" dirty="0"/>
              </a:p>
              <a:p>
                <a:pPr marL="0" indent="0">
                  <a:buNone/>
                </a:pPr>
                <a:endParaRPr lang="en-US" sz="2400" dirty="0"/>
              </a:p>
            </p:txBody>
          </p:sp>
        </mc:Choice>
        <mc:Fallback>
          <p:sp>
            <p:nvSpPr>
              <p:cNvPr id="3" name="Content Placeholder 2">
                <a:extLst>
                  <a:ext uri="{FF2B5EF4-FFF2-40B4-BE49-F238E27FC236}">
                    <a16:creationId xmlns:a16="http://schemas.microsoft.com/office/drawing/2014/main" id="{103BFBE0-E150-B286-FF6E-B19F3157B8BB}"/>
                  </a:ext>
                </a:extLst>
              </p:cNvPr>
              <p:cNvSpPr txBox="1">
                <a:spLocks noRot="1" noChangeAspect="1" noMove="1" noResize="1" noEditPoints="1" noAdjustHandles="1" noChangeArrowheads="1" noChangeShapeType="1" noTextEdit="1"/>
              </p:cNvSpPr>
              <p:nvPr/>
            </p:nvSpPr>
            <p:spPr>
              <a:xfrm>
                <a:off x="756722" y="3429000"/>
                <a:ext cx="11097821" cy="2510801"/>
              </a:xfrm>
              <a:prstGeom prst="rect">
                <a:avLst/>
              </a:prstGeom>
              <a:blipFill>
                <a:blip r:embed="rId4"/>
                <a:stretch>
                  <a:fillRect l="-914" t="-3535" r="-1257"/>
                </a:stretch>
              </a:blipFill>
            </p:spPr>
            <p:txBody>
              <a:bodyPr/>
              <a:lstStyle/>
              <a:p>
                <a:r>
                  <a:rPr lang="en-US">
                    <a:noFill/>
                  </a:rPr>
                  <a:t> </a:t>
                </a:r>
              </a:p>
            </p:txBody>
          </p:sp>
        </mc:Fallback>
      </mc:AlternateContent>
    </p:spTree>
    <p:extLst>
      <p:ext uri="{BB962C8B-B14F-4D97-AF65-F5344CB8AC3E}">
        <p14:creationId xmlns:p14="http://schemas.microsoft.com/office/powerpoint/2010/main" val="35389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530E-38AD-81C1-A8C4-64A8F5E2C7D2}"/>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5FBB3E46-DA34-1C3C-1F6E-9B1787FF7F54}"/>
                  </a:ext>
                </a:extLst>
              </p:cNvPr>
              <p:cNvSpPr txBox="1">
                <a:spLocks/>
              </p:cNvSpPr>
              <p:nvPr/>
            </p:nvSpPr>
            <p:spPr>
              <a:xfrm>
                <a:off x="756722" y="509986"/>
                <a:ext cx="11097821" cy="1385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Translating raw permutations back to graph oracles. A uniformly random permutation tuple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e>
                    </m:d>
                  </m:oMath>
                </a14:m>
                <a:r>
                  <a:rPr lang="en-US" sz="2400" dirty="0"/>
                  <a:t> with some fixed coordinates corresponds to a uniformly random YES graph oracle conditioned on </a:t>
                </a:r>
                <a:r>
                  <a:rPr lang="en-US" sz="2400" b="1" dirty="0">
                    <a:solidFill>
                      <a:srgbClr val="FFFF00"/>
                    </a:solidFill>
                  </a:rPr>
                  <a:t>some fixed structures</a:t>
                </a:r>
                <a:r>
                  <a:rPr lang="en-US" sz="2400" dirty="0"/>
                  <a:t>. </a:t>
                </a:r>
              </a:p>
            </p:txBody>
          </p:sp>
        </mc:Choice>
        <mc:Fallback>
          <p:sp>
            <p:nvSpPr>
              <p:cNvPr id="11" name="Content Placeholder 2">
                <a:extLst>
                  <a:ext uri="{FF2B5EF4-FFF2-40B4-BE49-F238E27FC236}">
                    <a16:creationId xmlns:a16="http://schemas.microsoft.com/office/drawing/2014/main" id="{5FBB3E46-DA34-1C3C-1F6E-9B1787FF7F54}"/>
                  </a:ext>
                </a:extLst>
              </p:cNvPr>
              <p:cNvSpPr txBox="1">
                <a:spLocks noRot="1" noChangeAspect="1" noMove="1" noResize="1" noEditPoints="1" noAdjustHandles="1" noChangeArrowheads="1" noChangeShapeType="1" noTextEdit="1"/>
              </p:cNvSpPr>
              <p:nvPr/>
            </p:nvSpPr>
            <p:spPr>
              <a:xfrm>
                <a:off x="756722" y="509986"/>
                <a:ext cx="11097821" cy="1385360"/>
              </a:xfrm>
              <a:prstGeom prst="rect">
                <a:avLst/>
              </a:prstGeom>
              <a:blipFill>
                <a:blip r:embed="rId3"/>
                <a:stretch>
                  <a:fillRect l="-914" t="-6364" r="-1257"/>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80BF623-1FA8-BEF8-CDF9-951A99A41BA0}"/>
              </a:ext>
            </a:extLst>
          </p:cNvPr>
          <p:cNvSpPr/>
          <p:nvPr/>
        </p:nvSpPr>
        <p:spPr>
          <a:xfrm>
            <a:off x="3254829" y="2476765"/>
            <a:ext cx="2443395" cy="2485890"/>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1CF01F0-077D-E455-B6F0-7E5970C05FA3}"/>
              </a:ext>
            </a:extLst>
          </p:cNvPr>
          <p:cNvSpPr/>
          <p:nvPr/>
        </p:nvSpPr>
        <p:spPr>
          <a:xfrm>
            <a:off x="6517686" y="2476765"/>
            <a:ext cx="2443395" cy="2485890"/>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F88EED-7C03-131B-06A4-3C7E9CB5CDCC}"/>
              </a:ext>
            </a:extLst>
          </p:cNvPr>
          <p:cNvSpPr/>
          <p:nvPr/>
        </p:nvSpPr>
        <p:spPr>
          <a:xfrm>
            <a:off x="3814463" y="358533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A44AFE-1020-EA21-CF1A-6646CEAA9469}"/>
              </a:ext>
            </a:extLst>
          </p:cNvPr>
          <p:cNvSpPr/>
          <p:nvPr/>
        </p:nvSpPr>
        <p:spPr>
          <a:xfrm>
            <a:off x="4821997" y="3260636"/>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FF86AFB-9E63-3EAB-701B-BFA97FDDCD9C}"/>
                  </a:ext>
                </a:extLst>
              </p:cNvPr>
              <p:cNvSpPr txBox="1"/>
              <p:nvPr/>
            </p:nvSpPr>
            <p:spPr>
              <a:xfrm>
                <a:off x="3321582" y="3520609"/>
                <a:ext cx="69395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p:sp>
            <p:nvSpPr>
              <p:cNvPr id="7" name="TextBox 6">
                <a:extLst>
                  <a:ext uri="{FF2B5EF4-FFF2-40B4-BE49-F238E27FC236}">
                    <a16:creationId xmlns:a16="http://schemas.microsoft.com/office/drawing/2014/main" id="{DFF86AFB-9E63-3EAB-701B-BFA97FDDCD9C}"/>
                  </a:ext>
                </a:extLst>
              </p:cNvPr>
              <p:cNvSpPr txBox="1">
                <a:spLocks noRot="1" noChangeAspect="1" noMove="1" noResize="1" noEditPoints="1" noAdjustHandles="1" noChangeArrowheads="1" noChangeShapeType="1" noTextEdit="1"/>
              </p:cNvSpPr>
              <p:nvPr/>
            </p:nvSpPr>
            <p:spPr>
              <a:xfrm>
                <a:off x="3321582" y="3520609"/>
                <a:ext cx="69395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0645D87-EF09-B73A-4CC5-BD184E466C63}"/>
                  </a:ext>
                </a:extLst>
              </p:cNvPr>
              <p:cNvSpPr txBox="1"/>
              <p:nvPr/>
            </p:nvSpPr>
            <p:spPr>
              <a:xfrm>
                <a:off x="4721866" y="3095155"/>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7</m:t>
                      </m:r>
                    </m:oMath>
                  </m:oMathPara>
                </a14:m>
                <a:endParaRPr lang="en-US" dirty="0">
                  <a:solidFill>
                    <a:schemeClr val="bg1"/>
                  </a:solidFill>
                </a:endParaRPr>
              </a:p>
            </p:txBody>
          </p:sp>
        </mc:Choice>
        <mc:Fallback>
          <p:sp>
            <p:nvSpPr>
              <p:cNvPr id="8" name="TextBox 7">
                <a:extLst>
                  <a:ext uri="{FF2B5EF4-FFF2-40B4-BE49-F238E27FC236}">
                    <a16:creationId xmlns:a16="http://schemas.microsoft.com/office/drawing/2014/main" id="{A0645D87-EF09-B73A-4CC5-BD184E466C63}"/>
                  </a:ext>
                </a:extLst>
              </p:cNvPr>
              <p:cNvSpPr txBox="1">
                <a:spLocks noRot="1" noChangeAspect="1" noMove="1" noResize="1" noEditPoints="1" noAdjustHandles="1" noChangeArrowheads="1" noChangeShapeType="1" noTextEdit="1"/>
              </p:cNvSpPr>
              <p:nvPr/>
            </p:nvSpPr>
            <p:spPr>
              <a:xfrm>
                <a:off x="4721866" y="3095155"/>
                <a:ext cx="710978" cy="369332"/>
              </a:xfrm>
              <a:prstGeom prst="rect">
                <a:avLst/>
              </a:prstGeom>
              <a:blipFill>
                <a:blip r:embed="rId5"/>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04DD1F3D-C67D-B997-6B1F-7464E5E85FA3}"/>
              </a:ext>
            </a:extLst>
          </p:cNvPr>
          <p:cNvSpPr/>
          <p:nvPr/>
        </p:nvSpPr>
        <p:spPr>
          <a:xfrm>
            <a:off x="7068660" y="3460690"/>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CC5BA6-06C3-95AA-88FD-0E698F6CECC7}"/>
              </a:ext>
            </a:extLst>
          </p:cNvPr>
          <p:cNvSpPr/>
          <p:nvPr/>
        </p:nvSpPr>
        <p:spPr>
          <a:xfrm>
            <a:off x="7951892" y="4451556"/>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65054C4-EA0E-1A67-5B26-815B42CC7D25}"/>
              </a:ext>
            </a:extLst>
          </p:cNvPr>
          <p:cNvSpPr/>
          <p:nvPr/>
        </p:nvSpPr>
        <p:spPr>
          <a:xfrm>
            <a:off x="4291848" y="4373517"/>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ECA872C-AA0C-CCC6-5135-FD48CDB712B8}"/>
                  </a:ext>
                </a:extLst>
              </p:cNvPr>
              <p:cNvSpPr txBox="1"/>
              <p:nvPr/>
            </p:nvSpPr>
            <p:spPr>
              <a:xfrm>
                <a:off x="3869573" y="4477094"/>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17</m:t>
                      </m:r>
                    </m:oMath>
                  </m:oMathPara>
                </a14:m>
                <a:endParaRPr lang="en-US" dirty="0">
                  <a:solidFill>
                    <a:schemeClr val="bg1"/>
                  </a:solidFill>
                </a:endParaRPr>
              </a:p>
            </p:txBody>
          </p:sp>
        </mc:Choice>
        <mc:Fallback>
          <p:sp>
            <p:nvSpPr>
              <p:cNvPr id="13" name="TextBox 12">
                <a:extLst>
                  <a:ext uri="{FF2B5EF4-FFF2-40B4-BE49-F238E27FC236}">
                    <a16:creationId xmlns:a16="http://schemas.microsoft.com/office/drawing/2014/main" id="{4ECA872C-AA0C-CCC6-5135-FD48CDB712B8}"/>
                  </a:ext>
                </a:extLst>
              </p:cNvPr>
              <p:cNvSpPr txBox="1">
                <a:spLocks noRot="1" noChangeAspect="1" noMove="1" noResize="1" noEditPoints="1" noAdjustHandles="1" noChangeArrowheads="1" noChangeShapeType="1" noTextEdit="1"/>
              </p:cNvSpPr>
              <p:nvPr/>
            </p:nvSpPr>
            <p:spPr>
              <a:xfrm>
                <a:off x="3869573" y="4477094"/>
                <a:ext cx="143198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220D8E7-69BB-FFD9-E5C1-88E7E1782742}"/>
                  </a:ext>
                </a:extLst>
              </p:cNvPr>
              <p:cNvSpPr txBox="1"/>
              <p:nvPr/>
            </p:nvSpPr>
            <p:spPr>
              <a:xfrm>
                <a:off x="6381043" y="3555521"/>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p:sp>
            <p:nvSpPr>
              <p:cNvPr id="14" name="TextBox 13">
                <a:extLst>
                  <a:ext uri="{FF2B5EF4-FFF2-40B4-BE49-F238E27FC236}">
                    <a16:creationId xmlns:a16="http://schemas.microsoft.com/office/drawing/2014/main" id="{B220D8E7-69BB-FFD9-E5C1-88E7E1782742}"/>
                  </a:ext>
                </a:extLst>
              </p:cNvPr>
              <p:cNvSpPr txBox="1">
                <a:spLocks noRot="1" noChangeAspect="1" noMove="1" noResize="1" noEditPoints="1" noAdjustHandles="1" noChangeArrowheads="1" noChangeShapeType="1" noTextEdit="1"/>
              </p:cNvSpPr>
              <p:nvPr/>
            </p:nvSpPr>
            <p:spPr>
              <a:xfrm>
                <a:off x="6381043" y="3555521"/>
                <a:ext cx="143198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03A0E7F-EB5C-C59B-1401-B7827F63F4ED}"/>
                  </a:ext>
                </a:extLst>
              </p:cNvPr>
              <p:cNvSpPr txBox="1"/>
              <p:nvPr/>
            </p:nvSpPr>
            <p:spPr>
              <a:xfrm>
                <a:off x="7864693" y="4074245"/>
                <a:ext cx="7051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p:sp>
            <p:nvSpPr>
              <p:cNvPr id="15" name="TextBox 14">
                <a:extLst>
                  <a:ext uri="{FF2B5EF4-FFF2-40B4-BE49-F238E27FC236}">
                    <a16:creationId xmlns:a16="http://schemas.microsoft.com/office/drawing/2014/main" id="{D03A0E7F-EB5C-C59B-1401-B7827F63F4ED}"/>
                  </a:ext>
                </a:extLst>
              </p:cNvPr>
              <p:cNvSpPr txBox="1">
                <a:spLocks noRot="1" noChangeAspect="1" noMove="1" noResize="1" noEditPoints="1" noAdjustHandles="1" noChangeArrowheads="1" noChangeShapeType="1" noTextEdit="1"/>
              </p:cNvSpPr>
              <p:nvPr/>
            </p:nvSpPr>
            <p:spPr>
              <a:xfrm>
                <a:off x="7864693" y="4074245"/>
                <a:ext cx="705111" cy="369332"/>
              </a:xfrm>
              <a:prstGeom prst="rect">
                <a:avLst/>
              </a:prstGeom>
              <a:blipFill>
                <a:blip r:embed="rId8"/>
                <a:stretch>
                  <a:fillRect/>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BF8CE850-6CD3-653D-88C6-4289205C8CBA}"/>
              </a:ext>
            </a:extLst>
          </p:cNvPr>
          <p:cNvSpPr/>
          <p:nvPr/>
        </p:nvSpPr>
        <p:spPr>
          <a:xfrm>
            <a:off x="7635070" y="2873820"/>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D2D7D69-2FB0-8D6C-5F29-DC5654ABFC7A}"/>
                  </a:ext>
                </a:extLst>
              </p:cNvPr>
              <p:cNvSpPr txBox="1"/>
              <p:nvPr/>
            </p:nvSpPr>
            <p:spPr>
              <a:xfrm>
                <a:off x="7235900" y="2752273"/>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8</m:t>
                      </m:r>
                    </m:oMath>
                  </m:oMathPara>
                </a14:m>
                <a:endParaRPr lang="en-US" dirty="0">
                  <a:solidFill>
                    <a:schemeClr val="bg1"/>
                  </a:solidFill>
                </a:endParaRPr>
              </a:p>
            </p:txBody>
          </p:sp>
        </mc:Choice>
        <mc:Fallback>
          <p:sp>
            <p:nvSpPr>
              <p:cNvPr id="17" name="TextBox 16">
                <a:extLst>
                  <a:ext uri="{FF2B5EF4-FFF2-40B4-BE49-F238E27FC236}">
                    <a16:creationId xmlns:a16="http://schemas.microsoft.com/office/drawing/2014/main" id="{2D2D7D69-2FB0-8D6C-5F29-DC5654ABFC7A}"/>
                  </a:ext>
                </a:extLst>
              </p:cNvPr>
              <p:cNvSpPr txBox="1">
                <a:spLocks noRot="1" noChangeAspect="1" noMove="1" noResize="1" noEditPoints="1" noAdjustHandles="1" noChangeArrowheads="1" noChangeShapeType="1" noTextEdit="1"/>
              </p:cNvSpPr>
              <p:nvPr/>
            </p:nvSpPr>
            <p:spPr>
              <a:xfrm>
                <a:off x="7235900" y="2752273"/>
                <a:ext cx="1431983" cy="369332"/>
              </a:xfrm>
              <a:prstGeom prst="rect">
                <a:avLst/>
              </a:prstGeom>
              <a:blipFill>
                <a:blip r:embed="rId9"/>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8719287D-6E8B-C7F0-0ACE-AF29A83C3EBF}"/>
              </a:ext>
            </a:extLst>
          </p:cNvPr>
          <p:cNvCxnSpPr>
            <a:cxnSpLocks/>
            <a:stCxn id="5" idx="0"/>
          </p:cNvCxnSpPr>
          <p:nvPr/>
        </p:nvCxnSpPr>
        <p:spPr>
          <a:xfrm flipV="1">
            <a:off x="3855775" y="3300012"/>
            <a:ext cx="1011401" cy="2853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CF688A-6DEB-242A-E00A-9EF487DE4E2B}"/>
              </a:ext>
            </a:extLst>
          </p:cNvPr>
          <p:cNvCxnSpPr>
            <a:cxnSpLocks/>
          </p:cNvCxnSpPr>
          <p:nvPr/>
        </p:nvCxnSpPr>
        <p:spPr>
          <a:xfrm>
            <a:off x="3850717" y="3609281"/>
            <a:ext cx="484017" cy="748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A171F5-E182-E5F2-EEC1-1E4864ECE34D}"/>
              </a:ext>
            </a:extLst>
          </p:cNvPr>
          <p:cNvCxnSpPr>
            <a:cxnSpLocks/>
            <a:stCxn id="6" idx="4"/>
            <a:endCxn id="12" idx="5"/>
          </p:cNvCxnSpPr>
          <p:nvPr/>
        </p:nvCxnSpPr>
        <p:spPr>
          <a:xfrm flipH="1">
            <a:off x="4362372" y="3339258"/>
            <a:ext cx="500937" cy="1101367"/>
          </a:xfrm>
          <a:prstGeom prst="line">
            <a:avLst/>
          </a:prstGeom>
          <a:ln w="57150">
            <a:solidFill>
              <a:srgbClr val="FF7DF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D97E76-3D19-2396-0670-3009C679D3E0}"/>
              </a:ext>
            </a:extLst>
          </p:cNvPr>
          <p:cNvCxnSpPr>
            <a:cxnSpLocks/>
            <a:endCxn id="16" idx="3"/>
          </p:cNvCxnSpPr>
          <p:nvPr/>
        </p:nvCxnSpPr>
        <p:spPr>
          <a:xfrm flipV="1">
            <a:off x="7109972" y="2940928"/>
            <a:ext cx="537198" cy="5197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498C15-5B9C-851B-C456-3132D1B67042}"/>
              </a:ext>
            </a:extLst>
          </p:cNvPr>
          <p:cNvCxnSpPr>
            <a:cxnSpLocks/>
            <a:endCxn id="10" idx="0"/>
          </p:cNvCxnSpPr>
          <p:nvPr/>
        </p:nvCxnSpPr>
        <p:spPr>
          <a:xfrm>
            <a:off x="7676382" y="2906687"/>
            <a:ext cx="316822" cy="154486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C3072D-E15F-F64B-A522-57FF54CE64BA}"/>
              </a:ext>
            </a:extLst>
          </p:cNvPr>
          <p:cNvSpPr txBox="1"/>
          <p:nvPr/>
        </p:nvSpPr>
        <p:spPr>
          <a:xfrm>
            <a:off x="3435628" y="5388429"/>
            <a:ext cx="6541129" cy="369332"/>
          </a:xfrm>
          <a:prstGeom prst="rect">
            <a:avLst/>
          </a:prstGeom>
          <a:noFill/>
        </p:spPr>
        <p:txBody>
          <a:bodyPr wrap="square" rtlCol="0">
            <a:spAutoFit/>
          </a:bodyPr>
          <a:lstStyle/>
          <a:p>
            <a:r>
              <a:rPr lang="en-US" dirty="0"/>
              <a:t>A YES instance with some fixed vertices and edges.</a:t>
            </a:r>
          </a:p>
        </p:txBody>
      </p:sp>
      <p:sp>
        <p:nvSpPr>
          <p:cNvPr id="30" name="Oval 29">
            <a:extLst>
              <a:ext uri="{FF2B5EF4-FFF2-40B4-BE49-F238E27FC236}">
                <a16:creationId xmlns:a16="http://schemas.microsoft.com/office/drawing/2014/main" id="{7D3DBBE2-A3D0-862B-E491-8CEF9786D85B}"/>
              </a:ext>
            </a:extLst>
          </p:cNvPr>
          <p:cNvSpPr/>
          <p:nvPr/>
        </p:nvSpPr>
        <p:spPr>
          <a:xfrm>
            <a:off x="4190998" y="289130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C87DFE0-763B-AF7F-4544-62D7AB4DAAE6}"/>
                  </a:ext>
                </a:extLst>
              </p:cNvPr>
              <p:cNvSpPr txBox="1"/>
              <p:nvPr/>
            </p:nvSpPr>
            <p:spPr>
              <a:xfrm>
                <a:off x="4092725" y="2561283"/>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66</m:t>
                      </m:r>
                    </m:oMath>
                  </m:oMathPara>
                </a14:m>
                <a:endParaRPr lang="en-US" dirty="0">
                  <a:solidFill>
                    <a:schemeClr val="bg1"/>
                  </a:solidFill>
                </a:endParaRPr>
              </a:p>
            </p:txBody>
          </p:sp>
        </mc:Choice>
        <mc:Fallback>
          <p:sp>
            <p:nvSpPr>
              <p:cNvPr id="31" name="TextBox 30">
                <a:extLst>
                  <a:ext uri="{FF2B5EF4-FFF2-40B4-BE49-F238E27FC236}">
                    <a16:creationId xmlns:a16="http://schemas.microsoft.com/office/drawing/2014/main" id="{6C87DFE0-763B-AF7F-4544-62D7AB4DAAE6}"/>
                  </a:ext>
                </a:extLst>
              </p:cNvPr>
              <p:cNvSpPr txBox="1">
                <a:spLocks noRot="1" noChangeAspect="1" noMove="1" noResize="1" noEditPoints="1" noAdjustHandles="1" noChangeArrowheads="1" noChangeShapeType="1" noTextEdit="1"/>
              </p:cNvSpPr>
              <p:nvPr/>
            </p:nvSpPr>
            <p:spPr>
              <a:xfrm>
                <a:off x="4092725" y="2561283"/>
                <a:ext cx="710978" cy="369332"/>
              </a:xfrm>
              <a:prstGeom prst="rect">
                <a:avLst/>
              </a:prstGeom>
              <a:blipFill>
                <a:blip r:embed="rId10"/>
                <a:stretch>
                  <a:fillRect/>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27B7A720-B174-A3D0-D9FD-94FD7D992D09}"/>
              </a:ext>
            </a:extLst>
          </p:cNvPr>
          <p:cNvSpPr/>
          <p:nvPr/>
        </p:nvSpPr>
        <p:spPr>
          <a:xfrm>
            <a:off x="3814876" y="3004448"/>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5852454-C627-3EBB-1A3E-E489BD4E7C14}"/>
                  </a:ext>
                </a:extLst>
              </p:cNvPr>
              <p:cNvSpPr txBox="1"/>
              <p:nvPr/>
            </p:nvSpPr>
            <p:spPr>
              <a:xfrm>
                <a:off x="3357983" y="2904590"/>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p:sp>
            <p:nvSpPr>
              <p:cNvPr id="33" name="TextBox 32">
                <a:extLst>
                  <a:ext uri="{FF2B5EF4-FFF2-40B4-BE49-F238E27FC236}">
                    <a16:creationId xmlns:a16="http://schemas.microsoft.com/office/drawing/2014/main" id="{55852454-C627-3EBB-1A3E-E489BD4E7C14}"/>
                  </a:ext>
                </a:extLst>
              </p:cNvPr>
              <p:cNvSpPr txBox="1">
                <a:spLocks noRot="1" noChangeAspect="1" noMove="1" noResize="1" noEditPoints="1" noAdjustHandles="1" noChangeArrowheads="1" noChangeShapeType="1" noTextEdit="1"/>
              </p:cNvSpPr>
              <p:nvPr/>
            </p:nvSpPr>
            <p:spPr>
              <a:xfrm>
                <a:off x="3357983" y="2904590"/>
                <a:ext cx="710978" cy="369332"/>
              </a:xfrm>
              <a:prstGeom prst="rect">
                <a:avLst/>
              </a:prstGeom>
              <a:blipFill>
                <a:blip r:embed="rId11"/>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24096C13-767C-89A6-12CE-3A9D1C91BCCA}"/>
              </a:ext>
            </a:extLst>
          </p:cNvPr>
          <p:cNvCxnSpPr>
            <a:cxnSpLocks/>
            <a:endCxn id="30" idx="3"/>
          </p:cNvCxnSpPr>
          <p:nvPr/>
        </p:nvCxnSpPr>
        <p:spPr>
          <a:xfrm flipV="1">
            <a:off x="3862408" y="2958412"/>
            <a:ext cx="340690" cy="8756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2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693F-EA4B-E30F-0616-CEFCB0082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A6AED-B76D-EC37-9BB8-A885307A7884}"/>
              </a:ext>
            </a:extLst>
          </p:cNvPr>
          <p:cNvSpPr>
            <a:spLocks noGrp="1"/>
          </p:cNvSpPr>
          <p:nvPr>
            <p:ph type="title"/>
          </p:nvPr>
        </p:nvSpPr>
        <p:spPr/>
        <p:txBody>
          <a:bodyPr>
            <a:normAutofit/>
          </a:bodyPr>
          <a:lstStyle/>
          <a:p>
            <a:r>
              <a:rPr lang="en-US" sz="4000" dirty="0"/>
              <a:t>Quantum Merlin-Arthur (QMA)</a:t>
            </a:r>
          </a:p>
        </p:txBody>
      </p:sp>
      <p:sp>
        <p:nvSpPr>
          <p:cNvPr id="5" name="Content Placeholder 2">
            <a:extLst>
              <a:ext uri="{FF2B5EF4-FFF2-40B4-BE49-F238E27FC236}">
                <a16:creationId xmlns:a16="http://schemas.microsoft.com/office/drawing/2014/main" id="{B96D294B-38BD-63BA-D024-18922A7237EE}"/>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4123207-FAF7-00CF-872A-5B40FD59E6BF}"/>
                  </a:ext>
                </a:extLst>
              </p:cNvPr>
              <p:cNvSpPr txBox="1">
                <a:spLocks/>
              </p:cNvSpPr>
              <p:nvPr/>
            </p:nvSpPr>
            <p:spPr>
              <a:xfrm>
                <a:off x="757195" y="2791250"/>
                <a:ext cx="10515600" cy="164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Formally</a:t>
                </a:r>
                <a:r>
                  <a:rPr lang="en-US" sz="2400" dirty="0"/>
                  <a:t>: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r>
                      <m:rPr>
                        <m:sty m:val="p"/>
                      </m:rPr>
                      <a:rPr lang="en-US" sz="2400" dirty="0">
                        <a:latin typeface="Cambria Math" panose="02040503050406030204" pitchFamily="18" charset="0"/>
                      </a:rPr>
                      <m:t>QMA</m:t>
                    </m:r>
                  </m:oMath>
                </a14:m>
                <a:r>
                  <a:rPr lang="en-US" sz="2400" dirty="0"/>
                  <a:t> </a:t>
                </a:r>
                <a:r>
                  <a:rPr lang="en-US" sz="2400" dirty="0" err="1"/>
                  <a:t>iff</a:t>
                </a:r>
                <a:r>
                  <a:rPr lang="en-US" sz="2400" dirty="0"/>
                  <a:t> there exists a poly-time quantum verifier </a:t>
                </a:r>
                <a14:m>
                  <m:oMath xmlns:m="http://schemas.openxmlformats.org/officeDocument/2006/math">
                    <m:r>
                      <a:rPr lang="en-US" sz="2400" b="0" i="1" smtClean="0">
                        <a:latin typeface="Cambria Math" panose="02040503050406030204" pitchFamily="18" charset="0"/>
                      </a:rPr>
                      <m:t>𝑉</m:t>
                    </m:r>
                  </m:oMath>
                </a14:m>
                <a:r>
                  <a:rPr lang="en-US" sz="2400" dirty="0"/>
                  <a:t> such that</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quantum proof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𝜓</m:t>
                    </m:r>
                    <m:r>
                      <a:rPr lang="en-US" sz="2400" i="1">
                        <a:latin typeface="Cambria Math" panose="02040503050406030204" pitchFamily="18" charset="0"/>
                      </a:rPr>
                      <m:t>⟩</m:t>
                    </m:r>
                  </m:oMath>
                </a14:m>
                <a:r>
                  <a:rPr lang="en-US" sz="2400" dirty="0"/>
                  <a:t> where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accepts </a:t>
                </a:r>
                <a:r>
                  <a:rPr lang="en-US" sz="2400" dirty="0" err="1"/>
                  <a:t>w.h.p</a:t>
                </a:r>
                <a:r>
                  <a:rPr lang="en-US" sz="2400" dirty="0"/>
                  <a:t>.</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all quantum proofs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d>
                  </m:oMath>
                </a14:m>
                <a:r>
                  <a:rPr lang="en-US" sz="2400" dirty="0"/>
                  <a:t>  cause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𝜓</m:t>
                    </m:r>
                    <m:r>
                      <a:rPr lang="en-US" sz="2400" i="1">
                        <a:latin typeface="Cambria Math" panose="02040503050406030204" pitchFamily="18" charset="0"/>
                      </a:rPr>
                      <m:t>⟩)</m:t>
                    </m:r>
                  </m:oMath>
                </a14:m>
                <a:r>
                  <a:rPr lang="en-US" sz="2400" dirty="0"/>
                  <a:t> to reject </a:t>
                </a:r>
                <a:r>
                  <a:rPr lang="en-US" sz="2400" dirty="0" err="1"/>
                  <a:t>w.h.p</a:t>
                </a:r>
                <a:r>
                  <a:rPr lang="en-US" sz="2400" dirty="0"/>
                  <a:t>.</a:t>
                </a:r>
              </a:p>
            </p:txBody>
          </p:sp>
        </mc:Choice>
        <mc:Fallback>
          <p:sp>
            <p:nvSpPr>
              <p:cNvPr id="3" name="Content Placeholder 2">
                <a:extLst>
                  <a:ext uri="{FF2B5EF4-FFF2-40B4-BE49-F238E27FC236}">
                    <a16:creationId xmlns:a16="http://schemas.microsoft.com/office/drawing/2014/main" id="{74123207-FAF7-00CF-872A-5B40FD59E6BF}"/>
                  </a:ext>
                </a:extLst>
              </p:cNvPr>
              <p:cNvSpPr txBox="1">
                <a:spLocks noRot="1" noChangeAspect="1" noMove="1" noResize="1" noEditPoints="1" noAdjustHandles="1" noChangeArrowheads="1" noChangeShapeType="1" noTextEdit="1"/>
              </p:cNvSpPr>
              <p:nvPr/>
            </p:nvSpPr>
            <p:spPr>
              <a:xfrm>
                <a:off x="757195" y="2791250"/>
                <a:ext cx="10515600" cy="1643094"/>
              </a:xfrm>
              <a:prstGeom prst="rect">
                <a:avLst/>
              </a:prstGeom>
              <a:blipFill>
                <a:blip r:embed="rId2"/>
                <a:stretch>
                  <a:fillRect l="-844" t="-4615"/>
                </a:stretch>
              </a:blipFill>
            </p:spPr>
            <p:txBody>
              <a:bodyPr/>
              <a:lstStyle/>
              <a:p>
                <a:r>
                  <a:rPr lang="en-US">
                    <a:noFill/>
                  </a:rPr>
                  <a:t> </a:t>
                </a:r>
              </a:p>
            </p:txBody>
          </p:sp>
        </mc:Fallback>
      </mc:AlternateContent>
      <p:pic>
        <p:nvPicPr>
          <p:cNvPr id="4" name="Google Shape;309;p33">
            <a:extLst>
              <a:ext uri="{FF2B5EF4-FFF2-40B4-BE49-F238E27FC236}">
                <a16:creationId xmlns:a16="http://schemas.microsoft.com/office/drawing/2014/main" id="{36DB57E4-AD04-122E-93EB-E8D64D61E7A9}"/>
              </a:ext>
            </a:extLst>
          </p:cNvPr>
          <p:cNvPicPr preferRelativeResize="0"/>
          <p:nvPr/>
        </p:nvPicPr>
        <p:blipFill>
          <a:blip r:embed="rId3">
            <a:alphaModFix/>
          </a:blip>
          <a:stretch>
            <a:fillRect/>
          </a:stretch>
        </p:blipFill>
        <p:spPr>
          <a:xfrm>
            <a:off x="2855495" y="4571701"/>
            <a:ext cx="1654700" cy="2142229"/>
          </a:xfrm>
          <a:prstGeom prst="rect">
            <a:avLst/>
          </a:prstGeom>
          <a:noFill/>
          <a:ln>
            <a:noFill/>
          </a:ln>
        </p:spPr>
      </p:pic>
      <p:sp>
        <p:nvSpPr>
          <p:cNvPr id="7" name="TextBox 6">
            <a:extLst>
              <a:ext uri="{FF2B5EF4-FFF2-40B4-BE49-F238E27FC236}">
                <a16:creationId xmlns:a16="http://schemas.microsoft.com/office/drawing/2014/main" id="{299827B9-9BC7-A286-F863-961144B2EFB3}"/>
              </a:ext>
            </a:extLst>
          </p:cNvPr>
          <p:cNvSpPr txBox="1"/>
          <p:nvPr/>
        </p:nvSpPr>
        <p:spPr>
          <a:xfrm>
            <a:off x="563033" y="5989632"/>
            <a:ext cx="2292462" cy="646331"/>
          </a:xfrm>
          <a:prstGeom prst="rect">
            <a:avLst/>
          </a:prstGeom>
          <a:noFill/>
        </p:spPr>
        <p:txBody>
          <a:bodyPr wrap="square" rtlCol="0">
            <a:spAutoFit/>
          </a:bodyPr>
          <a:lstStyle/>
          <a:p>
            <a:r>
              <a:rPr lang="en-US" dirty="0"/>
              <a:t>Merlin: All-powerful,</a:t>
            </a:r>
            <a:br>
              <a:rPr lang="en-US" dirty="0"/>
            </a:br>
            <a:r>
              <a:rPr lang="en-US" dirty="0"/>
              <a:t>but </a:t>
            </a:r>
            <a:r>
              <a:rPr lang="en-US" b="1" i="1" dirty="0">
                <a:solidFill>
                  <a:srgbClr val="FF7DFB"/>
                </a:solidFill>
              </a:rPr>
              <a:t>untrusted</a:t>
            </a:r>
            <a:r>
              <a:rPr lang="en-US" dirty="0"/>
              <a:t> prover</a:t>
            </a:r>
          </a:p>
        </p:txBody>
      </p:sp>
      <p:pic>
        <p:nvPicPr>
          <p:cNvPr id="8" name="Picture 2" descr="The Sorcerer's Apprentice&quot; Mickey Mouse Sericel (Walt Disney, | Lot #14192  | Heritage Auctions">
            <a:extLst>
              <a:ext uri="{FF2B5EF4-FFF2-40B4-BE49-F238E27FC236}">
                <a16:creationId xmlns:a16="http://schemas.microsoft.com/office/drawing/2014/main" id="{27699C23-18D6-5FF7-48DD-8D6D34789B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03444"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2EDA43-818C-43E7-0EDE-8A6959E9AC19}"/>
              </a:ext>
            </a:extLst>
          </p:cNvPr>
          <p:cNvSpPr txBox="1"/>
          <p:nvPr/>
        </p:nvSpPr>
        <p:spPr>
          <a:xfrm>
            <a:off x="8770267" y="5989632"/>
            <a:ext cx="2748704" cy="646331"/>
          </a:xfrm>
          <a:prstGeom prst="rect">
            <a:avLst/>
          </a:prstGeom>
          <a:noFill/>
        </p:spPr>
        <p:txBody>
          <a:bodyPr wrap="square" rtlCol="0">
            <a:spAutoFit/>
          </a:bodyPr>
          <a:lstStyle/>
          <a:p>
            <a:r>
              <a:rPr lang="en-US" dirty="0"/>
              <a:t>Arthur: polynomial-time quantum verifier</a:t>
            </a:r>
          </a:p>
        </p:txBody>
      </p:sp>
      <p:sp>
        <p:nvSpPr>
          <p:cNvPr id="10" name="Right Arrow 9">
            <a:extLst>
              <a:ext uri="{FF2B5EF4-FFF2-40B4-BE49-F238E27FC236}">
                <a16:creationId xmlns:a16="http://schemas.microsoft.com/office/drawing/2014/main" id="{00F18F18-5C22-033D-65A4-87280516BDB8}"/>
              </a:ext>
            </a:extLst>
          </p:cNvPr>
          <p:cNvSpPr/>
          <p:nvPr/>
        </p:nvSpPr>
        <p:spPr>
          <a:xfrm>
            <a:off x="4566965"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FD44CCB-7070-E614-B4C4-EF8678413840}"/>
                  </a:ext>
                </a:extLst>
              </p:cNvPr>
              <p:cNvSpPr txBox="1"/>
              <p:nvPr/>
            </p:nvSpPr>
            <p:spPr>
              <a:xfrm>
                <a:off x="5298643"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800" b="0" i="1" smtClean="0">
                              <a:latin typeface="Cambria Math" panose="02040503050406030204" pitchFamily="18" charset="0"/>
                            </a:rPr>
                          </m:ctrlPr>
                        </m:dPr>
                        <m:e>
                          <m:r>
                            <a:rPr lang="en-US" sz="2800" b="0" i="1" smtClean="0">
                              <a:latin typeface="Cambria Math" panose="02040503050406030204" pitchFamily="18" charset="0"/>
                            </a:rPr>
                            <m:t>𝜓</m:t>
                          </m:r>
                        </m:e>
                      </m:d>
                    </m:oMath>
                  </m:oMathPara>
                </a14:m>
                <a:endParaRPr lang="en-US" sz="2800" dirty="0"/>
              </a:p>
            </p:txBody>
          </p:sp>
        </mc:Choice>
        <mc:Fallback>
          <p:sp>
            <p:nvSpPr>
              <p:cNvPr id="12" name="TextBox 11">
                <a:extLst>
                  <a:ext uri="{FF2B5EF4-FFF2-40B4-BE49-F238E27FC236}">
                    <a16:creationId xmlns:a16="http://schemas.microsoft.com/office/drawing/2014/main" id="{3FD44CCB-7070-E614-B4C4-EF8678413840}"/>
                  </a:ext>
                </a:extLst>
              </p:cNvPr>
              <p:cNvSpPr txBox="1">
                <a:spLocks noRot="1" noChangeAspect="1" noMove="1" noResize="1" noEditPoints="1" noAdjustHandles="1" noChangeArrowheads="1" noChangeShapeType="1" noTextEdit="1"/>
              </p:cNvSpPr>
              <p:nvPr/>
            </p:nvSpPr>
            <p:spPr>
              <a:xfrm>
                <a:off x="5298643" y="5239319"/>
                <a:ext cx="716352" cy="523220"/>
              </a:xfrm>
              <a:prstGeom prst="rect">
                <a:avLst/>
              </a:prstGeom>
              <a:blipFill>
                <a:blip r:embed="rId6"/>
                <a:stretch>
                  <a:fillRect b="-19048"/>
                </a:stretch>
              </a:blipFill>
            </p:spPr>
            <p:txBody>
              <a:bodyPr/>
              <a:lstStyle/>
              <a:p>
                <a:r>
                  <a:rPr lang="en-US">
                    <a:noFill/>
                  </a:rPr>
                  <a:t> </a:t>
                </a:r>
              </a:p>
            </p:txBody>
          </p:sp>
        </mc:Fallback>
      </mc:AlternateContent>
      <p:pic>
        <p:nvPicPr>
          <p:cNvPr id="13" name="Picture 8" descr="A flat vector style of quantum physics, electron icon 6742292 Vector Art at  Vecteezy">
            <a:extLst>
              <a:ext uri="{FF2B5EF4-FFF2-40B4-BE49-F238E27FC236}">
                <a16:creationId xmlns:a16="http://schemas.microsoft.com/office/drawing/2014/main" id="{A0A3C0B5-2B32-2190-0E09-1DCCAA4F10B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6979" y1="42344" x2="43281" y2="50729"/>
                        <a14:foregroundMark x1="43281" y1="50729" x2="49792" y2="53438"/>
                        <a14:foregroundMark x1="49792" y1="53438" x2="51458" y2="45781"/>
                        <a14:foregroundMark x1="51458" y1="45781" x2="45938" y2="52604"/>
                        <a14:foregroundMark x1="45938" y1="52604" x2="51771" y2="48229"/>
                        <a14:foregroundMark x1="51771" y1="48229" x2="43073" y2="48281"/>
                        <a14:foregroundMark x1="43073" y1="48281" x2="47135" y2="55208"/>
                        <a14:foregroundMark x1="47135" y1="55208" x2="55990" y2="52031"/>
                        <a14:foregroundMark x1="55990" y1="52031" x2="48438" y2="47552"/>
                        <a14:foregroundMark x1="48438" y1="47552" x2="48021" y2="54688"/>
                        <a14:foregroundMark x1="48021" y1="54688" x2="55677" y2="57083"/>
                        <a14:foregroundMark x1="55677" y1="57083" x2="56927" y2="47500"/>
                        <a14:foregroundMark x1="56927" y1="47500" x2="47760" y2="47552"/>
                        <a14:foregroundMark x1="47760" y1="47552" x2="43750" y2="55000"/>
                        <a14:foregroundMark x1="43750" y1="55000" x2="50781" y2="57917"/>
                        <a14:foregroundMark x1="50781" y1="57917" x2="53073" y2="47552"/>
                        <a14:foregroundMark x1="53073" y1="47552" x2="45469" y2="44688"/>
                        <a14:foregroundMark x1="45469" y1="44688" x2="42969" y2="52969"/>
                        <a14:foregroundMark x1="42969" y1="52969" x2="49427" y2="57031"/>
                        <a14:foregroundMark x1="49427" y1="57031" x2="56615" y2="55156"/>
                        <a14:foregroundMark x1="56615" y1="55156" x2="54583" y2="45781"/>
                        <a14:foregroundMark x1="54583" y1="45781" x2="44844" y2="45104"/>
                        <a14:foregroundMark x1="44844" y1="45104" x2="44635" y2="50417"/>
                        <a14:foregroundMark x1="53646" y1="44323" x2="48750" y2="48229"/>
                      </a14:backgroundRemoval>
                    </a14:imgEffect>
                  </a14:imgLayer>
                </a14:imgProps>
              </a:ext>
              <a:ext uri="{28A0092B-C50C-407E-A947-70E740481C1C}">
                <a14:useLocalDpi xmlns:a14="http://schemas.microsoft.com/office/drawing/2010/main" val="0"/>
              </a:ext>
            </a:extLst>
          </a:blip>
          <a:srcRect/>
          <a:stretch>
            <a:fillRect/>
          </a:stretch>
        </p:blipFill>
        <p:spPr bwMode="auto">
          <a:xfrm>
            <a:off x="4663649" y="5201016"/>
            <a:ext cx="681037" cy="68103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89CD4DC4-1B77-1BE4-4CD9-49C31703C7FF}"/>
              </a:ext>
            </a:extLst>
          </p:cNvPr>
          <p:cNvSpPr txBox="1">
            <a:spLocks/>
          </p:cNvSpPr>
          <p:nvPr/>
        </p:nvSpPr>
        <p:spPr>
          <a:xfrm>
            <a:off x="757195" y="1543980"/>
            <a:ext cx="10515600" cy="816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Informally</a:t>
            </a:r>
            <a:r>
              <a:rPr lang="en-US" sz="2400" dirty="0"/>
              <a:t>: QMA = problems efficiently verifiable on quantum computers with help of a quantum proof.</a:t>
            </a:r>
          </a:p>
        </p:txBody>
      </p:sp>
      <p:pic>
        <p:nvPicPr>
          <p:cNvPr id="16" name="Picture 2" descr="470 Quantum Computing Illustrations &amp; Clip Art - iStock">
            <a:extLst>
              <a:ext uri="{FF2B5EF4-FFF2-40B4-BE49-F238E27FC236}">
                <a16:creationId xmlns:a16="http://schemas.microsoft.com/office/drawing/2014/main" id="{FE3C8F84-508E-72D2-0314-FDDCAF0822E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0000"/>
          <a:stretch/>
        </p:blipFill>
        <p:spPr bwMode="auto">
          <a:xfrm>
            <a:off x="8581849" y="4517894"/>
            <a:ext cx="754656" cy="12922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88F75EDA-64E2-2187-0500-003B93E91341}"/>
              </a:ext>
            </a:extLst>
          </p:cNvPr>
          <p:cNvCxnSpPr>
            <a:cxnSpLocks/>
          </p:cNvCxnSpPr>
          <p:nvPr/>
        </p:nvCxnSpPr>
        <p:spPr>
          <a:xfrm>
            <a:off x="6994645" y="5149384"/>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07CA4C9-6A22-E512-5445-F68CEE05D1A2}"/>
                  </a:ext>
                </a:extLst>
              </p:cNvPr>
              <p:cNvSpPr txBox="1"/>
              <p:nvPr/>
            </p:nvSpPr>
            <p:spPr>
              <a:xfrm>
                <a:off x="6692135" y="4752161"/>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p:sp>
            <p:nvSpPr>
              <p:cNvPr id="21" name="TextBox 20">
                <a:extLst>
                  <a:ext uri="{FF2B5EF4-FFF2-40B4-BE49-F238E27FC236}">
                    <a16:creationId xmlns:a16="http://schemas.microsoft.com/office/drawing/2014/main" id="{507CA4C9-6A22-E512-5445-F68CEE05D1A2}"/>
                  </a:ext>
                </a:extLst>
              </p:cNvPr>
              <p:cNvSpPr txBox="1">
                <a:spLocks noRot="1" noChangeAspect="1" noMove="1" noResize="1" noEditPoints="1" noAdjustHandles="1" noChangeArrowheads="1" noChangeShapeType="1" noTextEdit="1"/>
              </p:cNvSpPr>
              <p:nvPr/>
            </p:nvSpPr>
            <p:spPr>
              <a:xfrm>
                <a:off x="6692135" y="4752161"/>
                <a:ext cx="302510" cy="461665"/>
              </a:xfrm>
              <a:prstGeom prst="rect">
                <a:avLst/>
              </a:prstGeom>
              <a:blipFill>
                <a:blip r:embed="rId10"/>
                <a:stretch>
                  <a:fillRect r="-833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03BF8BBD-816E-5D4E-01A2-7BBED9C51C7E}"/>
              </a:ext>
            </a:extLst>
          </p:cNvPr>
          <p:cNvCxnSpPr>
            <a:cxnSpLocks/>
          </p:cNvCxnSpPr>
          <p:nvPr/>
        </p:nvCxnSpPr>
        <p:spPr>
          <a:xfrm>
            <a:off x="2461029" y="4815612"/>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2B31A4CA-6EB8-50B4-ABC4-D8C4169C6F6B}"/>
                  </a:ext>
                </a:extLst>
              </p:cNvPr>
              <p:cNvSpPr txBox="1"/>
              <p:nvPr/>
            </p:nvSpPr>
            <p:spPr>
              <a:xfrm>
                <a:off x="2158519" y="4418389"/>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p:sp>
            <p:nvSpPr>
              <p:cNvPr id="26" name="TextBox 25">
                <a:extLst>
                  <a:ext uri="{FF2B5EF4-FFF2-40B4-BE49-F238E27FC236}">
                    <a16:creationId xmlns:a16="http://schemas.microsoft.com/office/drawing/2014/main" id="{2B31A4CA-6EB8-50B4-ABC4-D8C4169C6F6B}"/>
                  </a:ext>
                </a:extLst>
              </p:cNvPr>
              <p:cNvSpPr txBox="1">
                <a:spLocks noRot="1" noChangeAspect="1" noMove="1" noResize="1" noEditPoints="1" noAdjustHandles="1" noChangeArrowheads="1" noChangeShapeType="1" noTextEdit="1"/>
              </p:cNvSpPr>
              <p:nvPr/>
            </p:nvSpPr>
            <p:spPr>
              <a:xfrm>
                <a:off x="2158519" y="4418389"/>
                <a:ext cx="302510" cy="461665"/>
              </a:xfrm>
              <a:prstGeom prst="rect">
                <a:avLst/>
              </a:prstGeom>
              <a:blipFill>
                <a:blip r:embed="rId11"/>
                <a:stretch>
                  <a:fillRect r="-8000"/>
                </a:stretch>
              </a:blipFill>
            </p:spPr>
            <p:txBody>
              <a:bodyPr/>
              <a:lstStyle/>
              <a:p>
                <a:r>
                  <a:rPr lang="en-US">
                    <a:noFill/>
                  </a:rPr>
                  <a:t> </a:t>
                </a:r>
              </a:p>
            </p:txBody>
          </p:sp>
        </mc:Fallback>
      </mc:AlternateContent>
      <p:sp>
        <p:nvSpPr>
          <p:cNvPr id="27" name="Rounded Rectangular Callout 26">
            <a:extLst>
              <a:ext uri="{FF2B5EF4-FFF2-40B4-BE49-F238E27FC236}">
                <a16:creationId xmlns:a16="http://schemas.microsoft.com/office/drawing/2014/main" id="{7670E7B7-9F86-437A-5933-919F6AA1940B}"/>
              </a:ext>
            </a:extLst>
          </p:cNvPr>
          <p:cNvSpPr/>
          <p:nvPr/>
        </p:nvSpPr>
        <p:spPr>
          <a:xfrm>
            <a:off x="9706429" y="4406615"/>
            <a:ext cx="1813302" cy="699940"/>
          </a:xfrm>
          <a:prstGeom prst="wedgeRoundRectCallout">
            <a:avLst>
              <a:gd name="adj1" fmla="val -125563"/>
              <a:gd name="adj2" fmla="val 14248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FDF8A8-DB5F-292D-E349-15865BE77352}"/>
              </a:ext>
            </a:extLst>
          </p:cNvPr>
          <p:cNvSpPr txBox="1"/>
          <p:nvPr/>
        </p:nvSpPr>
        <p:spPr>
          <a:xfrm>
            <a:off x="9815896" y="4541867"/>
            <a:ext cx="1826821" cy="400110"/>
          </a:xfrm>
          <a:prstGeom prst="rect">
            <a:avLst/>
          </a:prstGeom>
          <a:noFill/>
        </p:spPr>
        <p:txBody>
          <a:bodyPr wrap="square" rtlCol="0">
            <a:spAutoFit/>
          </a:bodyPr>
          <a:lstStyle/>
          <a:p>
            <a:r>
              <a:rPr lang="en-US" sz="2000" dirty="0">
                <a:solidFill>
                  <a:schemeClr val="bg1"/>
                </a:solidFill>
              </a:rPr>
              <a:t>Accept/Reject</a:t>
            </a:r>
          </a:p>
        </p:txBody>
      </p:sp>
    </p:spTree>
    <p:extLst>
      <p:ext uri="{BB962C8B-B14F-4D97-AF65-F5344CB8AC3E}">
        <p14:creationId xmlns:p14="http://schemas.microsoft.com/office/powerpoint/2010/main" val="164617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2" grpId="0"/>
      <p:bldP spid="21" grpId="0"/>
      <p:bldP spid="26" grpId="0"/>
      <p:bldP spid="27" grpId="0" animBg="1"/>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F7EE-1154-D5C1-6E45-8B6C7333D779}"/>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C1CEB828-C8E4-0C94-8881-BA8B35B62C20}"/>
                  </a:ext>
                </a:extLst>
              </p:cNvPr>
              <p:cNvSpPr txBox="1">
                <a:spLocks/>
              </p:cNvSpPr>
              <p:nvPr/>
            </p:nvSpPr>
            <p:spPr>
              <a:xfrm>
                <a:off x="756722" y="509986"/>
                <a:ext cx="11097821" cy="1385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Translating raw permutations back to graph oracles. A uniformly random permutation tuple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e>
                    </m:d>
                  </m:oMath>
                </a14:m>
                <a:r>
                  <a:rPr lang="en-US" sz="2400" dirty="0"/>
                  <a:t> with some fixed coordinates corresponds to a uniformly random YES graph oracle conditioned on </a:t>
                </a:r>
                <a:r>
                  <a:rPr lang="en-US" sz="2400" b="1" dirty="0">
                    <a:solidFill>
                      <a:srgbClr val="FFFF00"/>
                    </a:solidFill>
                  </a:rPr>
                  <a:t>some fixed structures</a:t>
                </a:r>
                <a:r>
                  <a:rPr lang="en-US" sz="2400" dirty="0"/>
                  <a:t>. </a:t>
                </a:r>
              </a:p>
            </p:txBody>
          </p:sp>
        </mc:Choice>
        <mc:Fallback>
          <p:sp>
            <p:nvSpPr>
              <p:cNvPr id="11" name="Content Placeholder 2">
                <a:extLst>
                  <a:ext uri="{FF2B5EF4-FFF2-40B4-BE49-F238E27FC236}">
                    <a16:creationId xmlns:a16="http://schemas.microsoft.com/office/drawing/2014/main" id="{C1CEB828-C8E4-0C94-8881-BA8B35B62C20}"/>
                  </a:ext>
                </a:extLst>
              </p:cNvPr>
              <p:cNvSpPr txBox="1">
                <a:spLocks noRot="1" noChangeAspect="1" noMove="1" noResize="1" noEditPoints="1" noAdjustHandles="1" noChangeArrowheads="1" noChangeShapeType="1" noTextEdit="1"/>
              </p:cNvSpPr>
              <p:nvPr/>
            </p:nvSpPr>
            <p:spPr>
              <a:xfrm>
                <a:off x="756722" y="509986"/>
                <a:ext cx="11097821" cy="1385360"/>
              </a:xfrm>
              <a:prstGeom prst="rect">
                <a:avLst/>
              </a:prstGeom>
              <a:blipFill>
                <a:blip r:embed="rId3"/>
                <a:stretch>
                  <a:fillRect l="-914" t="-6364" r="-12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326CF85-17AD-EE7E-58FF-054ED498C96F}"/>
              </a:ext>
            </a:extLst>
          </p:cNvPr>
          <p:cNvSpPr/>
          <p:nvPr/>
        </p:nvSpPr>
        <p:spPr>
          <a:xfrm>
            <a:off x="7713947" y="3111758"/>
            <a:ext cx="3383280" cy="2743200"/>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1" name="Freeform 20">
            <a:extLst>
              <a:ext uri="{FF2B5EF4-FFF2-40B4-BE49-F238E27FC236}">
                <a16:creationId xmlns:a16="http://schemas.microsoft.com/office/drawing/2014/main" id="{A5306C20-F5C9-341F-4DC2-2955ACB62EB9}"/>
              </a:ext>
            </a:extLst>
          </p:cNvPr>
          <p:cNvSpPr/>
          <p:nvPr/>
        </p:nvSpPr>
        <p:spPr>
          <a:xfrm>
            <a:off x="8393651" y="3561993"/>
            <a:ext cx="1658112" cy="1243584"/>
          </a:xfrm>
          <a:custGeom>
            <a:avLst/>
            <a:gdLst>
              <a:gd name="connsiteX0" fmla="*/ 0 w 1901952"/>
              <a:gd name="connsiteY0" fmla="*/ 603504 h 1426464"/>
              <a:gd name="connsiteX1" fmla="*/ 749808 w 1901952"/>
              <a:gd name="connsiteY1" fmla="*/ 0 h 1426464"/>
              <a:gd name="connsiteX2" fmla="*/ 1828800 w 1901952"/>
              <a:gd name="connsiteY2" fmla="*/ 237744 h 1426464"/>
              <a:gd name="connsiteX3" fmla="*/ 1901952 w 1901952"/>
              <a:gd name="connsiteY3" fmla="*/ 1207008 h 1426464"/>
              <a:gd name="connsiteX4" fmla="*/ 1298448 w 1901952"/>
              <a:gd name="connsiteY4" fmla="*/ 1353312 h 1426464"/>
              <a:gd name="connsiteX5" fmla="*/ 1298448 w 1901952"/>
              <a:gd name="connsiteY5" fmla="*/ 713232 h 1426464"/>
              <a:gd name="connsiteX6" fmla="*/ 1005840 w 1901952"/>
              <a:gd name="connsiteY6" fmla="*/ 841248 h 1426464"/>
              <a:gd name="connsiteX7" fmla="*/ 1042416 w 1901952"/>
              <a:gd name="connsiteY7" fmla="*/ 1426464 h 1426464"/>
              <a:gd name="connsiteX8" fmla="*/ 310896 w 1901952"/>
              <a:gd name="connsiteY8" fmla="*/ 1426464 h 1426464"/>
              <a:gd name="connsiteX9" fmla="*/ 585216 w 1901952"/>
              <a:gd name="connsiteY9" fmla="*/ 676656 h 1426464"/>
              <a:gd name="connsiteX10" fmla="*/ 0 w 1901952"/>
              <a:gd name="connsiteY10" fmla="*/ 603504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1952" h="1426464">
                <a:moveTo>
                  <a:pt x="0" y="603504"/>
                </a:moveTo>
                <a:lnTo>
                  <a:pt x="749808" y="0"/>
                </a:lnTo>
                <a:lnTo>
                  <a:pt x="1828800" y="237744"/>
                </a:lnTo>
                <a:lnTo>
                  <a:pt x="1901952" y="1207008"/>
                </a:lnTo>
                <a:lnTo>
                  <a:pt x="1298448" y="1353312"/>
                </a:lnTo>
                <a:lnTo>
                  <a:pt x="1298448" y="713232"/>
                </a:lnTo>
                <a:lnTo>
                  <a:pt x="1005840" y="841248"/>
                </a:lnTo>
                <a:lnTo>
                  <a:pt x="1042416" y="1426464"/>
                </a:lnTo>
                <a:lnTo>
                  <a:pt x="310896" y="1426464"/>
                </a:lnTo>
                <a:lnTo>
                  <a:pt x="585216" y="676656"/>
                </a:lnTo>
                <a:lnTo>
                  <a:pt x="0" y="603504"/>
                </a:lnTo>
                <a:close/>
              </a:path>
            </a:pathLst>
          </a:custGeom>
          <a:pattFill prst="pct25">
            <a:fgClr>
              <a:srgbClr val="FFC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DA54C6-CB5A-1A69-9FA8-35231A941F5F}"/>
              </a:ext>
            </a:extLst>
          </p:cNvPr>
          <p:cNvSpPr txBox="1"/>
          <p:nvPr/>
        </p:nvSpPr>
        <p:spPr>
          <a:xfrm>
            <a:off x="8014625" y="2155977"/>
            <a:ext cx="4323242" cy="369332"/>
          </a:xfrm>
          <a:prstGeom prst="rect">
            <a:avLst/>
          </a:prstGeom>
          <a:noFill/>
        </p:spPr>
        <p:txBody>
          <a:bodyPr wrap="square">
            <a:spAutoFit/>
          </a:bodyPr>
          <a:lstStyle/>
          <a:p>
            <a:pPr/>
            <a:r>
              <a:rPr lang="en-US" dirty="0"/>
              <a:t>YES instances with fixed structures </a:t>
            </a:r>
          </a:p>
        </p:txBody>
      </p:sp>
      <p:sp>
        <p:nvSpPr>
          <p:cNvPr id="26" name="Rectangle 25">
            <a:extLst>
              <a:ext uri="{FF2B5EF4-FFF2-40B4-BE49-F238E27FC236}">
                <a16:creationId xmlns:a16="http://schemas.microsoft.com/office/drawing/2014/main" id="{0FDF7B4A-5B24-3D22-8047-EEFD01820DF1}"/>
              </a:ext>
            </a:extLst>
          </p:cNvPr>
          <p:cNvSpPr/>
          <p:nvPr/>
        </p:nvSpPr>
        <p:spPr>
          <a:xfrm>
            <a:off x="1729842" y="2737333"/>
            <a:ext cx="4599665" cy="3579818"/>
          </a:xfrm>
          <a:prstGeom prst="rect">
            <a:avLst/>
          </a:prstGeom>
          <a:pattFill prst="pct5">
            <a:fgClr>
              <a:schemeClr val="accent1"/>
            </a:fgClr>
            <a:bgClr>
              <a:schemeClr val="bg1"/>
            </a:bgClr>
          </a:pattFill>
          <a:ln w="5715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31" name="TextBox 30">
            <a:extLst>
              <a:ext uri="{FF2B5EF4-FFF2-40B4-BE49-F238E27FC236}">
                <a16:creationId xmlns:a16="http://schemas.microsoft.com/office/drawing/2014/main" id="{FB692C05-592E-AA78-A732-CCBFA241F85D}"/>
              </a:ext>
            </a:extLst>
          </p:cNvPr>
          <p:cNvSpPr txBox="1"/>
          <p:nvPr/>
        </p:nvSpPr>
        <p:spPr>
          <a:xfrm>
            <a:off x="3069938" y="1984997"/>
            <a:ext cx="3855157" cy="369332"/>
          </a:xfrm>
          <a:prstGeom prst="rect">
            <a:avLst/>
          </a:prstGeom>
          <a:noFill/>
        </p:spPr>
        <p:txBody>
          <a:bodyPr wrap="square">
            <a:spAutoFit/>
          </a:bodyPr>
          <a:lstStyle/>
          <a:p>
            <a:r>
              <a:rPr lang="en-US" dirty="0"/>
              <a:t>Permutations with fixed coordinates</a:t>
            </a:r>
          </a:p>
        </p:txBody>
      </p:sp>
      <p:sp>
        <p:nvSpPr>
          <p:cNvPr id="32" name="Freeform 31">
            <a:extLst>
              <a:ext uri="{FF2B5EF4-FFF2-40B4-BE49-F238E27FC236}">
                <a16:creationId xmlns:a16="http://schemas.microsoft.com/office/drawing/2014/main" id="{FF559B3B-670D-7638-19A5-172CC5BACE55}"/>
              </a:ext>
            </a:extLst>
          </p:cNvPr>
          <p:cNvSpPr/>
          <p:nvPr/>
        </p:nvSpPr>
        <p:spPr>
          <a:xfrm rot="8138668">
            <a:off x="1730439" y="3343855"/>
            <a:ext cx="2982114" cy="1452692"/>
          </a:xfrm>
          <a:custGeom>
            <a:avLst/>
            <a:gdLst>
              <a:gd name="connsiteX0" fmla="*/ 0 w 1901952"/>
              <a:gd name="connsiteY0" fmla="*/ 603504 h 1426464"/>
              <a:gd name="connsiteX1" fmla="*/ 749808 w 1901952"/>
              <a:gd name="connsiteY1" fmla="*/ 0 h 1426464"/>
              <a:gd name="connsiteX2" fmla="*/ 1828800 w 1901952"/>
              <a:gd name="connsiteY2" fmla="*/ 237744 h 1426464"/>
              <a:gd name="connsiteX3" fmla="*/ 1901952 w 1901952"/>
              <a:gd name="connsiteY3" fmla="*/ 1207008 h 1426464"/>
              <a:gd name="connsiteX4" fmla="*/ 1298448 w 1901952"/>
              <a:gd name="connsiteY4" fmla="*/ 1353312 h 1426464"/>
              <a:gd name="connsiteX5" fmla="*/ 1298448 w 1901952"/>
              <a:gd name="connsiteY5" fmla="*/ 713232 h 1426464"/>
              <a:gd name="connsiteX6" fmla="*/ 1005840 w 1901952"/>
              <a:gd name="connsiteY6" fmla="*/ 841248 h 1426464"/>
              <a:gd name="connsiteX7" fmla="*/ 1042416 w 1901952"/>
              <a:gd name="connsiteY7" fmla="*/ 1426464 h 1426464"/>
              <a:gd name="connsiteX8" fmla="*/ 310896 w 1901952"/>
              <a:gd name="connsiteY8" fmla="*/ 1426464 h 1426464"/>
              <a:gd name="connsiteX9" fmla="*/ 585216 w 1901952"/>
              <a:gd name="connsiteY9" fmla="*/ 676656 h 1426464"/>
              <a:gd name="connsiteX10" fmla="*/ 0 w 1901952"/>
              <a:gd name="connsiteY10" fmla="*/ 603504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1952" h="1426464">
                <a:moveTo>
                  <a:pt x="0" y="603504"/>
                </a:moveTo>
                <a:lnTo>
                  <a:pt x="749808" y="0"/>
                </a:lnTo>
                <a:lnTo>
                  <a:pt x="1828800" y="237744"/>
                </a:lnTo>
                <a:lnTo>
                  <a:pt x="1901952" y="1207008"/>
                </a:lnTo>
                <a:lnTo>
                  <a:pt x="1298448" y="1353312"/>
                </a:lnTo>
                <a:lnTo>
                  <a:pt x="1298448" y="713232"/>
                </a:lnTo>
                <a:lnTo>
                  <a:pt x="1005840" y="841248"/>
                </a:lnTo>
                <a:lnTo>
                  <a:pt x="1042416" y="1426464"/>
                </a:lnTo>
                <a:lnTo>
                  <a:pt x="310896" y="1426464"/>
                </a:lnTo>
                <a:lnTo>
                  <a:pt x="585216" y="676656"/>
                </a:lnTo>
                <a:lnTo>
                  <a:pt x="0" y="603504"/>
                </a:lnTo>
                <a:close/>
              </a:path>
            </a:pathLst>
          </a:custGeom>
          <a:pattFill prst="pct25">
            <a:fgClr>
              <a:srgbClr val="FF7DFB"/>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1B2233F-5642-30DE-664E-848F1E890A4D}"/>
              </a:ext>
            </a:extLst>
          </p:cNvPr>
          <p:cNvSpPr/>
          <p:nvPr/>
        </p:nvSpPr>
        <p:spPr>
          <a:xfrm>
            <a:off x="1861456" y="2877773"/>
            <a:ext cx="2536707" cy="2526984"/>
          </a:xfrm>
          <a:prstGeom prst="rect">
            <a:avLst/>
          </a:prstGeom>
          <a:solidFill>
            <a:srgbClr val="FF7DFB">
              <a:alpha val="67419"/>
            </a:srgb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5DF3FDD-45C7-953A-D23A-5D03660E2A94}"/>
              </a:ext>
            </a:extLst>
          </p:cNvPr>
          <p:cNvSpPr/>
          <p:nvPr/>
        </p:nvSpPr>
        <p:spPr>
          <a:xfrm>
            <a:off x="8393651" y="3511611"/>
            <a:ext cx="1707270" cy="1336124"/>
          </a:xfrm>
          <a:prstGeom prst="rect">
            <a:avLst/>
          </a:prstGeom>
          <a:solidFill>
            <a:srgbClr val="FFC000">
              <a:alpha val="67419"/>
            </a:srgb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DAD87BF6-A551-7024-755E-565FF71C5EA4}"/>
              </a:ext>
            </a:extLst>
          </p:cNvPr>
          <p:cNvCxnSpPr>
            <a:cxnSpLocks/>
          </p:cNvCxnSpPr>
          <p:nvPr/>
        </p:nvCxnSpPr>
        <p:spPr>
          <a:xfrm flipH="1">
            <a:off x="9405587" y="2554770"/>
            <a:ext cx="260927" cy="873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BD17B4-BFA2-622F-BFF0-12FFF7590D4A}"/>
              </a:ext>
            </a:extLst>
          </p:cNvPr>
          <p:cNvCxnSpPr>
            <a:cxnSpLocks/>
          </p:cNvCxnSpPr>
          <p:nvPr/>
        </p:nvCxnSpPr>
        <p:spPr>
          <a:xfrm>
            <a:off x="4370708" y="2921010"/>
            <a:ext cx="5681055" cy="589985"/>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989CD6-BE44-AD0E-ADB0-35E126012758}"/>
              </a:ext>
            </a:extLst>
          </p:cNvPr>
          <p:cNvCxnSpPr>
            <a:cxnSpLocks/>
          </p:cNvCxnSpPr>
          <p:nvPr/>
        </p:nvCxnSpPr>
        <p:spPr>
          <a:xfrm flipV="1">
            <a:off x="4427444" y="4864499"/>
            <a:ext cx="5624319" cy="522127"/>
          </a:xfrm>
          <a:prstGeom prst="line">
            <a:avLst/>
          </a:prstGeom>
          <a:ln w="28575">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512F35-9781-228C-85B6-8E134C98DE93}"/>
              </a:ext>
            </a:extLst>
          </p:cNvPr>
          <p:cNvCxnSpPr>
            <a:cxnSpLocks/>
          </p:cNvCxnSpPr>
          <p:nvPr/>
        </p:nvCxnSpPr>
        <p:spPr>
          <a:xfrm flipH="1">
            <a:off x="3958833" y="2391472"/>
            <a:ext cx="218544" cy="383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7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7" grpId="0" animBg="1"/>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D02AA433-FDE2-5786-3539-B92DEFF45658}"/>
                  </a:ext>
                </a:extLst>
              </p:cNvPr>
              <p:cNvSpPr txBox="1">
                <a:spLocks/>
              </p:cNvSpPr>
              <p:nvPr/>
            </p:nvSpPr>
            <p:spPr>
              <a:xfrm>
                <a:off x="756722" y="509986"/>
                <a:ext cx="11097821" cy="2102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quantum algorithm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m:t>
                        </m:r>
                      </m:sub>
                    </m:sSub>
                  </m:oMath>
                </a14:m>
                <a:r>
                  <a:rPr lang="en-US" sz="2400" dirty="0"/>
                  <a:t> makes </a:t>
                </a:r>
                <a14:m>
                  <m:oMath xmlns:m="http://schemas.openxmlformats.org/officeDocument/2006/math">
                    <m:r>
                      <a:rPr lang="en-US" sz="2400" i="1">
                        <a:latin typeface="Cambria Math" panose="02040503050406030204" pitchFamily="18" charset="0"/>
                      </a:rPr>
                      <m:t>𝑇</m:t>
                    </m:r>
                  </m:oMath>
                </a14:m>
                <a:r>
                  <a:rPr lang="en-US" sz="2400" dirty="0"/>
                  <a:t> queries and can distinguish between </a:t>
                </a:r>
                <a:br>
                  <a:rPr lang="en-US" sz="2400" dirty="0"/>
                </a:br>
                <a:endParaRPr lang="en-US" sz="600" dirty="0"/>
              </a:p>
              <a:p>
                <a:pPr marL="457200" indent="-457200">
                  <a:buAutoNum type="arabicPeriod"/>
                </a:pPr>
                <a:r>
                  <a:rPr lang="en-US" sz="2400" dirty="0"/>
                  <a:t>a uniformly random YES graph oracle with a fixed structure of size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𝛿</m:t>
                        </m:r>
                      </m:den>
                    </m:f>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𝜖</m:t>
                                </m:r>
                              </m:den>
                            </m:f>
                          </m:e>
                        </m:func>
                      </m:e>
                    </m:d>
                  </m:oMath>
                </a14:m>
                <a:endParaRPr lang="en-US" sz="2400" dirty="0"/>
              </a:p>
              <a:p>
                <a:pPr marL="457200" indent="-457200">
                  <a:buAutoNum type="arabicPeriod"/>
                </a:pPr>
                <a:r>
                  <a:rPr lang="en-US" sz="2400" dirty="0"/>
                  <a:t>every NO graph oracle.</a:t>
                </a:r>
              </a:p>
            </p:txBody>
          </p:sp>
        </mc:Choice>
        <mc:Fallback>
          <p:sp>
            <p:nvSpPr>
              <p:cNvPr id="4" name="Content Placeholder 2">
                <a:extLst>
                  <a:ext uri="{FF2B5EF4-FFF2-40B4-BE49-F238E27FC236}">
                    <a16:creationId xmlns:a16="http://schemas.microsoft.com/office/drawing/2014/main" id="{D02AA433-FDE2-5786-3539-B92DEFF45658}"/>
                  </a:ext>
                </a:extLst>
              </p:cNvPr>
              <p:cNvSpPr txBox="1">
                <a:spLocks noRot="1" noChangeAspect="1" noMove="1" noResize="1" noEditPoints="1" noAdjustHandles="1" noChangeArrowheads="1" noChangeShapeType="1" noTextEdit="1"/>
              </p:cNvSpPr>
              <p:nvPr/>
            </p:nvSpPr>
            <p:spPr>
              <a:xfrm>
                <a:off x="756722" y="509986"/>
                <a:ext cx="11097821" cy="2102585"/>
              </a:xfrm>
              <a:prstGeom prst="rect">
                <a:avLst/>
              </a:prstGeom>
              <a:blipFill>
                <a:blip r:embed="rId2"/>
                <a:stretch>
                  <a:fillRect l="-914" t="-4217"/>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5E2D8370-24FE-94C5-8D34-E4499C2232C2}"/>
              </a:ext>
            </a:extLst>
          </p:cNvPr>
          <p:cNvSpPr/>
          <p:nvPr/>
        </p:nvSpPr>
        <p:spPr>
          <a:xfrm>
            <a:off x="756722" y="2387867"/>
            <a:ext cx="10678551" cy="2282104"/>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A8632566-20F5-9ED0-B496-19A291EE64BC}"/>
                  </a:ext>
                </a:extLst>
              </p:cNvPr>
              <p:cNvSpPr txBox="1">
                <a:spLocks/>
              </p:cNvSpPr>
              <p:nvPr/>
            </p:nvSpPr>
            <p:spPr>
              <a:xfrm>
                <a:off x="1096105" y="3362079"/>
                <a:ext cx="10162735" cy="130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implies there is a quantum algorithm </a:t>
                </a:r>
                <a14:m>
                  <m:oMath xmlns:m="http://schemas.openxmlformats.org/officeDocument/2006/math">
                    <m:r>
                      <a:rPr lang="en-US" sz="2400" b="0" i="1" smtClean="0">
                        <a:latin typeface="Cambria Math" panose="02040503050406030204" pitchFamily="18" charset="0"/>
                      </a:rPr>
                      <m:t>𝑊</m:t>
                    </m:r>
                  </m:oMath>
                </a14:m>
                <a:r>
                  <a:rPr lang="en-US" sz="2400" dirty="0"/>
                  <a:t> making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 </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e>
                    </m:d>
                  </m:oMath>
                </a14:m>
                <a:r>
                  <a:rPr lang="en-US" sz="2400" dirty="0"/>
                  <a:t> queries and distinguishes between a uniformly random YES and uniformly random NO graph oracle.</a:t>
                </a:r>
                <a:endParaRPr lang="en-US" sz="2400" dirty="0">
                  <a:solidFill>
                    <a:schemeClr val="tx1"/>
                  </a:solidFill>
                </a:endParaRPr>
              </a:p>
            </p:txBody>
          </p:sp>
        </mc:Choice>
        <mc:Fallback>
          <p:sp>
            <p:nvSpPr>
              <p:cNvPr id="10" name="Content Placeholder 2">
                <a:extLst>
                  <a:ext uri="{FF2B5EF4-FFF2-40B4-BE49-F238E27FC236}">
                    <a16:creationId xmlns:a16="http://schemas.microsoft.com/office/drawing/2014/main" id="{A8632566-20F5-9ED0-B496-19A291EE64BC}"/>
                  </a:ext>
                </a:extLst>
              </p:cNvPr>
              <p:cNvSpPr txBox="1">
                <a:spLocks noRot="1" noChangeAspect="1" noMove="1" noResize="1" noEditPoints="1" noAdjustHandles="1" noChangeArrowheads="1" noChangeShapeType="1" noTextEdit="1"/>
              </p:cNvSpPr>
              <p:nvPr/>
            </p:nvSpPr>
            <p:spPr>
              <a:xfrm>
                <a:off x="1096105" y="3362079"/>
                <a:ext cx="10162735" cy="1307891"/>
              </a:xfrm>
              <a:prstGeom prst="rect">
                <a:avLst/>
              </a:prstGeom>
              <a:blipFill>
                <a:blip r:embed="rId3"/>
                <a:stretch>
                  <a:fillRect l="-999" t="-480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B92C708-C701-21E2-0A4E-EDE405DE82BC}"/>
              </a:ext>
            </a:extLst>
          </p:cNvPr>
          <p:cNvSpPr txBox="1"/>
          <p:nvPr/>
        </p:nvSpPr>
        <p:spPr>
          <a:xfrm>
            <a:off x="1014628" y="2677880"/>
            <a:ext cx="10162735" cy="523220"/>
          </a:xfrm>
          <a:prstGeom prst="rect">
            <a:avLst/>
          </a:prstGeom>
          <a:noFill/>
        </p:spPr>
        <p:txBody>
          <a:bodyPr wrap="square" rtlCol="0">
            <a:spAutoFit/>
          </a:bodyPr>
          <a:lstStyle/>
          <a:p>
            <a:r>
              <a:rPr lang="en-US" sz="2800" b="1" u="sng" dirty="0"/>
              <a:t>Lemma</a:t>
            </a:r>
            <a:endParaRPr lang="en-US" sz="2800" u="sng" dirty="0"/>
          </a:p>
        </p:txBody>
      </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73A3344B-F93D-D0FC-EFC5-A5A8B520435E}"/>
                  </a:ext>
                </a:extLst>
              </p:cNvPr>
              <p:cNvSpPr txBox="1">
                <a:spLocks/>
              </p:cNvSpPr>
              <p:nvPr/>
            </p:nvSpPr>
            <p:spPr>
              <a:xfrm>
                <a:off x="732519" y="4986476"/>
                <a:ext cx="11097821" cy="1316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When </a:t>
                </a:r>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oMath>
                </a14:m>
                <a:r>
                  <a:rPr lang="en-US" sz="2400" dirty="0"/>
                  <a:t>, this contradicts (</a:t>
                </a:r>
                <a:r>
                  <a:rPr lang="en-US" sz="2400" dirty="0" err="1">
                    <a:solidFill>
                      <a:srgbClr val="FFFF00"/>
                    </a:solidFill>
                  </a:rPr>
                  <a:t>Ambainis</a:t>
                </a:r>
                <a:r>
                  <a:rPr lang="en-US" sz="2400" dirty="0">
                    <a:solidFill>
                      <a:srgbClr val="FFFF00"/>
                    </a:solidFill>
                  </a:rPr>
                  <a:t>, Childs, and Liu 2011</a:t>
                </a:r>
                <a:r>
                  <a:rPr lang="en-US" sz="2400" dirty="0"/>
                  <a:t>) who proved that solving the average-case </a:t>
                </a:r>
                <a:r>
                  <a:rPr lang="en-US" sz="2400" dirty="0">
                    <a:solidFill>
                      <a:srgbClr val="FFC000"/>
                    </a:solidFill>
                    <a:latin typeface="American Typewriter" panose="02090604020004020304" pitchFamily="18" charset="77"/>
                  </a:rPr>
                  <a:t>Components</a:t>
                </a:r>
                <a:r>
                  <a:rPr lang="en-US" sz="2400" dirty="0"/>
                  <a:t> problem requires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1/4</m:t>
                        </m:r>
                      </m:sup>
                    </m:sSup>
                    <m:r>
                      <a:rPr lang="en-US" sz="2400" b="0" i="1" smtClean="0">
                        <a:latin typeface="Cambria Math" panose="02040503050406030204" pitchFamily="18" charset="0"/>
                      </a:rPr>
                      <m:t>)</m:t>
                    </m:r>
                  </m:oMath>
                </a14:m>
                <a:r>
                  <a:rPr lang="en-US" sz="2400" dirty="0"/>
                  <a:t> queries.</a:t>
                </a:r>
              </a:p>
            </p:txBody>
          </p:sp>
        </mc:Choice>
        <mc:Fallback>
          <p:sp>
            <p:nvSpPr>
              <p:cNvPr id="12" name="Content Placeholder 2">
                <a:extLst>
                  <a:ext uri="{FF2B5EF4-FFF2-40B4-BE49-F238E27FC236}">
                    <a16:creationId xmlns:a16="http://schemas.microsoft.com/office/drawing/2014/main" id="{73A3344B-F93D-D0FC-EFC5-A5A8B520435E}"/>
                  </a:ext>
                </a:extLst>
              </p:cNvPr>
              <p:cNvSpPr txBox="1">
                <a:spLocks noRot="1" noChangeAspect="1" noMove="1" noResize="1" noEditPoints="1" noAdjustHandles="1" noChangeArrowheads="1" noChangeShapeType="1" noTextEdit="1"/>
              </p:cNvSpPr>
              <p:nvPr/>
            </p:nvSpPr>
            <p:spPr>
              <a:xfrm>
                <a:off x="732519" y="4986476"/>
                <a:ext cx="11097821" cy="1316350"/>
              </a:xfrm>
              <a:prstGeom prst="rect">
                <a:avLst/>
              </a:prstGeom>
              <a:blipFill>
                <a:blip r:embed="rId4"/>
                <a:stretch>
                  <a:fillRect l="-914" t="-47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42459ADC-027C-8E32-D721-A06091DA3FAB}"/>
              </a:ext>
            </a:extLst>
          </p:cNvPr>
          <p:cNvSpPr txBox="1"/>
          <p:nvPr/>
        </p:nvSpPr>
        <p:spPr>
          <a:xfrm>
            <a:off x="10589534" y="5963077"/>
            <a:ext cx="1175657" cy="584775"/>
          </a:xfrm>
          <a:prstGeom prst="rect">
            <a:avLst/>
          </a:prstGeom>
          <a:noFill/>
        </p:spPr>
        <p:txBody>
          <a:bodyPr wrap="square" rtlCol="0">
            <a:spAutoFit/>
          </a:bodyPr>
          <a:lstStyle/>
          <a:p>
            <a:r>
              <a:rPr lang="en-US" sz="3200" b="1" dirty="0">
                <a:solidFill>
                  <a:srgbClr val="FFC000"/>
                </a:solidFill>
              </a:rPr>
              <a:t>QED</a:t>
            </a:r>
          </a:p>
        </p:txBody>
      </p:sp>
    </p:spTree>
    <p:extLst>
      <p:ext uri="{BB962C8B-B14F-4D97-AF65-F5344CB8AC3E}">
        <p14:creationId xmlns:p14="http://schemas.microsoft.com/office/powerpoint/2010/main" val="41492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8CBA-F63F-1566-21ED-92BD2DA0F6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D08003-47BB-1BBB-C88C-C0896B1831D9}"/>
              </a:ext>
            </a:extLst>
          </p:cNvPr>
          <p:cNvSpPr txBox="1"/>
          <p:nvPr/>
        </p:nvSpPr>
        <p:spPr>
          <a:xfrm>
            <a:off x="6451318" y="4796493"/>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8204B88B-7EE2-69DB-81D5-2E46AEB3D84D}"/>
              </a:ext>
            </a:extLst>
          </p:cNvPr>
          <p:cNvSpPr txBox="1"/>
          <p:nvPr/>
        </p:nvSpPr>
        <p:spPr>
          <a:xfrm>
            <a:off x="8518529" y="2603229"/>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478261AB-9BE5-B29C-9F64-04EA0BE07037}"/>
              </a:ext>
            </a:extLst>
          </p:cNvPr>
          <p:cNvSpPr txBox="1"/>
          <p:nvPr/>
        </p:nvSpPr>
        <p:spPr>
          <a:xfrm>
            <a:off x="4699804" y="2210757"/>
            <a:ext cx="4163569" cy="1200329"/>
          </a:xfrm>
          <a:prstGeom prst="rect">
            <a:avLst/>
          </a:prstGeom>
          <a:noFill/>
        </p:spPr>
        <p:txBody>
          <a:bodyPr wrap="square" rtlCol="0">
            <a:spAutoFit/>
          </a:bodyPr>
          <a:lstStyle/>
          <a:p>
            <a:pPr algn="ctr"/>
            <a:r>
              <a:rPr lang="en-US" sz="2400" dirty="0"/>
              <a:t>Warmup </a:t>
            </a:r>
            <a:br>
              <a:rPr lang="en-US" sz="2400" dirty="0"/>
            </a:b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6826715D-910D-C4E4-ACD1-4CD3149F88AC}"/>
              </a:ext>
            </a:extLst>
          </p:cNvPr>
          <p:cNvSpPr txBox="1"/>
          <p:nvPr/>
        </p:nvSpPr>
        <p:spPr>
          <a:xfrm>
            <a:off x="5937310" y="534067"/>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13" name="Down Arrow 12">
            <a:extLst>
              <a:ext uri="{FF2B5EF4-FFF2-40B4-BE49-F238E27FC236}">
                <a16:creationId xmlns:a16="http://schemas.microsoft.com/office/drawing/2014/main" id="{60AC6CC7-1123-2D96-5FEB-1144D1EDB253}"/>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CF807062-F126-0DE9-9646-7F46BE43D4B0}"/>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17794E46-19BB-451E-285E-CF198FAFA82D}"/>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3F4C3CDB-19CC-4E30-F789-4A0C52A709B0}"/>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2E26711-01F0-156B-D76A-5D5E663C8CD2}"/>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CA32E0-DFC1-6ABD-767B-352D12F184F8}"/>
              </a:ext>
            </a:extLst>
          </p:cNvPr>
          <p:cNvSpPr txBox="1"/>
          <p:nvPr/>
        </p:nvSpPr>
        <p:spPr>
          <a:xfrm>
            <a:off x="438916" y="1476076"/>
            <a:ext cx="4163569" cy="1200329"/>
          </a:xfrm>
          <a:prstGeom prst="rect">
            <a:avLst/>
          </a:prstGeom>
          <a:noFill/>
        </p:spPr>
        <p:txBody>
          <a:bodyPr wrap="square" rtlCol="0">
            <a:spAutoFit/>
          </a:bodyPr>
          <a:lstStyle/>
          <a:p>
            <a:pPr algn="ctr"/>
            <a:r>
              <a:rPr lang="en-US" sz="2400" dirty="0"/>
              <a:t>Quantum</a:t>
            </a:r>
            <a:br>
              <a:rPr lang="en-US" sz="2400" dirty="0"/>
            </a:br>
            <a:r>
              <a:rPr lang="en-US" sz="2400" dirty="0" err="1"/>
              <a:t>Pseudorandomness</a:t>
            </a:r>
            <a:r>
              <a:rPr lang="en-US" sz="2400" dirty="0"/>
              <a:t> Conjecture</a:t>
            </a:r>
          </a:p>
        </p:txBody>
      </p:sp>
      <p:sp>
        <p:nvSpPr>
          <p:cNvPr id="18" name="TextBox 17">
            <a:extLst>
              <a:ext uri="{FF2B5EF4-FFF2-40B4-BE49-F238E27FC236}">
                <a16:creationId xmlns:a16="http://schemas.microsoft.com/office/drawing/2014/main" id="{1C09320D-F68A-1BEB-0312-57AE28FE7BF8}"/>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D87B8129-8942-6A23-8571-442449D05AF7}"/>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DD1FD2-1FCD-ADA6-6C45-F6A13ED49D19}"/>
              </a:ext>
            </a:extLst>
          </p:cNvPr>
          <p:cNvSpPr txBox="1"/>
          <p:nvPr/>
        </p:nvSpPr>
        <p:spPr>
          <a:xfrm>
            <a:off x="216571" y="4415998"/>
            <a:ext cx="4791456" cy="830997"/>
          </a:xfrm>
          <a:prstGeom prst="rect">
            <a:avLst/>
          </a:prstGeom>
          <a:noFill/>
        </p:spPr>
        <p:txBody>
          <a:bodyPr wrap="square" rtlCol="0">
            <a:spAutoFit/>
          </a:bodyPr>
          <a:lstStyle/>
          <a:p>
            <a:pPr algn="ctr"/>
            <a:r>
              <a:rPr lang="en-US" sz="2400" dirty="0"/>
              <a:t>Classical oracle</a:t>
            </a:r>
            <a:br>
              <a:rPr lang="en-US" sz="2400" dirty="0"/>
            </a:br>
            <a:r>
              <a:rPr lang="en-US" sz="2400" dirty="0"/>
              <a:t>separation of QMA from QCMA</a:t>
            </a:r>
          </a:p>
        </p:txBody>
      </p:sp>
      <p:sp>
        <p:nvSpPr>
          <p:cNvPr id="21" name="TextBox 20">
            <a:extLst>
              <a:ext uri="{FF2B5EF4-FFF2-40B4-BE49-F238E27FC236}">
                <a16:creationId xmlns:a16="http://schemas.microsoft.com/office/drawing/2014/main" id="{0CFFF8BB-25EB-1CDA-320E-D82E81493925}"/>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Tree>
    <p:extLst>
      <p:ext uri="{BB962C8B-B14F-4D97-AF65-F5344CB8AC3E}">
        <p14:creationId xmlns:p14="http://schemas.microsoft.com/office/powerpoint/2010/main" val="16865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BB94-CC50-07B4-3A68-2B6595C4CA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F9833B-904F-8DFD-304D-B479269769B2}"/>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1A0342CD-54CC-181C-73A0-670C5011B1D9}"/>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6505D2A2-E3EA-6C5F-71A9-E89587E3399D}"/>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accent6">
                    <a:lumMod val="40000"/>
                    <a:lumOff val="60000"/>
                  </a:schemeClr>
                </a:solidFill>
              </a:rPr>
              <a:t>Warmup </a:t>
            </a:r>
            <a:br>
              <a:rPr lang="en-US" sz="2400" b="1" dirty="0">
                <a:solidFill>
                  <a:schemeClr val="accent6">
                    <a:lumMod val="40000"/>
                    <a:lumOff val="60000"/>
                  </a:schemeClr>
                </a:solidFill>
              </a:rPr>
            </a:b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Conjecture</a:t>
            </a:r>
          </a:p>
        </p:txBody>
      </p:sp>
      <p:sp>
        <p:nvSpPr>
          <p:cNvPr id="7" name="TextBox 6">
            <a:extLst>
              <a:ext uri="{FF2B5EF4-FFF2-40B4-BE49-F238E27FC236}">
                <a16:creationId xmlns:a16="http://schemas.microsoft.com/office/drawing/2014/main" id="{AF1E7350-ACEF-23FE-9162-397481D3CB4D}"/>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C0752498-2952-CB6F-30BA-B7322DDA8430}"/>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4EB0C46F-FB09-C779-4BEC-C2DC29BF216B}"/>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A7CDD380-8039-CA15-8CBF-0E2112BF3D40}"/>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B377A0EB-7FE9-26DC-7115-3EBE86A5674E}"/>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544C5ED-7F16-909F-BD62-E53B2EF76230}"/>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21F1F0C-E22B-13B0-6F0E-940FEEE70136}"/>
              </a:ext>
            </a:extLst>
          </p:cNvPr>
          <p:cNvSpPr txBox="1"/>
          <p:nvPr/>
        </p:nvSpPr>
        <p:spPr>
          <a:xfrm>
            <a:off x="438916" y="1476076"/>
            <a:ext cx="4163569" cy="1200329"/>
          </a:xfrm>
          <a:prstGeom prst="rect">
            <a:avLst/>
          </a:prstGeom>
          <a:noFill/>
        </p:spPr>
        <p:txBody>
          <a:bodyPr wrap="square" rtlCol="0">
            <a:spAutoFit/>
          </a:bodyPr>
          <a:lstStyle/>
          <a:p>
            <a:pPr algn="ctr"/>
            <a:r>
              <a:rPr lang="en-US" sz="2400" b="1" dirty="0">
                <a:solidFill>
                  <a:schemeClr val="accent6">
                    <a:lumMod val="40000"/>
                    <a:lumOff val="60000"/>
                  </a:schemeClr>
                </a:solidFill>
              </a:rPr>
              <a:t>Quantum</a:t>
            </a:r>
            <a:br>
              <a:rPr lang="en-US" sz="2400" b="1" dirty="0">
                <a:solidFill>
                  <a:schemeClr val="accent6">
                    <a:lumMod val="40000"/>
                    <a:lumOff val="60000"/>
                  </a:schemeClr>
                </a:solidFill>
              </a:rPr>
            </a:b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Conjecture</a:t>
            </a:r>
          </a:p>
        </p:txBody>
      </p:sp>
      <p:sp>
        <p:nvSpPr>
          <p:cNvPr id="18" name="TextBox 17">
            <a:extLst>
              <a:ext uri="{FF2B5EF4-FFF2-40B4-BE49-F238E27FC236}">
                <a16:creationId xmlns:a16="http://schemas.microsoft.com/office/drawing/2014/main" id="{5657CA48-F7CE-C552-2276-08F1B4EF6438}"/>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a:t>
            </a:r>
            <a:r>
              <a:rPr lang="en-US" b="1" i="1" dirty="0">
                <a:solidFill>
                  <a:srgbClr val="FFC000"/>
                </a:solidFill>
              </a:rPr>
              <a:t> random 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E5D95EBC-CF4F-64BE-B0DD-F9715DF0720D}"/>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C0F47C9-6817-67EA-BC7E-6C97FC394BC6}"/>
              </a:ext>
            </a:extLst>
          </p:cNvPr>
          <p:cNvSpPr txBox="1"/>
          <p:nvPr/>
        </p:nvSpPr>
        <p:spPr>
          <a:xfrm>
            <a:off x="216571" y="4415998"/>
            <a:ext cx="4791456" cy="830997"/>
          </a:xfrm>
          <a:prstGeom prst="rect">
            <a:avLst/>
          </a:prstGeom>
          <a:noFill/>
        </p:spPr>
        <p:txBody>
          <a:bodyPr wrap="square" rtlCol="0">
            <a:spAutoFit/>
          </a:bodyPr>
          <a:lstStyle/>
          <a:p>
            <a:pPr algn="ctr"/>
            <a:r>
              <a:rPr lang="en-US" sz="2400" dirty="0">
                <a:solidFill>
                  <a:schemeClr val="tx1">
                    <a:lumMod val="50000"/>
                  </a:schemeClr>
                </a:solidFill>
              </a:rPr>
              <a:t>Classical oracle</a:t>
            </a:r>
            <a:br>
              <a:rPr lang="en-US" sz="2400" dirty="0">
                <a:solidFill>
                  <a:schemeClr val="tx1">
                    <a:lumMod val="50000"/>
                  </a:schemeClr>
                </a:solidFill>
              </a:rPr>
            </a:br>
            <a:r>
              <a:rPr lang="en-US" sz="2400" dirty="0">
                <a:solidFill>
                  <a:schemeClr val="tx1">
                    <a:lumMod val="50000"/>
                  </a:schemeClr>
                </a:solidFill>
              </a:rPr>
              <a:t>separation of QMA from QCMA</a:t>
            </a:r>
          </a:p>
        </p:txBody>
      </p:sp>
      <p:sp>
        <p:nvSpPr>
          <p:cNvPr id="21" name="TextBox 20">
            <a:extLst>
              <a:ext uri="{FF2B5EF4-FFF2-40B4-BE49-F238E27FC236}">
                <a16:creationId xmlns:a16="http://schemas.microsoft.com/office/drawing/2014/main" id="{D68247C1-C0C0-A03C-F8DF-EE98A0A00E75}"/>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 name="Up-Down Arrow 1">
            <a:extLst>
              <a:ext uri="{FF2B5EF4-FFF2-40B4-BE49-F238E27FC236}">
                <a16:creationId xmlns:a16="http://schemas.microsoft.com/office/drawing/2014/main" id="{110A1D5F-52F0-3AA7-3084-5418D9C84244}"/>
              </a:ext>
            </a:extLst>
          </p:cNvPr>
          <p:cNvSpPr/>
          <p:nvPr/>
        </p:nvSpPr>
        <p:spPr>
          <a:xfrm rot="17293649">
            <a:off x="4411920" y="1977098"/>
            <a:ext cx="575767" cy="1129502"/>
          </a:xfrm>
          <a:prstGeom prst="up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8BB323-DF87-1ADE-A5EC-DD215CFF6FA0}"/>
              </a:ext>
            </a:extLst>
          </p:cNvPr>
          <p:cNvSpPr txBox="1"/>
          <p:nvPr/>
        </p:nvSpPr>
        <p:spPr>
          <a:xfrm rot="1019668">
            <a:off x="4695797" y="1840256"/>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2280471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D106C-45B2-4D20-0921-9EF91940BC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51CFCD-7291-4748-6C5A-8DF9D944C06C}"/>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9FE91C7D-57B2-4196-8C61-382062152F8E}"/>
              </a:ext>
            </a:extLst>
          </p:cNvPr>
          <p:cNvSpPr txBox="1"/>
          <p:nvPr/>
        </p:nvSpPr>
        <p:spPr>
          <a:xfrm>
            <a:off x="8518529" y="2603229"/>
            <a:ext cx="3992880" cy="830997"/>
          </a:xfrm>
          <a:prstGeom prst="rect">
            <a:avLst/>
          </a:prstGeom>
          <a:noFill/>
        </p:spPr>
        <p:txBody>
          <a:bodyPr wrap="square" rtlCol="0">
            <a:spAutoFit/>
          </a:bodyPr>
          <a:lstStyle/>
          <a:p>
            <a:pPr algn="ctr"/>
            <a:r>
              <a:rPr lang="en-US" sz="2400" b="1" dirty="0">
                <a:solidFill>
                  <a:schemeClr val="accent6">
                    <a:lumMod val="40000"/>
                    <a:lumOff val="60000"/>
                  </a:schemeClr>
                </a:solidFill>
              </a:rPr>
              <a:t>Aaronson-</a:t>
            </a:r>
            <a:r>
              <a:rPr lang="en-US" sz="2400" b="1" dirty="0" err="1">
                <a:solidFill>
                  <a:schemeClr val="accent6">
                    <a:lumMod val="40000"/>
                    <a:lumOff val="60000"/>
                  </a:schemeClr>
                </a:solidFill>
              </a:rPr>
              <a:t>Ambainis</a:t>
            </a:r>
            <a:r>
              <a:rPr lang="en-US" sz="2400" b="1" dirty="0">
                <a:solidFill>
                  <a:schemeClr val="accent6">
                    <a:lumMod val="40000"/>
                    <a:lumOff val="60000"/>
                  </a:schemeClr>
                </a:solidFill>
              </a:rPr>
              <a:t> Conjecture</a:t>
            </a:r>
          </a:p>
        </p:txBody>
      </p:sp>
      <p:sp>
        <p:nvSpPr>
          <p:cNvPr id="6" name="TextBox 5">
            <a:extLst>
              <a:ext uri="{FF2B5EF4-FFF2-40B4-BE49-F238E27FC236}">
                <a16:creationId xmlns:a16="http://schemas.microsoft.com/office/drawing/2014/main" id="{B0B01FC9-6FB1-E9D0-9C1E-9876E984B175}"/>
              </a:ext>
            </a:extLst>
          </p:cNvPr>
          <p:cNvSpPr txBox="1"/>
          <p:nvPr/>
        </p:nvSpPr>
        <p:spPr>
          <a:xfrm>
            <a:off x="4699804" y="2210757"/>
            <a:ext cx="4163569" cy="1200329"/>
          </a:xfrm>
          <a:prstGeom prst="rect">
            <a:avLst/>
          </a:prstGeom>
          <a:noFill/>
        </p:spPr>
        <p:txBody>
          <a:bodyPr wrap="square" rtlCol="0">
            <a:spAutoFit/>
          </a:bodyPr>
          <a:lstStyle/>
          <a:p>
            <a:pPr algn="ctr"/>
            <a:r>
              <a:rPr lang="en-US" sz="2400" dirty="0">
                <a:solidFill>
                  <a:schemeClr val="tx1">
                    <a:lumMod val="50000"/>
                  </a:schemeClr>
                </a:solidFill>
              </a:rPr>
              <a:t>Warmup </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7" name="TextBox 6">
            <a:extLst>
              <a:ext uri="{FF2B5EF4-FFF2-40B4-BE49-F238E27FC236}">
                <a16:creationId xmlns:a16="http://schemas.microsoft.com/office/drawing/2014/main" id="{4945599C-76B6-4053-812D-4944A31A9B11}"/>
              </a:ext>
            </a:extLst>
          </p:cNvPr>
          <p:cNvSpPr txBox="1"/>
          <p:nvPr/>
        </p:nvSpPr>
        <p:spPr>
          <a:xfrm>
            <a:off x="5937310" y="534067"/>
            <a:ext cx="5586985" cy="830997"/>
          </a:xfrm>
          <a:prstGeom prst="rect">
            <a:avLst/>
          </a:prstGeom>
          <a:noFill/>
        </p:spPr>
        <p:txBody>
          <a:bodyPr wrap="square" rtlCol="0">
            <a:spAutoFit/>
          </a:bodyPr>
          <a:lstStyle/>
          <a:p>
            <a:pPr algn="ctr"/>
            <a:r>
              <a:rPr lang="en-US" sz="2400" b="1" dirty="0">
                <a:solidFill>
                  <a:schemeClr val="accent6">
                    <a:lumMod val="40000"/>
                    <a:lumOff val="60000"/>
                  </a:schemeClr>
                </a:solidFill>
              </a:rPr>
              <a:t>Warmup </a:t>
            </a: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a:t>
            </a:r>
            <a:br>
              <a:rPr lang="en-US" sz="2400" b="1" dirty="0">
                <a:solidFill>
                  <a:schemeClr val="accent6">
                    <a:lumMod val="40000"/>
                    <a:lumOff val="60000"/>
                  </a:schemeClr>
                </a:solidFill>
              </a:rPr>
            </a:br>
            <a:r>
              <a:rPr lang="en-US" sz="2400" b="1" dirty="0">
                <a:solidFill>
                  <a:schemeClr val="accent6">
                    <a:lumMod val="40000"/>
                    <a:lumOff val="60000"/>
                  </a:schemeClr>
                </a:solidFill>
              </a:rPr>
              <a:t>Conjecture, Polynomial version</a:t>
            </a:r>
          </a:p>
        </p:txBody>
      </p:sp>
      <p:sp>
        <p:nvSpPr>
          <p:cNvPr id="13" name="Down Arrow 12">
            <a:extLst>
              <a:ext uri="{FF2B5EF4-FFF2-40B4-BE49-F238E27FC236}">
                <a16:creationId xmlns:a16="http://schemas.microsoft.com/office/drawing/2014/main" id="{D22AA55C-E9A2-31B0-D4D6-F593A6B7EAAB}"/>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F6D64121-2E4E-F834-A0CB-EB790FD6EC2A}"/>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1F3BCE8B-476E-7853-FEE1-BF5944ECADC6}"/>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ABB34BA-C11D-AE2B-C773-194B8044DA4E}"/>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29FD71-5E7D-4B4F-82A5-1F6262D2DEAD}"/>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F5B8F2E0-D098-B1E8-D091-E036FE3E4E91}"/>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5818DD44-83E3-E704-6276-FDA83F44F9D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6FDEA93-A1B7-869E-807B-CA7428EEE4D2}"/>
              </a:ext>
            </a:extLst>
          </p:cNvPr>
          <p:cNvSpPr txBox="1"/>
          <p:nvPr/>
        </p:nvSpPr>
        <p:spPr>
          <a:xfrm>
            <a:off x="216571" y="4415998"/>
            <a:ext cx="4791456" cy="830997"/>
          </a:xfrm>
          <a:prstGeom prst="rect">
            <a:avLst/>
          </a:prstGeom>
          <a:noFill/>
        </p:spPr>
        <p:txBody>
          <a:bodyPr wrap="square" rtlCol="0">
            <a:spAutoFit/>
          </a:bodyPr>
          <a:lstStyle/>
          <a:p>
            <a:pPr algn="ctr"/>
            <a:r>
              <a:rPr lang="en-US" sz="2400" dirty="0">
                <a:solidFill>
                  <a:schemeClr val="tx1">
                    <a:lumMod val="50000"/>
                  </a:schemeClr>
                </a:solidFill>
              </a:rPr>
              <a:t>Classical oracle</a:t>
            </a:r>
            <a:br>
              <a:rPr lang="en-US" sz="2400" dirty="0">
                <a:solidFill>
                  <a:schemeClr val="tx1">
                    <a:lumMod val="50000"/>
                  </a:schemeClr>
                </a:solidFill>
              </a:rPr>
            </a:br>
            <a:r>
              <a:rPr lang="en-US" sz="2400" dirty="0">
                <a:solidFill>
                  <a:schemeClr val="tx1">
                    <a:lumMod val="50000"/>
                  </a:schemeClr>
                </a:solidFill>
              </a:rPr>
              <a:t>separation of QMA from QCMA</a:t>
            </a:r>
          </a:p>
        </p:txBody>
      </p:sp>
      <p:sp>
        <p:nvSpPr>
          <p:cNvPr id="21" name="TextBox 20">
            <a:extLst>
              <a:ext uri="{FF2B5EF4-FFF2-40B4-BE49-F238E27FC236}">
                <a16:creationId xmlns:a16="http://schemas.microsoft.com/office/drawing/2014/main" id="{ADC2314D-94F7-70FF-8128-3F17A9734CE2}"/>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functions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2" name="Up-Down Arrow 1">
            <a:extLst>
              <a:ext uri="{FF2B5EF4-FFF2-40B4-BE49-F238E27FC236}">
                <a16:creationId xmlns:a16="http://schemas.microsoft.com/office/drawing/2014/main" id="{592EAFEB-E15D-BB92-5734-18CDEB581301}"/>
              </a:ext>
            </a:extLst>
          </p:cNvPr>
          <p:cNvSpPr/>
          <p:nvPr/>
        </p:nvSpPr>
        <p:spPr>
          <a:xfrm rot="19964730">
            <a:off x="10065394" y="1429419"/>
            <a:ext cx="575767" cy="1129502"/>
          </a:xfrm>
          <a:prstGeom prst="up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9EDC7F-2078-01E0-FA58-4C47F79C16DA}"/>
              </a:ext>
            </a:extLst>
          </p:cNvPr>
          <p:cNvSpPr txBox="1"/>
          <p:nvPr/>
        </p:nvSpPr>
        <p:spPr>
          <a:xfrm rot="3690749">
            <a:off x="10487682" y="1549785"/>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914233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5006-0D7D-F58A-23BD-FF8D831ACA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F4447F-9863-1207-864C-3779EA2BA1A6}"/>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BF500942-45F2-FC2D-A497-248184DC2240}"/>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729CF191-3BFB-1E35-2689-D0F271CC83EF}"/>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accent6">
                    <a:lumMod val="20000"/>
                    <a:lumOff val="80000"/>
                  </a:schemeClr>
                </a:solidFill>
              </a:rPr>
              <a:t>Warmup </a:t>
            </a:r>
            <a:br>
              <a:rPr lang="en-US" sz="2400" b="1" dirty="0">
                <a:solidFill>
                  <a:schemeClr val="accent6">
                    <a:lumMod val="20000"/>
                    <a:lumOff val="80000"/>
                  </a:schemeClr>
                </a:solidFill>
              </a:rPr>
            </a:br>
            <a:r>
              <a:rPr lang="en-US" sz="2400" b="1" dirty="0" err="1">
                <a:solidFill>
                  <a:schemeClr val="accent6">
                    <a:lumMod val="20000"/>
                    <a:lumOff val="80000"/>
                  </a:schemeClr>
                </a:solidFill>
              </a:rPr>
              <a:t>Pseudorandomness</a:t>
            </a:r>
            <a:r>
              <a:rPr lang="en-US" sz="2400" b="1" dirty="0">
                <a:solidFill>
                  <a:schemeClr val="accent6">
                    <a:lumMod val="20000"/>
                    <a:lumOff val="80000"/>
                  </a:schemeClr>
                </a:solidFill>
              </a:rPr>
              <a:t> Conjecture</a:t>
            </a:r>
          </a:p>
        </p:txBody>
      </p:sp>
      <p:sp>
        <p:nvSpPr>
          <p:cNvPr id="7" name="TextBox 6">
            <a:extLst>
              <a:ext uri="{FF2B5EF4-FFF2-40B4-BE49-F238E27FC236}">
                <a16:creationId xmlns:a16="http://schemas.microsoft.com/office/drawing/2014/main" id="{3EB1B981-D90B-33C7-8F78-75A12436E13E}"/>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098D82BF-117F-44C4-5DCF-838EF27C034C}"/>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57D843ED-5477-DA93-B5F0-B9CD762EC178}"/>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CC211458-B5E8-FBE4-B4AF-8C3DB611382C}"/>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9A7CB18E-9A0C-4D58-8B84-E20C4D6B2222}"/>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A19DC536-6000-530A-33DD-A8AC7CA41A9A}"/>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13C3AA-0ACE-B0F7-05E4-9044F3917C86}"/>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554D05A3-DC7A-80D5-27F6-0176241B559B}"/>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59D0FF71-D0D5-2102-09E6-6AC8236FE73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784645-A096-4E06-B6BF-A0D69CD77F44}"/>
              </a:ext>
            </a:extLst>
          </p:cNvPr>
          <p:cNvSpPr txBox="1"/>
          <p:nvPr/>
        </p:nvSpPr>
        <p:spPr>
          <a:xfrm>
            <a:off x="216571" y="4415998"/>
            <a:ext cx="4791456" cy="830997"/>
          </a:xfrm>
          <a:prstGeom prst="rect">
            <a:avLst/>
          </a:prstGeom>
          <a:noFill/>
        </p:spPr>
        <p:txBody>
          <a:bodyPr wrap="square" rtlCol="0">
            <a:spAutoFit/>
          </a:bodyPr>
          <a:lstStyle/>
          <a:p>
            <a:pPr algn="ctr"/>
            <a:r>
              <a:rPr lang="en-US" sz="2400" b="1" dirty="0">
                <a:solidFill>
                  <a:schemeClr val="accent6">
                    <a:lumMod val="20000"/>
                    <a:lumOff val="80000"/>
                  </a:schemeClr>
                </a:solidFill>
              </a:rPr>
              <a:t>Classical oracle</a:t>
            </a:r>
            <a:br>
              <a:rPr lang="en-US" sz="2400" b="1" dirty="0">
                <a:solidFill>
                  <a:schemeClr val="accent6">
                    <a:lumMod val="20000"/>
                    <a:lumOff val="80000"/>
                  </a:schemeClr>
                </a:solidFill>
              </a:rPr>
            </a:br>
            <a:r>
              <a:rPr lang="en-US" sz="2400" b="1" dirty="0">
                <a:solidFill>
                  <a:schemeClr val="accent6">
                    <a:lumMod val="20000"/>
                    <a:lumOff val="80000"/>
                  </a:schemeClr>
                </a:solidFill>
              </a:rPr>
              <a:t>separation of QMA from QCMA</a:t>
            </a:r>
          </a:p>
        </p:txBody>
      </p:sp>
      <p:sp>
        <p:nvSpPr>
          <p:cNvPr id="21" name="TextBox 20">
            <a:extLst>
              <a:ext uri="{FF2B5EF4-FFF2-40B4-BE49-F238E27FC236}">
                <a16:creationId xmlns:a16="http://schemas.microsoft.com/office/drawing/2014/main" id="{79D97AC7-A550-46FE-4783-A4046FDD2717}"/>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 name="Down Arrow 1">
            <a:extLst>
              <a:ext uri="{FF2B5EF4-FFF2-40B4-BE49-F238E27FC236}">
                <a16:creationId xmlns:a16="http://schemas.microsoft.com/office/drawing/2014/main" id="{284727A6-9688-49F8-3602-CAE1EE6712F9}"/>
              </a:ext>
            </a:extLst>
          </p:cNvPr>
          <p:cNvSpPr/>
          <p:nvPr/>
        </p:nvSpPr>
        <p:spPr>
          <a:xfrm rot="3522418">
            <a:off x="4462993" y="3506901"/>
            <a:ext cx="463297" cy="1483000"/>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DE9C75-A12A-96A9-124D-CD0092A09E4B}"/>
              </a:ext>
            </a:extLst>
          </p:cNvPr>
          <p:cNvSpPr txBox="1"/>
          <p:nvPr/>
        </p:nvSpPr>
        <p:spPr>
          <a:xfrm rot="19969300">
            <a:off x="4336228" y="3523732"/>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4118417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EAFB-E8B4-23D0-8C85-3AD19C1683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01A3B3-3703-A1E4-F7E6-468E0F63CC5E}"/>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3C692858-3317-6EAE-4605-A1943EDA6208}"/>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996DF280-FC36-AA78-8288-C168B47EAC9A}"/>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tx1">
                    <a:lumMod val="50000"/>
                  </a:schemeClr>
                </a:solidFill>
              </a:rPr>
              <a:t>Warmup </a:t>
            </a:r>
            <a:br>
              <a:rPr lang="en-US" sz="2400" b="1" dirty="0">
                <a:solidFill>
                  <a:schemeClr val="tx1">
                    <a:lumMod val="50000"/>
                  </a:schemeClr>
                </a:solidFill>
              </a:rPr>
            </a:br>
            <a:r>
              <a:rPr lang="en-US" sz="2400" b="1" dirty="0" err="1">
                <a:solidFill>
                  <a:schemeClr val="tx1">
                    <a:lumMod val="50000"/>
                  </a:schemeClr>
                </a:solidFill>
              </a:rPr>
              <a:t>Pseudorandomness</a:t>
            </a:r>
            <a:r>
              <a:rPr lang="en-US" sz="2400" b="1" dirty="0">
                <a:solidFill>
                  <a:schemeClr val="tx1">
                    <a:lumMod val="50000"/>
                  </a:schemeClr>
                </a:solidFill>
              </a:rPr>
              <a:t> Conjecture</a:t>
            </a:r>
          </a:p>
        </p:txBody>
      </p:sp>
      <p:sp>
        <p:nvSpPr>
          <p:cNvPr id="7" name="TextBox 6">
            <a:extLst>
              <a:ext uri="{FF2B5EF4-FFF2-40B4-BE49-F238E27FC236}">
                <a16:creationId xmlns:a16="http://schemas.microsoft.com/office/drawing/2014/main" id="{8D90C9E5-7712-8CAF-6686-6FCE6C7BB617}"/>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85FCE6F1-BBFD-4444-7BEF-6B8246CFD462}"/>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613488A8-D451-7791-51A7-577D3EB8A1AA}"/>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EE64ABB6-76FD-353C-201C-C7F1052D98C9}"/>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A5FA2905-22EC-74F0-56E1-079C61891C3D}"/>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8163CB1-213D-F703-C519-AB2B958E49C0}"/>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E3B8BF-A12B-8173-B047-16235215FD9B}"/>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7377E84D-760E-4523-E063-DFDC64FEC4EA}"/>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96F22D52-D553-9F67-D134-5435B0BB8341}"/>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D5278BE-C6E8-2387-0809-0AB981221ACD}"/>
              </a:ext>
            </a:extLst>
          </p:cNvPr>
          <p:cNvSpPr txBox="1"/>
          <p:nvPr/>
        </p:nvSpPr>
        <p:spPr>
          <a:xfrm>
            <a:off x="216571" y="4415998"/>
            <a:ext cx="4791456" cy="830997"/>
          </a:xfrm>
          <a:prstGeom prst="rect">
            <a:avLst/>
          </a:prstGeom>
          <a:noFill/>
        </p:spPr>
        <p:txBody>
          <a:bodyPr wrap="square" rtlCol="0">
            <a:spAutoFit/>
          </a:bodyPr>
          <a:lstStyle/>
          <a:p>
            <a:pPr algn="ctr"/>
            <a:r>
              <a:rPr lang="en-US" sz="2400" b="1" dirty="0">
                <a:solidFill>
                  <a:schemeClr val="accent6">
                    <a:lumMod val="20000"/>
                    <a:lumOff val="80000"/>
                  </a:schemeClr>
                </a:solidFill>
              </a:rPr>
              <a:t>Classical oracle</a:t>
            </a:r>
            <a:br>
              <a:rPr lang="en-US" sz="2400" b="1" dirty="0">
                <a:solidFill>
                  <a:schemeClr val="accent6">
                    <a:lumMod val="20000"/>
                    <a:lumOff val="80000"/>
                  </a:schemeClr>
                </a:solidFill>
              </a:rPr>
            </a:br>
            <a:r>
              <a:rPr lang="en-US" sz="2400" b="1" dirty="0">
                <a:solidFill>
                  <a:schemeClr val="accent6">
                    <a:lumMod val="20000"/>
                    <a:lumOff val="80000"/>
                  </a:schemeClr>
                </a:solidFill>
              </a:rPr>
              <a:t>separation of QMA from QCMA</a:t>
            </a:r>
          </a:p>
        </p:txBody>
      </p:sp>
      <p:sp>
        <p:nvSpPr>
          <p:cNvPr id="21" name="TextBox 20">
            <a:extLst>
              <a:ext uri="{FF2B5EF4-FFF2-40B4-BE49-F238E27FC236}">
                <a16:creationId xmlns:a16="http://schemas.microsoft.com/office/drawing/2014/main" id="{FC11D0F7-1CC9-15D4-EDA5-AD5BEE2833A0}"/>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functions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9" name="TextBox 8">
            <a:extLst>
              <a:ext uri="{FF2B5EF4-FFF2-40B4-BE49-F238E27FC236}">
                <a16:creationId xmlns:a16="http://schemas.microsoft.com/office/drawing/2014/main" id="{AACA4B44-36A0-1F40-8ADA-8AF2DF8619ED}"/>
              </a:ext>
            </a:extLst>
          </p:cNvPr>
          <p:cNvSpPr txBox="1"/>
          <p:nvPr/>
        </p:nvSpPr>
        <p:spPr>
          <a:xfrm>
            <a:off x="4336532" y="53098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0" name="TextBox 9">
            <a:extLst>
              <a:ext uri="{FF2B5EF4-FFF2-40B4-BE49-F238E27FC236}">
                <a16:creationId xmlns:a16="http://schemas.microsoft.com/office/drawing/2014/main" id="{29E8D0C8-1CA5-16C6-4A45-472868FDA682}"/>
              </a:ext>
            </a:extLst>
          </p:cNvPr>
          <p:cNvSpPr txBox="1"/>
          <p:nvPr/>
        </p:nvSpPr>
        <p:spPr>
          <a:xfrm>
            <a:off x="4030343" y="4211718"/>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1" name="TextBox 10">
            <a:extLst>
              <a:ext uri="{FF2B5EF4-FFF2-40B4-BE49-F238E27FC236}">
                <a16:creationId xmlns:a16="http://schemas.microsoft.com/office/drawing/2014/main" id="{7D74FB70-3791-C1F3-8FCB-6A402C3D304D}"/>
              </a:ext>
            </a:extLst>
          </p:cNvPr>
          <p:cNvSpPr txBox="1"/>
          <p:nvPr/>
        </p:nvSpPr>
        <p:spPr>
          <a:xfrm>
            <a:off x="714864" y="42467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2" name="TextBox 11">
            <a:extLst>
              <a:ext uri="{FF2B5EF4-FFF2-40B4-BE49-F238E27FC236}">
                <a16:creationId xmlns:a16="http://schemas.microsoft.com/office/drawing/2014/main" id="{25D913EA-866E-95C4-3F10-DD5E16B0B8D5}"/>
              </a:ext>
            </a:extLst>
          </p:cNvPr>
          <p:cNvSpPr txBox="1"/>
          <p:nvPr/>
        </p:nvSpPr>
        <p:spPr>
          <a:xfrm>
            <a:off x="1738243" y="3805613"/>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2" name="TextBox 21">
            <a:extLst>
              <a:ext uri="{FF2B5EF4-FFF2-40B4-BE49-F238E27FC236}">
                <a16:creationId xmlns:a16="http://schemas.microsoft.com/office/drawing/2014/main" id="{AA551F55-4133-39F1-3FF6-3E7C4AA96FBD}"/>
              </a:ext>
            </a:extLst>
          </p:cNvPr>
          <p:cNvSpPr txBox="1"/>
          <p:nvPr/>
        </p:nvSpPr>
        <p:spPr>
          <a:xfrm>
            <a:off x="1269519" y="5243549"/>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3" name="TextBox 22">
            <a:extLst>
              <a:ext uri="{FF2B5EF4-FFF2-40B4-BE49-F238E27FC236}">
                <a16:creationId xmlns:a16="http://schemas.microsoft.com/office/drawing/2014/main" id="{4AE925EF-CDD4-1192-058D-ED359E6EF096}"/>
              </a:ext>
            </a:extLst>
          </p:cNvPr>
          <p:cNvSpPr txBox="1"/>
          <p:nvPr/>
        </p:nvSpPr>
        <p:spPr>
          <a:xfrm>
            <a:off x="2206967" y="543778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4" name="TextBox 23">
            <a:extLst>
              <a:ext uri="{FF2B5EF4-FFF2-40B4-BE49-F238E27FC236}">
                <a16:creationId xmlns:a16="http://schemas.microsoft.com/office/drawing/2014/main" id="{ED607DCD-5E2A-039B-79B5-76E61D4F91F6}"/>
              </a:ext>
            </a:extLst>
          </p:cNvPr>
          <p:cNvSpPr txBox="1"/>
          <p:nvPr/>
        </p:nvSpPr>
        <p:spPr>
          <a:xfrm>
            <a:off x="3146163" y="53098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5" name="TextBox 24">
            <a:extLst>
              <a:ext uri="{FF2B5EF4-FFF2-40B4-BE49-F238E27FC236}">
                <a16:creationId xmlns:a16="http://schemas.microsoft.com/office/drawing/2014/main" id="{E623A20A-7C6A-5CB7-692E-F35ED4DF630C}"/>
              </a:ext>
            </a:extLst>
          </p:cNvPr>
          <p:cNvSpPr txBox="1"/>
          <p:nvPr/>
        </p:nvSpPr>
        <p:spPr>
          <a:xfrm>
            <a:off x="2955528" y="4018025"/>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341571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EA9D-AED2-44CF-459F-29DB559A01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EF531C-EB94-7726-B0A1-5AE68DBFC9D2}"/>
              </a:ext>
            </a:extLst>
          </p:cNvPr>
          <p:cNvSpPr txBox="1"/>
          <p:nvPr/>
        </p:nvSpPr>
        <p:spPr>
          <a:xfrm>
            <a:off x="6451318" y="4796493"/>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2843A334-BFF9-082C-C7A5-3C60A0ABBFAA}"/>
              </a:ext>
            </a:extLst>
          </p:cNvPr>
          <p:cNvSpPr txBox="1"/>
          <p:nvPr/>
        </p:nvSpPr>
        <p:spPr>
          <a:xfrm>
            <a:off x="8518529" y="2603229"/>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FCB9C6B8-EBCA-4137-B2AB-B51F8FDF05EE}"/>
              </a:ext>
            </a:extLst>
          </p:cNvPr>
          <p:cNvSpPr txBox="1"/>
          <p:nvPr/>
        </p:nvSpPr>
        <p:spPr>
          <a:xfrm>
            <a:off x="4699804" y="2210757"/>
            <a:ext cx="4163569" cy="1200329"/>
          </a:xfrm>
          <a:prstGeom prst="rect">
            <a:avLst/>
          </a:prstGeom>
          <a:noFill/>
        </p:spPr>
        <p:txBody>
          <a:bodyPr wrap="square" rtlCol="0">
            <a:spAutoFit/>
          </a:bodyPr>
          <a:lstStyle/>
          <a:p>
            <a:pPr algn="ctr"/>
            <a:r>
              <a:rPr lang="en-US" sz="2400" dirty="0"/>
              <a:t>Warmup </a:t>
            </a:r>
            <a:br>
              <a:rPr lang="en-US" sz="2400" dirty="0"/>
            </a:b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543021C6-A441-64F0-82C4-804691EC8006}"/>
              </a:ext>
            </a:extLst>
          </p:cNvPr>
          <p:cNvSpPr txBox="1"/>
          <p:nvPr/>
        </p:nvSpPr>
        <p:spPr>
          <a:xfrm>
            <a:off x="5937310" y="534067"/>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13" name="Down Arrow 12">
            <a:extLst>
              <a:ext uri="{FF2B5EF4-FFF2-40B4-BE49-F238E27FC236}">
                <a16:creationId xmlns:a16="http://schemas.microsoft.com/office/drawing/2014/main" id="{4F064D8E-EA97-F603-4194-1B3C2230E3D9}"/>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5F6E435A-C8D3-BAEA-3608-465C2C6BE24F}"/>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96C388B2-C173-61FF-7E9E-08A5927CFC32}"/>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34B85190-4E66-6547-ECDF-015827ADB67A}"/>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88147FA-9547-E39A-1BB4-CD4B8BD20D64}"/>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452D9-85B4-9999-3354-4FE556594D1F}"/>
              </a:ext>
            </a:extLst>
          </p:cNvPr>
          <p:cNvSpPr txBox="1"/>
          <p:nvPr/>
        </p:nvSpPr>
        <p:spPr>
          <a:xfrm>
            <a:off x="438916" y="1476076"/>
            <a:ext cx="4163569" cy="1200329"/>
          </a:xfrm>
          <a:prstGeom prst="rect">
            <a:avLst/>
          </a:prstGeom>
          <a:noFill/>
        </p:spPr>
        <p:txBody>
          <a:bodyPr wrap="square" rtlCol="0">
            <a:spAutoFit/>
          </a:bodyPr>
          <a:lstStyle/>
          <a:p>
            <a:pPr algn="ctr"/>
            <a:r>
              <a:rPr lang="en-US" sz="2400" dirty="0"/>
              <a:t>Quantum</a:t>
            </a:r>
            <a:br>
              <a:rPr lang="en-US" sz="2400" dirty="0"/>
            </a:br>
            <a:r>
              <a:rPr lang="en-US" sz="2400" dirty="0" err="1"/>
              <a:t>Pseudorandomness</a:t>
            </a:r>
            <a:r>
              <a:rPr lang="en-US" sz="2400" dirty="0"/>
              <a:t> Conjecture</a:t>
            </a:r>
          </a:p>
        </p:txBody>
      </p:sp>
      <p:sp>
        <p:nvSpPr>
          <p:cNvPr id="18" name="TextBox 17">
            <a:extLst>
              <a:ext uri="{FF2B5EF4-FFF2-40B4-BE49-F238E27FC236}">
                <a16:creationId xmlns:a16="http://schemas.microsoft.com/office/drawing/2014/main" id="{7B54EDC1-4C1B-8385-D970-292B67E28386}"/>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a:t>
            </a:r>
            <a:r>
              <a:rPr lang="en-US" i="1" dirty="0">
                <a:solidFill>
                  <a:srgbClr val="FFC000"/>
                </a:solidFill>
              </a:rPr>
              <a:t> </a:t>
            </a:r>
            <a:r>
              <a:rPr lang="en-US" b="1" i="1" dirty="0">
                <a:solidFill>
                  <a:srgbClr val="FFC000"/>
                </a:solidFill>
              </a:rPr>
              <a:t>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E4F3FD97-D210-0DE4-C6B5-AC3D47A7D26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5281A8E-963E-A084-820D-46F7E83D1E64}"/>
              </a:ext>
            </a:extLst>
          </p:cNvPr>
          <p:cNvSpPr txBox="1"/>
          <p:nvPr/>
        </p:nvSpPr>
        <p:spPr>
          <a:xfrm>
            <a:off x="216571" y="4415998"/>
            <a:ext cx="4791456" cy="830997"/>
          </a:xfrm>
          <a:prstGeom prst="rect">
            <a:avLst/>
          </a:prstGeom>
          <a:noFill/>
        </p:spPr>
        <p:txBody>
          <a:bodyPr wrap="square" rtlCol="0">
            <a:spAutoFit/>
          </a:bodyPr>
          <a:lstStyle/>
          <a:p>
            <a:pPr algn="ctr"/>
            <a:r>
              <a:rPr lang="en-US" sz="2400" dirty="0"/>
              <a:t>Classical oracle</a:t>
            </a:r>
            <a:br>
              <a:rPr lang="en-US" sz="2400" dirty="0"/>
            </a:br>
            <a:r>
              <a:rPr lang="en-US" sz="2400" dirty="0"/>
              <a:t>separation of QMA from QCMA</a:t>
            </a:r>
          </a:p>
        </p:txBody>
      </p:sp>
      <p:sp>
        <p:nvSpPr>
          <p:cNvPr id="21" name="TextBox 20">
            <a:extLst>
              <a:ext uri="{FF2B5EF4-FFF2-40B4-BE49-F238E27FC236}">
                <a16:creationId xmlns:a16="http://schemas.microsoft.com/office/drawing/2014/main" id="{70D7FDEE-815E-EE5C-F21F-01F3ADD9848F}"/>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2" name="TextBox 21">
            <a:extLst>
              <a:ext uri="{FF2B5EF4-FFF2-40B4-BE49-F238E27FC236}">
                <a16:creationId xmlns:a16="http://schemas.microsoft.com/office/drawing/2014/main" id="{E10B3474-2A0C-9B1B-F1DE-AF25E1E4BCCA}"/>
              </a:ext>
            </a:extLst>
          </p:cNvPr>
          <p:cNvSpPr txBox="1"/>
          <p:nvPr/>
        </p:nvSpPr>
        <p:spPr>
          <a:xfrm>
            <a:off x="8730802" y="5841502"/>
            <a:ext cx="3043298" cy="707886"/>
          </a:xfrm>
          <a:prstGeom prst="rect">
            <a:avLst/>
          </a:prstGeom>
          <a:noFill/>
        </p:spPr>
        <p:txBody>
          <a:bodyPr wrap="square" rtlCol="0">
            <a:spAutoFit/>
          </a:bodyPr>
          <a:lstStyle/>
          <a:p>
            <a:pPr algn="r"/>
            <a:r>
              <a:rPr lang="en-US" sz="4000" b="1" dirty="0">
                <a:solidFill>
                  <a:srgbClr val="00B0F0"/>
                </a:solidFill>
              </a:rPr>
              <a:t>Thank You!</a:t>
            </a:r>
          </a:p>
        </p:txBody>
      </p:sp>
    </p:spTree>
    <p:extLst>
      <p:ext uri="{BB962C8B-B14F-4D97-AF65-F5344CB8AC3E}">
        <p14:creationId xmlns:p14="http://schemas.microsoft.com/office/powerpoint/2010/main" val="3897358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4E36518-5ACB-6E2C-3A00-1AE2D77CA149}"/>
              </a:ext>
            </a:extLst>
          </p:cNvPr>
          <p:cNvSpPr/>
          <p:nvPr/>
        </p:nvSpPr>
        <p:spPr>
          <a:xfrm>
            <a:off x="756724" y="794949"/>
            <a:ext cx="10678551" cy="332918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D2123274-2703-057B-F97A-D3C8CC834F97}"/>
                  </a:ext>
                </a:extLst>
              </p:cNvPr>
              <p:cNvSpPr txBox="1">
                <a:spLocks/>
              </p:cNvSpPr>
              <p:nvPr/>
            </p:nvSpPr>
            <p:spPr>
              <a:xfrm>
                <a:off x="1096107" y="1769161"/>
                <a:ext cx="10162735" cy="2168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Let </a:t>
                </a:r>
                <a14:m>
                  <m:oMath xmlns:m="http://schemas.openxmlformats.org/officeDocument/2006/math">
                    <m:r>
                      <a:rPr lang="en-US" sz="2400" b="0" i="1" smtClean="0">
                        <a:latin typeface="Cambria Math" panose="02040503050406030204" pitchFamily="18" charset="0"/>
                      </a:rPr>
                      <m:t>𝑋</m:t>
                    </m:r>
                  </m:oMath>
                </a14:m>
                <a:r>
                  <a:rPr lang="en-US" sz="2400" dirty="0">
                    <a:solidFill>
                      <a:schemeClr val="tx1"/>
                    </a:solidFill>
                  </a:rPr>
                  <a:t> be a distribution over </a:t>
                </a:r>
                <a14:m>
                  <m:oMath xmlns:m="http://schemas.openxmlformats.org/officeDocument/2006/math">
                    <m:r>
                      <a:rPr lang="en-US" sz="2400" b="0" i="1" smtClean="0">
                        <a:latin typeface="Cambria Math" panose="02040503050406030204" pitchFamily="18" charset="0"/>
                      </a:rPr>
                      <m:t>𝑁</m:t>
                    </m:r>
                  </m:oMath>
                </a14:m>
                <a:r>
                  <a:rPr lang="en-US" sz="2400" dirty="0">
                    <a:solidFill>
                      <a:schemeClr val="tx1"/>
                    </a:solidFill>
                  </a:rPr>
                  <a:t>-bit strings that is </a:t>
                </a:r>
                <a:r>
                  <a:rPr lang="en-US" sz="2400" dirty="0"/>
                  <a:t>almost </a:t>
                </a:r>
                <a14:m>
                  <m:oMath xmlns:m="http://schemas.openxmlformats.org/officeDocument/2006/math">
                    <m:r>
                      <a:rPr lang="en-US" sz="2400" b="0" i="1" smtClean="0">
                        <a:latin typeface="Cambria Math" panose="02040503050406030204" pitchFamily="18" charset="0"/>
                      </a:rPr>
                      <m:t>𝑘</m:t>
                    </m:r>
                  </m:oMath>
                </a14:m>
                <a:r>
                  <a:rPr lang="en-US" sz="2400" dirty="0">
                    <a:solidFill>
                      <a:schemeClr val="tx1"/>
                    </a:solidFill>
                  </a:rPr>
                  <a:t>-wise independent, in the sense that </a:t>
                </a:r>
              </a:p>
              <a:p>
                <a:pPr marL="0" indent="0" algn="ctr">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sup>
                      </m:s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𝑆</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𝜖</m:t>
                              </m:r>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up>
                          </m:sSup>
                        </m:e>
                      </m:func>
                    </m:oMath>
                  </m:oMathPara>
                </a14:m>
                <a:endParaRPr lang="en-US" sz="2400" dirty="0">
                  <a:solidFill>
                    <a:schemeClr val="tx1"/>
                  </a:solidFill>
                </a:endParaRPr>
              </a:p>
              <a:p>
                <a:pPr marL="0" indent="0">
                  <a:buNone/>
                </a:pPr>
                <a:r>
                  <a:rPr lang="en-US" sz="2400" dirty="0"/>
                  <a:t>for all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solidFill>
                      <a:schemeClr val="tx1"/>
                    </a:solidFill>
                  </a:rPr>
                  <a:t> of size </a:t>
                </a:r>
                <a14:m>
                  <m:oMath xmlns:m="http://schemas.openxmlformats.org/officeDocument/2006/math">
                    <m:r>
                      <a:rPr lang="en-US" sz="2400" b="0" i="1" smtClean="0">
                        <a:latin typeface="Cambria Math" panose="02040503050406030204" pitchFamily="18" charset="0"/>
                      </a:rPr>
                      <m:t>𝑘</m:t>
                    </m:r>
                  </m:oMath>
                </a14:m>
                <a:r>
                  <a:rPr lang="en-US" sz="2400" dirty="0">
                    <a:solidFill>
                      <a:schemeClr val="tx1"/>
                    </a:solidFill>
                  </a:rPr>
                  <a:t>. Then there exists an exact </a:t>
                </a:r>
                <a14:m>
                  <m:oMath xmlns:m="http://schemas.openxmlformats.org/officeDocument/2006/math">
                    <m:r>
                      <a:rPr lang="en-US" sz="2400" i="1">
                        <a:latin typeface="Cambria Math" panose="02040503050406030204" pitchFamily="18" charset="0"/>
                      </a:rPr>
                      <m:t>𝑘</m:t>
                    </m:r>
                  </m:oMath>
                </a14:m>
                <a:r>
                  <a:rPr lang="en-US" sz="2400" dirty="0">
                    <a:solidFill>
                      <a:schemeClr val="tx1"/>
                    </a:solidFill>
                  </a:rPr>
                  <a:t>-wise independent distribution </a:t>
                </a:r>
                <a14:m>
                  <m:oMath xmlns:m="http://schemas.openxmlformats.org/officeDocument/2006/math">
                    <m:r>
                      <a:rPr lang="en-US" sz="2400" b="0" i="1" smtClean="0">
                        <a:latin typeface="Cambria Math" panose="02040503050406030204" pitchFamily="18" charset="0"/>
                      </a:rPr>
                      <m:t>𝑌</m:t>
                    </m:r>
                  </m:oMath>
                </a14:m>
                <a:r>
                  <a:rPr lang="en-US" sz="2400" dirty="0">
                    <a:solidFill>
                      <a:schemeClr val="tx1"/>
                    </a:solidFill>
                  </a:rPr>
                  <a:t> such that the </a:t>
                </a:r>
                <a:r>
                  <a:rPr lang="en-US" sz="2400" i="1" dirty="0">
                    <a:solidFill>
                      <a:schemeClr val="tx1"/>
                    </a:solidFill>
                  </a:rPr>
                  <a:t>substitution</a:t>
                </a:r>
                <a:r>
                  <a:rPr lang="en-US" sz="2400" dirty="0">
                    <a:solidFill>
                      <a:schemeClr val="tx1"/>
                    </a:solidFill>
                  </a:rPr>
                  <a:t> </a:t>
                </a:r>
                <a:r>
                  <a:rPr lang="en-US" sz="2400" i="1" dirty="0">
                    <a:solidFill>
                      <a:schemeClr val="tx1"/>
                    </a:solidFill>
                  </a:rPr>
                  <a:t>distance</a:t>
                </a:r>
                <a:r>
                  <a:rPr lang="en-US" sz="2400" dirty="0">
                    <a:solidFill>
                      <a:schemeClr val="tx1"/>
                    </a:solidFill>
                  </a:rPr>
                  <a:t> between </a:t>
                </a:r>
                <a14:m>
                  <m:oMath xmlns:m="http://schemas.openxmlformats.org/officeDocument/2006/math">
                    <m:r>
                      <a:rPr lang="en-US" sz="2400" b="0" i="1" smtClean="0">
                        <a:latin typeface="Cambria Math" panose="02040503050406030204" pitchFamily="18" charset="0"/>
                      </a:rPr>
                      <m:t>𝑋</m:t>
                    </m:r>
                  </m:oMath>
                </a14:m>
                <a:r>
                  <a:rPr lang="en-US" sz="2400" dirty="0">
                    <a:solidFill>
                      <a:schemeClr val="tx1"/>
                    </a:solidFill>
                  </a:rPr>
                  <a:t> and </a:t>
                </a:r>
                <a14:m>
                  <m:oMath xmlns:m="http://schemas.openxmlformats.org/officeDocument/2006/math">
                    <m:r>
                      <a:rPr lang="en-US" sz="2400" b="0" i="1" smtClean="0">
                        <a:latin typeface="Cambria Math" panose="02040503050406030204" pitchFamily="18" charset="0"/>
                      </a:rPr>
                      <m:t>𝑌</m:t>
                    </m:r>
                  </m:oMath>
                </a14:m>
                <a:r>
                  <a:rPr lang="en-US" sz="2400" dirty="0">
                    <a:solidFill>
                      <a:schemeClr val="tx1"/>
                    </a:solidFill>
                  </a:rPr>
                  <a:t> is </a:t>
                </a:r>
                <a14:m>
                  <m:oMath xmlns:m="http://schemas.openxmlformats.org/officeDocument/2006/math">
                    <m:r>
                      <a:rPr lang="en-US" sz="2400" b="0" i="1" smtClean="0">
                        <a:latin typeface="Cambria Math" panose="02040503050406030204" pitchFamily="18" charset="0"/>
                      </a:rPr>
                      <m:t>𝛿</m:t>
                    </m:r>
                  </m:oMath>
                </a14:m>
                <a:r>
                  <a:rPr lang="en-US" sz="2400" dirty="0">
                    <a:solidFill>
                      <a:schemeClr val="tx1"/>
                    </a:solidFill>
                  </a:rPr>
                  <a:t>.</a:t>
                </a:r>
              </a:p>
            </p:txBody>
          </p:sp>
        </mc:Choice>
        <mc:Fallback>
          <p:sp>
            <p:nvSpPr>
              <p:cNvPr id="5" name="Content Placeholder 2">
                <a:extLst>
                  <a:ext uri="{FF2B5EF4-FFF2-40B4-BE49-F238E27FC236}">
                    <a16:creationId xmlns:a16="http://schemas.microsoft.com/office/drawing/2014/main" id="{D2123274-2703-057B-F97A-D3C8CC834F97}"/>
                  </a:ext>
                </a:extLst>
              </p:cNvPr>
              <p:cNvSpPr txBox="1">
                <a:spLocks noRot="1" noChangeAspect="1" noMove="1" noResize="1" noEditPoints="1" noAdjustHandles="1" noChangeArrowheads="1" noChangeShapeType="1" noTextEdit="1"/>
              </p:cNvSpPr>
              <p:nvPr/>
            </p:nvSpPr>
            <p:spPr>
              <a:xfrm>
                <a:off x="1096107" y="1769161"/>
                <a:ext cx="10162735" cy="2168357"/>
              </a:xfrm>
              <a:prstGeom prst="rect">
                <a:avLst/>
              </a:prstGeom>
              <a:blipFill>
                <a:blip r:embed="rId2"/>
                <a:stretch>
                  <a:fillRect l="-999" t="-4070" r="-124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2FB4BA6-936B-FBFB-6CDB-66CBF49C2F31}"/>
              </a:ext>
            </a:extLst>
          </p:cNvPr>
          <p:cNvSpPr txBox="1"/>
          <p:nvPr/>
        </p:nvSpPr>
        <p:spPr>
          <a:xfrm>
            <a:off x="1014630" y="1084962"/>
            <a:ext cx="10162735" cy="523220"/>
          </a:xfrm>
          <a:prstGeom prst="rect">
            <a:avLst/>
          </a:prstGeom>
          <a:noFill/>
        </p:spPr>
        <p:txBody>
          <a:bodyPr wrap="square" rtlCol="0">
            <a:spAutoFit/>
          </a:bodyPr>
          <a:lstStyle/>
          <a:p>
            <a:r>
              <a:rPr lang="en-US" sz="2800" b="1" u="sng" dirty="0" err="1"/>
              <a:t>Zhandry’s</a:t>
            </a:r>
            <a:r>
              <a:rPr lang="en-US" sz="2800" b="1" u="sng" dirty="0"/>
              <a:t> conjecture</a:t>
            </a:r>
            <a:endParaRPr lang="en-US" sz="2800" u="sng"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29598FD-3562-3236-8961-EC0CF13CCAB6}"/>
                  </a:ext>
                </a:extLst>
              </p:cNvPr>
              <p:cNvSpPr txBox="1"/>
              <p:nvPr/>
            </p:nvSpPr>
            <p:spPr>
              <a:xfrm>
                <a:off x="1014630" y="4493391"/>
                <a:ext cx="10420645" cy="1569660"/>
              </a:xfrm>
              <a:prstGeom prst="rect">
                <a:avLst/>
              </a:prstGeom>
              <a:noFill/>
            </p:spPr>
            <p:txBody>
              <a:bodyPr wrap="square" rtlCol="0">
                <a:spAutoFit/>
              </a:bodyPr>
              <a:lstStyle/>
              <a:p>
                <a:r>
                  <a:rPr lang="en-US" sz="2400" dirty="0"/>
                  <a:t>Assuming this conjecture, there is a classical oracle separation of QMA from QCMA. This is also a “</a:t>
                </a:r>
                <a:r>
                  <a:rPr lang="en-US" sz="2400" dirty="0" err="1"/>
                  <a:t>pseudorandomness</a:t>
                </a:r>
                <a:r>
                  <a:rPr lang="en-US" sz="2400" dirty="0"/>
                  <a:t>”-type conjecture. This is used to argue that quantum algorithms cannot distinguish between ”almost</a:t>
                </a:r>
                <a:r>
                  <a:rPr lang="en-US" sz="2400" b="0" dirty="0"/>
                  <a:t> </a:t>
                </a:r>
                <a14:m>
                  <m:oMath xmlns:m="http://schemas.openxmlformats.org/officeDocument/2006/math">
                    <m:r>
                      <a:rPr lang="en-US" sz="2400" b="0" i="1" smtClean="0">
                        <a:latin typeface="Cambria Math" panose="02040503050406030204" pitchFamily="18" charset="0"/>
                      </a:rPr>
                      <m:t>𝑘</m:t>
                    </m:r>
                  </m:oMath>
                </a14:m>
                <a:r>
                  <a:rPr lang="en-US" sz="2400" dirty="0">
                    <a:solidFill>
                      <a:schemeClr val="tx1"/>
                    </a:solidFill>
                  </a:rPr>
                  <a:t>-wise independent” distributions  (in </a:t>
                </a:r>
                <a:r>
                  <a:rPr lang="en-US" sz="2400" dirty="0"/>
                  <a:t>the sense above) </a:t>
                </a:r>
                <a:r>
                  <a:rPr lang="en-US" sz="2400" dirty="0">
                    <a:solidFill>
                      <a:schemeClr val="tx1"/>
                    </a:solidFill>
                  </a:rPr>
                  <a:t>from uniform.</a:t>
                </a:r>
                <a:endParaRPr lang="en-US" sz="2400" dirty="0"/>
              </a:p>
            </p:txBody>
          </p:sp>
        </mc:Choice>
        <mc:Fallback>
          <p:sp>
            <p:nvSpPr>
              <p:cNvPr id="9" name="TextBox 8">
                <a:extLst>
                  <a:ext uri="{FF2B5EF4-FFF2-40B4-BE49-F238E27FC236}">
                    <a16:creationId xmlns:a16="http://schemas.microsoft.com/office/drawing/2014/main" id="{F29598FD-3562-3236-8961-EC0CF13CCAB6}"/>
                  </a:ext>
                </a:extLst>
              </p:cNvPr>
              <p:cNvSpPr txBox="1">
                <a:spLocks noRot="1" noChangeAspect="1" noMove="1" noResize="1" noEditPoints="1" noAdjustHandles="1" noChangeArrowheads="1" noChangeShapeType="1" noTextEdit="1"/>
              </p:cNvSpPr>
              <p:nvPr/>
            </p:nvSpPr>
            <p:spPr>
              <a:xfrm>
                <a:off x="1014630" y="4493391"/>
                <a:ext cx="10420645" cy="1569660"/>
              </a:xfrm>
              <a:prstGeom prst="rect">
                <a:avLst/>
              </a:prstGeom>
              <a:blipFill>
                <a:blip r:embed="rId3"/>
                <a:stretch>
                  <a:fillRect l="-852" t="-3200" b="-8800"/>
                </a:stretch>
              </a:blipFill>
            </p:spPr>
            <p:txBody>
              <a:bodyPr/>
              <a:lstStyle/>
              <a:p>
                <a:r>
                  <a:rPr lang="en-US">
                    <a:noFill/>
                  </a:rPr>
                  <a:t> </a:t>
                </a:r>
              </a:p>
            </p:txBody>
          </p:sp>
        </mc:Fallback>
      </mc:AlternateContent>
    </p:spTree>
    <p:extLst>
      <p:ext uri="{BB962C8B-B14F-4D97-AF65-F5344CB8AC3E}">
        <p14:creationId xmlns:p14="http://schemas.microsoft.com/office/powerpoint/2010/main" val="409336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7DD9-D21A-C003-3A14-CED0F6CF22A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FE5C3FB-0E67-BE1C-B9ED-0C4DC2C04893}"/>
              </a:ext>
            </a:extLst>
          </p:cNvPr>
          <p:cNvSpPr/>
          <p:nvPr/>
        </p:nvSpPr>
        <p:spPr>
          <a:xfrm>
            <a:off x="925772" y="2347773"/>
            <a:ext cx="4375484" cy="4145102"/>
          </a:xfrm>
          <a:prstGeom prst="ellipse">
            <a:avLst/>
          </a:prstGeom>
          <a:solidFill>
            <a:schemeClr val="bg1">
              <a:lumMod val="85000"/>
              <a:lumOff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8234748-1A6D-C1B0-15C5-569C9CFD7CDF}"/>
              </a:ext>
            </a:extLst>
          </p:cNvPr>
          <p:cNvSpPr/>
          <p:nvPr/>
        </p:nvSpPr>
        <p:spPr>
          <a:xfrm>
            <a:off x="1312651" y="2923612"/>
            <a:ext cx="3601725" cy="3569263"/>
          </a:xfrm>
          <a:prstGeom prst="ellipse">
            <a:avLst/>
          </a:prstGeom>
          <a:solidFill>
            <a:schemeClr val="accent5">
              <a:lumMod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B36A6-3DEA-EECC-2BD3-9C7B3E50313A}"/>
              </a:ext>
            </a:extLst>
          </p:cNvPr>
          <p:cNvSpPr>
            <a:spLocks noGrp="1"/>
          </p:cNvSpPr>
          <p:nvPr>
            <p:ph type="title"/>
          </p:nvPr>
        </p:nvSpPr>
        <p:spPr/>
        <p:txBody>
          <a:bodyPr>
            <a:normAutofit/>
          </a:bodyPr>
          <a:lstStyle/>
          <a:p>
            <a:r>
              <a:rPr lang="en-US" sz="4000" dirty="0"/>
              <a:t>Quantum Merlin-Arthur (QMA)</a:t>
            </a:r>
          </a:p>
        </p:txBody>
      </p:sp>
      <p:sp>
        <p:nvSpPr>
          <p:cNvPr id="3" name="Content Placeholder 2">
            <a:extLst>
              <a:ext uri="{FF2B5EF4-FFF2-40B4-BE49-F238E27FC236}">
                <a16:creationId xmlns:a16="http://schemas.microsoft.com/office/drawing/2014/main" id="{7D417893-4B9F-AF1E-B987-9381025CF138}"/>
              </a:ext>
            </a:extLst>
          </p:cNvPr>
          <p:cNvSpPr txBox="1">
            <a:spLocks/>
          </p:cNvSpPr>
          <p:nvPr/>
        </p:nvSpPr>
        <p:spPr>
          <a:xfrm>
            <a:off x="1507436" y="1567707"/>
            <a:ext cx="3241028"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Complexity landscape</a:t>
            </a:r>
          </a:p>
        </p:txBody>
      </p:sp>
      <p:sp>
        <p:nvSpPr>
          <p:cNvPr id="7" name="Oval 6">
            <a:extLst>
              <a:ext uri="{FF2B5EF4-FFF2-40B4-BE49-F238E27FC236}">
                <a16:creationId xmlns:a16="http://schemas.microsoft.com/office/drawing/2014/main" id="{ED445479-EC07-7EE9-759B-B92EA039323B}"/>
              </a:ext>
            </a:extLst>
          </p:cNvPr>
          <p:cNvSpPr/>
          <p:nvPr/>
        </p:nvSpPr>
        <p:spPr>
          <a:xfrm rot="3284358">
            <a:off x="1509445" y="479529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BB7973-669F-80EA-A9AD-85F97FFA8603}"/>
              </a:ext>
            </a:extLst>
          </p:cNvPr>
          <p:cNvSpPr txBox="1"/>
          <p:nvPr/>
        </p:nvSpPr>
        <p:spPr>
          <a:xfrm>
            <a:off x="2523780" y="2461947"/>
            <a:ext cx="1278199" cy="461665"/>
          </a:xfrm>
          <a:prstGeom prst="rect">
            <a:avLst/>
          </a:prstGeom>
          <a:noFill/>
        </p:spPr>
        <p:txBody>
          <a:bodyPr wrap="square" rtlCol="0">
            <a:spAutoFit/>
          </a:bodyPr>
          <a:lstStyle/>
          <a:p>
            <a:r>
              <a:rPr lang="en-US" sz="2400" b="1" dirty="0"/>
              <a:t>PSPACE</a:t>
            </a:r>
          </a:p>
        </p:txBody>
      </p:sp>
      <p:sp>
        <p:nvSpPr>
          <p:cNvPr id="10" name="TextBox 9">
            <a:extLst>
              <a:ext uri="{FF2B5EF4-FFF2-40B4-BE49-F238E27FC236}">
                <a16:creationId xmlns:a16="http://schemas.microsoft.com/office/drawing/2014/main" id="{0E9A95AF-26DE-964C-7B9D-EAB3DBC8E4DE}"/>
              </a:ext>
            </a:extLst>
          </p:cNvPr>
          <p:cNvSpPr txBox="1"/>
          <p:nvPr/>
        </p:nvSpPr>
        <p:spPr>
          <a:xfrm>
            <a:off x="2701549" y="3114680"/>
            <a:ext cx="961545" cy="461665"/>
          </a:xfrm>
          <a:prstGeom prst="rect">
            <a:avLst/>
          </a:prstGeom>
          <a:noFill/>
        </p:spPr>
        <p:txBody>
          <a:bodyPr wrap="square" rtlCol="0">
            <a:spAutoFit/>
          </a:bodyPr>
          <a:lstStyle/>
          <a:p>
            <a:r>
              <a:rPr lang="en-US" sz="2400" b="1" dirty="0"/>
              <a:t>QMA</a:t>
            </a:r>
          </a:p>
        </p:txBody>
      </p:sp>
      <p:sp>
        <p:nvSpPr>
          <p:cNvPr id="26" name="TextBox 25">
            <a:extLst>
              <a:ext uri="{FF2B5EF4-FFF2-40B4-BE49-F238E27FC236}">
                <a16:creationId xmlns:a16="http://schemas.microsoft.com/office/drawing/2014/main" id="{EFBF3198-3DFA-54AD-717D-855957269E84}"/>
              </a:ext>
            </a:extLst>
          </p:cNvPr>
          <p:cNvSpPr txBox="1"/>
          <p:nvPr/>
        </p:nvSpPr>
        <p:spPr>
          <a:xfrm>
            <a:off x="2062450" y="4699255"/>
            <a:ext cx="639099" cy="461665"/>
          </a:xfrm>
          <a:prstGeom prst="rect">
            <a:avLst/>
          </a:prstGeom>
          <a:noFill/>
        </p:spPr>
        <p:txBody>
          <a:bodyPr wrap="square" rtlCol="0">
            <a:spAutoFit/>
          </a:bodyPr>
          <a:lstStyle/>
          <a:p>
            <a:r>
              <a:rPr lang="en-US" sz="2400" b="1" dirty="0"/>
              <a:t>NP</a:t>
            </a:r>
          </a:p>
        </p:txBody>
      </p:sp>
      <p:sp>
        <p:nvSpPr>
          <p:cNvPr id="27" name="Oval 26">
            <a:extLst>
              <a:ext uri="{FF2B5EF4-FFF2-40B4-BE49-F238E27FC236}">
                <a16:creationId xmlns:a16="http://schemas.microsoft.com/office/drawing/2014/main" id="{A1E7CFC4-2611-A65A-1857-2497C793BC2B}"/>
              </a:ext>
            </a:extLst>
          </p:cNvPr>
          <p:cNvSpPr/>
          <p:nvPr/>
        </p:nvSpPr>
        <p:spPr>
          <a:xfrm rot="8488868">
            <a:off x="2340550" y="492151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C09B0E-729B-28DE-088F-07E46B137559}"/>
              </a:ext>
            </a:extLst>
          </p:cNvPr>
          <p:cNvSpPr txBox="1"/>
          <p:nvPr/>
        </p:nvSpPr>
        <p:spPr>
          <a:xfrm>
            <a:off x="3574174" y="4836383"/>
            <a:ext cx="922659" cy="461665"/>
          </a:xfrm>
          <a:prstGeom prst="rect">
            <a:avLst/>
          </a:prstGeom>
          <a:noFill/>
        </p:spPr>
        <p:txBody>
          <a:bodyPr wrap="square" rtlCol="0">
            <a:spAutoFit/>
          </a:bodyPr>
          <a:lstStyle/>
          <a:p>
            <a:r>
              <a:rPr lang="en-US" sz="2400" b="1" dirty="0"/>
              <a:t>BQP</a:t>
            </a:r>
          </a:p>
        </p:txBody>
      </p:sp>
      <p:sp>
        <p:nvSpPr>
          <p:cNvPr id="29" name="Content Placeholder 2">
            <a:extLst>
              <a:ext uri="{FF2B5EF4-FFF2-40B4-BE49-F238E27FC236}">
                <a16:creationId xmlns:a16="http://schemas.microsoft.com/office/drawing/2014/main" id="{6740FA08-1029-B5BE-3C79-D10311FF8D22}"/>
              </a:ext>
            </a:extLst>
          </p:cNvPr>
          <p:cNvSpPr txBox="1">
            <a:spLocks/>
          </p:cNvSpPr>
          <p:nvPr/>
        </p:nvSpPr>
        <p:spPr>
          <a:xfrm>
            <a:off x="7342751" y="1563945"/>
            <a:ext cx="2523144"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Problems in QMA</a:t>
            </a:r>
          </a:p>
        </p:txBody>
      </p:sp>
      <mc:AlternateContent xmlns:mc="http://schemas.openxmlformats.org/markup-compatibility/2006">
        <mc:Choice xmlns:a14="http://schemas.microsoft.com/office/drawing/2010/main" Requires="a14">
          <p:sp>
            <p:nvSpPr>
              <p:cNvPr id="30" name="Content Placeholder 2">
                <a:extLst>
                  <a:ext uri="{FF2B5EF4-FFF2-40B4-BE49-F238E27FC236}">
                    <a16:creationId xmlns:a16="http://schemas.microsoft.com/office/drawing/2014/main" id="{ECCB0763-F6AC-52D0-BC1E-B913BB7713FD}"/>
                  </a:ext>
                </a:extLst>
              </p:cNvPr>
              <p:cNvSpPr txBox="1">
                <a:spLocks/>
              </p:cNvSpPr>
              <p:nvPr/>
            </p:nvSpPr>
            <p:spPr>
              <a:xfrm>
                <a:off x="5688135" y="2315051"/>
                <a:ext cx="6247191" cy="4447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C000"/>
                    </a:solidFill>
                    <a:latin typeface="American Typewriter" panose="02090604020004020304" pitchFamily="18" charset="77"/>
                  </a:rPr>
                  <a:t>LOCAL HAMILTONIANS</a:t>
                </a:r>
                <a:r>
                  <a:rPr lang="en-US" sz="2400" dirty="0"/>
                  <a:t>: Deciding if there exists quantum state with energy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𝛼</m:t>
                    </m:r>
                  </m:oMath>
                </a14:m>
                <a:r>
                  <a:rPr lang="en-US" sz="2400" dirty="0"/>
                  <a:t> or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𝛽</m:t>
                    </m:r>
                  </m:oMath>
                </a14:m>
                <a:r>
                  <a:rPr lang="en-US" sz="2400" dirty="0"/>
                  <a:t> for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≥1/</m:t>
                    </m:r>
                    <m:r>
                      <a:rPr lang="en-US" sz="2400" b="0" i="1" smtClean="0">
                        <a:latin typeface="Cambria Math" panose="02040503050406030204" pitchFamily="18" charset="0"/>
                      </a:rPr>
                      <m:t>𝑝𝑜𝑙𝑦</m:t>
                    </m:r>
                  </m:oMath>
                </a14:m>
                <a:r>
                  <a:rPr lang="en-US" sz="2400" dirty="0"/>
                  <a:t> (QMA-complete).</a:t>
                </a:r>
              </a:p>
              <a:p>
                <a:endParaRPr lang="en-US" sz="2400" dirty="0"/>
              </a:p>
              <a:p>
                <a:r>
                  <a:rPr lang="en-US" sz="2400" dirty="0">
                    <a:solidFill>
                      <a:srgbClr val="FFC000"/>
                    </a:solidFill>
                    <a:latin typeface="American Typewriter" panose="02090604020004020304" pitchFamily="18" charset="77"/>
                  </a:rPr>
                  <a:t>CIRCUIT EQUIVALENCE</a:t>
                </a:r>
                <a:r>
                  <a:rPr lang="en-US" sz="2400" dirty="0"/>
                  <a:t>: Deciding whether two quantum circuits are equivalent </a:t>
                </a:r>
                <a:br>
                  <a:rPr lang="en-US" sz="2400" dirty="0"/>
                </a:br>
                <a:r>
                  <a:rPr lang="en-US" sz="2400" dirty="0"/>
                  <a:t>(co-QMA complete).</a:t>
                </a:r>
              </a:p>
              <a:p>
                <a:endParaRPr lang="en-US" sz="2400" dirty="0"/>
              </a:p>
              <a:p>
                <a:r>
                  <a:rPr lang="en-US" sz="2400" dirty="0">
                    <a:solidFill>
                      <a:srgbClr val="FFC000"/>
                    </a:solidFill>
                    <a:latin typeface="American Typewriter" panose="02090604020004020304" pitchFamily="18" charset="77"/>
                  </a:rPr>
                  <a:t>GROUP NON-MEMBERSHIP</a:t>
                </a:r>
                <a:r>
                  <a:rPr lang="en-US" sz="2400" dirty="0">
                    <a:latin typeface="American Typewriter Condensed" panose="02090606020004020304" pitchFamily="18" charset="77"/>
                  </a:rPr>
                  <a:t>: </a:t>
                </a:r>
                <a:r>
                  <a:rPr lang="en-US" sz="2400" dirty="0"/>
                  <a:t>Deciding whether a given group element is outside of a succinctly presented subgroup (given access to group oracle).</a:t>
                </a:r>
              </a:p>
              <a:p>
                <a:endParaRPr lang="en-US" sz="2400" dirty="0"/>
              </a:p>
              <a:p>
                <a:pPr marL="0" indent="0">
                  <a:buNone/>
                </a:pPr>
                <a:endParaRPr lang="en-US" sz="2400" dirty="0"/>
              </a:p>
              <a:p>
                <a:endParaRPr lang="en-US" sz="2400" dirty="0"/>
              </a:p>
            </p:txBody>
          </p:sp>
        </mc:Choice>
        <mc:Fallback>
          <p:sp>
            <p:nvSpPr>
              <p:cNvPr id="30" name="Content Placeholder 2">
                <a:extLst>
                  <a:ext uri="{FF2B5EF4-FFF2-40B4-BE49-F238E27FC236}">
                    <a16:creationId xmlns:a16="http://schemas.microsoft.com/office/drawing/2014/main" id="{ECCB0763-F6AC-52D0-BC1E-B913BB7713FD}"/>
                  </a:ext>
                </a:extLst>
              </p:cNvPr>
              <p:cNvSpPr txBox="1">
                <a:spLocks noRot="1" noChangeAspect="1" noMove="1" noResize="1" noEditPoints="1" noAdjustHandles="1" noChangeArrowheads="1" noChangeShapeType="1" noTextEdit="1"/>
              </p:cNvSpPr>
              <p:nvPr/>
            </p:nvSpPr>
            <p:spPr>
              <a:xfrm>
                <a:off x="5688135" y="2315051"/>
                <a:ext cx="6247191" cy="4447362"/>
              </a:xfrm>
              <a:prstGeom prst="rect">
                <a:avLst/>
              </a:prstGeom>
              <a:blipFill>
                <a:blip r:embed="rId2"/>
                <a:stretch>
                  <a:fillRect l="-1217" t="-2849" r="-1826"/>
                </a:stretch>
              </a:blipFill>
            </p:spPr>
            <p:txBody>
              <a:bodyPr/>
              <a:lstStyle/>
              <a:p>
                <a:r>
                  <a:rPr lang="en-US">
                    <a:noFill/>
                  </a:rPr>
                  <a:t> </a:t>
                </a:r>
              </a:p>
            </p:txBody>
          </p:sp>
        </mc:Fallback>
      </mc:AlternateContent>
    </p:spTree>
    <p:extLst>
      <p:ext uri="{BB962C8B-B14F-4D97-AF65-F5344CB8AC3E}">
        <p14:creationId xmlns:p14="http://schemas.microsoft.com/office/powerpoint/2010/main" val="20744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92E0-8191-2B27-E708-693193FBC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D0A18-7AFE-3B27-81E7-B7E7BAFA901F}"/>
              </a:ext>
            </a:extLst>
          </p:cNvPr>
          <p:cNvSpPr>
            <a:spLocks noGrp="1"/>
          </p:cNvSpPr>
          <p:nvPr>
            <p:ph type="title"/>
          </p:nvPr>
        </p:nvSpPr>
        <p:spPr/>
        <p:txBody>
          <a:bodyPr>
            <a:normAutofit/>
          </a:bodyPr>
          <a:lstStyle/>
          <a:p>
            <a:r>
              <a:rPr lang="en-US" sz="4000" dirty="0"/>
              <a:t>Quantum </a:t>
            </a:r>
            <a:r>
              <a:rPr lang="en-US" sz="4000" dirty="0">
                <a:solidFill>
                  <a:srgbClr val="00B0F0"/>
                </a:solidFill>
              </a:rPr>
              <a:t>Classical</a:t>
            </a:r>
            <a:r>
              <a:rPr lang="en-US" sz="4000" dirty="0"/>
              <a:t> Merlin-Arthur (QCMA)</a:t>
            </a:r>
          </a:p>
        </p:txBody>
      </p:sp>
      <p:sp>
        <p:nvSpPr>
          <p:cNvPr id="5" name="Content Placeholder 2">
            <a:extLst>
              <a:ext uri="{FF2B5EF4-FFF2-40B4-BE49-F238E27FC236}">
                <a16:creationId xmlns:a16="http://schemas.microsoft.com/office/drawing/2014/main" id="{EB92198F-B4CD-72ED-D55A-B27AAAFF1C1A}"/>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442876-60AE-8B57-9F69-A41EEEA980D0}"/>
                  </a:ext>
                </a:extLst>
              </p:cNvPr>
              <p:cNvSpPr txBox="1">
                <a:spLocks/>
              </p:cNvSpPr>
              <p:nvPr/>
            </p:nvSpPr>
            <p:spPr>
              <a:xfrm>
                <a:off x="757195" y="2791250"/>
                <a:ext cx="10515600" cy="164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Formally</a:t>
                </a:r>
                <a:r>
                  <a:rPr lang="en-US" sz="2400" dirty="0"/>
                  <a:t>: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r>
                      <m:rPr>
                        <m:sty m:val="p"/>
                      </m:rPr>
                      <a:rPr lang="en-US" sz="2400" dirty="0">
                        <a:latin typeface="Cambria Math" panose="02040503050406030204" pitchFamily="18" charset="0"/>
                      </a:rPr>
                      <m:t>Q</m:t>
                    </m:r>
                    <m:r>
                      <m:rPr>
                        <m:sty m:val="p"/>
                      </m:rPr>
                      <a:rPr lang="en-US" sz="2400" b="0" i="0" dirty="0" smtClean="0">
                        <a:latin typeface="Cambria Math" panose="02040503050406030204" pitchFamily="18" charset="0"/>
                      </a:rPr>
                      <m:t>C</m:t>
                    </m:r>
                    <m:r>
                      <m:rPr>
                        <m:sty m:val="p"/>
                      </m:rPr>
                      <a:rPr lang="en-US" sz="2400" dirty="0">
                        <a:latin typeface="Cambria Math" panose="02040503050406030204" pitchFamily="18" charset="0"/>
                      </a:rPr>
                      <m:t>MA</m:t>
                    </m:r>
                  </m:oMath>
                </a14:m>
                <a:r>
                  <a:rPr lang="en-US" sz="2400" dirty="0"/>
                  <a:t> </a:t>
                </a:r>
                <a:r>
                  <a:rPr lang="en-US" sz="2400" dirty="0" err="1"/>
                  <a:t>iff</a:t>
                </a:r>
                <a:r>
                  <a:rPr lang="en-US" sz="2400" dirty="0"/>
                  <a:t> there exists a poly-time quantum verifier </a:t>
                </a:r>
                <a14:m>
                  <m:oMath xmlns:m="http://schemas.openxmlformats.org/officeDocument/2006/math">
                    <m:r>
                      <a:rPr lang="en-US" sz="2400" b="0" i="1" smtClean="0">
                        <a:latin typeface="Cambria Math" panose="02040503050406030204" pitchFamily="18" charset="0"/>
                      </a:rPr>
                      <m:t>𝑉</m:t>
                    </m:r>
                  </m:oMath>
                </a14:m>
                <a:r>
                  <a:rPr lang="en-US" sz="2400" dirty="0"/>
                  <a:t> such that</a:t>
                </a:r>
              </a:p>
              <a:p>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t>
                </a:r>
                <a:r>
                  <a:rPr lang="en-US" sz="2400" dirty="0">
                    <a:solidFill>
                      <a:srgbClr val="00B0F0"/>
                    </a:solidFill>
                  </a:rPr>
                  <a:t>classical proof </a:t>
                </a:r>
                <a14:m>
                  <m:oMath xmlns:m="http://schemas.openxmlformats.org/officeDocument/2006/math">
                    <m:r>
                      <a:rPr lang="en-US" sz="2400" i="1">
                        <a:latin typeface="Cambria Math" panose="02040503050406030204" pitchFamily="18" charset="0"/>
                      </a:rPr>
                      <m:t>𝑤</m:t>
                    </m:r>
                  </m:oMath>
                </a14:m>
                <a:r>
                  <a:rPr lang="en-US" sz="2400" dirty="0"/>
                  <a:t> where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accepts </a:t>
                </a:r>
                <a:r>
                  <a:rPr lang="en-US" sz="2400" dirty="0" err="1"/>
                  <a:t>w.h.p</a:t>
                </a:r>
                <a:r>
                  <a:rPr lang="en-US" sz="2400" dirty="0"/>
                  <a:t>.</a:t>
                </a:r>
              </a:p>
              <a:p>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all </a:t>
                </a:r>
                <a:r>
                  <a:rPr lang="en-US" sz="2400" dirty="0">
                    <a:solidFill>
                      <a:srgbClr val="00B0F0"/>
                    </a:solidFill>
                  </a:rPr>
                  <a:t>classical proofs </a:t>
                </a:r>
                <a14:m>
                  <m:oMath xmlns:m="http://schemas.openxmlformats.org/officeDocument/2006/math">
                    <m:r>
                      <a:rPr lang="en-US" sz="2400" i="1">
                        <a:latin typeface="Cambria Math" panose="02040503050406030204" pitchFamily="18" charset="0"/>
                      </a:rPr>
                      <m:t>𝑤</m:t>
                    </m:r>
                    <m:r>
                      <a:rPr lang="en-US" sz="2400" i="1">
                        <a:latin typeface="Cambria Math" panose="02040503050406030204" pitchFamily="18" charset="0"/>
                      </a:rPr>
                      <m:t> </m:t>
                    </m:r>
                  </m:oMath>
                </a14:m>
                <a:r>
                  <a:rPr lang="en-US" sz="2400" dirty="0"/>
                  <a:t>cause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to reject </a:t>
                </a:r>
                <a:r>
                  <a:rPr lang="en-US" sz="2400" dirty="0" err="1"/>
                  <a:t>w.h.p</a:t>
                </a:r>
                <a:r>
                  <a:rPr lang="en-US" sz="2400" dirty="0"/>
                  <a:t>.</a:t>
                </a:r>
              </a:p>
            </p:txBody>
          </p:sp>
        </mc:Choice>
        <mc:Fallback>
          <p:sp>
            <p:nvSpPr>
              <p:cNvPr id="3" name="Content Placeholder 2">
                <a:extLst>
                  <a:ext uri="{FF2B5EF4-FFF2-40B4-BE49-F238E27FC236}">
                    <a16:creationId xmlns:a16="http://schemas.microsoft.com/office/drawing/2014/main" id="{50442876-60AE-8B57-9F69-A41EEEA980D0}"/>
                  </a:ext>
                </a:extLst>
              </p:cNvPr>
              <p:cNvSpPr txBox="1">
                <a:spLocks noRot="1" noChangeAspect="1" noMove="1" noResize="1" noEditPoints="1" noAdjustHandles="1" noChangeArrowheads="1" noChangeShapeType="1" noTextEdit="1"/>
              </p:cNvSpPr>
              <p:nvPr/>
            </p:nvSpPr>
            <p:spPr>
              <a:xfrm>
                <a:off x="757195" y="2791250"/>
                <a:ext cx="10515600" cy="1643094"/>
              </a:xfrm>
              <a:prstGeom prst="rect">
                <a:avLst/>
              </a:prstGeom>
              <a:blipFill>
                <a:blip r:embed="rId2"/>
                <a:stretch>
                  <a:fillRect l="-844" t="-4615"/>
                </a:stretch>
              </a:blipFill>
            </p:spPr>
            <p:txBody>
              <a:bodyPr/>
              <a:lstStyle/>
              <a:p>
                <a:r>
                  <a:rPr lang="en-US">
                    <a:noFill/>
                  </a:rPr>
                  <a:t> </a:t>
                </a:r>
              </a:p>
            </p:txBody>
          </p:sp>
        </mc:Fallback>
      </mc:AlternateContent>
      <p:pic>
        <p:nvPicPr>
          <p:cNvPr id="4" name="Google Shape;309;p33">
            <a:extLst>
              <a:ext uri="{FF2B5EF4-FFF2-40B4-BE49-F238E27FC236}">
                <a16:creationId xmlns:a16="http://schemas.microsoft.com/office/drawing/2014/main" id="{B255D453-0708-E408-32E6-5A20D2CAF488}"/>
              </a:ext>
            </a:extLst>
          </p:cNvPr>
          <p:cNvPicPr preferRelativeResize="0"/>
          <p:nvPr/>
        </p:nvPicPr>
        <p:blipFill>
          <a:blip r:embed="rId3">
            <a:alphaModFix/>
          </a:blip>
          <a:stretch>
            <a:fillRect/>
          </a:stretch>
        </p:blipFill>
        <p:spPr>
          <a:xfrm>
            <a:off x="2855495" y="4571701"/>
            <a:ext cx="1654700" cy="2142229"/>
          </a:xfrm>
          <a:prstGeom prst="rect">
            <a:avLst/>
          </a:prstGeom>
          <a:noFill/>
          <a:ln>
            <a:noFill/>
          </a:ln>
        </p:spPr>
      </p:pic>
      <p:sp>
        <p:nvSpPr>
          <p:cNvPr id="7" name="TextBox 6">
            <a:extLst>
              <a:ext uri="{FF2B5EF4-FFF2-40B4-BE49-F238E27FC236}">
                <a16:creationId xmlns:a16="http://schemas.microsoft.com/office/drawing/2014/main" id="{40B18F15-7CB9-6DF0-FE93-1D2A5DDEBB3F}"/>
              </a:ext>
            </a:extLst>
          </p:cNvPr>
          <p:cNvSpPr txBox="1"/>
          <p:nvPr/>
        </p:nvSpPr>
        <p:spPr>
          <a:xfrm>
            <a:off x="563033" y="5989632"/>
            <a:ext cx="2292462" cy="646331"/>
          </a:xfrm>
          <a:prstGeom prst="rect">
            <a:avLst/>
          </a:prstGeom>
          <a:noFill/>
        </p:spPr>
        <p:txBody>
          <a:bodyPr wrap="square" rtlCol="0">
            <a:spAutoFit/>
          </a:bodyPr>
          <a:lstStyle/>
          <a:p>
            <a:r>
              <a:rPr lang="en-US" dirty="0"/>
              <a:t>Merlin: All-powerful,</a:t>
            </a:r>
            <a:br>
              <a:rPr lang="en-US" dirty="0"/>
            </a:br>
            <a:r>
              <a:rPr lang="en-US" dirty="0"/>
              <a:t>but </a:t>
            </a:r>
            <a:r>
              <a:rPr lang="en-US" b="1" i="1" dirty="0">
                <a:solidFill>
                  <a:srgbClr val="FF7DFB"/>
                </a:solidFill>
              </a:rPr>
              <a:t>untrusted</a:t>
            </a:r>
            <a:r>
              <a:rPr lang="en-US" dirty="0"/>
              <a:t> prover</a:t>
            </a:r>
          </a:p>
        </p:txBody>
      </p:sp>
      <p:pic>
        <p:nvPicPr>
          <p:cNvPr id="8" name="Picture 2" descr="The Sorcerer's Apprentice&quot; Mickey Mouse Sericel (Walt Disney, | Lot #14192  | Heritage Auctions">
            <a:extLst>
              <a:ext uri="{FF2B5EF4-FFF2-40B4-BE49-F238E27FC236}">
                <a16:creationId xmlns:a16="http://schemas.microsoft.com/office/drawing/2014/main" id="{E59AA1CB-7057-0AE1-42AB-8E9C8D050E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03444"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689B1E-5EC4-3081-1C2A-D22DFA107819}"/>
              </a:ext>
            </a:extLst>
          </p:cNvPr>
          <p:cNvSpPr txBox="1"/>
          <p:nvPr/>
        </p:nvSpPr>
        <p:spPr>
          <a:xfrm>
            <a:off x="8770267" y="5989632"/>
            <a:ext cx="2748704" cy="646331"/>
          </a:xfrm>
          <a:prstGeom prst="rect">
            <a:avLst/>
          </a:prstGeom>
          <a:noFill/>
        </p:spPr>
        <p:txBody>
          <a:bodyPr wrap="square" rtlCol="0">
            <a:spAutoFit/>
          </a:bodyPr>
          <a:lstStyle/>
          <a:p>
            <a:r>
              <a:rPr lang="en-US" dirty="0"/>
              <a:t>Arthur: polynomial-time quantum verifier</a:t>
            </a:r>
          </a:p>
        </p:txBody>
      </p:sp>
      <p:sp>
        <p:nvSpPr>
          <p:cNvPr id="10" name="Right Arrow 9">
            <a:extLst>
              <a:ext uri="{FF2B5EF4-FFF2-40B4-BE49-F238E27FC236}">
                <a16:creationId xmlns:a16="http://schemas.microsoft.com/office/drawing/2014/main" id="{42C7C3BB-7681-0F23-D62B-3D7F892F2263}"/>
              </a:ext>
            </a:extLst>
          </p:cNvPr>
          <p:cNvSpPr/>
          <p:nvPr/>
        </p:nvSpPr>
        <p:spPr>
          <a:xfrm>
            <a:off x="4566965"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2F0ACF6-8F29-1DB8-D0B8-BC95E6C10318}"/>
                  </a:ext>
                </a:extLst>
              </p:cNvPr>
              <p:cNvSpPr txBox="1"/>
              <p:nvPr/>
            </p:nvSpPr>
            <p:spPr>
              <a:xfrm>
                <a:off x="5298643"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oMath>
                  </m:oMathPara>
                </a14:m>
                <a:endParaRPr lang="en-US" sz="2800" dirty="0"/>
              </a:p>
            </p:txBody>
          </p:sp>
        </mc:Choice>
        <mc:Fallback>
          <p:sp>
            <p:nvSpPr>
              <p:cNvPr id="12" name="TextBox 11">
                <a:extLst>
                  <a:ext uri="{FF2B5EF4-FFF2-40B4-BE49-F238E27FC236}">
                    <a16:creationId xmlns:a16="http://schemas.microsoft.com/office/drawing/2014/main" id="{72F0ACF6-8F29-1DB8-D0B8-BC95E6C10318}"/>
                  </a:ext>
                </a:extLst>
              </p:cNvPr>
              <p:cNvSpPr txBox="1">
                <a:spLocks noRot="1" noChangeAspect="1" noMove="1" noResize="1" noEditPoints="1" noAdjustHandles="1" noChangeArrowheads="1" noChangeShapeType="1" noTextEdit="1"/>
              </p:cNvSpPr>
              <p:nvPr/>
            </p:nvSpPr>
            <p:spPr>
              <a:xfrm>
                <a:off x="5298643" y="5239319"/>
                <a:ext cx="716352" cy="523220"/>
              </a:xfrm>
              <a:prstGeom prst="rect">
                <a:avLst/>
              </a:prstGeom>
              <a:blipFill>
                <a:blip r:embed="rId6"/>
                <a:stretch>
                  <a:fillRect/>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5B2DE96D-2A2C-171A-C658-C43B168E4703}"/>
              </a:ext>
            </a:extLst>
          </p:cNvPr>
          <p:cNvSpPr txBox="1">
            <a:spLocks/>
          </p:cNvSpPr>
          <p:nvPr/>
        </p:nvSpPr>
        <p:spPr>
          <a:xfrm>
            <a:off x="757195" y="1543980"/>
            <a:ext cx="10515600" cy="816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Informally</a:t>
            </a:r>
            <a:r>
              <a:rPr lang="en-US" sz="2400" dirty="0"/>
              <a:t>: QCMA = problems efficiently verifiable on quantum computers with help of a </a:t>
            </a:r>
            <a:r>
              <a:rPr lang="en-US" sz="2400" b="1" dirty="0">
                <a:solidFill>
                  <a:srgbClr val="00B0F0"/>
                </a:solidFill>
              </a:rPr>
              <a:t>classical</a:t>
            </a:r>
            <a:r>
              <a:rPr lang="en-US" sz="2400" dirty="0"/>
              <a:t> proof.</a:t>
            </a:r>
          </a:p>
        </p:txBody>
      </p:sp>
      <p:pic>
        <p:nvPicPr>
          <p:cNvPr id="17" name="Picture 2" descr="470 Quantum Computing Illustrations &amp; Clip Art - iStock">
            <a:extLst>
              <a:ext uri="{FF2B5EF4-FFF2-40B4-BE49-F238E27FC236}">
                <a16:creationId xmlns:a16="http://schemas.microsoft.com/office/drawing/2014/main" id="{68001F0B-2096-B188-E5B9-22DCB7B0F0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a:stretch/>
        </p:blipFill>
        <p:spPr bwMode="auto">
          <a:xfrm>
            <a:off x="8581849" y="4517894"/>
            <a:ext cx="754656" cy="12922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293C7BDC-A954-8CD8-578A-9A6144E66D53}"/>
              </a:ext>
            </a:extLst>
          </p:cNvPr>
          <p:cNvCxnSpPr>
            <a:cxnSpLocks/>
          </p:cNvCxnSpPr>
          <p:nvPr/>
        </p:nvCxnSpPr>
        <p:spPr>
          <a:xfrm>
            <a:off x="2461029" y="4815612"/>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30263B1-56E0-7F3A-139B-E4FF5E383417}"/>
                  </a:ext>
                </a:extLst>
              </p:cNvPr>
              <p:cNvSpPr txBox="1"/>
              <p:nvPr/>
            </p:nvSpPr>
            <p:spPr>
              <a:xfrm>
                <a:off x="2158519" y="4418389"/>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p:sp>
            <p:nvSpPr>
              <p:cNvPr id="21" name="TextBox 20">
                <a:extLst>
                  <a:ext uri="{FF2B5EF4-FFF2-40B4-BE49-F238E27FC236}">
                    <a16:creationId xmlns:a16="http://schemas.microsoft.com/office/drawing/2014/main" id="{630263B1-56E0-7F3A-139B-E4FF5E383417}"/>
                  </a:ext>
                </a:extLst>
              </p:cNvPr>
              <p:cNvSpPr txBox="1">
                <a:spLocks noRot="1" noChangeAspect="1" noMove="1" noResize="1" noEditPoints="1" noAdjustHandles="1" noChangeArrowheads="1" noChangeShapeType="1" noTextEdit="1"/>
              </p:cNvSpPr>
              <p:nvPr/>
            </p:nvSpPr>
            <p:spPr>
              <a:xfrm>
                <a:off x="2158519" y="4418389"/>
                <a:ext cx="302510" cy="461665"/>
              </a:xfrm>
              <a:prstGeom prst="rect">
                <a:avLst/>
              </a:prstGeom>
              <a:blipFill>
                <a:blip r:embed="rId8"/>
                <a:stretch>
                  <a:fillRect r="-8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DD6A6DD-425D-AC0A-75CB-61FED15D5459}"/>
              </a:ext>
            </a:extLst>
          </p:cNvPr>
          <p:cNvCxnSpPr>
            <a:cxnSpLocks/>
          </p:cNvCxnSpPr>
          <p:nvPr/>
        </p:nvCxnSpPr>
        <p:spPr>
          <a:xfrm>
            <a:off x="6994645" y="5149384"/>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A25494F-4415-0C03-40F9-298A26178A34}"/>
                  </a:ext>
                </a:extLst>
              </p:cNvPr>
              <p:cNvSpPr txBox="1"/>
              <p:nvPr/>
            </p:nvSpPr>
            <p:spPr>
              <a:xfrm>
                <a:off x="6692135" y="4752161"/>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p:sp>
            <p:nvSpPr>
              <p:cNvPr id="23" name="TextBox 22">
                <a:extLst>
                  <a:ext uri="{FF2B5EF4-FFF2-40B4-BE49-F238E27FC236}">
                    <a16:creationId xmlns:a16="http://schemas.microsoft.com/office/drawing/2014/main" id="{1A25494F-4415-0C03-40F9-298A26178A34}"/>
                  </a:ext>
                </a:extLst>
              </p:cNvPr>
              <p:cNvSpPr txBox="1">
                <a:spLocks noRot="1" noChangeAspect="1" noMove="1" noResize="1" noEditPoints="1" noAdjustHandles="1" noChangeArrowheads="1" noChangeShapeType="1" noTextEdit="1"/>
              </p:cNvSpPr>
              <p:nvPr/>
            </p:nvSpPr>
            <p:spPr>
              <a:xfrm>
                <a:off x="6692135" y="4752161"/>
                <a:ext cx="302510" cy="461665"/>
              </a:xfrm>
              <a:prstGeom prst="rect">
                <a:avLst/>
              </a:prstGeom>
              <a:blipFill>
                <a:blip r:embed="rId9"/>
                <a:stretch>
                  <a:fillRect r="-8333"/>
                </a:stretch>
              </a:blipFill>
            </p:spPr>
            <p:txBody>
              <a:bodyPr/>
              <a:lstStyle/>
              <a:p>
                <a:r>
                  <a:rPr lang="en-US">
                    <a:noFill/>
                  </a:rPr>
                  <a:t> </a:t>
                </a:r>
              </a:p>
            </p:txBody>
          </p:sp>
        </mc:Fallback>
      </mc:AlternateContent>
    </p:spTree>
    <p:extLst>
      <p:ext uri="{BB962C8B-B14F-4D97-AF65-F5344CB8AC3E}">
        <p14:creationId xmlns:p14="http://schemas.microsoft.com/office/powerpoint/2010/main" val="19273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animBg="1"/>
      <p:bldP spid="12"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EFD1-923E-A24C-5B1C-4551F30D474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2438B487-390B-2082-7197-CF2468109EDF}"/>
              </a:ext>
            </a:extLst>
          </p:cNvPr>
          <p:cNvSpPr/>
          <p:nvPr/>
        </p:nvSpPr>
        <p:spPr>
          <a:xfrm>
            <a:off x="925772" y="2347773"/>
            <a:ext cx="4375484" cy="4145102"/>
          </a:xfrm>
          <a:prstGeom prst="ellipse">
            <a:avLst/>
          </a:prstGeom>
          <a:solidFill>
            <a:schemeClr val="bg1">
              <a:lumMod val="85000"/>
              <a:lumOff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D143BA-E194-9F6E-7C1F-B6B2EC528CD1}"/>
              </a:ext>
            </a:extLst>
          </p:cNvPr>
          <p:cNvSpPr/>
          <p:nvPr/>
        </p:nvSpPr>
        <p:spPr>
          <a:xfrm>
            <a:off x="1312651" y="2923612"/>
            <a:ext cx="3601725" cy="3569263"/>
          </a:xfrm>
          <a:prstGeom prst="ellipse">
            <a:avLst/>
          </a:prstGeom>
          <a:solidFill>
            <a:schemeClr val="accent5">
              <a:lumMod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E4E99C-F0C9-7CE1-302D-A8AB3CF3ACA4}"/>
              </a:ext>
            </a:extLst>
          </p:cNvPr>
          <p:cNvSpPr/>
          <p:nvPr/>
        </p:nvSpPr>
        <p:spPr>
          <a:xfrm>
            <a:off x="1465052" y="3641558"/>
            <a:ext cx="3283412" cy="2851317"/>
          </a:xfrm>
          <a:prstGeom prst="ellipse">
            <a:avLst/>
          </a:prstGeom>
          <a:solidFill>
            <a:srgbClr val="002060"/>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4F455-5685-6D5A-844C-BF7CE168EA77}"/>
              </a:ext>
            </a:extLst>
          </p:cNvPr>
          <p:cNvSpPr>
            <a:spLocks noGrp="1"/>
          </p:cNvSpPr>
          <p:nvPr>
            <p:ph type="title"/>
          </p:nvPr>
        </p:nvSpPr>
        <p:spPr/>
        <p:txBody>
          <a:bodyPr>
            <a:normAutofit/>
          </a:bodyPr>
          <a:lstStyle/>
          <a:p>
            <a:r>
              <a:rPr lang="en-US" sz="4000" dirty="0"/>
              <a:t>Quantum </a:t>
            </a:r>
            <a:r>
              <a:rPr lang="en-US" sz="4000" dirty="0">
                <a:solidFill>
                  <a:srgbClr val="00B0F0"/>
                </a:solidFill>
              </a:rPr>
              <a:t>Classical</a:t>
            </a:r>
            <a:r>
              <a:rPr lang="en-US" sz="4000" dirty="0"/>
              <a:t> Merlin-Arthur (QCMA)</a:t>
            </a:r>
          </a:p>
        </p:txBody>
      </p:sp>
      <p:sp>
        <p:nvSpPr>
          <p:cNvPr id="3" name="Content Placeholder 2">
            <a:extLst>
              <a:ext uri="{FF2B5EF4-FFF2-40B4-BE49-F238E27FC236}">
                <a16:creationId xmlns:a16="http://schemas.microsoft.com/office/drawing/2014/main" id="{C9BB7986-5789-F10B-248E-6C3CF79D9632}"/>
              </a:ext>
            </a:extLst>
          </p:cNvPr>
          <p:cNvSpPr txBox="1">
            <a:spLocks/>
          </p:cNvSpPr>
          <p:nvPr/>
        </p:nvSpPr>
        <p:spPr>
          <a:xfrm>
            <a:off x="1507436" y="1567707"/>
            <a:ext cx="3241028"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Complexity landscape</a:t>
            </a:r>
          </a:p>
        </p:txBody>
      </p:sp>
      <p:sp>
        <p:nvSpPr>
          <p:cNvPr id="7" name="Oval 6">
            <a:extLst>
              <a:ext uri="{FF2B5EF4-FFF2-40B4-BE49-F238E27FC236}">
                <a16:creationId xmlns:a16="http://schemas.microsoft.com/office/drawing/2014/main" id="{89112F2E-6B2C-1521-11C9-6ED62E6DB16E}"/>
              </a:ext>
            </a:extLst>
          </p:cNvPr>
          <p:cNvSpPr/>
          <p:nvPr/>
        </p:nvSpPr>
        <p:spPr>
          <a:xfrm rot="3284358">
            <a:off x="1509445" y="479529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32A59D-44D6-4D28-0F8B-D727AC24E629}"/>
              </a:ext>
            </a:extLst>
          </p:cNvPr>
          <p:cNvSpPr txBox="1"/>
          <p:nvPr/>
        </p:nvSpPr>
        <p:spPr>
          <a:xfrm>
            <a:off x="2523780" y="2461947"/>
            <a:ext cx="1278199" cy="461665"/>
          </a:xfrm>
          <a:prstGeom prst="rect">
            <a:avLst/>
          </a:prstGeom>
          <a:noFill/>
        </p:spPr>
        <p:txBody>
          <a:bodyPr wrap="square" rtlCol="0">
            <a:spAutoFit/>
          </a:bodyPr>
          <a:lstStyle/>
          <a:p>
            <a:r>
              <a:rPr lang="en-US" sz="2400" b="1" dirty="0"/>
              <a:t>PSPACE</a:t>
            </a:r>
          </a:p>
        </p:txBody>
      </p:sp>
      <p:sp>
        <p:nvSpPr>
          <p:cNvPr id="9" name="TextBox 8">
            <a:extLst>
              <a:ext uri="{FF2B5EF4-FFF2-40B4-BE49-F238E27FC236}">
                <a16:creationId xmlns:a16="http://schemas.microsoft.com/office/drawing/2014/main" id="{A80D249B-1CAE-B97A-82DF-B23AE66B41DB}"/>
              </a:ext>
            </a:extLst>
          </p:cNvPr>
          <p:cNvSpPr txBox="1"/>
          <p:nvPr/>
        </p:nvSpPr>
        <p:spPr>
          <a:xfrm>
            <a:off x="2622394" y="3768198"/>
            <a:ext cx="1179585" cy="461665"/>
          </a:xfrm>
          <a:prstGeom prst="rect">
            <a:avLst/>
          </a:prstGeom>
          <a:noFill/>
        </p:spPr>
        <p:txBody>
          <a:bodyPr wrap="square" rtlCol="0">
            <a:spAutoFit/>
          </a:bodyPr>
          <a:lstStyle/>
          <a:p>
            <a:r>
              <a:rPr lang="en-US" sz="2400" b="1" dirty="0"/>
              <a:t>QCMA</a:t>
            </a:r>
          </a:p>
        </p:txBody>
      </p:sp>
      <p:sp>
        <p:nvSpPr>
          <p:cNvPr id="10" name="TextBox 9">
            <a:extLst>
              <a:ext uri="{FF2B5EF4-FFF2-40B4-BE49-F238E27FC236}">
                <a16:creationId xmlns:a16="http://schemas.microsoft.com/office/drawing/2014/main" id="{28DF8DFF-70CB-8C74-ADEF-53533D1D17B5}"/>
              </a:ext>
            </a:extLst>
          </p:cNvPr>
          <p:cNvSpPr txBox="1"/>
          <p:nvPr/>
        </p:nvSpPr>
        <p:spPr>
          <a:xfrm>
            <a:off x="2701549" y="3114680"/>
            <a:ext cx="961545" cy="461665"/>
          </a:xfrm>
          <a:prstGeom prst="rect">
            <a:avLst/>
          </a:prstGeom>
          <a:noFill/>
        </p:spPr>
        <p:txBody>
          <a:bodyPr wrap="square" rtlCol="0">
            <a:spAutoFit/>
          </a:bodyPr>
          <a:lstStyle/>
          <a:p>
            <a:r>
              <a:rPr lang="en-US" sz="2400" b="1" dirty="0"/>
              <a:t>QMA</a:t>
            </a:r>
          </a:p>
        </p:txBody>
      </p:sp>
      <p:sp>
        <p:nvSpPr>
          <p:cNvPr id="26" name="TextBox 25">
            <a:extLst>
              <a:ext uri="{FF2B5EF4-FFF2-40B4-BE49-F238E27FC236}">
                <a16:creationId xmlns:a16="http://schemas.microsoft.com/office/drawing/2014/main" id="{3158B464-2230-DA24-2395-5E1BAA6175DF}"/>
              </a:ext>
            </a:extLst>
          </p:cNvPr>
          <p:cNvSpPr txBox="1"/>
          <p:nvPr/>
        </p:nvSpPr>
        <p:spPr>
          <a:xfrm>
            <a:off x="2062450" y="4699255"/>
            <a:ext cx="639099" cy="461665"/>
          </a:xfrm>
          <a:prstGeom prst="rect">
            <a:avLst/>
          </a:prstGeom>
          <a:noFill/>
        </p:spPr>
        <p:txBody>
          <a:bodyPr wrap="square" rtlCol="0">
            <a:spAutoFit/>
          </a:bodyPr>
          <a:lstStyle/>
          <a:p>
            <a:r>
              <a:rPr lang="en-US" sz="2400" b="1" dirty="0"/>
              <a:t>NP</a:t>
            </a:r>
          </a:p>
        </p:txBody>
      </p:sp>
      <p:sp>
        <p:nvSpPr>
          <p:cNvPr id="27" name="Oval 26">
            <a:extLst>
              <a:ext uri="{FF2B5EF4-FFF2-40B4-BE49-F238E27FC236}">
                <a16:creationId xmlns:a16="http://schemas.microsoft.com/office/drawing/2014/main" id="{B00084DE-98D5-69D9-5B0C-08640DAA6C2B}"/>
              </a:ext>
            </a:extLst>
          </p:cNvPr>
          <p:cNvSpPr/>
          <p:nvPr/>
        </p:nvSpPr>
        <p:spPr>
          <a:xfrm rot="8488868">
            <a:off x="2340550" y="492151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FA97D88-15BC-A8D3-5C15-8116A5C4AC21}"/>
              </a:ext>
            </a:extLst>
          </p:cNvPr>
          <p:cNvSpPr txBox="1"/>
          <p:nvPr/>
        </p:nvSpPr>
        <p:spPr>
          <a:xfrm>
            <a:off x="3574174" y="4836383"/>
            <a:ext cx="922659" cy="461665"/>
          </a:xfrm>
          <a:prstGeom prst="rect">
            <a:avLst/>
          </a:prstGeom>
          <a:noFill/>
        </p:spPr>
        <p:txBody>
          <a:bodyPr wrap="square" rtlCol="0">
            <a:spAutoFit/>
          </a:bodyPr>
          <a:lstStyle/>
          <a:p>
            <a:r>
              <a:rPr lang="en-US" sz="2400" b="1" dirty="0"/>
              <a:t>BQP</a:t>
            </a:r>
          </a:p>
        </p:txBody>
      </p:sp>
      <p:sp>
        <p:nvSpPr>
          <p:cNvPr id="29" name="Content Placeholder 2">
            <a:extLst>
              <a:ext uri="{FF2B5EF4-FFF2-40B4-BE49-F238E27FC236}">
                <a16:creationId xmlns:a16="http://schemas.microsoft.com/office/drawing/2014/main" id="{8D8CE2D5-14B9-1EBE-ADB2-A98F07D90273}"/>
              </a:ext>
            </a:extLst>
          </p:cNvPr>
          <p:cNvSpPr txBox="1">
            <a:spLocks/>
          </p:cNvSpPr>
          <p:nvPr/>
        </p:nvSpPr>
        <p:spPr>
          <a:xfrm>
            <a:off x="7342750" y="1563945"/>
            <a:ext cx="3004407"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Problems in QCMA</a:t>
            </a:r>
          </a:p>
        </p:txBody>
      </p:sp>
      <p:sp>
        <p:nvSpPr>
          <p:cNvPr id="30" name="Content Placeholder 2">
            <a:extLst>
              <a:ext uri="{FF2B5EF4-FFF2-40B4-BE49-F238E27FC236}">
                <a16:creationId xmlns:a16="http://schemas.microsoft.com/office/drawing/2014/main" id="{1C323930-08B2-7E49-524B-FF0B2767A6DF}"/>
              </a:ext>
            </a:extLst>
          </p:cNvPr>
          <p:cNvSpPr txBox="1">
            <a:spLocks/>
          </p:cNvSpPr>
          <p:nvPr/>
        </p:nvSpPr>
        <p:spPr>
          <a:xfrm>
            <a:off x="5688135" y="2385483"/>
            <a:ext cx="5935579" cy="4145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C000"/>
                </a:solidFill>
                <a:latin typeface="American Typewriter" panose="02090604020004020304" pitchFamily="18" charset="77"/>
              </a:rPr>
              <a:t>GROUND SPACE CONNECTIVITY</a:t>
            </a:r>
            <a:r>
              <a:rPr lang="en-US" sz="2400" dirty="0"/>
              <a:t>: Given a local Hamiltonian and poly-sized descriptions of two ground states (promised that such descriptions exist), decide if there exists an “energy barrier” between the two states (QCMA complete).</a:t>
            </a:r>
          </a:p>
          <a:p>
            <a:endParaRPr lang="en-US" sz="2400" dirty="0"/>
          </a:p>
          <a:p>
            <a:r>
              <a:rPr lang="en-US" sz="2400" dirty="0">
                <a:solidFill>
                  <a:srgbClr val="FFC000"/>
                </a:solidFill>
                <a:latin typeface="American Typewriter" panose="02090604020004020304" pitchFamily="18" charset="77"/>
              </a:rPr>
              <a:t>GROUP NON-MEMBERSHIP</a:t>
            </a:r>
            <a:r>
              <a:rPr lang="en-US" sz="2400" dirty="0"/>
              <a:t>: Under some group theory assumptions, this problem has a QCMA protocol.</a:t>
            </a:r>
          </a:p>
          <a:p>
            <a:endParaRPr lang="en-US" sz="2400" dirty="0"/>
          </a:p>
          <a:p>
            <a:endParaRPr lang="en-US" sz="2400" dirty="0"/>
          </a:p>
        </p:txBody>
      </p:sp>
    </p:spTree>
    <p:extLst>
      <p:ext uri="{BB962C8B-B14F-4D97-AF65-F5344CB8AC3E}">
        <p14:creationId xmlns:p14="http://schemas.microsoft.com/office/powerpoint/2010/main" val="6654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0B2-C180-BFAD-A7D7-54CB9F0EA2BC}"/>
              </a:ext>
            </a:extLst>
          </p:cNvPr>
          <p:cNvSpPr>
            <a:spLocks noGrp="1"/>
          </p:cNvSpPr>
          <p:nvPr>
            <p:ph type="title"/>
          </p:nvPr>
        </p:nvSpPr>
        <p:spPr/>
        <p:txBody>
          <a:bodyPr>
            <a:normAutofit/>
          </a:bodyPr>
          <a:lstStyle/>
          <a:p>
            <a:r>
              <a:rPr lang="en-US" sz="4000" dirty="0"/>
              <a:t>QMA vs. QCMA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FF7775-DFC4-9B19-A7D4-63742C5D7F88}"/>
                  </a:ext>
                </a:extLst>
              </p:cNvPr>
              <p:cNvSpPr>
                <a:spLocks noGrp="1"/>
              </p:cNvSpPr>
              <p:nvPr>
                <p:ph idx="1"/>
              </p:nvPr>
            </p:nvSpPr>
            <p:spPr>
              <a:xfrm>
                <a:off x="838200" y="1825625"/>
                <a:ext cx="10515600" cy="4077870"/>
              </a:xfrm>
            </p:spPr>
            <p:txBody>
              <a:bodyPr>
                <a:normAutofit/>
              </a:bodyPr>
              <a:lstStyle/>
              <a:p>
                <a:pPr marL="0" indent="0">
                  <a:buNone/>
                </a:pPr>
                <a:r>
                  <a:rPr lang="en-US" sz="2400" dirty="0"/>
                  <a:t>How useful are quantum proofs? </a:t>
                </a:r>
              </a:p>
              <a:p>
                <a:pPr marL="0" indent="0">
                  <a:buNone/>
                </a:pPr>
                <a:endParaRPr lang="en-US" sz="2400" dirty="0"/>
              </a:p>
              <a:p>
                <a:pPr marL="0" indent="0">
                  <a:buNone/>
                </a:pPr>
                <a:r>
                  <a:rPr lang="en-US" sz="2400" dirty="0"/>
                  <a:t>Although a</a:t>
                </a:r>
                <a:r>
                  <a:rPr lang="en-US" sz="2400" b="0" dirty="0"/>
                  <a:t> </a:t>
                </a:r>
                <a14:m>
                  <m:oMath xmlns:m="http://schemas.openxmlformats.org/officeDocument/2006/math">
                    <m:r>
                      <a:rPr lang="en-US" sz="2400" b="0" i="1" smtClean="0">
                        <a:latin typeface="Cambria Math" panose="02040503050406030204" pitchFamily="18" charset="0"/>
                      </a:rPr>
                      <m:t>𝑛</m:t>
                    </m:r>
                  </m:oMath>
                </a14:m>
                <a:r>
                  <a:rPr lang="en-US" sz="2400" dirty="0"/>
                  <a:t>-qubit state requires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oMath>
                </a14:m>
                <a:r>
                  <a:rPr lang="en-US" sz="2400" dirty="0"/>
                  <a:t> parameters to specify, it can’t be used to convey more than </a:t>
                </a:r>
                <a14:m>
                  <m:oMath xmlns:m="http://schemas.openxmlformats.org/officeDocument/2006/math">
                    <m:r>
                      <a:rPr lang="en-US" sz="2400" b="0" i="1" smtClean="0">
                        <a:latin typeface="Cambria Math" panose="02040503050406030204" pitchFamily="18" charset="0"/>
                      </a:rPr>
                      <m:t>𝑛</m:t>
                    </m:r>
                  </m:oMath>
                </a14:m>
                <a:r>
                  <a:rPr lang="en-US" sz="2400" dirty="0"/>
                  <a:t> bits of classical information, by </a:t>
                </a:r>
                <a:r>
                  <a:rPr lang="en-US" sz="2400" dirty="0" err="1"/>
                  <a:t>Holevo’s</a:t>
                </a:r>
                <a:r>
                  <a:rPr lang="en-US" sz="2400" dirty="0"/>
                  <a:t> theorem. </a:t>
                </a:r>
              </a:p>
              <a:p>
                <a:pPr marL="0" indent="0">
                  <a:buNone/>
                </a:pPr>
                <a:endParaRPr lang="en-US" sz="2400" dirty="0"/>
              </a:p>
              <a:p>
                <a:pPr marL="0" indent="0">
                  <a:buNone/>
                </a:pPr>
                <a:r>
                  <a:rPr lang="en-US" sz="2400" dirty="0"/>
                  <a:t>Examples of problems where quantum proofs do not appear to help:</a:t>
                </a:r>
              </a:p>
              <a:p>
                <a:r>
                  <a:rPr lang="en-US" sz="2400" dirty="0"/>
                  <a:t>Approximating set size</a:t>
                </a:r>
              </a:p>
              <a:p>
                <a:r>
                  <a:rPr lang="en-US" sz="2400" dirty="0"/>
                  <a:t>Formula </a:t>
                </a:r>
                <a:r>
                  <a:rPr lang="en-US" sz="2400" dirty="0" err="1"/>
                  <a:t>unsatisfiability</a:t>
                </a:r>
                <a:endParaRPr lang="en-US" sz="2400" dirty="0"/>
              </a:p>
              <a:p>
                <a:r>
                  <a:rPr lang="en-US" sz="2400" dirty="0"/>
                  <a:t>Certifying that a black-box function is 1-to-1 rather than 2-to-1.</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p:txBody>
          </p:sp>
        </mc:Choice>
        <mc:Fallback>
          <p:sp>
            <p:nvSpPr>
              <p:cNvPr id="3" name="Content Placeholder 2">
                <a:extLst>
                  <a:ext uri="{FF2B5EF4-FFF2-40B4-BE49-F238E27FC236}">
                    <a16:creationId xmlns:a16="http://schemas.microsoft.com/office/drawing/2014/main" id="{69FF7775-DFC4-9B19-A7D4-63742C5D7F88}"/>
                  </a:ext>
                </a:extLst>
              </p:cNvPr>
              <p:cNvSpPr>
                <a:spLocks noGrp="1" noRot="1" noChangeAspect="1" noMove="1" noResize="1" noEditPoints="1" noAdjustHandles="1" noChangeArrowheads="1" noChangeShapeType="1" noTextEdit="1"/>
              </p:cNvSpPr>
              <p:nvPr>
                <p:ph idx="1"/>
              </p:nvPr>
            </p:nvSpPr>
            <p:spPr>
              <a:xfrm>
                <a:off x="838200" y="1825625"/>
                <a:ext cx="10515600" cy="4077870"/>
              </a:xfrm>
              <a:blipFill>
                <a:blip r:embed="rId2"/>
                <a:stretch>
                  <a:fillRect l="-965" t="-2174" b="-621"/>
                </a:stretch>
              </a:blipFill>
            </p:spPr>
            <p:txBody>
              <a:bodyPr/>
              <a:lstStyle/>
              <a:p>
                <a:r>
                  <a:rPr lang="en-US">
                    <a:noFill/>
                  </a:rPr>
                  <a:t> </a:t>
                </a:r>
              </a:p>
            </p:txBody>
          </p:sp>
        </mc:Fallback>
      </mc:AlternateContent>
    </p:spTree>
    <p:extLst>
      <p:ext uri="{BB962C8B-B14F-4D97-AF65-F5344CB8AC3E}">
        <p14:creationId xmlns:p14="http://schemas.microsoft.com/office/powerpoint/2010/main" val="1686406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52886</TotalTime>
  <Words>3899</Words>
  <Application>Microsoft Macintosh PowerPoint</Application>
  <PresentationFormat>Widescreen</PresentationFormat>
  <Paragraphs>486</Paragraphs>
  <Slides>58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American Typewriter</vt:lpstr>
      <vt:lpstr>American Typewriter Condensed</vt:lpstr>
      <vt:lpstr>Arial</vt:lpstr>
      <vt:lpstr>Baskerville</vt:lpstr>
      <vt:lpstr>Calibri</vt:lpstr>
      <vt:lpstr>Cambria Math</vt:lpstr>
      <vt:lpstr>Constantia</vt:lpstr>
      <vt:lpstr>Franklin Gothic Book</vt:lpstr>
      <vt:lpstr>Office Theme</vt:lpstr>
      <vt:lpstr>QMA vs. QCMA  and Pseudorandomness</vt:lpstr>
      <vt:lpstr>This talk</vt:lpstr>
      <vt:lpstr>This talk</vt:lpstr>
      <vt:lpstr> Quantum generalizations of NP</vt:lpstr>
      <vt:lpstr>Quantum Merlin-Arthur (QMA)</vt:lpstr>
      <vt:lpstr>Quantum Merlin-Arthur (QMA)</vt:lpstr>
      <vt:lpstr>Quantum Classical Merlin-Arthur (QCMA)</vt:lpstr>
      <vt:lpstr>Quantum Classical Merlin-Arthur (QCMA)</vt:lpstr>
      <vt:lpstr>QMA vs. QCMA</vt:lpstr>
      <vt:lpstr>QMA vs. QCMA</vt:lpstr>
      <vt:lpstr>QMA vs. QCMA</vt:lpstr>
      <vt:lpstr>Oracle separations of  QMA from QCMA</vt:lpstr>
      <vt:lpstr>Oracle QMA and QCMA</vt:lpstr>
      <vt:lpstr>Oracle QMA and QCMA</vt:lpstr>
      <vt:lpstr>Oracle QMA and QCMA</vt:lpstr>
      <vt:lpstr>Oracle QMA and QCMA</vt:lpstr>
      <vt:lpstr>Oracle QMA and QCMA</vt:lpstr>
      <vt:lpstr>Oracle QMA and QCMA</vt:lpstr>
      <vt:lpstr>PowerPoint Presentation</vt:lpstr>
      <vt:lpstr>QMA protocol for Components</vt:lpstr>
      <vt:lpstr>QMA protocol for Components</vt:lpstr>
      <vt:lpstr>QMA protocol for Components</vt:lpstr>
      <vt:lpstr>QMA protocol for Components</vt:lpstr>
      <vt:lpstr>QCMA lower bound for Components</vt:lpstr>
      <vt:lpstr>Quantum  Pseudorandomness Conjectures</vt:lpstr>
      <vt:lpstr>Dense distributions</vt:lpstr>
      <vt:lpstr>Dense distributions</vt:lpstr>
      <vt:lpstr>Dense distributions</vt:lpstr>
      <vt:lpstr>PowerPoint Presentation</vt:lpstr>
      <vt:lpstr>PowerPoint Presentation</vt:lpstr>
      <vt:lpstr>PowerPoint Presentation</vt:lpstr>
      <vt:lpstr>PowerPoint Presentation</vt:lpstr>
      <vt:lpstr>PowerPoint Presentation</vt:lpstr>
      <vt:lpstr>PowerPoint Presentation</vt:lpstr>
      <vt:lpstr>Permutation oracles and distributions</vt:lpstr>
      <vt:lpstr>PowerPoint Presentation</vt:lpstr>
      <vt:lpstr>Conditionally separating QMA from QCMA</vt:lpstr>
      <vt:lpstr>QCMA lower bound for Components</vt:lpstr>
      <vt:lpstr>PowerPoint Presentation</vt:lpstr>
      <vt:lpstr>From graphs to permutations</vt:lpstr>
      <vt:lpstr>From graphs to permutations</vt:lpstr>
      <vt:lpstr>From graphs to permutations</vt:lpstr>
      <vt:lpstr>From graphs to permutations</vt:lpstr>
      <vt:lpstr>From graphs to permutations</vt:lpstr>
      <vt:lpstr>From graphs to permutations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towards a  fully quantum complexity theory</dc:title>
  <dc:creator>Henry Yuen</dc:creator>
  <cp:lastModifiedBy>Microsoft Office User</cp:lastModifiedBy>
  <cp:revision>3140</cp:revision>
  <dcterms:created xsi:type="dcterms:W3CDTF">2022-08-08T12:46:42Z</dcterms:created>
  <dcterms:modified xsi:type="dcterms:W3CDTF">2024-12-02T13:39:36Z</dcterms:modified>
</cp:coreProperties>
</file>