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9"/>
  </p:notesMasterIdLst>
  <p:handoutMasterIdLst>
    <p:handoutMasterId r:id="rId30"/>
  </p:handoutMasterIdLst>
  <p:sldIdLst>
    <p:sldId id="258" r:id="rId2"/>
    <p:sldId id="260" r:id="rId3"/>
    <p:sldId id="289" r:id="rId4"/>
    <p:sldId id="290" r:id="rId5"/>
    <p:sldId id="259" r:id="rId6"/>
    <p:sldId id="291" r:id="rId7"/>
    <p:sldId id="295" r:id="rId8"/>
    <p:sldId id="292" r:id="rId9"/>
    <p:sldId id="306" r:id="rId10"/>
    <p:sldId id="305" r:id="rId11"/>
    <p:sldId id="293" r:id="rId12"/>
    <p:sldId id="294" r:id="rId13"/>
    <p:sldId id="296" r:id="rId14"/>
    <p:sldId id="273" r:id="rId15"/>
    <p:sldId id="274" r:id="rId16"/>
    <p:sldId id="297" r:id="rId17"/>
    <p:sldId id="299" r:id="rId18"/>
    <p:sldId id="275" r:id="rId19"/>
    <p:sldId id="278" r:id="rId20"/>
    <p:sldId id="279" r:id="rId21"/>
    <p:sldId id="280" r:id="rId22"/>
    <p:sldId id="301" r:id="rId23"/>
    <p:sldId id="302" r:id="rId24"/>
    <p:sldId id="303" r:id="rId25"/>
    <p:sldId id="282" r:id="rId26"/>
    <p:sldId id="304" r:id="rId27"/>
    <p:sldId id="287" r:id="rId28"/>
  </p:sldIdLst>
  <p:sldSz cx="12192000" cy="6858000"/>
  <p:notesSz cx="6858000" cy="9144000"/>
  <p:embeddedFontLst>
    <p:embeddedFont>
      <p:font typeface="Cambria Math" panose="02040503050406030204" pitchFamily="18" charset="0"/>
      <p:regular r:id="rId31"/>
    </p:embeddedFont>
    <p:embeddedFont>
      <p:font typeface="Segoe UI" panose="020B0502040204020203" pitchFamily="34" charset="0"/>
      <p:regular r:id="rId32"/>
      <p:bold r:id="rId33"/>
      <p:italic r:id="rId34"/>
      <p:boldItalic r:id="rId35"/>
    </p:embeddedFont>
    <p:embeddedFont>
      <p:font typeface="Segoe UI Semibold" panose="020F0502020204030204" pitchFamily="34" charset="0"/>
      <p:regular r:id="rId36"/>
      <p:bold r:id="rId37"/>
      <p:italic r:id="rId38"/>
      <p:boldItalic r:id="rId39"/>
    </p:embeddedFont>
    <p:embeddedFont>
      <p:font typeface="Segoe UI Symbol" panose="020B0502040204020203"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D1F"/>
    <a:srgbClr val="E3CED9"/>
    <a:srgbClr val="791148"/>
    <a:srgbClr val="1F717A"/>
    <a:srgbClr val="FEFFFF"/>
    <a:srgbClr val="7A1149"/>
    <a:srgbClr val="1E701B"/>
    <a:srgbClr val="1D701B"/>
    <a:srgbClr val="20791E"/>
    <a:srgbClr val="185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0" autoAdjust="0"/>
    <p:restoredTop sz="74622" autoAdjust="0"/>
  </p:normalViewPr>
  <p:slideViewPr>
    <p:cSldViewPr snapToGrid="0">
      <p:cViewPr varScale="1">
        <p:scale>
          <a:sx n="79" d="100"/>
          <a:sy n="79" d="100"/>
        </p:scale>
        <p:origin x="352" y="200"/>
      </p:cViewPr>
      <p:guideLst>
        <p:guide orient="horz" pos="2160"/>
        <p:guide pos="3840"/>
      </p:guideLst>
    </p:cSldViewPr>
  </p:slideViewPr>
  <p:outlineViewPr>
    <p:cViewPr>
      <p:scale>
        <a:sx n="33" d="100"/>
        <a:sy n="33" d="100"/>
      </p:scale>
      <p:origin x="0" y="-531"/>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2" d="100"/>
          <a:sy n="102" d="100"/>
        </p:scale>
        <p:origin x="4265" y="4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B60D8-07C5-4801-A3BD-4739FFCD98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0E995F-D878-4842-98F9-A0CAC992AA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E3872-9ABE-4C9B-A673-E3E6931D5D87}" type="datetimeFigureOut">
              <a:rPr lang="en-US" smtClean="0"/>
              <a:t>7/3/24</a:t>
            </a:fld>
            <a:endParaRPr lang="en-US"/>
          </a:p>
        </p:txBody>
      </p:sp>
      <p:sp>
        <p:nvSpPr>
          <p:cNvPr id="4" name="Footer Placeholder 3">
            <a:extLst>
              <a:ext uri="{FF2B5EF4-FFF2-40B4-BE49-F238E27FC236}">
                <a16:creationId xmlns:a16="http://schemas.microsoft.com/office/drawing/2014/main" id="{032ACD45-B1F5-4F65-80C2-B695878A79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4D4E9C-CF92-41DE-9B5E-DE95FE4573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C25E5E-CE0F-47FE-8B8E-C22B671B5F4B}" type="slidenum">
              <a:rPr lang="en-US" smtClean="0"/>
              <a:t>‹#›</a:t>
            </a:fld>
            <a:endParaRPr lang="en-US"/>
          </a:p>
        </p:txBody>
      </p:sp>
    </p:spTree>
    <p:extLst>
      <p:ext uri="{BB962C8B-B14F-4D97-AF65-F5344CB8AC3E}">
        <p14:creationId xmlns:p14="http://schemas.microsoft.com/office/powerpoint/2010/main" val="372175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8878D-B8A3-4331-BD9F-61003DBB01B0}" type="datetimeFigureOut">
              <a:rPr lang="en-US" smtClean="0"/>
              <a:t>7/3/24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95D1C-F210-4392-AFDD-149EEB0251BD}" type="slidenum">
              <a:rPr lang="en-US" smtClean="0"/>
              <a:t>‹#›</a:t>
            </a:fld>
            <a:endParaRPr lang="en-US"/>
          </a:p>
        </p:txBody>
      </p:sp>
    </p:spTree>
    <p:extLst>
      <p:ext uri="{BB962C8B-B14F-4D97-AF65-F5344CB8AC3E}">
        <p14:creationId xmlns:p14="http://schemas.microsoft.com/office/powerpoint/2010/main" val="348714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Thanks to the organizers for inviting me here. This is not my usual venue and I’ve been learning a lot in these talks.</a:t>
            </a:r>
          </a:p>
          <a:p>
            <a:pPr marL="0" indent="0">
              <a:buFontTx/>
              <a:buNone/>
            </a:pPr>
            <a:endParaRPr lang="en-US" dirty="0"/>
          </a:p>
          <a:p>
            <a:pPr marL="0" indent="0">
              <a:buFontTx/>
              <a:buNone/>
            </a:pPr>
            <a:r>
              <a:rPr lang="en-US" dirty="0"/>
              <a:t>I’ll be talking about new developments in quantum </a:t>
            </a:r>
            <a:r>
              <a:rPr lang="en-US" dirty="0" err="1"/>
              <a:t>pseudorandomness</a:t>
            </a:r>
            <a:r>
              <a:rPr lang="en-US" dirty="0"/>
              <a:t>, specifically on pseudorandom unitary operators. </a:t>
            </a:r>
          </a:p>
          <a:p>
            <a:pPr marL="0" indent="0">
              <a:buFontTx/>
              <a:buNone/>
            </a:pPr>
            <a:endParaRPr lang="en-US" dirty="0"/>
          </a:p>
          <a:p>
            <a:pPr marL="0" indent="0">
              <a:buFontTx/>
              <a:buNone/>
            </a:pPr>
            <a:r>
              <a:rPr lang="en-US" dirty="0"/>
              <a:t>This is joint work with Tony </a:t>
            </a:r>
            <a:r>
              <a:rPr lang="en-US" dirty="0" err="1"/>
              <a:t>Metger</a:t>
            </a:r>
            <a:r>
              <a:rPr lang="en-US" dirty="0"/>
              <a:t>, Alex Poremba, and </a:t>
            </a:r>
            <a:r>
              <a:rPr lang="en-US" dirty="0" err="1"/>
              <a:t>Makrand</a:t>
            </a:r>
            <a:r>
              <a:rPr lang="en-US" dirty="0"/>
              <a:t> Sinha. </a:t>
            </a:r>
          </a:p>
        </p:txBody>
      </p:sp>
      <p:sp>
        <p:nvSpPr>
          <p:cNvPr id="4" name="Slide Number Placeholder 3"/>
          <p:cNvSpPr>
            <a:spLocks noGrp="1"/>
          </p:cNvSpPr>
          <p:nvPr>
            <p:ph type="sldNum" sz="quarter" idx="5"/>
          </p:nvPr>
        </p:nvSpPr>
        <p:spPr/>
        <p:txBody>
          <a:bodyPr/>
          <a:lstStyle/>
          <a:p>
            <a:fld id="{0F495D1C-F210-4392-AFDD-149EEB0251BD}" type="slidenum">
              <a:rPr lang="en-US" smtClean="0"/>
              <a:t>1</a:t>
            </a:fld>
            <a:endParaRPr lang="en-US"/>
          </a:p>
        </p:txBody>
      </p:sp>
    </p:spTree>
    <p:extLst>
      <p:ext uri="{BB962C8B-B14F-4D97-AF65-F5344CB8AC3E}">
        <p14:creationId xmlns:p14="http://schemas.microsoft.com/office/powerpoint/2010/main" val="231341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circuit notation </a:t>
            </a:r>
          </a:p>
        </p:txBody>
      </p:sp>
      <p:sp>
        <p:nvSpPr>
          <p:cNvPr id="4" name="Slide Number Placeholder 3"/>
          <p:cNvSpPr>
            <a:spLocks noGrp="1"/>
          </p:cNvSpPr>
          <p:nvPr>
            <p:ph type="sldNum" sz="quarter" idx="5"/>
          </p:nvPr>
        </p:nvSpPr>
        <p:spPr/>
        <p:txBody>
          <a:bodyPr/>
          <a:lstStyle/>
          <a:p>
            <a:fld id="{0F495D1C-F210-4392-AFDD-149EEB0251BD}" type="slidenum">
              <a:rPr lang="en-US" smtClean="0"/>
              <a:t>10</a:t>
            </a:fld>
            <a:endParaRPr lang="en-US"/>
          </a:p>
        </p:txBody>
      </p:sp>
    </p:spTree>
    <p:extLst>
      <p:ext uri="{BB962C8B-B14F-4D97-AF65-F5344CB8AC3E}">
        <p14:creationId xmlns:p14="http://schemas.microsoft.com/office/powerpoint/2010/main" val="225402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495D1C-F210-4392-AFDD-149EEB0251BD}" type="slidenum">
              <a:rPr lang="en-US" smtClean="0"/>
              <a:t>14</a:t>
            </a:fld>
            <a:endParaRPr lang="en-US"/>
          </a:p>
        </p:txBody>
      </p:sp>
    </p:spTree>
    <p:extLst>
      <p:ext uri="{BB962C8B-B14F-4D97-AF65-F5344CB8AC3E}">
        <p14:creationId xmlns:p14="http://schemas.microsoft.com/office/powerpoint/2010/main" val="387903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off with the following age-old question: can you tell if something is random or not? This classic Dilbert cartoon illustrates the core problem with this question. Dilbert is led to the dungeon where he is shown the corporate random number generator, who monotonously repeats “nine, nine, nine, nine, …”. “Are you sure that’s random?” Dilbert says. </a:t>
            </a:r>
          </a:p>
        </p:txBody>
      </p:sp>
      <p:sp>
        <p:nvSpPr>
          <p:cNvPr id="4" name="Slide Number Placeholder 3"/>
          <p:cNvSpPr>
            <a:spLocks noGrp="1"/>
          </p:cNvSpPr>
          <p:nvPr>
            <p:ph type="sldNum" sz="quarter" idx="5"/>
          </p:nvPr>
        </p:nvSpPr>
        <p:spPr/>
        <p:txBody>
          <a:bodyPr/>
          <a:lstStyle/>
          <a:p>
            <a:fld id="{0F495D1C-F210-4392-AFDD-149EEB0251BD}" type="slidenum">
              <a:rPr lang="en-US" smtClean="0"/>
              <a:t>2</a:t>
            </a:fld>
            <a:endParaRPr lang="en-US"/>
          </a:p>
        </p:txBody>
      </p:sp>
    </p:spTree>
    <p:extLst>
      <p:ext uri="{BB962C8B-B14F-4D97-AF65-F5344CB8AC3E}">
        <p14:creationId xmlns:p14="http://schemas.microsoft.com/office/powerpoint/2010/main" val="386601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moral of the Dilbert cartoon, that randomness is in the eye of the beholder, underlies the concept of </a:t>
            </a:r>
            <a:r>
              <a:rPr lang="en-US" dirty="0" err="1"/>
              <a:t>pseudorandomness</a:t>
            </a:r>
            <a:r>
              <a:rPr lang="en-US" dirty="0"/>
              <a:t> in mathematics and computer science. In the general setup, there are two distributions of interest: there’s the ideal distribution that we’d like to sample from, which we call the truly random distribution. This can be the uniform distribution over some set or the </a:t>
            </a:r>
            <a:r>
              <a:rPr lang="en-US" dirty="0" err="1"/>
              <a:t>Haar</a:t>
            </a:r>
            <a:r>
              <a:rPr lang="en-US" dirty="0"/>
              <a:t> measure over a compact Lie group, say. However in high dimensions it may be intractable to sample from. On the other hand we have another distribution which is much more sparse and structured, but efficiently sampleable.</a:t>
            </a:r>
            <a:br>
              <a:rPr lang="en-US" dirty="0"/>
            </a:br>
            <a:br>
              <a:rPr lang="en-US" dirty="0"/>
            </a:br>
            <a:r>
              <a:rPr lang="en-US" dirty="0"/>
              <a:t>We say this second distribution is pseudorandom against a class of observers if any observer from that class cannot distinguish between samples drawn from the ideal distribution versus samples drawn from the second distribution.</a:t>
            </a:r>
          </a:p>
          <a:p>
            <a:endParaRPr lang="en-US" dirty="0"/>
          </a:p>
          <a:p>
            <a:r>
              <a:rPr lang="en-US" dirty="0"/>
              <a:t>Importantly, I want to emphasize that here we have to specify which class of observers the second distribution is supposed to be pseudorandom against. </a:t>
            </a:r>
          </a:p>
          <a:p>
            <a:endParaRPr lang="en-US" dirty="0"/>
          </a:p>
        </p:txBody>
      </p:sp>
      <p:sp>
        <p:nvSpPr>
          <p:cNvPr id="4" name="Slide Number Placeholder 3"/>
          <p:cNvSpPr>
            <a:spLocks noGrp="1"/>
          </p:cNvSpPr>
          <p:nvPr>
            <p:ph type="sldNum" sz="quarter" idx="5"/>
          </p:nvPr>
        </p:nvSpPr>
        <p:spPr/>
        <p:txBody>
          <a:bodyPr/>
          <a:lstStyle/>
          <a:p>
            <a:fld id="{0F495D1C-F210-4392-AFDD-149EEB0251BD}" type="slidenum">
              <a:rPr lang="en-US" smtClean="0"/>
              <a:t>3</a:t>
            </a:fld>
            <a:endParaRPr lang="en-US"/>
          </a:p>
        </p:txBody>
      </p:sp>
    </p:spTree>
    <p:extLst>
      <p:ext uri="{BB962C8B-B14F-4D97-AF65-F5344CB8AC3E}">
        <p14:creationId xmlns:p14="http://schemas.microsoft.com/office/powerpoint/2010/main" val="155784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Broadly speaking there are two types of </a:t>
            </a:r>
            <a:r>
              <a:rPr lang="en-US" dirty="0" err="1"/>
              <a:t>pseudorandomness</a:t>
            </a:r>
            <a:r>
              <a:rPr lang="en-US" dirty="0"/>
              <a:t> that are considered depending on the class of observers. The first is statistical </a:t>
            </a:r>
            <a:r>
              <a:rPr lang="en-US" dirty="0" err="1"/>
              <a:t>pseudorandomness</a:t>
            </a:r>
            <a:r>
              <a:rPr lang="en-US" dirty="0"/>
              <a:t>, where we consider observers that can only view small pieces, or small slices of the sample, which is some high dimensional object. An example of this is a t-wise independent hash function – if you only look at t evaluations of the function, it looks like a uniformly random function. </a:t>
            </a:r>
          </a:p>
          <a:p>
            <a:endParaRPr lang="en-US" dirty="0"/>
          </a:p>
          <a:p>
            <a:r>
              <a:rPr lang="en-US" dirty="0"/>
              <a:t>The second type is what’s called cryptographic </a:t>
            </a:r>
            <a:r>
              <a:rPr lang="en-US" dirty="0" err="1"/>
              <a:t>pseudorandomness</a:t>
            </a:r>
            <a:r>
              <a:rPr lang="en-US" dirty="0"/>
              <a:t>, where the observers can look as much of the sample as it wants – except it is subject to the constraint of being computationally limited (for example, it can only perform polynomial time computations). Subject to this computational constraint, it should not be able to distinguish between samples from the pseudorandom and truly random distributions. Examples of these are cryptographic pseudorandom functions and pseudorandom number generators.</a:t>
            </a:r>
          </a:p>
          <a:p>
            <a:endParaRPr lang="en-US" dirty="0"/>
          </a:p>
          <a:p>
            <a:endParaRPr lang="en-US" dirty="0"/>
          </a:p>
        </p:txBody>
      </p:sp>
      <p:sp>
        <p:nvSpPr>
          <p:cNvPr id="4" name="Slide Number Placeholder 3"/>
          <p:cNvSpPr>
            <a:spLocks noGrp="1"/>
          </p:cNvSpPr>
          <p:nvPr>
            <p:ph type="sldNum" sz="quarter" idx="5"/>
          </p:nvPr>
        </p:nvSpPr>
        <p:spPr/>
        <p:txBody>
          <a:bodyPr/>
          <a:lstStyle/>
          <a:p>
            <a:fld id="{0F495D1C-F210-4392-AFDD-149EEB0251BD}" type="slidenum">
              <a:rPr lang="en-US" smtClean="0"/>
              <a:t>4</a:t>
            </a:fld>
            <a:endParaRPr lang="en-US"/>
          </a:p>
        </p:txBody>
      </p:sp>
    </p:spTree>
    <p:extLst>
      <p:ext uri="{BB962C8B-B14F-4D97-AF65-F5344CB8AC3E}">
        <p14:creationId xmlns:p14="http://schemas.microsoft.com/office/powerpoint/2010/main" val="279772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apply these concepts to quantum information. I first need to identify a truly random distribution that we’re comparing everything to. </a:t>
            </a:r>
          </a:p>
        </p:txBody>
      </p:sp>
      <p:sp>
        <p:nvSpPr>
          <p:cNvPr id="4" name="Slide Number Placeholder 3"/>
          <p:cNvSpPr>
            <a:spLocks noGrp="1"/>
          </p:cNvSpPr>
          <p:nvPr>
            <p:ph type="sldNum" sz="quarter" idx="5"/>
          </p:nvPr>
        </p:nvSpPr>
        <p:spPr/>
        <p:txBody>
          <a:bodyPr/>
          <a:lstStyle/>
          <a:p>
            <a:fld id="{0F495D1C-F210-4392-AFDD-149EEB0251BD}" type="slidenum">
              <a:rPr lang="en-US" smtClean="0"/>
              <a:t>5</a:t>
            </a:fld>
            <a:endParaRPr lang="en-US"/>
          </a:p>
        </p:txBody>
      </p:sp>
    </p:spTree>
    <p:extLst>
      <p:ext uri="{BB962C8B-B14F-4D97-AF65-F5344CB8AC3E}">
        <p14:creationId xmlns:p14="http://schemas.microsoft.com/office/powerpoint/2010/main" val="227645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quantum information the natural choice is the </a:t>
            </a:r>
            <a:r>
              <a:rPr lang="en-US" dirty="0" err="1"/>
              <a:t>Haar</a:t>
            </a:r>
            <a:r>
              <a:rPr lang="en-US" dirty="0"/>
              <a:t> measure over the unitary group. Formally the </a:t>
            </a:r>
            <a:r>
              <a:rPr lang="en-US" dirty="0" err="1"/>
              <a:t>Haar</a:t>
            </a:r>
            <a:r>
              <a:rPr lang="en-US" dirty="0"/>
              <a:t> measure over the group of unitary matrices of dimension d is the unique translation-invariant measure. For all fixed </a:t>
            </a:r>
            <a:r>
              <a:rPr lang="en-US" dirty="0" err="1"/>
              <a:t>unitaries</a:t>
            </a:r>
            <a:r>
              <a:rPr lang="en-US" dirty="0"/>
              <a:t> V, if U is </a:t>
            </a:r>
            <a:r>
              <a:rPr lang="en-US" dirty="0" err="1"/>
              <a:t>Haar</a:t>
            </a:r>
            <a:r>
              <a:rPr lang="en-US" dirty="0"/>
              <a:t> random, then so is UV and VU. Intuitively this is the “uniform distribution” over the space of unitary matrices.</a:t>
            </a:r>
          </a:p>
          <a:p>
            <a:endParaRPr lang="en-US" dirty="0"/>
          </a:p>
          <a:p>
            <a:r>
              <a:rPr lang="en-US" dirty="0"/>
              <a:t>Arguments and protocols that use the </a:t>
            </a:r>
            <a:r>
              <a:rPr lang="en-US" dirty="0" err="1"/>
              <a:t>Haar</a:t>
            </a:r>
            <a:r>
              <a:rPr lang="en-US" dirty="0"/>
              <a:t> measure are everywhere in quantum information and quantum computing. </a:t>
            </a:r>
          </a:p>
          <a:p>
            <a:endParaRPr lang="en-US" dirty="0"/>
          </a:p>
          <a:p>
            <a:r>
              <a:rPr lang="en-US" dirty="0"/>
              <a:t>However it is intractable to sample from the </a:t>
            </a:r>
            <a:r>
              <a:rPr lang="en-US" dirty="0" err="1"/>
              <a:t>Haar</a:t>
            </a:r>
            <a:r>
              <a:rPr lang="en-US" dirty="0"/>
              <a:t> measure, because it requires ~d^2 parameters, and the dimension is exponential in the number of qubits that we’re interested in. So if we want to use protocols that involve the </a:t>
            </a:r>
            <a:r>
              <a:rPr lang="en-US" dirty="0" err="1"/>
              <a:t>Haar</a:t>
            </a:r>
            <a:r>
              <a:rPr lang="en-US" dirty="0"/>
              <a:t> measure we hope to derandomize them to make them more efficient. </a:t>
            </a:r>
          </a:p>
        </p:txBody>
      </p:sp>
      <p:sp>
        <p:nvSpPr>
          <p:cNvPr id="4" name="Slide Number Placeholder 3"/>
          <p:cNvSpPr>
            <a:spLocks noGrp="1"/>
          </p:cNvSpPr>
          <p:nvPr>
            <p:ph type="sldNum" sz="quarter" idx="5"/>
          </p:nvPr>
        </p:nvSpPr>
        <p:spPr/>
        <p:txBody>
          <a:bodyPr/>
          <a:lstStyle/>
          <a:p>
            <a:fld id="{0F495D1C-F210-4392-AFDD-149EEB0251BD}" type="slidenum">
              <a:rPr lang="en-US" smtClean="0"/>
              <a:t>6</a:t>
            </a:fld>
            <a:endParaRPr lang="en-US"/>
          </a:p>
        </p:txBody>
      </p:sp>
    </p:spTree>
    <p:extLst>
      <p:ext uri="{BB962C8B-B14F-4D97-AF65-F5344CB8AC3E}">
        <p14:creationId xmlns:p14="http://schemas.microsoft.com/office/powerpoint/2010/main" val="158579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way of derandomizing them is to use statistical quantum </a:t>
            </a:r>
            <a:r>
              <a:rPr lang="en-US" dirty="0" err="1"/>
              <a:t>pseudorandomness</a:t>
            </a:r>
            <a:r>
              <a:rPr lang="en-US" dirty="0"/>
              <a:t>.</a:t>
            </a:r>
          </a:p>
        </p:txBody>
      </p:sp>
      <p:sp>
        <p:nvSpPr>
          <p:cNvPr id="4" name="Slide Number Placeholder 3"/>
          <p:cNvSpPr>
            <a:spLocks noGrp="1"/>
          </p:cNvSpPr>
          <p:nvPr>
            <p:ph type="sldNum" sz="quarter" idx="5"/>
          </p:nvPr>
        </p:nvSpPr>
        <p:spPr/>
        <p:txBody>
          <a:bodyPr/>
          <a:lstStyle/>
          <a:p>
            <a:fld id="{0F495D1C-F210-4392-AFDD-149EEB0251BD}" type="slidenum">
              <a:rPr lang="en-US" smtClean="0"/>
              <a:t>7</a:t>
            </a:fld>
            <a:endParaRPr lang="en-US"/>
          </a:p>
        </p:txBody>
      </p:sp>
    </p:spTree>
    <p:extLst>
      <p:ext uri="{BB962C8B-B14F-4D97-AF65-F5344CB8AC3E}">
        <p14:creationId xmlns:p14="http://schemas.microsoft.com/office/powerpoint/2010/main" val="206354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statistical pseudorandom object I want to talk about are t-designs. These are distributions over </a:t>
            </a:r>
            <a:r>
              <a:rPr lang="en-GB" dirty="0" err="1"/>
              <a:t>unitaries</a:t>
            </a:r>
            <a:r>
              <a:rPr lang="en-GB" dirty="0"/>
              <a:t> where for all density matrices rho acting on t systems, the average of applying t-copies of the unitary U drawn from distribution D is epsilon close in trace distance to average when applying t copies of a </a:t>
            </a:r>
            <a:r>
              <a:rPr lang="en-GB" dirty="0" err="1"/>
              <a:t>Haar</a:t>
            </a:r>
            <a:r>
              <a:rPr lang="en-GB" dirty="0"/>
              <a:t> random unitary. </a:t>
            </a:r>
          </a:p>
          <a:p>
            <a:endParaRPr lang="en-GB" dirty="0"/>
          </a:p>
        </p:txBody>
      </p:sp>
      <p:sp>
        <p:nvSpPr>
          <p:cNvPr id="4" name="Slide Number Placeholder 3"/>
          <p:cNvSpPr>
            <a:spLocks noGrp="1"/>
          </p:cNvSpPr>
          <p:nvPr>
            <p:ph type="sldNum" sz="quarter" idx="5"/>
          </p:nvPr>
        </p:nvSpPr>
        <p:spPr/>
        <p:txBody>
          <a:bodyPr/>
          <a:lstStyle/>
          <a:p>
            <a:fld id="{0F495D1C-F210-4392-AFDD-149EEB0251BD}" type="slidenum">
              <a:rPr lang="en-US" smtClean="0"/>
              <a:t>8</a:t>
            </a:fld>
            <a:endParaRPr lang="en-US"/>
          </a:p>
        </p:txBody>
      </p:sp>
    </p:spTree>
    <p:extLst>
      <p:ext uri="{BB962C8B-B14F-4D97-AF65-F5344CB8AC3E}">
        <p14:creationId xmlns:p14="http://schemas.microsoft.com/office/powerpoint/2010/main" val="375651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495D1C-F210-4392-AFDD-149EEB0251BD}" type="slidenum">
              <a:rPr lang="en-US" smtClean="0"/>
              <a:t>9</a:t>
            </a:fld>
            <a:endParaRPr lang="en-US"/>
          </a:p>
        </p:txBody>
      </p:sp>
    </p:spTree>
    <p:extLst>
      <p:ext uri="{BB962C8B-B14F-4D97-AF65-F5344CB8AC3E}">
        <p14:creationId xmlns:p14="http://schemas.microsoft.com/office/powerpoint/2010/main" val="170403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2162506-F990-4BD0-86AE-24C902507BFC}"/>
              </a:ext>
            </a:extLst>
          </p:cNvPr>
          <p:cNvSpPr>
            <a:spLocks noGrp="1"/>
          </p:cNvSpPr>
          <p:nvPr>
            <p:ph type="title"/>
          </p:nvPr>
        </p:nvSpPr>
        <p:spPr>
          <a:xfrm>
            <a:off x="538264" y="187326"/>
            <a:ext cx="11115472" cy="100971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623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04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2331-FD17-402A-8895-8D6CD6DBCDFE}"/>
              </a:ext>
            </a:extLst>
          </p:cNvPr>
          <p:cNvSpPr>
            <a:spLocks noGrp="1"/>
          </p:cNvSpPr>
          <p:nvPr>
            <p:ph type="ctrTitle"/>
          </p:nvPr>
        </p:nvSpPr>
        <p:spPr>
          <a:xfrm>
            <a:off x="1290536" y="1122363"/>
            <a:ext cx="9610928" cy="21335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D49363E-47A9-4BE7-A7C4-B3112DA6F210}"/>
              </a:ext>
            </a:extLst>
          </p:cNvPr>
          <p:cNvSpPr>
            <a:spLocks noGrp="1"/>
          </p:cNvSpPr>
          <p:nvPr>
            <p:ph type="subTitle" idx="1"/>
          </p:nvPr>
        </p:nvSpPr>
        <p:spPr>
          <a:xfrm>
            <a:off x="2062264" y="3602038"/>
            <a:ext cx="806747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5235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ECA2590-3C15-4F28-AC10-77F166EAFD41}"/>
              </a:ext>
            </a:extLst>
          </p:cNvPr>
          <p:cNvSpPr>
            <a:spLocks noGrp="1"/>
          </p:cNvSpPr>
          <p:nvPr>
            <p:ph sz="half" idx="10" hasCustomPrompt="1"/>
          </p:nvPr>
        </p:nvSpPr>
        <p:spPr>
          <a:xfrm>
            <a:off x="1216732" y="1397000"/>
            <a:ext cx="9758534" cy="5095874"/>
          </a:xfrm>
        </p:spPr>
        <p:txBody>
          <a:bodyPr/>
          <a:lstStyle>
            <a:lvl1pPr>
              <a:lnSpc>
                <a:spcPct val="125000"/>
              </a:lnSpc>
              <a:spcBef>
                <a:spcPts val="1800"/>
              </a:spcBef>
              <a:buClr>
                <a:schemeClr val="tx1"/>
              </a:buClr>
              <a:defRPr sz="3200" baseline="0"/>
            </a:lvl1pPr>
            <a:lvl2pPr marL="685800" indent="-228600">
              <a:buClr>
                <a:schemeClr val="tx1"/>
              </a:buClr>
              <a:buFont typeface="Wingdings" panose="05000000000000000000" pitchFamily="2" charset="2"/>
              <a:buChar char="§"/>
              <a:defRPr sz="2400"/>
            </a:lvl2pPr>
            <a:lvl3pPr>
              <a:buClr>
                <a:schemeClr val="tx1"/>
              </a:buClr>
              <a:defRPr sz="1600"/>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36F65B22-C0B1-498E-B7B2-332E3F6D9603}"/>
              </a:ext>
            </a:extLst>
          </p:cNvPr>
          <p:cNvSpPr>
            <a:spLocks noGrp="1"/>
          </p:cNvSpPr>
          <p:nvPr>
            <p:ph type="title"/>
          </p:nvPr>
        </p:nvSpPr>
        <p:spPr>
          <a:xfrm>
            <a:off x="538264" y="187326"/>
            <a:ext cx="11115472" cy="100971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597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4266-790F-49B8-930D-B2F3F8156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3D2A9-AD84-4B41-A2D5-BEEFA99A9C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076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ECA2590-3C15-4F28-AC10-77F166EAFD41}"/>
              </a:ext>
            </a:extLst>
          </p:cNvPr>
          <p:cNvSpPr>
            <a:spLocks noGrp="1"/>
          </p:cNvSpPr>
          <p:nvPr>
            <p:ph sz="half" idx="10"/>
          </p:nvPr>
        </p:nvSpPr>
        <p:spPr>
          <a:xfrm>
            <a:off x="1216732" y="1450637"/>
            <a:ext cx="4606894" cy="5042237"/>
          </a:xfrm>
        </p:spPr>
        <p:txBody>
          <a:bodyPr/>
          <a:lstStyle>
            <a:lvl1pPr>
              <a:lnSpc>
                <a:spcPts val="3200"/>
              </a:lnSpc>
              <a:spcBef>
                <a:spcPts val="1800"/>
              </a:spcBef>
              <a:defRPr sz="2400" baseline="0"/>
            </a:lvl1pPr>
            <a:lvl2pPr marL="685800" indent="-228600">
              <a:buFont typeface="Wingdings" panose="05000000000000000000" pitchFamily="2" charset="2"/>
              <a:buChar char="§"/>
              <a:defRPr sz="20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041C1D0-C248-46CC-A168-E59D51B15258}"/>
              </a:ext>
            </a:extLst>
          </p:cNvPr>
          <p:cNvSpPr>
            <a:spLocks noGrp="1"/>
          </p:cNvSpPr>
          <p:nvPr>
            <p:ph sz="half" idx="12"/>
          </p:nvPr>
        </p:nvSpPr>
        <p:spPr>
          <a:xfrm>
            <a:off x="6368373" y="1447800"/>
            <a:ext cx="4606894" cy="5042237"/>
          </a:xfrm>
        </p:spPr>
        <p:txBody>
          <a:bodyPr/>
          <a:lstStyle>
            <a:lvl1pPr>
              <a:lnSpc>
                <a:spcPts val="3200"/>
              </a:lnSpc>
              <a:spcBef>
                <a:spcPts val="1800"/>
              </a:spcBef>
              <a:defRPr sz="2400" baseline="0"/>
            </a:lvl1pPr>
            <a:lvl2pPr marL="685800" indent="-228600">
              <a:buFont typeface="Wingdings" panose="05000000000000000000" pitchFamily="2" charset="2"/>
              <a:buChar char="§"/>
              <a:defRPr sz="20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813C2A64-889A-4B72-B8A4-719534B02B71}"/>
              </a:ext>
            </a:extLst>
          </p:cNvPr>
          <p:cNvSpPr>
            <a:spLocks noGrp="1"/>
          </p:cNvSpPr>
          <p:nvPr>
            <p:ph type="title"/>
          </p:nvPr>
        </p:nvSpPr>
        <p:spPr>
          <a:xfrm>
            <a:off x="538264" y="187326"/>
            <a:ext cx="11115472" cy="100971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07743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01F46-C16D-456D-8732-5EF4E5F9ABCC}"/>
              </a:ext>
            </a:extLst>
          </p:cNvPr>
          <p:cNvSpPr>
            <a:spLocks noGrp="1"/>
          </p:cNvSpPr>
          <p:nvPr>
            <p:ph type="title"/>
          </p:nvPr>
        </p:nvSpPr>
        <p:spPr>
          <a:xfrm>
            <a:off x="538264" y="187326"/>
            <a:ext cx="11115472" cy="10097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F7D832-08F1-430A-AB63-4A135E04B3F2}"/>
              </a:ext>
            </a:extLst>
          </p:cNvPr>
          <p:cNvSpPr>
            <a:spLocks noGrp="1"/>
          </p:cNvSpPr>
          <p:nvPr>
            <p:ph type="body" idx="1"/>
          </p:nvPr>
        </p:nvSpPr>
        <p:spPr>
          <a:xfrm>
            <a:off x="1216733" y="1601822"/>
            <a:ext cx="9758534" cy="48910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674262"/>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49" r:id="rId3"/>
    <p:sldLayoutId id="2147483650" r:id="rId4"/>
    <p:sldLayoutId id="2147483651" r:id="rId5"/>
    <p:sldLayoutId id="2147483656" r:id="rId6"/>
  </p:sldLayoutIdLst>
  <p:hf hdr="0"/>
  <p:txStyles>
    <p:titleStyle>
      <a:lvl1pPr algn="l" defTabSz="914400" rtl="0" eaLnBrk="1" latinLnBrk="0" hangingPunct="1">
        <a:lnSpc>
          <a:spcPct val="90000"/>
        </a:lnSpc>
        <a:spcBef>
          <a:spcPct val="0"/>
        </a:spcBef>
        <a:buNone/>
        <a:defRPr sz="4000" kern="1200">
          <a:solidFill>
            <a:srgbClr val="1F407A"/>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9.png"/><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3" Type="http://schemas.openxmlformats.org/officeDocument/2006/relationships/image" Target="../media/image190.png"/><Relationship Id="rId3" Type="http://schemas.openxmlformats.org/officeDocument/2006/relationships/image" Target="../media/image110.png"/><Relationship Id="rId7" Type="http://schemas.openxmlformats.org/officeDocument/2006/relationships/image" Target="../media/image16.png"/><Relationship Id="rId12" Type="http://schemas.openxmlformats.org/officeDocument/2006/relationships/image" Target="../media/image180.pn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40.png"/><Relationship Id="rId11" Type="http://schemas.openxmlformats.org/officeDocument/2006/relationships/image" Target="../media/image170.png"/><Relationship Id="rId5" Type="http://schemas.openxmlformats.org/officeDocument/2006/relationships/image" Target="../media/image130.png"/><Relationship Id="rId15" Type="http://schemas.openxmlformats.org/officeDocument/2006/relationships/image" Target="../media/image210.png"/><Relationship Id="rId4" Type="http://schemas.openxmlformats.org/officeDocument/2006/relationships/image" Target="../media/image120.png"/><Relationship Id="rId14" Type="http://schemas.openxmlformats.org/officeDocument/2006/relationships/image" Target="../media/image20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290.png"/><Relationship Id="rId1" Type="http://schemas.openxmlformats.org/officeDocument/2006/relationships/slideLayout" Target="../slideLayouts/slideLayout1.xml"/><Relationship Id="rId4" Type="http://schemas.openxmlformats.org/officeDocument/2006/relationships/image" Target="../media/image30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40.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71.png"/><Relationship Id="rId3" Type="http://schemas.openxmlformats.org/officeDocument/2006/relationships/image" Target="../media/image44.png"/><Relationship Id="rId7" Type="http://schemas.openxmlformats.org/officeDocument/2006/relationships/image" Target="../media/image50.png"/><Relationship Id="rId12"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69.png"/><Relationship Id="rId5" Type="http://schemas.openxmlformats.org/officeDocument/2006/relationships/image" Target="../media/image47.png"/><Relationship Id="rId15" Type="http://schemas.openxmlformats.org/officeDocument/2006/relationships/image" Target="../media/image40.png"/><Relationship Id="rId10" Type="http://schemas.openxmlformats.org/officeDocument/2006/relationships/image" Target="../media/image54.png"/><Relationship Id="rId4" Type="http://schemas.openxmlformats.org/officeDocument/2006/relationships/image" Target="../media/image45.png"/><Relationship Id="rId9" Type="http://schemas.openxmlformats.org/officeDocument/2006/relationships/image" Target="../media/image68.png"/><Relationship Id="rId14" Type="http://schemas.openxmlformats.org/officeDocument/2006/relationships/image" Target="../media/image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5E2-7E05-4691-B7DC-30A2E6646F3B}"/>
              </a:ext>
            </a:extLst>
          </p:cNvPr>
          <p:cNvSpPr>
            <a:spLocks noGrp="1"/>
          </p:cNvSpPr>
          <p:nvPr>
            <p:ph type="ctrTitle"/>
          </p:nvPr>
        </p:nvSpPr>
        <p:spPr>
          <a:xfrm>
            <a:off x="1290536" y="399394"/>
            <a:ext cx="8782854" cy="2699290"/>
          </a:xfrm>
        </p:spPr>
        <p:txBody>
          <a:bodyPr>
            <a:normAutofit/>
          </a:bodyPr>
          <a:lstStyle/>
          <a:p>
            <a:pPr>
              <a:lnSpc>
                <a:spcPct val="110000"/>
              </a:lnSpc>
            </a:pPr>
            <a:r>
              <a:rPr lang="en-US" sz="5000" b="1" dirty="0">
                <a:solidFill>
                  <a:schemeClr val="tx2"/>
                </a:solidFill>
              </a:rPr>
              <a:t>New developments in quantum </a:t>
            </a:r>
            <a:r>
              <a:rPr lang="en-US" sz="5000" b="1" dirty="0" err="1">
                <a:solidFill>
                  <a:schemeClr val="tx2"/>
                </a:solidFill>
              </a:rPr>
              <a:t>pseudorandomness</a:t>
            </a:r>
            <a:endParaRPr lang="en-US" sz="5000" b="1" dirty="0">
              <a:solidFill>
                <a:schemeClr val="tx2"/>
              </a:solidFill>
            </a:endParaRPr>
          </a:p>
        </p:txBody>
      </p:sp>
      <p:sp>
        <p:nvSpPr>
          <p:cNvPr id="5" name="TextBox 4">
            <a:extLst>
              <a:ext uri="{FF2B5EF4-FFF2-40B4-BE49-F238E27FC236}">
                <a16:creationId xmlns:a16="http://schemas.microsoft.com/office/drawing/2014/main" id="{43D64878-BDC6-D7BE-C63B-603EF1A61B7C}"/>
              </a:ext>
            </a:extLst>
          </p:cNvPr>
          <p:cNvSpPr txBox="1"/>
          <p:nvPr/>
        </p:nvSpPr>
        <p:spPr>
          <a:xfrm>
            <a:off x="1290537" y="3674015"/>
            <a:ext cx="10486598" cy="1551835"/>
          </a:xfrm>
          <a:prstGeom prst="rect">
            <a:avLst/>
          </a:prstGeom>
          <a:noFill/>
        </p:spPr>
        <p:txBody>
          <a:bodyPr wrap="square">
            <a:spAutoFit/>
          </a:bodyPr>
          <a:lstStyle/>
          <a:p>
            <a:r>
              <a:rPr lang="en-US" sz="2200" dirty="0"/>
              <a:t>Henry Yuen (Columbia University)</a:t>
            </a:r>
          </a:p>
          <a:p>
            <a:endParaRPr lang="en-US" sz="2200" dirty="0"/>
          </a:p>
          <a:p>
            <a:pPr>
              <a:lnSpc>
                <a:spcPct val="120000"/>
              </a:lnSpc>
            </a:pPr>
            <a:r>
              <a:rPr lang="en-US" sz="2200" dirty="0">
                <a:ea typeface="Segoe UI Symbol" panose="020B0502040204020203" pitchFamily="34" charset="0"/>
              </a:rPr>
              <a:t>Based on joint work with </a:t>
            </a:r>
            <a:br>
              <a:rPr lang="en-US" sz="2200" dirty="0">
                <a:ea typeface="Segoe UI Symbol" panose="020B0502040204020203" pitchFamily="34" charset="0"/>
              </a:rPr>
            </a:br>
            <a:r>
              <a:rPr lang="en-US" sz="2200" dirty="0">
                <a:ea typeface="Segoe UI Symbol" panose="020B0502040204020203" pitchFamily="34" charset="0"/>
              </a:rPr>
              <a:t>Tony </a:t>
            </a:r>
            <a:r>
              <a:rPr lang="en-US" sz="2200" dirty="0" err="1">
                <a:ea typeface="Segoe UI Symbol" panose="020B0502040204020203" pitchFamily="34" charset="0"/>
              </a:rPr>
              <a:t>Metger</a:t>
            </a:r>
            <a:r>
              <a:rPr lang="en-US" sz="2200" dirty="0">
                <a:ea typeface="Segoe UI Symbol" panose="020B0502040204020203" pitchFamily="34" charset="0"/>
              </a:rPr>
              <a:t>, Alexander Poremba, and </a:t>
            </a:r>
            <a:r>
              <a:rPr lang="en-US" sz="2200" dirty="0" err="1">
                <a:ea typeface="Segoe UI Symbol" panose="020B0502040204020203" pitchFamily="34" charset="0"/>
              </a:rPr>
              <a:t>Makrand</a:t>
            </a:r>
            <a:r>
              <a:rPr lang="en-US" sz="2200" dirty="0">
                <a:ea typeface="Segoe UI Symbol" panose="020B0502040204020203" pitchFamily="34" charset="0"/>
              </a:rPr>
              <a:t> Sinha (</a:t>
            </a:r>
            <a:r>
              <a:rPr lang="en-US" b="1" dirty="0">
                <a:latin typeface="Courier New" panose="02070309020205020404" pitchFamily="49" charset="0"/>
                <a:cs typeface="Courier New" panose="02070309020205020404" pitchFamily="49" charset="0"/>
              </a:rPr>
              <a:t>arXiv:2404.12647</a:t>
            </a:r>
            <a:r>
              <a:rPr lang="en-US" sz="1800" dirty="0">
                <a:ea typeface="Segoe UI Symbol" panose="020B0502040204020203" pitchFamily="34" charset="0"/>
              </a:rPr>
              <a:t>)</a:t>
            </a:r>
            <a:endParaRPr lang="en-US" sz="1800" b="1" dirty="0">
              <a:latin typeface="Courier New" panose="02070309020205020404" pitchFamily="49" charset="0"/>
              <a:ea typeface="Segoe UI Symbol" panose="020B0502040204020203" pitchFamily="34"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278448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B3ABEF5-E654-264C-53C9-8F59676DAC32}"/>
              </a:ext>
            </a:extLst>
          </p:cNvPr>
          <p:cNvSpPr/>
          <p:nvPr/>
        </p:nvSpPr>
        <p:spPr>
          <a:xfrm>
            <a:off x="5391804" y="3037115"/>
            <a:ext cx="6615139" cy="3516086"/>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itle 3">
            <a:extLst>
              <a:ext uri="{FF2B5EF4-FFF2-40B4-BE49-F238E27FC236}">
                <a16:creationId xmlns:a16="http://schemas.microsoft.com/office/drawing/2014/main" id="{F592978F-5DEA-6E7B-418B-830729951097}"/>
              </a:ext>
            </a:extLst>
          </p:cNvPr>
          <p:cNvSpPr>
            <a:spLocks noGrp="1"/>
          </p:cNvSpPr>
          <p:nvPr>
            <p:ph type="title"/>
          </p:nvPr>
        </p:nvSpPr>
        <p:spPr/>
        <p:txBody>
          <a:bodyPr/>
          <a:lstStyle/>
          <a:p>
            <a:r>
              <a:rPr lang="en-GB" dirty="0"/>
              <a:t>t-designs | Definition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D5EDC7-9542-0831-E917-C9AA23348A1E}"/>
                  </a:ext>
                </a:extLst>
              </p:cNvPr>
              <p:cNvSpPr txBox="1"/>
              <p:nvPr/>
            </p:nvSpPr>
            <p:spPr>
              <a:xfrm>
                <a:off x="2678564" y="2256677"/>
                <a:ext cx="6379567" cy="371897"/>
              </a:xfrm>
              <a:prstGeom prst="rect">
                <a:avLst/>
              </a:prstGeom>
              <a:noFill/>
            </p:spPr>
            <p:txBody>
              <a:bodyPr wrap="none" lIns="0" tIns="0" rIns="0" bIns="0" rtlCol="0">
                <a:spAutoFit/>
              </a:bodyPr>
              <a:lstStyle/>
              <a:p>
                <a:pPr>
                  <a:lnSpc>
                    <a:spcPts val="2880"/>
                  </a:lnSpc>
                  <a:spcBef>
                    <a:spcPts val="12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GB" sz="240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𝔼</m:t>
                                  </m:r>
                                </m:e>
                                <m:sub>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𝐻𝑎𝑎𝑟</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r>
                                <a:rPr lang="en-US" sz="2400" b="0" i="1" smtClean="0">
                                  <a:latin typeface="Cambria Math" panose="02040503050406030204" pitchFamily="18" charset="0"/>
                                </a:rPr>
                                <m:t>𝜌</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𝔼</m:t>
                                  </m:r>
                                </m:e>
                                <m:sub>
                                  <m:r>
                                    <a:rPr lang="en-US" sz="2400" i="1">
                                      <a:latin typeface="Cambria Math" panose="02040503050406030204" pitchFamily="18" charset="0"/>
                                    </a:rPr>
                                    <m:t>𝑈</m:t>
                                  </m:r>
                                  <m:r>
                                    <a:rPr lang="en-US" sz="2400" i="1">
                                      <a:latin typeface="Cambria Math" panose="02040503050406030204" pitchFamily="18" charset="0"/>
                                    </a:rPr>
                                    <m:t>∼</m:t>
                                  </m:r>
                                  <m:r>
                                    <a:rPr lang="en-US" sz="2400" b="0" i="1" smtClean="0">
                                      <a:latin typeface="Cambria Math" panose="02040503050406030204" pitchFamily="18" charset="0"/>
                                    </a:rPr>
                                    <m:t>𝒟</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b="0" i="1" smtClean="0">
                                  <a:latin typeface="Cambria Math" panose="02040503050406030204" pitchFamily="18" charset="0"/>
                                </a:rPr>
                                <m:t>𝜌</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e>
                          </m:d>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m:t>
                      </m:r>
                    </m:oMath>
                  </m:oMathPara>
                </a14:m>
                <a:endParaRPr lang="en-GB" sz="2400" dirty="0"/>
              </a:p>
            </p:txBody>
          </p:sp>
        </mc:Choice>
        <mc:Fallback xmlns="">
          <p:sp>
            <p:nvSpPr>
              <p:cNvPr id="6" name="TextBox 5">
                <a:extLst>
                  <a:ext uri="{FF2B5EF4-FFF2-40B4-BE49-F238E27FC236}">
                    <a16:creationId xmlns:a16="http://schemas.microsoft.com/office/drawing/2014/main" id="{62D5EDC7-9542-0831-E917-C9AA23348A1E}"/>
                  </a:ext>
                </a:extLst>
              </p:cNvPr>
              <p:cNvSpPr txBox="1">
                <a:spLocks noRot="1" noChangeAspect="1" noMove="1" noResize="1" noEditPoints="1" noAdjustHandles="1" noChangeArrowheads="1" noChangeShapeType="1" noTextEdit="1"/>
              </p:cNvSpPr>
              <p:nvPr/>
            </p:nvSpPr>
            <p:spPr>
              <a:xfrm>
                <a:off x="2678564" y="2256677"/>
                <a:ext cx="6379567" cy="371897"/>
              </a:xfrm>
              <a:prstGeom prst="rect">
                <a:avLst/>
              </a:prstGeom>
              <a:blipFill>
                <a:blip r:embed="rId4"/>
                <a:stretch>
                  <a:fillRect t="-23333" b="-2666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3089C117-A950-8CE0-FAC8-15DBAB88B6EA}"/>
              </a:ext>
            </a:extLst>
          </p:cNvPr>
          <p:cNvGrpSpPr/>
          <p:nvPr/>
        </p:nvGrpSpPr>
        <p:grpSpPr>
          <a:xfrm>
            <a:off x="1014248" y="3377863"/>
            <a:ext cx="3505201" cy="2171592"/>
            <a:chOff x="1014248" y="3377863"/>
            <a:chExt cx="3505201" cy="2171592"/>
          </a:xfrm>
        </p:grpSpPr>
        <p:cxnSp>
          <p:nvCxnSpPr>
            <p:cNvPr id="3" name="Straight Connector 2">
              <a:extLst>
                <a:ext uri="{FF2B5EF4-FFF2-40B4-BE49-F238E27FC236}">
                  <a16:creationId xmlns:a16="http://schemas.microsoft.com/office/drawing/2014/main" id="{FB1F5409-D5A3-4238-D5F4-4E45737CE309}"/>
                </a:ext>
              </a:extLst>
            </p:cNvPr>
            <p:cNvCxnSpPr>
              <a:cxnSpLocks/>
            </p:cNvCxnSpPr>
            <p:nvPr/>
          </p:nvCxnSpPr>
          <p:spPr>
            <a:xfrm>
              <a:off x="1014248" y="35735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8D937AC-B487-12B7-F8B9-B830A3B2CB5B}"/>
                </a:ext>
              </a:extLst>
            </p:cNvPr>
            <p:cNvCxnSpPr>
              <a:cxnSpLocks/>
            </p:cNvCxnSpPr>
            <p:nvPr/>
          </p:nvCxnSpPr>
          <p:spPr>
            <a:xfrm>
              <a:off x="1014248" y="37259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6EC6EFD-6E1A-5220-5C44-4C1DF985E4FB}"/>
                </a:ext>
              </a:extLst>
            </p:cNvPr>
            <p:cNvCxnSpPr>
              <a:cxnSpLocks/>
            </p:cNvCxnSpPr>
            <p:nvPr/>
          </p:nvCxnSpPr>
          <p:spPr>
            <a:xfrm>
              <a:off x="1014248" y="38783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B8EA8E6-86EA-0F94-CD80-E573ED2E7E70}"/>
                </a:ext>
              </a:extLst>
            </p:cNvPr>
            <p:cNvCxnSpPr>
              <a:cxnSpLocks/>
            </p:cNvCxnSpPr>
            <p:nvPr/>
          </p:nvCxnSpPr>
          <p:spPr>
            <a:xfrm>
              <a:off x="1030014" y="502919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D19720C-8A8D-B6DE-F13D-760C38ECC434}"/>
                </a:ext>
              </a:extLst>
            </p:cNvPr>
            <p:cNvCxnSpPr>
              <a:cxnSpLocks/>
            </p:cNvCxnSpPr>
            <p:nvPr/>
          </p:nvCxnSpPr>
          <p:spPr>
            <a:xfrm>
              <a:off x="1030014" y="518159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7E4E559-2E4E-7359-872B-C487A35BEA62}"/>
                </a:ext>
              </a:extLst>
            </p:cNvPr>
            <p:cNvCxnSpPr>
              <a:cxnSpLocks/>
            </p:cNvCxnSpPr>
            <p:nvPr/>
          </p:nvCxnSpPr>
          <p:spPr>
            <a:xfrm>
              <a:off x="1030014" y="5333994"/>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8599E877-7AF0-A116-85FD-701D01D9FB70}"/>
                    </a:ext>
                  </a:extLst>
                </p:cNvPr>
                <p:cNvSpPr/>
                <p:nvPr/>
              </p:nvSpPr>
              <p:spPr>
                <a:xfrm>
                  <a:off x="1387364" y="3409392"/>
                  <a:ext cx="672663" cy="2140063"/>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m:t>
                            </m:r>
                          </m:sub>
                        </m:sSub>
                      </m:oMath>
                    </m:oMathPara>
                  </a14:m>
                  <a:endParaRPr lang="en-GB" sz="2800" dirty="0"/>
                </a:p>
              </p:txBody>
            </p:sp>
          </mc:Choice>
          <mc:Fallback xmlns="">
            <p:sp>
              <p:nvSpPr>
                <p:cNvPr id="14" name="Rounded Rectangle 13">
                  <a:extLst>
                    <a:ext uri="{FF2B5EF4-FFF2-40B4-BE49-F238E27FC236}">
                      <a16:creationId xmlns:a16="http://schemas.microsoft.com/office/drawing/2014/main" id="{8599E877-7AF0-A116-85FD-701D01D9FB70}"/>
                    </a:ext>
                  </a:extLst>
                </p:cNvPr>
                <p:cNvSpPr>
                  <a:spLocks noRot="1" noChangeAspect="1" noMove="1" noResize="1" noEditPoints="1" noAdjustHandles="1" noChangeArrowheads="1" noChangeShapeType="1" noTextEdit="1"/>
                </p:cNvSpPr>
                <p:nvPr/>
              </p:nvSpPr>
              <p:spPr>
                <a:xfrm>
                  <a:off x="1387364" y="3409392"/>
                  <a:ext cx="672663" cy="2140063"/>
                </a:xfrm>
                <a:prstGeom prst="roundRect">
                  <a:avLst/>
                </a:prstGeom>
                <a:blipFill>
                  <a:blip r:embed="rId5"/>
                  <a:stretch>
                    <a:fillRect l="-21429"/>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DFAF3821-873C-E2B1-A798-239AF1DEE294}"/>
                    </a:ext>
                  </a:extLst>
                </p:cNvPr>
                <p:cNvSpPr/>
                <p:nvPr/>
              </p:nvSpPr>
              <p:spPr>
                <a:xfrm>
                  <a:off x="3389584" y="3409392"/>
                  <a:ext cx="672663" cy="2140063"/>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2</m:t>
                            </m:r>
                          </m:sub>
                        </m:sSub>
                      </m:oMath>
                    </m:oMathPara>
                  </a14:m>
                  <a:endParaRPr lang="en-GB" sz="2800" dirty="0"/>
                </a:p>
              </p:txBody>
            </p:sp>
          </mc:Choice>
          <mc:Fallback xmlns="">
            <p:sp>
              <p:nvSpPr>
                <p:cNvPr id="16" name="Rounded Rectangle 15">
                  <a:extLst>
                    <a:ext uri="{FF2B5EF4-FFF2-40B4-BE49-F238E27FC236}">
                      <a16:creationId xmlns:a16="http://schemas.microsoft.com/office/drawing/2014/main" id="{DFAF3821-873C-E2B1-A798-239AF1DEE294}"/>
                    </a:ext>
                  </a:extLst>
                </p:cNvPr>
                <p:cNvSpPr>
                  <a:spLocks noRot="1" noChangeAspect="1" noMove="1" noResize="1" noEditPoints="1" noAdjustHandles="1" noChangeArrowheads="1" noChangeShapeType="1" noTextEdit="1"/>
                </p:cNvSpPr>
                <p:nvPr/>
              </p:nvSpPr>
              <p:spPr>
                <a:xfrm>
                  <a:off x="3389584" y="3409392"/>
                  <a:ext cx="672663" cy="2140063"/>
                </a:xfrm>
                <a:prstGeom prst="roundRect">
                  <a:avLst/>
                </a:prstGeom>
                <a:blipFill>
                  <a:blip r:embed="rId6"/>
                  <a:stretch>
                    <a:fillRect l="-21053"/>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39938D0F-D1F4-056B-A681-E54FBC5D9ACB}"/>
                    </a:ext>
                  </a:extLst>
                </p:cNvPr>
                <p:cNvSpPr/>
                <p:nvPr/>
              </p:nvSpPr>
              <p:spPr>
                <a:xfrm>
                  <a:off x="2438399" y="3377863"/>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17" name="Rounded Rectangle 16">
                  <a:extLst>
                    <a:ext uri="{FF2B5EF4-FFF2-40B4-BE49-F238E27FC236}">
                      <a16:creationId xmlns:a16="http://schemas.microsoft.com/office/drawing/2014/main" id="{39938D0F-D1F4-056B-A681-E54FBC5D9ACB}"/>
                    </a:ext>
                  </a:extLst>
                </p:cNvPr>
                <p:cNvSpPr>
                  <a:spLocks noRot="1" noChangeAspect="1" noMove="1" noResize="1" noEditPoints="1" noAdjustHandles="1" noChangeArrowheads="1" noChangeShapeType="1" noTextEdit="1"/>
                </p:cNvSpPr>
                <p:nvPr/>
              </p:nvSpPr>
              <p:spPr>
                <a:xfrm>
                  <a:off x="2438399" y="3377863"/>
                  <a:ext cx="672663" cy="715654"/>
                </a:xfrm>
                <a:prstGeom prst="roundRect">
                  <a:avLst/>
                </a:prstGeom>
                <a:blipFill>
                  <a:blip r:embed="rId7"/>
                  <a:stretch>
                    <a:fillRect l="-12500"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91E50C77-7443-6266-EBEA-8B3F2CA26E0D}"/>
                    </a:ext>
                  </a:extLst>
                </p:cNvPr>
                <p:cNvSpPr/>
                <p:nvPr/>
              </p:nvSpPr>
              <p:spPr>
                <a:xfrm>
                  <a:off x="2438399" y="483355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18" name="Rounded Rectangle 17">
                  <a:extLst>
                    <a:ext uri="{FF2B5EF4-FFF2-40B4-BE49-F238E27FC236}">
                      <a16:creationId xmlns:a16="http://schemas.microsoft.com/office/drawing/2014/main" id="{91E50C77-7443-6266-EBEA-8B3F2CA26E0D}"/>
                    </a:ext>
                  </a:extLst>
                </p:cNvPr>
                <p:cNvSpPr>
                  <a:spLocks noRot="1" noChangeAspect="1" noMove="1" noResize="1" noEditPoints="1" noAdjustHandles="1" noChangeArrowheads="1" noChangeShapeType="1" noTextEdit="1"/>
                </p:cNvSpPr>
                <p:nvPr/>
              </p:nvSpPr>
              <p:spPr>
                <a:xfrm>
                  <a:off x="2438399" y="4833550"/>
                  <a:ext cx="672663" cy="715654"/>
                </a:xfrm>
                <a:prstGeom prst="roundRect">
                  <a:avLst/>
                </a:prstGeom>
                <a:blipFill>
                  <a:blip r:embed="rId8"/>
                  <a:stretch>
                    <a:fillRect l="-12500" b="-1667"/>
                  </a:stretch>
                </a:blipFill>
                <a:ln w="28575"/>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D6363A5A-3408-6052-0D6A-081B558DB609}"/>
                </a:ext>
              </a:extLst>
            </p:cNvPr>
            <p:cNvGrpSpPr/>
            <p:nvPr/>
          </p:nvGrpSpPr>
          <p:grpSpPr>
            <a:xfrm>
              <a:off x="2753710" y="4277709"/>
              <a:ext cx="84083" cy="388883"/>
              <a:chOff x="2753710" y="4277709"/>
              <a:chExt cx="84083" cy="388883"/>
            </a:xfrm>
          </p:grpSpPr>
          <p:sp>
            <p:nvSpPr>
              <p:cNvPr id="19" name="Oval 18">
                <a:extLst>
                  <a:ext uri="{FF2B5EF4-FFF2-40B4-BE49-F238E27FC236}">
                    <a16:creationId xmlns:a16="http://schemas.microsoft.com/office/drawing/2014/main" id="{278F01BA-2D45-A458-3BFC-FFC93C24CB3B}"/>
                  </a:ext>
                </a:extLst>
              </p:cNvPr>
              <p:cNvSpPr/>
              <p:nvPr/>
            </p:nvSpPr>
            <p:spPr>
              <a:xfrm>
                <a:off x="2753710" y="42777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173AE8F-80B8-D62B-D33B-5F4EE1404A12}"/>
                  </a:ext>
                </a:extLst>
              </p:cNvPr>
              <p:cNvSpPr/>
              <p:nvPr/>
            </p:nvSpPr>
            <p:spPr>
              <a:xfrm>
                <a:off x="2753710" y="44301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993A47E-E852-0B5A-F363-7B0D993F49CF}"/>
                  </a:ext>
                </a:extLst>
              </p:cNvPr>
              <p:cNvSpPr/>
              <p:nvPr/>
            </p:nvSpPr>
            <p:spPr>
              <a:xfrm>
                <a:off x="2753710" y="45825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845828F-D8D5-3C62-E1BD-56A68664EF47}"/>
                  </a:ext>
                </a:extLst>
              </p:cNvPr>
              <p:cNvSpPr txBox="1"/>
              <p:nvPr/>
            </p:nvSpPr>
            <p:spPr>
              <a:xfrm>
                <a:off x="-88531" y="5964872"/>
                <a:ext cx="4018274" cy="812402"/>
              </a:xfrm>
              <a:prstGeom prst="rect">
                <a:avLst/>
              </a:prstGeom>
              <a:noFill/>
            </p:spPr>
            <p:txBody>
              <a:bodyPr wrap="square" rtlCol="0">
                <a:spAutoFit/>
              </a:bodyPr>
              <a:lstStyle/>
              <a:p>
                <a:pPr algn="ctr">
                  <a:lnSpc>
                    <a:spcPts val="2880"/>
                  </a:lnSpc>
                  <a:spcBef>
                    <a:spcPts val="1200"/>
                  </a:spcBef>
                </a:pPr>
                <a:r>
                  <a:rPr lang="en-GB" dirty="0">
                    <a:latin typeface="Segoe Print" panose="02000800000000000000" pitchFamily="2" charset="0"/>
                  </a:rPr>
                  <a:t>can’t tell whether t copies drawn from </a:t>
                </a:r>
                <a14:m>
                  <m:oMath xmlns:m="http://schemas.openxmlformats.org/officeDocument/2006/math">
                    <m:r>
                      <a:rPr lang="en-US" b="0" i="1" smtClean="0">
                        <a:latin typeface="Cambria Math" panose="02040503050406030204" pitchFamily="18" charset="0"/>
                      </a:rPr>
                      <m:t>𝒟</m:t>
                    </m:r>
                  </m:oMath>
                </a14:m>
                <a:r>
                  <a:rPr lang="en-GB" dirty="0">
                    <a:latin typeface="Segoe Print" panose="02000800000000000000" pitchFamily="2" charset="0"/>
                  </a:rPr>
                  <a:t> or </a:t>
                </a:r>
                <a:r>
                  <a:rPr lang="en-GB" dirty="0" err="1">
                    <a:latin typeface="Segoe Print" panose="02000800000000000000" pitchFamily="2" charset="0"/>
                  </a:rPr>
                  <a:t>Haar</a:t>
                </a:r>
                <a:r>
                  <a:rPr lang="en-GB" dirty="0">
                    <a:latin typeface="Segoe Print" panose="02000800000000000000" pitchFamily="2" charset="0"/>
                  </a:rPr>
                  <a:t> measure</a:t>
                </a:r>
              </a:p>
            </p:txBody>
          </p:sp>
        </mc:Choice>
        <mc:Fallback xmlns="">
          <p:sp>
            <p:nvSpPr>
              <p:cNvPr id="23" name="TextBox 22">
                <a:extLst>
                  <a:ext uri="{FF2B5EF4-FFF2-40B4-BE49-F238E27FC236}">
                    <a16:creationId xmlns:a16="http://schemas.microsoft.com/office/drawing/2014/main" id="{8845828F-D8D5-3C62-E1BD-56A68664EF47}"/>
                  </a:ext>
                </a:extLst>
              </p:cNvPr>
              <p:cNvSpPr txBox="1">
                <a:spLocks noRot="1" noChangeAspect="1" noMove="1" noResize="1" noEditPoints="1" noAdjustHandles="1" noChangeArrowheads="1" noChangeShapeType="1" noTextEdit="1"/>
              </p:cNvSpPr>
              <p:nvPr/>
            </p:nvSpPr>
            <p:spPr>
              <a:xfrm>
                <a:off x="-88531" y="5964872"/>
                <a:ext cx="4018274" cy="812402"/>
              </a:xfrm>
              <a:prstGeom prst="rect">
                <a:avLst/>
              </a:prstGeom>
              <a:blipFill>
                <a:blip r:embed="rId9"/>
                <a:stretch>
                  <a:fillRect b="-10769"/>
                </a:stretch>
              </a:blipFill>
            </p:spPr>
            <p:txBody>
              <a:bodyPr/>
              <a:lstStyle/>
              <a:p>
                <a:r>
                  <a:rPr lang="en-US">
                    <a:noFill/>
                  </a:rPr>
                  <a:t> </a:t>
                </a:r>
              </a:p>
            </p:txBody>
          </p:sp>
        </mc:Fallback>
      </mc:AlternateContent>
      <p:pic>
        <p:nvPicPr>
          <p:cNvPr id="24" name="Picture 5" descr="E:\fppt\template\arrows\arrow3.png">
            <a:extLst>
              <a:ext uri="{FF2B5EF4-FFF2-40B4-BE49-F238E27FC236}">
                <a16:creationId xmlns:a16="http://schemas.microsoft.com/office/drawing/2014/main" id="{99F210BB-2E53-19A7-EB2E-D516C3A554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99573">
            <a:off x="1839521" y="5628576"/>
            <a:ext cx="919987" cy="40513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01F97D2C-5BFC-A767-C0CB-D942CC15E42C}"/>
              </a:ext>
            </a:extLst>
          </p:cNvPr>
          <p:cNvGrpSpPr/>
          <p:nvPr/>
        </p:nvGrpSpPr>
        <p:grpSpPr>
          <a:xfrm>
            <a:off x="5990906" y="4121800"/>
            <a:ext cx="5499544" cy="1494722"/>
            <a:chOff x="6108757" y="3878317"/>
            <a:chExt cx="6083243" cy="1836683"/>
          </a:xfrm>
        </p:grpSpPr>
        <p:grpSp>
          <p:nvGrpSpPr>
            <p:cNvPr id="46" name="Group 45">
              <a:extLst>
                <a:ext uri="{FF2B5EF4-FFF2-40B4-BE49-F238E27FC236}">
                  <a16:creationId xmlns:a16="http://schemas.microsoft.com/office/drawing/2014/main" id="{7DE18F49-5F26-B1F5-31F6-D0A0B46B7E45}"/>
                </a:ext>
              </a:extLst>
            </p:cNvPr>
            <p:cNvGrpSpPr/>
            <p:nvPr/>
          </p:nvGrpSpPr>
          <p:grpSpPr>
            <a:xfrm>
              <a:off x="6108757" y="4237543"/>
              <a:ext cx="6083243" cy="1085566"/>
              <a:chOff x="6108757" y="4237543"/>
              <a:chExt cx="3505201" cy="1085566"/>
            </a:xfrm>
          </p:grpSpPr>
          <p:cxnSp>
            <p:nvCxnSpPr>
              <p:cNvPr id="25" name="Straight Connector 24">
                <a:extLst>
                  <a:ext uri="{FF2B5EF4-FFF2-40B4-BE49-F238E27FC236}">
                    <a16:creationId xmlns:a16="http://schemas.microsoft.com/office/drawing/2014/main" id="{1DEE8883-7340-1BEE-153B-1019AA5E9B16}"/>
                  </a:ext>
                </a:extLst>
              </p:cNvPr>
              <p:cNvCxnSpPr>
                <a:cxnSpLocks/>
              </p:cNvCxnSpPr>
              <p:nvPr/>
            </p:nvCxnSpPr>
            <p:spPr>
              <a:xfrm>
                <a:off x="6108757" y="42375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9E4D78C2-5365-2319-D288-33521BFA2D33}"/>
                  </a:ext>
                </a:extLst>
              </p:cNvPr>
              <p:cNvCxnSpPr>
                <a:cxnSpLocks/>
              </p:cNvCxnSpPr>
              <p:nvPr/>
            </p:nvCxnSpPr>
            <p:spPr>
              <a:xfrm>
                <a:off x="6108757" y="43899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21BE5C8-F426-FE2A-B671-E3C7A0264217}"/>
                  </a:ext>
                </a:extLst>
              </p:cNvPr>
              <p:cNvCxnSpPr>
                <a:cxnSpLocks/>
              </p:cNvCxnSpPr>
              <p:nvPr/>
            </p:nvCxnSpPr>
            <p:spPr>
              <a:xfrm>
                <a:off x="6108757" y="45423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155EA93-463B-9398-B5D6-033A13E16F10}"/>
                  </a:ext>
                </a:extLst>
              </p:cNvPr>
              <p:cNvCxnSpPr>
                <a:cxnSpLocks/>
              </p:cNvCxnSpPr>
              <p:nvPr/>
            </p:nvCxnSpPr>
            <p:spPr>
              <a:xfrm>
                <a:off x="6124523" y="5018309"/>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36C3CE48-958B-24F5-84DD-363B87131CCB}"/>
                  </a:ext>
                </a:extLst>
              </p:cNvPr>
              <p:cNvCxnSpPr>
                <a:cxnSpLocks/>
              </p:cNvCxnSpPr>
              <p:nvPr/>
            </p:nvCxnSpPr>
            <p:spPr>
              <a:xfrm>
                <a:off x="6124523" y="5170709"/>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8B8B91F-0DEC-8A53-3C23-36883C323EE3}"/>
                  </a:ext>
                </a:extLst>
              </p:cNvPr>
              <p:cNvCxnSpPr>
                <a:cxnSpLocks/>
              </p:cNvCxnSpPr>
              <p:nvPr/>
            </p:nvCxnSpPr>
            <p:spPr>
              <a:xfrm>
                <a:off x="6124523" y="5323109"/>
                <a:ext cx="3489435" cy="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F12FCF50-CB47-BE77-341D-93A1E21E3903}"/>
                    </a:ext>
                  </a:extLst>
                </p:cNvPr>
                <p:cNvSpPr/>
                <p:nvPr/>
              </p:nvSpPr>
              <p:spPr>
                <a:xfrm>
                  <a:off x="6481873" y="4073419"/>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oMath>
                    </m:oMathPara>
                  </a14:m>
                  <a:endParaRPr lang="en-GB" sz="2400" dirty="0"/>
                </a:p>
              </p:txBody>
            </p:sp>
          </mc:Choice>
          <mc:Fallback xmlns="">
            <p:sp>
              <p:nvSpPr>
                <p:cNvPr id="31" name="Rounded Rectangle 30">
                  <a:extLst>
                    <a:ext uri="{FF2B5EF4-FFF2-40B4-BE49-F238E27FC236}">
                      <a16:creationId xmlns:a16="http://schemas.microsoft.com/office/drawing/2014/main" id="{F12FCF50-CB47-BE77-341D-93A1E21E3903}"/>
                    </a:ext>
                  </a:extLst>
                </p:cNvPr>
                <p:cNvSpPr>
                  <a:spLocks noRot="1" noChangeAspect="1" noMove="1" noResize="1" noEditPoints="1" noAdjustHandles="1" noChangeArrowheads="1" noChangeShapeType="1" noTextEdit="1"/>
                </p:cNvSpPr>
                <p:nvPr/>
              </p:nvSpPr>
              <p:spPr>
                <a:xfrm>
                  <a:off x="6481873" y="4073419"/>
                  <a:ext cx="672663" cy="1467402"/>
                </a:xfrm>
                <a:prstGeom prst="roundRect">
                  <a:avLst/>
                </a:prstGeom>
                <a:blipFill>
                  <a:blip r:embed="rId11"/>
                  <a:stretch>
                    <a:fillRect l="-1764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015DE408-0114-C934-3B41-ACB5DB37A1F4}"/>
                    </a:ext>
                  </a:extLst>
                </p:cNvPr>
                <p:cNvSpPr/>
                <p:nvPr/>
              </p:nvSpPr>
              <p:spPr>
                <a:xfrm>
                  <a:off x="8484093" y="4073419"/>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oMath>
                    </m:oMathPara>
                  </a14:m>
                  <a:endParaRPr lang="en-GB" sz="2400" dirty="0"/>
                </a:p>
              </p:txBody>
            </p:sp>
          </mc:Choice>
          <mc:Fallback xmlns="">
            <p:sp>
              <p:nvSpPr>
                <p:cNvPr id="32" name="Rounded Rectangle 31">
                  <a:extLst>
                    <a:ext uri="{FF2B5EF4-FFF2-40B4-BE49-F238E27FC236}">
                      <a16:creationId xmlns:a16="http://schemas.microsoft.com/office/drawing/2014/main" id="{015DE408-0114-C934-3B41-ACB5DB37A1F4}"/>
                    </a:ext>
                  </a:extLst>
                </p:cNvPr>
                <p:cNvSpPr>
                  <a:spLocks noRot="1" noChangeAspect="1" noMove="1" noResize="1" noEditPoints="1" noAdjustHandles="1" noChangeArrowheads="1" noChangeShapeType="1" noTextEdit="1"/>
                </p:cNvSpPr>
                <p:nvPr/>
              </p:nvSpPr>
              <p:spPr>
                <a:xfrm>
                  <a:off x="8484093" y="4073419"/>
                  <a:ext cx="672663" cy="1467402"/>
                </a:xfrm>
                <a:prstGeom prst="roundRect">
                  <a:avLst/>
                </a:prstGeom>
                <a:blipFill>
                  <a:blip r:embed="rId12"/>
                  <a:stretch>
                    <a:fillRect l="-17308"/>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79933056-416F-71A1-FEAD-D0289B4486EE}"/>
                    </a:ext>
                  </a:extLst>
                </p:cNvPr>
                <p:cNvSpPr/>
                <p:nvPr/>
              </p:nvSpPr>
              <p:spPr>
                <a:xfrm>
                  <a:off x="7532908" y="4041889"/>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𝑈</m:t>
                        </m:r>
                      </m:oMath>
                    </m:oMathPara>
                  </a14:m>
                  <a:endParaRPr lang="en-GB" sz="2400" dirty="0"/>
                </a:p>
              </p:txBody>
            </p:sp>
          </mc:Choice>
          <mc:Fallback xmlns="">
            <p:sp>
              <p:nvSpPr>
                <p:cNvPr id="33" name="Rounded Rectangle 32">
                  <a:extLst>
                    <a:ext uri="{FF2B5EF4-FFF2-40B4-BE49-F238E27FC236}">
                      <a16:creationId xmlns:a16="http://schemas.microsoft.com/office/drawing/2014/main" id="{79933056-416F-71A1-FEAD-D0289B4486EE}"/>
                    </a:ext>
                  </a:extLst>
                </p:cNvPr>
                <p:cNvSpPr>
                  <a:spLocks noRot="1" noChangeAspect="1" noMove="1" noResize="1" noEditPoints="1" noAdjustHandles="1" noChangeArrowheads="1" noChangeShapeType="1" noTextEdit="1"/>
                </p:cNvSpPr>
                <p:nvPr/>
              </p:nvSpPr>
              <p:spPr>
                <a:xfrm>
                  <a:off x="7532908" y="4041889"/>
                  <a:ext cx="672663" cy="715654"/>
                </a:xfrm>
                <a:prstGeom prst="roundRect">
                  <a:avLst/>
                </a:prstGeom>
                <a:blipFill>
                  <a:blip r:embed="rId13"/>
                  <a:stretch>
                    <a:fillRect l="-9804" b="-2041"/>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ounded Rectangle 33">
                  <a:extLst>
                    <a:ext uri="{FF2B5EF4-FFF2-40B4-BE49-F238E27FC236}">
                      <a16:creationId xmlns:a16="http://schemas.microsoft.com/office/drawing/2014/main" id="{4FEDBE27-E431-6101-E71B-5B65B21F938A}"/>
                    </a:ext>
                  </a:extLst>
                </p:cNvPr>
                <p:cNvSpPr/>
                <p:nvPr/>
              </p:nvSpPr>
              <p:spPr>
                <a:xfrm>
                  <a:off x="9505467" y="4032116"/>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𝑈</m:t>
                        </m:r>
                      </m:oMath>
                    </m:oMathPara>
                  </a14:m>
                  <a:endParaRPr lang="en-GB" sz="2400" dirty="0"/>
                </a:p>
              </p:txBody>
            </p:sp>
          </mc:Choice>
          <mc:Fallback xmlns="">
            <p:sp>
              <p:nvSpPr>
                <p:cNvPr id="34" name="Rounded Rectangle 33">
                  <a:extLst>
                    <a:ext uri="{FF2B5EF4-FFF2-40B4-BE49-F238E27FC236}">
                      <a16:creationId xmlns:a16="http://schemas.microsoft.com/office/drawing/2014/main" id="{4FEDBE27-E431-6101-E71B-5B65B21F938A}"/>
                    </a:ext>
                  </a:extLst>
                </p:cNvPr>
                <p:cNvSpPr>
                  <a:spLocks noRot="1" noChangeAspect="1" noMove="1" noResize="1" noEditPoints="1" noAdjustHandles="1" noChangeArrowheads="1" noChangeShapeType="1" noTextEdit="1"/>
                </p:cNvSpPr>
                <p:nvPr/>
              </p:nvSpPr>
              <p:spPr>
                <a:xfrm>
                  <a:off x="9505467" y="4032116"/>
                  <a:ext cx="672663" cy="715654"/>
                </a:xfrm>
                <a:prstGeom prst="roundRect">
                  <a:avLst/>
                </a:prstGeom>
                <a:blipFill>
                  <a:blip r:embed="rId14"/>
                  <a:stretch>
                    <a:fillRect l="-7843" b="-408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E9B628A3-D339-B797-2B94-EAAE7EE78F0C}"/>
                    </a:ext>
                  </a:extLst>
                </p:cNvPr>
                <p:cNvSpPr/>
                <p:nvPr/>
              </p:nvSpPr>
              <p:spPr>
                <a:xfrm>
                  <a:off x="11363179" y="4032116"/>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𝑡</m:t>
                            </m:r>
                          </m:sub>
                        </m:sSub>
                      </m:oMath>
                    </m:oMathPara>
                  </a14:m>
                  <a:endParaRPr lang="en-GB" sz="2400" dirty="0"/>
                </a:p>
              </p:txBody>
            </p:sp>
          </mc:Choice>
          <mc:Fallback xmlns="">
            <p:sp>
              <p:nvSpPr>
                <p:cNvPr id="39" name="Rounded Rectangle 38">
                  <a:extLst>
                    <a:ext uri="{FF2B5EF4-FFF2-40B4-BE49-F238E27FC236}">
                      <a16:creationId xmlns:a16="http://schemas.microsoft.com/office/drawing/2014/main" id="{E9B628A3-D339-B797-2B94-EAAE7EE78F0C}"/>
                    </a:ext>
                  </a:extLst>
                </p:cNvPr>
                <p:cNvSpPr>
                  <a:spLocks noRot="1" noChangeAspect="1" noMove="1" noResize="1" noEditPoints="1" noAdjustHandles="1" noChangeArrowheads="1" noChangeShapeType="1" noTextEdit="1"/>
                </p:cNvSpPr>
                <p:nvPr/>
              </p:nvSpPr>
              <p:spPr>
                <a:xfrm>
                  <a:off x="11363179" y="4032116"/>
                  <a:ext cx="672663" cy="1467402"/>
                </a:xfrm>
                <a:prstGeom prst="roundRect">
                  <a:avLst/>
                </a:prstGeom>
                <a:blipFill>
                  <a:blip r:embed="rId15"/>
                  <a:stretch>
                    <a:fillRect l="-15385"/>
                  </a:stretch>
                </a:blipFill>
                <a:ln w="28575"/>
              </p:spPr>
              <p:txBody>
                <a:bodyPr/>
                <a:lstStyle/>
                <a:p>
                  <a:r>
                    <a:rPr lang="en-US">
                      <a:noFill/>
                    </a:rPr>
                    <a:t> </a:t>
                  </a:r>
                </a:p>
              </p:txBody>
            </p:sp>
          </mc:Fallback>
        </mc:AlternateContent>
        <p:sp>
          <p:nvSpPr>
            <p:cNvPr id="52" name="Rectangle 51">
              <a:extLst>
                <a:ext uri="{FF2B5EF4-FFF2-40B4-BE49-F238E27FC236}">
                  <a16:creationId xmlns:a16="http://schemas.microsoft.com/office/drawing/2014/main" id="{23359221-22D5-D9DE-8B74-CC95957D78DE}"/>
                </a:ext>
              </a:extLst>
            </p:cNvPr>
            <p:cNvSpPr/>
            <p:nvPr/>
          </p:nvSpPr>
          <p:spPr>
            <a:xfrm>
              <a:off x="10405536" y="3878317"/>
              <a:ext cx="763207" cy="1836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096FDAE7-4764-3751-38F6-BAAFEFCA7B61}"/>
                </a:ext>
              </a:extLst>
            </p:cNvPr>
            <p:cNvGrpSpPr/>
            <p:nvPr/>
          </p:nvGrpSpPr>
          <p:grpSpPr>
            <a:xfrm rot="5400000">
              <a:off x="10740196" y="4614495"/>
              <a:ext cx="98338" cy="454812"/>
              <a:chOff x="2753710" y="4277709"/>
              <a:chExt cx="84083" cy="388883"/>
            </a:xfrm>
          </p:grpSpPr>
          <p:sp>
            <p:nvSpPr>
              <p:cNvPr id="49" name="Oval 48">
                <a:extLst>
                  <a:ext uri="{FF2B5EF4-FFF2-40B4-BE49-F238E27FC236}">
                    <a16:creationId xmlns:a16="http://schemas.microsoft.com/office/drawing/2014/main" id="{896F22F2-BA9B-0A98-2CF4-516FA579661B}"/>
                  </a:ext>
                </a:extLst>
              </p:cNvPr>
              <p:cNvSpPr/>
              <p:nvPr/>
            </p:nvSpPr>
            <p:spPr>
              <a:xfrm>
                <a:off x="2753710" y="42777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192EC61-2787-74F1-F874-C518FF23D1AF}"/>
                  </a:ext>
                </a:extLst>
              </p:cNvPr>
              <p:cNvSpPr/>
              <p:nvPr/>
            </p:nvSpPr>
            <p:spPr>
              <a:xfrm>
                <a:off x="2753710" y="44301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33C34B50-29FA-79CA-0333-10B7F8CA483F}"/>
                  </a:ext>
                </a:extLst>
              </p:cNvPr>
              <p:cNvSpPr/>
              <p:nvPr/>
            </p:nvSpPr>
            <p:spPr>
              <a:xfrm>
                <a:off x="2753710" y="45825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sp>
        <p:nvSpPr>
          <p:cNvPr id="55" name="TextBox 54">
            <a:extLst>
              <a:ext uri="{FF2B5EF4-FFF2-40B4-BE49-F238E27FC236}">
                <a16:creationId xmlns:a16="http://schemas.microsoft.com/office/drawing/2014/main" id="{5AEFE1FF-F1E6-4E8C-CE03-28B3C33EAE79}"/>
              </a:ext>
            </a:extLst>
          </p:cNvPr>
          <p:cNvSpPr txBox="1"/>
          <p:nvPr/>
        </p:nvSpPr>
        <p:spPr>
          <a:xfrm>
            <a:off x="5799476" y="3395629"/>
            <a:ext cx="5113708" cy="440955"/>
          </a:xfrm>
          <a:prstGeom prst="rect">
            <a:avLst/>
          </a:prstGeom>
          <a:noFill/>
        </p:spPr>
        <p:txBody>
          <a:bodyPr wrap="none" rtlCol="0">
            <a:spAutoFit/>
          </a:bodyPr>
          <a:lstStyle/>
          <a:p>
            <a:pPr algn="l">
              <a:lnSpc>
                <a:spcPts val="2880"/>
              </a:lnSpc>
              <a:spcBef>
                <a:spcPts val="1200"/>
              </a:spcBef>
            </a:pPr>
            <a:r>
              <a:rPr lang="en-GB" sz="2400" dirty="0">
                <a:solidFill>
                  <a:schemeClr val="tx2"/>
                </a:solidFill>
                <a:latin typeface="+mj-lt"/>
              </a:rPr>
              <a:t>Aside:</a:t>
            </a:r>
            <a:r>
              <a:rPr lang="en-GB" sz="2400" dirty="0"/>
              <a:t> what about adaptive queries?</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15A6C13-3C3B-4852-A674-2A59A1617BD5}"/>
                  </a:ext>
                </a:extLst>
              </p:cNvPr>
              <p:cNvSpPr txBox="1"/>
              <p:nvPr/>
            </p:nvSpPr>
            <p:spPr>
              <a:xfrm>
                <a:off x="5747189" y="5857010"/>
                <a:ext cx="6093335" cy="440955"/>
              </a:xfrm>
              <a:prstGeom prst="rect">
                <a:avLst/>
              </a:prstGeom>
              <a:noFill/>
            </p:spPr>
            <p:txBody>
              <a:bodyPr wrap="none" rtlCol="0">
                <a:spAutoFit/>
              </a:bodyPr>
              <a:lstStyle/>
              <a:p>
                <a:pPr algn="l">
                  <a:lnSpc>
                    <a:spcPts val="2880"/>
                  </a:lnSpc>
                  <a:spcBef>
                    <a:spcPts val="1200"/>
                  </a:spcBef>
                </a:pPr>
                <a14:m>
                  <m:oMath xmlns:m="http://schemas.openxmlformats.org/officeDocument/2006/math">
                    <m:r>
                      <a:rPr lang="en-US" sz="2400" b="0" i="1" smtClean="0">
                        <a:latin typeface="Cambria Math" panose="02040503050406030204" pitchFamily="18" charset="0"/>
                      </a:rPr>
                      <m:t>→</m:t>
                    </m:r>
                  </m:oMath>
                </a14:m>
                <a:r>
                  <a:rPr lang="en-GB" sz="2400" dirty="0"/>
                  <a:t> implied by t-design with </a:t>
                </a:r>
                <a:r>
                  <a:rPr lang="en-GB" sz="2400" b="1" dirty="0">
                    <a:solidFill>
                      <a:schemeClr val="accent4"/>
                    </a:solidFill>
                  </a:rPr>
                  <a:t>relative error </a:t>
                </a:r>
                <a14:m>
                  <m:oMath xmlns:m="http://schemas.openxmlformats.org/officeDocument/2006/math">
                    <m:r>
                      <a:rPr lang="en-US" sz="2400" b="1" i="1" smtClean="0">
                        <a:solidFill>
                          <a:schemeClr val="accent4"/>
                        </a:solidFill>
                        <a:latin typeface="Cambria Math" panose="02040503050406030204" pitchFamily="18" charset="0"/>
                      </a:rPr>
                      <m:t>𝝐</m:t>
                    </m:r>
                  </m:oMath>
                </a14:m>
                <a:endParaRPr lang="en-GB" sz="2400" b="1" dirty="0"/>
              </a:p>
            </p:txBody>
          </p:sp>
        </mc:Choice>
        <mc:Fallback xmlns="">
          <p:sp>
            <p:nvSpPr>
              <p:cNvPr id="56" name="TextBox 55">
                <a:extLst>
                  <a:ext uri="{FF2B5EF4-FFF2-40B4-BE49-F238E27FC236}">
                    <a16:creationId xmlns:a16="http://schemas.microsoft.com/office/drawing/2014/main" id="{515A6C13-3C3B-4852-A674-2A59A1617BD5}"/>
                  </a:ext>
                </a:extLst>
              </p:cNvPr>
              <p:cNvSpPr txBox="1">
                <a:spLocks noRot="1" noChangeAspect="1" noMove="1" noResize="1" noEditPoints="1" noAdjustHandles="1" noChangeArrowheads="1" noChangeShapeType="1" noTextEdit="1"/>
              </p:cNvSpPr>
              <p:nvPr/>
            </p:nvSpPr>
            <p:spPr>
              <a:xfrm>
                <a:off x="5747189" y="5857010"/>
                <a:ext cx="6093335" cy="440955"/>
              </a:xfrm>
              <a:prstGeom prst="rect">
                <a:avLst/>
              </a:prstGeom>
              <a:blipFill>
                <a:blip r:embed="rId16"/>
                <a:stretch>
                  <a:fillRect t="-14286" b="-3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133FC81-1B09-5946-BEA3-20F7C8844C2A}"/>
                  </a:ext>
                </a:extLst>
              </p:cNvPr>
              <p:cNvSpPr txBox="1"/>
              <p:nvPr/>
            </p:nvSpPr>
            <p:spPr>
              <a:xfrm>
                <a:off x="690704" y="1535723"/>
                <a:ext cx="10690309" cy="440955"/>
              </a:xfrm>
              <a:prstGeom prst="rect">
                <a:avLst/>
              </a:prstGeom>
              <a:noFill/>
            </p:spPr>
            <p:txBody>
              <a:bodyPr wrap="square" rtlCol="0">
                <a:spAutoFit/>
              </a:bodyPr>
              <a:lstStyle/>
              <a:p>
                <a:pPr>
                  <a:lnSpc>
                    <a:spcPts val="2880"/>
                  </a:lnSpc>
                  <a:spcBef>
                    <a:spcPts val="1200"/>
                  </a:spcBef>
                </a:pPr>
                <a:r>
                  <a:rPr lang="en-GB" sz="2400" dirty="0"/>
                  <a:t>t-design with </a:t>
                </a:r>
                <a:r>
                  <a:rPr lang="en-GB" sz="2400" b="1" dirty="0">
                    <a:solidFill>
                      <a:schemeClr val="accent4"/>
                    </a:solidFill>
                  </a:rPr>
                  <a:t>additive error </a:t>
                </a:r>
                <a14:m>
                  <m:oMath xmlns:m="http://schemas.openxmlformats.org/officeDocument/2006/math">
                    <m:r>
                      <a:rPr lang="en-US" sz="2400" b="1" i="1" smtClean="0">
                        <a:solidFill>
                          <a:schemeClr val="accent4"/>
                        </a:solidFill>
                        <a:latin typeface="Cambria Math" panose="02040503050406030204" pitchFamily="18" charset="0"/>
                      </a:rPr>
                      <m:t>𝝐</m:t>
                    </m:r>
                  </m:oMath>
                </a14:m>
                <a:r>
                  <a:rPr lang="en-GB" sz="2400" dirty="0"/>
                  <a:t>: distribution </a:t>
                </a:r>
                <a14:m>
                  <m:oMath xmlns:m="http://schemas.openxmlformats.org/officeDocument/2006/math">
                    <m:r>
                      <a:rPr lang="en-US" sz="2400" b="0" i="1" smtClean="0">
                        <a:latin typeface="Cambria Math" panose="02040503050406030204" pitchFamily="18" charset="0"/>
                      </a:rPr>
                      <m:t>𝒟</m:t>
                    </m:r>
                  </m:oMath>
                </a14:m>
                <a:r>
                  <a:rPr lang="en-GB" sz="2400" dirty="0"/>
                  <a:t> such that for </a:t>
                </a:r>
                <a14:m>
                  <m:oMath xmlns:m="http://schemas.openxmlformats.org/officeDocument/2006/math">
                    <m:r>
                      <a:rPr lang="en-US" sz="2400" b="0" i="1" smtClean="0">
                        <a:latin typeface="Cambria Math" panose="02040503050406030204" pitchFamily="18" charset="0"/>
                      </a:rPr>
                      <m:t>𝑡</m:t>
                    </m:r>
                  </m:oMath>
                </a14:m>
                <a:r>
                  <a:rPr lang="en-GB" sz="2400" dirty="0"/>
                  <a:t>-partite states </a:t>
                </a:r>
                <a14:m>
                  <m:oMath xmlns:m="http://schemas.openxmlformats.org/officeDocument/2006/math">
                    <m:r>
                      <a:rPr lang="en-US" sz="2400" b="0" i="1" smtClean="0">
                        <a:latin typeface="Cambria Math" panose="02040503050406030204" pitchFamily="18" charset="0"/>
                      </a:rPr>
                      <m:t>𝜌</m:t>
                    </m:r>
                  </m:oMath>
                </a14:m>
                <a:endParaRPr lang="en-GB" sz="2400" dirty="0"/>
              </a:p>
            </p:txBody>
          </p:sp>
        </mc:Choice>
        <mc:Fallback>
          <p:sp>
            <p:nvSpPr>
              <p:cNvPr id="7" name="TextBox 6">
                <a:extLst>
                  <a:ext uri="{FF2B5EF4-FFF2-40B4-BE49-F238E27FC236}">
                    <a16:creationId xmlns:a16="http://schemas.microsoft.com/office/drawing/2014/main" id="{E133FC81-1B09-5946-BEA3-20F7C8844C2A}"/>
                  </a:ext>
                </a:extLst>
              </p:cNvPr>
              <p:cNvSpPr txBox="1">
                <a:spLocks noRot="1" noChangeAspect="1" noMove="1" noResize="1" noEditPoints="1" noAdjustHandles="1" noChangeArrowheads="1" noChangeShapeType="1" noTextEdit="1"/>
              </p:cNvSpPr>
              <p:nvPr/>
            </p:nvSpPr>
            <p:spPr>
              <a:xfrm>
                <a:off x="690704" y="1535723"/>
                <a:ext cx="10690309" cy="440955"/>
              </a:xfrm>
              <a:prstGeom prst="rect">
                <a:avLst/>
              </a:prstGeom>
              <a:blipFill>
                <a:blip r:embed="rId17"/>
                <a:stretch>
                  <a:fillRect l="-830" t="-11111" b="-30556"/>
                </a:stretch>
              </a:blipFill>
            </p:spPr>
            <p:txBody>
              <a:bodyPr/>
              <a:lstStyle/>
              <a:p>
                <a:r>
                  <a:rPr lang="en-US">
                    <a:noFill/>
                  </a:rPr>
                  <a:t> </a:t>
                </a:r>
              </a:p>
            </p:txBody>
          </p:sp>
        </mc:Fallback>
      </mc:AlternateContent>
    </p:spTree>
    <p:extLst>
      <p:ext uri="{BB962C8B-B14F-4D97-AF65-F5344CB8AC3E}">
        <p14:creationId xmlns:p14="http://schemas.microsoft.com/office/powerpoint/2010/main" val="27929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1216732" y="1397000"/>
                <a:ext cx="8316152" cy="4509814"/>
              </a:xfrm>
            </p:spPr>
            <p:txBody>
              <a:bodyPr>
                <a:normAutofit fontScale="70000" lnSpcReduction="20000"/>
              </a:bodyPr>
              <a:lstStyle/>
              <a:p>
                <a:pPr marL="0" indent="0">
                  <a:buNone/>
                </a:pPr>
                <a:r>
                  <a:rPr lang="en-GB" dirty="0"/>
                  <a:t>The quest for </a:t>
                </a:r>
                <a:r>
                  <a:rPr lang="en-GB" b="1" dirty="0">
                    <a:solidFill>
                      <a:schemeClr val="accent3"/>
                    </a:solidFill>
                  </a:rPr>
                  <a:t>low depth</a:t>
                </a:r>
                <a:r>
                  <a:rPr lang="en-GB" dirty="0"/>
                  <a:t>:</a:t>
                </a:r>
              </a:p>
              <a:p>
                <a:r>
                  <a:rPr lang="en-GB" dirty="0" err="1"/>
                  <a:t>Brandao</a:t>
                </a:r>
                <a:r>
                  <a:rPr lang="en-GB" dirty="0"/>
                  <a:t>, Harrow, </a:t>
                </a:r>
                <a:r>
                  <a:rPr lang="en-GB" dirty="0" err="1"/>
                  <a:t>Horodecki</a:t>
                </a:r>
                <a:r>
                  <a:rPr lang="en-GB" dirty="0"/>
                  <a:t> 2016: </a:t>
                </a:r>
                <a:r>
                  <a:rPr lang="en-GB" b="1" dirty="0">
                    <a:solidFill>
                      <a:schemeClr val="accent1"/>
                    </a:solidFill>
                  </a:rPr>
                  <a:t>random quantum circuits </a:t>
                </a:r>
                <a:r>
                  <a:rPr lang="en-GB" dirty="0"/>
                  <a:t>are t-designs in depth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10</m:t>
                        </m:r>
                      </m:sup>
                    </m:sSup>
                    <m:r>
                      <a:rPr lang="en-US" b="0" i="1" smtClean="0">
                        <a:latin typeface="Cambria Math" panose="02040503050406030204" pitchFamily="18" charset="0"/>
                      </a:rPr>
                      <m:t>)</m:t>
                    </m:r>
                  </m:oMath>
                </a14:m>
                <a:endParaRPr lang="en-US" b="0" dirty="0"/>
              </a:p>
              <a:p>
                <a:r>
                  <a:rPr lang="en-US" dirty="0" err="1"/>
                  <a:t>Haferkamp</a:t>
                </a:r>
                <a:r>
                  <a:rPr lang="en-US" dirty="0"/>
                  <a:t> 2022: improved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5+</m:t>
                        </m:r>
                        <m:r>
                          <a:rPr lang="en-US" b="0" i="1" smtClean="0">
                            <a:latin typeface="Cambria Math" panose="02040503050406030204" pitchFamily="18" charset="0"/>
                          </a:rPr>
                          <m:t>𝑜</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r>
                      <a:rPr lang="en-US" b="0" i="1" smtClean="0">
                        <a:latin typeface="Cambria Math" panose="02040503050406030204" pitchFamily="18" charset="0"/>
                      </a:rPr>
                      <m:t>)</m:t>
                    </m:r>
                  </m:oMath>
                </a14:m>
                <a:endParaRPr lang="en-US" b="0" dirty="0"/>
              </a:p>
              <a:p>
                <a:r>
                  <a:rPr lang="en-US" dirty="0" err="1"/>
                  <a:t>Haah</a:t>
                </a:r>
                <a:r>
                  <a:rPr lang="en-US" dirty="0"/>
                  <a:t>, Liu, Tan 2024: </a:t>
                </a:r>
                <a:r>
                  <a:rPr lang="en-US" b="1" dirty="0">
                    <a:solidFill>
                      <a:schemeClr val="accent4"/>
                    </a:solidFill>
                  </a:rPr>
                  <a:t>structured circuits </a:t>
                </a:r>
                <a:r>
                  <a:rPr lang="en-US" dirty="0"/>
                  <a:t>with depth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dirty="0" smtClean="0">
                        <a:latin typeface="Cambria Math" panose="02040503050406030204" pitchFamily="18" charset="0"/>
                      </a:rPr>
                      <m:t>(</m:t>
                    </m:r>
                    <m:r>
                      <a:rPr lang="en-US" b="0" i="1" dirty="0" smtClean="0">
                        <a:latin typeface="Cambria Math" panose="02040503050406030204" pitchFamily="18" charset="0"/>
                      </a:rPr>
                      <m:t>𝑛</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oMath>
                </a14:m>
                <a:endParaRPr lang="en-US" b="0" dirty="0"/>
              </a:p>
              <a:p>
                <a:r>
                  <a:rPr lang="en-US" dirty="0"/>
                  <a:t>Chen, Docter, Xu, </a:t>
                </a:r>
                <a:r>
                  <a:rPr lang="en-US" dirty="0" err="1"/>
                  <a:t>Bouland</a:t>
                </a:r>
                <a:r>
                  <a:rPr lang="en-US" dirty="0"/>
                  <a:t>, Hayden 2024: </a:t>
                </a:r>
                <a:r>
                  <a:rPr lang="en-US" sz="3100" b="1" dirty="0">
                    <a:solidFill>
                      <a:schemeClr val="accent4"/>
                    </a:solidFill>
                  </a:rPr>
                  <a:t>structured circuits </a:t>
                </a:r>
                <a:r>
                  <a:rPr lang="en-US" dirty="0"/>
                  <a:t>with depth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oMath>
                </a14:m>
                <a:r>
                  <a:rPr lang="en-US" b="0" dirty="0"/>
                  <a:t> up to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m:rPr>
                            <m:lit/>
                          </m:rPr>
                          <a:rPr lang="en-US" b="0" i="1" smtClean="0">
                            <a:latin typeface="Cambria Math" panose="02040503050406030204" pitchFamily="18" charset="0"/>
                          </a:rPr>
                          <m:t>/</m:t>
                        </m:r>
                        <m:r>
                          <m:rPr>
                            <m:sty m:val="p"/>
                          </m:rPr>
                          <a:rPr lang="en-US" b="0" i="1" smtClean="0">
                            <a:latin typeface="Cambria Math" panose="02040503050406030204" pitchFamily="18" charset="0"/>
                          </a:rPr>
                          <m:t>log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up>
                    </m:sSup>
                  </m:oMath>
                </a14:m>
                <a:endParaRPr lang="en-US" b="0" dirty="0"/>
              </a:p>
              <a:p>
                <a:r>
                  <a:rPr lang="en-US" dirty="0"/>
                  <a:t>Nakata, </a:t>
                </a:r>
                <a:r>
                  <a:rPr lang="en-US" dirty="0" err="1"/>
                  <a:t>Hirche</a:t>
                </a:r>
                <a:r>
                  <a:rPr lang="en-US" dirty="0"/>
                  <a:t>, </a:t>
                </a:r>
                <a:r>
                  <a:rPr lang="en-US" dirty="0" err="1"/>
                  <a:t>Koashi</a:t>
                </a:r>
                <a:r>
                  <a:rPr lang="en-US" dirty="0"/>
                  <a:t>, Winter 2017: </a:t>
                </a:r>
                <a:r>
                  <a:rPr lang="en-US" sz="3100" b="1" dirty="0">
                    <a:solidFill>
                      <a:schemeClr val="accent4"/>
                    </a:solidFill>
                  </a:rPr>
                  <a:t>structured circuits </a:t>
                </a:r>
                <a:r>
                  <a:rPr lang="en-US" dirty="0"/>
                  <a:t>with depth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𝑛𝑡</m:t>
                    </m:r>
                    <m:r>
                      <a:rPr lang="en-US" b="0" i="1" smtClean="0">
                        <a:latin typeface="Cambria Math" panose="02040503050406030204" pitchFamily="18" charset="0"/>
                      </a:rPr>
                      <m:t>)</m:t>
                    </m:r>
                  </m:oMath>
                </a14:m>
                <a:r>
                  <a:rPr lang="en-US" b="0" dirty="0"/>
                  <a:t> up to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endParaRPr lang="en-US" b="0" dirty="0"/>
              </a:p>
              <a:p>
                <a:endParaRPr lang="en-US" b="0" dirty="0"/>
              </a:p>
              <a:p>
                <a:endParaRPr lang="en-GB" dirty="0"/>
              </a:p>
              <a:p>
                <a:endParaRPr lang="en-GB" dirty="0"/>
              </a:p>
            </p:txBody>
          </p:sp>
        </mc:Choice>
        <mc:Fallback xmlns="">
          <p:sp>
            <p:nvSpPr>
              <p:cNvPr id="2" name="Content Placeholder 1">
                <a:extLst>
                  <a:ext uri="{FF2B5EF4-FFF2-40B4-BE49-F238E27FC236}">
                    <a16:creationId xmlns:a16="http://schemas.microsoft.com/office/drawing/2014/main" id="{B54328A0-EE0B-FD36-E83B-4F798709043D}"/>
                  </a:ext>
                </a:extLst>
              </p:cNvPr>
              <p:cNvSpPr>
                <a:spLocks noGrp="1" noRot="1" noChangeAspect="1" noMove="1" noResize="1" noEditPoints="1" noAdjustHandles="1" noChangeArrowheads="1" noChangeShapeType="1" noTextEdit="1"/>
              </p:cNvSpPr>
              <p:nvPr>
                <p:ph sz="half" idx="10"/>
              </p:nvPr>
            </p:nvSpPr>
            <p:spPr>
              <a:xfrm>
                <a:off x="1216732" y="1397000"/>
                <a:ext cx="8316152" cy="4509814"/>
              </a:xfrm>
              <a:blipFill>
                <a:blip r:embed="rId2"/>
                <a:stretch>
                  <a:fillRect l="-1069" t="-560" b="-840"/>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t-designs | Some prior results</a:t>
            </a:r>
          </a:p>
        </p:txBody>
      </p:sp>
      <p:sp>
        <p:nvSpPr>
          <p:cNvPr id="4" name="TextBox 3">
            <a:extLst>
              <a:ext uri="{FF2B5EF4-FFF2-40B4-BE49-F238E27FC236}">
                <a16:creationId xmlns:a16="http://schemas.microsoft.com/office/drawing/2014/main" id="{23A1CAA4-237D-73F6-98BC-0237079AC3D9}"/>
              </a:ext>
            </a:extLst>
          </p:cNvPr>
          <p:cNvSpPr txBox="1"/>
          <p:nvPr/>
        </p:nvSpPr>
        <p:spPr>
          <a:xfrm>
            <a:off x="538264" y="6051919"/>
            <a:ext cx="11552211" cy="440955"/>
          </a:xfrm>
          <a:prstGeom prst="rect">
            <a:avLst/>
          </a:prstGeom>
          <a:noFill/>
        </p:spPr>
        <p:txBody>
          <a:bodyPr wrap="square" rtlCol="0">
            <a:spAutoFit/>
          </a:bodyPr>
          <a:lstStyle/>
          <a:p>
            <a:pPr algn="l">
              <a:lnSpc>
                <a:spcPts val="2880"/>
              </a:lnSpc>
              <a:spcBef>
                <a:spcPts val="1200"/>
              </a:spcBef>
            </a:pPr>
            <a:r>
              <a:rPr lang="en-GB" sz="2400" b="1" dirty="0">
                <a:solidFill>
                  <a:schemeClr val="accent3"/>
                </a:solidFill>
              </a:rPr>
              <a:t>Open question: </a:t>
            </a:r>
            <a:r>
              <a:rPr lang="en-GB" sz="2400" dirty="0"/>
              <a:t>are there t-designs with depth </a:t>
            </a:r>
            <a:r>
              <a:rPr lang="en-GB" sz="2400" b="1" dirty="0">
                <a:solidFill>
                  <a:schemeClr val="accent3"/>
                </a:solidFill>
              </a:rPr>
              <a:t>linear</a:t>
            </a:r>
            <a:r>
              <a:rPr lang="en-GB" sz="2400" dirty="0"/>
              <a:t> in t (even for high moments)?</a:t>
            </a:r>
          </a:p>
        </p:txBody>
      </p:sp>
      <p:pic>
        <p:nvPicPr>
          <p:cNvPr id="5" name="Picture 4" descr="A worm with a black background&#10;&#10;Description automatically generated">
            <a:extLst>
              <a:ext uri="{FF2B5EF4-FFF2-40B4-BE49-F238E27FC236}">
                <a16:creationId xmlns:a16="http://schemas.microsoft.com/office/drawing/2014/main" id="{7559902B-7248-45D3-BD4A-006A8B0A7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89697" y="1881351"/>
            <a:ext cx="813749" cy="21663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B225F5-78AE-A73A-876F-B7C8278DE832}"/>
                  </a:ext>
                </a:extLst>
              </p:cNvPr>
              <p:cNvSpPr txBox="1"/>
              <p:nvPr/>
            </p:nvSpPr>
            <p:spPr>
              <a:xfrm>
                <a:off x="10103446" y="2778561"/>
                <a:ext cx="1297919" cy="371897"/>
              </a:xfrm>
              <a:prstGeom prst="rect">
                <a:avLst/>
              </a:prstGeom>
              <a:noFill/>
            </p:spPr>
            <p:txBody>
              <a:bodyPr wrap="none" lIns="0" tIns="0" rIns="0" bIns="0" rtlCol="0">
                <a:spAutoFit/>
              </a:bodyPr>
              <a:lstStyle/>
              <a:p>
                <a:pPr algn="l">
                  <a:lnSpc>
                    <a:spcPts val="2880"/>
                  </a:lnSpc>
                  <a:spcBef>
                    <a:spcPts val="12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up>
                      </m:sSup>
                    </m:oMath>
                  </m:oMathPara>
                </a14:m>
                <a:endParaRPr lang="en-GB" sz="2400" dirty="0"/>
              </a:p>
            </p:txBody>
          </p:sp>
        </mc:Choice>
        <mc:Fallback xmlns="">
          <p:sp>
            <p:nvSpPr>
              <p:cNvPr id="6" name="TextBox 5">
                <a:extLst>
                  <a:ext uri="{FF2B5EF4-FFF2-40B4-BE49-F238E27FC236}">
                    <a16:creationId xmlns:a16="http://schemas.microsoft.com/office/drawing/2014/main" id="{60B225F5-78AE-A73A-876F-B7C8278DE832}"/>
                  </a:ext>
                </a:extLst>
              </p:cNvPr>
              <p:cNvSpPr txBox="1">
                <a:spLocks noRot="1" noChangeAspect="1" noMove="1" noResize="1" noEditPoints="1" noAdjustHandles="1" noChangeArrowheads="1" noChangeShapeType="1" noTextEdit="1"/>
              </p:cNvSpPr>
              <p:nvPr/>
            </p:nvSpPr>
            <p:spPr>
              <a:xfrm>
                <a:off x="10103446" y="2778561"/>
                <a:ext cx="1297919" cy="371897"/>
              </a:xfrm>
              <a:prstGeom prst="rect">
                <a:avLst/>
              </a:prstGeom>
              <a:blipFill>
                <a:blip r:embed="rId4"/>
                <a:stretch>
                  <a:fillRect l="-2913" t="-6452" r="-3883" b="-1290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D6B2336A-F1ED-1DE4-5DC2-A6C667F76F93}"/>
              </a:ext>
            </a:extLst>
          </p:cNvPr>
          <p:cNvPicPr>
            <a:picLocks noChangeAspect="1"/>
          </p:cNvPicPr>
          <p:nvPr/>
        </p:nvPicPr>
        <p:blipFill>
          <a:blip r:embed="rId5"/>
          <a:stretch>
            <a:fillRect/>
          </a:stretch>
        </p:blipFill>
        <p:spPr>
          <a:xfrm>
            <a:off x="8594555" y="323492"/>
            <a:ext cx="3059181" cy="1452944"/>
          </a:xfrm>
          <a:prstGeom prst="rect">
            <a:avLst/>
          </a:prstGeom>
        </p:spPr>
      </p:pic>
    </p:spTree>
    <p:extLst>
      <p:ext uri="{BB962C8B-B14F-4D97-AF65-F5344CB8AC3E}">
        <p14:creationId xmlns:p14="http://schemas.microsoft.com/office/powerpoint/2010/main" val="14773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1216732" y="1397000"/>
                <a:ext cx="9707082" cy="4509814"/>
              </a:xfrm>
            </p:spPr>
            <p:txBody>
              <a:bodyPr>
                <a:normAutofit fontScale="85000" lnSpcReduction="10000"/>
              </a:bodyPr>
              <a:lstStyle/>
              <a:p>
                <a:pPr marL="0" indent="0">
                  <a:buNone/>
                </a:pPr>
                <a:r>
                  <a:rPr lang="en-GB" dirty="0"/>
                  <a:t>t-designs have been used in </a:t>
                </a:r>
                <a:r>
                  <a:rPr lang="en-GB" b="1" dirty="0">
                    <a:solidFill>
                      <a:srgbClr val="7A5D1F"/>
                    </a:solidFill>
                  </a:rPr>
                  <a:t>quantum circuit complexity.</a:t>
                </a:r>
              </a:p>
              <a:p>
                <a:r>
                  <a:rPr lang="en-GB" dirty="0"/>
                  <a:t>[BHH ’16, …, </a:t>
                </a:r>
                <a:r>
                  <a:rPr lang="en-GB" dirty="0" err="1"/>
                  <a:t>Haferkamp</a:t>
                </a:r>
                <a:r>
                  <a:rPr lang="en-GB" dirty="0"/>
                  <a:t> ‘22] </a:t>
                </a:r>
                <a:r>
                  <a:rPr lang="en-US" dirty="0"/>
                  <a:t>Random depth-</a:t>
                </a:r>
                <a14:m>
                  <m:oMath xmlns:m="http://schemas.openxmlformats.org/officeDocument/2006/math">
                    <m:r>
                      <a:rPr lang="en-US" i="1">
                        <a:latin typeface="Cambria Math" panose="02040503050406030204" pitchFamily="18" charset="0"/>
                      </a:rPr>
                      <m:t>𝑑</m:t>
                    </m:r>
                  </m:oMath>
                </a14:m>
                <a:r>
                  <a:rPr lang="en-US" dirty="0"/>
                  <a:t> circuits cannot be compressed to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𝑛</m:t>
                                </m:r>
                              </m:den>
                            </m:f>
                          </m:e>
                        </m:d>
                      </m:e>
                      <m:sup>
                        <m:r>
                          <a:rPr lang="en-US" b="0" i="1" smtClean="0">
                            <a:latin typeface="Cambria Math" panose="02040503050406030204" pitchFamily="18" charset="0"/>
                          </a:rPr>
                          <m:t>1/5</m:t>
                        </m:r>
                      </m:sup>
                    </m:sSup>
                  </m:oMath>
                </a14:m>
                <a:r>
                  <a:rPr lang="en-US" dirty="0"/>
                  <a:t> depth.</a:t>
                </a:r>
              </a:p>
              <a:p>
                <a:r>
                  <a:rPr lang="en-US" b="1" dirty="0">
                    <a:solidFill>
                      <a:srgbClr val="7030A0"/>
                    </a:solidFill>
                  </a:rPr>
                  <a:t>Brown-Susskind conjecture</a:t>
                </a:r>
                <a:r>
                  <a:rPr lang="en-US" b="0" dirty="0"/>
                  <a:t>: the complexity of a random quantum circuit grows </a:t>
                </a:r>
                <a:r>
                  <a:rPr lang="en-US" b="1" dirty="0">
                    <a:solidFill>
                      <a:srgbClr val="7A5D1F"/>
                    </a:solidFill>
                  </a:rPr>
                  <a:t>linearly</a:t>
                </a:r>
                <a:r>
                  <a:rPr lang="en-US" b="0" dirty="0"/>
                  <a:t> with depth. </a:t>
                </a:r>
              </a:p>
              <a:p>
                <a:r>
                  <a:rPr lang="en-US" b="0" dirty="0"/>
                  <a:t>This conjecture was motivated by explorations of </a:t>
                </a:r>
                <a:r>
                  <a:rPr lang="en-US" b="0" dirty="0" err="1"/>
                  <a:t>AdS</a:t>
                </a:r>
                <a:r>
                  <a:rPr lang="en-US" b="0" dirty="0"/>
                  <a:t>/CFT and quantum gravity.</a:t>
                </a:r>
                <a:endParaRPr lang="en-GB" dirty="0"/>
              </a:p>
            </p:txBody>
          </p:sp>
        </mc:Choice>
        <mc:Fallback>
          <p:sp>
            <p:nvSpPr>
              <p:cNvPr id="2" name="Content Placeholder 1">
                <a:extLst>
                  <a:ext uri="{FF2B5EF4-FFF2-40B4-BE49-F238E27FC236}">
                    <a16:creationId xmlns:a16="http://schemas.microsoft.com/office/drawing/2014/main" id="{B54328A0-EE0B-FD36-E83B-4F798709043D}"/>
                  </a:ext>
                </a:extLst>
              </p:cNvPr>
              <p:cNvSpPr>
                <a:spLocks noGrp="1" noRot="1" noChangeAspect="1" noMove="1" noResize="1" noEditPoints="1" noAdjustHandles="1" noChangeArrowheads="1" noChangeShapeType="1" noTextEdit="1"/>
              </p:cNvSpPr>
              <p:nvPr>
                <p:ph sz="half" idx="10"/>
              </p:nvPr>
            </p:nvSpPr>
            <p:spPr>
              <a:xfrm>
                <a:off x="1216732" y="1397000"/>
                <a:ext cx="9707082" cy="4509814"/>
              </a:xfrm>
              <a:blipFill>
                <a:blip r:embed="rId2"/>
                <a:stretch>
                  <a:fillRect l="-1307" t="-560" r="-1046" b="-84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t-designs | Why care about depth complexity?</a:t>
            </a:r>
          </a:p>
        </p:txBody>
      </p:sp>
    </p:spTree>
    <p:extLst>
      <p:ext uri="{BB962C8B-B14F-4D97-AF65-F5344CB8AC3E}">
        <p14:creationId xmlns:p14="http://schemas.microsoft.com/office/powerpoint/2010/main" val="39943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954D-C851-42E9-4F84-06DDE433CC1B}"/>
              </a:ext>
            </a:extLst>
          </p:cNvPr>
          <p:cNvSpPr>
            <a:spLocks noGrp="1"/>
          </p:cNvSpPr>
          <p:nvPr>
            <p:ph type="title"/>
          </p:nvPr>
        </p:nvSpPr>
        <p:spPr/>
        <p:txBody>
          <a:bodyPr/>
          <a:lstStyle/>
          <a:p>
            <a:r>
              <a:rPr lang="en-US" b="1" dirty="0"/>
              <a:t>Cryptographic </a:t>
            </a:r>
            <a:br>
              <a:rPr lang="en-US" b="1" dirty="0"/>
            </a:br>
            <a:r>
              <a:rPr lang="en-US" b="1" dirty="0"/>
              <a:t>quantum </a:t>
            </a:r>
            <a:r>
              <a:rPr lang="en-US" b="1" dirty="0" err="1"/>
              <a:t>pseudorandomness</a:t>
            </a:r>
            <a:endParaRPr lang="en-US" b="1" dirty="0"/>
          </a:p>
        </p:txBody>
      </p:sp>
    </p:spTree>
    <p:extLst>
      <p:ext uri="{BB962C8B-B14F-4D97-AF65-F5344CB8AC3E}">
        <p14:creationId xmlns:p14="http://schemas.microsoft.com/office/powerpoint/2010/main" val="368360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2978F-5DEA-6E7B-418B-830729951097}"/>
              </a:ext>
            </a:extLst>
          </p:cNvPr>
          <p:cNvSpPr>
            <a:spLocks noGrp="1"/>
          </p:cNvSpPr>
          <p:nvPr>
            <p:ph type="title"/>
          </p:nvPr>
        </p:nvSpPr>
        <p:spPr/>
        <p:txBody>
          <a:bodyPr/>
          <a:lstStyle/>
          <a:p>
            <a:r>
              <a:rPr lang="en-GB" dirty="0"/>
              <a:t>Pseudorandom </a:t>
            </a:r>
            <a:r>
              <a:rPr lang="en-GB" dirty="0" err="1"/>
              <a:t>Unitaries</a:t>
            </a:r>
            <a:r>
              <a:rPr lang="en-GB" dirty="0"/>
              <a:t> | Definition</a:t>
            </a:r>
          </a:p>
        </p:txBody>
      </p:sp>
      <p:grpSp>
        <p:nvGrpSpPr>
          <p:cNvPr id="38" name="Group 37">
            <a:extLst>
              <a:ext uri="{FF2B5EF4-FFF2-40B4-BE49-F238E27FC236}">
                <a16:creationId xmlns:a16="http://schemas.microsoft.com/office/drawing/2014/main" id="{AF3A9F07-1033-0143-81FF-E734781A81F8}"/>
              </a:ext>
            </a:extLst>
          </p:cNvPr>
          <p:cNvGrpSpPr/>
          <p:nvPr/>
        </p:nvGrpSpPr>
        <p:grpSpPr>
          <a:xfrm>
            <a:off x="1014248" y="3377863"/>
            <a:ext cx="3505201" cy="2171592"/>
            <a:chOff x="1014248" y="3377863"/>
            <a:chExt cx="3505201" cy="2171592"/>
          </a:xfrm>
        </p:grpSpPr>
        <p:cxnSp>
          <p:nvCxnSpPr>
            <p:cNvPr id="3" name="Straight Connector 2">
              <a:extLst>
                <a:ext uri="{FF2B5EF4-FFF2-40B4-BE49-F238E27FC236}">
                  <a16:creationId xmlns:a16="http://schemas.microsoft.com/office/drawing/2014/main" id="{FB1F5409-D5A3-4238-D5F4-4E45737CE309}"/>
                </a:ext>
              </a:extLst>
            </p:cNvPr>
            <p:cNvCxnSpPr>
              <a:cxnSpLocks/>
            </p:cNvCxnSpPr>
            <p:nvPr/>
          </p:nvCxnSpPr>
          <p:spPr>
            <a:xfrm>
              <a:off x="1014248" y="35735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8D937AC-B487-12B7-F8B9-B830A3B2CB5B}"/>
                </a:ext>
              </a:extLst>
            </p:cNvPr>
            <p:cNvCxnSpPr>
              <a:cxnSpLocks/>
            </p:cNvCxnSpPr>
            <p:nvPr/>
          </p:nvCxnSpPr>
          <p:spPr>
            <a:xfrm>
              <a:off x="1014248" y="37259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6EC6EFD-6E1A-5220-5C44-4C1DF985E4FB}"/>
                </a:ext>
              </a:extLst>
            </p:cNvPr>
            <p:cNvCxnSpPr>
              <a:cxnSpLocks/>
            </p:cNvCxnSpPr>
            <p:nvPr/>
          </p:nvCxnSpPr>
          <p:spPr>
            <a:xfrm>
              <a:off x="1014248" y="387831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B8EA8E6-86EA-0F94-CD80-E573ED2E7E70}"/>
                </a:ext>
              </a:extLst>
            </p:cNvPr>
            <p:cNvCxnSpPr>
              <a:cxnSpLocks/>
            </p:cNvCxnSpPr>
            <p:nvPr/>
          </p:nvCxnSpPr>
          <p:spPr>
            <a:xfrm>
              <a:off x="1030014" y="502919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D19720C-8A8D-B6DE-F13D-760C38ECC434}"/>
                </a:ext>
              </a:extLst>
            </p:cNvPr>
            <p:cNvCxnSpPr>
              <a:cxnSpLocks/>
            </p:cNvCxnSpPr>
            <p:nvPr/>
          </p:nvCxnSpPr>
          <p:spPr>
            <a:xfrm>
              <a:off x="1030014" y="518159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7E4E559-2E4E-7359-872B-C487A35BEA62}"/>
                </a:ext>
              </a:extLst>
            </p:cNvPr>
            <p:cNvCxnSpPr>
              <a:cxnSpLocks/>
            </p:cNvCxnSpPr>
            <p:nvPr/>
          </p:nvCxnSpPr>
          <p:spPr>
            <a:xfrm>
              <a:off x="1030014" y="5333994"/>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8599E877-7AF0-A116-85FD-701D01D9FB70}"/>
                    </a:ext>
                  </a:extLst>
                </p:cNvPr>
                <p:cNvSpPr/>
                <p:nvPr/>
              </p:nvSpPr>
              <p:spPr>
                <a:xfrm>
                  <a:off x="1387364" y="3409392"/>
                  <a:ext cx="672663" cy="2140063"/>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m:t>
                            </m:r>
                          </m:sub>
                        </m:sSub>
                      </m:oMath>
                    </m:oMathPara>
                  </a14:m>
                  <a:endParaRPr lang="en-GB" sz="2800" dirty="0"/>
                </a:p>
              </p:txBody>
            </p:sp>
          </mc:Choice>
          <mc:Fallback xmlns="">
            <p:sp>
              <p:nvSpPr>
                <p:cNvPr id="14" name="Rounded Rectangle 13">
                  <a:extLst>
                    <a:ext uri="{FF2B5EF4-FFF2-40B4-BE49-F238E27FC236}">
                      <a16:creationId xmlns:a16="http://schemas.microsoft.com/office/drawing/2014/main" id="{8599E877-7AF0-A116-85FD-701D01D9FB70}"/>
                    </a:ext>
                  </a:extLst>
                </p:cNvPr>
                <p:cNvSpPr>
                  <a:spLocks noRot="1" noChangeAspect="1" noMove="1" noResize="1" noEditPoints="1" noAdjustHandles="1" noChangeArrowheads="1" noChangeShapeType="1" noTextEdit="1"/>
                </p:cNvSpPr>
                <p:nvPr/>
              </p:nvSpPr>
              <p:spPr>
                <a:xfrm>
                  <a:off x="1387364" y="3409392"/>
                  <a:ext cx="672663" cy="2140063"/>
                </a:xfrm>
                <a:prstGeom prst="roundRect">
                  <a:avLst/>
                </a:prstGeom>
                <a:blipFill>
                  <a:blip r:embed="rId3"/>
                  <a:stretch>
                    <a:fillRect l="-21429"/>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DFAF3821-873C-E2B1-A798-239AF1DEE294}"/>
                    </a:ext>
                  </a:extLst>
                </p:cNvPr>
                <p:cNvSpPr/>
                <p:nvPr/>
              </p:nvSpPr>
              <p:spPr>
                <a:xfrm>
                  <a:off x="3389584" y="3409392"/>
                  <a:ext cx="672663" cy="2140063"/>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2</m:t>
                            </m:r>
                          </m:sub>
                        </m:sSub>
                      </m:oMath>
                    </m:oMathPara>
                  </a14:m>
                  <a:endParaRPr lang="en-GB" sz="2800" dirty="0"/>
                </a:p>
              </p:txBody>
            </p:sp>
          </mc:Choice>
          <mc:Fallback xmlns="">
            <p:sp>
              <p:nvSpPr>
                <p:cNvPr id="16" name="Rounded Rectangle 15">
                  <a:extLst>
                    <a:ext uri="{FF2B5EF4-FFF2-40B4-BE49-F238E27FC236}">
                      <a16:creationId xmlns:a16="http://schemas.microsoft.com/office/drawing/2014/main" id="{DFAF3821-873C-E2B1-A798-239AF1DEE294}"/>
                    </a:ext>
                  </a:extLst>
                </p:cNvPr>
                <p:cNvSpPr>
                  <a:spLocks noRot="1" noChangeAspect="1" noMove="1" noResize="1" noEditPoints="1" noAdjustHandles="1" noChangeArrowheads="1" noChangeShapeType="1" noTextEdit="1"/>
                </p:cNvSpPr>
                <p:nvPr/>
              </p:nvSpPr>
              <p:spPr>
                <a:xfrm>
                  <a:off x="3389584" y="3409392"/>
                  <a:ext cx="672663" cy="2140063"/>
                </a:xfrm>
                <a:prstGeom prst="roundRect">
                  <a:avLst/>
                </a:prstGeom>
                <a:blipFill>
                  <a:blip r:embed="rId4"/>
                  <a:stretch>
                    <a:fillRect l="-21053"/>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39938D0F-D1F4-056B-A681-E54FBC5D9ACB}"/>
                    </a:ext>
                  </a:extLst>
                </p:cNvPr>
                <p:cNvSpPr/>
                <p:nvPr/>
              </p:nvSpPr>
              <p:spPr>
                <a:xfrm>
                  <a:off x="2438399" y="3377863"/>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17" name="Rounded Rectangle 16">
                  <a:extLst>
                    <a:ext uri="{FF2B5EF4-FFF2-40B4-BE49-F238E27FC236}">
                      <a16:creationId xmlns:a16="http://schemas.microsoft.com/office/drawing/2014/main" id="{39938D0F-D1F4-056B-A681-E54FBC5D9ACB}"/>
                    </a:ext>
                  </a:extLst>
                </p:cNvPr>
                <p:cNvSpPr>
                  <a:spLocks noRot="1" noChangeAspect="1" noMove="1" noResize="1" noEditPoints="1" noAdjustHandles="1" noChangeArrowheads="1" noChangeShapeType="1" noTextEdit="1"/>
                </p:cNvSpPr>
                <p:nvPr/>
              </p:nvSpPr>
              <p:spPr>
                <a:xfrm>
                  <a:off x="2438399" y="3377863"/>
                  <a:ext cx="672663" cy="715654"/>
                </a:xfrm>
                <a:prstGeom prst="roundRect">
                  <a:avLst/>
                </a:prstGeom>
                <a:blipFill>
                  <a:blip r:embed="rId5"/>
                  <a:stretch>
                    <a:fillRect l="-12500" b="-1667"/>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91E50C77-7443-6266-EBEA-8B3F2CA26E0D}"/>
                    </a:ext>
                  </a:extLst>
                </p:cNvPr>
                <p:cNvSpPr/>
                <p:nvPr/>
              </p:nvSpPr>
              <p:spPr>
                <a:xfrm>
                  <a:off x="2438399" y="483355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18" name="Rounded Rectangle 17">
                  <a:extLst>
                    <a:ext uri="{FF2B5EF4-FFF2-40B4-BE49-F238E27FC236}">
                      <a16:creationId xmlns:a16="http://schemas.microsoft.com/office/drawing/2014/main" id="{91E50C77-7443-6266-EBEA-8B3F2CA26E0D}"/>
                    </a:ext>
                  </a:extLst>
                </p:cNvPr>
                <p:cNvSpPr>
                  <a:spLocks noRot="1" noChangeAspect="1" noMove="1" noResize="1" noEditPoints="1" noAdjustHandles="1" noChangeArrowheads="1" noChangeShapeType="1" noTextEdit="1"/>
                </p:cNvSpPr>
                <p:nvPr/>
              </p:nvSpPr>
              <p:spPr>
                <a:xfrm>
                  <a:off x="2438399" y="4833550"/>
                  <a:ext cx="672663" cy="715654"/>
                </a:xfrm>
                <a:prstGeom prst="roundRect">
                  <a:avLst/>
                </a:prstGeom>
                <a:blipFill>
                  <a:blip r:embed="rId6"/>
                  <a:stretch>
                    <a:fillRect l="-12500" b="-1667"/>
                  </a:stretch>
                </a:blipFill>
                <a:ln w="28575"/>
              </p:spPr>
              <p:txBody>
                <a:bodyPr/>
                <a:lstStyle/>
                <a:p>
                  <a:r>
                    <a:rPr lang="en-GB">
                      <a:noFill/>
                    </a:rPr>
                    <a:t> </a:t>
                  </a:r>
                </a:p>
              </p:txBody>
            </p:sp>
          </mc:Fallback>
        </mc:AlternateContent>
        <p:grpSp>
          <p:nvGrpSpPr>
            <p:cNvPr id="47" name="Group 46">
              <a:extLst>
                <a:ext uri="{FF2B5EF4-FFF2-40B4-BE49-F238E27FC236}">
                  <a16:creationId xmlns:a16="http://schemas.microsoft.com/office/drawing/2014/main" id="{D6363A5A-3408-6052-0D6A-081B558DB609}"/>
                </a:ext>
              </a:extLst>
            </p:cNvPr>
            <p:cNvGrpSpPr/>
            <p:nvPr/>
          </p:nvGrpSpPr>
          <p:grpSpPr>
            <a:xfrm>
              <a:off x="2753710" y="4277709"/>
              <a:ext cx="84083" cy="388883"/>
              <a:chOff x="2753710" y="4277709"/>
              <a:chExt cx="84083" cy="388883"/>
            </a:xfrm>
          </p:grpSpPr>
          <p:sp>
            <p:nvSpPr>
              <p:cNvPr id="19" name="Oval 18">
                <a:extLst>
                  <a:ext uri="{FF2B5EF4-FFF2-40B4-BE49-F238E27FC236}">
                    <a16:creationId xmlns:a16="http://schemas.microsoft.com/office/drawing/2014/main" id="{278F01BA-2D45-A458-3BFC-FFC93C24CB3B}"/>
                  </a:ext>
                </a:extLst>
              </p:cNvPr>
              <p:cNvSpPr/>
              <p:nvPr/>
            </p:nvSpPr>
            <p:spPr>
              <a:xfrm>
                <a:off x="2753710" y="42777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173AE8F-80B8-D62B-D33B-5F4EE1404A12}"/>
                  </a:ext>
                </a:extLst>
              </p:cNvPr>
              <p:cNvSpPr/>
              <p:nvPr/>
            </p:nvSpPr>
            <p:spPr>
              <a:xfrm>
                <a:off x="2753710" y="44301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993A47E-E852-0B5A-F363-7B0D993F49CF}"/>
                  </a:ext>
                </a:extLst>
              </p:cNvPr>
              <p:cNvSpPr/>
              <p:nvPr/>
            </p:nvSpPr>
            <p:spPr>
              <a:xfrm>
                <a:off x="2753710" y="45825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sp>
        <p:nvSpPr>
          <p:cNvPr id="23" name="TextBox 22">
            <a:extLst>
              <a:ext uri="{FF2B5EF4-FFF2-40B4-BE49-F238E27FC236}">
                <a16:creationId xmlns:a16="http://schemas.microsoft.com/office/drawing/2014/main" id="{8845828F-D8D5-3C62-E1BD-56A68664EF47}"/>
              </a:ext>
            </a:extLst>
          </p:cNvPr>
          <p:cNvSpPr txBox="1"/>
          <p:nvPr/>
        </p:nvSpPr>
        <p:spPr>
          <a:xfrm>
            <a:off x="-88531" y="5964872"/>
            <a:ext cx="4607980" cy="812402"/>
          </a:xfrm>
          <a:prstGeom prst="rect">
            <a:avLst/>
          </a:prstGeom>
          <a:noFill/>
        </p:spPr>
        <p:txBody>
          <a:bodyPr wrap="square" rtlCol="0">
            <a:spAutoFit/>
          </a:bodyPr>
          <a:lstStyle/>
          <a:p>
            <a:pPr algn="ctr">
              <a:lnSpc>
                <a:spcPts val="2880"/>
              </a:lnSpc>
              <a:spcBef>
                <a:spcPts val="1200"/>
              </a:spcBef>
            </a:pPr>
            <a:r>
              <a:rPr lang="en-GB" dirty="0">
                <a:latin typeface="Segoe Print" panose="02000800000000000000" pitchFamily="2" charset="0"/>
              </a:rPr>
              <a:t>can’t tell whether t copies drawn from PRU ensemble or </a:t>
            </a:r>
            <a:r>
              <a:rPr lang="en-GB" dirty="0" err="1">
                <a:latin typeface="Segoe Print" panose="02000800000000000000" pitchFamily="2" charset="0"/>
              </a:rPr>
              <a:t>Haar</a:t>
            </a:r>
            <a:r>
              <a:rPr lang="en-GB" dirty="0">
                <a:latin typeface="Segoe Print" panose="02000800000000000000" pitchFamily="2" charset="0"/>
              </a:rPr>
              <a:t> measure</a:t>
            </a:r>
          </a:p>
        </p:txBody>
      </p:sp>
      <p:pic>
        <p:nvPicPr>
          <p:cNvPr id="24" name="Picture 5" descr="E:\fppt\template\arrows\arrow3.png">
            <a:extLst>
              <a:ext uri="{FF2B5EF4-FFF2-40B4-BE49-F238E27FC236}">
                <a16:creationId xmlns:a16="http://schemas.microsoft.com/office/drawing/2014/main" id="{99F210BB-2E53-19A7-EB2E-D516C3A554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9573">
            <a:off x="1839521" y="5628576"/>
            <a:ext cx="919987" cy="40513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01F97D2C-5BFC-A767-C0CB-D942CC15E42C}"/>
              </a:ext>
            </a:extLst>
          </p:cNvPr>
          <p:cNvGrpSpPr/>
          <p:nvPr/>
        </p:nvGrpSpPr>
        <p:grpSpPr>
          <a:xfrm>
            <a:off x="5660020" y="3321446"/>
            <a:ext cx="6127177" cy="1665307"/>
            <a:chOff x="6108757" y="3878317"/>
            <a:chExt cx="6083243" cy="1836683"/>
          </a:xfrm>
        </p:grpSpPr>
        <p:grpSp>
          <p:nvGrpSpPr>
            <p:cNvPr id="46" name="Group 45">
              <a:extLst>
                <a:ext uri="{FF2B5EF4-FFF2-40B4-BE49-F238E27FC236}">
                  <a16:creationId xmlns:a16="http://schemas.microsoft.com/office/drawing/2014/main" id="{7DE18F49-5F26-B1F5-31F6-D0A0B46B7E45}"/>
                </a:ext>
              </a:extLst>
            </p:cNvPr>
            <p:cNvGrpSpPr/>
            <p:nvPr/>
          </p:nvGrpSpPr>
          <p:grpSpPr>
            <a:xfrm>
              <a:off x="6108757" y="4237543"/>
              <a:ext cx="6083243" cy="1085566"/>
              <a:chOff x="6108757" y="4237543"/>
              <a:chExt cx="3505201" cy="1085566"/>
            </a:xfrm>
          </p:grpSpPr>
          <p:cxnSp>
            <p:nvCxnSpPr>
              <p:cNvPr id="25" name="Straight Connector 24">
                <a:extLst>
                  <a:ext uri="{FF2B5EF4-FFF2-40B4-BE49-F238E27FC236}">
                    <a16:creationId xmlns:a16="http://schemas.microsoft.com/office/drawing/2014/main" id="{1DEE8883-7340-1BEE-153B-1019AA5E9B16}"/>
                  </a:ext>
                </a:extLst>
              </p:cNvPr>
              <p:cNvCxnSpPr>
                <a:cxnSpLocks/>
              </p:cNvCxnSpPr>
              <p:nvPr/>
            </p:nvCxnSpPr>
            <p:spPr>
              <a:xfrm>
                <a:off x="6108757" y="42375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9E4D78C2-5365-2319-D288-33521BFA2D33}"/>
                  </a:ext>
                </a:extLst>
              </p:cNvPr>
              <p:cNvCxnSpPr>
                <a:cxnSpLocks/>
              </p:cNvCxnSpPr>
              <p:nvPr/>
            </p:nvCxnSpPr>
            <p:spPr>
              <a:xfrm>
                <a:off x="6108757" y="43899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21BE5C8-F426-FE2A-B671-E3C7A0264217}"/>
                  </a:ext>
                </a:extLst>
              </p:cNvPr>
              <p:cNvCxnSpPr>
                <a:cxnSpLocks/>
              </p:cNvCxnSpPr>
              <p:nvPr/>
            </p:nvCxnSpPr>
            <p:spPr>
              <a:xfrm>
                <a:off x="6108757" y="4542343"/>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155EA93-463B-9398-B5D6-033A13E16F10}"/>
                  </a:ext>
                </a:extLst>
              </p:cNvPr>
              <p:cNvCxnSpPr>
                <a:cxnSpLocks/>
              </p:cNvCxnSpPr>
              <p:nvPr/>
            </p:nvCxnSpPr>
            <p:spPr>
              <a:xfrm>
                <a:off x="6124523" y="5018309"/>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36C3CE48-958B-24F5-84DD-363B87131CCB}"/>
                  </a:ext>
                </a:extLst>
              </p:cNvPr>
              <p:cNvCxnSpPr>
                <a:cxnSpLocks/>
              </p:cNvCxnSpPr>
              <p:nvPr/>
            </p:nvCxnSpPr>
            <p:spPr>
              <a:xfrm>
                <a:off x="6124523" y="5170709"/>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8B8B91F-0DEC-8A53-3C23-36883C323EE3}"/>
                  </a:ext>
                </a:extLst>
              </p:cNvPr>
              <p:cNvCxnSpPr>
                <a:cxnSpLocks/>
              </p:cNvCxnSpPr>
              <p:nvPr/>
            </p:nvCxnSpPr>
            <p:spPr>
              <a:xfrm>
                <a:off x="6124523" y="5323109"/>
                <a:ext cx="3489435" cy="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F12FCF50-CB47-BE77-341D-93A1E21E3903}"/>
                    </a:ext>
                  </a:extLst>
                </p:cNvPr>
                <p:cNvSpPr/>
                <p:nvPr/>
              </p:nvSpPr>
              <p:spPr>
                <a:xfrm>
                  <a:off x="6481873" y="4073419"/>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oMath>
                    </m:oMathPara>
                  </a14:m>
                  <a:endParaRPr lang="en-GB" sz="2400" dirty="0"/>
                </a:p>
              </p:txBody>
            </p:sp>
          </mc:Choice>
          <mc:Fallback xmlns="">
            <p:sp>
              <p:nvSpPr>
                <p:cNvPr id="31" name="Rounded Rectangle 30">
                  <a:extLst>
                    <a:ext uri="{FF2B5EF4-FFF2-40B4-BE49-F238E27FC236}">
                      <a16:creationId xmlns:a16="http://schemas.microsoft.com/office/drawing/2014/main" id="{F12FCF50-CB47-BE77-341D-93A1E21E3903}"/>
                    </a:ext>
                  </a:extLst>
                </p:cNvPr>
                <p:cNvSpPr>
                  <a:spLocks noRot="1" noChangeAspect="1" noMove="1" noResize="1" noEditPoints="1" noAdjustHandles="1" noChangeArrowheads="1" noChangeShapeType="1" noTextEdit="1"/>
                </p:cNvSpPr>
                <p:nvPr/>
              </p:nvSpPr>
              <p:spPr>
                <a:xfrm>
                  <a:off x="6481873" y="4073419"/>
                  <a:ext cx="672663" cy="1467402"/>
                </a:xfrm>
                <a:prstGeom prst="roundRect">
                  <a:avLst/>
                </a:prstGeom>
                <a:blipFill>
                  <a:blip r:embed="rId11"/>
                  <a:stretch>
                    <a:fillRect l="-17647"/>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015DE408-0114-C934-3B41-ACB5DB37A1F4}"/>
                    </a:ext>
                  </a:extLst>
                </p:cNvPr>
                <p:cNvSpPr/>
                <p:nvPr/>
              </p:nvSpPr>
              <p:spPr>
                <a:xfrm>
                  <a:off x="8484093" y="4073419"/>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oMath>
                    </m:oMathPara>
                  </a14:m>
                  <a:endParaRPr lang="en-GB" sz="2400" dirty="0"/>
                </a:p>
              </p:txBody>
            </p:sp>
          </mc:Choice>
          <mc:Fallback xmlns="">
            <p:sp>
              <p:nvSpPr>
                <p:cNvPr id="32" name="Rounded Rectangle 31">
                  <a:extLst>
                    <a:ext uri="{FF2B5EF4-FFF2-40B4-BE49-F238E27FC236}">
                      <a16:creationId xmlns:a16="http://schemas.microsoft.com/office/drawing/2014/main" id="{015DE408-0114-C934-3B41-ACB5DB37A1F4}"/>
                    </a:ext>
                  </a:extLst>
                </p:cNvPr>
                <p:cNvSpPr>
                  <a:spLocks noRot="1" noChangeAspect="1" noMove="1" noResize="1" noEditPoints="1" noAdjustHandles="1" noChangeArrowheads="1" noChangeShapeType="1" noTextEdit="1"/>
                </p:cNvSpPr>
                <p:nvPr/>
              </p:nvSpPr>
              <p:spPr>
                <a:xfrm>
                  <a:off x="8484093" y="4073419"/>
                  <a:ext cx="672663" cy="1467402"/>
                </a:xfrm>
                <a:prstGeom prst="roundRect">
                  <a:avLst/>
                </a:prstGeom>
                <a:blipFill>
                  <a:blip r:embed="rId12"/>
                  <a:stretch>
                    <a:fillRect l="-17308"/>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79933056-416F-71A1-FEAD-D0289B4486EE}"/>
                    </a:ext>
                  </a:extLst>
                </p:cNvPr>
                <p:cNvSpPr/>
                <p:nvPr/>
              </p:nvSpPr>
              <p:spPr>
                <a:xfrm>
                  <a:off x="7532908" y="4041889"/>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𝑈</m:t>
                        </m:r>
                      </m:oMath>
                    </m:oMathPara>
                  </a14:m>
                  <a:endParaRPr lang="en-GB" sz="2400" dirty="0"/>
                </a:p>
              </p:txBody>
            </p:sp>
          </mc:Choice>
          <mc:Fallback xmlns="">
            <p:sp>
              <p:nvSpPr>
                <p:cNvPr id="33" name="Rounded Rectangle 32">
                  <a:extLst>
                    <a:ext uri="{FF2B5EF4-FFF2-40B4-BE49-F238E27FC236}">
                      <a16:creationId xmlns:a16="http://schemas.microsoft.com/office/drawing/2014/main" id="{79933056-416F-71A1-FEAD-D0289B4486EE}"/>
                    </a:ext>
                  </a:extLst>
                </p:cNvPr>
                <p:cNvSpPr>
                  <a:spLocks noRot="1" noChangeAspect="1" noMove="1" noResize="1" noEditPoints="1" noAdjustHandles="1" noChangeArrowheads="1" noChangeShapeType="1" noTextEdit="1"/>
                </p:cNvSpPr>
                <p:nvPr/>
              </p:nvSpPr>
              <p:spPr>
                <a:xfrm>
                  <a:off x="7532908" y="4041889"/>
                  <a:ext cx="672663" cy="715654"/>
                </a:xfrm>
                <a:prstGeom prst="roundRect">
                  <a:avLst/>
                </a:prstGeom>
                <a:blipFill>
                  <a:blip r:embed="rId13"/>
                  <a:stretch>
                    <a:fillRect l="-9804" b="-2041"/>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ounded Rectangle 33">
                  <a:extLst>
                    <a:ext uri="{FF2B5EF4-FFF2-40B4-BE49-F238E27FC236}">
                      <a16:creationId xmlns:a16="http://schemas.microsoft.com/office/drawing/2014/main" id="{4FEDBE27-E431-6101-E71B-5B65B21F938A}"/>
                    </a:ext>
                  </a:extLst>
                </p:cNvPr>
                <p:cNvSpPr/>
                <p:nvPr/>
              </p:nvSpPr>
              <p:spPr>
                <a:xfrm>
                  <a:off x="9505467" y="4032116"/>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𝑈</m:t>
                        </m:r>
                      </m:oMath>
                    </m:oMathPara>
                  </a14:m>
                  <a:endParaRPr lang="en-GB" sz="2400" dirty="0"/>
                </a:p>
              </p:txBody>
            </p:sp>
          </mc:Choice>
          <mc:Fallback xmlns="">
            <p:sp>
              <p:nvSpPr>
                <p:cNvPr id="34" name="Rounded Rectangle 33">
                  <a:extLst>
                    <a:ext uri="{FF2B5EF4-FFF2-40B4-BE49-F238E27FC236}">
                      <a16:creationId xmlns:a16="http://schemas.microsoft.com/office/drawing/2014/main" id="{4FEDBE27-E431-6101-E71B-5B65B21F938A}"/>
                    </a:ext>
                  </a:extLst>
                </p:cNvPr>
                <p:cNvSpPr>
                  <a:spLocks noRot="1" noChangeAspect="1" noMove="1" noResize="1" noEditPoints="1" noAdjustHandles="1" noChangeArrowheads="1" noChangeShapeType="1" noTextEdit="1"/>
                </p:cNvSpPr>
                <p:nvPr/>
              </p:nvSpPr>
              <p:spPr>
                <a:xfrm>
                  <a:off x="9505467" y="4032116"/>
                  <a:ext cx="672663" cy="715654"/>
                </a:xfrm>
                <a:prstGeom prst="roundRect">
                  <a:avLst/>
                </a:prstGeom>
                <a:blipFill>
                  <a:blip r:embed="rId14"/>
                  <a:stretch>
                    <a:fillRect l="-7843" b="-4082"/>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E9B628A3-D339-B797-2B94-EAAE7EE78F0C}"/>
                    </a:ext>
                  </a:extLst>
                </p:cNvPr>
                <p:cNvSpPr/>
                <p:nvPr/>
              </p:nvSpPr>
              <p:spPr>
                <a:xfrm>
                  <a:off x="11363179" y="4032116"/>
                  <a:ext cx="672663" cy="1467402"/>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𝑡</m:t>
                            </m:r>
                          </m:sub>
                        </m:sSub>
                      </m:oMath>
                    </m:oMathPara>
                  </a14:m>
                  <a:endParaRPr lang="en-GB" sz="2400" dirty="0"/>
                </a:p>
              </p:txBody>
            </p:sp>
          </mc:Choice>
          <mc:Fallback xmlns="">
            <p:sp>
              <p:nvSpPr>
                <p:cNvPr id="39" name="Rounded Rectangle 38">
                  <a:extLst>
                    <a:ext uri="{FF2B5EF4-FFF2-40B4-BE49-F238E27FC236}">
                      <a16:creationId xmlns:a16="http://schemas.microsoft.com/office/drawing/2014/main" id="{E9B628A3-D339-B797-2B94-EAAE7EE78F0C}"/>
                    </a:ext>
                  </a:extLst>
                </p:cNvPr>
                <p:cNvSpPr>
                  <a:spLocks noRot="1" noChangeAspect="1" noMove="1" noResize="1" noEditPoints="1" noAdjustHandles="1" noChangeArrowheads="1" noChangeShapeType="1" noTextEdit="1"/>
                </p:cNvSpPr>
                <p:nvPr/>
              </p:nvSpPr>
              <p:spPr>
                <a:xfrm>
                  <a:off x="11363179" y="4032116"/>
                  <a:ext cx="672663" cy="1467402"/>
                </a:xfrm>
                <a:prstGeom prst="roundRect">
                  <a:avLst/>
                </a:prstGeom>
                <a:blipFill>
                  <a:blip r:embed="rId15"/>
                  <a:stretch>
                    <a:fillRect l="-15385"/>
                  </a:stretch>
                </a:blipFill>
                <a:ln w="28575"/>
              </p:spPr>
              <p:txBody>
                <a:bodyPr/>
                <a:lstStyle/>
                <a:p>
                  <a:r>
                    <a:rPr lang="en-GB">
                      <a:noFill/>
                    </a:rPr>
                    <a:t> </a:t>
                  </a:r>
                </a:p>
              </p:txBody>
            </p:sp>
          </mc:Fallback>
        </mc:AlternateContent>
        <p:sp>
          <p:nvSpPr>
            <p:cNvPr id="52" name="Rectangle 51">
              <a:extLst>
                <a:ext uri="{FF2B5EF4-FFF2-40B4-BE49-F238E27FC236}">
                  <a16:creationId xmlns:a16="http://schemas.microsoft.com/office/drawing/2014/main" id="{23359221-22D5-D9DE-8B74-CC95957D78DE}"/>
                </a:ext>
              </a:extLst>
            </p:cNvPr>
            <p:cNvSpPr/>
            <p:nvPr/>
          </p:nvSpPr>
          <p:spPr>
            <a:xfrm>
              <a:off x="10405536" y="3878317"/>
              <a:ext cx="763207" cy="1836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096FDAE7-4764-3751-38F6-BAAFEFCA7B61}"/>
                </a:ext>
              </a:extLst>
            </p:cNvPr>
            <p:cNvGrpSpPr/>
            <p:nvPr/>
          </p:nvGrpSpPr>
          <p:grpSpPr>
            <a:xfrm rot="5400000">
              <a:off x="10740196" y="4614495"/>
              <a:ext cx="98338" cy="454812"/>
              <a:chOff x="2753710" y="4277709"/>
              <a:chExt cx="84083" cy="388883"/>
            </a:xfrm>
          </p:grpSpPr>
          <p:sp>
            <p:nvSpPr>
              <p:cNvPr id="49" name="Oval 48">
                <a:extLst>
                  <a:ext uri="{FF2B5EF4-FFF2-40B4-BE49-F238E27FC236}">
                    <a16:creationId xmlns:a16="http://schemas.microsoft.com/office/drawing/2014/main" id="{896F22F2-BA9B-0A98-2CF4-516FA579661B}"/>
                  </a:ext>
                </a:extLst>
              </p:cNvPr>
              <p:cNvSpPr/>
              <p:nvPr/>
            </p:nvSpPr>
            <p:spPr>
              <a:xfrm>
                <a:off x="2753710" y="42777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192EC61-2787-74F1-F874-C518FF23D1AF}"/>
                  </a:ext>
                </a:extLst>
              </p:cNvPr>
              <p:cNvSpPr/>
              <p:nvPr/>
            </p:nvSpPr>
            <p:spPr>
              <a:xfrm>
                <a:off x="2753710" y="44301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33C34B50-29FA-79CA-0333-10B7F8CA483F}"/>
                  </a:ext>
                </a:extLst>
              </p:cNvPr>
              <p:cNvSpPr/>
              <p:nvPr/>
            </p:nvSpPr>
            <p:spPr>
              <a:xfrm>
                <a:off x="2753710" y="4582509"/>
                <a:ext cx="84083" cy="8408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sp>
        <p:nvSpPr>
          <p:cNvPr id="7" name="TextBox 6">
            <a:extLst>
              <a:ext uri="{FF2B5EF4-FFF2-40B4-BE49-F238E27FC236}">
                <a16:creationId xmlns:a16="http://schemas.microsoft.com/office/drawing/2014/main" id="{4E3B03DD-E11B-3D2C-FB89-286F7D814B7B}"/>
              </a:ext>
            </a:extLst>
          </p:cNvPr>
          <p:cNvSpPr txBox="1"/>
          <p:nvPr/>
        </p:nvSpPr>
        <p:spPr>
          <a:xfrm>
            <a:off x="706866" y="2729635"/>
            <a:ext cx="3393878" cy="440955"/>
          </a:xfrm>
          <a:prstGeom prst="rect">
            <a:avLst/>
          </a:prstGeom>
          <a:noFill/>
        </p:spPr>
        <p:txBody>
          <a:bodyPr wrap="none" rtlCol="0">
            <a:spAutoFit/>
          </a:bodyPr>
          <a:lstStyle/>
          <a:p>
            <a:pPr algn="l">
              <a:lnSpc>
                <a:spcPts val="2880"/>
              </a:lnSpc>
              <a:spcBef>
                <a:spcPts val="1200"/>
              </a:spcBef>
            </a:pPr>
            <a:r>
              <a:rPr lang="en-GB" sz="2400" b="1" dirty="0">
                <a:solidFill>
                  <a:schemeClr val="tx2"/>
                </a:solidFill>
              </a:rPr>
              <a:t>Non-adaptive security</a:t>
            </a:r>
          </a:p>
        </p:txBody>
      </p:sp>
      <p:sp>
        <p:nvSpPr>
          <p:cNvPr id="10" name="TextBox 9">
            <a:extLst>
              <a:ext uri="{FF2B5EF4-FFF2-40B4-BE49-F238E27FC236}">
                <a16:creationId xmlns:a16="http://schemas.microsoft.com/office/drawing/2014/main" id="{B63A742F-F2D1-6368-FBA5-D056977B36DD}"/>
              </a:ext>
            </a:extLst>
          </p:cNvPr>
          <p:cNvSpPr txBox="1"/>
          <p:nvPr/>
        </p:nvSpPr>
        <p:spPr>
          <a:xfrm>
            <a:off x="5631356" y="2729635"/>
            <a:ext cx="2702791" cy="440955"/>
          </a:xfrm>
          <a:prstGeom prst="rect">
            <a:avLst/>
          </a:prstGeom>
          <a:noFill/>
        </p:spPr>
        <p:txBody>
          <a:bodyPr wrap="none" rtlCol="0">
            <a:spAutoFit/>
          </a:bodyPr>
          <a:lstStyle/>
          <a:p>
            <a:pPr algn="l">
              <a:lnSpc>
                <a:spcPts val="2880"/>
              </a:lnSpc>
              <a:spcBef>
                <a:spcPts val="1200"/>
              </a:spcBef>
            </a:pPr>
            <a:r>
              <a:rPr lang="en-GB" sz="2400" b="1" dirty="0">
                <a:solidFill>
                  <a:schemeClr val="tx2"/>
                </a:solidFill>
              </a:rPr>
              <a:t>Adaptive security</a:t>
            </a:r>
          </a:p>
        </p:txBody>
      </p:sp>
      <p:sp>
        <p:nvSpPr>
          <p:cNvPr id="22" name="TextBox 21">
            <a:extLst>
              <a:ext uri="{FF2B5EF4-FFF2-40B4-BE49-F238E27FC236}">
                <a16:creationId xmlns:a16="http://schemas.microsoft.com/office/drawing/2014/main" id="{20CECD3E-DF79-F681-3C8B-E319566B7A4B}"/>
              </a:ext>
            </a:extLst>
          </p:cNvPr>
          <p:cNvSpPr txBox="1"/>
          <p:nvPr/>
        </p:nvSpPr>
        <p:spPr>
          <a:xfrm>
            <a:off x="5150802" y="5687806"/>
            <a:ext cx="4607980" cy="440505"/>
          </a:xfrm>
          <a:prstGeom prst="rect">
            <a:avLst/>
          </a:prstGeom>
          <a:noFill/>
        </p:spPr>
        <p:txBody>
          <a:bodyPr wrap="square" rtlCol="0">
            <a:spAutoFit/>
          </a:bodyPr>
          <a:lstStyle/>
          <a:p>
            <a:pPr algn="ctr">
              <a:lnSpc>
                <a:spcPts val="2880"/>
              </a:lnSpc>
              <a:spcBef>
                <a:spcPts val="1200"/>
              </a:spcBef>
            </a:pPr>
            <a:r>
              <a:rPr lang="en-GB" dirty="0">
                <a:latin typeface="Segoe Print" panose="02000800000000000000" pitchFamily="2" charset="0"/>
              </a:rPr>
              <a:t>computationally efficient unitaries</a:t>
            </a:r>
          </a:p>
        </p:txBody>
      </p:sp>
      <p:pic>
        <p:nvPicPr>
          <p:cNvPr id="35" name="Picture 5" descr="E:\fppt\template\arrows\arrow3.png">
            <a:extLst>
              <a:ext uri="{FF2B5EF4-FFF2-40B4-BE49-F238E27FC236}">
                <a16:creationId xmlns:a16="http://schemas.microsoft.com/office/drawing/2014/main" id="{F02F3709-CFDE-F992-77EF-B798DE344C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86723">
            <a:off x="5432937" y="5145862"/>
            <a:ext cx="919987" cy="4051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E:\fppt\template\arrows\arrow5.png">
            <a:extLst>
              <a:ext uri="{FF2B5EF4-FFF2-40B4-BE49-F238E27FC236}">
                <a16:creationId xmlns:a16="http://schemas.microsoft.com/office/drawing/2014/main" id="{097A6245-5982-0943-7EB4-E1D7EA9AFE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2612718" flipV="1">
            <a:off x="3933306" y="4915364"/>
            <a:ext cx="1886986" cy="4108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3AED4764-FA8E-2378-6C47-695C68FF8B1D}"/>
                  </a:ext>
                </a:extLst>
              </p:cNvPr>
              <p:cNvSpPr txBox="1"/>
              <p:nvPr/>
            </p:nvSpPr>
            <p:spPr>
              <a:xfrm>
                <a:off x="1424493" y="1241244"/>
                <a:ext cx="9363110" cy="1184748"/>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880"/>
                  </a:lnSpc>
                  <a:spcBef>
                    <a:spcPts val="1200"/>
                  </a:spcBef>
                </a:pPr>
                <a:r>
                  <a:rPr lang="en-GB" sz="2400" b="1" dirty="0">
                    <a:solidFill>
                      <a:schemeClr val="accent3"/>
                    </a:solidFill>
                  </a:rPr>
                  <a:t>PRU:</a:t>
                </a:r>
                <a:r>
                  <a:rPr lang="en-GB" sz="2400" dirty="0"/>
                  <a:t> family </a:t>
                </a:r>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𝑘</m:t>
                                </m:r>
                              </m:sub>
                            </m:sSub>
                          </m:e>
                        </m:d>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𝒦</m:t>
                        </m:r>
                      </m:sub>
                    </m:sSub>
                  </m:oMath>
                </a14:m>
                <a:r>
                  <a:rPr lang="en-GB" sz="2400" dirty="0"/>
                  <a:t> of efficient </a:t>
                </a:r>
                <a14:m>
                  <m:oMath xmlns:m="http://schemas.openxmlformats.org/officeDocument/2006/math">
                    <m:r>
                      <a:rPr lang="en-US" sz="2400" b="0" i="1" smtClean="0">
                        <a:latin typeface="Cambria Math" panose="02040503050406030204" pitchFamily="18" charset="0"/>
                      </a:rPr>
                      <m:t>𝑛</m:t>
                    </m:r>
                  </m:oMath>
                </a14:m>
                <a:r>
                  <a:rPr lang="en-GB" sz="2400" dirty="0"/>
                  <a:t>-qubit unitaries such that no </a:t>
                </a:r>
                <a:r>
                  <a:rPr lang="en-GB" sz="2400" b="1" dirty="0">
                    <a:solidFill>
                      <a:schemeClr val="accent1"/>
                    </a:solidFill>
                  </a:rPr>
                  <a:t>computationally efficient</a:t>
                </a:r>
                <a:r>
                  <a:rPr lang="en-GB" sz="2400" dirty="0"/>
                  <a:t> (poly(</a:t>
                </a:r>
                <a14:m>
                  <m:oMath xmlns:m="http://schemas.openxmlformats.org/officeDocument/2006/math">
                    <m:r>
                      <a:rPr lang="en-US" sz="2400" i="1">
                        <a:latin typeface="Cambria Math" panose="02040503050406030204" pitchFamily="18" charset="0"/>
                      </a:rPr>
                      <m:t>𝑛</m:t>
                    </m:r>
                  </m:oMath>
                </a14:m>
                <a:r>
                  <a:rPr lang="en-GB" sz="2400" dirty="0"/>
                  <a:t>)-time) algorithm can distinguish a random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𝑘</m:t>
                        </m:r>
                      </m:sub>
                    </m:sSub>
                  </m:oMath>
                </a14:m>
                <a:r>
                  <a:rPr lang="en-GB" sz="2400" dirty="0"/>
                  <a:t> from a </a:t>
                </a:r>
                <a:r>
                  <a:rPr lang="en-GB" sz="2400" dirty="0" err="1"/>
                  <a:t>Haar</a:t>
                </a:r>
                <a:r>
                  <a:rPr lang="en-GB" sz="2400" dirty="0"/>
                  <a:t> random unitary </a:t>
                </a:r>
                <a14:m>
                  <m:oMath xmlns:m="http://schemas.openxmlformats.org/officeDocument/2006/math">
                    <m:r>
                      <a:rPr lang="en-US" sz="2400" b="0" i="1" smtClean="0">
                        <a:latin typeface="Cambria Math" panose="02040503050406030204" pitchFamily="18" charset="0"/>
                      </a:rPr>
                      <m:t>𝑈</m:t>
                    </m:r>
                  </m:oMath>
                </a14:m>
                <a:r>
                  <a:rPr lang="en-GB" sz="2400" dirty="0"/>
                  <a:t> given </a:t>
                </a:r>
                <a:r>
                  <a:rPr lang="en-GB" sz="2400" b="1" dirty="0">
                    <a:solidFill>
                      <a:schemeClr val="accent1"/>
                    </a:solidFill>
                  </a:rPr>
                  <a:t>oracle access</a:t>
                </a:r>
                <a:r>
                  <a:rPr lang="en-GB" sz="2400" dirty="0"/>
                  <a:t>.</a:t>
                </a:r>
              </a:p>
            </p:txBody>
          </p:sp>
        </mc:Choice>
        <mc:Fallback>
          <p:sp>
            <p:nvSpPr>
              <p:cNvPr id="37" name="TextBox 36">
                <a:extLst>
                  <a:ext uri="{FF2B5EF4-FFF2-40B4-BE49-F238E27FC236}">
                    <a16:creationId xmlns:a16="http://schemas.microsoft.com/office/drawing/2014/main" id="{3AED4764-FA8E-2378-6C47-695C68FF8B1D}"/>
                  </a:ext>
                </a:extLst>
              </p:cNvPr>
              <p:cNvSpPr txBox="1">
                <a:spLocks noRot="1" noChangeAspect="1" noMove="1" noResize="1" noEditPoints="1" noAdjustHandles="1" noChangeArrowheads="1" noChangeShapeType="1" noTextEdit="1"/>
              </p:cNvSpPr>
              <p:nvPr/>
            </p:nvSpPr>
            <p:spPr>
              <a:xfrm>
                <a:off x="1424493" y="1241244"/>
                <a:ext cx="9363110" cy="1184748"/>
              </a:xfrm>
              <a:prstGeom prst="rect">
                <a:avLst/>
              </a:prstGeom>
              <a:blipFill>
                <a:blip r:embed="rId17"/>
                <a:stretch>
                  <a:fillRect l="-945" t="-4124" r="-135" b="-9278"/>
                </a:stretch>
              </a:blipFill>
              <a:ln w="28575"/>
            </p:spPr>
            <p:txBody>
              <a:bodyPr/>
              <a:lstStyle/>
              <a:p>
                <a:r>
                  <a:rPr lang="en-US">
                    <a:noFill/>
                  </a:rPr>
                  <a:t> </a:t>
                </a:r>
              </a:p>
            </p:txBody>
          </p:sp>
        </mc:Fallback>
      </mc:AlternateContent>
    </p:spTree>
    <p:extLst>
      <p:ext uri="{BB962C8B-B14F-4D97-AF65-F5344CB8AC3E}">
        <p14:creationId xmlns:p14="http://schemas.microsoft.com/office/powerpoint/2010/main" val="28356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1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1216732" y="1319463"/>
                <a:ext cx="9758534" cy="4436241"/>
              </a:xfrm>
            </p:spPr>
            <p:txBody>
              <a:bodyPr>
                <a:normAutofit/>
              </a:bodyPr>
              <a:lstStyle/>
              <a:p>
                <a:r>
                  <a:rPr lang="en-GB" sz="2400" b="1" dirty="0">
                    <a:solidFill>
                      <a:srgbClr val="7030A0"/>
                    </a:solidFill>
                  </a:rPr>
                  <a:t>Order of quantifiers:</a:t>
                </a:r>
                <a:r>
                  <a:rPr lang="en-GB" sz="2400" dirty="0"/>
                  <a:t> Construction of </a:t>
                </a:r>
                <a14:m>
                  <m:oMath xmlns:m="http://schemas.openxmlformats.org/officeDocument/2006/math">
                    <m:r>
                      <a:rPr lang="en-US" sz="2400" i="1">
                        <a:latin typeface="Cambria Math" panose="02040503050406030204" pitchFamily="18" charset="0"/>
                      </a:rPr>
                      <m:t>𝑡</m:t>
                    </m:r>
                  </m:oMath>
                </a14:m>
                <a:r>
                  <a:rPr lang="en-GB" sz="2400" dirty="0"/>
                  <a:t>-design depends on parameter </a:t>
                </a:r>
                <a14:m>
                  <m:oMath xmlns:m="http://schemas.openxmlformats.org/officeDocument/2006/math">
                    <m:r>
                      <a:rPr lang="en-US" sz="2400" i="1">
                        <a:latin typeface="Cambria Math" panose="02040503050406030204" pitchFamily="18" charset="0"/>
                      </a:rPr>
                      <m:t>𝑡</m:t>
                    </m:r>
                  </m:oMath>
                </a14:m>
                <a:r>
                  <a:rPr lang="en-GB" sz="2400" dirty="0"/>
                  <a:t>: the complexity of design is </a:t>
                </a:r>
                <a14:m>
                  <m:oMath xmlns:m="http://schemas.openxmlformats.org/officeDocument/2006/math">
                    <m:r>
                      <m:rPr>
                        <m:sty m:val="p"/>
                      </m:rPr>
                      <a:rPr lang="en-US" sz="2400">
                        <a:latin typeface="Cambria Math" panose="02040503050406030204" pitchFamily="18" charset="0"/>
                      </a:rPr>
                      <m:t>Ω</m:t>
                    </m:r>
                    <m:r>
                      <a:rPr lang="en-US" sz="2400" i="1">
                        <a:latin typeface="Cambria Math" panose="02040503050406030204" pitchFamily="18" charset="0"/>
                      </a:rPr>
                      <m:t>(</m:t>
                    </m:r>
                    <m:r>
                      <a:rPr lang="en-US" sz="2400" i="1">
                        <a:latin typeface="Cambria Math" panose="02040503050406030204" pitchFamily="18" charset="0"/>
                      </a:rPr>
                      <m:t>𝑛𝑡</m:t>
                    </m:r>
                    <m:r>
                      <a:rPr lang="en-US" sz="2400" i="1">
                        <a:latin typeface="Cambria Math" panose="02040503050406030204" pitchFamily="18" charset="0"/>
                      </a:rPr>
                      <m:t>)</m:t>
                    </m:r>
                  </m:oMath>
                </a14:m>
                <a:r>
                  <a:rPr lang="en-GB" sz="2400" dirty="0"/>
                  <a:t>. </a:t>
                </a:r>
              </a:p>
              <a:p>
                <a:r>
                  <a:rPr lang="en-GB" sz="2400" dirty="0"/>
                  <a:t>On the other hand, PRUs can run in time much smaller than the algorithms they are designed to fool.</a:t>
                </a:r>
              </a:p>
              <a:p>
                <a:r>
                  <a:rPr lang="en-US" sz="2400" dirty="0"/>
                  <a:t>Unlike </a:t>
                </a:r>
                <a14:m>
                  <m:oMath xmlns:m="http://schemas.openxmlformats.org/officeDocument/2006/math">
                    <m:r>
                      <a:rPr lang="en-US" sz="2400" i="1">
                        <a:latin typeface="Cambria Math" panose="02040503050406030204" pitchFamily="18" charset="0"/>
                      </a:rPr>
                      <m:t>𝑡</m:t>
                    </m:r>
                  </m:oMath>
                </a14:m>
                <a:r>
                  <a:rPr lang="en-US" sz="2400" dirty="0"/>
                  <a:t>-designs, PRUs require </a:t>
                </a:r>
                <a:r>
                  <a:rPr lang="en-US" sz="2400" b="1" dirty="0">
                    <a:solidFill>
                      <a:srgbClr val="7030A0"/>
                    </a:solidFill>
                  </a:rPr>
                  <a:t>computational assumptions</a:t>
                </a:r>
                <a:r>
                  <a:rPr lang="en-US" sz="2400" dirty="0"/>
                  <a:t>. Existence of PRUs imply (at the very least) </a:t>
                </a:r>
                <a:r>
                  <a:rPr lang="en-US" sz="2400" b="1" dirty="0" err="1">
                    <a:solidFill>
                      <a:srgbClr val="7A5D1F"/>
                    </a:solidFill>
                  </a:rPr>
                  <a:t>unitaryBQP</a:t>
                </a:r>
                <a:r>
                  <a:rPr lang="en-US" sz="2400" dirty="0"/>
                  <a:t> ≠ </a:t>
                </a:r>
                <a:r>
                  <a:rPr lang="en-US" sz="2400" b="1" dirty="0" err="1">
                    <a:solidFill>
                      <a:srgbClr val="7A5D1F"/>
                    </a:solidFill>
                  </a:rPr>
                  <a:t>unitaryPSPACE</a:t>
                </a:r>
                <a:r>
                  <a:rPr lang="en-US" sz="2400" dirty="0"/>
                  <a:t>, which is an open question.</a:t>
                </a:r>
              </a:p>
            </p:txBody>
          </p:sp>
        </mc:Choice>
        <mc:Fallback>
          <p:sp>
            <p:nvSpPr>
              <p:cNvPr id="2" name="Content Placeholder 1">
                <a:extLst>
                  <a:ext uri="{FF2B5EF4-FFF2-40B4-BE49-F238E27FC236}">
                    <a16:creationId xmlns:a16="http://schemas.microsoft.com/office/drawing/2014/main" id="{B54328A0-EE0B-FD36-E83B-4F798709043D}"/>
                  </a:ext>
                </a:extLst>
              </p:cNvPr>
              <p:cNvSpPr>
                <a:spLocks noGrp="1" noRot="1" noChangeAspect="1" noMove="1" noResize="1" noEditPoints="1" noAdjustHandles="1" noChangeArrowheads="1" noChangeShapeType="1" noTextEdit="1"/>
              </p:cNvSpPr>
              <p:nvPr>
                <p:ph sz="half" idx="10"/>
              </p:nvPr>
            </p:nvSpPr>
            <p:spPr>
              <a:xfrm>
                <a:off x="1216732" y="1319463"/>
                <a:ext cx="9758534" cy="4436241"/>
              </a:xfrm>
              <a:blipFill>
                <a:blip r:embed="rId2"/>
                <a:stretch>
                  <a:fillRect l="-91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PRUs vs t-designs</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0E21EC54-954D-746D-7109-CBB2D2E35B57}"/>
                  </a:ext>
                </a:extLst>
              </p:cNvPr>
              <p:cNvGraphicFramePr>
                <a:graphicFrameLocks noGrp="1"/>
              </p:cNvGraphicFramePr>
              <p:nvPr>
                <p:extLst>
                  <p:ext uri="{D42A27DB-BD31-4B8C-83A1-F6EECF244321}">
                    <p14:modId xmlns:p14="http://schemas.microsoft.com/office/powerpoint/2010/main" val="3295207061"/>
                  </p:ext>
                </p:extLst>
              </p:nvPr>
            </p:nvGraphicFramePr>
            <p:xfrm>
              <a:off x="2031999" y="5341507"/>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132396014"/>
                        </a:ext>
                      </a:extLst>
                    </a:gridCol>
                    <a:gridCol w="4064000">
                      <a:extLst>
                        <a:ext uri="{9D8B030D-6E8A-4147-A177-3AD203B41FA5}">
                          <a16:colId xmlns:a16="http://schemas.microsoft.com/office/drawing/2014/main" val="2224261173"/>
                        </a:ext>
                      </a:extLst>
                    </a:gridCol>
                  </a:tblGrid>
                  <a:tr h="370840">
                    <a:tc>
                      <a:txBody>
                        <a:bodyPr/>
                        <a:lstStyle/>
                        <a:p>
                          <a:pPr algn="ctr"/>
                          <a:r>
                            <a:rPr lang="en-US" dirty="0"/>
                            <a:t>Quantum pseudorandom object</a:t>
                          </a:r>
                        </a:p>
                      </a:txBody>
                      <a:tcPr/>
                    </a:tc>
                    <a:tc>
                      <a:txBody>
                        <a:bodyPr/>
                        <a:lstStyle/>
                        <a:p>
                          <a:pPr algn="ctr"/>
                          <a:r>
                            <a:rPr lang="en-US" dirty="0"/>
                            <a:t>Classical analogue</a:t>
                          </a:r>
                        </a:p>
                      </a:txBody>
                      <a:tcPr/>
                    </a:tc>
                    <a:extLst>
                      <a:ext uri="{0D108BD9-81ED-4DB2-BD59-A6C34878D82A}">
                        <a16:rowId xmlns:a16="http://schemas.microsoft.com/office/drawing/2014/main" val="3169644109"/>
                      </a:ext>
                    </a:extLst>
                  </a:tr>
                  <a:tr h="370840">
                    <a:tc>
                      <a:txBody>
                        <a:bodyPr/>
                        <a:lstStyle/>
                        <a:p>
                          <a:pPr algn="ctr"/>
                          <a14:m>
                            <m:oMath xmlns:m="http://schemas.openxmlformats.org/officeDocument/2006/math">
                              <m:r>
                                <a:rPr lang="en-US" sz="1800" b="0" i="1" smtClean="0">
                                  <a:solidFill>
                                    <a:sysClr val="windowText" lastClr="000000"/>
                                  </a:solidFill>
                                  <a:latin typeface="Cambria Math" panose="02040503050406030204" pitchFamily="18" charset="0"/>
                                </a:rPr>
                                <m:t>𝑡</m:t>
                              </m:r>
                            </m:oMath>
                          </a14:m>
                          <a:r>
                            <a:rPr lang="en-US" sz="1800" b="0" dirty="0">
                              <a:solidFill>
                                <a:sysClr val="windowText" lastClr="000000"/>
                              </a:solidFill>
                            </a:rPr>
                            <a:t>-designs</a:t>
                          </a:r>
                          <a:endParaRPr lang="en-US" b="0" dirty="0">
                            <a:solidFill>
                              <a:sysClr val="windowText" lastClr="000000"/>
                            </a:solidFill>
                          </a:endParaRPr>
                        </a:p>
                      </a:txBody>
                      <a:tcPr/>
                    </a:tc>
                    <a:tc>
                      <a:txBody>
                        <a:bodyPr/>
                        <a:lstStyle/>
                        <a:p>
                          <a:pPr algn="ctr"/>
                          <a14:m>
                            <m:oMath xmlns:m="http://schemas.openxmlformats.org/officeDocument/2006/math">
                              <m:r>
                                <a:rPr lang="en-US" sz="1800" b="0" i="1" smtClean="0">
                                  <a:solidFill>
                                    <a:sysClr val="windowText" lastClr="000000"/>
                                  </a:solidFill>
                                  <a:latin typeface="Cambria Math" panose="02040503050406030204" pitchFamily="18" charset="0"/>
                                </a:rPr>
                                <m:t>𝑡</m:t>
                              </m:r>
                            </m:oMath>
                          </a14:m>
                          <a:r>
                            <a:rPr lang="en-US" b="0" dirty="0">
                              <a:solidFill>
                                <a:sysClr val="windowText" lastClr="000000"/>
                              </a:solidFill>
                            </a:rPr>
                            <a:t>-wise independent permutation</a:t>
                          </a:r>
                        </a:p>
                      </a:txBody>
                      <a:tcPr/>
                    </a:tc>
                    <a:extLst>
                      <a:ext uri="{0D108BD9-81ED-4DB2-BD59-A6C34878D82A}">
                        <a16:rowId xmlns:a16="http://schemas.microsoft.com/office/drawing/2014/main" val="338845774"/>
                      </a:ext>
                    </a:extLst>
                  </a:tr>
                  <a:tr h="370840">
                    <a:tc>
                      <a:txBody>
                        <a:bodyPr/>
                        <a:lstStyle/>
                        <a:p>
                          <a:pPr algn="ctr"/>
                          <a:r>
                            <a:rPr lang="en-US" dirty="0"/>
                            <a:t>PRUs</a:t>
                          </a:r>
                        </a:p>
                      </a:txBody>
                      <a:tcPr/>
                    </a:tc>
                    <a:tc>
                      <a:txBody>
                        <a:bodyPr/>
                        <a:lstStyle/>
                        <a:p>
                          <a:pPr algn="ctr"/>
                          <a:r>
                            <a:rPr lang="en-US" dirty="0"/>
                            <a:t>pseudorandom permutation</a:t>
                          </a:r>
                        </a:p>
                      </a:txBody>
                      <a:tcPr/>
                    </a:tc>
                    <a:extLst>
                      <a:ext uri="{0D108BD9-81ED-4DB2-BD59-A6C34878D82A}">
                        <a16:rowId xmlns:a16="http://schemas.microsoft.com/office/drawing/2014/main" val="3018441673"/>
                      </a:ext>
                    </a:extLst>
                  </a:tr>
                </a:tbl>
              </a:graphicData>
            </a:graphic>
          </p:graphicFrame>
        </mc:Choice>
        <mc:Fallback>
          <p:graphicFrame>
            <p:nvGraphicFramePr>
              <p:cNvPr id="5" name="Table 4">
                <a:extLst>
                  <a:ext uri="{FF2B5EF4-FFF2-40B4-BE49-F238E27FC236}">
                    <a16:creationId xmlns:a16="http://schemas.microsoft.com/office/drawing/2014/main" id="{0E21EC54-954D-746D-7109-CBB2D2E35B57}"/>
                  </a:ext>
                </a:extLst>
              </p:cNvPr>
              <p:cNvGraphicFramePr>
                <a:graphicFrameLocks noGrp="1"/>
              </p:cNvGraphicFramePr>
              <p:nvPr>
                <p:extLst>
                  <p:ext uri="{D42A27DB-BD31-4B8C-83A1-F6EECF244321}">
                    <p14:modId xmlns:p14="http://schemas.microsoft.com/office/powerpoint/2010/main" val="3295207061"/>
                  </p:ext>
                </p:extLst>
              </p:nvPr>
            </p:nvGraphicFramePr>
            <p:xfrm>
              <a:off x="2031999" y="5341507"/>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132396014"/>
                        </a:ext>
                      </a:extLst>
                    </a:gridCol>
                    <a:gridCol w="4064000">
                      <a:extLst>
                        <a:ext uri="{9D8B030D-6E8A-4147-A177-3AD203B41FA5}">
                          <a16:colId xmlns:a16="http://schemas.microsoft.com/office/drawing/2014/main" val="2224261173"/>
                        </a:ext>
                      </a:extLst>
                    </a:gridCol>
                  </a:tblGrid>
                  <a:tr h="370840">
                    <a:tc>
                      <a:txBody>
                        <a:bodyPr/>
                        <a:lstStyle/>
                        <a:p>
                          <a:pPr algn="ctr"/>
                          <a:r>
                            <a:rPr lang="en-US" dirty="0"/>
                            <a:t>Quantum pseudorandom object</a:t>
                          </a:r>
                        </a:p>
                      </a:txBody>
                      <a:tcPr/>
                    </a:tc>
                    <a:tc>
                      <a:txBody>
                        <a:bodyPr/>
                        <a:lstStyle/>
                        <a:p>
                          <a:pPr algn="ctr"/>
                          <a:r>
                            <a:rPr lang="en-US" dirty="0"/>
                            <a:t>Classical analogue</a:t>
                          </a:r>
                        </a:p>
                      </a:txBody>
                      <a:tcPr/>
                    </a:tc>
                    <a:extLst>
                      <a:ext uri="{0D108BD9-81ED-4DB2-BD59-A6C34878D82A}">
                        <a16:rowId xmlns:a16="http://schemas.microsoft.com/office/drawing/2014/main" val="3169644109"/>
                      </a:ext>
                    </a:extLst>
                  </a:tr>
                  <a:tr h="370840">
                    <a:tc>
                      <a:txBody>
                        <a:bodyPr/>
                        <a:lstStyle/>
                        <a:p>
                          <a:endParaRPr lang="en-US"/>
                        </a:p>
                      </a:txBody>
                      <a:tcPr>
                        <a:blipFill>
                          <a:blip r:embed="rId3"/>
                          <a:stretch>
                            <a:fillRect t="-110345" r="-100623" b="-127586"/>
                          </a:stretch>
                        </a:blipFill>
                      </a:tcPr>
                    </a:tc>
                    <a:tc>
                      <a:txBody>
                        <a:bodyPr/>
                        <a:lstStyle/>
                        <a:p>
                          <a:endParaRPr lang="en-US"/>
                        </a:p>
                      </a:txBody>
                      <a:tcPr>
                        <a:blipFill>
                          <a:blip r:embed="rId3"/>
                          <a:stretch>
                            <a:fillRect l="-100313" t="-110345" r="-937" b="-127586"/>
                          </a:stretch>
                        </a:blipFill>
                      </a:tcPr>
                    </a:tc>
                    <a:extLst>
                      <a:ext uri="{0D108BD9-81ED-4DB2-BD59-A6C34878D82A}">
                        <a16:rowId xmlns:a16="http://schemas.microsoft.com/office/drawing/2014/main" val="338845774"/>
                      </a:ext>
                    </a:extLst>
                  </a:tr>
                  <a:tr h="370840">
                    <a:tc>
                      <a:txBody>
                        <a:bodyPr/>
                        <a:lstStyle/>
                        <a:p>
                          <a:pPr algn="ctr"/>
                          <a:r>
                            <a:rPr lang="en-US" dirty="0"/>
                            <a:t>PRUs</a:t>
                          </a:r>
                        </a:p>
                      </a:txBody>
                      <a:tcPr/>
                    </a:tc>
                    <a:tc>
                      <a:txBody>
                        <a:bodyPr/>
                        <a:lstStyle/>
                        <a:p>
                          <a:pPr algn="ctr"/>
                          <a:r>
                            <a:rPr lang="en-US" dirty="0"/>
                            <a:t>pseudorandom permutation</a:t>
                          </a:r>
                        </a:p>
                      </a:txBody>
                      <a:tcPr/>
                    </a:tc>
                    <a:extLst>
                      <a:ext uri="{0D108BD9-81ED-4DB2-BD59-A6C34878D82A}">
                        <a16:rowId xmlns:a16="http://schemas.microsoft.com/office/drawing/2014/main" val="3018441673"/>
                      </a:ext>
                    </a:extLst>
                  </a:tr>
                </a:tbl>
              </a:graphicData>
            </a:graphic>
          </p:graphicFrame>
        </mc:Fallback>
      </mc:AlternateContent>
    </p:spTree>
    <p:extLst>
      <p:ext uri="{BB962C8B-B14F-4D97-AF65-F5344CB8AC3E}">
        <p14:creationId xmlns:p14="http://schemas.microsoft.com/office/powerpoint/2010/main" val="39516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1216732" y="1649247"/>
            <a:ext cx="9758534" cy="4436241"/>
          </a:xfrm>
        </p:spPr>
        <p:txBody>
          <a:bodyPr>
            <a:normAutofit/>
          </a:bodyPr>
          <a:lstStyle/>
          <a:p>
            <a:r>
              <a:rPr lang="en-GB" sz="2400" dirty="0"/>
              <a:t>[Ji, Liu, Song ‘18]: definition and construction of </a:t>
            </a:r>
            <a:r>
              <a:rPr lang="en-GB" sz="2400" b="1" dirty="0">
                <a:solidFill>
                  <a:schemeClr val="accent1"/>
                </a:solidFill>
              </a:rPr>
              <a:t>pseudorandom states </a:t>
            </a:r>
            <a:r>
              <a:rPr lang="en-GB" sz="2400" dirty="0"/>
              <a:t>(efficiently computable states that look </a:t>
            </a:r>
            <a:r>
              <a:rPr lang="en-GB" sz="2400" dirty="0" err="1"/>
              <a:t>Haar</a:t>
            </a:r>
            <a:r>
              <a:rPr lang="en-GB" sz="2400" dirty="0"/>
              <a:t>-random to poly-time adversaries). Definition of </a:t>
            </a:r>
            <a:r>
              <a:rPr lang="en-GB" sz="2400" b="1" dirty="0">
                <a:solidFill>
                  <a:schemeClr val="accent1"/>
                </a:solidFill>
              </a:rPr>
              <a:t>pseudorandom </a:t>
            </a:r>
            <a:r>
              <a:rPr lang="en-GB" sz="2400" b="1" dirty="0" err="1">
                <a:solidFill>
                  <a:schemeClr val="accent1"/>
                </a:solidFill>
              </a:rPr>
              <a:t>unitaries</a:t>
            </a:r>
            <a:r>
              <a:rPr lang="en-GB" sz="2400" dirty="0">
                <a:solidFill>
                  <a:schemeClr val="accent1"/>
                </a:solidFill>
              </a:rPr>
              <a:t>, </a:t>
            </a:r>
            <a:r>
              <a:rPr lang="en-GB" sz="2400" dirty="0"/>
              <a:t>only conjectural constructions.</a:t>
            </a:r>
          </a:p>
          <a:p>
            <a:r>
              <a:rPr lang="en-GB" sz="2400" dirty="0"/>
              <a:t>Partial progress:</a:t>
            </a:r>
          </a:p>
          <a:p>
            <a:pPr lvl="1"/>
            <a:r>
              <a:rPr lang="en-GB" sz="2000" dirty="0"/>
              <a:t>Lu, Qin, Song, Yao, Zhao 2023: </a:t>
            </a:r>
            <a:r>
              <a:rPr lang="en-GB" sz="2000" b="1" dirty="0">
                <a:solidFill>
                  <a:srgbClr val="1F717A"/>
                </a:solidFill>
              </a:rPr>
              <a:t>pseudorandom state scramblers</a:t>
            </a:r>
            <a:r>
              <a:rPr lang="en-GB" sz="2000" dirty="0"/>
              <a:t> </a:t>
            </a:r>
          </a:p>
          <a:p>
            <a:pPr lvl="1"/>
            <a:r>
              <a:rPr lang="en-GB" sz="2000" dirty="0"/>
              <a:t>Ananth, Gulati, </a:t>
            </a:r>
            <a:r>
              <a:rPr lang="en-GB" sz="2000" dirty="0" err="1"/>
              <a:t>Kaleoglu</a:t>
            </a:r>
            <a:r>
              <a:rPr lang="en-GB" sz="2000" dirty="0"/>
              <a:t>, Lin 2023: </a:t>
            </a:r>
            <a:r>
              <a:rPr lang="en-GB" sz="2000" b="1" dirty="0">
                <a:solidFill>
                  <a:srgbClr val="1F717A"/>
                </a:solidFill>
              </a:rPr>
              <a:t>pseudorandom isometries</a:t>
            </a:r>
          </a:p>
          <a:p>
            <a:pPr lvl="1"/>
            <a:r>
              <a:rPr lang="en-GB" sz="2000" dirty="0" err="1"/>
              <a:t>Brakerski</a:t>
            </a:r>
            <a:r>
              <a:rPr lang="en-GB" sz="2000" dirty="0"/>
              <a:t>, </a:t>
            </a:r>
            <a:r>
              <a:rPr lang="en-GB" sz="2000" dirty="0" err="1"/>
              <a:t>Magrafta</a:t>
            </a:r>
            <a:r>
              <a:rPr lang="en-GB" sz="2000" dirty="0"/>
              <a:t> 2024: </a:t>
            </a:r>
            <a:r>
              <a:rPr lang="en-GB" sz="2000" b="1" dirty="0">
                <a:solidFill>
                  <a:srgbClr val="1F717A"/>
                </a:solidFill>
              </a:rPr>
              <a:t>real-valued PRUs with restricted inputs</a:t>
            </a:r>
          </a:p>
          <a:p>
            <a:pPr lvl="1"/>
            <a:endParaRPr lang="en-GB" sz="2000" dirty="0"/>
          </a:p>
          <a:p>
            <a:pPr marL="457200" lvl="1" indent="0">
              <a:buNone/>
            </a:pPr>
            <a:endParaRPr lang="en-GB" sz="2000" dirty="0"/>
          </a:p>
          <a:p>
            <a:pPr lvl="1"/>
            <a:endParaRPr lang="en-GB" sz="2000" dirty="0"/>
          </a:p>
        </p:txBody>
      </p:sp>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PRUs | Prior results</a:t>
            </a:r>
          </a:p>
        </p:txBody>
      </p:sp>
      <p:sp>
        <p:nvSpPr>
          <p:cNvPr id="4" name="TextBox 3">
            <a:extLst>
              <a:ext uri="{FF2B5EF4-FFF2-40B4-BE49-F238E27FC236}">
                <a16:creationId xmlns:a16="http://schemas.microsoft.com/office/drawing/2014/main" id="{23A1CAA4-237D-73F6-98BC-0237079AC3D9}"/>
              </a:ext>
            </a:extLst>
          </p:cNvPr>
          <p:cNvSpPr txBox="1"/>
          <p:nvPr/>
        </p:nvSpPr>
        <p:spPr>
          <a:xfrm>
            <a:off x="538264" y="5664501"/>
            <a:ext cx="11552211" cy="440955"/>
          </a:xfrm>
          <a:prstGeom prst="rect">
            <a:avLst/>
          </a:prstGeom>
          <a:noFill/>
        </p:spPr>
        <p:txBody>
          <a:bodyPr wrap="square" rtlCol="0">
            <a:spAutoFit/>
          </a:bodyPr>
          <a:lstStyle/>
          <a:p>
            <a:pPr algn="l">
              <a:lnSpc>
                <a:spcPts val="2880"/>
              </a:lnSpc>
              <a:spcBef>
                <a:spcPts val="1200"/>
              </a:spcBef>
            </a:pPr>
            <a:r>
              <a:rPr lang="en-GB" sz="2400" b="1" dirty="0">
                <a:solidFill>
                  <a:schemeClr val="accent3"/>
                </a:solidFill>
              </a:rPr>
              <a:t>Open question: </a:t>
            </a:r>
            <a:r>
              <a:rPr lang="en-GB" sz="2400" dirty="0"/>
              <a:t>do PRUs exist?</a:t>
            </a:r>
          </a:p>
        </p:txBody>
      </p:sp>
    </p:spTree>
    <p:extLst>
      <p:ext uri="{BB962C8B-B14F-4D97-AF65-F5344CB8AC3E}">
        <p14:creationId xmlns:p14="http://schemas.microsoft.com/office/powerpoint/2010/main" val="24632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1216732" y="1649247"/>
            <a:ext cx="9758534" cy="4436241"/>
          </a:xfrm>
        </p:spPr>
        <p:txBody>
          <a:bodyPr>
            <a:normAutofit/>
          </a:bodyPr>
          <a:lstStyle/>
          <a:p>
            <a:r>
              <a:rPr lang="en-GB" sz="2400" dirty="0"/>
              <a:t>Quantum cryptography:</a:t>
            </a:r>
          </a:p>
          <a:p>
            <a:pPr lvl="1"/>
            <a:r>
              <a:rPr lang="en-GB" sz="2000" dirty="0"/>
              <a:t>Unclonable cryptography (unclonable encryption, quantum copy-protection)</a:t>
            </a:r>
          </a:p>
          <a:p>
            <a:pPr lvl="1"/>
            <a:r>
              <a:rPr lang="en-GB" sz="2000" dirty="0"/>
              <a:t>Quantum state commitments (Gunn, Ju, Ma, </a:t>
            </a:r>
            <a:r>
              <a:rPr lang="en-GB" sz="2000" dirty="0" err="1"/>
              <a:t>Zhandry</a:t>
            </a:r>
            <a:r>
              <a:rPr lang="en-GB" sz="2000" dirty="0"/>
              <a:t> 2023)</a:t>
            </a:r>
          </a:p>
          <a:p>
            <a:pPr lvl="1"/>
            <a:r>
              <a:rPr lang="en-GB" sz="2000" dirty="0"/>
              <a:t>Quantum Merkle Trees (Chen, </a:t>
            </a:r>
            <a:r>
              <a:rPr lang="en-GB" sz="2000" dirty="0" err="1"/>
              <a:t>Movassagh</a:t>
            </a:r>
            <a:r>
              <a:rPr lang="en-GB" sz="2000" dirty="0"/>
              <a:t> 2021)</a:t>
            </a:r>
          </a:p>
          <a:p>
            <a:r>
              <a:rPr lang="en-GB" sz="2400" dirty="0"/>
              <a:t>Quantum gravity</a:t>
            </a:r>
          </a:p>
          <a:p>
            <a:pPr lvl="1"/>
            <a:r>
              <a:rPr lang="en-GB" sz="2000" dirty="0"/>
              <a:t>Model black hole dynamics as PRU (Kim, </a:t>
            </a:r>
            <a:r>
              <a:rPr lang="en-GB" sz="2000" dirty="0" err="1"/>
              <a:t>Preskill</a:t>
            </a:r>
            <a:r>
              <a:rPr lang="en-GB" sz="2000" dirty="0"/>
              <a:t> 2023, Yang, </a:t>
            </a:r>
            <a:r>
              <a:rPr lang="en-GB" sz="2000" dirty="0" err="1"/>
              <a:t>Englehardt</a:t>
            </a:r>
            <a:r>
              <a:rPr lang="en-GB" sz="2000" dirty="0"/>
              <a:t> 2023, </a:t>
            </a:r>
            <a:r>
              <a:rPr lang="en-GB" sz="2000" dirty="0" err="1"/>
              <a:t>Englehardt</a:t>
            </a:r>
            <a:r>
              <a:rPr lang="en-GB" sz="2000" dirty="0"/>
              <a:t>, et al. 2024)</a:t>
            </a:r>
          </a:p>
          <a:p>
            <a:r>
              <a:rPr lang="en-GB" sz="2400" dirty="0"/>
              <a:t>Limits on quantum learning</a:t>
            </a:r>
          </a:p>
          <a:p>
            <a:pPr lvl="1"/>
            <a:r>
              <a:rPr lang="en-GB" sz="2000" dirty="0"/>
              <a:t>Low-depth PRUs → hardness of learning quantum circuits</a:t>
            </a:r>
          </a:p>
          <a:p>
            <a:pPr marL="457200" lvl="1" indent="0">
              <a:buNone/>
            </a:pPr>
            <a:endParaRPr lang="en-GB" sz="2000" dirty="0"/>
          </a:p>
          <a:p>
            <a:pPr lvl="1"/>
            <a:endParaRPr lang="en-GB" sz="2000" dirty="0"/>
          </a:p>
        </p:txBody>
      </p:sp>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PRUs | Applications</a:t>
            </a:r>
          </a:p>
        </p:txBody>
      </p:sp>
      <p:sp>
        <p:nvSpPr>
          <p:cNvPr id="4" name="TextBox 3">
            <a:extLst>
              <a:ext uri="{FF2B5EF4-FFF2-40B4-BE49-F238E27FC236}">
                <a16:creationId xmlns:a16="http://schemas.microsoft.com/office/drawing/2014/main" id="{23A1CAA4-237D-73F6-98BC-0237079AC3D9}"/>
              </a:ext>
            </a:extLst>
          </p:cNvPr>
          <p:cNvSpPr txBox="1"/>
          <p:nvPr/>
        </p:nvSpPr>
        <p:spPr>
          <a:xfrm>
            <a:off x="538264" y="6051919"/>
            <a:ext cx="11552211" cy="440955"/>
          </a:xfrm>
          <a:prstGeom prst="rect">
            <a:avLst/>
          </a:prstGeom>
          <a:noFill/>
        </p:spPr>
        <p:txBody>
          <a:bodyPr wrap="square" rtlCol="0">
            <a:spAutoFit/>
          </a:bodyPr>
          <a:lstStyle/>
          <a:p>
            <a:pPr algn="l">
              <a:lnSpc>
                <a:spcPts val="2880"/>
              </a:lnSpc>
              <a:spcBef>
                <a:spcPts val="1200"/>
              </a:spcBef>
            </a:pPr>
            <a:r>
              <a:rPr lang="en-GB" sz="2400" b="1" dirty="0">
                <a:solidFill>
                  <a:schemeClr val="accent3"/>
                </a:solidFill>
              </a:rPr>
              <a:t>Open question: </a:t>
            </a:r>
            <a:r>
              <a:rPr lang="en-GB" sz="2400" dirty="0"/>
              <a:t>what are other compelling applications of PRUs?</a:t>
            </a:r>
          </a:p>
        </p:txBody>
      </p:sp>
    </p:spTree>
    <p:extLst>
      <p:ext uri="{BB962C8B-B14F-4D97-AF65-F5344CB8AC3E}">
        <p14:creationId xmlns:p14="http://schemas.microsoft.com/office/powerpoint/2010/main" val="42372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C63BA4-132F-981F-D15F-73FC8F74E4D7}"/>
                  </a:ext>
                </a:extLst>
              </p:cNvPr>
              <p:cNvSpPr txBox="1"/>
              <p:nvPr/>
            </p:nvSpPr>
            <p:spPr>
              <a:xfrm>
                <a:off x="639789" y="565519"/>
                <a:ext cx="5121915" cy="807016"/>
              </a:xfrm>
              <a:prstGeom prst="rect">
                <a:avLst/>
              </a:prstGeom>
              <a:noFill/>
            </p:spPr>
            <p:txBody>
              <a:bodyPr wrap="square" rtlCol="0">
                <a:spAutoFit/>
              </a:bodyPr>
              <a:lstStyle/>
              <a:p>
                <a:pPr>
                  <a:lnSpc>
                    <a:spcPts val="2880"/>
                  </a:lnSpc>
                  <a:spcBef>
                    <a:spcPts val="1200"/>
                  </a:spcBef>
                </a:pPr>
                <a:r>
                  <a:rPr lang="en-GB" sz="2200" b="1" dirty="0">
                    <a:solidFill>
                      <a:schemeClr val="accent3"/>
                    </a:solidFill>
                  </a:rPr>
                  <a:t>Open question: </a:t>
                </a:r>
                <a:r>
                  <a:rPr lang="en-GB" sz="2200" dirty="0"/>
                  <a:t>are there t-designs with depth </a:t>
                </a:r>
                <a:r>
                  <a:rPr lang="en-GB" sz="2200" b="1" dirty="0">
                    <a:solidFill>
                      <a:schemeClr val="accent3"/>
                    </a:solidFill>
                  </a:rPr>
                  <a:t>linear</a:t>
                </a:r>
                <a:r>
                  <a:rPr lang="en-GB" sz="2200" dirty="0"/>
                  <a:t> in </a:t>
                </a:r>
                <a14:m>
                  <m:oMath xmlns:m="http://schemas.openxmlformats.org/officeDocument/2006/math">
                    <m:r>
                      <a:rPr lang="en-US" sz="2000" i="1" smtClean="0">
                        <a:latin typeface="Cambria Math" panose="02040503050406030204" pitchFamily="18" charset="0"/>
                      </a:rPr>
                      <m:t>𝑡</m:t>
                    </m:r>
                  </m:oMath>
                </a14:m>
                <a:r>
                  <a:rPr lang="en-GB" sz="2200" dirty="0"/>
                  <a:t> (even for large </a:t>
                </a:r>
                <a14:m>
                  <m:oMath xmlns:m="http://schemas.openxmlformats.org/officeDocument/2006/math">
                    <m:r>
                      <a:rPr lang="en-US" sz="2000" i="1">
                        <a:latin typeface="Cambria Math" panose="02040503050406030204" pitchFamily="18" charset="0"/>
                      </a:rPr>
                      <m:t>𝑡</m:t>
                    </m:r>
                  </m:oMath>
                </a14:m>
                <a:r>
                  <a:rPr lang="en-GB" sz="2200" dirty="0"/>
                  <a:t>)?</a:t>
                </a:r>
              </a:p>
            </p:txBody>
          </p:sp>
        </mc:Choice>
        <mc:Fallback xmlns="">
          <p:sp>
            <p:nvSpPr>
              <p:cNvPr id="5" name="TextBox 4">
                <a:extLst>
                  <a:ext uri="{FF2B5EF4-FFF2-40B4-BE49-F238E27FC236}">
                    <a16:creationId xmlns:a16="http://schemas.microsoft.com/office/drawing/2014/main" id="{30C63BA4-132F-981F-D15F-73FC8F74E4D7}"/>
                  </a:ext>
                </a:extLst>
              </p:cNvPr>
              <p:cNvSpPr txBox="1">
                <a:spLocks noRot="1" noChangeAspect="1" noMove="1" noResize="1" noEditPoints="1" noAdjustHandles="1" noChangeArrowheads="1" noChangeShapeType="1" noTextEdit="1"/>
              </p:cNvSpPr>
              <p:nvPr/>
            </p:nvSpPr>
            <p:spPr>
              <a:xfrm>
                <a:off x="639789" y="565519"/>
                <a:ext cx="5121915" cy="807016"/>
              </a:xfrm>
              <a:prstGeom prst="rect">
                <a:avLst/>
              </a:prstGeom>
              <a:blipFill>
                <a:blip r:embed="rId2"/>
                <a:stretch>
                  <a:fillRect l="-1485" t="-3077" r="-495" b="-1384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F9A2BF1-D13F-66C9-40C2-C809E883F6E4}"/>
              </a:ext>
            </a:extLst>
          </p:cNvPr>
          <p:cNvSpPr txBox="1"/>
          <p:nvPr/>
        </p:nvSpPr>
        <p:spPr>
          <a:xfrm>
            <a:off x="6071612" y="565519"/>
            <a:ext cx="5121915" cy="440955"/>
          </a:xfrm>
          <a:prstGeom prst="rect">
            <a:avLst/>
          </a:prstGeom>
          <a:noFill/>
        </p:spPr>
        <p:txBody>
          <a:bodyPr wrap="square" rtlCol="0">
            <a:spAutoFit/>
          </a:bodyPr>
          <a:lstStyle/>
          <a:p>
            <a:pPr algn="l">
              <a:lnSpc>
                <a:spcPts val="2880"/>
              </a:lnSpc>
              <a:spcBef>
                <a:spcPts val="1200"/>
              </a:spcBef>
            </a:pPr>
            <a:r>
              <a:rPr lang="en-GB" sz="2200" b="1" dirty="0">
                <a:solidFill>
                  <a:schemeClr val="accent3"/>
                </a:solidFill>
              </a:rPr>
              <a:t>Open question: </a:t>
            </a:r>
            <a:r>
              <a:rPr lang="en-GB" sz="2200" dirty="0"/>
              <a:t>do PRUs exist?</a:t>
            </a:r>
          </a:p>
        </p:txBody>
      </p:sp>
      <p:sp>
        <p:nvSpPr>
          <p:cNvPr id="7" name="TextBox 6">
            <a:extLst>
              <a:ext uri="{FF2B5EF4-FFF2-40B4-BE49-F238E27FC236}">
                <a16:creationId xmlns:a16="http://schemas.microsoft.com/office/drawing/2014/main" id="{61351B68-AD4F-AF3F-46F0-8C5EB8567195}"/>
              </a:ext>
            </a:extLst>
          </p:cNvPr>
          <p:cNvSpPr txBox="1"/>
          <p:nvPr/>
        </p:nvSpPr>
        <p:spPr>
          <a:xfrm>
            <a:off x="643968" y="2118587"/>
            <a:ext cx="2468112" cy="475771"/>
          </a:xfrm>
          <a:prstGeom prst="rect">
            <a:avLst/>
          </a:prstGeom>
          <a:noFill/>
        </p:spPr>
        <p:txBody>
          <a:bodyPr wrap="none" rtlCol="0">
            <a:spAutoFit/>
          </a:bodyPr>
          <a:lstStyle/>
          <a:p>
            <a:pPr algn="l">
              <a:lnSpc>
                <a:spcPts val="2880"/>
              </a:lnSpc>
              <a:spcBef>
                <a:spcPts val="1200"/>
              </a:spcBef>
            </a:pPr>
            <a:r>
              <a:rPr lang="en-GB" sz="3600" dirty="0">
                <a:solidFill>
                  <a:schemeClr val="tx2"/>
                </a:solidFill>
                <a:latin typeface="+mj-lt"/>
              </a:rPr>
              <a:t>Our results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ABA0AE-4F05-ECE3-1D3D-1647052520F0}"/>
                  </a:ext>
                </a:extLst>
              </p:cNvPr>
              <p:cNvSpPr txBox="1"/>
              <p:nvPr/>
            </p:nvSpPr>
            <p:spPr>
              <a:xfrm>
                <a:off x="639788" y="2712834"/>
                <a:ext cx="4524223" cy="1550809"/>
              </a:xfrm>
              <a:prstGeom prst="rect">
                <a:avLst/>
              </a:prstGeom>
              <a:noFill/>
            </p:spPr>
            <p:txBody>
              <a:bodyPr wrap="square" rtlCol="0">
                <a:spAutoFit/>
              </a:bodyPr>
              <a:lstStyle/>
              <a:p>
                <a:pPr algn="l">
                  <a:lnSpc>
                    <a:spcPts val="2880"/>
                  </a:lnSpc>
                  <a:spcBef>
                    <a:spcPts val="1200"/>
                  </a:spcBef>
                </a:pPr>
                <a:r>
                  <a:rPr lang="en-GB" sz="2200" b="1" dirty="0">
                    <a:solidFill>
                      <a:srgbClr val="791148"/>
                    </a:solidFill>
                  </a:rPr>
                  <a:t>t-designs</a:t>
                </a:r>
                <a:r>
                  <a:rPr lang="en-GB" sz="2200" dirty="0"/>
                  <a:t> in depth </a:t>
                </a:r>
                <a14:m>
                  <m:oMath xmlns:m="http://schemas.openxmlformats.org/officeDocument/2006/math">
                    <m:r>
                      <a:rPr lang="en-US" sz="2200" b="0" i="1" smtClean="0">
                        <a:latin typeface="Cambria Math" panose="02040503050406030204" pitchFamily="18" charset="0"/>
                      </a:rPr>
                      <m:t>𝑂</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 </m:t>
                    </m:r>
                    <m:r>
                      <m:rPr>
                        <m:sty m:val="p"/>
                      </m:rPr>
                      <a:rPr lang="en-US" sz="2200" b="0" i="1" smtClean="0">
                        <a:latin typeface="Cambria Math" panose="02040503050406030204" pitchFamily="18" charset="0"/>
                      </a:rPr>
                      <m:t>log</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 </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r>
                  <a:rPr lang="en-GB" sz="2200" dirty="0"/>
                  <a:t> for exponentially high </a:t>
                </a: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m:rPr>
                            <m:sty m:val="p"/>
                          </m:rPr>
                          <a:rPr lang="en-US" sz="2200" b="0" i="0" smtClean="0">
                            <a:latin typeface="Cambria Math" panose="02040503050406030204" pitchFamily="18" charset="0"/>
                          </a:rPr>
                          <m:t>Ω</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sup>
                    </m:sSup>
                  </m:oMath>
                </a14:m>
                <a:r>
                  <a:rPr lang="en-GB" sz="2200" dirty="0"/>
                  <a:t> (with exponentially small additive error)</a:t>
                </a:r>
              </a:p>
            </p:txBody>
          </p:sp>
        </mc:Choice>
        <mc:Fallback xmlns="">
          <p:sp>
            <p:nvSpPr>
              <p:cNvPr id="2" name="TextBox 1">
                <a:extLst>
                  <a:ext uri="{FF2B5EF4-FFF2-40B4-BE49-F238E27FC236}">
                    <a16:creationId xmlns:a16="http://schemas.microsoft.com/office/drawing/2014/main" id="{82ABA0AE-4F05-ECE3-1D3D-1647052520F0}"/>
                  </a:ext>
                </a:extLst>
              </p:cNvPr>
              <p:cNvSpPr txBox="1">
                <a:spLocks noRot="1" noChangeAspect="1" noMove="1" noResize="1" noEditPoints="1" noAdjustHandles="1" noChangeArrowheads="1" noChangeShapeType="1" noTextEdit="1"/>
              </p:cNvSpPr>
              <p:nvPr/>
            </p:nvSpPr>
            <p:spPr>
              <a:xfrm>
                <a:off x="639788" y="2712834"/>
                <a:ext cx="4524223" cy="1550809"/>
              </a:xfrm>
              <a:prstGeom prst="rect">
                <a:avLst/>
              </a:prstGeom>
              <a:blipFill>
                <a:blip r:embed="rId3"/>
                <a:stretch>
                  <a:fillRect l="-1681" t="-1626" b="-73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0DFE05E-9650-6A25-1A64-0ABC03312887}"/>
              </a:ext>
            </a:extLst>
          </p:cNvPr>
          <p:cNvSpPr txBox="1"/>
          <p:nvPr/>
        </p:nvSpPr>
        <p:spPr>
          <a:xfrm>
            <a:off x="6071611" y="2713815"/>
            <a:ext cx="5121914" cy="1178912"/>
          </a:xfrm>
          <a:prstGeom prst="rect">
            <a:avLst/>
          </a:prstGeom>
          <a:noFill/>
        </p:spPr>
        <p:txBody>
          <a:bodyPr wrap="square" rtlCol="0">
            <a:spAutoFit/>
          </a:bodyPr>
          <a:lstStyle/>
          <a:p>
            <a:pPr algn="l">
              <a:lnSpc>
                <a:spcPts val="2880"/>
              </a:lnSpc>
              <a:spcBef>
                <a:spcPts val="1200"/>
              </a:spcBef>
            </a:pPr>
            <a:r>
              <a:rPr lang="en-US" sz="2200" b="1" dirty="0">
                <a:solidFill>
                  <a:srgbClr val="791148"/>
                </a:solidFill>
              </a:rPr>
              <a:t>PRUs</a:t>
            </a:r>
            <a:r>
              <a:rPr lang="en-US" sz="2200" dirty="0"/>
              <a:t> secure against </a:t>
            </a:r>
            <a:r>
              <a:rPr lang="en-US" sz="2200" b="1" dirty="0">
                <a:solidFill>
                  <a:srgbClr val="1F717A"/>
                </a:solidFill>
              </a:rPr>
              <a:t>non-adaptive adversaries </a:t>
            </a:r>
            <a:r>
              <a:rPr lang="en-US" sz="2200" dirty="0"/>
              <a:t>(assuming quantum-secure one-way functions)</a:t>
            </a:r>
            <a:endParaRPr lang="en-GB" sz="2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623158-674D-DDCD-FDC5-8A13C47845CB}"/>
                  </a:ext>
                </a:extLst>
              </p:cNvPr>
              <p:cNvSpPr txBox="1"/>
              <p:nvPr/>
            </p:nvSpPr>
            <p:spPr>
              <a:xfrm>
                <a:off x="6071612" y="4018498"/>
                <a:ext cx="5121914" cy="1184683"/>
              </a:xfrm>
              <a:prstGeom prst="rect">
                <a:avLst/>
              </a:prstGeom>
              <a:noFill/>
            </p:spPr>
            <p:txBody>
              <a:bodyPr wrap="square" rtlCol="0">
                <a:spAutoFit/>
              </a:bodyPr>
              <a:lstStyle/>
              <a:p>
                <a:pPr algn="l">
                  <a:lnSpc>
                    <a:spcPts val="2880"/>
                  </a:lnSpc>
                  <a:spcBef>
                    <a:spcPts val="1200"/>
                  </a:spcBef>
                </a:pPr>
                <a:r>
                  <a:rPr lang="en-US" sz="2200" b="1" dirty="0">
                    <a:solidFill>
                      <a:schemeClr val="accent3"/>
                    </a:solidFill>
                  </a:rPr>
                  <a:t>Pseudorandom</a:t>
                </a:r>
                <a:r>
                  <a:rPr lang="en-US" sz="2200" dirty="0"/>
                  <a:t> </a:t>
                </a:r>
                <a:r>
                  <a:rPr lang="en-US" sz="2200" b="1" dirty="0">
                    <a:solidFill>
                      <a:schemeClr val="accent3"/>
                    </a:solidFill>
                  </a:rPr>
                  <a:t>isometries</a:t>
                </a:r>
                <a:r>
                  <a:rPr lang="en-US" sz="2200" dirty="0"/>
                  <a:t> from </a:t>
                </a:r>
                <a14:m>
                  <m:oMath xmlns:m="http://schemas.openxmlformats.org/officeDocument/2006/math">
                    <m:r>
                      <a:rPr lang="en-US" sz="2200" b="0" i="1" smtClean="0">
                        <a:latin typeface="Cambria Math" panose="02040503050406030204" pitchFamily="18" charset="0"/>
                      </a:rPr>
                      <m:t>𝑛</m:t>
                    </m:r>
                  </m:oMath>
                </a14:m>
                <a:r>
                  <a:rPr lang="en-GB" sz="2200" dirty="0"/>
                  <a:t> to </a:t>
                </a:r>
                <a14:m>
                  <m:oMath xmlns:m="http://schemas.openxmlformats.org/officeDocument/2006/math">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𝜔</m:t>
                    </m:r>
                    <m:r>
                      <a:rPr lang="en-US" sz="2200" b="0" i="1" smtClean="0">
                        <a:latin typeface="Cambria Math" panose="02040503050406030204" pitchFamily="18" charset="0"/>
                      </a:rPr>
                      <m:t>(</m:t>
                    </m:r>
                    <m:r>
                      <m:rPr>
                        <m:sty m:val="p"/>
                      </m:rPr>
                      <a:rPr lang="en-US" sz="2200" b="0" i="1" smtClean="0">
                        <a:latin typeface="Cambria Math" panose="02040503050406030204" pitchFamily="18" charset="0"/>
                      </a:rPr>
                      <m:t>log</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e>
                    </m:d>
                    <m:r>
                      <a:rPr lang="en-US" sz="2200" b="0" i="1" smtClean="0">
                        <a:latin typeface="Cambria Math" panose="02040503050406030204" pitchFamily="18" charset="0"/>
                      </a:rPr>
                      <m:t>) </m:t>
                    </m:r>
                  </m:oMath>
                </a14:m>
                <a:r>
                  <a:rPr lang="en-GB" sz="2200" dirty="0"/>
                  <a:t>qubits secure against </a:t>
                </a:r>
                <a:r>
                  <a:rPr lang="en-GB" sz="2200" b="1" dirty="0">
                    <a:solidFill>
                      <a:schemeClr val="accent1"/>
                    </a:solidFill>
                  </a:rPr>
                  <a:t>adaptive adversaries</a:t>
                </a:r>
              </a:p>
            </p:txBody>
          </p:sp>
        </mc:Choice>
        <mc:Fallback xmlns="">
          <p:sp>
            <p:nvSpPr>
              <p:cNvPr id="4" name="TextBox 3">
                <a:extLst>
                  <a:ext uri="{FF2B5EF4-FFF2-40B4-BE49-F238E27FC236}">
                    <a16:creationId xmlns:a16="http://schemas.microsoft.com/office/drawing/2014/main" id="{4F623158-674D-DDCD-FDC5-8A13C47845CB}"/>
                  </a:ext>
                </a:extLst>
              </p:cNvPr>
              <p:cNvSpPr txBox="1">
                <a:spLocks noRot="1" noChangeAspect="1" noMove="1" noResize="1" noEditPoints="1" noAdjustHandles="1" noChangeArrowheads="1" noChangeShapeType="1" noTextEdit="1"/>
              </p:cNvSpPr>
              <p:nvPr/>
            </p:nvSpPr>
            <p:spPr>
              <a:xfrm>
                <a:off x="6071612" y="4018498"/>
                <a:ext cx="5121914" cy="1184683"/>
              </a:xfrm>
              <a:prstGeom prst="rect">
                <a:avLst/>
              </a:prstGeom>
              <a:blipFill>
                <a:blip r:embed="rId4"/>
                <a:stretch>
                  <a:fillRect l="-1733" t="-2128" b="-9574"/>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3EA757EA-B785-B132-55D6-F55069D6CCF1}"/>
              </a:ext>
            </a:extLst>
          </p:cNvPr>
          <p:cNvCxnSpPr/>
          <p:nvPr/>
        </p:nvCxnSpPr>
        <p:spPr>
          <a:xfrm>
            <a:off x="639788" y="2583848"/>
            <a:ext cx="11215881"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5D53AE4-D724-84C9-4F42-45120EAEC09C}"/>
              </a:ext>
            </a:extLst>
          </p:cNvPr>
          <p:cNvSpPr txBox="1"/>
          <p:nvPr/>
        </p:nvSpPr>
        <p:spPr>
          <a:xfrm>
            <a:off x="1390056" y="5851526"/>
            <a:ext cx="9363110" cy="440955"/>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880"/>
              </a:lnSpc>
              <a:spcBef>
                <a:spcPts val="1200"/>
              </a:spcBef>
            </a:pPr>
            <a:r>
              <a:rPr lang="en-US" sz="2400" dirty="0">
                <a:solidFill>
                  <a:schemeClr val="tx1"/>
                </a:solidFill>
              </a:rPr>
              <a:t>All results obtained from a simple “PFC” construction.</a:t>
            </a:r>
            <a:endParaRPr lang="en-GB" sz="2400" dirty="0">
              <a:solidFill>
                <a:schemeClr val="tx1"/>
              </a:solidFill>
            </a:endParaRPr>
          </a:p>
        </p:txBody>
      </p:sp>
    </p:spTree>
    <p:extLst>
      <p:ext uri="{BB962C8B-B14F-4D97-AF65-F5344CB8AC3E}">
        <p14:creationId xmlns:p14="http://schemas.microsoft.com/office/powerpoint/2010/main" val="14491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C0FCF92-D6CE-58DB-59B5-ED190F1FE1FC}"/>
                  </a:ext>
                </a:extLst>
              </p:cNvPr>
              <p:cNvSpPr txBox="1"/>
              <p:nvPr/>
            </p:nvSpPr>
            <p:spPr>
              <a:xfrm>
                <a:off x="3914088" y="859972"/>
                <a:ext cx="4363823" cy="371897"/>
              </a:xfrm>
              <a:prstGeom prst="rect">
                <a:avLst/>
              </a:prstGeom>
              <a:noFill/>
            </p:spPr>
            <p:txBody>
              <a:bodyPr wrap="none" lIns="0" tIns="0" rIns="0" bIns="0" rtlCol="0">
                <a:spAutoFit/>
              </a:bodyPr>
              <a:lstStyle/>
              <a:p>
                <a:pPr algn="l">
                  <a:lnSpc>
                    <a:spcPts val="2880"/>
                  </a:lnSpc>
                  <a:spcBef>
                    <a:spcPts val="1200"/>
                  </a:spcBef>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𝑈</m:t>
                      </m:r>
                      <m:r>
                        <a:rPr lang="en-US" sz="6000" b="0" i="1" smtClean="0">
                          <a:latin typeface="Cambria Math" panose="02040503050406030204" pitchFamily="18" charset="0"/>
                        </a:rPr>
                        <m:t>=</m:t>
                      </m:r>
                      <m:r>
                        <a:rPr lang="en-US" sz="6000" b="0" i="1" smtClean="0">
                          <a:solidFill>
                            <a:schemeClr val="accent1"/>
                          </a:solidFill>
                          <a:latin typeface="Cambria Math" panose="02040503050406030204" pitchFamily="18" charset="0"/>
                        </a:rPr>
                        <m:t>𝑃</m:t>
                      </m:r>
                      <m:r>
                        <a:rPr lang="en-US" sz="6000" b="0" i="1" smtClean="0">
                          <a:latin typeface="Cambria Math" panose="02040503050406030204" pitchFamily="18" charset="0"/>
                        </a:rPr>
                        <m:t>⋅</m:t>
                      </m:r>
                      <m:r>
                        <a:rPr lang="en-US" sz="6000" b="0" i="1" smtClean="0">
                          <a:solidFill>
                            <a:schemeClr val="accent4"/>
                          </a:solidFill>
                          <a:latin typeface="Cambria Math" panose="02040503050406030204" pitchFamily="18" charset="0"/>
                        </a:rPr>
                        <m:t>𝐹</m:t>
                      </m:r>
                      <m:r>
                        <a:rPr lang="en-US" sz="6000" b="0" i="1" smtClean="0">
                          <a:latin typeface="Cambria Math" panose="02040503050406030204" pitchFamily="18" charset="0"/>
                        </a:rPr>
                        <m:t>⋅</m:t>
                      </m:r>
                      <m:r>
                        <a:rPr lang="en-US" sz="6000" b="0" i="1" smtClean="0">
                          <a:solidFill>
                            <a:schemeClr val="accent3"/>
                          </a:solidFill>
                          <a:latin typeface="Cambria Math" panose="02040503050406030204" pitchFamily="18" charset="0"/>
                        </a:rPr>
                        <m:t>𝐶</m:t>
                      </m:r>
                    </m:oMath>
                  </m:oMathPara>
                </a14:m>
                <a:endParaRPr lang="en-GB" sz="6000" dirty="0"/>
              </a:p>
            </p:txBody>
          </p:sp>
        </mc:Choice>
        <mc:Fallback xmlns="">
          <p:sp>
            <p:nvSpPr>
              <p:cNvPr id="2" name="TextBox 1">
                <a:extLst>
                  <a:ext uri="{FF2B5EF4-FFF2-40B4-BE49-F238E27FC236}">
                    <a16:creationId xmlns:a16="http://schemas.microsoft.com/office/drawing/2014/main" id="{FC0FCF92-D6CE-58DB-59B5-ED190F1FE1FC}"/>
                  </a:ext>
                </a:extLst>
              </p:cNvPr>
              <p:cNvSpPr txBox="1">
                <a:spLocks noRot="1" noChangeAspect="1" noMove="1" noResize="1" noEditPoints="1" noAdjustHandles="1" noChangeArrowheads="1" noChangeShapeType="1" noTextEdit="1"/>
              </p:cNvSpPr>
              <p:nvPr/>
            </p:nvSpPr>
            <p:spPr>
              <a:xfrm>
                <a:off x="3914088" y="859972"/>
                <a:ext cx="4363823" cy="371897"/>
              </a:xfrm>
              <a:prstGeom prst="rect">
                <a:avLst/>
              </a:prstGeom>
              <a:blipFill>
                <a:blip r:embed="rId2"/>
                <a:stretch>
                  <a:fillRect l="-3198" t="-93333" r="-2326" b="-4333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C621F60B-709F-388E-F6B4-CE480B0D8017}"/>
              </a:ext>
            </a:extLst>
          </p:cNvPr>
          <p:cNvSpPr txBox="1"/>
          <p:nvPr/>
        </p:nvSpPr>
        <p:spPr>
          <a:xfrm>
            <a:off x="936171" y="1752600"/>
            <a:ext cx="3559630" cy="812851"/>
          </a:xfrm>
          <a:prstGeom prst="rect">
            <a:avLst/>
          </a:prstGeom>
          <a:noFill/>
        </p:spPr>
        <p:txBody>
          <a:bodyPr wrap="square" rtlCol="0">
            <a:spAutoFit/>
          </a:bodyPr>
          <a:lstStyle/>
          <a:p>
            <a:pPr algn="r">
              <a:lnSpc>
                <a:spcPts val="2880"/>
              </a:lnSpc>
              <a:spcBef>
                <a:spcPts val="1200"/>
              </a:spcBef>
            </a:pPr>
            <a:r>
              <a:rPr lang="en-GB" sz="2400" dirty="0">
                <a:solidFill>
                  <a:schemeClr val="accent1"/>
                </a:solidFill>
                <a:latin typeface="+mj-lt"/>
              </a:rPr>
              <a:t>uniformly random basis state permutation</a:t>
            </a:r>
          </a:p>
        </p:txBody>
      </p:sp>
      <p:sp>
        <p:nvSpPr>
          <p:cNvPr id="4" name="TextBox 3">
            <a:extLst>
              <a:ext uri="{FF2B5EF4-FFF2-40B4-BE49-F238E27FC236}">
                <a16:creationId xmlns:a16="http://schemas.microsoft.com/office/drawing/2014/main" id="{7637908B-AED6-7CC7-6044-124BE37DD73F}"/>
              </a:ext>
            </a:extLst>
          </p:cNvPr>
          <p:cNvSpPr txBox="1"/>
          <p:nvPr/>
        </p:nvSpPr>
        <p:spPr>
          <a:xfrm>
            <a:off x="4855027" y="1752599"/>
            <a:ext cx="3559630" cy="812787"/>
          </a:xfrm>
          <a:prstGeom prst="rect">
            <a:avLst/>
          </a:prstGeom>
          <a:noFill/>
        </p:spPr>
        <p:txBody>
          <a:bodyPr wrap="square" rtlCol="0">
            <a:spAutoFit/>
          </a:bodyPr>
          <a:lstStyle/>
          <a:p>
            <a:pPr algn="ctr">
              <a:lnSpc>
                <a:spcPts val="2880"/>
              </a:lnSpc>
              <a:spcBef>
                <a:spcPts val="1200"/>
              </a:spcBef>
            </a:pPr>
            <a:r>
              <a:rPr lang="en-GB" sz="2400" dirty="0">
                <a:solidFill>
                  <a:schemeClr val="accent4"/>
                </a:solidFill>
                <a:latin typeface="+mj-lt"/>
              </a:rPr>
              <a:t>uniformly random binary phase</a:t>
            </a:r>
          </a:p>
        </p:txBody>
      </p:sp>
      <p:sp>
        <p:nvSpPr>
          <p:cNvPr id="5" name="TextBox 4">
            <a:extLst>
              <a:ext uri="{FF2B5EF4-FFF2-40B4-BE49-F238E27FC236}">
                <a16:creationId xmlns:a16="http://schemas.microsoft.com/office/drawing/2014/main" id="{0A5C03D9-D08F-DA21-2825-2169F45B429F}"/>
              </a:ext>
            </a:extLst>
          </p:cNvPr>
          <p:cNvSpPr txBox="1"/>
          <p:nvPr/>
        </p:nvSpPr>
        <p:spPr>
          <a:xfrm>
            <a:off x="8708573" y="1752598"/>
            <a:ext cx="2705661" cy="812787"/>
          </a:xfrm>
          <a:prstGeom prst="rect">
            <a:avLst/>
          </a:prstGeom>
          <a:noFill/>
        </p:spPr>
        <p:txBody>
          <a:bodyPr wrap="square" rtlCol="0">
            <a:spAutoFit/>
          </a:bodyPr>
          <a:lstStyle/>
          <a:p>
            <a:pPr>
              <a:lnSpc>
                <a:spcPts val="2880"/>
              </a:lnSpc>
              <a:spcBef>
                <a:spcPts val="1200"/>
              </a:spcBef>
            </a:pPr>
            <a:r>
              <a:rPr lang="en-GB" sz="2400" dirty="0">
                <a:solidFill>
                  <a:schemeClr val="accent3"/>
                </a:solidFill>
                <a:latin typeface="+mj-lt"/>
              </a:rPr>
              <a:t>uniformly random Clifford unitary</a:t>
            </a:r>
          </a:p>
        </p:txBody>
      </p:sp>
      <p:cxnSp>
        <p:nvCxnSpPr>
          <p:cNvPr id="7" name="Straight Arrow Connector 6">
            <a:extLst>
              <a:ext uri="{FF2B5EF4-FFF2-40B4-BE49-F238E27FC236}">
                <a16:creationId xmlns:a16="http://schemas.microsoft.com/office/drawing/2014/main" id="{5614FD40-D820-33A8-D39B-EDD4E40E9155}"/>
              </a:ext>
            </a:extLst>
          </p:cNvPr>
          <p:cNvCxnSpPr>
            <a:stCxn id="3" idx="0"/>
          </p:cNvCxnSpPr>
          <p:nvPr/>
        </p:nvCxnSpPr>
        <p:spPr>
          <a:xfrm flipV="1">
            <a:off x="2715986" y="1231869"/>
            <a:ext cx="2980621" cy="52073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7A41B4A8-E46D-8F08-DCFD-6698236E137B}"/>
              </a:ext>
            </a:extLst>
          </p:cNvPr>
          <p:cNvCxnSpPr>
            <a:cxnSpLocks/>
            <a:stCxn id="4" idx="0"/>
          </p:cNvCxnSpPr>
          <p:nvPr/>
        </p:nvCxnSpPr>
        <p:spPr>
          <a:xfrm flipV="1">
            <a:off x="6634842" y="1231869"/>
            <a:ext cx="91779" cy="52073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0E1ABD9C-82A1-93BC-242D-82E459E27615}"/>
              </a:ext>
            </a:extLst>
          </p:cNvPr>
          <p:cNvCxnSpPr>
            <a:cxnSpLocks/>
            <a:stCxn id="5" idx="0"/>
          </p:cNvCxnSpPr>
          <p:nvPr/>
        </p:nvCxnSpPr>
        <p:spPr>
          <a:xfrm flipH="1" flipV="1">
            <a:off x="7935310" y="1231869"/>
            <a:ext cx="2126094" cy="520729"/>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76041A-0E92-2CA9-6AF9-059DA73B1A8F}"/>
                  </a:ext>
                </a:extLst>
              </p:cNvPr>
              <p:cNvSpPr txBox="1"/>
              <p:nvPr/>
            </p:nvSpPr>
            <p:spPr>
              <a:xfrm>
                <a:off x="255170" y="4756835"/>
                <a:ext cx="4027385" cy="371897"/>
              </a:xfrm>
              <a:prstGeom prst="rect">
                <a:avLst/>
              </a:prstGeom>
              <a:noFill/>
            </p:spPr>
            <p:txBody>
              <a:bodyPr wrap="none" lIns="0" tIns="0" rIns="0" bIns="0" rtlCol="0">
                <a:spAutoFit/>
              </a:bodyPr>
              <a:lstStyle/>
              <a:p>
                <a:pPr algn="l">
                  <a:lnSpc>
                    <a:spcPts val="2880"/>
                  </a:lnSpc>
                  <a:spcBef>
                    <a:spcPts val="1200"/>
                  </a:spcBef>
                </a:pPr>
                <a14:m>
                  <m:oMathPara xmlns:m="http://schemas.openxmlformats.org/officeDocument/2006/math">
                    <m:oMathParaPr>
                      <m:jc m:val="centerGroup"/>
                    </m:oMathParaPr>
                    <m:oMath xmlns:m="http://schemas.openxmlformats.org/officeDocument/2006/math">
                      <m:d>
                        <m:dPr>
                          <m:begChr m:val="["/>
                          <m:endChr m:val="]"/>
                          <m:ctrlPr>
                            <a:rPr lang="en-GB" sz="2400" b="1" i="1" smtClean="0">
                              <a:solidFill>
                                <a:schemeClr val="accent1"/>
                              </a:solidFill>
                              <a:latin typeface="Cambria Math" panose="02040503050406030204" pitchFamily="18" charset="0"/>
                            </a:rPr>
                          </m:ctrlPr>
                        </m:dPr>
                        <m:e>
                          <m:m>
                            <m:mPr>
                              <m:mcs>
                                <m:mc>
                                  <m:mcPr>
                                    <m:count m:val="8"/>
                                    <m:mcJc m:val="center"/>
                                  </m:mcPr>
                                </m:mc>
                              </m:mcs>
                              <m:ctrlPr>
                                <a:rPr lang="en-GB" sz="2400" b="1" i="1" smtClean="0">
                                  <a:solidFill>
                                    <a:schemeClr val="accent1"/>
                                  </a:solidFill>
                                  <a:latin typeface="Cambria Math" panose="02040503050406030204" pitchFamily="18" charset="0"/>
                                </a:rPr>
                              </m:ctrlPr>
                            </m:mPr>
                            <m:mr>
                              <m:e>
                                <m:r>
                                  <m:rPr>
                                    <m:brk m:alnAt="7"/>
                                  </m:rP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mr>
                            <m:mr>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𝟎</m:t>
                                </m:r>
                              </m:e>
                              <m:e>
                                <m:r>
                                  <a:rPr lang="en-US" sz="2400" b="1" i="1" smtClean="0">
                                    <a:solidFill>
                                      <a:schemeClr val="accent1"/>
                                    </a:solidFill>
                                    <a:latin typeface="Cambria Math" panose="02040503050406030204" pitchFamily="18" charset="0"/>
                                  </a:rPr>
                                  <m:t>𝟏</m:t>
                                </m:r>
                              </m:e>
                            </m:mr>
                          </m:m>
                        </m:e>
                      </m:d>
                    </m:oMath>
                  </m:oMathPara>
                </a14:m>
                <a:endParaRPr lang="en-GB" sz="2400" b="1" dirty="0">
                  <a:solidFill>
                    <a:schemeClr val="accent1"/>
                  </a:solidFill>
                </a:endParaRPr>
              </a:p>
            </p:txBody>
          </p:sp>
        </mc:Choice>
        <mc:Fallback xmlns="">
          <p:sp>
            <p:nvSpPr>
              <p:cNvPr id="8" name="TextBox 7">
                <a:extLst>
                  <a:ext uri="{FF2B5EF4-FFF2-40B4-BE49-F238E27FC236}">
                    <a16:creationId xmlns:a16="http://schemas.microsoft.com/office/drawing/2014/main" id="{5476041A-0E92-2CA9-6AF9-059DA73B1A8F}"/>
                  </a:ext>
                </a:extLst>
              </p:cNvPr>
              <p:cNvSpPr txBox="1">
                <a:spLocks noRot="1" noChangeAspect="1" noMove="1" noResize="1" noEditPoints="1" noAdjustHandles="1" noChangeArrowheads="1" noChangeShapeType="1" noTextEdit="1"/>
              </p:cNvSpPr>
              <p:nvPr/>
            </p:nvSpPr>
            <p:spPr>
              <a:xfrm>
                <a:off x="255170" y="4756835"/>
                <a:ext cx="4027385" cy="371897"/>
              </a:xfrm>
              <a:prstGeom prst="rect">
                <a:avLst/>
              </a:prstGeom>
              <a:blipFill>
                <a:blip r:embed="rId3"/>
                <a:stretch>
                  <a:fillRect t="-473333" b="-18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6120C2-C405-C39D-3015-712CE2CEEFA7}"/>
                  </a:ext>
                </a:extLst>
              </p:cNvPr>
              <p:cNvSpPr txBox="1"/>
              <p:nvPr/>
            </p:nvSpPr>
            <p:spPr>
              <a:xfrm>
                <a:off x="4308951" y="4767347"/>
                <a:ext cx="4715073" cy="371897"/>
              </a:xfrm>
              <a:prstGeom prst="rect">
                <a:avLst/>
              </a:prstGeom>
              <a:noFill/>
            </p:spPr>
            <p:txBody>
              <a:bodyPr wrap="none" lIns="0" tIns="0" rIns="0" bIns="0" rtlCol="0">
                <a:spAutoFit/>
              </a:bodyPr>
              <a:lstStyle/>
              <a:p>
                <a:pPr algn="l">
                  <a:lnSpc>
                    <a:spcPts val="2880"/>
                  </a:lnSpc>
                  <a:spcBef>
                    <a:spcPts val="1200"/>
                  </a:spcBef>
                </a:pPr>
                <a14:m>
                  <m:oMathPara xmlns:m="http://schemas.openxmlformats.org/officeDocument/2006/math">
                    <m:oMathParaPr>
                      <m:jc m:val="centerGroup"/>
                    </m:oMathParaPr>
                    <m:oMath xmlns:m="http://schemas.openxmlformats.org/officeDocument/2006/math">
                      <m:d>
                        <m:dPr>
                          <m:begChr m:val="["/>
                          <m:endChr m:val="]"/>
                          <m:ctrlPr>
                            <a:rPr lang="en-GB" sz="2400" b="1" i="1" smtClean="0">
                              <a:solidFill>
                                <a:schemeClr val="accent4"/>
                              </a:solidFill>
                              <a:latin typeface="Cambria Math" panose="02040503050406030204" pitchFamily="18" charset="0"/>
                            </a:rPr>
                          </m:ctrlPr>
                        </m:dPr>
                        <m:e>
                          <m:m>
                            <m:mPr>
                              <m:mcs>
                                <m:mc>
                                  <m:mcPr>
                                    <m:count m:val="8"/>
                                    <m:mcJc m:val="center"/>
                                  </m:mcPr>
                                </m:mc>
                              </m:mcs>
                              <m:ctrlPr>
                                <a:rPr lang="en-GB" sz="2400" b="1" i="1" smtClean="0">
                                  <a:solidFill>
                                    <a:schemeClr val="accent4"/>
                                  </a:solidFill>
                                  <a:latin typeface="Cambria Math" panose="02040503050406030204" pitchFamily="18" charset="0"/>
                                </a:rPr>
                              </m:ctrlPr>
                            </m:mPr>
                            <m:mr>
                              <m:e>
                                <m:r>
                                  <m:rPr>
                                    <m:brk m:alnAt="7"/>
                                  </m:rPr>
                                  <a:rPr lang="en-US" sz="2400" b="1" i="1" smtClean="0">
                                    <a:solidFill>
                                      <a:schemeClr val="accent4"/>
                                    </a:solidFill>
                                    <a:latin typeface="Cambria Math" panose="02040503050406030204" pitchFamily="18" charset="0"/>
                                  </a:rPr>
                                  <m:t>−</m:t>
                                </m:r>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m:t>
                                </m:r>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m:t>
                                </m:r>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𝟏</m:t>
                                </m:r>
                              </m:e>
                              <m:e>
                                <m:r>
                                  <a:rPr lang="en-US" sz="2400" b="1" i="1" smtClean="0">
                                    <a:solidFill>
                                      <a:schemeClr val="accent4"/>
                                    </a:solidFill>
                                    <a:latin typeface="Cambria Math" panose="02040503050406030204" pitchFamily="18" charset="0"/>
                                  </a:rPr>
                                  <m:t>𝟎</m:t>
                                </m:r>
                              </m:e>
                            </m:mr>
                            <m:mr>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𝟎</m:t>
                                </m:r>
                              </m:e>
                              <m:e>
                                <m:r>
                                  <a:rPr lang="en-US" sz="2400" b="1" i="1" smtClean="0">
                                    <a:solidFill>
                                      <a:schemeClr val="accent4"/>
                                    </a:solidFill>
                                    <a:latin typeface="Cambria Math" panose="02040503050406030204" pitchFamily="18" charset="0"/>
                                  </a:rPr>
                                  <m:t>𝟏</m:t>
                                </m:r>
                              </m:e>
                            </m:mr>
                          </m:m>
                        </m:e>
                      </m:d>
                    </m:oMath>
                  </m:oMathPara>
                </a14:m>
                <a:endParaRPr lang="en-GB" sz="2400" b="1" dirty="0">
                  <a:solidFill>
                    <a:schemeClr val="accent4"/>
                  </a:solidFill>
                </a:endParaRPr>
              </a:p>
            </p:txBody>
          </p:sp>
        </mc:Choice>
        <mc:Fallback xmlns="">
          <p:sp>
            <p:nvSpPr>
              <p:cNvPr id="17" name="TextBox 16">
                <a:extLst>
                  <a:ext uri="{FF2B5EF4-FFF2-40B4-BE49-F238E27FC236}">
                    <a16:creationId xmlns:a16="http://schemas.microsoft.com/office/drawing/2014/main" id="{256120C2-C405-C39D-3015-712CE2CEEFA7}"/>
                  </a:ext>
                </a:extLst>
              </p:cNvPr>
              <p:cNvSpPr txBox="1">
                <a:spLocks noRot="1" noChangeAspect="1" noMove="1" noResize="1" noEditPoints="1" noAdjustHandles="1" noChangeArrowheads="1" noChangeShapeType="1" noTextEdit="1"/>
              </p:cNvSpPr>
              <p:nvPr/>
            </p:nvSpPr>
            <p:spPr>
              <a:xfrm>
                <a:off x="4308951" y="4767347"/>
                <a:ext cx="4715073" cy="371897"/>
              </a:xfrm>
              <a:prstGeom prst="rect">
                <a:avLst/>
              </a:prstGeom>
              <a:blipFill>
                <a:blip r:embed="rId4"/>
                <a:stretch>
                  <a:fillRect t="-473333" b="-186667"/>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E5046A72-7456-4B27-711F-186B33F6DD2B}"/>
              </a:ext>
            </a:extLst>
          </p:cNvPr>
          <p:cNvGrpSpPr/>
          <p:nvPr/>
        </p:nvGrpSpPr>
        <p:grpSpPr>
          <a:xfrm>
            <a:off x="9146167" y="3067614"/>
            <a:ext cx="2674881" cy="2606566"/>
            <a:chOff x="9146167" y="3067614"/>
            <a:chExt cx="2674881" cy="2606566"/>
          </a:xfrm>
        </p:grpSpPr>
        <p:sp>
          <p:nvSpPr>
            <p:cNvPr id="19" name="Left Bracket 18">
              <a:extLst>
                <a:ext uri="{FF2B5EF4-FFF2-40B4-BE49-F238E27FC236}">
                  <a16:creationId xmlns:a16="http://schemas.microsoft.com/office/drawing/2014/main" id="{588B674E-6791-1862-78F4-54DBA0CCC110}"/>
                </a:ext>
              </a:extLst>
            </p:cNvPr>
            <p:cNvSpPr/>
            <p:nvPr/>
          </p:nvSpPr>
          <p:spPr>
            <a:xfrm>
              <a:off x="9146167" y="3067614"/>
              <a:ext cx="105103" cy="2606566"/>
            </a:xfrm>
            <a:prstGeom prst="leftBracket">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20" name="Left Bracket 19">
              <a:extLst>
                <a:ext uri="{FF2B5EF4-FFF2-40B4-BE49-F238E27FC236}">
                  <a16:creationId xmlns:a16="http://schemas.microsoft.com/office/drawing/2014/main" id="{42E3A644-F2E8-1646-5079-BA7C314C64E2}"/>
                </a:ext>
              </a:extLst>
            </p:cNvPr>
            <p:cNvSpPr/>
            <p:nvPr/>
          </p:nvSpPr>
          <p:spPr>
            <a:xfrm flipH="1">
              <a:off x="11715945" y="3067614"/>
              <a:ext cx="105103" cy="2606566"/>
            </a:xfrm>
            <a:prstGeom prst="leftBracket">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CBC5B550-BD8B-465B-6639-FF961C6C2AC2}"/>
                </a:ext>
              </a:extLst>
            </p:cNvPr>
            <p:cNvCxnSpPr/>
            <p:nvPr/>
          </p:nvCxnSpPr>
          <p:spPr>
            <a:xfrm>
              <a:off x="9450967" y="3711372"/>
              <a:ext cx="2049517" cy="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3" name="Straight Connector 22">
              <a:extLst>
                <a:ext uri="{FF2B5EF4-FFF2-40B4-BE49-F238E27FC236}">
                  <a16:creationId xmlns:a16="http://schemas.microsoft.com/office/drawing/2014/main" id="{B3C858F8-39F5-2925-1092-4B8844C72D85}"/>
                </a:ext>
              </a:extLst>
            </p:cNvPr>
            <p:cNvCxnSpPr/>
            <p:nvPr/>
          </p:nvCxnSpPr>
          <p:spPr>
            <a:xfrm>
              <a:off x="9450967" y="4347795"/>
              <a:ext cx="2049517" cy="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F3386F7E-241F-9D95-CA3E-6069CAA65225}"/>
                </a:ext>
              </a:extLst>
            </p:cNvPr>
            <p:cNvCxnSpPr/>
            <p:nvPr/>
          </p:nvCxnSpPr>
          <p:spPr>
            <a:xfrm>
              <a:off x="9450967" y="4984218"/>
              <a:ext cx="2049517"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25" name="Oval 24">
              <a:extLst>
                <a:ext uri="{FF2B5EF4-FFF2-40B4-BE49-F238E27FC236}">
                  <a16:creationId xmlns:a16="http://schemas.microsoft.com/office/drawing/2014/main" id="{F1BA2D4E-FF5A-4714-E2F3-048929FB606A}"/>
                </a:ext>
              </a:extLst>
            </p:cNvPr>
            <p:cNvSpPr/>
            <p:nvPr/>
          </p:nvSpPr>
          <p:spPr>
            <a:xfrm>
              <a:off x="9812012" y="4190140"/>
              <a:ext cx="317392" cy="31739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4C68DC95-13BA-BD89-D88A-DE8400D4D571}"/>
                </a:ext>
              </a:extLst>
            </p:cNvPr>
            <p:cNvSpPr/>
            <p:nvPr/>
          </p:nvSpPr>
          <p:spPr>
            <a:xfrm>
              <a:off x="10423171" y="3554260"/>
              <a:ext cx="317392" cy="31739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7" name="Oval 26">
              <a:extLst>
                <a:ext uri="{FF2B5EF4-FFF2-40B4-BE49-F238E27FC236}">
                  <a16:creationId xmlns:a16="http://schemas.microsoft.com/office/drawing/2014/main" id="{E94DD820-9312-2942-2661-ACBC8CCD7595}"/>
                </a:ext>
              </a:extLst>
            </p:cNvPr>
            <p:cNvSpPr/>
            <p:nvPr/>
          </p:nvSpPr>
          <p:spPr>
            <a:xfrm>
              <a:off x="10943432" y="4831256"/>
              <a:ext cx="317392" cy="31739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8" name="Oval 27">
              <a:extLst>
                <a:ext uri="{FF2B5EF4-FFF2-40B4-BE49-F238E27FC236}">
                  <a16:creationId xmlns:a16="http://schemas.microsoft.com/office/drawing/2014/main" id="{DA060781-42E4-E336-E47D-B1C48650BF5A}"/>
                </a:ext>
              </a:extLst>
            </p:cNvPr>
            <p:cNvSpPr/>
            <p:nvPr/>
          </p:nvSpPr>
          <p:spPr>
            <a:xfrm>
              <a:off x="10537559" y="4291194"/>
              <a:ext cx="105103" cy="105103"/>
            </a:xfrm>
            <a:prstGeom prst="ellipse">
              <a:avLst/>
            </a:prstGeom>
            <a:solidFill>
              <a:srgbClr val="791148"/>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9" name="Oval 28">
              <a:extLst>
                <a:ext uri="{FF2B5EF4-FFF2-40B4-BE49-F238E27FC236}">
                  <a16:creationId xmlns:a16="http://schemas.microsoft.com/office/drawing/2014/main" id="{416CF05E-D25C-58EE-28AC-947F87FA5261}"/>
                </a:ext>
              </a:extLst>
            </p:cNvPr>
            <p:cNvSpPr/>
            <p:nvPr/>
          </p:nvSpPr>
          <p:spPr>
            <a:xfrm>
              <a:off x="11047326" y="4294372"/>
              <a:ext cx="105103" cy="105103"/>
            </a:xfrm>
            <a:prstGeom prst="ellipse">
              <a:avLst/>
            </a:prstGeom>
            <a:solidFill>
              <a:srgbClr val="791148"/>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0" name="Oval 29">
              <a:extLst>
                <a:ext uri="{FF2B5EF4-FFF2-40B4-BE49-F238E27FC236}">
                  <a16:creationId xmlns:a16="http://schemas.microsoft.com/office/drawing/2014/main" id="{2BDAB146-F141-4BF9-33AC-AB641F74B9B8}"/>
                </a:ext>
              </a:extLst>
            </p:cNvPr>
            <p:cNvSpPr/>
            <p:nvPr/>
          </p:nvSpPr>
          <p:spPr>
            <a:xfrm>
              <a:off x="9915281" y="3654128"/>
              <a:ext cx="105103" cy="105103"/>
            </a:xfrm>
            <a:prstGeom prst="ellipse">
              <a:avLst/>
            </a:prstGeom>
            <a:solidFill>
              <a:srgbClr val="791148"/>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BCF78B56-0EAE-C6E7-C735-1CE3111F8884}"/>
                </a:ext>
              </a:extLst>
            </p:cNvPr>
            <p:cNvSpPr/>
            <p:nvPr/>
          </p:nvSpPr>
          <p:spPr>
            <a:xfrm>
              <a:off x="10973756" y="3554260"/>
              <a:ext cx="317392" cy="317392"/>
            </a:xfrm>
            <a:prstGeom prst="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solidFill>
                    <a:schemeClr val="accent3"/>
                  </a:solidFill>
                </a:rPr>
                <a:t>H</a:t>
              </a:r>
            </a:p>
          </p:txBody>
        </p:sp>
        <p:sp>
          <p:nvSpPr>
            <p:cNvPr id="32" name="Rectangle 31">
              <a:extLst>
                <a:ext uri="{FF2B5EF4-FFF2-40B4-BE49-F238E27FC236}">
                  <a16:creationId xmlns:a16="http://schemas.microsoft.com/office/drawing/2014/main" id="{24C9A748-892B-221E-CBD6-4C29FA2599E0}"/>
                </a:ext>
              </a:extLst>
            </p:cNvPr>
            <p:cNvSpPr/>
            <p:nvPr/>
          </p:nvSpPr>
          <p:spPr>
            <a:xfrm>
              <a:off x="9811054" y="4823939"/>
              <a:ext cx="317392" cy="317392"/>
            </a:xfrm>
            <a:prstGeom prst="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solidFill>
                    <a:schemeClr val="accent3"/>
                  </a:solidFill>
                </a:rPr>
                <a:t>S</a:t>
              </a:r>
            </a:p>
          </p:txBody>
        </p:sp>
        <p:cxnSp>
          <p:nvCxnSpPr>
            <p:cNvPr id="33" name="Straight Connector 32">
              <a:extLst>
                <a:ext uri="{FF2B5EF4-FFF2-40B4-BE49-F238E27FC236}">
                  <a16:creationId xmlns:a16="http://schemas.microsoft.com/office/drawing/2014/main" id="{0402C106-38A0-5872-18E6-9F9876AD3F8B}"/>
                </a:ext>
              </a:extLst>
            </p:cNvPr>
            <p:cNvCxnSpPr>
              <a:cxnSpLocks/>
              <a:stCxn id="30" idx="4"/>
              <a:endCxn id="25" idx="4"/>
            </p:cNvCxnSpPr>
            <p:nvPr/>
          </p:nvCxnSpPr>
          <p:spPr>
            <a:xfrm>
              <a:off x="9967833" y="3759231"/>
              <a:ext cx="2875" cy="74830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8" name="Straight Connector 37">
              <a:extLst>
                <a:ext uri="{FF2B5EF4-FFF2-40B4-BE49-F238E27FC236}">
                  <a16:creationId xmlns:a16="http://schemas.microsoft.com/office/drawing/2014/main" id="{5582BDD4-16DB-D0BF-A93A-14D163E96E6F}"/>
                </a:ext>
              </a:extLst>
            </p:cNvPr>
            <p:cNvCxnSpPr>
              <a:cxnSpLocks/>
            </p:cNvCxnSpPr>
            <p:nvPr/>
          </p:nvCxnSpPr>
          <p:spPr>
            <a:xfrm>
              <a:off x="10587235" y="3558103"/>
              <a:ext cx="2875" cy="74830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9" name="Straight Connector 38">
              <a:extLst>
                <a:ext uri="{FF2B5EF4-FFF2-40B4-BE49-F238E27FC236}">
                  <a16:creationId xmlns:a16="http://schemas.microsoft.com/office/drawing/2014/main" id="{48D542FD-F773-4548-1765-5F9BE2025627}"/>
                </a:ext>
              </a:extLst>
            </p:cNvPr>
            <p:cNvCxnSpPr>
              <a:cxnSpLocks/>
            </p:cNvCxnSpPr>
            <p:nvPr/>
          </p:nvCxnSpPr>
          <p:spPr>
            <a:xfrm>
              <a:off x="11102171" y="4389187"/>
              <a:ext cx="2875" cy="748301"/>
            </a:xfrm>
            <a:prstGeom prst="line">
              <a:avLst/>
            </a:prstGeom>
            <a:ln w="38100"/>
          </p:spPr>
          <p:style>
            <a:lnRef idx="3">
              <a:schemeClr val="accent3"/>
            </a:lnRef>
            <a:fillRef idx="0">
              <a:schemeClr val="accent3"/>
            </a:fillRef>
            <a:effectRef idx="2">
              <a:schemeClr val="accent3"/>
            </a:effectRef>
            <a:fontRef idx="minor">
              <a:schemeClr val="tx1"/>
            </a:fontRef>
          </p:style>
        </p:cxnSp>
      </p:grpSp>
      <p:sp>
        <p:nvSpPr>
          <p:cNvPr id="41" name="Oval 40">
            <a:extLst>
              <a:ext uri="{FF2B5EF4-FFF2-40B4-BE49-F238E27FC236}">
                <a16:creationId xmlns:a16="http://schemas.microsoft.com/office/drawing/2014/main" id="{827FCB90-9400-8338-4476-08D8B89BF65E}"/>
              </a:ext>
            </a:extLst>
          </p:cNvPr>
          <p:cNvSpPr/>
          <p:nvPr/>
        </p:nvSpPr>
        <p:spPr>
          <a:xfrm>
            <a:off x="8968725" y="4324597"/>
            <a:ext cx="92597" cy="9259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EBF980C2-E487-1BE7-FD91-131BC1ACC2DF}"/>
              </a:ext>
            </a:extLst>
          </p:cNvPr>
          <p:cNvSpPr/>
          <p:nvPr/>
        </p:nvSpPr>
        <p:spPr>
          <a:xfrm>
            <a:off x="4258156" y="4324598"/>
            <a:ext cx="92597" cy="9259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91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7" grpId="0"/>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4A4A-2670-B029-9550-915D5A17CC50}"/>
              </a:ext>
            </a:extLst>
          </p:cNvPr>
          <p:cNvSpPr>
            <a:spLocks noGrp="1"/>
          </p:cNvSpPr>
          <p:nvPr>
            <p:ph type="title"/>
          </p:nvPr>
        </p:nvSpPr>
        <p:spPr/>
        <p:txBody>
          <a:bodyPr>
            <a:normAutofit/>
          </a:bodyPr>
          <a:lstStyle/>
          <a:p>
            <a:r>
              <a:rPr lang="en-GB" sz="3600" b="1" dirty="0">
                <a:solidFill>
                  <a:schemeClr val="tx2"/>
                </a:solidFill>
              </a:rPr>
              <a:t>Random or not?</a:t>
            </a:r>
          </a:p>
        </p:txBody>
      </p:sp>
      <p:pic>
        <p:nvPicPr>
          <p:cNvPr id="8" name="Picture 2" descr="The Quest for Randomness | American Scientist">
            <a:extLst>
              <a:ext uri="{FF2B5EF4-FFF2-40B4-BE49-F238E27FC236}">
                <a16:creationId xmlns:a16="http://schemas.microsoft.com/office/drawing/2014/main" id="{F83878CB-41B8-550D-C34D-01B25B536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797050"/>
            <a:ext cx="10414000"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9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C0FCF92-D6CE-58DB-59B5-ED190F1FE1FC}"/>
                  </a:ext>
                </a:extLst>
              </p:cNvPr>
              <p:cNvSpPr txBox="1"/>
              <p:nvPr/>
            </p:nvSpPr>
            <p:spPr>
              <a:xfrm>
                <a:off x="3914088" y="859972"/>
                <a:ext cx="4363823" cy="371897"/>
              </a:xfrm>
              <a:prstGeom prst="rect">
                <a:avLst/>
              </a:prstGeom>
              <a:noFill/>
            </p:spPr>
            <p:txBody>
              <a:bodyPr wrap="none" lIns="0" tIns="0" rIns="0" bIns="0" rtlCol="0">
                <a:spAutoFit/>
              </a:bodyPr>
              <a:lstStyle/>
              <a:p>
                <a:pPr algn="l">
                  <a:lnSpc>
                    <a:spcPts val="2880"/>
                  </a:lnSpc>
                  <a:spcBef>
                    <a:spcPts val="1200"/>
                  </a:spcBef>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𝑈</m:t>
                      </m:r>
                      <m:r>
                        <a:rPr lang="en-US" sz="6000" b="0" i="1" smtClean="0">
                          <a:latin typeface="Cambria Math" panose="02040503050406030204" pitchFamily="18" charset="0"/>
                        </a:rPr>
                        <m:t>=</m:t>
                      </m:r>
                      <m:r>
                        <a:rPr lang="en-US" sz="6000" b="0" i="1" smtClean="0">
                          <a:solidFill>
                            <a:schemeClr val="accent1"/>
                          </a:solidFill>
                          <a:latin typeface="Cambria Math" panose="02040503050406030204" pitchFamily="18" charset="0"/>
                        </a:rPr>
                        <m:t>𝑃</m:t>
                      </m:r>
                      <m:r>
                        <a:rPr lang="en-US" sz="6000" b="0" i="1" smtClean="0">
                          <a:latin typeface="Cambria Math" panose="02040503050406030204" pitchFamily="18" charset="0"/>
                        </a:rPr>
                        <m:t>⋅</m:t>
                      </m:r>
                      <m:r>
                        <a:rPr lang="en-US" sz="6000" b="0" i="1" smtClean="0">
                          <a:solidFill>
                            <a:schemeClr val="accent4"/>
                          </a:solidFill>
                          <a:latin typeface="Cambria Math" panose="02040503050406030204" pitchFamily="18" charset="0"/>
                        </a:rPr>
                        <m:t>𝐹</m:t>
                      </m:r>
                      <m:r>
                        <a:rPr lang="en-US" sz="6000" b="0" i="1" smtClean="0">
                          <a:latin typeface="Cambria Math" panose="02040503050406030204" pitchFamily="18" charset="0"/>
                        </a:rPr>
                        <m:t>⋅</m:t>
                      </m:r>
                      <m:r>
                        <a:rPr lang="en-US" sz="6000" b="0" i="1" smtClean="0">
                          <a:solidFill>
                            <a:schemeClr val="accent3"/>
                          </a:solidFill>
                          <a:latin typeface="Cambria Math" panose="02040503050406030204" pitchFamily="18" charset="0"/>
                        </a:rPr>
                        <m:t>𝐶</m:t>
                      </m:r>
                    </m:oMath>
                  </m:oMathPara>
                </a14:m>
                <a:endParaRPr lang="en-GB" sz="6000" dirty="0"/>
              </a:p>
            </p:txBody>
          </p:sp>
        </mc:Choice>
        <mc:Fallback xmlns="">
          <p:sp>
            <p:nvSpPr>
              <p:cNvPr id="2" name="TextBox 1">
                <a:extLst>
                  <a:ext uri="{FF2B5EF4-FFF2-40B4-BE49-F238E27FC236}">
                    <a16:creationId xmlns:a16="http://schemas.microsoft.com/office/drawing/2014/main" id="{FC0FCF92-D6CE-58DB-59B5-ED190F1FE1FC}"/>
                  </a:ext>
                </a:extLst>
              </p:cNvPr>
              <p:cNvSpPr txBox="1">
                <a:spLocks noRot="1" noChangeAspect="1" noMove="1" noResize="1" noEditPoints="1" noAdjustHandles="1" noChangeArrowheads="1" noChangeShapeType="1" noTextEdit="1"/>
              </p:cNvSpPr>
              <p:nvPr/>
            </p:nvSpPr>
            <p:spPr>
              <a:xfrm>
                <a:off x="3914088" y="859972"/>
                <a:ext cx="4363823" cy="371897"/>
              </a:xfrm>
              <a:prstGeom prst="rect">
                <a:avLst/>
              </a:prstGeom>
              <a:blipFill>
                <a:blip r:embed="rId2"/>
                <a:stretch>
                  <a:fillRect l="-3198" t="-93333" r="-2326" b="-4333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C621F60B-709F-388E-F6B4-CE480B0D8017}"/>
              </a:ext>
            </a:extLst>
          </p:cNvPr>
          <p:cNvSpPr txBox="1"/>
          <p:nvPr/>
        </p:nvSpPr>
        <p:spPr>
          <a:xfrm>
            <a:off x="936171" y="1752600"/>
            <a:ext cx="3559630" cy="812851"/>
          </a:xfrm>
          <a:prstGeom prst="rect">
            <a:avLst/>
          </a:prstGeom>
          <a:noFill/>
        </p:spPr>
        <p:txBody>
          <a:bodyPr wrap="square" rtlCol="0">
            <a:spAutoFit/>
          </a:bodyPr>
          <a:lstStyle/>
          <a:p>
            <a:pPr algn="r">
              <a:lnSpc>
                <a:spcPts val="2880"/>
              </a:lnSpc>
              <a:spcBef>
                <a:spcPts val="1200"/>
              </a:spcBef>
            </a:pPr>
            <a:r>
              <a:rPr lang="en-GB" sz="2400" dirty="0">
                <a:solidFill>
                  <a:schemeClr val="accent1"/>
                </a:solidFill>
                <a:latin typeface="+mj-lt"/>
              </a:rPr>
              <a:t>uniformly random basis state permutation</a:t>
            </a:r>
          </a:p>
        </p:txBody>
      </p:sp>
      <p:sp>
        <p:nvSpPr>
          <p:cNvPr id="4" name="TextBox 3">
            <a:extLst>
              <a:ext uri="{FF2B5EF4-FFF2-40B4-BE49-F238E27FC236}">
                <a16:creationId xmlns:a16="http://schemas.microsoft.com/office/drawing/2014/main" id="{7637908B-AED6-7CC7-6044-124BE37DD73F}"/>
              </a:ext>
            </a:extLst>
          </p:cNvPr>
          <p:cNvSpPr txBox="1"/>
          <p:nvPr/>
        </p:nvSpPr>
        <p:spPr>
          <a:xfrm>
            <a:off x="4855027" y="1752599"/>
            <a:ext cx="3559630" cy="812787"/>
          </a:xfrm>
          <a:prstGeom prst="rect">
            <a:avLst/>
          </a:prstGeom>
          <a:noFill/>
        </p:spPr>
        <p:txBody>
          <a:bodyPr wrap="square" rtlCol="0">
            <a:spAutoFit/>
          </a:bodyPr>
          <a:lstStyle/>
          <a:p>
            <a:pPr algn="ctr">
              <a:lnSpc>
                <a:spcPts val="2880"/>
              </a:lnSpc>
              <a:spcBef>
                <a:spcPts val="1200"/>
              </a:spcBef>
            </a:pPr>
            <a:r>
              <a:rPr lang="en-GB" sz="2400" dirty="0">
                <a:solidFill>
                  <a:schemeClr val="accent4"/>
                </a:solidFill>
                <a:latin typeface="+mj-lt"/>
              </a:rPr>
              <a:t>uniformly random binary phase</a:t>
            </a:r>
          </a:p>
        </p:txBody>
      </p:sp>
      <p:sp>
        <p:nvSpPr>
          <p:cNvPr id="5" name="TextBox 4">
            <a:extLst>
              <a:ext uri="{FF2B5EF4-FFF2-40B4-BE49-F238E27FC236}">
                <a16:creationId xmlns:a16="http://schemas.microsoft.com/office/drawing/2014/main" id="{0A5C03D9-D08F-DA21-2825-2169F45B429F}"/>
              </a:ext>
            </a:extLst>
          </p:cNvPr>
          <p:cNvSpPr txBox="1"/>
          <p:nvPr/>
        </p:nvSpPr>
        <p:spPr>
          <a:xfrm>
            <a:off x="8708573" y="1752598"/>
            <a:ext cx="2705661" cy="812787"/>
          </a:xfrm>
          <a:prstGeom prst="rect">
            <a:avLst/>
          </a:prstGeom>
          <a:noFill/>
        </p:spPr>
        <p:txBody>
          <a:bodyPr wrap="square" rtlCol="0">
            <a:spAutoFit/>
          </a:bodyPr>
          <a:lstStyle/>
          <a:p>
            <a:pPr>
              <a:lnSpc>
                <a:spcPts val="2880"/>
              </a:lnSpc>
              <a:spcBef>
                <a:spcPts val="1200"/>
              </a:spcBef>
            </a:pPr>
            <a:r>
              <a:rPr lang="en-GB" sz="2400" dirty="0">
                <a:solidFill>
                  <a:schemeClr val="accent3"/>
                </a:solidFill>
                <a:latin typeface="+mj-lt"/>
              </a:rPr>
              <a:t>uniformly random Clifford unitary</a:t>
            </a:r>
          </a:p>
        </p:txBody>
      </p:sp>
      <p:cxnSp>
        <p:nvCxnSpPr>
          <p:cNvPr id="7" name="Straight Arrow Connector 6">
            <a:extLst>
              <a:ext uri="{FF2B5EF4-FFF2-40B4-BE49-F238E27FC236}">
                <a16:creationId xmlns:a16="http://schemas.microsoft.com/office/drawing/2014/main" id="{5614FD40-D820-33A8-D39B-EDD4E40E9155}"/>
              </a:ext>
            </a:extLst>
          </p:cNvPr>
          <p:cNvCxnSpPr>
            <a:stCxn id="3" idx="0"/>
          </p:cNvCxnSpPr>
          <p:nvPr/>
        </p:nvCxnSpPr>
        <p:spPr>
          <a:xfrm flipV="1">
            <a:off x="2715986" y="1231869"/>
            <a:ext cx="2980621" cy="52073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7A41B4A8-E46D-8F08-DCFD-6698236E137B}"/>
              </a:ext>
            </a:extLst>
          </p:cNvPr>
          <p:cNvCxnSpPr>
            <a:cxnSpLocks/>
            <a:stCxn id="4" idx="0"/>
          </p:cNvCxnSpPr>
          <p:nvPr/>
        </p:nvCxnSpPr>
        <p:spPr>
          <a:xfrm flipV="1">
            <a:off x="6634842" y="1231869"/>
            <a:ext cx="91779" cy="52073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0E1ABD9C-82A1-93BC-242D-82E459E27615}"/>
              </a:ext>
            </a:extLst>
          </p:cNvPr>
          <p:cNvCxnSpPr>
            <a:cxnSpLocks/>
            <a:stCxn id="5" idx="0"/>
          </p:cNvCxnSpPr>
          <p:nvPr/>
        </p:nvCxnSpPr>
        <p:spPr>
          <a:xfrm flipH="1" flipV="1">
            <a:off x="7935310" y="1231869"/>
            <a:ext cx="2126094" cy="520729"/>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9528A6-CD50-71BE-7A52-80856939D095}"/>
                  </a:ext>
                </a:extLst>
              </p:cNvPr>
              <p:cNvSpPr txBox="1"/>
              <p:nvPr/>
            </p:nvSpPr>
            <p:spPr>
              <a:xfrm>
                <a:off x="1215343" y="3102011"/>
                <a:ext cx="9826906" cy="1361911"/>
              </a:xfrm>
              <a:prstGeom prst="rect">
                <a:avLst/>
              </a:prstGeom>
              <a:noFill/>
            </p:spPr>
            <p:txBody>
              <a:bodyPr wrap="square" rtlCol="0">
                <a:spAutoFit/>
              </a:bodyPr>
              <a:lstStyle/>
              <a:p>
                <a:pPr algn="l">
                  <a:lnSpc>
                    <a:spcPts val="2880"/>
                  </a:lnSpc>
                  <a:spcBef>
                    <a:spcPts val="1200"/>
                  </a:spcBef>
                </a:pPr>
                <a:r>
                  <a:rPr lang="en-GB" sz="2400" dirty="0">
                    <a:solidFill>
                      <a:schemeClr val="tx2"/>
                    </a:solidFill>
                    <a:latin typeface="+mj-lt"/>
                  </a:rPr>
                  <a:t>Main technical result</a:t>
                </a:r>
              </a:p>
              <a:p>
                <a:pPr algn="l">
                  <a:lnSpc>
                    <a:spcPts val="2880"/>
                  </a:lnSpc>
                  <a:spcBef>
                    <a:spcPts val="1200"/>
                  </a:spcBef>
                </a:pPr>
                <a:r>
                  <a:rPr lang="en-GB" sz="2400" dirty="0"/>
                  <a:t>The PFC ensemble on </a:t>
                </a:r>
                <a14:m>
                  <m:oMath xmlns:m="http://schemas.openxmlformats.org/officeDocument/2006/math">
                    <m:r>
                      <a:rPr lang="en-US" sz="2400" b="0" i="1" smtClean="0">
                        <a:latin typeface="Cambria Math" panose="02040503050406030204" pitchFamily="18" charset="0"/>
                      </a:rPr>
                      <m:t>𝑛</m:t>
                    </m:r>
                  </m:oMath>
                </a14:m>
                <a:r>
                  <a:rPr lang="en-GB" sz="2400" dirty="0"/>
                  <a:t> qubits is a </a:t>
                </a:r>
                <a14:m>
                  <m:oMath xmlns:m="http://schemas.openxmlformats.org/officeDocument/2006/math">
                    <m:r>
                      <a:rPr lang="en-US" sz="2400" b="0" i="1" smtClean="0">
                        <a:latin typeface="Cambria Math" panose="02040503050406030204" pitchFamily="18" charset="0"/>
                      </a:rPr>
                      <m:t>𝑡</m:t>
                    </m:r>
                  </m:oMath>
                </a14:m>
                <a:r>
                  <a:rPr lang="en-GB" sz="2400" dirty="0"/>
                  <a:t>-design with additive error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𝑡</m:t>
                    </m:r>
                    <m:r>
                      <m:rPr>
                        <m:lit/>
                      </m:rP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e>
                    </m:rad>
                    <m:r>
                      <a:rPr lang="en-US" sz="2400" b="0" i="1" smtClean="0">
                        <a:latin typeface="Cambria Math" panose="02040503050406030204" pitchFamily="18" charset="0"/>
                      </a:rPr>
                      <m:t>)</m:t>
                    </m:r>
                  </m:oMath>
                </a14:m>
                <a:r>
                  <a:rPr lang="en-GB" sz="2400" dirty="0"/>
                  <a:t> for all </a:t>
                </a:r>
                <a14:m>
                  <m:oMath xmlns:m="http://schemas.openxmlformats.org/officeDocument/2006/math">
                    <m:r>
                      <a:rPr lang="en-US" sz="2400" b="0" i="1" smtClean="0">
                        <a:latin typeface="Cambria Math" panose="02040503050406030204" pitchFamily="18" charset="0"/>
                      </a:rPr>
                      <m:t>𝑡</m:t>
                    </m:r>
                  </m:oMath>
                </a14:m>
                <a:r>
                  <a:rPr lang="en-GB" sz="2400" dirty="0"/>
                  <a:t>. This means that for all states </a:t>
                </a:r>
                <a14:m>
                  <m:oMath xmlns:m="http://schemas.openxmlformats.org/officeDocument/2006/math">
                    <m:r>
                      <a:rPr lang="en-US" sz="2400" b="0" i="1" smtClean="0">
                        <a:latin typeface="Cambria Math" panose="02040503050406030204" pitchFamily="18" charset="0"/>
                      </a:rPr>
                      <m:t>𝜌</m:t>
                    </m:r>
                  </m:oMath>
                </a14:m>
                <a:r>
                  <a:rPr lang="en-GB" sz="2400" dirty="0"/>
                  <a:t>,</a:t>
                </a:r>
              </a:p>
            </p:txBody>
          </p:sp>
        </mc:Choice>
        <mc:Fallback xmlns="">
          <p:sp>
            <p:nvSpPr>
              <p:cNvPr id="6" name="TextBox 5">
                <a:extLst>
                  <a:ext uri="{FF2B5EF4-FFF2-40B4-BE49-F238E27FC236}">
                    <a16:creationId xmlns:a16="http://schemas.microsoft.com/office/drawing/2014/main" id="{FC9528A6-CD50-71BE-7A52-80856939D095}"/>
                  </a:ext>
                </a:extLst>
              </p:cNvPr>
              <p:cNvSpPr txBox="1">
                <a:spLocks noRot="1" noChangeAspect="1" noMove="1" noResize="1" noEditPoints="1" noAdjustHandles="1" noChangeArrowheads="1" noChangeShapeType="1" noTextEdit="1"/>
              </p:cNvSpPr>
              <p:nvPr/>
            </p:nvSpPr>
            <p:spPr>
              <a:xfrm>
                <a:off x="1215343" y="3102011"/>
                <a:ext cx="9826906" cy="1361911"/>
              </a:xfrm>
              <a:prstGeom prst="rect">
                <a:avLst/>
              </a:prstGeom>
              <a:blipFill>
                <a:blip r:embed="rId3"/>
                <a:stretch>
                  <a:fillRect l="-903" t="-4630" b="-9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7E830C5-6128-9BA3-9BFD-0765DF48744B}"/>
                  </a:ext>
                </a:extLst>
              </p:cNvPr>
              <p:cNvSpPr txBox="1"/>
              <p:nvPr/>
            </p:nvSpPr>
            <p:spPr>
              <a:xfrm>
                <a:off x="1412329" y="4640771"/>
                <a:ext cx="8261557" cy="371897"/>
              </a:xfrm>
              <a:prstGeom prst="rect">
                <a:avLst/>
              </a:prstGeom>
              <a:noFill/>
            </p:spPr>
            <p:txBody>
              <a:bodyPr wrap="none" lIns="0" tIns="0" rIns="0" bIns="0" rtlCol="0">
                <a:spAutoFit/>
              </a:bodyPr>
              <a:lstStyle/>
              <a:p>
                <a:pPr>
                  <a:lnSpc>
                    <a:spcPts val="2880"/>
                  </a:lnSpc>
                  <a:spcBef>
                    <a:spcPts val="12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GB" sz="240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𝔼</m:t>
                                  </m:r>
                                </m:e>
                                <m:sub>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𝐻𝑎𝑎𝑟</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r>
                                <a:rPr lang="en-US" sz="2400" b="0" i="1" smtClean="0">
                                  <a:latin typeface="Cambria Math" panose="02040503050406030204" pitchFamily="18" charset="0"/>
                                </a:rPr>
                                <m:t>𝜌</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𝔼</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𝑃𝐹𝐶</m:t>
                                  </m:r>
                                  <m:r>
                                    <a:rPr lang="en-US" sz="2400" b="0" i="1" smtClean="0">
                                      <a:latin typeface="Cambria Math" panose="02040503050406030204" pitchFamily="18" charset="0"/>
                                    </a:rPr>
                                    <m:t>)</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b="0" i="1" smtClean="0">
                                  <a:latin typeface="Cambria Math" panose="02040503050406030204" pitchFamily="18" charset="0"/>
                                </a:rPr>
                                <m:t>𝜌</m:t>
                              </m:r>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𝑃𝐹𝐶</m:t>
                                  </m:r>
                                  <m:r>
                                    <a:rPr lang="en-US" sz="2400" b="0" i="1" smtClean="0">
                                      <a:latin typeface="Cambria Math" panose="02040503050406030204" pitchFamily="18" charset="0"/>
                                    </a:rPr>
                                    <m:t>)</m:t>
                                  </m:r>
                                </m:e>
                                <m:sup>
                                  <m:r>
                                    <a:rPr lang="en-US" sz="2400" i="1">
                                      <a:latin typeface="Cambria Math" panose="02040503050406030204" pitchFamily="18" charset="0"/>
                                    </a:rPr>
                                    <m:t>⊗</m:t>
                                  </m:r>
                                  <m:r>
                                    <a:rPr lang="en-US" sz="2400" i="1">
                                      <a:latin typeface="Cambria Math" panose="02040503050406030204" pitchFamily="18" charset="0"/>
                                    </a:rPr>
                                    <m:t>𝑡</m:t>
                                  </m:r>
                                  <m:r>
                                    <a:rPr lang="en-US" sz="2400" b="0" i="1" smtClean="0">
                                      <a:latin typeface="Cambria Math" panose="02040503050406030204" pitchFamily="18" charset="0"/>
                                    </a:rPr>
                                    <m:t>,†</m:t>
                                  </m:r>
                                </m:sup>
                              </m:sSup>
                            </m:e>
                          </m:d>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𝑡</m:t>
                      </m:r>
                      <m:r>
                        <m:rPr>
                          <m:lit/>
                        </m:rPr>
                        <a:rPr lang="en-US" sz="2400" b="0" i="1" smtClean="0">
                          <a:latin typeface="Cambria Math" panose="02040503050406030204" pitchFamily="18" charset="0"/>
                        </a:rPr>
                        <m:t>/</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𝑛</m:t>
                              </m:r>
                            </m:sup>
                          </m:sSup>
                        </m:e>
                      </m:rad>
                      <m:r>
                        <a:rPr lang="en-US" sz="2400" b="0" i="1" smtClean="0">
                          <a:latin typeface="Cambria Math" panose="02040503050406030204" pitchFamily="18" charset="0"/>
                        </a:rPr>
                        <m:t>).</m:t>
                      </m:r>
                    </m:oMath>
                  </m:oMathPara>
                </a14:m>
                <a:endParaRPr lang="en-GB" sz="2400" dirty="0"/>
              </a:p>
            </p:txBody>
          </p:sp>
        </mc:Choice>
        <mc:Fallback xmlns="">
          <p:sp>
            <p:nvSpPr>
              <p:cNvPr id="10" name="TextBox 9">
                <a:extLst>
                  <a:ext uri="{FF2B5EF4-FFF2-40B4-BE49-F238E27FC236}">
                    <a16:creationId xmlns:a16="http://schemas.microsoft.com/office/drawing/2014/main" id="{D7E830C5-6128-9BA3-9BFD-0765DF48744B}"/>
                  </a:ext>
                </a:extLst>
              </p:cNvPr>
              <p:cNvSpPr txBox="1">
                <a:spLocks noRot="1" noChangeAspect="1" noMove="1" noResize="1" noEditPoints="1" noAdjustHandles="1" noChangeArrowheads="1" noChangeShapeType="1" noTextEdit="1"/>
              </p:cNvSpPr>
              <p:nvPr/>
            </p:nvSpPr>
            <p:spPr>
              <a:xfrm>
                <a:off x="1412329" y="4640771"/>
                <a:ext cx="8261557" cy="371897"/>
              </a:xfrm>
              <a:prstGeom prst="rect">
                <a:avLst/>
              </a:prstGeom>
              <a:blipFill>
                <a:blip r:embed="rId4"/>
                <a:stretch>
                  <a:fillRect t="-20000" b="-300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722BC77C-640A-5CCE-1BFB-6EA5C28B569F}"/>
              </a:ext>
            </a:extLst>
          </p:cNvPr>
          <p:cNvSpPr/>
          <p:nvPr/>
        </p:nvSpPr>
        <p:spPr>
          <a:xfrm>
            <a:off x="1053296" y="2986263"/>
            <a:ext cx="10093124" cy="2257067"/>
          </a:xfrm>
          <a:prstGeom prst="rect">
            <a:avLst/>
          </a:prstGeom>
          <a:no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4" name="Graphic 13" descr="Warning with solid fill">
            <a:extLst>
              <a:ext uri="{FF2B5EF4-FFF2-40B4-BE49-F238E27FC236}">
                <a16:creationId xmlns:a16="http://schemas.microsoft.com/office/drawing/2014/main" id="{72CEACAB-BC44-9473-47D2-69A7ED62A1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999" y="5536821"/>
            <a:ext cx="529366" cy="529366"/>
          </a:xfrm>
          <a:prstGeom prst="rect">
            <a:avLst/>
          </a:prstGeom>
        </p:spPr>
      </p:pic>
      <p:sp>
        <p:nvSpPr>
          <p:cNvPr id="15" name="TextBox 14">
            <a:extLst>
              <a:ext uri="{FF2B5EF4-FFF2-40B4-BE49-F238E27FC236}">
                <a16:creationId xmlns:a16="http://schemas.microsoft.com/office/drawing/2014/main" id="{E2B457AF-917C-2B1B-B7D2-AAC027D6168C}"/>
              </a:ext>
            </a:extLst>
          </p:cNvPr>
          <p:cNvSpPr txBox="1"/>
          <p:nvPr/>
        </p:nvSpPr>
        <p:spPr>
          <a:xfrm>
            <a:off x="1597305" y="5602147"/>
            <a:ext cx="9694898" cy="440890"/>
          </a:xfrm>
          <a:prstGeom prst="rect">
            <a:avLst/>
          </a:prstGeom>
          <a:noFill/>
        </p:spPr>
        <p:txBody>
          <a:bodyPr wrap="none" rtlCol="0">
            <a:spAutoFit/>
          </a:bodyPr>
          <a:lstStyle/>
          <a:p>
            <a:pPr algn="l">
              <a:lnSpc>
                <a:spcPts val="2880"/>
              </a:lnSpc>
              <a:spcBef>
                <a:spcPts val="1200"/>
              </a:spcBef>
            </a:pPr>
            <a:r>
              <a:rPr lang="en-GB" sz="2400" dirty="0"/>
              <a:t>Uniform functions and permutations are not efficiently implementable.</a:t>
            </a:r>
          </a:p>
        </p:txBody>
      </p:sp>
      <p:pic>
        <p:nvPicPr>
          <p:cNvPr id="18" name="Graphic 17" descr="Checkbox Ticked with solid fill">
            <a:extLst>
              <a:ext uri="{FF2B5EF4-FFF2-40B4-BE49-F238E27FC236}">
                <a16:creationId xmlns:a16="http://schemas.microsoft.com/office/drawing/2014/main" id="{0D8838C0-5262-610D-4CCE-03CA8DAB74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782" y="6029932"/>
            <a:ext cx="852271" cy="852271"/>
          </a:xfrm>
          <a:prstGeom prst="rect">
            <a:avLst/>
          </a:prstGeom>
        </p:spPr>
      </p:pic>
      <p:sp>
        <p:nvSpPr>
          <p:cNvPr id="21" name="TextBox 20">
            <a:extLst>
              <a:ext uri="{FF2B5EF4-FFF2-40B4-BE49-F238E27FC236}">
                <a16:creationId xmlns:a16="http://schemas.microsoft.com/office/drawing/2014/main" id="{1986464E-0D7B-5135-3010-9B0C323C2220}"/>
              </a:ext>
            </a:extLst>
          </p:cNvPr>
          <p:cNvSpPr txBox="1"/>
          <p:nvPr/>
        </p:nvSpPr>
        <p:spPr>
          <a:xfrm>
            <a:off x="1597305" y="6235622"/>
            <a:ext cx="7808291" cy="440890"/>
          </a:xfrm>
          <a:prstGeom prst="rect">
            <a:avLst/>
          </a:prstGeom>
          <a:noFill/>
        </p:spPr>
        <p:txBody>
          <a:bodyPr wrap="none" rtlCol="0">
            <a:spAutoFit/>
          </a:bodyPr>
          <a:lstStyle/>
          <a:p>
            <a:pPr algn="l">
              <a:lnSpc>
                <a:spcPts val="2880"/>
              </a:lnSpc>
              <a:spcBef>
                <a:spcPts val="1200"/>
              </a:spcBef>
            </a:pPr>
            <a:r>
              <a:rPr lang="en-GB" sz="2400" dirty="0"/>
              <a:t>Have reduced </a:t>
            </a:r>
            <a:r>
              <a:rPr lang="en-GB" sz="2400" dirty="0" err="1"/>
              <a:t>Haar</a:t>
            </a:r>
            <a:r>
              <a:rPr lang="en-GB" sz="2400" dirty="0"/>
              <a:t> randomness to classical randomness.</a:t>
            </a:r>
          </a:p>
        </p:txBody>
      </p:sp>
    </p:spTree>
    <p:extLst>
      <p:ext uri="{BB962C8B-B14F-4D97-AF65-F5344CB8AC3E}">
        <p14:creationId xmlns:p14="http://schemas.microsoft.com/office/powerpoint/2010/main" val="20927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351B68-AD4F-AF3F-46F0-8C5EB8567195}"/>
              </a:ext>
            </a:extLst>
          </p:cNvPr>
          <p:cNvSpPr txBox="1"/>
          <p:nvPr/>
        </p:nvSpPr>
        <p:spPr>
          <a:xfrm>
            <a:off x="643968" y="521282"/>
            <a:ext cx="2468112" cy="475771"/>
          </a:xfrm>
          <a:prstGeom prst="rect">
            <a:avLst/>
          </a:prstGeom>
          <a:noFill/>
        </p:spPr>
        <p:txBody>
          <a:bodyPr wrap="none" rtlCol="0">
            <a:spAutoFit/>
          </a:bodyPr>
          <a:lstStyle/>
          <a:p>
            <a:pPr algn="l">
              <a:lnSpc>
                <a:spcPts val="2880"/>
              </a:lnSpc>
              <a:spcBef>
                <a:spcPts val="1200"/>
              </a:spcBef>
            </a:pPr>
            <a:r>
              <a:rPr lang="en-GB" sz="3600" dirty="0">
                <a:solidFill>
                  <a:schemeClr val="tx2"/>
                </a:solidFill>
                <a:latin typeface="+mj-lt"/>
              </a:rPr>
              <a:t>Our results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ABA0AE-4F05-ECE3-1D3D-1647052520F0}"/>
                  </a:ext>
                </a:extLst>
              </p:cNvPr>
              <p:cNvSpPr txBox="1"/>
              <p:nvPr/>
            </p:nvSpPr>
            <p:spPr>
              <a:xfrm>
                <a:off x="639788" y="1093171"/>
                <a:ext cx="4621685" cy="1178912"/>
              </a:xfrm>
              <a:prstGeom prst="rect">
                <a:avLst/>
              </a:prstGeom>
              <a:noFill/>
            </p:spPr>
            <p:txBody>
              <a:bodyPr wrap="square" rtlCol="0">
                <a:spAutoFit/>
              </a:bodyPr>
              <a:lstStyle/>
              <a:p>
                <a:pPr algn="l">
                  <a:lnSpc>
                    <a:spcPts val="2880"/>
                  </a:lnSpc>
                  <a:spcBef>
                    <a:spcPts val="1200"/>
                  </a:spcBef>
                </a:pPr>
                <a:r>
                  <a:rPr lang="en-GB" sz="2200" b="1" dirty="0">
                    <a:solidFill>
                      <a:srgbClr val="791148"/>
                    </a:solidFill>
                  </a:rPr>
                  <a:t>t-designs</a:t>
                </a:r>
                <a:r>
                  <a:rPr lang="en-GB" sz="2200" dirty="0"/>
                  <a:t> in depth </a:t>
                </a:r>
                <a14:m>
                  <m:oMath xmlns:m="http://schemas.openxmlformats.org/officeDocument/2006/math">
                    <m:r>
                      <a:rPr lang="en-US" sz="2200" b="0" i="1" smtClean="0">
                        <a:latin typeface="Cambria Math" panose="02040503050406030204" pitchFamily="18" charset="0"/>
                      </a:rPr>
                      <m:t>𝑂</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 </m:t>
                    </m:r>
                    <m:r>
                      <m:rPr>
                        <m:sty m:val="p"/>
                      </m:rPr>
                      <a:rPr lang="en-US" sz="2200" b="0" i="1" smtClean="0">
                        <a:latin typeface="Cambria Math" panose="02040503050406030204" pitchFamily="18" charset="0"/>
                      </a:rPr>
                      <m:t>log</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 </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r>
                  <a:rPr lang="en-GB" sz="2200" dirty="0"/>
                  <a:t> for exponentially high </a:t>
                </a: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𝑛</m:t>
                        </m:r>
                        <m:r>
                          <a:rPr lang="en-US" sz="2200" b="0" i="1" smtClean="0">
                            <a:latin typeface="Cambria Math" panose="02040503050406030204" pitchFamily="18" charset="0"/>
                          </a:rPr>
                          <m:t>/3</m:t>
                        </m:r>
                      </m:sup>
                    </m:sSup>
                  </m:oMath>
                </a14:m>
                <a:r>
                  <a:rPr lang="en-GB" sz="2200" dirty="0"/>
                  <a:t> (with exponentially small </a:t>
                </a:r>
                <a:r>
                  <a:rPr lang="en-GB" sz="2200" b="1" dirty="0">
                    <a:solidFill>
                      <a:schemeClr val="accent1"/>
                    </a:solidFill>
                  </a:rPr>
                  <a:t>additive error</a:t>
                </a:r>
                <a:r>
                  <a:rPr lang="en-GB" sz="2200" dirty="0"/>
                  <a:t>)</a:t>
                </a:r>
              </a:p>
            </p:txBody>
          </p:sp>
        </mc:Choice>
        <mc:Fallback xmlns="">
          <p:sp>
            <p:nvSpPr>
              <p:cNvPr id="2" name="TextBox 1">
                <a:extLst>
                  <a:ext uri="{FF2B5EF4-FFF2-40B4-BE49-F238E27FC236}">
                    <a16:creationId xmlns:a16="http://schemas.microsoft.com/office/drawing/2014/main" id="{82ABA0AE-4F05-ECE3-1D3D-1647052520F0}"/>
                  </a:ext>
                </a:extLst>
              </p:cNvPr>
              <p:cNvSpPr txBox="1">
                <a:spLocks noRot="1" noChangeAspect="1" noMove="1" noResize="1" noEditPoints="1" noAdjustHandles="1" noChangeArrowheads="1" noChangeShapeType="1" noTextEdit="1"/>
              </p:cNvSpPr>
              <p:nvPr/>
            </p:nvSpPr>
            <p:spPr>
              <a:xfrm>
                <a:off x="639788" y="1093171"/>
                <a:ext cx="4621685" cy="1178912"/>
              </a:xfrm>
              <a:prstGeom prst="rect">
                <a:avLst/>
              </a:prstGeom>
              <a:blipFill>
                <a:blip r:embed="rId2"/>
                <a:stretch>
                  <a:fillRect l="-1644" t="-1053" r="-2192" b="-8421"/>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F0DFE05E-9650-6A25-1A64-0ABC03312887}"/>
              </a:ext>
            </a:extLst>
          </p:cNvPr>
          <p:cNvSpPr txBox="1"/>
          <p:nvPr/>
        </p:nvSpPr>
        <p:spPr>
          <a:xfrm>
            <a:off x="6719798" y="1116510"/>
            <a:ext cx="4727564" cy="812787"/>
          </a:xfrm>
          <a:prstGeom prst="rect">
            <a:avLst/>
          </a:prstGeom>
          <a:noFill/>
        </p:spPr>
        <p:txBody>
          <a:bodyPr wrap="square" rtlCol="0">
            <a:spAutoFit/>
          </a:bodyPr>
          <a:lstStyle/>
          <a:p>
            <a:pPr algn="l">
              <a:lnSpc>
                <a:spcPts val="2880"/>
              </a:lnSpc>
              <a:spcBef>
                <a:spcPts val="1200"/>
              </a:spcBef>
            </a:pPr>
            <a:r>
              <a:rPr lang="en-US" sz="2200" b="1" dirty="0">
                <a:solidFill>
                  <a:srgbClr val="791148"/>
                </a:solidFill>
              </a:rPr>
              <a:t>PRUs</a:t>
            </a:r>
            <a:r>
              <a:rPr lang="en-US" sz="2200" dirty="0"/>
              <a:t> secure against </a:t>
            </a:r>
            <a:r>
              <a:rPr lang="en-US" sz="2200" b="1" dirty="0">
                <a:solidFill>
                  <a:srgbClr val="1F717A"/>
                </a:solidFill>
              </a:rPr>
              <a:t>non-adaptive adversaries</a:t>
            </a:r>
            <a:endParaRPr lang="en-GB" sz="2200" b="1" dirty="0">
              <a:solidFill>
                <a:srgbClr val="1F717A"/>
              </a:solidFill>
            </a:endParaRPr>
          </a:p>
        </p:txBody>
      </p:sp>
      <p:sp>
        <p:nvSpPr>
          <p:cNvPr id="8" name="TextBox 7">
            <a:extLst>
              <a:ext uri="{FF2B5EF4-FFF2-40B4-BE49-F238E27FC236}">
                <a16:creationId xmlns:a16="http://schemas.microsoft.com/office/drawing/2014/main" id="{1F2673F5-80EB-1D1E-24BD-C15C8BA56BE1}"/>
              </a:ext>
            </a:extLst>
          </p:cNvPr>
          <p:cNvSpPr txBox="1"/>
          <p:nvPr/>
        </p:nvSpPr>
        <p:spPr>
          <a:xfrm>
            <a:off x="639788" y="2639028"/>
            <a:ext cx="4896090" cy="1178912"/>
          </a:xfrm>
          <a:prstGeom prst="rect">
            <a:avLst/>
          </a:prstGeom>
          <a:noFill/>
        </p:spPr>
        <p:txBody>
          <a:bodyPr wrap="square" rtlCol="0">
            <a:spAutoFit/>
          </a:bodyPr>
          <a:lstStyle>
            <a:defPPr>
              <a:defRPr lang="en-US"/>
            </a:defPPr>
            <a:lvl1pPr>
              <a:lnSpc>
                <a:spcPts val="2880"/>
              </a:lnSpc>
              <a:spcBef>
                <a:spcPts val="1200"/>
              </a:spcBef>
              <a:defRPr sz="2200"/>
            </a:lvl1pPr>
          </a:lstStyle>
          <a:p>
            <a:r>
              <a:rPr lang="en-GB" b="1" dirty="0">
                <a:solidFill>
                  <a:schemeClr val="tx2"/>
                </a:solidFill>
              </a:rPr>
              <a:t>Construction: </a:t>
            </a:r>
            <a:r>
              <a:rPr lang="en-GB" dirty="0"/>
              <a:t>replace random function and permutation by efficient </a:t>
            </a:r>
            <a:r>
              <a:rPr lang="en-GB" b="1" dirty="0">
                <a:solidFill>
                  <a:schemeClr val="accent1"/>
                </a:solidFill>
              </a:rPr>
              <a:t>t-wise independent </a:t>
            </a:r>
            <a:r>
              <a:rPr lang="en-GB" dirty="0"/>
              <a:t>counterparts.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B79447-5CF7-1442-E890-22EB706C8B2A}"/>
                  </a:ext>
                </a:extLst>
              </p:cNvPr>
              <p:cNvSpPr txBox="1"/>
              <p:nvPr/>
            </p:nvSpPr>
            <p:spPr>
              <a:xfrm>
                <a:off x="639788" y="4069135"/>
                <a:ext cx="5532698" cy="807016"/>
              </a:xfrm>
              <a:prstGeom prst="rect">
                <a:avLst/>
              </a:prstGeom>
              <a:noFill/>
            </p:spPr>
            <p:txBody>
              <a:bodyPr wrap="square" rtlCol="0">
                <a:spAutoFit/>
              </a:bodyPr>
              <a:lstStyle/>
              <a:p>
                <a:pPr algn="l">
                  <a:lnSpc>
                    <a:spcPts val="2880"/>
                  </a:lnSpc>
                  <a:spcBef>
                    <a:spcPts val="1200"/>
                  </a:spcBef>
                </a:pPr>
                <a:r>
                  <a:rPr lang="en-GB" sz="2200" b="1" dirty="0">
                    <a:solidFill>
                      <a:schemeClr val="tx2"/>
                    </a:solidFill>
                  </a:rPr>
                  <a:t>Depth:</a:t>
                </a:r>
                <a:r>
                  <a:rPr lang="en-GB" sz="2200" dirty="0"/>
                  <a:t> </a:t>
                </a:r>
                <a14:m>
                  <m:oMath xmlns:m="http://schemas.openxmlformats.org/officeDocument/2006/math">
                    <m:r>
                      <a:rPr lang="en-US" sz="2200" b="0" i="1" smtClean="0">
                        <a:latin typeface="Cambria Math" panose="02040503050406030204" pitchFamily="18" charset="0"/>
                      </a:rPr>
                      <m:t>𝑂</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 </m:t>
                        </m:r>
                        <m:r>
                          <m:rPr>
                            <m:sty m:val="p"/>
                          </m:rPr>
                          <a:rPr lang="en-US" sz="2200" b="0" i="1" smtClean="0">
                            <a:latin typeface="Cambria Math" panose="02040503050406030204" pitchFamily="18" charset="0"/>
                          </a:rPr>
                          <m:t>log</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e>
                        </m:d>
                        <m:r>
                          <a:rPr lang="en-US" sz="2200" b="0" i="1" smtClean="0">
                            <a:latin typeface="Cambria Math" panose="02040503050406030204" pitchFamily="18" charset="0"/>
                          </a:rPr>
                          <m:t>𝑡</m:t>
                        </m:r>
                      </m:e>
                    </m:d>
                  </m:oMath>
                </a14:m>
                <a:r>
                  <a:rPr lang="en-GB" sz="2200" dirty="0"/>
                  <a:t> for permutation and phase + </a:t>
                </a:r>
                <a14:m>
                  <m:oMath xmlns:m="http://schemas.openxmlformats.org/officeDocument/2006/math">
                    <m:r>
                      <a:rPr lang="en-US" sz="2200" b="0" i="1" smtClean="0">
                        <a:latin typeface="Cambria Math" panose="02040503050406030204" pitchFamily="18" charset="0"/>
                      </a:rPr>
                      <m:t>𝑂</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e>
                    </m:d>
                  </m:oMath>
                </a14:m>
                <a:r>
                  <a:rPr lang="en-GB" sz="2200" dirty="0"/>
                  <a:t> for Clifford</a:t>
                </a:r>
              </a:p>
            </p:txBody>
          </p:sp>
        </mc:Choice>
        <mc:Fallback xmlns="">
          <p:sp>
            <p:nvSpPr>
              <p:cNvPr id="13" name="TextBox 12">
                <a:extLst>
                  <a:ext uri="{FF2B5EF4-FFF2-40B4-BE49-F238E27FC236}">
                    <a16:creationId xmlns:a16="http://schemas.microsoft.com/office/drawing/2014/main" id="{24B79447-5CF7-1442-E890-22EB706C8B2A}"/>
                  </a:ext>
                </a:extLst>
              </p:cNvPr>
              <p:cNvSpPr txBox="1">
                <a:spLocks noRot="1" noChangeAspect="1" noMove="1" noResize="1" noEditPoints="1" noAdjustHandles="1" noChangeArrowheads="1" noChangeShapeType="1" noTextEdit="1"/>
              </p:cNvSpPr>
              <p:nvPr/>
            </p:nvSpPr>
            <p:spPr>
              <a:xfrm>
                <a:off x="639788" y="4069135"/>
                <a:ext cx="5532698" cy="807016"/>
              </a:xfrm>
              <a:prstGeom prst="rect">
                <a:avLst/>
              </a:prstGeom>
              <a:blipFill>
                <a:blip r:embed="rId4"/>
                <a:stretch>
                  <a:fillRect l="-1373" t="-3125" b="-15625"/>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A61E84C8-DA5F-5FA8-1CCA-B412FDED9324}"/>
              </a:ext>
            </a:extLst>
          </p:cNvPr>
          <p:cNvSpPr txBox="1"/>
          <p:nvPr/>
        </p:nvSpPr>
        <p:spPr>
          <a:xfrm>
            <a:off x="671332" y="5081283"/>
            <a:ext cx="6007260" cy="435119"/>
          </a:xfrm>
          <a:prstGeom prst="rect">
            <a:avLst/>
          </a:prstGeom>
          <a:noFill/>
        </p:spPr>
        <p:txBody>
          <a:bodyPr wrap="square" rtlCol="0">
            <a:spAutoFit/>
          </a:bodyPr>
          <a:lstStyle/>
          <a:p>
            <a:pPr algn="l">
              <a:lnSpc>
                <a:spcPts val="2880"/>
              </a:lnSpc>
              <a:spcBef>
                <a:spcPts val="1200"/>
              </a:spcBef>
            </a:pPr>
            <a:r>
              <a:rPr lang="en-GB" sz="2200" b="1" dirty="0">
                <a:solidFill>
                  <a:schemeClr val="tx2"/>
                </a:solidFill>
              </a:rPr>
              <a:t>Will say more about proof in a second…</a:t>
            </a:r>
            <a:endParaRPr lang="en-GB" sz="2200" dirty="0"/>
          </a:p>
        </p:txBody>
      </p:sp>
      <p:sp>
        <p:nvSpPr>
          <p:cNvPr id="15" name="TextBox 14">
            <a:extLst>
              <a:ext uri="{FF2B5EF4-FFF2-40B4-BE49-F238E27FC236}">
                <a16:creationId xmlns:a16="http://schemas.microsoft.com/office/drawing/2014/main" id="{1020F46E-2E28-DB16-922F-47796C3E9D14}"/>
              </a:ext>
            </a:extLst>
          </p:cNvPr>
          <p:cNvSpPr txBox="1"/>
          <p:nvPr/>
        </p:nvSpPr>
        <p:spPr>
          <a:xfrm>
            <a:off x="6742908" y="2639028"/>
            <a:ext cx="4896090" cy="1550809"/>
          </a:xfrm>
          <a:prstGeom prst="rect">
            <a:avLst/>
          </a:prstGeom>
          <a:noFill/>
        </p:spPr>
        <p:txBody>
          <a:bodyPr wrap="square" rtlCol="0">
            <a:spAutoFit/>
          </a:bodyPr>
          <a:lstStyle>
            <a:defPPr>
              <a:defRPr lang="en-US"/>
            </a:defPPr>
            <a:lvl1pPr>
              <a:lnSpc>
                <a:spcPts val="2880"/>
              </a:lnSpc>
              <a:spcBef>
                <a:spcPts val="1200"/>
              </a:spcBef>
              <a:defRPr sz="2200"/>
            </a:lvl1pPr>
          </a:lstStyle>
          <a:p>
            <a:r>
              <a:rPr lang="en-GB" b="1" dirty="0">
                <a:solidFill>
                  <a:schemeClr val="tx2"/>
                </a:solidFill>
              </a:rPr>
              <a:t>Construction: </a:t>
            </a:r>
            <a:r>
              <a:rPr lang="en-GB" dirty="0"/>
              <a:t>replace random function and permutation by </a:t>
            </a:r>
            <a:r>
              <a:rPr lang="en-GB" b="1" dirty="0">
                <a:solidFill>
                  <a:schemeClr val="accent1"/>
                </a:solidFill>
              </a:rPr>
              <a:t>quantum-secure pseudorandom </a:t>
            </a:r>
            <a:r>
              <a:rPr lang="en-GB" dirty="0"/>
              <a:t>function and permutation.</a:t>
            </a:r>
          </a:p>
        </p:txBody>
      </p:sp>
      <p:sp>
        <p:nvSpPr>
          <p:cNvPr id="16" name="TextBox 15">
            <a:extLst>
              <a:ext uri="{FF2B5EF4-FFF2-40B4-BE49-F238E27FC236}">
                <a16:creationId xmlns:a16="http://schemas.microsoft.com/office/drawing/2014/main" id="{FAB8C09A-0CE8-F7B5-44B4-28276608A15A}"/>
              </a:ext>
            </a:extLst>
          </p:cNvPr>
          <p:cNvSpPr txBox="1"/>
          <p:nvPr/>
        </p:nvSpPr>
        <p:spPr>
          <a:xfrm>
            <a:off x="6742908" y="4337489"/>
            <a:ext cx="5225315" cy="2294603"/>
          </a:xfrm>
          <a:prstGeom prst="rect">
            <a:avLst/>
          </a:prstGeom>
          <a:noFill/>
        </p:spPr>
        <p:txBody>
          <a:bodyPr wrap="square" rtlCol="0">
            <a:spAutoFit/>
          </a:bodyPr>
          <a:lstStyle/>
          <a:p>
            <a:pPr algn="l">
              <a:lnSpc>
                <a:spcPts val="2880"/>
              </a:lnSpc>
              <a:spcBef>
                <a:spcPts val="1200"/>
              </a:spcBef>
            </a:pPr>
            <a:r>
              <a:rPr lang="en-GB" sz="2200" b="1" dirty="0">
                <a:solidFill>
                  <a:schemeClr val="tx2"/>
                </a:solidFill>
              </a:rPr>
              <a:t>Proof:</a:t>
            </a:r>
            <a:r>
              <a:rPr lang="en-GB" sz="2200" dirty="0"/>
              <a:t> adversary with arbitrary polynomial queries cannot distinguish between unitary with random or pseudorandom functions. Then get </a:t>
            </a:r>
            <a:r>
              <a:rPr lang="en-GB" sz="2200" b="1" dirty="0">
                <a:solidFill>
                  <a:schemeClr val="accent1"/>
                </a:solidFill>
              </a:rPr>
              <a:t>non-adaptive security</a:t>
            </a:r>
            <a:r>
              <a:rPr lang="en-GB" sz="2200" dirty="0"/>
              <a:t> because PFC is </a:t>
            </a:r>
            <a:r>
              <a:rPr lang="en-GB" sz="2200" b="1" dirty="0">
                <a:solidFill>
                  <a:schemeClr val="accent1"/>
                </a:solidFill>
              </a:rPr>
              <a:t>additive error </a:t>
            </a:r>
            <a:r>
              <a:rPr lang="en-GB" sz="2200" dirty="0"/>
              <a:t>t-design.</a:t>
            </a:r>
          </a:p>
        </p:txBody>
      </p:sp>
    </p:spTree>
    <p:extLst>
      <p:ext uri="{BB962C8B-B14F-4D97-AF65-F5344CB8AC3E}">
        <p14:creationId xmlns:p14="http://schemas.microsoft.com/office/powerpoint/2010/main" val="28162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48091410-1C01-B68E-3F4B-A30D651F00B6}"/>
              </a:ext>
            </a:extLst>
          </p:cNvPr>
          <p:cNvCxnSpPr>
            <a:cxnSpLocks/>
          </p:cNvCxnSpPr>
          <p:nvPr/>
        </p:nvCxnSpPr>
        <p:spPr>
          <a:xfrm>
            <a:off x="6139718" y="6110854"/>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AEB25335-E6FB-197A-7B8A-C0DFE00E5B28}"/>
              </a:ext>
            </a:extLst>
          </p:cNvPr>
          <p:cNvCxnSpPr>
            <a:cxnSpLocks/>
          </p:cNvCxnSpPr>
          <p:nvPr/>
        </p:nvCxnSpPr>
        <p:spPr>
          <a:xfrm>
            <a:off x="6139718" y="6263254"/>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id="{03DA2185-7BCA-12AA-446B-4DA4F2B9DBC3}"/>
              </a:ext>
            </a:extLst>
          </p:cNvPr>
          <p:cNvCxnSpPr>
            <a:cxnSpLocks/>
          </p:cNvCxnSpPr>
          <p:nvPr/>
        </p:nvCxnSpPr>
        <p:spPr>
          <a:xfrm>
            <a:off x="6139718" y="6426904"/>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549F937F-57FF-D3F2-65E1-E19D04DF102C}"/>
              </a:ext>
            </a:extLst>
          </p:cNvPr>
          <p:cNvCxnSpPr>
            <a:cxnSpLocks/>
          </p:cNvCxnSpPr>
          <p:nvPr/>
        </p:nvCxnSpPr>
        <p:spPr>
          <a:xfrm>
            <a:off x="6139718" y="4384035"/>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id="{1B675C0D-B073-0876-928D-429096A047F8}"/>
              </a:ext>
            </a:extLst>
          </p:cNvPr>
          <p:cNvCxnSpPr>
            <a:cxnSpLocks/>
          </p:cNvCxnSpPr>
          <p:nvPr/>
        </p:nvCxnSpPr>
        <p:spPr>
          <a:xfrm>
            <a:off x="6139718" y="4536435"/>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a:extLst>
              <a:ext uri="{FF2B5EF4-FFF2-40B4-BE49-F238E27FC236}">
                <a16:creationId xmlns:a16="http://schemas.microsoft.com/office/drawing/2014/main" id="{38EF8C15-91A2-AA04-7F33-1DFBB6D744D0}"/>
              </a:ext>
            </a:extLst>
          </p:cNvPr>
          <p:cNvCxnSpPr>
            <a:cxnSpLocks/>
          </p:cNvCxnSpPr>
          <p:nvPr/>
        </p:nvCxnSpPr>
        <p:spPr>
          <a:xfrm>
            <a:off x="6139718" y="4700085"/>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a:extLst>
              <a:ext uri="{FF2B5EF4-FFF2-40B4-BE49-F238E27FC236}">
                <a16:creationId xmlns:a16="http://schemas.microsoft.com/office/drawing/2014/main" id="{D2CFB314-BA50-7EBD-2998-AA3C17294BE4}"/>
              </a:ext>
            </a:extLst>
          </p:cNvPr>
          <p:cNvCxnSpPr>
            <a:cxnSpLocks/>
          </p:cNvCxnSpPr>
          <p:nvPr/>
        </p:nvCxnSpPr>
        <p:spPr>
          <a:xfrm>
            <a:off x="6139718" y="3523987"/>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C38FFE51-4D8D-620D-1E5D-FBAF8FC47CA9}"/>
              </a:ext>
            </a:extLst>
          </p:cNvPr>
          <p:cNvCxnSpPr>
            <a:cxnSpLocks/>
          </p:cNvCxnSpPr>
          <p:nvPr/>
        </p:nvCxnSpPr>
        <p:spPr>
          <a:xfrm>
            <a:off x="6139718" y="3676387"/>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B6A9CEDE-0747-6ED9-66CA-EA5A48A3E4EF}"/>
              </a:ext>
            </a:extLst>
          </p:cNvPr>
          <p:cNvCxnSpPr>
            <a:cxnSpLocks/>
          </p:cNvCxnSpPr>
          <p:nvPr/>
        </p:nvCxnSpPr>
        <p:spPr>
          <a:xfrm>
            <a:off x="6139718" y="3840037"/>
            <a:ext cx="4563293"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AF4C944-A83A-E953-4519-E7AA31E7B401}"/>
              </a:ext>
            </a:extLst>
          </p:cNvPr>
          <p:cNvCxnSpPr>
            <a:cxnSpLocks/>
          </p:cNvCxnSpPr>
          <p:nvPr/>
        </p:nvCxnSpPr>
        <p:spPr>
          <a:xfrm>
            <a:off x="1103220" y="352398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3DF9A3A-A709-FE2B-51EC-C4EBC742D4F8}"/>
              </a:ext>
            </a:extLst>
          </p:cNvPr>
          <p:cNvCxnSpPr>
            <a:cxnSpLocks/>
          </p:cNvCxnSpPr>
          <p:nvPr/>
        </p:nvCxnSpPr>
        <p:spPr>
          <a:xfrm>
            <a:off x="1103220" y="367638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CB819C0-6E8D-E13C-F7CD-B9E8C79CE48A}"/>
              </a:ext>
            </a:extLst>
          </p:cNvPr>
          <p:cNvCxnSpPr>
            <a:cxnSpLocks/>
          </p:cNvCxnSpPr>
          <p:nvPr/>
        </p:nvCxnSpPr>
        <p:spPr>
          <a:xfrm>
            <a:off x="1103220" y="3828787"/>
            <a:ext cx="3489435" cy="0"/>
          </a:xfrm>
          <a:prstGeom prst="line">
            <a:avLst/>
          </a:prstGeom>
        </p:spPr>
        <p:style>
          <a:lnRef idx="3">
            <a:schemeClr val="dk1"/>
          </a:lnRef>
          <a:fillRef idx="0">
            <a:schemeClr val="dk1"/>
          </a:fillRef>
          <a:effectRef idx="2">
            <a:schemeClr val="dk1"/>
          </a:effectRef>
          <a:fontRef idx="minor">
            <a:schemeClr val="tx1"/>
          </a:fontRef>
        </p:style>
      </p:cxnSp>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723900" y="1649247"/>
            <a:ext cx="10725150" cy="4436241"/>
          </a:xfrm>
        </p:spPr>
        <p:txBody>
          <a:bodyPr>
            <a:normAutofit/>
          </a:bodyPr>
          <a:lstStyle/>
          <a:p>
            <a:pPr marL="0" indent="0">
              <a:buNone/>
            </a:pPr>
            <a:r>
              <a:rPr lang="en-GB" sz="2400" dirty="0"/>
              <a:t>The purpose of the ”C” in PFC is to reduce the input to the </a:t>
            </a:r>
            <a:r>
              <a:rPr lang="en-GB" sz="2400" b="1" dirty="0">
                <a:solidFill>
                  <a:srgbClr val="7A5D1F"/>
                </a:solidFill>
              </a:rPr>
              <a:t>distinct subspace</a:t>
            </a:r>
            <a:r>
              <a:rPr lang="en-GB" sz="2400" dirty="0"/>
              <a:t>. </a:t>
            </a:r>
            <a:endParaRPr lang="en-GB" sz="2000" dirty="0"/>
          </a:p>
          <a:p>
            <a:pPr marL="457200" lvl="1" indent="0">
              <a:buNone/>
            </a:pPr>
            <a:endParaRPr lang="en-GB" sz="2000" dirty="0"/>
          </a:p>
          <a:p>
            <a:pPr lvl="1"/>
            <a:endParaRPr lang="en-GB" sz="2000" dirty="0"/>
          </a:p>
        </p:txBody>
      </p:sp>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Some ideas behind proof</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695535EB-B4BA-6B31-EBEC-7A5BCC252A91}"/>
                  </a:ext>
                </a:extLst>
              </p:cNvPr>
              <p:cNvSpPr/>
              <p:nvPr/>
            </p:nvSpPr>
            <p:spPr>
              <a:xfrm>
                <a:off x="1359051"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5" name="Rounded Rectangle 4">
                <a:extLst>
                  <a:ext uri="{FF2B5EF4-FFF2-40B4-BE49-F238E27FC236}">
                    <a16:creationId xmlns:a16="http://schemas.microsoft.com/office/drawing/2014/main" id="{695535EB-B4BA-6B31-EBEC-7A5BCC252A91}"/>
                  </a:ext>
                </a:extLst>
              </p:cNvPr>
              <p:cNvSpPr>
                <a:spLocks noRot="1" noChangeAspect="1" noMove="1" noResize="1" noEditPoints="1" noAdjustHandles="1" noChangeArrowheads="1" noChangeShapeType="1" noTextEdit="1"/>
              </p:cNvSpPr>
              <p:nvPr/>
            </p:nvSpPr>
            <p:spPr>
              <a:xfrm>
                <a:off x="1359051" y="3292370"/>
                <a:ext cx="672663" cy="715654"/>
              </a:xfrm>
              <a:prstGeom prst="roundRect">
                <a:avLst/>
              </a:prstGeom>
              <a:blipFill>
                <a:blip r:embed="rId2"/>
                <a:stretch>
                  <a:fillRect l="-10714"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2A2F39E8-0757-F8E2-5D4D-31F121ADB324}"/>
                  </a:ext>
                </a:extLst>
              </p:cNvPr>
              <p:cNvSpPr/>
              <p:nvPr/>
            </p:nvSpPr>
            <p:spPr>
              <a:xfrm>
                <a:off x="2227731"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6" name="Rounded Rectangle 5">
                <a:extLst>
                  <a:ext uri="{FF2B5EF4-FFF2-40B4-BE49-F238E27FC236}">
                    <a16:creationId xmlns:a16="http://schemas.microsoft.com/office/drawing/2014/main" id="{2A2F39E8-0757-F8E2-5D4D-31F121ADB324}"/>
                  </a:ext>
                </a:extLst>
              </p:cNvPr>
              <p:cNvSpPr>
                <a:spLocks noRot="1" noChangeAspect="1" noMove="1" noResize="1" noEditPoints="1" noAdjustHandles="1" noChangeArrowheads="1" noChangeShapeType="1" noTextEdit="1"/>
              </p:cNvSpPr>
              <p:nvPr/>
            </p:nvSpPr>
            <p:spPr>
              <a:xfrm>
                <a:off x="2227731" y="3292370"/>
                <a:ext cx="672663" cy="715654"/>
              </a:xfrm>
              <a:prstGeom prst="roundRect">
                <a:avLst/>
              </a:prstGeom>
              <a:blipFill>
                <a:blip r:embed="rId3"/>
                <a:stretch>
                  <a:fillRect l="-10714"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8016CD1-C766-A740-7D4C-E68B9166F56E}"/>
                  </a:ext>
                </a:extLst>
              </p:cNvPr>
              <p:cNvSpPr/>
              <p:nvPr/>
            </p:nvSpPr>
            <p:spPr>
              <a:xfrm>
                <a:off x="3096411" y="329967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7" name="Rounded Rectangle 6">
                <a:extLst>
                  <a:ext uri="{FF2B5EF4-FFF2-40B4-BE49-F238E27FC236}">
                    <a16:creationId xmlns:a16="http://schemas.microsoft.com/office/drawing/2014/main" id="{38016CD1-C766-A740-7D4C-E68B9166F56E}"/>
                  </a:ext>
                </a:extLst>
              </p:cNvPr>
              <p:cNvSpPr>
                <a:spLocks noRot="1" noChangeAspect="1" noMove="1" noResize="1" noEditPoints="1" noAdjustHandles="1" noChangeArrowheads="1" noChangeShapeType="1" noTextEdit="1"/>
              </p:cNvSpPr>
              <p:nvPr/>
            </p:nvSpPr>
            <p:spPr>
              <a:xfrm>
                <a:off x="3096411" y="3299677"/>
                <a:ext cx="672663" cy="715654"/>
              </a:xfrm>
              <a:prstGeom prst="roundRect">
                <a:avLst/>
              </a:prstGeom>
              <a:blipFill>
                <a:blip r:embed="rId4"/>
                <a:stretch>
                  <a:fillRect l="-8772" b="-1667"/>
                </a:stretch>
              </a:blipFill>
              <a:ln w="28575"/>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6313EAA-C5A2-3226-3D15-6A631CDB6E6A}"/>
              </a:ext>
            </a:extLst>
          </p:cNvPr>
          <p:cNvCxnSpPr>
            <a:cxnSpLocks/>
          </p:cNvCxnSpPr>
          <p:nvPr/>
        </p:nvCxnSpPr>
        <p:spPr>
          <a:xfrm>
            <a:off x="1103220" y="4384035"/>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810E6FF-D712-DBEA-C12E-83B3F9E5BCAB}"/>
              </a:ext>
            </a:extLst>
          </p:cNvPr>
          <p:cNvCxnSpPr>
            <a:cxnSpLocks/>
          </p:cNvCxnSpPr>
          <p:nvPr/>
        </p:nvCxnSpPr>
        <p:spPr>
          <a:xfrm>
            <a:off x="1103220" y="4536435"/>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DEF0497B-8151-C2CC-F37B-5651F0529ED1}"/>
              </a:ext>
            </a:extLst>
          </p:cNvPr>
          <p:cNvCxnSpPr>
            <a:cxnSpLocks/>
          </p:cNvCxnSpPr>
          <p:nvPr/>
        </p:nvCxnSpPr>
        <p:spPr>
          <a:xfrm>
            <a:off x="1103220" y="4688835"/>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0A3C3F60-748C-F593-4341-E0CD185A51D1}"/>
                  </a:ext>
                </a:extLst>
              </p:cNvPr>
              <p:cNvSpPr/>
              <p:nvPr/>
            </p:nvSpPr>
            <p:spPr>
              <a:xfrm>
                <a:off x="1359051"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14" name="Rounded Rectangle 13">
                <a:extLst>
                  <a:ext uri="{FF2B5EF4-FFF2-40B4-BE49-F238E27FC236}">
                    <a16:creationId xmlns:a16="http://schemas.microsoft.com/office/drawing/2014/main" id="{0A3C3F60-748C-F593-4341-E0CD185A51D1}"/>
                  </a:ext>
                </a:extLst>
              </p:cNvPr>
              <p:cNvSpPr>
                <a:spLocks noRot="1" noChangeAspect="1" noMove="1" noResize="1" noEditPoints="1" noAdjustHandles="1" noChangeArrowheads="1" noChangeShapeType="1" noTextEdit="1"/>
              </p:cNvSpPr>
              <p:nvPr/>
            </p:nvSpPr>
            <p:spPr>
              <a:xfrm>
                <a:off x="1359051" y="4152418"/>
                <a:ext cx="672663" cy="715654"/>
              </a:xfrm>
              <a:prstGeom prst="roundRect">
                <a:avLst/>
              </a:prstGeom>
              <a:blipFill>
                <a:blip r:embed="rId5"/>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6C29A132-79B3-5B6D-CE77-891EECCCD02F}"/>
                  </a:ext>
                </a:extLst>
              </p:cNvPr>
              <p:cNvSpPr/>
              <p:nvPr/>
            </p:nvSpPr>
            <p:spPr>
              <a:xfrm>
                <a:off x="2227731"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15" name="Rounded Rectangle 14">
                <a:extLst>
                  <a:ext uri="{FF2B5EF4-FFF2-40B4-BE49-F238E27FC236}">
                    <a16:creationId xmlns:a16="http://schemas.microsoft.com/office/drawing/2014/main" id="{6C29A132-79B3-5B6D-CE77-891EECCCD02F}"/>
                  </a:ext>
                </a:extLst>
              </p:cNvPr>
              <p:cNvSpPr>
                <a:spLocks noRot="1" noChangeAspect="1" noMove="1" noResize="1" noEditPoints="1" noAdjustHandles="1" noChangeArrowheads="1" noChangeShapeType="1" noTextEdit="1"/>
              </p:cNvSpPr>
              <p:nvPr/>
            </p:nvSpPr>
            <p:spPr>
              <a:xfrm>
                <a:off x="2227731" y="4152418"/>
                <a:ext cx="672663" cy="715654"/>
              </a:xfrm>
              <a:prstGeom prst="roundRect">
                <a:avLst/>
              </a:prstGeom>
              <a:blipFill>
                <a:blip r:embed="rId6"/>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0B3DCBF9-9DDF-0914-7C82-71B99B29D078}"/>
                  </a:ext>
                </a:extLst>
              </p:cNvPr>
              <p:cNvSpPr/>
              <p:nvPr/>
            </p:nvSpPr>
            <p:spPr>
              <a:xfrm>
                <a:off x="3096411" y="4159725"/>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16" name="Rounded Rectangle 15">
                <a:extLst>
                  <a:ext uri="{FF2B5EF4-FFF2-40B4-BE49-F238E27FC236}">
                    <a16:creationId xmlns:a16="http://schemas.microsoft.com/office/drawing/2014/main" id="{0B3DCBF9-9DDF-0914-7C82-71B99B29D078}"/>
                  </a:ext>
                </a:extLst>
              </p:cNvPr>
              <p:cNvSpPr>
                <a:spLocks noRot="1" noChangeAspect="1" noMove="1" noResize="1" noEditPoints="1" noAdjustHandles="1" noChangeArrowheads="1" noChangeShapeType="1" noTextEdit="1"/>
              </p:cNvSpPr>
              <p:nvPr/>
            </p:nvSpPr>
            <p:spPr>
              <a:xfrm>
                <a:off x="3096411" y="4159725"/>
                <a:ext cx="672663" cy="715654"/>
              </a:xfrm>
              <a:prstGeom prst="roundRect">
                <a:avLst/>
              </a:prstGeom>
              <a:blipFill>
                <a:blip r:embed="rId7"/>
                <a:stretch>
                  <a:fillRect l="-8772" b="-1667"/>
                </a:stretch>
              </a:blipFill>
              <a:ln w="28575"/>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9DA31653-7762-7796-84EE-6DA4FCEDEA58}"/>
              </a:ext>
            </a:extLst>
          </p:cNvPr>
          <p:cNvCxnSpPr>
            <a:cxnSpLocks/>
          </p:cNvCxnSpPr>
          <p:nvPr/>
        </p:nvCxnSpPr>
        <p:spPr>
          <a:xfrm>
            <a:off x="1103220" y="611085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19DBC1F8-D147-973C-021B-8E4E66530C86}"/>
              </a:ext>
            </a:extLst>
          </p:cNvPr>
          <p:cNvCxnSpPr>
            <a:cxnSpLocks/>
          </p:cNvCxnSpPr>
          <p:nvPr/>
        </p:nvCxnSpPr>
        <p:spPr>
          <a:xfrm>
            <a:off x="1103220" y="626325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7BCD121D-5877-DB43-7F59-09C26BF8E98F}"/>
              </a:ext>
            </a:extLst>
          </p:cNvPr>
          <p:cNvCxnSpPr>
            <a:cxnSpLocks/>
          </p:cNvCxnSpPr>
          <p:nvPr/>
        </p:nvCxnSpPr>
        <p:spPr>
          <a:xfrm>
            <a:off x="1103220" y="6415654"/>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18DF1F5-B8D3-2511-D39F-CDA904E264D3}"/>
                  </a:ext>
                </a:extLst>
              </p:cNvPr>
              <p:cNvSpPr/>
              <p:nvPr/>
            </p:nvSpPr>
            <p:spPr>
              <a:xfrm>
                <a:off x="1359051"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20" name="Rounded Rectangle 19">
                <a:extLst>
                  <a:ext uri="{FF2B5EF4-FFF2-40B4-BE49-F238E27FC236}">
                    <a16:creationId xmlns:a16="http://schemas.microsoft.com/office/drawing/2014/main" id="{618DF1F5-B8D3-2511-D39F-CDA904E264D3}"/>
                  </a:ext>
                </a:extLst>
              </p:cNvPr>
              <p:cNvSpPr>
                <a:spLocks noRot="1" noChangeAspect="1" noMove="1" noResize="1" noEditPoints="1" noAdjustHandles="1" noChangeArrowheads="1" noChangeShapeType="1" noTextEdit="1"/>
              </p:cNvSpPr>
              <p:nvPr/>
            </p:nvSpPr>
            <p:spPr>
              <a:xfrm>
                <a:off x="1359051" y="5879237"/>
                <a:ext cx="672663" cy="715654"/>
              </a:xfrm>
              <a:prstGeom prst="roundRect">
                <a:avLst/>
              </a:prstGeom>
              <a:blipFill>
                <a:blip r:embed="rId8"/>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CBA5A01D-991C-815C-64CF-6410DE68D777}"/>
                  </a:ext>
                </a:extLst>
              </p:cNvPr>
              <p:cNvSpPr/>
              <p:nvPr/>
            </p:nvSpPr>
            <p:spPr>
              <a:xfrm>
                <a:off x="2227731"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21" name="Rounded Rectangle 20">
                <a:extLst>
                  <a:ext uri="{FF2B5EF4-FFF2-40B4-BE49-F238E27FC236}">
                    <a16:creationId xmlns:a16="http://schemas.microsoft.com/office/drawing/2014/main" id="{CBA5A01D-991C-815C-64CF-6410DE68D777}"/>
                  </a:ext>
                </a:extLst>
              </p:cNvPr>
              <p:cNvSpPr>
                <a:spLocks noRot="1" noChangeAspect="1" noMove="1" noResize="1" noEditPoints="1" noAdjustHandles="1" noChangeArrowheads="1" noChangeShapeType="1" noTextEdit="1"/>
              </p:cNvSpPr>
              <p:nvPr/>
            </p:nvSpPr>
            <p:spPr>
              <a:xfrm>
                <a:off x="2227731" y="5879237"/>
                <a:ext cx="672663" cy="715654"/>
              </a:xfrm>
              <a:prstGeom prst="roundRect">
                <a:avLst/>
              </a:prstGeom>
              <a:blipFill>
                <a:blip r:embed="rId9"/>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FE09C0F8-AD70-44C1-EAE9-F66D6957362F}"/>
                  </a:ext>
                </a:extLst>
              </p:cNvPr>
              <p:cNvSpPr/>
              <p:nvPr/>
            </p:nvSpPr>
            <p:spPr>
              <a:xfrm>
                <a:off x="3096411" y="5886544"/>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22" name="Rounded Rectangle 21">
                <a:extLst>
                  <a:ext uri="{FF2B5EF4-FFF2-40B4-BE49-F238E27FC236}">
                    <a16:creationId xmlns:a16="http://schemas.microsoft.com/office/drawing/2014/main" id="{FE09C0F8-AD70-44C1-EAE9-F66D6957362F}"/>
                  </a:ext>
                </a:extLst>
              </p:cNvPr>
              <p:cNvSpPr>
                <a:spLocks noRot="1" noChangeAspect="1" noMove="1" noResize="1" noEditPoints="1" noAdjustHandles="1" noChangeArrowheads="1" noChangeShapeType="1" noTextEdit="1"/>
              </p:cNvSpPr>
              <p:nvPr/>
            </p:nvSpPr>
            <p:spPr>
              <a:xfrm>
                <a:off x="3096411" y="5886544"/>
                <a:ext cx="672663" cy="715654"/>
              </a:xfrm>
              <a:prstGeom prst="roundRect">
                <a:avLst/>
              </a:prstGeom>
              <a:blipFill>
                <a:blip r:embed="rId10"/>
                <a:stretch>
                  <a:fillRect l="-8772" b="-1667"/>
                </a:stretch>
              </a:blipFill>
              <a:ln w="28575"/>
            </p:spPr>
            <p:txBody>
              <a:bodyPr/>
              <a:lstStyle/>
              <a:p>
                <a:r>
                  <a:rPr lang="en-US">
                    <a:noFill/>
                  </a:rPr>
                  <a:t> </a:t>
                </a:r>
              </a:p>
            </p:txBody>
          </p:sp>
        </mc:Fallback>
      </mc:AlternateContent>
      <p:sp>
        <p:nvSpPr>
          <p:cNvPr id="24" name="TextBox 23">
            <a:extLst>
              <a:ext uri="{FF2B5EF4-FFF2-40B4-BE49-F238E27FC236}">
                <a16:creationId xmlns:a16="http://schemas.microsoft.com/office/drawing/2014/main" id="{12C1B90F-2E78-E77E-C5E9-45AD2E47FD46}"/>
              </a:ext>
            </a:extLst>
          </p:cNvPr>
          <p:cNvSpPr txBox="1"/>
          <p:nvPr/>
        </p:nvSpPr>
        <p:spPr>
          <a:xfrm rot="5400000">
            <a:off x="2333230" y="5219022"/>
            <a:ext cx="672663" cy="461665"/>
          </a:xfrm>
          <a:prstGeom prst="rect">
            <a:avLst/>
          </a:prstGeom>
          <a:noFill/>
        </p:spPr>
        <p:txBody>
          <a:bodyPr wrap="square" rtlCol="0">
            <a:spAutoFit/>
          </a:bodyPr>
          <a:lstStyle/>
          <a:p>
            <a:pPr algn="l">
              <a:spcBef>
                <a:spcPts val="1200"/>
              </a:spcBef>
            </a:pPr>
            <a:r>
              <a:rPr lang="en-US" sz="2400" dirty="0"/>
              <a:t>……</a:t>
            </a:r>
          </a:p>
        </p:txBody>
      </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DB8114B2-5A0E-AC91-8F48-BAA30C094999}"/>
                  </a:ext>
                </a:extLst>
              </p:cNvPr>
              <p:cNvSpPr/>
              <p:nvPr/>
            </p:nvSpPr>
            <p:spPr>
              <a:xfrm>
                <a:off x="3950944" y="3299678"/>
                <a:ext cx="672663" cy="3302520"/>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GB" sz="2800" dirty="0"/>
              </a:p>
            </p:txBody>
          </p:sp>
        </mc:Choice>
        <mc:Fallback xmlns="">
          <p:sp>
            <p:nvSpPr>
              <p:cNvPr id="31" name="Rounded Rectangle 30">
                <a:extLst>
                  <a:ext uri="{FF2B5EF4-FFF2-40B4-BE49-F238E27FC236}">
                    <a16:creationId xmlns:a16="http://schemas.microsoft.com/office/drawing/2014/main" id="{DB8114B2-5A0E-AC91-8F48-BAA30C094999}"/>
                  </a:ext>
                </a:extLst>
              </p:cNvPr>
              <p:cNvSpPr>
                <a:spLocks noRot="1" noChangeAspect="1" noMove="1" noResize="1" noEditPoints="1" noAdjustHandles="1" noChangeArrowheads="1" noChangeShapeType="1" noTextEdit="1"/>
              </p:cNvSpPr>
              <p:nvPr/>
            </p:nvSpPr>
            <p:spPr>
              <a:xfrm>
                <a:off x="3950944" y="3299678"/>
                <a:ext cx="672663" cy="3302520"/>
              </a:xfrm>
              <a:prstGeom prst="roundRect">
                <a:avLst/>
              </a:prstGeom>
              <a:blipFill>
                <a:blip r:embed="rId11"/>
                <a:stretch>
                  <a:fillRect l="-30357" r="-1250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C50D110-1712-515E-7092-480FED55E7B3}"/>
                  </a:ext>
                </a:extLst>
              </p:cNvPr>
              <p:cNvSpPr txBox="1"/>
              <p:nvPr/>
            </p:nvSpPr>
            <p:spPr>
              <a:xfrm>
                <a:off x="4938240" y="4818271"/>
                <a:ext cx="672663" cy="689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m:t>
                          </m:r>
                        </m:e>
                        <m:sub>
                          <m:r>
                            <a:rPr lang="en-US" sz="3600" b="0" i="1" smtClean="0">
                              <a:latin typeface="Cambria Math" panose="02040503050406030204" pitchFamily="18" charset="0"/>
                            </a:rPr>
                            <m:t>𝑤h𝑝</m:t>
                          </m:r>
                        </m:sub>
                      </m:sSub>
                    </m:oMath>
                  </m:oMathPara>
                </a14:m>
                <a:endParaRPr lang="en-US" sz="3600" dirty="0"/>
              </a:p>
            </p:txBody>
          </p:sp>
        </mc:Choice>
        <mc:Fallback xmlns="">
          <p:sp>
            <p:nvSpPr>
              <p:cNvPr id="34" name="TextBox 33">
                <a:extLst>
                  <a:ext uri="{FF2B5EF4-FFF2-40B4-BE49-F238E27FC236}">
                    <a16:creationId xmlns:a16="http://schemas.microsoft.com/office/drawing/2014/main" id="{5C50D110-1712-515E-7092-480FED55E7B3}"/>
                  </a:ext>
                </a:extLst>
              </p:cNvPr>
              <p:cNvSpPr txBox="1">
                <a:spLocks noRot="1" noChangeAspect="1" noMove="1" noResize="1" noEditPoints="1" noAdjustHandles="1" noChangeArrowheads="1" noChangeShapeType="1" noTextEdit="1"/>
              </p:cNvSpPr>
              <p:nvPr/>
            </p:nvSpPr>
            <p:spPr>
              <a:xfrm>
                <a:off x="4938240" y="4818271"/>
                <a:ext cx="672663" cy="689099"/>
              </a:xfrm>
              <a:prstGeom prst="rect">
                <a:avLst/>
              </a:prstGeom>
              <a:blipFill>
                <a:blip r:embed="rId12"/>
                <a:stretch>
                  <a:fillRect l="-1852" r="-87037" b="-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76949E45-3657-29D0-F7DD-2CD6F14A9A7F}"/>
                  </a:ext>
                </a:extLst>
              </p:cNvPr>
              <p:cNvSpPr/>
              <p:nvPr/>
            </p:nvSpPr>
            <p:spPr>
              <a:xfrm>
                <a:off x="6395549"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38" name="Rounded Rectangle 37">
                <a:extLst>
                  <a:ext uri="{FF2B5EF4-FFF2-40B4-BE49-F238E27FC236}">
                    <a16:creationId xmlns:a16="http://schemas.microsoft.com/office/drawing/2014/main" id="{76949E45-3657-29D0-F7DD-2CD6F14A9A7F}"/>
                  </a:ext>
                </a:extLst>
              </p:cNvPr>
              <p:cNvSpPr>
                <a:spLocks noRot="1" noChangeAspect="1" noMove="1" noResize="1" noEditPoints="1" noAdjustHandles="1" noChangeArrowheads="1" noChangeShapeType="1" noTextEdit="1"/>
              </p:cNvSpPr>
              <p:nvPr/>
            </p:nvSpPr>
            <p:spPr>
              <a:xfrm>
                <a:off x="6395549" y="3292370"/>
                <a:ext cx="672663" cy="715654"/>
              </a:xfrm>
              <a:prstGeom prst="roundRect">
                <a:avLst/>
              </a:prstGeom>
              <a:blipFill>
                <a:blip r:embed="rId13"/>
                <a:stretch>
                  <a:fillRect l="-10714"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E59C63E-C3D3-F3F4-950C-0B217D101E80}"/>
                  </a:ext>
                </a:extLst>
              </p:cNvPr>
              <p:cNvSpPr/>
              <p:nvPr/>
            </p:nvSpPr>
            <p:spPr>
              <a:xfrm>
                <a:off x="7264229"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39" name="Rounded Rectangle 38">
                <a:extLst>
                  <a:ext uri="{FF2B5EF4-FFF2-40B4-BE49-F238E27FC236}">
                    <a16:creationId xmlns:a16="http://schemas.microsoft.com/office/drawing/2014/main" id="{AE59C63E-C3D3-F3F4-950C-0B217D101E80}"/>
                  </a:ext>
                </a:extLst>
              </p:cNvPr>
              <p:cNvSpPr>
                <a:spLocks noRot="1" noChangeAspect="1" noMove="1" noResize="1" noEditPoints="1" noAdjustHandles="1" noChangeArrowheads="1" noChangeShapeType="1" noTextEdit="1"/>
              </p:cNvSpPr>
              <p:nvPr/>
            </p:nvSpPr>
            <p:spPr>
              <a:xfrm>
                <a:off x="7264229" y="3292370"/>
                <a:ext cx="672663" cy="715654"/>
              </a:xfrm>
              <a:prstGeom prst="roundRect">
                <a:avLst/>
              </a:prstGeom>
              <a:blipFill>
                <a:blip r:embed="rId14"/>
                <a:stretch>
                  <a:fillRect l="-12500"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ED544AA1-2345-38EB-F940-FFC297AA2DA0}"/>
                  </a:ext>
                </a:extLst>
              </p:cNvPr>
              <p:cNvSpPr/>
              <p:nvPr/>
            </p:nvSpPr>
            <p:spPr>
              <a:xfrm>
                <a:off x="9058513" y="329967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40" name="Rounded Rectangle 39">
                <a:extLst>
                  <a:ext uri="{FF2B5EF4-FFF2-40B4-BE49-F238E27FC236}">
                    <a16:creationId xmlns:a16="http://schemas.microsoft.com/office/drawing/2014/main" id="{ED544AA1-2345-38EB-F940-FFC297AA2DA0}"/>
                  </a:ext>
                </a:extLst>
              </p:cNvPr>
              <p:cNvSpPr>
                <a:spLocks noRot="1" noChangeAspect="1" noMove="1" noResize="1" noEditPoints="1" noAdjustHandles="1" noChangeArrowheads="1" noChangeShapeType="1" noTextEdit="1"/>
              </p:cNvSpPr>
              <p:nvPr/>
            </p:nvSpPr>
            <p:spPr>
              <a:xfrm>
                <a:off x="9058513" y="3299677"/>
                <a:ext cx="672663" cy="715654"/>
              </a:xfrm>
              <a:prstGeom prst="roundRect">
                <a:avLst/>
              </a:prstGeom>
              <a:blipFill>
                <a:blip r:embed="rId15"/>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9110601B-4FF3-16FB-2EE4-BC4A30511772}"/>
                  </a:ext>
                </a:extLst>
              </p:cNvPr>
              <p:cNvSpPr/>
              <p:nvPr/>
            </p:nvSpPr>
            <p:spPr>
              <a:xfrm>
                <a:off x="6395549"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44" name="Rounded Rectangle 43">
                <a:extLst>
                  <a:ext uri="{FF2B5EF4-FFF2-40B4-BE49-F238E27FC236}">
                    <a16:creationId xmlns:a16="http://schemas.microsoft.com/office/drawing/2014/main" id="{9110601B-4FF3-16FB-2EE4-BC4A30511772}"/>
                  </a:ext>
                </a:extLst>
              </p:cNvPr>
              <p:cNvSpPr>
                <a:spLocks noRot="1" noChangeAspect="1" noMove="1" noResize="1" noEditPoints="1" noAdjustHandles="1" noChangeArrowheads="1" noChangeShapeType="1" noTextEdit="1"/>
              </p:cNvSpPr>
              <p:nvPr/>
            </p:nvSpPr>
            <p:spPr>
              <a:xfrm>
                <a:off x="6395549" y="4152418"/>
                <a:ext cx="672663" cy="715654"/>
              </a:xfrm>
              <a:prstGeom prst="roundRect">
                <a:avLst/>
              </a:prstGeom>
              <a:blipFill>
                <a:blip r:embed="rId16"/>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552314E8-5BA7-557E-8410-B3A0C5D56A5D}"/>
                  </a:ext>
                </a:extLst>
              </p:cNvPr>
              <p:cNvSpPr/>
              <p:nvPr/>
            </p:nvSpPr>
            <p:spPr>
              <a:xfrm>
                <a:off x="7264229"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45" name="Rounded Rectangle 44">
                <a:extLst>
                  <a:ext uri="{FF2B5EF4-FFF2-40B4-BE49-F238E27FC236}">
                    <a16:creationId xmlns:a16="http://schemas.microsoft.com/office/drawing/2014/main" id="{552314E8-5BA7-557E-8410-B3A0C5D56A5D}"/>
                  </a:ext>
                </a:extLst>
              </p:cNvPr>
              <p:cNvSpPr>
                <a:spLocks noRot="1" noChangeAspect="1" noMove="1" noResize="1" noEditPoints="1" noAdjustHandles="1" noChangeArrowheads="1" noChangeShapeType="1" noTextEdit="1"/>
              </p:cNvSpPr>
              <p:nvPr/>
            </p:nvSpPr>
            <p:spPr>
              <a:xfrm>
                <a:off x="7264229" y="4152418"/>
                <a:ext cx="672663" cy="715654"/>
              </a:xfrm>
              <a:prstGeom prst="roundRect">
                <a:avLst/>
              </a:prstGeom>
              <a:blipFill>
                <a:blip r:embed="rId17"/>
                <a:stretch>
                  <a:fillRect l="-12500"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A429C0C0-A416-125E-98D6-EDADBBEC8B0E}"/>
                  </a:ext>
                </a:extLst>
              </p:cNvPr>
              <p:cNvSpPr/>
              <p:nvPr/>
            </p:nvSpPr>
            <p:spPr>
              <a:xfrm>
                <a:off x="9058513" y="4159725"/>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46" name="Rounded Rectangle 45">
                <a:extLst>
                  <a:ext uri="{FF2B5EF4-FFF2-40B4-BE49-F238E27FC236}">
                    <a16:creationId xmlns:a16="http://schemas.microsoft.com/office/drawing/2014/main" id="{A429C0C0-A416-125E-98D6-EDADBBEC8B0E}"/>
                  </a:ext>
                </a:extLst>
              </p:cNvPr>
              <p:cNvSpPr>
                <a:spLocks noRot="1" noChangeAspect="1" noMove="1" noResize="1" noEditPoints="1" noAdjustHandles="1" noChangeArrowheads="1" noChangeShapeType="1" noTextEdit="1"/>
              </p:cNvSpPr>
              <p:nvPr/>
            </p:nvSpPr>
            <p:spPr>
              <a:xfrm>
                <a:off x="9058513" y="4159725"/>
                <a:ext cx="672663" cy="715654"/>
              </a:xfrm>
              <a:prstGeom prst="roundRect">
                <a:avLst/>
              </a:prstGeom>
              <a:blipFill>
                <a:blip r:embed="rId18"/>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44651BD7-353B-2196-5136-5F9422263834}"/>
                  </a:ext>
                </a:extLst>
              </p:cNvPr>
              <p:cNvSpPr/>
              <p:nvPr/>
            </p:nvSpPr>
            <p:spPr>
              <a:xfrm>
                <a:off x="6395549"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50" name="Rounded Rectangle 49">
                <a:extLst>
                  <a:ext uri="{FF2B5EF4-FFF2-40B4-BE49-F238E27FC236}">
                    <a16:creationId xmlns:a16="http://schemas.microsoft.com/office/drawing/2014/main" id="{44651BD7-353B-2196-5136-5F9422263834}"/>
                  </a:ext>
                </a:extLst>
              </p:cNvPr>
              <p:cNvSpPr>
                <a:spLocks noRot="1" noChangeAspect="1" noMove="1" noResize="1" noEditPoints="1" noAdjustHandles="1" noChangeArrowheads="1" noChangeShapeType="1" noTextEdit="1"/>
              </p:cNvSpPr>
              <p:nvPr/>
            </p:nvSpPr>
            <p:spPr>
              <a:xfrm>
                <a:off x="6395549" y="5879237"/>
                <a:ext cx="672663" cy="715654"/>
              </a:xfrm>
              <a:prstGeom prst="roundRect">
                <a:avLst/>
              </a:prstGeom>
              <a:blipFill>
                <a:blip r:embed="rId19"/>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ounded Rectangle 50">
                <a:extLst>
                  <a:ext uri="{FF2B5EF4-FFF2-40B4-BE49-F238E27FC236}">
                    <a16:creationId xmlns:a16="http://schemas.microsoft.com/office/drawing/2014/main" id="{DC889B32-8B54-D964-A2F7-46E6BB69FE9D}"/>
                  </a:ext>
                </a:extLst>
              </p:cNvPr>
              <p:cNvSpPr/>
              <p:nvPr/>
            </p:nvSpPr>
            <p:spPr>
              <a:xfrm>
                <a:off x="7264229"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51" name="Rounded Rectangle 50">
                <a:extLst>
                  <a:ext uri="{FF2B5EF4-FFF2-40B4-BE49-F238E27FC236}">
                    <a16:creationId xmlns:a16="http://schemas.microsoft.com/office/drawing/2014/main" id="{DC889B32-8B54-D964-A2F7-46E6BB69FE9D}"/>
                  </a:ext>
                </a:extLst>
              </p:cNvPr>
              <p:cNvSpPr>
                <a:spLocks noRot="1" noChangeAspect="1" noMove="1" noResize="1" noEditPoints="1" noAdjustHandles="1" noChangeArrowheads="1" noChangeShapeType="1" noTextEdit="1"/>
              </p:cNvSpPr>
              <p:nvPr/>
            </p:nvSpPr>
            <p:spPr>
              <a:xfrm>
                <a:off x="7264229" y="5879237"/>
                <a:ext cx="672663" cy="715654"/>
              </a:xfrm>
              <a:prstGeom prst="roundRect">
                <a:avLst/>
              </a:prstGeom>
              <a:blipFill>
                <a:blip r:embed="rId20"/>
                <a:stretch>
                  <a:fillRect l="-12500"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978230DB-762F-C4AA-E1D9-7680C372F429}"/>
                  </a:ext>
                </a:extLst>
              </p:cNvPr>
              <p:cNvSpPr/>
              <p:nvPr/>
            </p:nvSpPr>
            <p:spPr>
              <a:xfrm>
                <a:off x="9058513" y="5886544"/>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𝐶</m:t>
                      </m:r>
                    </m:oMath>
                  </m:oMathPara>
                </a14:m>
                <a:endParaRPr lang="en-GB" sz="2800" dirty="0"/>
              </a:p>
            </p:txBody>
          </p:sp>
        </mc:Choice>
        <mc:Fallback xmlns="">
          <p:sp>
            <p:nvSpPr>
              <p:cNvPr id="52" name="Rounded Rectangle 51">
                <a:extLst>
                  <a:ext uri="{FF2B5EF4-FFF2-40B4-BE49-F238E27FC236}">
                    <a16:creationId xmlns:a16="http://schemas.microsoft.com/office/drawing/2014/main" id="{978230DB-762F-C4AA-E1D9-7680C372F429}"/>
                  </a:ext>
                </a:extLst>
              </p:cNvPr>
              <p:cNvSpPr>
                <a:spLocks noRot="1" noChangeAspect="1" noMove="1" noResize="1" noEditPoints="1" noAdjustHandles="1" noChangeArrowheads="1" noChangeShapeType="1" noTextEdit="1"/>
              </p:cNvSpPr>
              <p:nvPr/>
            </p:nvSpPr>
            <p:spPr>
              <a:xfrm>
                <a:off x="9058513" y="5886544"/>
                <a:ext cx="672663" cy="715654"/>
              </a:xfrm>
              <a:prstGeom prst="roundRect">
                <a:avLst/>
              </a:prstGeom>
              <a:blipFill>
                <a:blip r:embed="rId21"/>
                <a:stretch>
                  <a:fillRect l="-10714" b="-1667"/>
                </a:stretch>
              </a:blipFill>
              <a:ln w="28575"/>
            </p:spPr>
            <p:txBody>
              <a:bodyPr/>
              <a:lstStyle/>
              <a:p>
                <a:r>
                  <a:rPr lang="en-US">
                    <a:noFill/>
                  </a:rPr>
                  <a:t> </a:t>
                </a:r>
              </a:p>
            </p:txBody>
          </p:sp>
        </mc:Fallback>
      </mc:AlternateContent>
      <p:sp>
        <p:nvSpPr>
          <p:cNvPr id="53" name="TextBox 52">
            <a:extLst>
              <a:ext uri="{FF2B5EF4-FFF2-40B4-BE49-F238E27FC236}">
                <a16:creationId xmlns:a16="http://schemas.microsoft.com/office/drawing/2014/main" id="{A238E226-3516-A9FE-2918-C617736613BC}"/>
              </a:ext>
            </a:extLst>
          </p:cNvPr>
          <p:cNvSpPr txBox="1"/>
          <p:nvPr/>
        </p:nvSpPr>
        <p:spPr>
          <a:xfrm rot="5400000">
            <a:off x="7369728" y="5219022"/>
            <a:ext cx="672663" cy="461665"/>
          </a:xfrm>
          <a:prstGeom prst="rect">
            <a:avLst/>
          </a:prstGeom>
          <a:noFill/>
        </p:spPr>
        <p:txBody>
          <a:bodyPr wrap="square" rtlCol="0">
            <a:spAutoFit/>
          </a:bodyPr>
          <a:lstStyle/>
          <a:p>
            <a:pPr algn="l">
              <a:spcBef>
                <a:spcPts val="1200"/>
              </a:spcBef>
            </a:pPr>
            <a:r>
              <a:rPr lang="en-US" sz="2400" dirty="0"/>
              <a:t>……</a:t>
            </a:r>
          </a:p>
        </p:txBody>
      </p:sp>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D1A9D83A-FDF0-F790-B43A-F45422CD2EA5}"/>
                  </a:ext>
                </a:extLst>
              </p:cNvPr>
              <p:cNvSpPr/>
              <p:nvPr/>
            </p:nvSpPr>
            <p:spPr>
              <a:xfrm>
                <a:off x="9913046" y="3299678"/>
                <a:ext cx="672663" cy="3295214"/>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GB" sz="2800" dirty="0"/>
              </a:p>
            </p:txBody>
          </p:sp>
        </mc:Choice>
        <mc:Fallback xmlns="">
          <p:sp>
            <p:nvSpPr>
              <p:cNvPr id="54" name="Rounded Rectangle 53">
                <a:extLst>
                  <a:ext uri="{FF2B5EF4-FFF2-40B4-BE49-F238E27FC236}">
                    <a16:creationId xmlns:a16="http://schemas.microsoft.com/office/drawing/2014/main" id="{D1A9D83A-FDF0-F790-B43A-F45422CD2EA5}"/>
                  </a:ext>
                </a:extLst>
              </p:cNvPr>
              <p:cNvSpPr>
                <a:spLocks noRot="1" noChangeAspect="1" noMove="1" noResize="1" noEditPoints="1" noAdjustHandles="1" noChangeArrowheads="1" noChangeShapeType="1" noTextEdit="1"/>
              </p:cNvSpPr>
              <p:nvPr/>
            </p:nvSpPr>
            <p:spPr>
              <a:xfrm>
                <a:off x="9913046" y="3299678"/>
                <a:ext cx="672663" cy="3295214"/>
              </a:xfrm>
              <a:prstGeom prst="roundRect">
                <a:avLst/>
              </a:prstGeom>
              <a:blipFill>
                <a:blip r:embed="rId22"/>
                <a:stretch>
                  <a:fillRect l="-28070" r="-12281"/>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ounded Rectangle 90">
                <a:extLst>
                  <a:ext uri="{FF2B5EF4-FFF2-40B4-BE49-F238E27FC236}">
                    <a16:creationId xmlns:a16="http://schemas.microsoft.com/office/drawing/2014/main" id="{BB53AAE5-B6FD-E869-3497-AE66A4EB0716}"/>
                  </a:ext>
                </a:extLst>
              </p:cNvPr>
              <p:cNvSpPr/>
              <p:nvPr/>
            </p:nvSpPr>
            <p:spPr>
              <a:xfrm>
                <a:off x="8186744" y="3299677"/>
                <a:ext cx="672663" cy="3302521"/>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Λ</m:t>
                      </m:r>
                    </m:oMath>
                  </m:oMathPara>
                </a14:m>
                <a:endParaRPr lang="en-GB" sz="2800" dirty="0"/>
              </a:p>
            </p:txBody>
          </p:sp>
        </mc:Choice>
        <mc:Fallback xmlns="">
          <p:sp>
            <p:nvSpPr>
              <p:cNvPr id="91" name="Rounded Rectangle 90">
                <a:extLst>
                  <a:ext uri="{FF2B5EF4-FFF2-40B4-BE49-F238E27FC236}">
                    <a16:creationId xmlns:a16="http://schemas.microsoft.com/office/drawing/2014/main" id="{BB53AAE5-B6FD-E869-3497-AE66A4EB0716}"/>
                  </a:ext>
                </a:extLst>
              </p:cNvPr>
              <p:cNvSpPr>
                <a:spLocks noRot="1" noChangeAspect="1" noMove="1" noResize="1" noEditPoints="1" noAdjustHandles="1" noChangeArrowheads="1" noChangeShapeType="1" noTextEdit="1"/>
              </p:cNvSpPr>
              <p:nvPr/>
            </p:nvSpPr>
            <p:spPr>
              <a:xfrm>
                <a:off x="8186744" y="3299677"/>
                <a:ext cx="672663" cy="3302521"/>
              </a:xfrm>
              <a:prstGeom prst="roundRect">
                <a:avLst/>
              </a:prstGeom>
              <a:blipFill>
                <a:blip r:embed="rId23"/>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F969FE2-2990-D195-314B-67CECF8098DC}"/>
                  </a:ext>
                </a:extLst>
              </p:cNvPr>
              <p:cNvSpPr txBox="1"/>
              <p:nvPr/>
            </p:nvSpPr>
            <p:spPr>
              <a:xfrm>
                <a:off x="1978922" y="2314412"/>
                <a:ext cx="8724089" cy="523220"/>
              </a:xfrm>
              <a:prstGeom prst="rect">
                <a:avLst/>
              </a:prstGeom>
              <a:noFill/>
            </p:spPr>
            <p:txBody>
              <a:bodyPr wrap="square">
                <a:spAutoFit/>
              </a:bodyPr>
              <a:lstStyle/>
              <a:p>
                <a14:m>
                  <m:oMath xmlns:m="http://schemas.openxmlformats.org/officeDocument/2006/math">
                    <m:r>
                      <m:rPr>
                        <m:sty m:val="p"/>
                      </m:rPr>
                      <a:rPr lang="en-US" sz="2800" b="0" i="0" smtClean="0">
                        <a:latin typeface="Cambria Math" panose="02040503050406030204" pitchFamily="18" charset="0"/>
                      </a:rPr>
                      <m:t>Λ</m:t>
                    </m:r>
                    <m:r>
                      <a:rPr lang="en-US" sz="2800" b="0" i="1" smtClean="0">
                        <a:latin typeface="Cambria Math" panose="02040503050406030204" pitchFamily="18" charset="0"/>
                      </a:rPr>
                      <m:t>=</m:t>
                    </m:r>
                  </m:oMath>
                </a14:m>
                <a:r>
                  <a:rPr lang="en-US" sz="2800" dirty="0"/>
                  <a:t> projection onto </a:t>
                </a:r>
                <a14:m>
                  <m:oMath xmlns:m="http://schemas.openxmlformats.org/officeDocument/2006/math">
                    <m:r>
                      <a:rPr lang="en-US" sz="2800" b="0" i="1" smtClean="0">
                        <a:latin typeface="Cambria Math" panose="02040503050406030204" pitchFamily="18" charset="0"/>
                      </a:rPr>
                      <m:t>𝑠𝑝𝑎𝑛</m:t>
                    </m:r>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r>
                          <m:rPr>
                            <m:nor/>
                          </m:rPr>
                          <a:rPr lang="en-US" sz="2800" b="0" i="0" smtClean="0">
                            <a:latin typeface="Cambria Math" panose="02040503050406030204" pitchFamily="18" charset="0"/>
                          </a:rPr>
                          <m:t>distinct</m:t>
                        </m:r>
                      </m:e>
                    </m:d>
                  </m:oMath>
                </a14:m>
                <a:endParaRPr lang="en-US" sz="2800" dirty="0"/>
              </a:p>
            </p:txBody>
          </p:sp>
        </mc:Choice>
        <mc:Fallback xmlns="">
          <p:sp>
            <p:nvSpPr>
              <p:cNvPr id="92" name="TextBox 91">
                <a:extLst>
                  <a:ext uri="{FF2B5EF4-FFF2-40B4-BE49-F238E27FC236}">
                    <a16:creationId xmlns:a16="http://schemas.microsoft.com/office/drawing/2014/main" id="{FF969FE2-2990-D195-314B-67CECF8098DC}"/>
                  </a:ext>
                </a:extLst>
              </p:cNvPr>
              <p:cNvSpPr txBox="1">
                <a:spLocks noRot="1" noChangeAspect="1" noMove="1" noResize="1" noEditPoints="1" noAdjustHandles="1" noChangeArrowheads="1" noChangeShapeType="1" noTextEdit="1"/>
              </p:cNvSpPr>
              <p:nvPr/>
            </p:nvSpPr>
            <p:spPr>
              <a:xfrm>
                <a:off x="1978922" y="2314412"/>
                <a:ext cx="8724089" cy="523220"/>
              </a:xfrm>
              <a:prstGeom prst="rect">
                <a:avLst/>
              </a:prstGeom>
              <a:blipFill>
                <a:blip r:embed="rId24"/>
                <a:stretch>
                  <a:fillRect l="-437" t="-11905" b="-30952"/>
                </a:stretch>
              </a:blipFill>
            </p:spPr>
            <p:txBody>
              <a:bodyPr/>
              <a:lstStyle/>
              <a:p>
                <a:r>
                  <a:rPr lang="en-US">
                    <a:noFill/>
                  </a:rPr>
                  <a:t> </a:t>
                </a:r>
              </a:p>
            </p:txBody>
          </p:sp>
        </mc:Fallback>
      </mc:AlternateContent>
      <p:pic>
        <p:nvPicPr>
          <p:cNvPr id="4" name="Picture 6" descr="E:\fppt\template\arrows\arrow4.png">
            <a:extLst>
              <a:ext uri="{FF2B5EF4-FFF2-40B4-BE49-F238E27FC236}">
                <a16:creationId xmlns:a16="http://schemas.microsoft.com/office/drawing/2014/main" id="{282793A0-2322-AFAA-862E-A075B6B8701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11597737" flipH="1" flipV="1">
            <a:off x="8243209" y="2883549"/>
            <a:ext cx="475354" cy="35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animBg="1"/>
      <p:bldP spid="40" grpId="0" animBg="1"/>
      <p:bldP spid="44" grpId="0" animBg="1"/>
      <p:bldP spid="45" grpId="0" animBg="1"/>
      <p:bldP spid="46" grpId="0" animBg="1"/>
      <p:bldP spid="50" grpId="0" animBg="1"/>
      <p:bldP spid="51" grpId="0" animBg="1"/>
      <p:bldP spid="52" grpId="0" animBg="1"/>
      <p:bldP spid="53" grpId="0"/>
      <p:bldP spid="54" grpId="0" animBg="1"/>
      <p:bldP spid="91" grpId="0" animBg="1"/>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48091410-1C01-B68E-3F4B-A30D651F00B6}"/>
              </a:ext>
            </a:extLst>
          </p:cNvPr>
          <p:cNvCxnSpPr>
            <a:cxnSpLocks/>
          </p:cNvCxnSpPr>
          <p:nvPr/>
        </p:nvCxnSpPr>
        <p:spPr>
          <a:xfrm>
            <a:off x="6139718" y="6110854"/>
            <a:ext cx="2570329" cy="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AEB25335-E6FB-197A-7B8A-C0DFE00E5B28}"/>
              </a:ext>
            </a:extLst>
          </p:cNvPr>
          <p:cNvCxnSpPr>
            <a:cxnSpLocks/>
          </p:cNvCxnSpPr>
          <p:nvPr/>
        </p:nvCxnSpPr>
        <p:spPr>
          <a:xfrm>
            <a:off x="6139718" y="6263254"/>
            <a:ext cx="2694316" cy="0"/>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id="{03DA2185-7BCA-12AA-446B-4DA4F2B9DBC3}"/>
              </a:ext>
            </a:extLst>
          </p:cNvPr>
          <p:cNvCxnSpPr>
            <a:cxnSpLocks/>
          </p:cNvCxnSpPr>
          <p:nvPr/>
        </p:nvCxnSpPr>
        <p:spPr>
          <a:xfrm>
            <a:off x="6139718" y="6426904"/>
            <a:ext cx="2678818" cy="0"/>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549F937F-57FF-D3F2-65E1-E19D04DF102C}"/>
              </a:ext>
            </a:extLst>
          </p:cNvPr>
          <p:cNvCxnSpPr>
            <a:cxnSpLocks/>
          </p:cNvCxnSpPr>
          <p:nvPr/>
        </p:nvCxnSpPr>
        <p:spPr>
          <a:xfrm>
            <a:off x="6139718" y="4384035"/>
            <a:ext cx="2570329" cy="0"/>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id="{1B675C0D-B073-0876-928D-429096A047F8}"/>
              </a:ext>
            </a:extLst>
          </p:cNvPr>
          <p:cNvCxnSpPr>
            <a:cxnSpLocks/>
          </p:cNvCxnSpPr>
          <p:nvPr/>
        </p:nvCxnSpPr>
        <p:spPr>
          <a:xfrm>
            <a:off x="6139718" y="4536435"/>
            <a:ext cx="2570329" cy="0"/>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a:extLst>
              <a:ext uri="{FF2B5EF4-FFF2-40B4-BE49-F238E27FC236}">
                <a16:creationId xmlns:a16="http://schemas.microsoft.com/office/drawing/2014/main" id="{38EF8C15-91A2-AA04-7F33-1DFBB6D744D0}"/>
              </a:ext>
            </a:extLst>
          </p:cNvPr>
          <p:cNvCxnSpPr>
            <a:cxnSpLocks/>
          </p:cNvCxnSpPr>
          <p:nvPr/>
        </p:nvCxnSpPr>
        <p:spPr>
          <a:xfrm>
            <a:off x="6139718" y="4700085"/>
            <a:ext cx="2647821" cy="0"/>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a:extLst>
              <a:ext uri="{FF2B5EF4-FFF2-40B4-BE49-F238E27FC236}">
                <a16:creationId xmlns:a16="http://schemas.microsoft.com/office/drawing/2014/main" id="{D2CFB314-BA50-7EBD-2998-AA3C17294BE4}"/>
              </a:ext>
            </a:extLst>
          </p:cNvPr>
          <p:cNvCxnSpPr>
            <a:cxnSpLocks/>
          </p:cNvCxnSpPr>
          <p:nvPr/>
        </p:nvCxnSpPr>
        <p:spPr>
          <a:xfrm>
            <a:off x="6139718" y="3523987"/>
            <a:ext cx="2585828" cy="0"/>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C38FFE51-4D8D-620D-1E5D-FBAF8FC47CA9}"/>
              </a:ext>
            </a:extLst>
          </p:cNvPr>
          <p:cNvCxnSpPr>
            <a:cxnSpLocks/>
          </p:cNvCxnSpPr>
          <p:nvPr/>
        </p:nvCxnSpPr>
        <p:spPr>
          <a:xfrm>
            <a:off x="6139718" y="3676387"/>
            <a:ext cx="2632323" cy="0"/>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B6A9CEDE-0747-6ED9-66CA-EA5A48A3E4EF}"/>
              </a:ext>
            </a:extLst>
          </p:cNvPr>
          <p:cNvCxnSpPr>
            <a:cxnSpLocks/>
          </p:cNvCxnSpPr>
          <p:nvPr/>
        </p:nvCxnSpPr>
        <p:spPr>
          <a:xfrm>
            <a:off x="6139718" y="3840037"/>
            <a:ext cx="2632323"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AF4C944-A83A-E953-4519-E7AA31E7B401}"/>
              </a:ext>
            </a:extLst>
          </p:cNvPr>
          <p:cNvCxnSpPr>
            <a:cxnSpLocks/>
          </p:cNvCxnSpPr>
          <p:nvPr/>
        </p:nvCxnSpPr>
        <p:spPr>
          <a:xfrm>
            <a:off x="1103220" y="352398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3DF9A3A-A709-FE2B-51EC-C4EBC742D4F8}"/>
              </a:ext>
            </a:extLst>
          </p:cNvPr>
          <p:cNvCxnSpPr>
            <a:cxnSpLocks/>
          </p:cNvCxnSpPr>
          <p:nvPr/>
        </p:nvCxnSpPr>
        <p:spPr>
          <a:xfrm>
            <a:off x="1103220" y="3676387"/>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CB819C0-6E8D-E13C-F7CD-B9E8C79CE48A}"/>
              </a:ext>
            </a:extLst>
          </p:cNvPr>
          <p:cNvCxnSpPr>
            <a:cxnSpLocks/>
          </p:cNvCxnSpPr>
          <p:nvPr/>
        </p:nvCxnSpPr>
        <p:spPr>
          <a:xfrm>
            <a:off x="1103220" y="3828787"/>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54328A0-EE0B-FD36-E83B-4F798709043D}"/>
                  </a:ext>
                </a:extLst>
              </p:cNvPr>
              <p:cNvSpPr>
                <a:spLocks noGrp="1"/>
              </p:cNvSpPr>
              <p:nvPr>
                <p:ph sz="half" idx="10"/>
              </p:nvPr>
            </p:nvSpPr>
            <p:spPr>
              <a:xfrm>
                <a:off x="723900" y="1649248"/>
                <a:ext cx="10725150" cy="1338050"/>
              </a:xfrm>
            </p:spPr>
            <p:txBody>
              <a:bodyPr>
                <a:normAutofit/>
              </a:bodyPr>
              <a:lstStyle/>
              <a:p>
                <a:pPr marL="0" indent="0">
                  <a:buNone/>
                </a:pPr>
                <a:r>
                  <a:rPr lang="en-GB" sz="2400" b="1" dirty="0">
                    <a:solidFill>
                      <a:srgbClr val="7030A0"/>
                    </a:solidFill>
                  </a:rPr>
                  <a:t>Key Lemma:</a:t>
                </a:r>
                <a:r>
                  <a:rPr lang="en-GB" sz="2400" dirty="0"/>
                  <a:t> for all states </a:t>
                </a:r>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𝜃</m:t>
                    </m:r>
                    <m:r>
                      <a:rPr lang="en-US" sz="2400" i="1">
                        <a:latin typeface="Cambria Math" panose="02040503050406030204" pitchFamily="18" charset="0"/>
                      </a:rPr>
                      <m:t>⟩</m:t>
                    </m:r>
                  </m:oMath>
                </a14:m>
                <a:r>
                  <a:rPr lang="en-GB" sz="2400" dirty="0"/>
                  <a:t> in the distinct subspace </a:t>
                </a:r>
                <a14:m>
                  <m:oMath xmlns:m="http://schemas.openxmlformats.org/officeDocument/2006/math">
                    <m:r>
                      <m:rPr>
                        <m:sty m:val="p"/>
                      </m:rPr>
                      <a:rPr lang="en-US" sz="2400">
                        <a:latin typeface="Cambria Math" panose="02040503050406030204" pitchFamily="18" charset="0"/>
                      </a:rPr>
                      <m:t>Λ</m:t>
                    </m:r>
                  </m:oMath>
                </a14:m>
                <a:r>
                  <a:rPr lang="en-GB" sz="2000" dirty="0"/>
                  <a:t>, </a:t>
                </a:r>
                <a:r>
                  <a:rPr lang="en-GB" sz="2400" dirty="0"/>
                  <a:t>applying</a:t>
                </a:r>
                <a:r>
                  <a:rPr lang="en-US" sz="2000" dirty="0"/>
                  <a:t> </a:t>
                </a: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𝑃𝐹</m:t>
                            </m:r>
                          </m:e>
                        </m:d>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oMath>
                </a14:m>
                <a:r>
                  <a:rPr lang="en-GB" sz="2000" dirty="0"/>
                  <a:t> </a:t>
                </a:r>
                <a:r>
                  <a:rPr lang="en-GB" sz="2400" dirty="0"/>
                  <a:t>is indistinguishable from applying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oMath>
                </a14:m>
                <a:r>
                  <a:rPr lang="en-GB" sz="2000" dirty="0"/>
                  <a:t> </a:t>
                </a:r>
                <a:r>
                  <a:rPr lang="en-GB" sz="2400" dirty="0"/>
                  <a:t>for </a:t>
                </a:r>
                <a:r>
                  <a:rPr lang="en-GB" sz="2400" dirty="0" err="1"/>
                  <a:t>Haar</a:t>
                </a:r>
                <a:r>
                  <a:rPr lang="en-GB" sz="2400" dirty="0"/>
                  <a:t>-random </a:t>
                </a:r>
                <a14:m>
                  <m:oMath xmlns:m="http://schemas.openxmlformats.org/officeDocument/2006/math">
                    <m:r>
                      <a:rPr lang="en-US" sz="2400" i="1">
                        <a:latin typeface="Cambria Math" panose="02040503050406030204" pitchFamily="18" charset="0"/>
                      </a:rPr>
                      <m:t>𝑈</m:t>
                    </m:r>
                  </m:oMath>
                </a14:m>
                <a:r>
                  <a:rPr lang="en-GB" sz="2400" dirty="0"/>
                  <a:t>.</a:t>
                </a:r>
                <a:endParaRPr lang="en-GB" sz="2000" dirty="0"/>
              </a:p>
              <a:p>
                <a:pPr marL="457200" lvl="1" indent="0">
                  <a:buNone/>
                </a:pPr>
                <a:endParaRPr lang="en-GB" sz="2000" dirty="0"/>
              </a:p>
              <a:p>
                <a:pPr lvl="1"/>
                <a:endParaRPr lang="en-GB" sz="2000" dirty="0"/>
              </a:p>
            </p:txBody>
          </p:sp>
        </mc:Choice>
        <mc:Fallback xmlns="">
          <p:sp>
            <p:nvSpPr>
              <p:cNvPr id="2" name="Content Placeholder 1">
                <a:extLst>
                  <a:ext uri="{FF2B5EF4-FFF2-40B4-BE49-F238E27FC236}">
                    <a16:creationId xmlns:a16="http://schemas.microsoft.com/office/drawing/2014/main" id="{B54328A0-EE0B-FD36-E83B-4F798709043D}"/>
                  </a:ext>
                </a:extLst>
              </p:cNvPr>
              <p:cNvSpPr>
                <a:spLocks noGrp="1" noRot="1" noChangeAspect="1" noMove="1" noResize="1" noEditPoints="1" noAdjustHandles="1" noChangeArrowheads="1" noChangeShapeType="1" noTextEdit="1"/>
              </p:cNvSpPr>
              <p:nvPr>
                <p:ph sz="half" idx="10"/>
              </p:nvPr>
            </p:nvSpPr>
            <p:spPr>
              <a:xfrm>
                <a:off x="723900" y="1649248"/>
                <a:ext cx="10725150" cy="1338050"/>
              </a:xfrm>
              <a:blipFill>
                <a:blip r:embed="rId2"/>
                <a:stretch>
                  <a:fillRect l="-94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A83CD05-254B-2605-6F39-F044F1BDAEB4}"/>
              </a:ext>
            </a:extLst>
          </p:cNvPr>
          <p:cNvSpPr>
            <a:spLocks noGrp="1"/>
          </p:cNvSpPr>
          <p:nvPr>
            <p:ph type="title"/>
          </p:nvPr>
        </p:nvSpPr>
        <p:spPr/>
        <p:txBody>
          <a:bodyPr/>
          <a:lstStyle/>
          <a:p>
            <a:r>
              <a:rPr lang="en-GB" dirty="0"/>
              <a:t>Some ideas behind proof</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695535EB-B4BA-6B31-EBEC-7A5BCC252A91}"/>
                  </a:ext>
                </a:extLst>
              </p:cNvPr>
              <p:cNvSpPr/>
              <p:nvPr/>
            </p:nvSpPr>
            <p:spPr>
              <a:xfrm>
                <a:off x="1359051"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5" name="Rounded Rectangle 4">
                <a:extLst>
                  <a:ext uri="{FF2B5EF4-FFF2-40B4-BE49-F238E27FC236}">
                    <a16:creationId xmlns:a16="http://schemas.microsoft.com/office/drawing/2014/main" id="{695535EB-B4BA-6B31-EBEC-7A5BCC252A91}"/>
                  </a:ext>
                </a:extLst>
              </p:cNvPr>
              <p:cNvSpPr>
                <a:spLocks noRot="1" noChangeAspect="1" noMove="1" noResize="1" noEditPoints="1" noAdjustHandles="1" noChangeArrowheads="1" noChangeShapeType="1" noTextEdit="1"/>
              </p:cNvSpPr>
              <p:nvPr/>
            </p:nvSpPr>
            <p:spPr>
              <a:xfrm>
                <a:off x="1359051" y="3292370"/>
                <a:ext cx="672663" cy="715654"/>
              </a:xfrm>
              <a:prstGeom prst="roundRect">
                <a:avLst/>
              </a:prstGeom>
              <a:blipFill>
                <a:blip r:embed="rId3"/>
                <a:stretch>
                  <a:fillRect l="-10714"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2A2F39E8-0757-F8E2-5D4D-31F121ADB324}"/>
                  </a:ext>
                </a:extLst>
              </p:cNvPr>
              <p:cNvSpPr/>
              <p:nvPr/>
            </p:nvSpPr>
            <p:spPr>
              <a:xfrm>
                <a:off x="2227731"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6" name="Rounded Rectangle 5">
                <a:extLst>
                  <a:ext uri="{FF2B5EF4-FFF2-40B4-BE49-F238E27FC236}">
                    <a16:creationId xmlns:a16="http://schemas.microsoft.com/office/drawing/2014/main" id="{2A2F39E8-0757-F8E2-5D4D-31F121ADB324}"/>
                  </a:ext>
                </a:extLst>
              </p:cNvPr>
              <p:cNvSpPr>
                <a:spLocks noRot="1" noChangeAspect="1" noMove="1" noResize="1" noEditPoints="1" noAdjustHandles="1" noChangeArrowheads="1" noChangeShapeType="1" noTextEdit="1"/>
              </p:cNvSpPr>
              <p:nvPr/>
            </p:nvSpPr>
            <p:spPr>
              <a:xfrm>
                <a:off x="2227731" y="3292370"/>
                <a:ext cx="672663" cy="715654"/>
              </a:xfrm>
              <a:prstGeom prst="roundRect">
                <a:avLst/>
              </a:prstGeom>
              <a:blipFill>
                <a:blip r:embed="rId4"/>
                <a:stretch>
                  <a:fillRect l="-10714" b="-3390"/>
                </a:stretch>
              </a:blipFill>
              <a:ln w="28575"/>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6313EAA-C5A2-3226-3D15-6A631CDB6E6A}"/>
              </a:ext>
            </a:extLst>
          </p:cNvPr>
          <p:cNvCxnSpPr>
            <a:cxnSpLocks/>
          </p:cNvCxnSpPr>
          <p:nvPr/>
        </p:nvCxnSpPr>
        <p:spPr>
          <a:xfrm>
            <a:off x="1103220" y="4384035"/>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810E6FF-D712-DBEA-C12E-83B3F9E5BCAB}"/>
              </a:ext>
            </a:extLst>
          </p:cNvPr>
          <p:cNvCxnSpPr>
            <a:cxnSpLocks/>
          </p:cNvCxnSpPr>
          <p:nvPr/>
        </p:nvCxnSpPr>
        <p:spPr>
          <a:xfrm>
            <a:off x="1103220" y="4536435"/>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DEF0497B-8151-C2CC-F37B-5651F0529ED1}"/>
              </a:ext>
            </a:extLst>
          </p:cNvPr>
          <p:cNvCxnSpPr>
            <a:cxnSpLocks/>
          </p:cNvCxnSpPr>
          <p:nvPr/>
        </p:nvCxnSpPr>
        <p:spPr>
          <a:xfrm>
            <a:off x="1103220" y="4688835"/>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0A3C3F60-748C-F593-4341-E0CD185A51D1}"/>
                  </a:ext>
                </a:extLst>
              </p:cNvPr>
              <p:cNvSpPr/>
              <p:nvPr/>
            </p:nvSpPr>
            <p:spPr>
              <a:xfrm>
                <a:off x="1359051"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14" name="Rounded Rectangle 13">
                <a:extLst>
                  <a:ext uri="{FF2B5EF4-FFF2-40B4-BE49-F238E27FC236}">
                    <a16:creationId xmlns:a16="http://schemas.microsoft.com/office/drawing/2014/main" id="{0A3C3F60-748C-F593-4341-E0CD185A51D1}"/>
                  </a:ext>
                </a:extLst>
              </p:cNvPr>
              <p:cNvSpPr>
                <a:spLocks noRot="1" noChangeAspect="1" noMove="1" noResize="1" noEditPoints="1" noAdjustHandles="1" noChangeArrowheads="1" noChangeShapeType="1" noTextEdit="1"/>
              </p:cNvSpPr>
              <p:nvPr/>
            </p:nvSpPr>
            <p:spPr>
              <a:xfrm>
                <a:off x="1359051" y="4152418"/>
                <a:ext cx="672663" cy="715654"/>
              </a:xfrm>
              <a:prstGeom prst="roundRect">
                <a:avLst/>
              </a:prstGeom>
              <a:blipFill>
                <a:blip r:embed="rId5"/>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6C29A132-79B3-5B6D-CE77-891EECCCD02F}"/>
                  </a:ext>
                </a:extLst>
              </p:cNvPr>
              <p:cNvSpPr/>
              <p:nvPr/>
            </p:nvSpPr>
            <p:spPr>
              <a:xfrm>
                <a:off x="2227731"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15" name="Rounded Rectangle 14">
                <a:extLst>
                  <a:ext uri="{FF2B5EF4-FFF2-40B4-BE49-F238E27FC236}">
                    <a16:creationId xmlns:a16="http://schemas.microsoft.com/office/drawing/2014/main" id="{6C29A132-79B3-5B6D-CE77-891EECCCD02F}"/>
                  </a:ext>
                </a:extLst>
              </p:cNvPr>
              <p:cNvSpPr>
                <a:spLocks noRot="1" noChangeAspect="1" noMove="1" noResize="1" noEditPoints="1" noAdjustHandles="1" noChangeArrowheads="1" noChangeShapeType="1" noTextEdit="1"/>
              </p:cNvSpPr>
              <p:nvPr/>
            </p:nvSpPr>
            <p:spPr>
              <a:xfrm>
                <a:off x="2227731" y="4152418"/>
                <a:ext cx="672663" cy="715654"/>
              </a:xfrm>
              <a:prstGeom prst="roundRect">
                <a:avLst/>
              </a:prstGeom>
              <a:blipFill>
                <a:blip r:embed="rId6"/>
                <a:stretch>
                  <a:fillRect l="-10714" b="-1667"/>
                </a:stretch>
              </a:blipFill>
              <a:ln w="28575"/>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9DA31653-7762-7796-84EE-6DA4FCEDEA58}"/>
              </a:ext>
            </a:extLst>
          </p:cNvPr>
          <p:cNvCxnSpPr>
            <a:cxnSpLocks/>
          </p:cNvCxnSpPr>
          <p:nvPr/>
        </p:nvCxnSpPr>
        <p:spPr>
          <a:xfrm>
            <a:off x="1103220" y="611085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19DBC1F8-D147-973C-021B-8E4E66530C86}"/>
              </a:ext>
            </a:extLst>
          </p:cNvPr>
          <p:cNvCxnSpPr>
            <a:cxnSpLocks/>
          </p:cNvCxnSpPr>
          <p:nvPr/>
        </p:nvCxnSpPr>
        <p:spPr>
          <a:xfrm>
            <a:off x="1103220" y="6263254"/>
            <a:ext cx="3489435"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7BCD121D-5877-DB43-7F59-09C26BF8E98F}"/>
              </a:ext>
            </a:extLst>
          </p:cNvPr>
          <p:cNvCxnSpPr>
            <a:cxnSpLocks/>
          </p:cNvCxnSpPr>
          <p:nvPr/>
        </p:nvCxnSpPr>
        <p:spPr>
          <a:xfrm>
            <a:off x="1103220" y="6415654"/>
            <a:ext cx="34894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18DF1F5-B8D3-2511-D39F-CDA904E264D3}"/>
                  </a:ext>
                </a:extLst>
              </p:cNvPr>
              <p:cNvSpPr/>
              <p:nvPr/>
            </p:nvSpPr>
            <p:spPr>
              <a:xfrm>
                <a:off x="1359051"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oMath>
                  </m:oMathPara>
                </a14:m>
                <a:endParaRPr lang="en-GB" sz="2800" dirty="0"/>
              </a:p>
            </p:txBody>
          </p:sp>
        </mc:Choice>
        <mc:Fallback xmlns="">
          <p:sp>
            <p:nvSpPr>
              <p:cNvPr id="20" name="Rounded Rectangle 19">
                <a:extLst>
                  <a:ext uri="{FF2B5EF4-FFF2-40B4-BE49-F238E27FC236}">
                    <a16:creationId xmlns:a16="http://schemas.microsoft.com/office/drawing/2014/main" id="{618DF1F5-B8D3-2511-D39F-CDA904E264D3}"/>
                  </a:ext>
                </a:extLst>
              </p:cNvPr>
              <p:cNvSpPr>
                <a:spLocks noRot="1" noChangeAspect="1" noMove="1" noResize="1" noEditPoints="1" noAdjustHandles="1" noChangeArrowheads="1" noChangeShapeType="1" noTextEdit="1"/>
              </p:cNvSpPr>
              <p:nvPr/>
            </p:nvSpPr>
            <p:spPr>
              <a:xfrm>
                <a:off x="1359051" y="5879237"/>
                <a:ext cx="672663" cy="715654"/>
              </a:xfrm>
              <a:prstGeom prst="roundRect">
                <a:avLst/>
              </a:prstGeom>
              <a:blipFill>
                <a:blip r:embed="rId7"/>
                <a:stretch>
                  <a:fillRect l="-10714"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CBA5A01D-991C-815C-64CF-6410DE68D777}"/>
                  </a:ext>
                </a:extLst>
              </p:cNvPr>
              <p:cNvSpPr/>
              <p:nvPr/>
            </p:nvSpPr>
            <p:spPr>
              <a:xfrm>
                <a:off x="2227731"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𝐹</m:t>
                      </m:r>
                    </m:oMath>
                  </m:oMathPara>
                </a14:m>
                <a:endParaRPr lang="en-GB" sz="2800" dirty="0"/>
              </a:p>
            </p:txBody>
          </p:sp>
        </mc:Choice>
        <mc:Fallback xmlns="">
          <p:sp>
            <p:nvSpPr>
              <p:cNvPr id="21" name="Rounded Rectangle 20">
                <a:extLst>
                  <a:ext uri="{FF2B5EF4-FFF2-40B4-BE49-F238E27FC236}">
                    <a16:creationId xmlns:a16="http://schemas.microsoft.com/office/drawing/2014/main" id="{CBA5A01D-991C-815C-64CF-6410DE68D777}"/>
                  </a:ext>
                </a:extLst>
              </p:cNvPr>
              <p:cNvSpPr>
                <a:spLocks noRot="1" noChangeAspect="1" noMove="1" noResize="1" noEditPoints="1" noAdjustHandles="1" noChangeArrowheads="1" noChangeShapeType="1" noTextEdit="1"/>
              </p:cNvSpPr>
              <p:nvPr/>
            </p:nvSpPr>
            <p:spPr>
              <a:xfrm>
                <a:off x="2227731" y="5879237"/>
                <a:ext cx="672663" cy="715654"/>
              </a:xfrm>
              <a:prstGeom prst="roundRect">
                <a:avLst/>
              </a:prstGeom>
              <a:blipFill>
                <a:blip r:embed="rId8"/>
                <a:stretch>
                  <a:fillRect l="-10714" b="-1667"/>
                </a:stretch>
              </a:blipFill>
              <a:ln w="28575"/>
            </p:spPr>
            <p:txBody>
              <a:bodyPr/>
              <a:lstStyle/>
              <a:p>
                <a:r>
                  <a:rPr lang="en-US">
                    <a:noFill/>
                  </a:rPr>
                  <a:t> </a:t>
                </a:r>
              </a:p>
            </p:txBody>
          </p:sp>
        </mc:Fallback>
      </mc:AlternateContent>
      <p:sp>
        <p:nvSpPr>
          <p:cNvPr id="24" name="TextBox 23">
            <a:extLst>
              <a:ext uri="{FF2B5EF4-FFF2-40B4-BE49-F238E27FC236}">
                <a16:creationId xmlns:a16="http://schemas.microsoft.com/office/drawing/2014/main" id="{12C1B90F-2E78-E77E-C5E9-45AD2E47FD46}"/>
              </a:ext>
            </a:extLst>
          </p:cNvPr>
          <p:cNvSpPr txBox="1"/>
          <p:nvPr/>
        </p:nvSpPr>
        <p:spPr>
          <a:xfrm rot="5400000">
            <a:off x="2333230" y="5219022"/>
            <a:ext cx="672663" cy="461665"/>
          </a:xfrm>
          <a:prstGeom prst="rect">
            <a:avLst/>
          </a:prstGeom>
          <a:noFill/>
        </p:spPr>
        <p:txBody>
          <a:bodyPr wrap="square" rtlCol="0">
            <a:spAutoFit/>
          </a:bodyPr>
          <a:lstStyle/>
          <a:p>
            <a:pPr algn="l">
              <a:spcBef>
                <a:spcPts val="1200"/>
              </a:spcBef>
            </a:pPr>
            <a:r>
              <a:rPr lang="en-US" sz="2400" dirty="0"/>
              <a:t>……</a:t>
            </a:r>
          </a:p>
        </p:txBody>
      </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DB8114B2-5A0E-AC91-8F48-BAA30C094999}"/>
                  </a:ext>
                </a:extLst>
              </p:cNvPr>
              <p:cNvSpPr/>
              <p:nvPr/>
            </p:nvSpPr>
            <p:spPr>
              <a:xfrm>
                <a:off x="3100111" y="3299678"/>
                <a:ext cx="1661522" cy="3302520"/>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𝜃</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Λ</m:t>
                      </m:r>
                    </m:oMath>
                  </m:oMathPara>
                </a14:m>
                <a:endParaRPr lang="en-GB" sz="2800" dirty="0"/>
              </a:p>
            </p:txBody>
          </p:sp>
        </mc:Choice>
        <mc:Fallback xmlns="">
          <p:sp>
            <p:nvSpPr>
              <p:cNvPr id="31" name="Rounded Rectangle 30">
                <a:extLst>
                  <a:ext uri="{FF2B5EF4-FFF2-40B4-BE49-F238E27FC236}">
                    <a16:creationId xmlns:a16="http://schemas.microsoft.com/office/drawing/2014/main" id="{DB8114B2-5A0E-AC91-8F48-BAA30C094999}"/>
                  </a:ext>
                </a:extLst>
              </p:cNvPr>
              <p:cNvSpPr>
                <a:spLocks noRot="1" noChangeAspect="1" noMove="1" noResize="1" noEditPoints="1" noAdjustHandles="1" noChangeArrowheads="1" noChangeShapeType="1" noTextEdit="1"/>
              </p:cNvSpPr>
              <p:nvPr/>
            </p:nvSpPr>
            <p:spPr>
              <a:xfrm>
                <a:off x="3100111" y="3299678"/>
                <a:ext cx="1661522" cy="3302520"/>
              </a:xfrm>
              <a:prstGeom prst="roundRect">
                <a:avLst/>
              </a:prstGeom>
              <a:blipFill>
                <a:blip r:embed="rId9"/>
                <a:stretch>
                  <a:fillRect l="-746"/>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C50D110-1712-515E-7092-480FED55E7B3}"/>
                  </a:ext>
                </a:extLst>
              </p:cNvPr>
              <p:cNvSpPr txBox="1"/>
              <p:nvPr/>
            </p:nvSpPr>
            <p:spPr>
              <a:xfrm>
                <a:off x="4938240" y="4818271"/>
                <a:ext cx="672663" cy="689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m:t>
                          </m:r>
                        </m:e>
                        <m:sub>
                          <m:r>
                            <a:rPr lang="en-US" sz="3600" b="0" i="1" smtClean="0">
                              <a:latin typeface="Cambria Math" panose="02040503050406030204" pitchFamily="18" charset="0"/>
                            </a:rPr>
                            <m:t>𝑤h𝑝</m:t>
                          </m:r>
                        </m:sub>
                      </m:sSub>
                    </m:oMath>
                  </m:oMathPara>
                </a14:m>
                <a:endParaRPr lang="en-US" sz="3600" dirty="0"/>
              </a:p>
            </p:txBody>
          </p:sp>
        </mc:Choice>
        <mc:Fallback xmlns="">
          <p:sp>
            <p:nvSpPr>
              <p:cNvPr id="34" name="TextBox 33">
                <a:extLst>
                  <a:ext uri="{FF2B5EF4-FFF2-40B4-BE49-F238E27FC236}">
                    <a16:creationId xmlns:a16="http://schemas.microsoft.com/office/drawing/2014/main" id="{5C50D110-1712-515E-7092-480FED55E7B3}"/>
                  </a:ext>
                </a:extLst>
              </p:cNvPr>
              <p:cNvSpPr txBox="1">
                <a:spLocks noRot="1" noChangeAspect="1" noMove="1" noResize="1" noEditPoints="1" noAdjustHandles="1" noChangeArrowheads="1" noChangeShapeType="1" noTextEdit="1"/>
              </p:cNvSpPr>
              <p:nvPr/>
            </p:nvSpPr>
            <p:spPr>
              <a:xfrm>
                <a:off x="4938240" y="4818271"/>
                <a:ext cx="672663" cy="689099"/>
              </a:xfrm>
              <a:prstGeom prst="rect">
                <a:avLst/>
              </a:prstGeom>
              <a:blipFill>
                <a:blip r:embed="rId10"/>
                <a:stretch>
                  <a:fillRect l="-1852" r="-87037" b="-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76949E45-3657-29D0-F7DD-2CD6F14A9A7F}"/>
                  </a:ext>
                </a:extLst>
              </p:cNvPr>
              <p:cNvSpPr/>
              <p:nvPr/>
            </p:nvSpPr>
            <p:spPr>
              <a:xfrm>
                <a:off x="6395549" y="3292370"/>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38" name="Rounded Rectangle 37">
                <a:extLst>
                  <a:ext uri="{FF2B5EF4-FFF2-40B4-BE49-F238E27FC236}">
                    <a16:creationId xmlns:a16="http://schemas.microsoft.com/office/drawing/2014/main" id="{76949E45-3657-29D0-F7DD-2CD6F14A9A7F}"/>
                  </a:ext>
                </a:extLst>
              </p:cNvPr>
              <p:cNvSpPr>
                <a:spLocks noRot="1" noChangeAspect="1" noMove="1" noResize="1" noEditPoints="1" noAdjustHandles="1" noChangeArrowheads="1" noChangeShapeType="1" noTextEdit="1"/>
              </p:cNvSpPr>
              <p:nvPr/>
            </p:nvSpPr>
            <p:spPr>
              <a:xfrm>
                <a:off x="6395549" y="3292370"/>
                <a:ext cx="672663" cy="715654"/>
              </a:xfrm>
              <a:prstGeom prst="roundRect">
                <a:avLst/>
              </a:prstGeom>
              <a:blipFill>
                <a:blip r:embed="rId11"/>
                <a:stretch>
                  <a:fillRect l="-12500" b="-339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9110601B-4FF3-16FB-2EE4-BC4A30511772}"/>
                  </a:ext>
                </a:extLst>
              </p:cNvPr>
              <p:cNvSpPr/>
              <p:nvPr/>
            </p:nvSpPr>
            <p:spPr>
              <a:xfrm>
                <a:off x="6395549" y="4152418"/>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44" name="Rounded Rectangle 43">
                <a:extLst>
                  <a:ext uri="{FF2B5EF4-FFF2-40B4-BE49-F238E27FC236}">
                    <a16:creationId xmlns:a16="http://schemas.microsoft.com/office/drawing/2014/main" id="{9110601B-4FF3-16FB-2EE4-BC4A30511772}"/>
                  </a:ext>
                </a:extLst>
              </p:cNvPr>
              <p:cNvSpPr>
                <a:spLocks noRot="1" noChangeAspect="1" noMove="1" noResize="1" noEditPoints="1" noAdjustHandles="1" noChangeArrowheads="1" noChangeShapeType="1" noTextEdit="1"/>
              </p:cNvSpPr>
              <p:nvPr/>
            </p:nvSpPr>
            <p:spPr>
              <a:xfrm>
                <a:off x="6395549" y="4152418"/>
                <a:ext cx="672663" cy="715654"/>
              </a:xfrm>
              <a:prstGeom prst="roundRect">
                <a:avLst/>
              </a:prstGeom>
              <a:blipFill>
                <a:blip r:embed="rId12"/>
                <a:stretch>
                  <a:fillRect l="-12500"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44651BD7-353B-2196-5136-5F9422263834}"/>
                  </a:ext>
                </a:extLst>
              </p:cNvPr>
              <p:cNvSpPr/>
              <p:nvPr/>
            </p:nvSpPr>
            <p:spPr>
              <a:xfrm>
                <a:off x="6395549" y="5879237"/>
                <a:ext cx="672663" cy="715654"/>
              </a:xfrm>
              <a:prstGeom prst="roundRect">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𝑈</m:t>
                      </m:r>
                    </m:oMath>
                  </m:oMathPara>
                </a14:m>
                <a:endParaRPr lang="en-GB" sz="2800" dirty="0"/>
              </a:p>
            </p:txBody>
          </p:sp>
        </mc:Choice>
        <mc:Fallback xmlns="">
          <p:sp>
            <p:nvSpPr>
              <p:cNvPr id="50" name="Rounded Rectangle 49">
                <a:extLst>
                  <a:ext uri="{FF2B5EF4-FFF2-40B4-BE49-F238E27FC236}">
                    <a16:creationId xmlns:a16="http://schemas.microsoft.com/office/drawing/2014/main" id="{44651BD7-353B-2196-5136-5F9422263834}"/>
                  </a:ext>
                </a:extLst>
              </p:cNvPr>
              <p:cNvSpPr>
                <a:spLocks noRot="1" noChangeAspect="1" noMove="1" noResize="1" noEditPoints="1" noAdjustHandles="1" noChangeArrowheads="1" noChangeShapeType="1" noTextEdit="1"/>
              </p:cNvSpPr>
              <p:nvPr/>
            </p:nvSpPr>
            <p:spPr>
              <a:xfrm>
                <a:off x="6395549" y="5879237"/>
                <a:ext cx="672663" cy="715654"/>
              </a:xfrm>
              <a:prstGeom prst="roundRect">
                <a:avLst/>
              </a:prstGeom>
              <a:blipFill>
                <a:blip r:embed="rId13"/>
                <a:stretch>
                  <a:fillRect l="-12500" b="-16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9FDF7434-E3AF-B954-B160-D95B1892F308}"/>
                  </a:ext>
                </a:extLst>
              </p:cNvPr>
              <p:cNvSpPr/>
              <p:nvPr/>
            </p:nvSpPr>
            <p:spPr>
              <a:xfrm>
                <a:off x="7305031" y="3292370"/>
                <a:ext cx="1661522" cy="3302520"/>
              </a:xfrm>
              <a:prstGeom prst="roundRect">
                <a:avLst/>
              </a:prstGeom>
              <a:solidFill>
                <a:srgbClr val="E3CED9"/>
              </a:solidFill>
              <a:ln w="285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𝜃</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Λ</m:t>
                      </m:r>
                    </m:oMath>
                  </m:oMathPara>
                </a14:m>
                <a:endParaRPr lang="en-GB" sz="2800" dirty="0"/>
              </a:p>
            </p:txBody>
          </p:sp>
        </mc:Choice>
        <mc:Fallback xmlns="">
          <p:sp>
            <p:nvSpPr>
              <p:cNvPr id="23" name="Rounded Rectangle 22">
                <a:extLst>
                  <a:ext uri="{FF2B5EF4-FFF2-40B4-BE49-F238E27FC236}">
                    <a16:creationId xmlns:a16="http://schemas.microsoft.com/office/drawing/2014/main" id="{9FDF7434-E3AF-B954-B160-D95B1892F308}"/>
                  </a:ext>
                </a:extLst>
              </p:cNvPr>
              <p:cNvSpPr>
                <a:spLocks noRot="1" noChangeAspect="1" noMove="1" noResize="1" noEditPoints="1" noAdjustHandles="1" noChangeArrowheads="1" noChangeShapeType="1" noTextEdit="1"/>
              </p:cNvSpPr>
              <p:nvPr/>
            </p:nvSpPr>
            <p:spPr>
              <a:xfrm>
                <a:off x="7305031" y="3292370"/>
                <a:ext cx="1661522" cy="3302520"/>
              </a:xfrm>
              <a:prstGeom prst="roundRect">
                <a:avLst/>
              </a:prstGeom>
              <a:blipFill>
                <a:blip r:embed="rId14"/>
                <a:stretch>
                  <a:fillRect l="-746"/>
                </a:stretch>
              </a:blipFill>
              <a:ln w="28575"/>
            </p:spPr>
            <p:txBody>
              <a:bodyPr/>
              <a:lstStyle/>
              <a:p>
                <a:r>
                  <a:rPr lang="en-US">
                    <a:noFill/>
                  </a:rPr>
                  <a:t> </a:t>
                </a:r>
              </a:p>
            </p:txBody>
          </p:sp>
        </mc:Fallback>
      </mc:AlternateContent>
      <p:sp>
        <p:nvSpPr>
          <p:cNvPr id="166" name="TextBox 165">
            <a:extLst>
              <a:ext uri="{FF2B5EF4-FFF2-40B4-BE49-F238E27FC236}">
                <a16:creationId xmlns:a16="http://schemas.microsoft.com/office/drawing/2014/main" id="{8398D799-91A2-E0EE-6D4D-75E279B5C627}"/>
              </a:ext>
            </a:extLst>
          </p:cNvPr>
          <p:cNvSpPr txBox="1"/>
          <p:nvPr/>
        </p:nvSpPr>
        <p:spPr>
          <a:xfrm>
            <a:off x="9203372" y="4078215"/>
            <a:ext cx="2660943" cy="1178912"/>
          </a:xfrm>
          <a:prstGeom prst="rect">
            <a:avLst/>
          </a:prstGeom>
          <a:noFill/>
        </p:spPr>
        <p:txBody>
          <a:bodyPr wrap="square" rtlCol="0">
            <a:spAutoFit/>
          </a:bodyPr>
          <a:lstStyle/>
          <a:p>
            <a:pPr algn="l">
              <a:lnSpc>
                <a:spcPts val="2880"/>
              </a:lnSpc>
              <a:spcBef>
                <a:spcPts val="1200"/>
              </a:spcBef>
            </a:pPr>
            <a:r>
              <a:rPr lang="en-GB" sz="2200" b="1" dirty="0">
                <a:solidFill>
                  <a:schemeClr val="tx2"/>
                </a:solidFill>
              </a:rPr>
              <a:t>Proof:</a:t>
            </a:r>
            <a:r>
              <a:rPr lang="en-GB" sz="2200" dirty="0"/>
              <a:t> some direct</a:t>
            </a:r>
            <a:br>
              <a:rPr lang="en-GB" sz="2200" dirty="0"/>
            </a:br>
            <a:r>
              <a:rPr lang="en-GB" sz="2200" dirty="0"/>
              <a:t>calculations using</a:t>
            </a:r>
            <a:br>
              <a:rPr lang="en-GB" sz="2200" dirty="0"/>
            </a:br>
            <a:r>
              <a:rPr lang="en-GB" sz="2200" dirty="0"/>
              <a:t>Schur-Weyl duality. </a:t>
            </a:r>
          </a:p>
        </p:txBody>
      </p:sp>
      <p:sp>
        <p:nvSpPr>
          <p:cNvPr id="4" name="TextBox 3">
            <a:extLst>
              <a:ext uri="{FF2B5EF4-FFF2-40B4-BE49-F238E27FC236}">
                <a16:creationId xmlns:a16="http://schemas.microsoft.com/office/drawing/2014/main" id="{CDEC322F-1BF1-AA11-FD93-0E3AA6B56F99}"/>
              </a:ext>
            </a:extLst>
          </p:cNvPr>
          <p:cNvSpPr txBox="1"/>
          <p:nvPr/>
        </p:nvSpPr>
        <p:spPr>
          <a:xfrm>
            <a:off x="7108861" y="2634967"/>
            <a:ext cx="1678678" cy="400110"/>
          </a:xfrm>
          <a:prstGeom prst="rect">
            <a:avLst/>
          </a:prstGeom>
          <a:noFill/>
        </p:spPr>
        <p:txBody>
          <a:bodyPr wrap="square">
            <a:spAutoFit/>
          </a:bodyPr>
          <a:lstStyle/>
          <a:p>
            <a:r>
              <a:rPr lang="en-US" sz="2000" dirty="0" err="1"/>
              <a:t>Haar</a:t>
            </a:r>
            <a:r>
              <a:rPr lang="en-US" sz="2000" dirty="0"/>
              <a:t> random</a:t>
            </a:r>
          </a:p>
        </p:txBody>
      </p:sp>
      <p:pic>
        <p:nvPicPr>
          <p:cNvPr id="7" name="Picture 6" descr="E:\fppt\template\arrows\arrow4.png">
            <a:extLst>
              <a:ext uri="{FF2B5EF4-FFF2-40B4-BE49-F238E27FC236}">
                <a16:creationId xmlns:a16="http://schemas.microsoft.com/office/drawing/2014/main" id="{77C448D8-E7F4-5BCE-27BA-792BB9ABCE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9642226" flipV="1">
            <a:off x="6696011" y="2882243"/>
            <a:ext cx="456167" cy="34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2C8B-CE9D-2476-453E-C06BE16AEEB3}"/>
              </a:ext>
            </a:extLst>
          </p:cNvPr>
          <p:cNvSpPr>
            <a:spLocks noGrp="1"/>
          </p:cNvSpPr>
          <p:nvPr>
            <p:ph type="title"/>
          </p:nvPr>
        </p:nvSpPr>
        <p:spPr/>
        <p:txBody>
          <a:bodyPr/>
          <a:lstStyle/>
          <a:p>
            <a:r>
              <a:rPr lang="en-GB" dirty="0"/>
              <a:t>Some recent developments</a:t>
            </a:r>
          </a:p>
        </p:txBody>
      </p:sp>
      <p:sp>
        <p:nvSpPr>
          <p:cNvPr id="3" name="Text Placeholder 2">
            <a:extLst>
              <a:ext uri="{FF2B5EF4-FFF2-40B4-BE49-F238E27FC236}">
                <a16:creationId xmlns:a16="http://schemas.microsoft.com/office/drawing/2014/main" id="{38EAC8EA-0E4B-DB77-11AF-49C042D328E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8294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12FC80F-FF81-A187-9836-6FB54055639F}"/>
                  </a:ext>
                </a:extLst>
              </p:cNvPr>
              <p:cNvSpPr>
                <a:spLocks noGrp="1"/>
              </p:cNvSpPr>
              <p:nvPr>
                <p:ph sz="half" idx="10"/>
              </p:nvPr>
            </p:nvSpPr>
            <p:spPr>
              <a:xfrm>
                <a:off x="1216732" y="1397000"/>
                <a:ext cx="9758534" cy="5794214"/>
              </a:xfrm>
            </p:spPr>
            <p:txBody>
              <a:bodyPr>
                <a:normAutofit/>
              </a:bodyPr>
              <a:lstStyle/>
              <a:p>
                <a:r>
                  <a:rPr lang="en-GB" sz="2400" dirty="0"/>
                  <a:t>PFC circuits are ostensibly highly </a:t>
                </a:r>
                <a:r>
                  <a:rPr lang="en-GB" sz="2400" b="1" dirty="0"/>
                  <a:t>structured</a:t>
                </a:r>
                <a:r>
                  <a:rPr lang="en-GB" sz="2400" dirty="0"/>
                  <a:t>, and do not resemble random quantum circuits, so our result does not directly address the Brown-Susskind conjecture.</a:t>
                </a:r>
              </a:p>
              <a:p>
                <a:r>
                  <a:rPr lang="en-GB" sz="2400" dirty="0"/>
                  <a:t>Recent work by </a:t>
                </a:r>
                <a:r>
                  <a:rPr lang="en-US" sz="2400" dirty="0"/>
                  <a:t>Chen, </a:t>
                </a:r>
                <a:r>
                  <a:rPr lang="en-US" sz="2400" dirty="0" err="1"/>
                  <a:t>Haah</a:t>
                </a:r>
                <a:r>
                  <a:rPr lang="en-US" sz="2400" dirty="0"/>
                  <a:t>, </a:t>
                </a:r>
                <a:r>
                  <a:rPr lang="en-US" sz="2400" dirty="0" err="1"/>
                  <a:t>Haferkamp</a:t>
                </a:r>
                <a:r>
                  <a:rPr lang="en-US" sz="2400" dirty="0"/>
                  <a:t>, Liu, </a:t>
                </a:r>
                <a:r>
                  <a:rPr lang="en-US" sz="2400" dirty="0" err="1"/>
                  <a:t>Metger</a:t>
                </a:r>
                <a:r>
                  <a:rPr lang="en-US" sz="2400" dirty="0"/>
                  <a:t>, and Tan: </a:t>
                </a:r>
                <a:r>
                  <a:rPr lang="en-GB" sz="2400" dirty="0"/>
                  <a:t>Random quantum circuits of depth </a:t>
                </a:r>
                <a14:m>
                  <m:oMath xmlns:m="http://schemas.openxmlformats.org/officeDocument/2006/math">
                    <m:acc>
                      <m:accPr>
                        <m:chr m:val="̃"/>
                        <m:ctrlPr>
                          <a:rPr lang="en-US" sz="2400" i="1">
                            <a:latin typeface="Cambria Math" panose="02040503050406030204" pitchFamily="18" charset="0"/>
                          </a:rPr>
                        </m:ctrlPr>
                      </m:accPr>
                      <m:e>
                        <m:r>
                          <m:rPr>
                            <m:sty m:val="p"/>
                          </m:rPr>
                          <a:rPr lang="en-US" sz="2400">
                            <a:latin typeface="Cambria Math" panose="02040503050406030204" pitchFamily="18" charset="0"/>
                          </a:rPr>
                          <m:t>Ω</m:t>
                        </m:r>
                      </m:e>
                    </m:acc>
                    <m:r>
                      <a:rPr lang="en-US" sz="2400" i="1">
                        <a:latin typeface="Cambria Math" panose="02040503050406030204" pitchFamily="18" charset="0"/>
                      </a:rPr>
                      <m:t>(</m:t>
                    </m:r>
                    <m:r>
                      <a:rPr lang="en-US" sz="2400" i="1">
                        <a:latin typeface="Cambria Math" panose="02040503050406030204" pitchFamily="18" charset="0"/>
                      </a:rPr>
                      <m:t>𝑛𝑡</m:t>
                    </m:r>
                    <m:r>
                      <a:rPr lang="en-US" sz="2400" i="1">
                        <a:latin typeface="Cambria Math" panose="02040503050406030204" pitchFamily="18" charset="0"/>
                      </a:rPr>
                      <m:t>)</m:t>
                    </m:r>
                  </m:oMath>
                </a14:m>
                <a:r>
                  <a:rPr lang="en-GB" sz="2400" dirty="0"/>
                  <a:t> are </a:t>
                </a:r>
                <a14:m>
                  <m:oMath xmlns:m="http://schemas.openxmlformats.org/officeDocument/2006/math">
                    <m:r>
                      <a:rPr lang="en-US" sz="2400" i="1">
                        <a:latin typeface="Cambria Math" panose="02040503050406030204" pitchFamily="18" charset="0"/>
                      </a:rPr>
                      <m:t>𝑡</m:t>
                    </m:r>
                  </m:oMath>
                </a14:m>
                <a:r>
                  <a:rPr lang="en-GB" sz="2400" dirty="0"/>
                  <a:t>-designs with exponentially small relative error for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𝑛</m:t>
                        </m:r>
                        <m:r>
                          <a:rPr lang="en-US" sz="2400" i="1">
                            <a:latin typeface="Cambria Math" panose="02040503050406030204" pitchFamily="18" charset="0"/>
                          </a:rPr>
                          <m:t>/6</m:t>
                        </m:r>
                      </m:sup>
                    </m:sSup>
                  </m:oMath>
                </a14:m>
                <a:r>
                  <a:rPr lang="en-GB" sz="2400" dirty="0"/>
                  <a:t>.</a:t>
                </a:r>
              </a:p>
              <a:p>
                <a:r>
                  <a:rPr lang="en-GB" sz="2400" dirty="0"/>
                  <a:t>This settles the Brown-Susskind conjecture (circuit complexity grows linearly with depth)!</a:t>
                </a:r>
              </a:p>
              <a:p>
                <a:r>
                  <a:rPr lang="en-GB" sz="2400" b="1" dirty="0">
                    <a:solidFill>
                      <a:srgbClr val="7030A0"/>
                    </a:solidFill>
                  </a:rPr>
                  <a:t>Proof is a reduction to the PFC ensemble</a:t>
                </a:r>
                <a:r>
                  <a:rPr lang="en-GB" sz="2400" b="1" dirty="0"/>
                  <a:t>!</a:t>
                </a:r>
              </a:p>
            </p:txBody>
          </p:sp>
        </mc:Choice>
        <mc:Fallback xmlns="">
          <p:sp>
            <p:nvSpPr>
              <p:cNvPr id="2" name="Content Placeholder 1">
                <a:extLst>
                  <a:ext uri="{FF2B5EF4-FFF2-40B4-BE49-F238E27FC236}">
                    <a16:creationId xmlns:a16="http://schemas.microsoft.com/office/drawing/2014/main" id="{F12FC80F-FF81-A187-9836-6FB54055639F}"/>
                  </a:ext>
                </a:extLst>
              </p:cNvPr>
              <p:cNvSpPr>
                <a:spLocks noGrp="1" noRot="1" noChangeAspect="1" noMove="1" noResize="1" noEditPoints="1" noAdjustHandles="1" noChangeArrowheads="1" noChangeShapeType="1" noTextEdit="1"/>
              </p:cNvSpPr>
              <p:nvPr>
                <p:ph sz="half" idx="10"/>
              </p:nvPr>
            </p:nvSpPr>
            <p:spPr>
              <a:xfrm>
                <a:off x="1216732" y="1397000"/>
                <a:ext cx="9758534" cy="5794214"/>
              </a:xfrm>
              <a:blipFill>
                <a:blip r:embed="rId2"/>
                <a:stretch>
                  <a:fillRect l="-910" r="-13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56F1CB-2E53-7C9E-8440-4374AE7EC3C2}"/>
              </a:ext>
            </a:extLst>
          </p:cNvPr>
          <p:cNvSpPr>
            <a:spLocks noGrp="1"/>
          </p:cNvSpPr>
          <p:nvPr>
            <p:ph type="title"/>
          </p:nvPr>
        </p:nvSpPr>
        <p:spPr/>
        <p:txBody>
          <a:bodyPr/>
          <a:lstStyle/>
          <a:p>
            <a:r>
              <a:rPr lang="en-GB" dirty="0"/>
              <a:t>The Brown-Susskind conjecture</a:t>
            </a:r>
          </a:p>
        </p:txBody>
      </p:sp>
    </p:spTree>
    <p:extLst>
      <p:ext uri="{BB962C8B-B14F-4D97-AF65-F5344CB8AC3E}">
        <p14:creationId xmlns:p14="http://schemas.microsoft.com/office/powerpoint/2010/main" val="651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12FC80F-FF81-A187-9836-6FB54055639F}"/>
                  </a:ext>
                </a:extLst>
              </p:cNvPr>
              <p:cNvSpPr>
                <a:spLocks noGrp="1"/>
              </p:cNvSpPr>
              <p:nvPr>
                <p:ph sz="half" idx="10"/>
              </p:nvPr>
            </p:nvSpPr>
            <p:spPr>
              <a:xfrm>
                <a:off x="1216732" y="1397000"/>
                <a:ext cx="9758534" cy="5639231"/>
              </a:xfrm>
            </p:spPr>
            <p:txBody>
              <a:bodyPr>
                <a:normAutofit/>
              </a:bodyPr>
              <a:lstStyle/>
              <a:p>
                <a:r>
                  <a:rPr lang="en-GB" sz="2400" dirty="0"/>
                  <a:t>Our result only proves non-adaptive security for PRUs: we could only show security against adversaries that query the PRU in parallel.</a:t>
                </a:r>
              </a:p>
              <a:p>
                <a:r>
                  <a:rPr lang="en-GB" sz="2400" dirty="0"/>
                  <a:t>For adaptive security it suffices to show that PFC is a </a:t>
                </a:r>
                <a:r>
                  <a:rPr lang="en-GB" sz="2400" b="1" dirty="0">
                    <a:solidFill>
                      <a:srgbClr val="7A5D1F"/>
                    </a:solidFill>
                  </a:rPr>
                  <a:t>relative error</a:t>
                </a:r>
                <a:r>
                  <a:rPr lang="en-GB" sz="2400" dirty="0"/>
                  <a:t> t-design: i.e., for all </a:t>
                </a:r>
                <a14:m>
                  <m:oMath xmlns:m="http://schemas.openxmlformats.org/officeDocument/2006/math">
                    <m:r>
                      <a:rPr lang="en-US" sz="2400" i="1">
                        <a:latin typeface="Cambria Math" panose="02040503050406030204" pitchFamily="18" charset="0"/>
                      </a:rPr>
                      <m:t>𝜌</m:t>
                    </m:r>
                  </m:oMath>
                </a14:m>
                <a:r>
                  <a:rPr lang="en-GB" sz="2400" dirty="0"/>
                  <a:t>, the following operator inequality holds:</a:t>
                </a:r>
                <a:br>
                  <a:rPr lang="en-GB" sz="2400" dirty="0"/>
                </a:br>
                <a:br>
                  <a:rPr lang="en-GB" sz="2400" dirty="0"/>
                </a:b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𝔼</m:t>
                        </m:r>
                      </m:e>
                      <m:sub>
                        <m:r>
                          <a:rPr lang="en-US" sz="2400" i="1">
                            <a:latin typeface="Cambria Math" panose="02040503050406030204" pitchFamily="18" charset="0"/>
                          </a:rPr>
                          <m:t>𝑈</m:t>
                        </m:r>
                        <m:r>
                          <a:rPr lang="en-US" sz="2400" i="1">
                            <a:latin typeface="Cambria Math" panose="02040503050406030204" pitchFamily="18" charset="0"/>
                          </a:rPr>
                          <m:t>∼</m:t>
                        </m:r>
                        <m:r>
                          <a:rPr lang="en-US" sz="2400" b="0" i="1" smtClean="0">
                            <a:latin typeface="Cambria Math" panose="02040503050406030204" pitchFamily="18" charset="0"/>
                          </a:rPr>
                          <m:t>𝒟</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i="1">
                        <a:latin typeface="Cambria Math" panose="02040503050406030204" pitchFamily="18" charset="0"/>
                      </a:rPr>
                      <m:t>𝜌</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𝜖</m:t>
                        </m:r>
                      </m:e>
                    </m:d>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𝔼</m:t>
                        </m:r>
                      </m:e>
                      <m:sub>
                        <m:r>
                          <a:rPr lang="en-US" sz="2400" i="1">
                            <a:latin typeface="Cambria Math" panose="02040503050406030204" pitchFamily="18" charset="0"/>
                          </a:rPr>
                          <m:t>𝑈</m:t>
                        </m:r>
                        <m:r>
                          <a:rPr lang="en-US" sz="2400" i="1">
                            <a:latin typeface="Cambria Math" panose="02040503050406030204" pitchFamily="18" charset="0"/>
                          </a:rPr>
                          <m:t>∼</m:t>
                        </m:r>
                        <m:r>
                          <a:rPr lang="en-US" sz="2400" b="0" i="1" smtClean="0">
                            <a:latin typeface="Cambria Math" panose="02040503050406030204" pitchFamily="18" charset="0"/>
                          </a:rPr>
                          <m:t>𝐻𝑎𝑎𝑟</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i="1">
                        <a:latin typeface="Cambria Math" panose="02040503050406030204" pitchFamily="18" charset="0"/>
                      </a:rPr>
                      <m:t>𝜌</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oMath>
                </a14:m>
                <a:endParaRPr lang="en-GB" sz="2400" dirty="0"/>
              </a:p>
              <a:p>
                <a:r>
                  <a:rPr lang="en-GB" sz="2400" dirty="0"/>
                  <a:t>Huang and Ma have an upcoming paper that shows that PFC is adaptively secure, using an alternative approach that avoids representation theory – it uses a ”purification” trick. They are also able to handle inverse queries too!</a:t>
                </a:r>
              </a:p>
            </p:txBody>
          </p:sp>
        </mc:Choice>
        <mc:Fallback xmlns="">
          <p:sp>
            <p:nvSpPr>
              <p:cNvPr id="2" name="Content Placeholder 1">
                <a:extLst>
                  <a:ext uri="{FF2B5EF4-FFF2-40B4-BE49-F238E27FC236}">
                    <a16:creationId xmlns:a16="http://schemas.microsoft.com/office/drawing/2014/main" id="{F12FC80F-FF81-A187-9836-6FB54055639F}"/>
                  </a:ext>
                </a:extLst>
              </p:cNvPr>
              <p:cNvSpPr>
                <a:spLocks noGrp="1" noRot="1" noChangeAspect="1" noMove="1" noResize="1" noEditPoints="1" noAdjustHandles="1" noChangeArrowheads="1" noChangeShapeType="1" noTextEdit="1"/>
              </p:cNvSpPr>
              <p:nvPr>
                <p:ph sz="half" idx="10"/>
              </p:nvPr>
            </p:nvSpPr>
            <p:spPr>
              <a:xfrm>
                <a:off x="1216732" y="1397000"/>
                <a:ext cx="9758534" cy="5639231"/>
              </a:xfrm>
              <a:blipFill>
                <a:blip r:embed="rId2"/>
                <a:stretch>
                  <a:fillRect l="-910" r="-6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56F1CB-2E53-7C9E-8440-4374AE7EC3C2}"/>
              </a:ext>
            </a:extLst>
          </p:cNvPr>
          <p:cNvSpPr>
            <a:spLocks noGrp="1"/>
          </p:cNvSpPr>
          <p:nvPr>
            <p:ph type="title"/>
          </p:nvPr>
        </p:nvSpPr>
        <p:spPr/>
        <p:txBody>
          <a:bodyPr/>
          <a:lstStyle/>
          <a:p>
            <a:r>
              <a:rPr lang="en-GB" dirty="0"/>
              <a:t>Adaptively-secure PRUs</a:t>
            </a:r>
          </a:p>
        </p:txBody>
      </p:sp>
    </p:spTree>
    <p:extLst>
      <p:ext uri="{BB962C8B-B14F-4D97-AF65-F5344CB8AC3E}">
        <p14:creationId xmlns:p14="http://schemas.microsoft.com/office/powerpoint/2010/main" val="37233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A34F-3D0A-C8B3-1D82-7B8C3836D713}"/>
              </a:ext>
            </a:extLst>
          </p:cNvPr>
          <p:cNvSpPr>
            <a:spLocks noGrp="1"/>
          </p:cNvSpPr>
          <p:nvPr>
            <p:ph type="title"/>
          </p:nvPr>
        </p:nvSpPr>
        <p:spPr/>
        <p:txBody>
          <a:bodyPr>
            <a:normAutofit/>
          </a:bodyPr>
          <a:lstStyle/>
          <a:p>
            <a:r>
              <a:rPr lang="en-GB" sz="3200" dirty="0"/>
              <a:t>Summary</a:t>
            </a:r>
          </a:p>
        </p:txBody>
      </p:sp>
      <p:sp>
        <p:nvSpPr>
          <p:cNvPr id="4" name="Content Placeholder 1">
            <a:extLst>
              <a:ext uri="{FF2B5EF4-FFF2-40B4-BE49-F238E27FC236}">
                <a16:creationId xmlns:a16="http://schemas.microsoft.com/office/drawing/2014/main" id="{515F8A1E-AFE8-4082-1307-DACD0767887A}"/>
              </a:ext>
            </a:extLst>
          </p:cNvPr>
          <p:cNvSpPr txBox="1">
            <a:spLocks/>
          </p:cNvSpPr>
          <p:nvPr/>
        </p:nvSpPr>
        <p:spPr>
          <a:xfrm>
            <a:off x="904214" y="977120"/>
            <a:ext cx="10025699" cy="5547665"/>
          </a:xfrm>
          <a:prstGeom prst="rect">
            <a:avLst/>
          </a:prstGeom>
        </p:spPr>
        <p:txBody>
          <a:bodyPr vert="horz" lIns="91440" tIns="45720" rIns="91440" bIns="45720" rtlCol="0">
            <a:noAutofit/>
          </a:bodyPr>
          <a:lstStyle>
            <a:lvl1pPr marL="228600" indent="-228600" algn="l" defTabSz="914400" rtl="0" eaLnBrk="1" latinLnBrk="0" hangingPunct="1">
              <a:lnSpc>
                <a:spcPct val="125000"/>
              </a:lnSpc>
              <a:spcBef>
                <a:spcPts val="1800"/>
              </a:spcBef>
              <a:buClr>
                <a:schemeClr val="tx1"/>
              </a:buClr>
              <a:buFont typeface="Arial" panose="020B0604020202020204" pitchFamily="34" charset="0"/>
              <a:buChar char="•"/>
              <a:defRPr sz="32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None/>
            </a:pPr>
            <a:r>
              <a:rPr lang="en-GB" sz="2000" dirty="0"/>
              <a:t>Motivating question:</a:t>
            </a:r>
          </a:p>
          <a:p>
            <a:pPr marL="0" indent="0" algn="ctr">
              <a:lnSpc>
                <a:spcPct val="120000"/>
              </a:lnSpc>
              <a:spcBef>
                <a:spcPts val="1200"/>
              </a:spcBef>
              <a:buNone/>
            </a:pPr>
            <a:r>
              <a:rPr lang="en-GB" sz="2400" b="1" i="1" dirty="0">
                <a:solidFill>
                  <a:srgbClr val="7A5D1F"/>
                </a:solidFill>
              </a:rPr>
              <a:t>How to derandomize the </a:t>
            </a:r>
            <a:r>
              <a:rPr lang="en-GB" sz="2400" b="1" i="1" dirty="0" err="1">
                <a:solidFill>
                  <a:srgbClr val="7A5D1F"/>
                </a:solidFill>
              </a:rPr>
              <a:t>Haar</a:t>
            </a:r>
            <a:r>
              <a:rPr lang="en-GB" sz="2400" b="1" i="1" dirty="0">
                <a:solidFill>
                  <a:srgbClr val="7A5D1F"/>
                </a:solidFill>
              </a:rPr>
              <a:t> measure?</a:t>
            </a:r>
            <a:endParaRPr lang="en-GB" sz="1800" dirty="0"/>
          </a:p>
          <a:p>
            <a:pPr marL="0" indent="0">
              <a:lnSpc>
                <a:spcPct val="120000"/>
              </a:lnSpc>
              <a:spcBef>
                <a:spcPts val="1200"/>
              </a:spcBef>
              <a:buNone/>
            </a:pPr>
            <a:r>
              <a:rPr lang="en-GB" sz="2000" dirty="0"/>
              <a:t>Exciting developments in just the past few years:</a:t>
            </a:r>
          </a:p>
          <a:p>
            <a:pPr>
              <a:lnSpc>
                <a:spcPct val="120000"/>
              </a:lnSpc>
              <a:spcBef>
                <a:spcPts val="1200"/>
              </a:spcBef>
            </a:pPr>
            <a:r>
              <a:rPr lang="en-GB" sz="2000" dirty="0"/>
              <a:t>t-designs have been studied for 20 years, but connections to random circuits, quantum complexity, quantum machine learning, etc. are new.</a:t>
            </a:r>
          </a:p>
          <a:p>
            <a:pPr>
              <a:lnSpc>
                <a:spcPct val="120000"/>
              </a:lnSpc>
              <a:spcBef>
                <a:spcPts val="1200"/>
              </a:spcBef>
            </a:pPr>
            <a:r>
              <a:rPr lang="en-GB" sz="2000" dirty="0"/>
              <a:t>Notion of cryptographically pseudorandom states and </a:t>
            </a:r>
            <a:r>
              <a:rPr lang="en-GB" sz="2000" dirty="0" err="1"/>
              <a:t>unitaries</a:t>
            </a:r>
            <a:r>
              <a:rPr lang="en-GB" sz="2000" dirty="0"/>
              <a:t> introduced recently by Ji, Liu, Song in 2017. Since then, many constructions and applications of pseudorandom states. Progress on PRUs has been more difficult.</a:t>
            </a:r>
          </a:p>
          <a:p>
            <a:pPr>
              <a:lnSpc>
                <a:spcPct val="120000"/>
              </a:lnSpc>
              <a:spcBef>
                <a:spcPts val="1200"/>
              </a:spcBef>
            </a:pPr>
            <a:r>
              <a:rPr lang="en-GB" sz="2000" dirty="0"/>
              <a:t>Our work gives a simple construction (</a:t>
            </a:r>
            <a:r>
              <a:rPr lang="en-GB" sz="2000" b="1" dirty="0">
                <a:solidFill>
                  <a:srgbClr val="C00000"/>
                </a:solidFill>
              </a:rPr>
              <a:t>PFC</a:t>
            </a:r>
            <a:r>
              <a:rPr lang="en-GB" sz="2000" dirty="0"/>
              <a:t>) that achieves best known results on PRUs so far.</a:t>
            </a:r>
          </a:p>
          <a:p>
            <a:pPr>
              <a:lnSpc>
                <a:spcPct val="120000"/>
              </a:lnSpc>
              <a:spcBef>
                <a:spcPts val="1200"/>
              </a:spcBef>
            </a:pPr>
            <a:r>
              <a:rPr lang="en-GB" sz="2000" b="1" dirty="0">
                <a:solidFill>
                  <a:srgbClr val="7030A0"/>
                </a:solidFill>
              </a:rPr>
              <a:t>The road ahead</a:t>
            </a:r>
            <a:r>
              <a:rPr lang="en-GB" sz="2000" dirty="0"/>
              <a:t>: find more compelling applications of PRUs and cryptographic quantum </a:t>
            </a:r>
            <a:r>
              <a:rPr lang="en-GB" sz="2000" dirty="0" err="1"/>
              <a:t>pseudorandomness</a:t>
            </a:r>
            <a:r>
              <a:rPr lang="en-GB" sz="2000" dirty="0"/>
              <a:t>.</a:t>
            </a:r>
          </a:p>
          <a:p>
            <a:pPr marL="0" indent="0">
              <a:lnSpc>
                <a:spcPct val="120000"/>
              </a:lnSpc>
              <a:spcBef>
                <a:spcPts val="1200"/>
              </a:spcBef>
              <a:buNone/>
            </a:pPr>
            <a:endParaRPr lang="en-GB" sz="2000" dirty="0">
              <a:solidFill>
                <a:schemeClr val="accent3"/>
              </a:solidFill>
            </a:endParaRPr>
          </a:p>
          <a:p>
            <a:pPr marL="0" indent="0">
              <a:lnSpc>
                <a:spcPct val="120000"/>
              </a:lnSpc>
              <a:spcBef>
                <a:spcPts val="1200"/>
              </a:spcBef>
              <a:buNone/>
            </a:pPr>
            <a:endParaRPr lang="en-GB" sz="2000" b="1" dirty="0">
              <a:solidFill>
                <a:schemeClr val="accent3"/>
              </a:solidFill>
            </a:endParaRPr>
          </a:p>
        </p:txBody>
      </p:sp>
      <p:sp>
        <p:nvSpPr>
          <p:cNvPr id="3" name="TextBox 2">
            <a:extLst>
              <a:ext uri="{FF2B5EF4-FFF2-40B4-BE49-F238E27FC236}">
                <a16:creationId xmlns:a16="http://schemas.microsoft.com/office/drawing/2014/main" id="{87A8DD95-E9CC-78A8-A1C1-80075D711BB8}"/>
              </a:ext>
            </a:extLst>
          </p:cNvPr>
          <p:cNvSpPr txBox="1"/>
          <p:nvPr/>
        </p:nvSpPr>
        <p:spPr>
          <a:xfrm>
            <a:off x="8708758" y="702678"/>
            <a:ext cx="3135555" cy="494366"/>
          </a:xfrm>
          <a:prstGeom prst="rect">
            <a:avLst/>
          </a:prstGeom>
          <a:noFill/>
        </p:spPr>
        <p:txBody>
          <a:bodyPr wrap="square" rtlCol="0">
            <a:spAutoFit/>
          </a:bodyPr>
          <a:lstStyle/>
          <a:p>
            <a:pPr algn="ctr">
              <a:lnSpc>
                <a:spcPts val="2880"/>
              </a:lnSpc>
              <a:spcBef>
                <a:spcPts val="1200"/>
              </a:spcBef>
            </a:pPr>
            <a:r>
              <a:rPr lang="en-US" sz="3200" dirty="0">
                <a:solidFill>
                  <a:srgbClr val="C00000"/>
                </a:solidFill>
                <a:latin typeface="Segoe Print" panose="02000800000000000000" pitchFamily="2" charset="0"/>
              </a:rPr>
              <a:t>Thank You!</a:t>
            </a:r>
            <a:endParaRPr lang="en-GB" sz="3200" dirty="0">
              <a:solidFill>
                <a:srgbClr val="C00000"/>
              </a:solidFill>
              <a:latin typeface="Segoe Print" panose="02000800000000000000" pitchFamily="2" charset="0"/>
            </a:endParaRPr>
          </a:p>
        </p:txBody>
      </p:sp>
    </p:spTree>
    <p:extLst>
      <p:ext uri="{BB962C8B-B14F-4D97-AF65-F5344CB8AC3E}">
        <p14:creationId xmlns:p14="http://schemas.microsoft.com/office/powerpoint/2010/main" val="754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yperbolic Patterns, Section 6">
            <a:extLst>
              <a:ext uri="{FF2B5EF4-FFF2-40B4-BE49-F238E27FC236}">
                <a16:creationId xmlns:a16="http://schemas.microsoft.com/office/drawing/2014/main" id="{053B2D5D-D6CD-24E0-378D-5DFADF58F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098" y="3915447"/>
            <a:ext cx="1882950" cy="188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CC4A4A-2670-B029-9550-915D5A17CC50}"/>
              </a:ext>
            </a:extLst>
          </p:cNvPr>
          <p:cNvSpPr>
            <a:spLocks noGrp="1"/>
          </p:cNvSpPr>
          <p:nvPr>
            <p:ph type="title"/>
          </p:nvPr>
        </p:nvSpPr>
        <p:spPr/>
        <p:txBody>
          <a:bodyPr>
            <a:normAutofit/>
          </a:bodyPr>
          <a:lstStyle/>
          <a:p>
            <a:r>
              <a:rPr lang="en-GB" sz="3600" b="1" dirty="0">
                <a:solidFill>
                  <a:schemeClr val="tx2"/>
                </a:solidFill>
              </a:rPr>
              <a:t>(Pseudo)randomness in the eye of the beholder</a:t>
            </a:r>
          </a:p>
        </p:txBody>
      </p:sp>
      <p:pic>
        <p:nvPicPr>
          <p:cNvPr id="7" name="Picture 6" descr="I Wonder Cliparts: Encouraging Curiosity and Exploration ...">
            <a:extLst>
              <a:ext uri="{FF2B5EF4-FFF2-40B4-BE49-F238E27FC236}">
                <a16:creationId xmlns:a16="http://schemas.microsoft.com/office/drawing/2014/main" id="{60B97AF0-4FC6-852E-5045-78B20AD8F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6305" y="4225882"/>
            <a:ext cx="986103" cy="1931943"/>
          </a:xfrm>
          <a:prstGeom prst="rect">
            <a:avLst/>
          </a:prstGeom>
          <a:noFill/>
          <a:ln>
            <a:no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684E60-202E-67D6-0C36-2AB6BB252912}"/>
                  </a:ext>
                </a:extLst>
              </p:cNvPr>
              <p:cNvSpPr txBox="1"/>
              <p:nvPr/>
            </p:nvSpPr>
            <p:spPr>
              <a:xfrm>
                <a:off x="538264" y="1524459"/>
                <a:ext cx="11115472" cy="954107"/>
              </a:xfrm>
              <a:prstGeom prst="rect">
                <a:avLst/>
              </a:prstGeom>
              <a:noFill/>
            </p:spPr>
            <p:txBody>
              <a:bodyPr wrap="square" rtlCol="0">
                <a:spAutoFit/>
              </a:bodyPr>
              <a:lstStyle/>
              <a:p>
                <a:pPr>
                  <a:spcBef>
                    <a:spcPts val="1200"/>
                  </a:spcBef>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𝒟</m:t>
                        </m:r>
                      </m:e>
                      <m:sub>
                        <m:r>
                          <a:rPr lang="en-US" sz="2800" i="1">
                            <a:latin typeface="Cambria Math" panose="02040503050406030204" pitchFamily="18" charset="0"/>
                          </a:rPr>
                          <m:t>𝑖𝑑𝑒𝑎𝑙</m:t>
                        </m:r>
                      </m:sub>
                    </m:sSub>
                  </m:oMath>
                </a14:m>
                <a:r>
                  <a:rPr lang="en-GB" sz="2800" b="1" dirty="0">
                    <a:solidFill>
                      <a:schemeClr val="accent4"/>
                    </a:solidFill>
                  </a:rPr>
                  <a:t> </a:t>
                </a:r>
                <a14:m>
                  <m:oMath xmlns:m="http://schemas.openxmlformats.org/officeDocument/2006/math">
                    <m:r>
                      <m:rPr>
                        <m:nor/>
                      </m:rPr>
                      <a:rPr lang="en-US" sz="2800" dirty="0"/>
                      <m:t>:</m:t>
                    </m:r>
                    <m:r>
                      <a:rPr lang="en-US" sz="2800" i="1" dirty="0">
                        <a:latin typeface="Cambria Math" panose="02040503050406030204" pitchFamily="18" charset="0"/>
                      </a:rPr>
                      <m:t> </m:t>
                    </m:r>
                  </m:oMath>
                </a14:m>
                <a:r>
                  <a:rPr lang="en-GB" sz="2800" b="1" dirty="0">
                    <a:solidFill>
                      <a:schemeClr val="accent4"/>
                    </a:solidFill>
                  </a:rPr>
                  <a:t>Truly random distribution</a:t>
                </a:r>
                <a:r>
                  <a:rPr lang="en-GB" sz="2800" dirty="0"/>
                  <a:t>, e.g. uniform distribution, </a:t>
                </a:r>
                <a:r>
                  <a:rPr lang="en-GB" sz="2800" dirty="0" err="1"/>
                  <a:t>Haar</a:t>
                </a:r>
                <a:r>
                  <a:rPr lang="en-GB" sz="2800" dirty="0"/>
                  <a:t> measure. But </a:t>
                </a:r>
                <a:r>
                  <a:rPr lang="en-GB" sz="2800" b="1" dirty="0">
                    <a:solidFill>
                      <a:srgbClr val="C00000"/>
                    </a:solidFill>
                  </a:rPr>
                  <a:t>intractable</a:t>
                </a:r>
                <a:r>
                  <a:rPr lang="en-GB" sz="2800" dirty="0"/>
                  <a:t> to sample from in </a:t>
                </a:r>
                <a:r>
                  <a:rPr lang="en-GB" sz="2800" b="1" dirty="0">
                    <a:solidFill>
                      <a:srgbClr val="C00000"/>
                    </a:solidFill>
                  </a:rPr>
                  <a:t>high dimensions</a:t>
                </a:r>
                <a:r>
                  <a:rPr lang="en-GB" sz="2800" dirty="0"/>
                  <a:t>.</a:t>
                </a:r>
              </a:p>
            </p:txBody>
          </p:sp>
        </mc:Choice>
        <mc:Fallback xmlns="">
          <p:sp>
            <p:nvSpPr>
              <p:cNvPr id="9" name="TextBox 8">
                <a:extLst>
                  <a:ext uri="{FF2B5EF4-FFF2-40B4-BE49-F238E27FC236}">
                    <a16:creationId xmlns:a16="http://schemas.microsoft.com/office/drawing/2014/main" id="{07684E60-202E-67D6-0C36-2AB6BB252912}"/>
                  </a:ext>
                </a:extLst>
              </p:cNvPr>
              <p:cNvSpPr txBox="1">
                <a:spLocks noRot="1" noChangeAspect="1" noMove="1" noResize="1" noEditPoints="1" noAdjustHandles="1" noChangeArrowheads="1" noChangeShapeType="1" noTextEdit="1"/>
              </p:cNvSpPr>
              <p:nvPr/>
            </p:nvSpPr>
            <p:spPr>
              <a:xfrm>
                <a:off x="538264" y="1524459"/>
                <a:ext cx="11115472" cy="954107"/>
              </a:xfrm>
              <a:prstGeom prst="rect">
                <a:avLst/>
              </a:prstGeom>
              <a:blipFill>
                <a:blip r:embed="rId5"/>
                <a:stretch>
                  <a:fillRect l="-1142" t="-7895"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A0E7FF-C68F-2EAD-AE2C-C3B79B689D5F}"/>
                  </a:ext>
                </a:extLst>
              </p:cNvPr>
              <p:cNvSpPr txBox="1"/>
              <p:nvPr/>
            </p:nvSpPr>
            <p:spPr>
              <a:xfrm>
                <a:off x="538264" y="2844728"/>
                <a:ext cx="11115472" cy="987322"/>
              </a:xfrm>
              <a:prstGeom prst="rect">
                <a:avLst/>
              </a:prstGeom>
              <a:noFill/>
            </p:spPr>
            <p:txBody>
              <a:bodyPr wrap="square" rtlCol="0">
                <a:spAutoFit/>
              </a:bodyPr>
              <a:lstStyle/>
              <a:p>
                <a:pPr>
                  <a:spcBef>
                    <a:spcPts val="1200"/>
                  </a:spcBef>
                </a:pP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𝒟</m:t>
                        </m:r>
                      </m:e>
                      <m:sub>
                        <m:r>
                          <a:rPr lang="en-US" sz="2800" b="0" i="1" smtClean="0">
                            <a:latin typeface="Cambria Math" panose="02040503050406030204" pitchFamily="18" charset="0"/>
                          </a:rPr>
                          <m:t>𝑝𝑠𝑒𝑢𝑑𝑜</m:t>
                        </m:r>
                      </m:sub>
                    </m:sSub>
                  </m:oMath>
                </a14:m>
                <a:r>
                  <a:rPr lang="en-GB" sz="2800" b="1" dirty="0">
                    <a:solidFill>
                      <a:schemeClr val="accent4"/>
                    </a:solidFill>
                  </a:rPr>
                  <a:t> </a:t>
                </a:r>
                <a14:m>
                  <m:oMath xmlns:m="http://schemas.openxmlformats.org/officeDocument/2006/math">
                    <m:r>
                      <m:rPr>
                        <m:nor/>
                      </m:rPr>
                      <a:rPr lang="en-US" sz="2800" dirty="0"/>
                      <m:t>:</m:t>
                    </m:r>
                    <m:r>
                      <a:rPr lang="en-US" sz="2800" i="1" dirty="0">
                        <a:latin typeface="Cambria Math" panose="02040503050406030204" pitchFamily="18" charset="0"/>
                      </a:rPr>
                      <m:t> </m:t>
                    </m:r>
                  </m:oMath>
                </a14:m>
                <a:r>
                  <a:rPr lang="en-GB" sz="2800" b="1" dirty="0">
                    <a:solidFill>
                      <a:schemeClr val="accent4"/>
                    </a:solidFill>
                  </a:rPr>
                  <a:t>Pseudorandom distribution</a:t>
                </a:r>
                <a:r>
                  <a:rPr lang="en-GB" sz="2800" dirty="0"/>
                  <a:t>, much more structured, sparse, </a:t>
                </a:r>
                <a:r>
                  <a:rPr lang="en-GB" sz="2800" b="1" dirty="0">
                    <a:solidFill>
                      <a:srgbClr val="C00000"/>
                    </a:solidFill>
                  </a:rPr>
                  <a:t>efficiently sampleable</a:t>
                </a:r>
                <a:r>
                  <a:rPr lang="en-GB" sz="2800" dirty="0"/>
                  <a:t>. </a:t>
                </a:r>
                <a:endParaRPr lang="en-GB" sz="2800" b="1" dirty="0">
                  <a:solidFill>
                    <a:schemeClr val="accent3"/>
                  </a:solidFill>
                </a:endParaRPr>
              </a:p>
            </p:txBody>
          </p:sp>
        </mc:Choice>
        <mc:Fallback xmlns="">
          <p:sp>
            <p:nvSpPr>
              <p:cNvPr id="10" name="TextBox 9">
                <a:extLst>
                  <a:ext uri="{FF2B5EF4-FFF2-40B4-BE49-F238E27FC236}">
                    <a16:creationId xmlns:a16="http://schemas.microsoft.com/office/drawing/2014/main" id="{E6A0E7FF-C68F-2EAD-AE2C-C3B79B689D5F}"/>
                  </a:ext>
                </a:extLst>
              </p:cNvPr>
              <p:cNvSpPr txBox="1">
                <a:spLocks noRot="1" noChangeAspect="1" noMove="1" noResize="1" noEditPoints="1" noAdjustHandles="1" noChangeArrowheads="1" noChangeShapeType="1" noTextEdit="1"/>
              </p:cNvSpPr>
              <p:nvPr/>
            </p:nvSpPr>
            <p:spPr>
              <a:xfrm>
                <a:off x="538264" y="2844728"/>
                <a:ext cx="11115472" cy="987322"/>
              </a:xfrm>
              <a:prstGeom prst="rect">
                <a:avLst/>
              </a:prstGeom>
              <a:blipFill>
                <a:blip r:embed="rId6"/>
                <a:stretch>
                  <a:fillRect l="-1142" t="-7692" b="-15385"/>
                </a:stretch>
              </a:blipFill>
            </p:spPr>
            <p:txBody>
              <a:bodyPr/>
              <a:lstStyle/>
              <a:p>
                <a:r>
                  <a:rPr lang="en-US">
                    <a:noFill/>
                  </a:rPr>
                  <a:t> </a:t>
                </a:r>
              </a:p>
            </p:txBody>
          </p:sp>
        </mc:Fallback>
      </mc:AlternateContent>
      <p:pic>
        <p:nvPicPr>
          <p:cNvPr id="18" name="Picture 17" descr="A worm with a black background&#10;&#10;Description automatically generated">
            <a:extLst>
              <a:ext uri="{FF2B5EF4-FFF2-40B4-BE49-F238E27FC236}">
                <a16:creationId xmlns:a16="http://schemas.microsoft.com/office/drawing/2014/main" id="{0FF82115-E845-C97B-6570-D9CF3BB6B4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a:off x="6907660" y="4059628"/>
            <a:ext cx="796613" cy="1709817"/>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4A34DDCA-6454-B489-F99F-B778D6BCFD52}"/>
                  </a:ext>
                </a:extLst>
              </p:cNvPr>
              <p:cNvSpPr txBox="1"/>
              <p:nvPr/>
            </p:nvSpPr>
            <p:spPr>
              <a:xfrm>
                <a:off x="3175412" y="4482155"/>
                <a:ext cx="5178904" cy="817788"/>
              </a:xfrm>
              <a:prstGeom prst="rect">
                <a:avLst/>
              </a:prstGeom>
              <a:noFill/>
            </p:spPr>
            <p:txBody>
              <a:bodyPr wrap="square" rtlCol="0">
                <a:spAutoFit/>
              </a:bodyPr>
              <a:lstStyle/>
              <a:p>
                <a:pPr algn="ctr">
                  <a:lnSpc>
                    <a:spcPts val="2880"/>
                  </a:lnSpc>
                  <a:spcBef>
                    <a:spcPts val="1200"/>
                  </a:spcBef>
                </a:pPr>
                <a:r>
                  <a:rPr lang="en-GB" dirty="0">
                    <a:latin typeface="Segoe Print" panose="02000800000000000000" pitchFamily="2" charset="0"/>
                  </a:rPr>
                  <a:t>Sample drawn </a:t>
                </a:r>
                <a:br>
                  <a:rPr lang="en-GB" dirty="0">
                    <a:latin typeface="Segoe Print" panose="02000800000000000000" pitchFamily="2" charset="0"/>
                  </a:rPr>
                </a:br>
                <a:r>
                  <a:rPr lang="en-GB" dirty="0">
                    <a:latin typeface="Segoe Print" panose="02000800000000000000" pitchFamily="2" charset="0"/>
                  </a:rPr>
                  <a:t>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𝑖𝑑𝑒𝑎𝑙</m:t>
                        </m:r>
                      </m:sub>
                    </m:sSub>
                  </m:oMath>
                </a14:m>
                <a:r>
                  <a:rPr lang="en-GB" dirty="0">
                    <a:latin typeface="Segoe Print" panose="02000800000000000000" pitchFamily="2" charset="0"/>
                  </a:rPr>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𝒟</m:t>
                        </m:r>
                      </m:e>
                      <m:sub>
                        <m:r>
                          <a:rPr lang="en-US" b="0" i="1" smtClean="0">
                            <a:latin typeface="Cambria Math" panose="02040503050406030204" pitchFamily="18" charset="0"/>
                          </a:rPr>
                          <m:t>𝑝𝑠𝑒𝑢𝑑𝑜</m:t>
                        </m:r>
                      </m:sub>
                    </m:sSub>
                  </m:oMath>
                </a14:m>
                <a:endParaRPr lang="en-GB" dirty="0">
                  <a:latin typeface="Segoe Print" panose="02000800000000000000" pitchFamily="2" charset="0"/>
                </a:endParaRPr>
              </a:p>
            </p:txBody>
          </p:sp>
        </mc:Choice>
        <mc:Fallback>
          <p:sp>
            <p:nvSpPr>
              <p:cNvPr id="19" name="TextBox 18">
                <a:extLst>
                  <a:ext uri="{FF2B5EF4-FFF2-40B4-BE49-F238E27FC236}">
                    <a16:creationId xmlns:a16="http://schemas.microsoft.com/office/drawing/2014/main" id="{4A34DDCA-6454-B489-F99F-B778D6BCFD52}"/>
                  </a:ext>
                </a:extLst>
              </p:cNvPr>
              <p:cNvSpPr txBox="1">
                <a:spLocks noRot="1" noChangeAspect="1" noMove="1" noResize="1" noEditPoints="1" noAdjustHandles="1" noChangeArrowheads="1" noChangeShapeType="1" noTextEdit="1"/>
              </p:cNvSpPr>
              <p:nvPr/>
            </p:nvSpPr>
            <p:spPr>
              <a:xfrm>
                <a:off x="3175412" y="4482155"/>
                <a:ext cx="5178904" cy="817788"/>
              </a:xfrm>
              <a:prstGeom prst="rect">
                <a:avLst/>
              </a:prstGeom>
              <a:blipFill>
                <a:blip r:embed="rId8"/>
                <a:stretch>
                  <a:fillRect b="-909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73C763B7-A332-0B41-1711-170589EBEE04}"/>
              </a:ext>
            </a:extLst>
          </p:cNvPr>
          <p:cNvSpPr txBox="1"/>
          <p:nvPr/>
        </p:nvSpPr>
        <p:spPr>
          <a:xfrm>
            <a:off x="8559819" y="6210407"/>
            <a:ext cx="5178904" cy="445891"/>
          </a:xfrm>
          <a:prstGeom prst="rect">
            <a:avLst/>
          </a:prstGeom>
          <a:noFill/>
        </p:spPr>
        <p:txBody>
          <a:bodyPr wrap="square" rtlCol="0">
            <a:spAutoFit/>
          </a:bodyPr>
          <a:lstStyle/>
          <a:p>
            <a:pPr algn="ctr">
              <a:lnSpc>
                <a:spcPts val="2880"/>
              </a:lnSpc>
              <a:spcBef>
                <a:spcPts val="1200"/>
              </a:spcBef>
            </a:pPr>
            <a:r>
              <a:rPr lang="en-US" dirty="0">
                <a:latin typeface="Segoe Print" panose="02000800000000000000" pitchFamily="2" charset="0"/>
              </a:rPr>
              <a:t>Observer</a:t>
            </a:r>
            <a:endParaRPr lang="en-GB" dirty="0">
              <a:latin typeface="Segoe Print" panose="02000800000000000000" pitchFamily="2" charset="0"/>
            </a:endParaRPr>
          </a:p>
        </p:txBody>
      </p:sp>
      <p:sp>
        <p:nvSpPr>
          <p:cNvPr id="3" name="TextBox 2">
            <a:extLst>
              <a:ext uri="{FF2B5EF4-FFF2-40B4-BE49-F238E27FC236}">
                <a16:creationId xmlns:a16="http://schemas.microsoft.com/office/drawing/2014/main" id="{AD4B789A-6CA4-93B7-984D-A0ED1278D336}"/>
              </a:ext>
            </a:extLst>
          </p:cNvPr>
          <p:cNvSpPr txBox="1"/>
          <p:nvPr/>
        </p:nvSpPr>
        <p:spPr>
          <a:xfrm>
            <a:off x="475371" y="4541517"/>
            <a:ext cx="3103007" cy="1556645"/>
          </a:xfrm>
          <a:prstGeom prst="rect">
            <a:avLst/>
          </a:prstGeom>
          <a:noFill/>
        </p:spPr>
        <p:txBody>
          <a:bodyPr wrap="square" rtlCol="0">
            <a:spAutoFit/>
          </a:bodyPr>
          <a:lstStyle/>
          <a:p>
            <a:pPr algn="l">
              <a:lnSpc>
                <a:spcPts val="2880"/>
              </a:lnSpc>
              <a:spcBef>
                <a:spcPts val="1200"/>
              </a:spcBef>
            </a:pPr>
            <a:r>
              <a:rPr lang="en-US" sz="2400" b="1" dirty="0" err="1">
                <a:solidFill>
                  <a:srgbClr val="7030A0"/>
                </a:solidFill>
              </a:rPr>
              <a:t>Pseudorandomness</a:t>
            </a:r>
            <a:r>
              <a:rPr lang="en-US" sz="2400" b="1" dirty="0">
                <a:solidFill>
                  <a:srgbClr val="7030A0"/>
                </a:solidFill>
              </a:rPr>
              <a:t> depends on the class of observers considered!</a:t>
            </a:r>
          </a:p>
        </p:txBody>
      </p:sp>
      <p:pic>
        <p:nvPicPr>
          <p:cNvPr id="5" name="Picture 4">
            <a:extLst>
              <a:ext uri="{FF2B5EF4-FFF2-40B4-BE49-F238E27FC236}">
                <a16:creationId xmlns:a16="http://schemas.microsoft.com/office/drawing/2014/main" id="{4C92CE6D-AD6C-B60B-D965-6825A6D4F3A7}"/>
              </a:ext>
            </a:extLst>
          </p:cNvPr>
          <p:cNvPicPr>
            <a:picLocks noChangeAspect="1"/>
          </p:cNvPicPr>
          <p:nvPr/>
        </p:nvPicPr>
        <p:blipFill>
          <a:blip r:embed="rId9"/>
          <a:stretch>
            <a:fillRect/>
          </a:stretch>
        </p:blipFill>
        <p:spPr>
          <a:xfrm rot="13471049" flipH="1">
            <a:off x="8871750" y="4183355"/>
            <a:ext cx="1796175" cy="1347132"/>
          </a:xfrm>
          <a:prstGeom prst="rect">
            <a:avLst/>
          </a:prstGeom>
        </p:spPr>
      </p:pic>
    </p:spTree>
    <p:extLst>
      <p:ext uri="{BB962C8B-B14F-4D97-AF65-F5344CB8AC3E}">
        <p14:creationId xmlns:p14="http://schemas.microsoft.com/office/powerpoint/2010/main" val="42942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4A4A-2670-B029-9550-915D5A17CC50}"/>
              </a:ext>
            </a:extLst>
          </p:cNvPr>
          <p:cNvSpPr>
            <a:spLocks noGrp="1"/>
          </p:cNvSpPr>
          <p:nvPr>
            <p:ph type="title"/>
          </p:nvPr>
        </p:nvSpPr>
        <p:spPr/>
        <p:txBody>
          <a:bodyPr>
            <a:normAutofit/>
          </a:bodyPr>
          <a:lstStyle/>
          <a:p>
            <a:r>
              <a:rPr lang="en-GB" sz="3600" b="1" dirty="0">
                <a:solidFill>
                  <a:schemeClr val="tx2"/>
                </a:solidFill>
              </a:rPr>
              <a:t>Types of </a:t>
            </a:r>
            <a:r>
              <a:rPr lang="en-GB" sz="3600" b="1" dirty="0" err="1">
                <a:solidFill>
                  <a:schemeClr val="tx2"/>
                </a:solidFill>
              </a:rPr>
              <a:t>pseudorandomness</a:t>
            </a:r>
            <a:endParaRPr lang="en-GB" sz="3600" b="1" dirty="0">
              <a:solidFill>
                <a:schemeClr val="tx2"/>
              </a:solidFill>
            </a:endParaRPr>
          </a:p>
        </p:txBody>
      </p:sp>
      <p:sp>
        <p:nvSpPr>
          <p:cNvPr id="3" name="Content Placeholder 1">
            <a:extLst>
              <a:ext uri="{FF2B5EF4-FFF2-40B4-BE49-F238E27FC236}">
                <a16:creationId xmlns:a16="http://schemas.microsoft.com/office/drawing/2014/main" id="{9D1D68BD-526F-B62D-0526-F5BAE314246A}"/>
              </a:ext>
            </a:extLst>
          </p:cNvPr>
          <p:cNvSpPr txBox="1">
            <a:spLocks/>
          </p:cNvSpPr>
          <p:nvPr/>
        </p:nvSpPr>
        <p:spPr>
          <a:xfrm>
            <a:off x="1216732" y="1162539"/>
            <a:ext cx="9758534" cy="2987431"/>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4" name="TextBox 3">
            <a:extLst>
              <a:ext uri="{FF2B5EF4-FFF2-40B4-BE49-F238E27FC236}">
                <a16:creationId xmlns:a16="http://schemas.microsoft.com/office/drawing/2014/main" id="{32984036-2DE8-C7CA-AB86-83AAC4099B71}"/>
              </a:ext>
            </a:extLst>
          </p:cNvPr>
          <p:cNvSpPr txBox="1"/>
          <p:nvPr/>
        </p:nvSpPr>
        <p:spPr>
          <a:xfrm>
            <a:off x="729051" y="1243987"/>
            <a:ext cx="5152766" cy="2400657"/>
          </a:xfrm>
          <a:prstGeom prst="rect">
            <a:avLst/>
          </a:prstGeom>
          <a:noFill/>
        </p:spPr>
        <p:txBody>
          <a:bodyPr wrap="square" rtlCol="0">
            <a:spAutoFit/>
          </a:bodyPr>
          <a:lstStyle/>
          <a:p>
            <a:pPr algn="l">
              <a:spcBef>
                <a:spcPts val="1200"/>
              </a:spcBef>
            </a:pPr>
            <a:r>
              <a:rPr lang="en-GB" sz="2800" b="1" dirty="0">
                <a:solidFill>
                  <a:schemeClr val="tx2"/>
                </a:solidFill>
              </a:rPr>
              <a:t>Statistical </a:t>
            </a:r>
          </a:p>
          <a:p>
            <a:pPr>
              <a:spcBef>
                <a:spcPts val="1200"/>
              </a:spcBef>
            </a:pPr>
            <a:r>
              <a:rPr lang="en-GB" sz="2800" b="1" dirty="0">
                <a:solidFill>
                  <a:schemeClr val="accent4"/>
                </a:solidFill>
              </a:rPr>
              <a:t>view-limited observer </a:t>
            </a:r>
            <a:r>
              <a:rPr lang="en-GB" sz="2800" dirty="0"/>
              <a:t>cannot distinguish between pseudorandom distribution from truly random distribution</a:t>
            </a:r>
            <a:endParaRPr lang="en-GB" sz="2800" b="1" dirty="0">
              <a:solidFill>
                <a:schemeClr val="accent3"/>
              </a:solidFill>
            </a:endParaRPr>
          </a:p>
        </p:txBody>
      </p:sp>
      <p:sp>
        <p:nvSpPr>
          <p:cNvPr id="5" name="TextBox 4">
            <a:extLst>
              <a:ext uri="{FF2B5EF4-FFF2-40B4-BE49-F238E27FC236}">
                <a16:creationId xmlns:a16="http://schemas.microsoft.com/office/drawing/2014/main" id="{4D2B34CD-B20F-0BB5-9DCA-50A76EC17E77}"/>
              </a:ext>
            </a:extLst>
          </p:cNvPr>
          <p:cNvSpPr txBox="1"/>
          <p:nvPr/>
        </p:nvSpPr>
        <p:spPr>
          <a:xfrm>
            <a:off x="6491423" y="1243986"/>
            <a:ext cx="5152766" cy="2831544"/>
          </a:xfrm>
          <a:prstGeom prst="rect">
            <a:avLst/>
          </a:prstGeom>
          <a:noFill/>
        </p:spPr>
        <p:txBody>
          <a:bodyPr wrap="square" rtlCol="0">
            <a:spAutoFit/>
          </a:bodyPr>
          <a:lstStyle/>
          <a:p>
            <a:pPr algn="l">
              <a:spcBef>
                <a:spcPts val="1200"/>
              </a:spcBef>
            </a:pPr>
            <a:r>
              <a:rPr lang="en-GB" sz="2800" b="1" dirty="0">
                <a:solidFill>
                  <a:schemeClr val="tx2"/>
                </a:solidFill>
              </a:rPr>
              <a:t>Cryptographic</a:t>
            </a:r>
          </a:p>
          <a:p>
            <a:pPr>
              <a:spcBef>
                <a:spcPts val="1200"/>
              </a:spcBef>
            </a:pPr>
            <a:r>
              <a:rPr lang="en-GB" sz="2800" b="1" dirty="0">
                <a:solidFill>
                  <a:schemeClr val="accent4"/>
                </a:solidFill>
              </a:rPr>
              <a:t>computationally-limited observer </a:t>
            </a:r>
            <a:r>
              <a:rPr lang="en-GB" sz="2800" dirty="0"/>
              <a:t>cannot distinguish between pseudorandom distribution from truly random distribution</a:t>
            </a:r>
            <a:endParaRPr lang="en-GB" sz="2800" b="1" dirty="0">
              <a:solidFill>
                <a:schemeClr val="accent3"/>
              </a:solidFill>
            </a:endParaRPr>
          </a:p>
        </p:txBody>
      </p:sp>
      <p:cxnSp>
        <p:nvCxnSpPr>
          <p:cNvPr id="6" name="Straight Connector 5">
            <a:extLst>
              <a:ext uri="{FF2B5EF4-FFF2-40B4-BE49-F238E27FC236}">
                <a16:creationId xmlns:a16="http://schemas.microsoft.com/office/drawing/2014/main" id="{4E781441-BF0D-9DB4-B8B5-AF63561F9060}"/>
              </a:ext>
            </a:extLst>
          </p:cNvPr>
          <p:cNvCxnSpPr>
            <a:cxnSpLocks/>
          </p:cNvCxnSpPr>
          <p:nvPr/>
        </p:nvCxnSpPr>
        <p:spPr>
          <a:xfrm>
            <a:off x="5881817" y="1790461"/>
            <a:ext cx="0" cy="4168379"/>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9DB2C479-5E8C-10E8-C257-34F271E3F8C7}"/>
              </a:ext>
            </a:extLst>
          </p:cNvPr>
          <p:cNvSpPr txBox="1"/>
          <p:nvPr/>
        </p:nvSpPr>
        <p:spPr>
          <a:xfrm>
            <a:off x="729051" y="4333833"/>
            <a:ext cx="5152766" cy="954107"/>
          </a:xfrm>
          <a:prstGeom prst="rect">
            <a:avLst/>
          </a:prstGeom>
          <a:noFill/>
        </p:spPr>
        <p:txBody>
          <a:bodyPr wrap="square" rtlCol="0">
            <a:spAutoFit/>
          </a:bodyPr>
          <a:lstStyle/>
          <a:p>
            <a:pPr>
              <a:spcBef>
                <a:spcPts val="1200"/>
              </a:spcBef>
            </a:pPr>
            <a:r>
              <a:rPr lang="en-GB" sz="2800" b="1" dirty="0">
                <a:solidFill>
                  <a:srgbClr val="C00000"/>
                </a:solidFill>
              </a:rPr>
              <a:t>Example</a:t>
            </a:r>
            <a:r>
              <a:rPr lang="en-GB" sz="2800" b="1" dirty="0">
                <a:solidFill>
                  <a:schemeClr val="tx2"/>
                </a:solidFill>
              </a:rPr>
              <a:t>: </a:t>
            </a:r>
            <a:r>
              <a:rPr lang="en-GB" sz="2800" dirty="0"/>
              <a:t>t-wise-independent hash function</a:t>
            </a:r>
            <a:endParaRPr lang="en-GB" sz="2800" b="1" dirty="0">
              <a:solidFill>
                <a:schemeClr val="tx2"/>
              </a:solidFill>
            </a:endParaRPr>
          </a:p>
        </p:txBody>
      </p:sp>
      <p:sp>
        <p:nvSpPr>
          <p:cNvPr id="8" name="TextBox 7">
            <a:extLst>
              <a:ext uri="{FF2B5EF4-FFF2-40B4-BE49-F238E27FC236}">
                <a16:creationId xmlns:a16="http://schemas.microsoft.com/office/drawing/2014/main" id="{3AA5AF2E-AF4D-5AC5-24CA-76FBE67A8178}"/>
              </a:ext>
            </a:extLst>
          </p:cNvPr>
          <p:cNvSpPr txBox="1"/>
          <p:nvPr/>
        </p:nvSpPr>
        <p:spPr>
          <a:xfrm>
            <a:off x="6500970" y="4318005"/>
            <a:ext cx="5152766" cy="1384995"/>
          </a:xfrm>
          <a:prstGeom prst="rect">
            <a:avLst/>
          </a:prstGeom>
          <a:noFill/>
        </p:spPr>
        <p:txBody>
          <a:bodyPr wrap="square" rtlCol="0">
            <a:spAutoFit/>
          </a:bodyPr>
          <a:lstStyle/>
          <a:p>
            <a:pPr>
              <a:spcBef>
                <a:spcPts val="1200"/>
              </a:spcBef>
            </a:pPr>
            <a:r>
              <a:rPr lang="en-GB" sz="2800" b="1" dirty="0">
                <a:solidFill>
                  <a:srgbClr val="C00000"/>
                </a:solidFill>
              </a:rPr>
              <a:t>Example</a:t>
            </a:r>
            <a:r>
              <a:rPr lang="en-GB" sz="2800" b="1" dirty="0">
                <a:solidFill>
                  <a:schemeClr val="tx2"/>
                </a:solidFill>
              </a:rPr>
              <a:t>: </a:t>
            </a:r>
            <a:r>
              <a:rPr lang="en-GB" sz="2800" dirty="0"/>
              <a:t>cryptographic pseudorandom generator, pseudorandom functions</a:t>
            </a:r>
            <a:endParaRPr lang="en-GB" sz="2800" b="1" dirty="0">
              <a:solidFill>
                <a:schemeClr val="tx2"/>
              </a:solidFill>
            </a:endParaRPr>
          </a:p>
        </p:txBody>
      </p:sp>
    </p:spTree>
    <p:extLst>
      <p:ext uri="{BB962C8B-B14F-4D97-AF65-F5344CB8AC3E}">
        <p14:creationId xmlns:p14="http://schemas.microsoft.com/office/powerpoint/2010/main" val="14509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954D-C851-42E9-4F84-06DDE433CC1B}"/>
              </a:ext>
            </a:extLst>
          </p:cNvPr>
          <p:cNvSpPr>
            <a:spLocks noGrp="1"/>
          </p:cNvSpPr>
          <p:nvPr>
            <p:ph type="title"/>
          </p:nvPr>
        </p:nvSpPr>
        <p:spPr/>
        <p:txBody>
          <a:bodyPr/>
          <a:lstStyle/>
          <a:p>
            <a:r>
              <a:rPr lang="en-US" b="1" dirty="0"/>
              <a:t>The truly random distribution</a:t>
            </a:r>
            <a:br>
              <a:rPr lang="en-US" b="1" dirty="0"/>
            </a:br>
            <a:r>
              <a:rPr lang="en-US" b="1" dirty="0"/>
              <a:t>(in quantum information)</a:t>
            </a:r>
          </a:p>
        </p:txBody>
      </p:sp>
    </p:spTree>
    <p:extLst>
      <p:ext uri="{BB962C8B-B14F-4D97-AF65-F5344CB8AC3E}">
        <p14:creationId xmlns:p14="http://schemas.microsoft.com/office/powerpoint/2010/main" val="300076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954D-C851-42E9-4F84-06DDE433CC1B}"/>
              </a:ext>
            </a:extLst>
          </p:cNvPr>
          <p:cNvSpPr>
            <a:spLocks noGrp="1"/>
          </p:cNvSpPr>
          <p:nvPr>
            <p:ph type="title"/>
          </p:nvPr>
        </p:nvSpPr>
        <p:spPr/>
        <p:txBody>
          <a:bodyPr>
            <a:normAutofit/>
          </a:bodyPr>
          <a:lstStyle/>
          <a:p>
            <a:pPr marL="0" indent="0">
              <a:buNone/>
            </a:pPr>
            <a:r>
              <a:rPr lang="en-US" dirty="0"/>
              <a:t>The </a:t>
            </a:r>
            <a:r>
              <a:rPr lang="en-US" dirty="0" err="1"/>
              <a:t>Haar</a:t>
            </a:r>
            <a:r>
              <a:rPr lang="en-US" dirty="0"/>
              <a:t> measure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80E4D47-DEA1-1D8E-CD10-17D98037A599}"/>
                  </a:ext>
                </a:extLst>
              </p:cNvPr>
              <p:cNvSpPr>
                <a:spLocks noGrp="1"/>
              </p:cNvSpPr>
              <p:nvPr>
                <p:ph type="body" idx="4294967295"/>
              </p:nvPr>
            </p:nvSpPr>
            <p:spPr>
              <a:xfrm>
                <a:off x="6221183" y="3698822"/>
                <a:ext cx="5432553" cy="2278669"/>
              </a:xfrm>
            </p:spPr>
            <p:txBody>
              <a:bodyPr>
                <a:normAutofit/>
              </a:bodyPr>
              <a:lstStyle/>
              <a:p>
                <a:pPr marL="0" indent="0">
                  <a:buNone/>
                </a:pPr>
                <a:r>
                  <a:rPr lang="en-US" sz="2400" dirty="0"/>
                  <a:t>Sampling from the </a:t>
                </a:r>
                <a:r>
                  <a:rPr lang="en-US" sz="2400" dirty="0" err="1"/>
                  <a:t>Haar</a:t>
                </a:r>
                <a:r>
                  <a:rPr lang="en-US" sz="2400" dirty="0"/>
                  <a:t> measure is </a:t>
                </a:r>
                <a:r>
                  <a:rPr lang="en-US" sz="2400" b="1" dirty="0">
                    <a:solidFill>
                      <a:srgbClr val="7A5D1F"/>
                    </a:solidFill>
                  </a:rPr>
                  <a:t>intractable</a:t>
                </a:r>
                <a:r>
                  <a:rPr lang="en-US" sz="2400" dirty="0"/>
                  <a:t>: requires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oMath>
                </a14:m>
                <a:r>
                  <a:rPr lang="en-US" sz="2400" dirty="0"/>
                  <a:t> parameters.</a:t>
                </a:r>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3" name="Text Placeholder 2">
                <a:extLst>
                  <a:ext uri="{FF2B5EF4-FFF2-40B4-BE49-F238E27FC236}">
                    <a16:creationId xmlns:a16="http://schemas.microsoft.com/office/drawing/2014/main" id="{580E4D47-DEA1-1D8E-CD10-17D98037A599}"/>
                  </a:ext>
                </a:extLst>
              </p:cNvPr>
              <p:cNvSpPr>
                <a:spLocks noGrp="1" noRot="1" noChangeAspect="1" noMove="1" noResize="1" noEditPoints="1" noAdjustHandles="1" noChangeArrowheads="1" noChangeShapeType="1" noTextEdit="1"/>
              </p:cNvSpPr>
              <p:nvPr>
                <p:ph type="body" idx="4294967295"/>
              </p:nvPr>
            </p:nvSpPr>
            <p:spPr>
              <a:xfrm>
                <a:off x="6221183" y="3698822"/>
                <a:ext cx="5432553" cy="2278669"/>
              </a:xfrm>
              <a:blipFill>
                <a:blip r:embed="rId3"/>
                <a:stretch>
                  <a:fillRect l="-1869" t="-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1D74CD-6BBD-7E3B-C337-951011CC0AD7}"/>
                  </a:ext>
                </a:extLst>
              </p:cNvPr>
              <p:cNvSpPr txBox="1"/>
              <p:nvPr/>
            </p:nvSpPr>
            <p:spPr>
              <a:xfrm>
                <a:off x="1414445" y="1311376"/>
                <a:ext cx="9363110" cy="120032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solidFill>
                      <a:schemeClr val="accent3"/>
                    </a:solidFill>
                  </a:rPr>
                  <a:t>Def:</a:t>
                </a:r>
                <a:r>
                  <a:rPr lang="en-GB" sz="2400" dirty="0"/>
                  <a:t> </a:t>
                </a:r>
                <a:r>
                  <a:rPr lang="en-GB" sz="2400" b="1" dirty="0">
                    <a:solidFill>
                      <a:srgbClr val="C00000"/>
                    </a:solidFill>
                  </a:rPr>
                  <a:t>The </a:t>
                </a:r>
                <a:r>
                  <a:rPr lang="en-GB" sz="2400" b="1" dirty="0" err="1">
                    <a:solidFill>
                      <a:srgbClr val="C00000"/>
                    </a:solidFill>
                  </a:rPr>
                  <a:t>Haar</a:t>
                </a:r>
                <a:r>
                  <a:rPr lang="en-GB" sz="2400" b="1" dirty="0">
                    <a:solidFill>
                      <a:srgbClr val="C00000"/>
                    </a:solidFill>
                  </a:rPr>
                  <a:t> measure</a:t>
                </a:r>
                <a:r>
                  <a:rPr lang="en-GB" sz="2400" dirty="0">
                    <a:solidFill>
                      <a:srgbClr val="C00000"/>
                    </a:solidFill>
                  </a:rPr>
                  <a:t> </a:t>
                </a:r>
                <a:r>
                  <a:rPr lang="en-GB" sz="2400" dirty="0"/>
                  <a:t>on the unitary group </a:t>
                </a:r>
                <a14:m>
                  <m:oMath xmlns:m="http://schemas.openxmlformats.org/officeDocument/2006/math">
                    <m:r>
                      <m:rPr>
                        <m:nor/>
                      </m:rPr>
                      <a:rPr lang="en-US" sz="2400">
                        <a:latin typeface="Cambria Math" panose="02040503050406030204" pitchFamily="18" charset="0"/>
                      </a:rPr>
                      <m:t>U</m:t>
                    </m:r>
                    <m:d>
                      <m:dPr>
                        <m:ctrlPr>
                          <a:rPr lang="en-US" sz="2400" i="1">
                            <a:latin typeface="Cambria Math" panose="02040503050406030204" pitchFamily="18" charset="0"/>
                          </a:rPr>
                        </m:ctrlPr>
                      </m:dPr>
                      <m:e>
                        <m:r>
                          <a:rPr lang="en-US" sz="2400" i="1">
                            <a:latin typeface="Cambria Math" panose="02040503050406030204" pitchFamily="18" charset="0"/>
                          </a:rPr>
                          <m:t>𝑑</m:t>
                        </m:r>
                      </m:e>
                    </m:d>
                  </m:oMath>
                </a14:m>
                <a:r>
                  <a:rPr lang="en-GB" sz="2400" dirty="0"/>
                  <a:t> is the unique left- (and right-) invariant measure. </a:t>
                </a:r>
                <a:r>
                  <a:rPr lang="en-US" sz="2400" dirty="0"/>
                  <a:t>For all fixed </a:t>
                </a:r>
                <a:r>
                  <a:rPr lang="en-US" sz="2400" dirty="0" err="1"/>
                  <a:t>unitaries</a:t>
                </a:r>
                <a:r>
                  <a:rPr lang="en-US" sz="2400" dirty="0"/>
                  <a:t> </a:t>
                </a:r>
                <a14:m>
                  <m:oMath xmlns:m="http://schemas.openxmlformats.org/officeDocument/2006/math">
                    <m:r>
                      <a:rPr lang="en-US" sz="2400" i="1">
                        <a:latin typeface="Cambria Math" panose="02040503050406030204" pitchFamily="18" charset="0"/>
                      </a:rPr>
                      <m:t>𝑉</m:t>
                    </m:r>
                  </m:oMath>
                </a14:m>
                <a:r>
                  <a:rPr lang="en-US" sz="2400" dirty="0"/>
                  <a:t>, if </a:t>
                </a:r>
                <a14:m>
                  <m:oMath xmlns:m="http://schemas.openxmlformats.org/officeDocument/2006/math">
                    <m:r>
                      <a:rPr lang="en-US" sz="2400" i="1">
                        <a:latin typeface="Cambria Math" panose="02040503050406030204" pitchFamily="18" charset="0"/>
                      </a:rPr>
                      <m:t>𝑈</m:t>
                    </m:r>
                  </m:oMath>
                </a14:m>
                <a:r>
                  <a:rPr lang="en-US" sz="2400" dirty="0"/>
                  <a:t> is </a:t>
                </a:r>
                <a:r>
                  <a:rPr lang="en-US" sz="2400" dirty="0" err="1"/>
                  <a:t>Haar</a:t>
                </a:r>
                <a:r>
                  <a:rPr lang="en-US" sz="2400" dirty="0"/>
                  <a:t>-random, so is </a:t>
                </a:r>
                <a14:m>
                  <m:oMath xmlns:m="http://schemas.openxmlformats.org/officeDocument/2006/math">
                    <m:r>
                      <a:rPr lang="en-US" sz="2400" i="1">
                        <a:latin typeface="Cambria Math" panose="02040503050406030204" pitchFamily="18" charset="0"/>
                      </a:rPr>
                      <m:t>𝑈𝑉</m:t>
                    </m:r>
                  </m:oMath>
                </a14:m>
                <a:r>
                  <a:rPr lang="en-US" sz="2400" dirty="0"/>
                  <a:t> (and </a:t>
                </a:r>
                <a14:m>
                  <m:oMath xmlns:m="http://schemas.openxmlformats.org/officeDocument/2006/math">
                    <m:r>
                      <a:rPr lang="en-US" sz="2400" i="1">
                        <a:latin typeface="Cambria Math" panose="02040503050406030204" pitchFamily="18" charset="0"/>
                      </a:rPr>
                      <m:t>𝑉𝑈</m:t>
                    </m:r>
                  </m:oMath>
                </a14:m>
                <a:r>
                  <a:rPr lang="en-US" sz="2400" dirty="0"/>
                  <a:t>). </a:t>
                </a:r>
              </a:p>
            </p:txBody>
          </p:sp>
        </mc:Choice>
        <mc:Fallback>
          <p:sp>
            <p:nvSpPr>
              <p:cNvPr id="5" name="TextBox 4">
                <a:extLst>
                  <a:ext uri="{FF2B5EF4-FFF2-40B4-BE49-F238E27FC236}">
                    <a16:creationId xmlns:a16="http://schemas.microsoft.com/office/drawing/2014/main" id="{931D74CD-6BBD-7E3B-C337-951011CC0AD7}"/>
                  </a:ext>
                </a:extLst>
              </p:cNvPr>
              <p:cNvSpPr txBox="1">
                <a:spLocks noRot="1" noChangeAspect="1" noMove="1" noResize="1" noEditPoints="1" noAdjustHandles="1" noChangeArrowheads="1" noChangeShapeType="1" noTextEdit="1"/>
              </p:cNvSpPr>
              <p:nvPr/>
            </p:nvSpPr>
            <p:spPr>
              <a:xfrm>
                <a:off x="1414445" y="1311376"/>
                <a:ext cx="9363110" cy="1200329"/>
              </a:xfrm>
              <a:prstGeom prst="rect">
                <a:avLst/>
              </a:prstGeom>
              <a:blipFill>
                <a:blip r:embed="rId4"/>
                <a:stretch>
                  <a:fillRect l="-945" t="-3061" b="-8163"/>
                </a:stretch>
              </a:blipFill>
              <a:ln w="28575"/>
            </p:spPr>
            <p:txBody>
              <a:bodyPr/>
              <a:lstStyle/>
              <a:p>
                <a:r>
                  <a:rPr lang="en-US">
                    <a:noFill/>
                  </a:rPr>
                  <a:t> </a:t>
                </a:r>
              </a:p>
            </p:txBody>
          </p:sp>
        </mc:Fallback>
      </mc:AlternateContent>
      <p:sp>
        <p:nvSpPr>
          <p:cNvPr id="6" name="Content Placeholder 1">
            <a:extLst>
              <a:ext uri="{FF2B5EF4-FFF2-40B4-BE49-F238E27FC236}">
                <a16:creationId xmlns:a16="http://schemas.microsoft.com/office/drawing/2014/main" id="{10000959-D946-72D3-56EA-110CAB6049C2}"/>
              </a:ext>
            </a:extLst>
          </p:cNvPr>
          <p:cNvSpPr txBox="1">
            <a:spLocks/>
          </p:cNvSpPr>
          <p:nvPr/>
        </p:nvSpPr>
        <p:spPr>
          <a:xfrm>
            <a:off x="782017" y="2853154"/>
            <a:ext cx="8316152" cy="4509814"/>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Applications:</a:t>
            </a:r>
          </a:p>
          <a:p>
            <a:r>
              <a:rPr lang="en-GB" sz="2400" dirty="0"/>
              <a:t>Quantum Shannon theory</a:t>
            </a:r>
          </a:p>
          <a:p>
            <a:r>
              <a:rPr lang="en-GB" sz="2400" dirty="0"/>
              <a:t>Quantum machine learning</a:t>
            </a:r>
          </a:p>
          <a:p>
            <a:r>
              <a:rPr lang="en-GB" sz="2400" dirty="0"/>
              <a:t>Benchmarking/tomography</a:t>
            </a:r>
          </a:p>
          <a:p>
            <a:r>
              <a:rPr lang="en-GB" sz="2400" dirty="0"/>
              <a:t>Quantum cryptography</a:t>
            </a:r>
          </a:p>
          <a:p>
            <a:r>
              <a:rPr lang="en-GB" sz="2400" dirty="0"/>
              <a:t>Quantum gravity</a:t>
            </a:r>
          </a:p>
          <a:p>
            <a:r>
              <a:rPr lang="en-GB" sz="2400" dirty="0"/>
              <a:t>…</a:t>
            </a:r>
          </a:p>
        </p:txBody>
      </p:sp>
    </p:spTree>
    <p:extLst>
      <p:ext uri="{BB962C8B-B14F-4D97-AF65-F5344CB8AC3E}">
        <p14:creationId xmlns:p14="http://schemas.microsoft.com/office/powerpoint/2010/main" val="35069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954D-C851-42E9-4F84-06DDE433CC1B}"/>
              </a:ext>
            </a:extLst>
          </p:cNvPr>
          <p:cNvSpPr>
            <a:spLocks noGrp="1"/>
          </p:cNvSpPr>
          <p:nvPr>
            <p:ph type="title"/>
          </p:nvPr>
        </p:nvSpPr>
        <p:spPr/>
        <p:txBody>
          <a:bodyPr/>
          <a:lstStyle/>
          <a:p>
            <a:r>
              <a:rPr lang="en-US" b="1" dirty="0"/>
              <a:t>Statistical </a:t>
            </a:r>
            <a:br>
              <a:rPr lang="en-US" b="1" dirty="0"/>
            </a:br>
            <a:r>
              <a:rPr lang="en-US" b="1" dirty="0"/>
              <a:t>quantum </a:t>
            </a:r>
            <a:r>
              <a:rPr lang="en-US" b="1" dirty="0" err="1"/>
              <a:t>pseudorandomness</a:t>
            </a:r>
            <a:endParaRPr lang="en-US" b="1" dirty="0"/>
          </a:p>
        </p:txBody>
      </p:sp>
    </p:spTree>
    <p:extLst>
      <p:ext uri="{BB962C8B-B14F-4D97-AF65-F5344CB8AC3E}">
        <p14:creationId xmlns:p14="http://schemas.microsoft.com/office/powerpoint/2010/main" val="288754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2978F-5DEA-6E7B-418B-830729951097}"/>
              </a:ext>
            </a:extLst>
          </p:cNvPr>
          <p:cNvSpPr>
            <a:spLocks noGrp="1"/>
          </p:cNvSpPr>
          <p:nvPr>
            <p:ph type="title"/>
          </p:nvPr>
        </p:nvSpPr>
        <p:spPr/>
        <p:txBody>
          <a:bodyPr/>
          <a:lstStyle/>
          <a:p>
            <a:r>
              <a:rPr lang="en-GB" dirty="0"/>
              <a:t>t-designs | Definition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6C662C6-8620-0C82-42BA-F751753A7319}"/>
                  </a:ext>
                </a:extLst>
              </p:cNvPr>
              <p:cNvSpPr txBox="1"/>
              <p:nvPr/>
            </p:nvSpPr>
            <p:spPr>
              <a:xfrm>
                <a:off x="690704" y="1535723"/>
                <a:ext cx="10690309" cy="440955"/>
              </a:xfrm>
              <a:prstGeom prst="rect">
                <a:avLst/>
              </a:prstGeom>
              <a:noFill/>
            </p:spPr>
            <p:txBody>
              <a:bodyPr wrap="square" rtlCol="0">
                <a:spAutoFit/>
              </a:bodyPr>
              <a:lstStyle/>
              <a:p>
                <a:pPr>
                  <a:lnSpc>
                    <a:spcPts val="2880"/>
                  </a:lnSpc>
                  <a:spcBef>
                    <a:spcPts val="1200"/>
                  </a:spcBef>
                </a:pPr>
                <a:r>
                  <a:rPr lang="en-GB" sz="2400" dirty="0"/>
                  <a:t>t-design with </a:t>
                </a:r>
                <a:r>
                  <a:rPr lang="en-GB" sz="2400" b="1" dirty="0">
                    <a:solidFill>
                      <a:schemeClr val="accent4"/>
                    </a:solidFill>
                  </a:rPr>
                  <a:t>additive error </a:t>
                </a:r>
                <a14:m>
                  <m:oMath xmlns:m="http://schemas.openxmlformats.org/officeDocument/2006/math">
                    <m:r>
                      <a:rPr lang="en-US" sz="2400" b="1" i="1" smtClean="0">
                        <a:solidFill>
                          <a:schemeClr val="accent4"/>
                        </a:solidFill>
                        <a:latin typeface="Cambria Math" panose="02040503050406030204" pitchFamily="18" charset="0"/>
                      </a:rPr>
                      <m:t>𝝐</m:t>
                    </m:r>
                  </m:oMath>
                </a14:m>
                <a:r>
                  <a:rPr lang="en-GB" sz="2400" dirty="0"/>
                  <a:t>: distribution </a:t>
                </a:r>
                <a14:m>
                  <m:oMath xmlns:m="http://schemas.openxmlformats.org/officeDocument/2006/math">
                    <m:r>
                      <a:rPr lang="en-US" sz="2400" b="0" i="1" smtClean="0">
                        <a:latin typeface="Cambria Math" panose="02040503050406030204" pitchFamily="18" charset="0"/>
                      </a:rPr>
                      <m:t>𝒟</m:t>
                    </m:r>
                  </m:oMath>
                </a14:m>
                <a:r>
                  <a:rPr lang="en-GB" sz="2400" dirty="0"/>
                  <a:t> such that for </a:t>
                </a:r>
                <a14:m>
                  <m:oMath xmlns:m="http://schemas.openxmlformats.org/officeDocument/2006/math">
                    <m:r>
                      <a:rPr lang="en-US" sz="2400" b="0" i="1" smtClean="0">
                        <a:latin typeface="Cambria Math" panose="02040503050406030204" pitchFamily="18" charset="0"/>
                      </a:rPr>
                      <m:t>𝑡</m:t>
                    </m:r>
                  </m:oMath>
                </a14:m>
                <a:r>
                  <a:rPr lang="en-GB" sz="2400" dirty="0"/>
                  <a:t>-partite states </a:t>
                </a:r>
                <a14:m>
                  <m:oMath xmlns:m="http://schemas.openxmlformats.org/officeDocument/2006/math">
                    <m:r>
                      <a:rPr lang="en-US" sz="2400" b="0" i="1" smtClean="0">
                        <a:latin typeface="Cambria Math" panose="02040503050406030204" pitchFamily="18" charset="0"/>
                      </a:rPr>
                      <m:t>𝜌</m:t>
                    </m:r>
                  </m:oMath>
                </a14:m>
                <a:endParaRPr lang="en-GB" sz="2400" dirty="0"/>
              </a:p>
            </p:txBody>
          </p:sp>
        </mc:Choice>
        <mc:Fallback>
          <p:sp>
            <p:nvSpPr>
              <p:cNvPr id="5" name="TextBox 4">
                <a:extLst>
                  <a:ext uri="{FF2B5EF4-FFF2-40B4-BE49-F238E27FC236}">
                    <a16:creationId xmlns:a16="http://schemas.microsoft.com/office/drawing/2014/main" id="{D6C662C6-8620-0C82-42BA-F751753A7319}"/>
                  </a:ext>
                </a:extLst>
              </p:cNvPr>
              <p:cNvSpPr txBox="1">
                <a:spLocks noRot="1" noChangeAspect="1" noMove="1" noResize="1" noEditPoints="1" noAdjustHandles="1" noChangeArrowheads="1" noChangeShapeType="1" noTextEdit="1"/>
              </p:cNvSpPr>
              <p:nvPr/>
            </p:nvSpPr>
            <p:spPr>
              <a:xfrm>
                <a:off x="690704" y="1535723"/>
                <a:ext cx="10690309" cy="440955"/>
              </a:xfrm>
              <a:prstGeom prst="rect">
                <a:avLst/>
              </a:prstGeom>
              <a:blipFill>
                <a:blip r:embed="rId3"/>
                <a:stretch>
                  <a:fillRect l="-830" t="-11111"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D5EDC7-9542-0831-E917-C9AA23348A1E}"/>
                  </a:ext>
                </a:extLst>
              </p:cNvPr>
              <p:cNvSpPr txBox="1"/>
              <p:nvPr/>
            </p:nvSpPr>
            <p:spPr>
              <a:xfrm>
                <a:off x="2678564" y="2256677"/>
                <a:ext cx="6379567" cy="371897"/>
              </a:xfrm>
              <a:prstGeom prst="rect">
                <a:avLst/>
              </a:prstGeom>
              <a:noFill/>
            </p:spPr>
            <p:txBody>
              <a:bodyPr wrap="none" lIns="0" tIns="0" rIns="0" bIns="0" rtlCol="0">
                <a:spAutoFit/>
              </a:bodyPr>
              <a:lstStyle/>
              <a:p>
                <a:pPr>
                  <a:lnSpc>
                    <a:spcPts val="2880"/>
                  </a:lnSpc>
                  <a:spcBef>
                    <a:spcPts val="12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GB" sz="240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𝔼</m:t>
                                  </m:r>
                                </m:e>
                                <m:sub>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𝐻𝑎𝑎𝑟</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r>
                                <a:rPr lang="en-US" sz="2400" b="0" i="1" smtClean="0">
                                  <a:latin typeface="Cambria Math" panose="02040503050406030204" pitchFamily="18" charset="0"/>
                                </a:rPr>
                                <m:t>𝜌</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𝔼</m:t>
                                  </m:r>
                                </m:e>
                                <m:sub>
                                  <m:r>
                                    <a:rPr lang="en-US" sz="2400" i="1">
                                      <a:latin typeface="Cambria Math" panose="02040503050406030204" pitchFamily="18" charset="0"/>
                                    </a:rPr>
                                    <m:t>𝑈</m:t>
                                  </m:r>
                                  <m:r>
                                    <a:rPr lang="en-US" sz="2400" i="1">
                                      <a:latin typeface="Cambria Math" panose="02040503050406030204" pitchFamily="18" charset="0"/>
                                    </a:rPr>
                                    <m:t>∼</m:t>
                                  </m:r>
                                  <m:r>
                                    <a:rPr lang="en-US" sz="2400" b="0" i="1" smtClean="0">
                                      <a:latin typeface="Cambria Math" panose="02040503050406030204" pitchFamily="18" charset="0"/>
                                    </a:rPr>
                                    <m:t>𝒟</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b="0" i="1" smtClean="0">
                                  <a:latin typeface="Cambria Math" panose="02040503050406030204" pitchFamily="18" charset="0"/>
                                </a:rPr>
                                <m:t>𝜌</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e>
                          </m:d>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m:t>
                      </m:r>
                    </m:oMath>
                  </m:oMathPara>
                </a14:m>
                <a:endParaRPr lang="en-GB" sz="2400" dirty="0"/>
              </a:p>
            </p:txBody>
          </p:sp>
        </mc:Choice>
        <mc:Fallback xmlns="">
          <p:sp>
            <p:nvSpPr>
              <p:cNvPr id="6" name="TextBox 5">
                <a:extLst>
                  <a:ext uri="{FF2B5EF4-FFF2-40B4-BE49-F238E27FC236}">
                    <a16:creationId xmlns:a16="http://schemas.microsoft.com/office/drawing/2014/main" id="{62D5EDC7-9542-0831-E917-C9AA23348A1E}"/>
                  </a:ext>
                </a:extLst>
              </p:cNvPr>
              <p:cNvSpPr txBox="1">
                <a:spLocks noRot="1" noChangeAspect="1" noMove="1" noResize="1" noEditPoints="1" noAdjustHandles="1" noChangeArrowheads="1" noChangeShapeType="1" noTextEdit="1"/>
              </p:cNvSpPr>
              <p:nvPr/>
            </p:nvSpPr>
            <p:spPr>
              <a:xfrm>
                <a:off x="2678564" y="2256677"/>
                <a:ext cx="6379567" cy="371897"/>
              </a:xfrm>
              <a:prstGeom prst="rect">
                <a:avLst/>
              </a:prstGeom>
              <a:blipFill>
                <a:blip r:embed="rId4"/>
                <a:stretch>
                  <a:fillRect t="-23333" b="-2666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845828F-D8D5-3C62-E1BD-56A68664EF47}"/>
              </a:ext>
            </a:extLst>
          </p:cNvPr>
          <p:cNvSpPr txBox="1"/>
          <p:nvPr/>
        </p:nvSpPr>
        <p:spPr>
          <a:xfrm>
            <a:off x="2243189" y="3208746"/>
            <a:ext cx="4018274" cy="440505"/>
          </a:xfrm>
          <a:prstGeom prst="rect">
            <a:avLst/>
          </a:prstGeom>
          <a:noFill/>
        </p:spPr>
        <p:txBody>
          <a:bodyPr wrap="square" rtlCol="0">
            <a:spAutoFit/>
          </a:bodyPr>
          <a:lstStyle/>
          <a:p>
            <a:pPr algn="ctr">
              <a:lnSpc>
                <a:spcPts val="2880"/>
              </a:lnSpc>
              <a:spcBef>
                <a:spcPts val="1200"/>
              </a:spcBef>
            </a:pPr>
            <a:r>
              <a:rPr lang="en-US" dirty="0">
                <a:latin typeface="Segoe Print" panose="02000800000000000000" pitchFamily="2" charset="0"/>
              </a:rPr>
              <a:t>Ideal distribution</a:t>
            </a:r>
            <a:endParaRPr lang="en-GB" dirty="0">
              <a:latin typeface="Segoe Print" panose="02000800000000000000" pitchFamily="2" charset="0"/>
            </a:endParaRPr>
          </a:p>
        </p:txBody>
      </p:sp>
      <p:pic>
        <p:nvPicPr>
          <p:cNvPr id="7" name="Picture 6" descr="A worm with a black background&#10;&#10;Description automatically generated">
            <a:extLst>
              <a:ext uri="{FF2B5EF4-FFF2-40B4-BE49-F238E27FC236}">
                <a16:creationId xmlns:a16="http://schemas.microsoft.com/office/drawing/2014/main" id="{0279C1AF-3303-1151-0562-778128816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3687076" y="1759679"/>
            <a:ext cx="813749" cy="2166318"/>
          </a:xfrm>
          <a:prstGeom prst="rect">
            <a:avLst/>
          </a:prstGeom>
        </p:spPr>
      </p:pic>
    </p:spTree>
    <p:extLst>
      <p:ext uri="{BB962C8B-B14F-4D97-AF65-F5344CB8AC3E}">
        <p14:creationId xmlns:p14="http://schemas.microsoft.com/office/powerpoint/2010/main" val="25913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2978F-5DEA-6E7B-418B-830729951097}"/>
              </a:ext>
            </a:extLst>
          </p:cNvPr>
          <p:cNvSpPr>
            <a:spLocks noGrp="1"/>
          </p:cNvSpPr>
          <p:nvPr>
            <p:ph type="title"/>
          </p:nvPr>
        </p:nvSpPr>
        <p:spPr/>
        <p:txBody>
          <a:bodyPr/>
          <a:lstStyle/>
          <a:p>
            <a:r>
              <a:rPr lang="en-GB" dirty="0"/>
              <a:t>t-designs | Definition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D5EDC7-9542-0831-E917-C9AA23348A1E}"/>
                  </a:ext>
                </a:extLst>
              </p:cNvPr>
              <p:cNvSpPr txBox="1"/>
              <p:nvPr/>
            </p:nvSpPr>
            <p:spPr>
              <a:xfrm>
                <a:off x="2678564" y="2256677"/>
                <a:ext cx="6379567" cy="371897"/>
              </a:xfrm>
              <a:prstGeom prst="rect">
                <a:avLst/>
              </a:prstGeom>
              <a:noFill/>
            </p:spPr>
            <p:txBody>
              <a:bodyPr wrap="none" lIns="0" tIns="0" rIns="0" bIns="0" rtlCol="0">
                <a:spAutoFit/>
              </a:bodyPr>
              <a:lstStyle/>
              <a:p>
                <a:pPr>
                  <a:lnSpc>
                    <a:spcPts val="2880"/>
                  </a:lnSpc>
                  <a:spcBef>
                    <a:spcPts val="12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GB" sz="240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𝔼</m:t>
                                  </m:r>
                                </m:e>
                                <m:sub>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𝐻𝑎𝑎𝑟</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r>
                                <a:rPr lang="en-US" sz="2400" b="0" i="1" smtClean="0">
                                  <a:latin typeface="Cambria Math" panose="02040503050406030204" pitchFamily="18" charset="0"/>
                                </a:rPr>
                                <m:t>𝜌</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𝔼</m:t>
                                  </m:r>
                                </m:e>
                                <m:sub>
                                  <m:r>
                                    <a:rPr lang="en-US" sz="2400" i="1">
                                      <a:latin typeface="Cambria Math" panose="02040503050406030204" pitchFamily="18" charset="0"/>
                                    </a:rPr>
                                    <m:t>𝑈</m:t>
                                  </m:r>
                                  <m:r>
                                    <a:rPr lang="en-US" sz="2400" i="1">
                                      <a:latin typeface="Cambria Math" panose="02040503050406030204" pitchFamily="18" charset="0"/>
                                    </a:rPr>
                                    <m:t>∼</m:t>
                                  </m:r>
                                  <m:r>
                                    <a:rPr lang="en-US" sz="2400" b="0" i="1" smtClean="0">
                                      <a:latin typeface="Cambria Math" panose="02040503050406030204" pitchFamily="18" charset="0"/>
                                    </a:rPr>
                                    <m:t>𝒟</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b="0" i="1" smtClean="0">
                                  <a:latin typeface="Cambria Math" panose="02040503050406030204" pitchFamily="18" charset="0"/>
                                </a:rPr>
                                <m:t>𝜌</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e>
                          </m:d>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m:t>
                      </m:r>
                    </m:oMath>
                  </m:oMathPara>
                </a14:m>
                <a:endParaRPr lang="en-GB" sz="2400" dirty="0"/>
              </a:p>
            </p:txBody>
          </p:sp>
        </mc:Choice>
        <mc:Fallback xmlns="">
          <p:sp>
            <p:nvSpPr>
              <p:cNvPr id="6" name="TextBox 5">
                <a:extLst>
                  <a:ext uri="{FF2B5EF4-FFF2-40B4-BE49-F238E27FC236}">
                    <a16:creationId xmlns:a16="http://schemas.microsoft.com/office/drawing/2014/main" id="{62D5EDC7-9542-0831-E917-C9AA23348A1E}"/>
                  </a:ext>
                </a:extLst>
              </p:cNvPr>
              <p:cNvSpPr txBox="1">
                <a:spLocks noRot="1" noChangeAspect="1" noMove="1" noResize="1" noEditPoints="1" noAdjustHandles="1" noChangeArrowheads="1" noChangeShapeType="1" noTextEdit="1"/>
              </p:cNvSpPr>
              <p:nvPr/>
            </p:nvSpPr>
            <p:spPr>
              <a:xfrm>
                <a:off x="2678564" y="2256677"/>
                <a:ext cx="6379567" cy="371897"/>
              </a:xfrm>
              <a:prstGeom prst="rect">
                <a:avLst/>
              </a:prstGeom>
              <a:blipFill>
                <a:blip r:embed="rId4"/>
                <a:stretch>
                  <a:fillRect t="-23333" b="-2666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845828F-D8D5-3C62-E1BD-56A68664EF47}"/>
              </a:ext>
            </a:extLst>
          </p:cNvPr>
          <p:cNvSpPr txBox="1"/>
          <p:nvPr/>
        </p:nvSpPr>
        <p:spPr>
          <a:xfrm>
            <a:off x="5039857" y="3103510"/>
            <a:ext cx="4018274" cy="440505"/>
          </a:xfrm>
          <a:prstGeom prst="rect">
            <a:avLst/>
          </a:prstGeom>
          <a:noFill/>
        </p:spPr>
        <p:txBody>
          <a:bodyPr wrap="square" rtlCol="0">
            <a:spAutoFit/>
          </a:bodyPr>
          <a:lstStyle/>
          <a:p>
            <a:pPr algn="ctr">
              <a:lnSpc>
                <a:spcPts val="2880"/>
              </a:lnSpc>
              <a:spcBef>
                <a:spcPts val="1200"/>
              </a:spcBef>
            </a:pPr>
            <a:r>
              <a:rPr lang="en-US" dirty="0">
                <a:latin typeface="Segoe Print" panose="02000800000000000000" pitchFamily="2" charset="0"/>
              </a:rPr>
              <a:t>Pseudorandom distribution</a:t>
            </a:r>
            <a:endParaRPr lang="en-GB" dirty="0">
              <a:latin typeface="Segoe Print" panose="02000800000000000000" pitchFamily="2" charset="0"/>
            </a:endParaRPr>
          </a:p>
        </p:txBody>
      </p:sp>
      <p:pic>
        <p:nvPicPr>
          <p:cNvPr id="7" name="Picture 6" descr="A worm with a black background&#10;&#10;Description automatically generated">
            <a:extLst>
              <a:ext uri="{FF2B5EF4-FFF2-40B4-BE49-F238E27FC236}">
                <a16:creationId xmlns:a16="http://schemas.microsoft.com/office/drawing/2014/main" id="{0279C1AF-3303-1151-0562-778128816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6544633" y="1766340"/>
            <a:ext cx="813749" cy="2166318"/>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C6653E1-BD2C-6E1B-C478-1503A7A1AB26}"/>
                  </a:ext>
                </a:extLst>
              </p:cNvPr>
              <p:cNvSpPr txBox="1"/>
              <p:nvPr/>
            </p:nvSpPr>
            <p:spPr>
              <a:xfrm>
                <a:off x="690704" y="1535723"/>
                <a:ext cx="10690309" cy="440955"/>
              </a:xfrm>
              <a:prstGeom prst="rect">
                <a:avLst/>
              </a:prstGeom>
              <a:noFill/>
            </p:spPr>
            <p:txBody>
              <a:bodyPr wrap="square" rtlCol="0">
                <a:spAutoFit/>
              </a:bodyPr>
              <a:lstStyle/>
              <a:p>
                <a:pPr>
                  <a:lnSpc>
                    <a:spcPts val="2880"/>
                  </a:lnSpc>
                  <a:spcBef>
                    <a:spcPts val="1200"/>
                  </a:spcBef>
                </a:pPr>
                <a:r>
                  <a:rPr lang="en-GB" sz="2400" dirty="0"/>
                  <a:t>t-design with </a:t>
                </a:r>
                <a:r>
                  <a:rPr lang="en-GB" sz="2400" b="1" dirty="0">
                    <a:solidFill>
                      <a:schemeClr val="accent4"/>
                    </a:solidFill>
                  </a:rPr>
                  <a:t>additive error </a:t>
                </a:r>
                <a14:m>
                  <m:oMath xmlns:m="http://schemas.openxmlformats.org/officeDocument/2006/math">
                    <m:r>
                      <a:rPr lang="en-US" sz="2400" b="1" i="1" smtClean="0">
                        <a:solidFill>
                          <a:schemeClr val="accent4"/>
                        </a:solidFill>
                        <a:latin typeface="Cambria Math" panose="02040503050406030204" pitchFamily="18" charset="0"/>
                      </a:rPr>
                      <m:t>𝝐</m:t>
                    </m:r>
                  </m:oMath>
                </a14:m>
                <a:r>
                  <a:rPr lang="en-GB" sz="2400" dirty="0"/>
                  <a:t>: distribution </a:t>
                </a:r>
                <a14:m>
                  <m:oMath xmlns:m="http://schemas.openxmlformats.org/officeDocument/2006/math">
                    <m:r>
                      <a:rPr lang="en-US" sz="2400" b="0" i="1" smtClean="0">
                        <a:latin typeface="Cambria Math" panose="02040503050406030204" pitchFamily="18" charset="0"/>
                      </a:rPr>
                      <m:t>𝒟</m:t>
                    </m:r>
                  </m:oMath>
                </a14:m>
                <a:r>
                  <a:rPr lang="en-GB" sz="2400" dirty="0"/>
                  <a:t> such that for </a:t>
                </a:r>
                <a14:m>
                  <m:oMath xmlns:m="http://schemas.openxmlformats.org/officeDocument/2006/math">
                    <m:r>
                      <a:rPr lang="en-US" sz="2400" b="0" i="1" smtClean="0">
                        <a:latin typeface="Cambria Math" panose="02040503050406030204" pitchFamily="18" charset="0"/>
                      </a:rPr>
                      <m:t>𝑡</m:t>
                    </m:r>
                  </m:oMath>
                </a14:m>
                <a:r>
                  <a:rPr lang="en-GB" sz="2400" dirty="0"/>
                  <a:t>-partite states </a:t>
                </a:r>
                <a14:m>
                  <m:oMath xmlns:m="http://schemas.openxmlformats.org/officeDocument/2006/math">
                    <m:r>
                      <a:rPr lang="en-US" sz="2400" b="0" i="1" smtClean="0">
                        <a:latin typeface="Cambria Math" panose="02040503050406030204" pitchFamily="18" charset="0"/>
                      </a:rPr>
                      <m:t>𝜌</m:t>
                    </m:r>
                  </m:oMath>
                </a14:m>
                <a:endParaRPr lang="en-GB" sz="2400" dirty="0"/>
              </a:p>
            </p:txBody>
          </p:sp>
        </mc:Choice>
        <mc:Fallback>
          <p:sp>
            <p:nvSpPr>
              <p:cNvPr id="2" name="TextBox 1">
                <a:extLst>
                  <a:ext uri="{FF2B5EF4-FFF2-40B4-BE49-F238E27FC236}">
                    <a16:creationId xmlns:a16="http://schemas.microsoft.com/office/drawing/2014/main" id="{4C6653E1-BD2C-6E1B-C478-1503A7A1AB26}"/>
                  </a:ext>
                </a:extLst>
              </p:cNvPr>
              <p:cNvSpPr txBox="1">
                <a:spLocks noRot="1" noChangeAspect="1" noMove="1" noResize="1" noEditPoints="1" noAdjustHandles="1" noChangeArrowheads="1" noChangeShapeType="1" noTextEdit="1"/>
              </p:cNvSpPr>
              <p:nvPr/>
            </p:nvSpPr>
            <p:spPr>
              <a:xfrm>
                <a:off x="690704" y="1535723"/>
                <a:ext cx="10690309" cy="440955"/>
              </a:xfrm>
              <a:prstGeom prst="rect">
                <a:avLst/>
              </a:prstGeom>
              <a:blipFill>
                <a:blip r:embed="rId6"/>
                <a:stretch>
                  <a:fillRect l="-830" t="-11111" b="-30556"/>
                </a:stretch>
              </a:blipFill>
            </p:spPr>
            <p:txBody>
              <a:bodyPr/>
              <a:lstStyle/>
              <a:p>
                <a:r>
                  <a:rPr lang="en-US">
                    <a:noFill/>
                  </a:rPr>
                  <a:t> </a:t>
                </a:r>
              </a:p>
            </p:txBody>
          </p:sp>
        </mc:Fallback>
      </mc:AlternateContent>
    </p:spTree>
    <p:extLst>
      <p:ext uri="{BB962C8B-B14F-4D97-AF65-F5344CB8AC3E}">
        <p14:creationId xmlns:p14="http://schemas.microsoft.com/office/powerpoint/2010/main" val="2675855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6|25.3|14"/>
</p:tagLst>
</file>

<file path=ppt/theme/theme1.xml><?xml version="1.0" encoding="utf-8"?>
<a:theme xmlns:a="http://schemas.openxmlformats.org/drawingml/2006/main" name="Office Theme">
  <a:themeElements>
    <a:clrScheme name="">
      <a:dk1>
        <a:srgbClr val="000000"/>
      </a:dk1>
      <a:lt1>
        <a:srgbClr val="FEFFFF"/>
      </a:lt1>
      <a:dk2>
        <a:srgbClr val="1E3F7A"/>
      </a:dk2>
      <a:lt2>
        <a:srgbClr val="EEECE1"/>
      </a:lt2>
      <a:accent1>
        <a:srgbClr val="1F7079"/>
      </a:accent1>
      <a:accent2>
        <a:srgbClr val="1C6619"/>
      </a:accent2>
      <a:accent3>
        <a:srgbClr val="791148"/>
      </a:accent3>
      <a:accent4>
        <a:srgbClr val="795D1F"/>
      </a:accent4>
      <a:accent5>
        <a:srgbClr val="3CA500"/>
      </a:accent5>
      <a:accent6>
        <a:srgbClr val="F79646"/>
      </a:accent6>
      <a:hlink>
        <a:srgbClr val="1E3F7A"/>
      </a:hlink>
      <a:folHlink>
        <a:srgbClr val="800080"/>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indent="-342900" algn="l">
          <a:lnSpc>
            <a:spcPts val="2880"/>
          </a:lnSpc>
          <a:spcBef>
            <a:spcPts val="1200"/>
          </a:spcBef>
          <a:buFont typeface="Arial" panose="020B0604020202020204" pitchFamily="34" charset="0"/>
          <a:buChar cha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20253</TotalTime>
  <Words>2369</Words>
  <Application>Microsoft Macintosh PowerPoint</Application>
  <PresentationFormat>Widescreen</PresentationFormat>
  <Paragraphs>240</Paragraphs>
  <Slides>27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Segoe Print</vt:lpstr>
      <vt:lpstr>Arial</vt:lpstr>
      <vt:lpstr>Cambria Math</vt:lpstr>
      <vt:lpstr>Calibri</vt:lpstr>
      <vt:lpstr>Segoe UI Semibold</vt:lpstr>
      <vt:lpstr>Segoe UI</vt:lpstr>
      <vt:lpstr>Wingdings</vt:lpstr>
      <vt:lpstr>Segoe UI Symbol</vt:lpstr>
      <vt:lpstr>Courier New</vt:lpstr>
      <vt:lpstr>Office Theme</vt:lpstr>
      <vt:lpstr>New developments in quantum pseudorandomness</vt:lpstr>
      <vt:lpstr>Random or not?</vt:lpstr>
      <vt:lpstr>(Pseudo)randomness in the eye of the beholder</vt:lpstr>
      <vt:lpstr>Types of pseudorandomness</vt:lpstr>
      <vt:lpstr>The truly random distribution (in quantum information)</vt:lpstr>
      <vt:lpstr>The Haar measure</vt:lpstr>
      <vt:lpstr>Statistical  quantum pseudorandomness</vt:lpstr>
      <vt:lpstr>t-designs | Definition</vt:lpstr>
      <vt:lpstr>t-designs | Definition</vt:lpstr>
      <vt:lpstr>t-designs | Definition</vt:lpstr>
      <vt:lpstr>t-designs | Some prior results</vt:lpstr>
      <vt:lpstr>t-designs | Why care about depth complexity?</vt:lpstr>
      <vt:lpstr>Cryptographic  quantum pseudorandomness</vt:lpstr>
      <vt:lpstr>Pseudorandom Unitaries | Definition</vt:lpstr>
      <vt:lpstr>PRUs vs t-designs</vt:lpstr>
      <vt:lpstr>PRUs | Prior results</vt:lpstr>
      <vt:lpstr>PRUs | Applications</vt:lpstr>
      <vt:lpstr>PowerPoint Presentation</vt:lpstr>
      <vt:lpstr>PowerPoint Presentation</vt:lpstr>
      <vt:lpstr>PowerPoint Presentation</vt:lpstr>
      <vt:lpstr>PowerPoint Presentation</vt:lpstr>
      <vt:lpstr>Some ideas behind proof</vt:lpstr>
      <vt:lpstr>Some ideas behind proof</vt:lpstr>
      <vt:lpstr>Some recent developments</vt:lpstr>
      <vt:lpstr>The Brown-Susskind conjecture</vt:lpstr>
      <vt:lpstr>Adaptively-secure PRUs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Tony Metger</dc:creator>
  <cp:lastModifiedBy>Microsoft Office User</cp:lastModifiedBy>
  <cp:revision>996</cp:revision>
  <dcterms:created xsi:type="dcterms:W3CDTF">2019-05-31T13:21:05Z</dcterms:created>
  <dcterms:modified xsi:type="dcterms:W3CDTF">2024-07-04T10:09:05Z</dcterms:modified>
</cp:coreProperties>
</file>