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57" r:id="rId3"/>
    <p:sldId id="259" r:id="rId4"/>
    <p:sldId id="337" r:id="rId5"/>
    <p:sldId id="361" r:id="rId6"/>
    <p:sldId id="321" r:id="rId7"/>
    <p:sldId id="320" r:id="rId8"/>
    <p:sldId id="339" r:id="rId9"/>
    <p:sldId id="340" r:id="rId10"/>
    <p:sldId id="341" r:id="rId11"/>
    <p:sldId id="362" r:id="rId12"/>
    <p:sldId id="323" r:id="rId13"/>
    <p:sldId id="324" r:id="rId14"/>
    <p:sldId id="325" r:id="rId15"/>
    <p:sldId id="363" r:id="rId16"/>
    <p:sldId id="342" r:id="rId17"/>
    <p:sldId id="364" r:id="rId18"/>
    <p:sldId id="365" r:id="rId19"/>
    <p:sldId id="328" r:id="rId20"/>
    <p:sldId id="276" r:id="rId21"/>
    <p:sldId id="343" r:id="rId22"/>
    <p:sldId id="366" r:id="rId23"/>
    <p:sldId id="367" r:id="rId24"/>
    <p:sldId id="368" r:id="rId25"/>
    <p:sldId id="369" r:id="rId26"/>
    <p:sldId id="370" r:id="rId27"/>
    <p:sldId id="279" r:id="rId28"/>
    <p:sldId id="371" r:id="rId29"/>
    <p:sldId id="372" r:id="rId30"/>
    <p:sldId id="373" r:id="rId31"/>
    <p:sldId id="374" r:id="rId32"/>
    <p:sldId id="357" r:id="rId33"/>
    <p:sldId id="358" r:id="rId34"/>
    <p:sldId id="359" r:id="rId35"/>
    <p:sldId id="375" r:id="rId36"/>
    <p:sldId id="376" r:id="rId37"/>
    <p:sldId id="377" r:id="rId38"/>
    <p:sldId id="344" r:id="rId39"/>
    <p:sldId id="345" r:id="rId40"/>
    <p:sldId id="378" r:id="rId41"/>
    <p:sldId id="381" r:id="rId42"/>
    <p:sldId id="382" r:id="rId43"/>
    <p:sldId id="383" r:id="rId44"/>
    <p:sldId id="384" r:id="rId45"/>
    <p:sldId id="379" r:id="rId46"/>
    <p:sldId id="380" r:id="rId47"/>
    <p:sldId id="346" r:id="rId48"/>
    <p:sldId id="385" r:id="rId49"/>
    <p:sldId id="386" r:id="rId50"/>
    <p:sldId id="387" r:id="rId51"/>
    <p:sldId id="388" r:id="rId52"/>
    <p:sldId id="389" r:id="rId53"/>
    <p:sldId id="272" r:id="rId54"/>
    <p:sldId id="260" r:id="rId55"/>
    <p:sldId id="261" r:id="rId56"/>
    <p:sldId id="349" r:id="rId57"/>
    <p:sldId id="273" r:id="rId58"/>
    <p:sldId id="391" r:id="rId59"/>
    <p:sldId id="392" r:id="rId60"/>
    <p:sldId id="393" r:id="rId61"/>
    <p:sldId id="394" r:id="rId62"/>
    <p:sldId id="356" r:id="rId63"/>
    <p:sldId id="336" r:id="rId64"/>
    <p:sldId id="322" r:id="rId65"/>
    <p:sldId id="35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p:restoredTop sz="85880"/>
  </p:normalViewPr>
  <p:slideViewPr>
    <p:cSldViewPr snapToGrid="0" snapToObjects="1">
      <p:cViewPr varScale="1">
        <p:scale>
          <a:sx n="91" d="100"/>
          <a:sy n="91" d="100"/>
        </p:scale>
        <p:origin x="1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F1364-9797-E74E-80E9-366F463F5F26}"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9814E-E8FB-084D-8975-E92CAED0C0BE}" type="slidenum">
              <a:rPr lang="en-US" smtClean="0"/>
              <a:t>‹#›</a:t>
            </a:fld>
            <a:endParaRPr lang="en-US"/>
          </a:p>
        </p:txBody>
      </p:sp>
    </p:spTree>
    <p:extLst>
      <p:ext uri="{BB962C8B-B14F-4D97-AF65-F5344CB8AC3E}">
        <p14:creationId xmlns:p14="http://schemas.microsoft.com/office/powerpoint/2010/main" val="2113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E85DA-E8D8-8FA1-E64F-2016CAD37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E7185-60BF-EE87-2B38-0ECFF4ACF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871C2-E8DD-EC6D-E750-2B8E9252EA47}"/>
              </a:ext>
            </a:extLst>
          </p:cNvPr>
          <p:cNvSpPr>
            <a:spLocks noGrp="1"/>
          </p:cNvSpPr>
          <p:nvPr>
            <p:ph type="body" idx="1"/>
          </p:nvPr>
        </p:nvSpPr>
        <p:spPr/>
        <p:txBody>
          <a:bodyPr/>
          <a:lstStyle/>
          <a:p>
            <a:r>
              <a:rPr lang="en-US" dirty="0"/>
              <a:t>Okay, so there’s a new type of quantum computer, so what can it do?</a:t>
            </a:r>
          </a:p>
        </p:txBody>
      </p:sp>
      <p:sp>
        <p:nvSpPr>
          <p:cNvPr id="4" name="Slide Number Placeholder 3">
            <a:extLst>
              <a:ext uri="{FF2B5EF4-FFF2-40B4-BE49-F238E27FC236}">
                <a16:creationId xmlns:a16="http://schemas.microsoft.com/office/drawing/2014/main" id="{C15DA57C-ADAD-03B6-6F76-09F82ABD505D}"/>
              </a:ext>
            </a:extLst>
          </p:cNvPr>
          <p:cNvSpPr>
            <a:spLocks noGrp="1"/>
          </p:cNvSpPr>
          <p:nvPr>
            <p:ph type="sldNum" sz="quarter" idx="10"/>
          </p:nvPr>
        </p:nvSpPr>
        <p:spPr/>
        <p:txBody>
          <a:bodyPr/>
          <a:lstStyle/>
          <a:p>
            <a:fld id="{F14ABD3E-01D4-C24B-A46A-13DB8ED76BF5}" type="slidenum">
              <a:rPr lang="en-US" smtClean="0"/>
              <a:t>4</a:t>
            </a:fld>
            <a:endParaRPr lang="en-US"/>
          </a:p>
        </p:txBody>
      </p:sp>
    </p:spTree>
    <p:extLst>
      <p:ext uri="{BB962C8B-B14F-4D97-AF65-F5344CB8AC3E}">
        <p14:creationId xmlns:p14="http://schemas.microsoft.com/office/powerpoint/2010/main" val="2692809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14</a:t>
            </a:fld>
            <a:endParaRPr lang="en-US"/>
          </a:p>
        </p:txBody>
      </p:sp>
    </p:spTree>
    <p:extLst>
      <p:ext uri="{BB962C8B-B14F-4D97-AF65-F5344CB8AC3E}">
        <p14:creationId xmlns:p14="http://schemas.microsoft.com/office/powerpoint/2010/main" val="361108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15</a:t>
            </a:fld>
            <a:endParaRPr lang="en-US"/>
          </a:p>
        </p:txBody>
      </p:sp>
    </p:spTree>
    <p:extLst>
      <p:ext uri="{BB962C8B-B14F-4D97-AF65-F5344CB8AC3E}">
        <p14:creationId xmlns:p14="http://schemas.microsoft.com/office/powerpoint/2010/main" val="212512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CAA7-9CA9-A438-CF9E-E31E32960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3484E-E99A-7655-431C-E6615CC1E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CAE23-53DB-7302-FA7D-E0B52FA3EA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D4E072FE-544D-C60C-2A15-D75DE4D5F6B1}"/>
              </a:ext>
            </a:extLst>
          </p:cNvPr>
          <p:cNvSpPr>
            <a:spLocks noGrp="1"/>
          </p:cNvSpPr>
          <p:nvPr>
            <p:ph type="sldNum" sz="quarter" idx="10"/>
          </p:nvPr>
        </p:nvSpPr>
        <p:spPr/>
        <p:txBody>
          <a:bodyPr/>
          <a:lstStyle/>
          <a:p>
            <a:fld id="{F14ABD3E-01D4-C24B-A46A-13DB8ED76BF5}" type="slidenum">
              <a:rPr lang="en-US" smtClean="0"/>
              <a:t>16</a:t>
            </a:fld>
            <a:endParaRPr lang="en-US"/>
          </a:p>
        </p:txBody>
      </p:sp>
    </p:spTree>
    <p:extLst>
      <p:ext uri="{BB962C8B-B14F-4D97-AF65-F5344CB8AC3E}">
        <p14:creationId xmlns:p14="http://schemas.microsoft.com/office/powerpoint/2010/main" val="269659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17</a:t>
            </a:fld>
            <a:endParaRPr lang="en-US"/>
          </a:p>
        </p:txBody>
      </p:sp>
    </p:spTree>
    <p:extLst>
      <p:ext uri="{BB962C8B-B14F-4D97-AF65-F5344CB8AC3E}">
        <p14:creationId xmlns:p14="http://schemas.microsoft.com/office/powerpoint/2010/main" val="1811148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AF2E2-81DE-AEB0-D24D-015E7B19E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94723-8BDE-6B65-CE7B-2FD086B51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44C2E-0DC0-B89C-3B5A-90065088D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AEF6A848-13FA-5C40-6FAA-7947D13655F1}"/>
              </a:ext>
            </a:extLst>
          </p:cNvPr>
          <p:cNvSpPr>
            <a:spLocks noGrp="1"/>
          </p:cNvSpPr>
          <p:nvPr>
            <p:ph type="sldNum" sz="quarter" idx="10"/>
          </p:nvPr>
        </p:nvSpPr>
        <p:spPr/>
        <p:txBody>
          <a:bodyPr/>
          <a:lstStyle/>
          <a:p>
            <a:fld id="{F14ABD3E-01D4-C24B-A46A-13DB8ED76BF5}" type="slidenum">
              <a:rPr lang="en-US" smtClean="0"/>
              <a:t>18</a:t>
            </a:fld>
            <a:endParaRPr lang="en-US"/>
          </a:p>
        </p:txBody>
      </p:sp>
    </p:spTree>
    <p:extLst>
      <p:ext uri="{BB962C8B-B14F-4D97-AF65-F5344CB8AC3E}">
        <p14:creationId xmlns:p14="http://schemas.microsoft.com/office/powerpoint/2010/main" val="168082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19</a:t>
            </a:fld>
            <a:endParaRPr lang="en-US"/>
          </a:p>
        </p:txBody>
      </p:sp>
    </p:spTree>
    <p:extLst>
      <p:ext uri="{BB962C8B-B14F-4D97-AF65-F5344CB8AC3E}">
        <p14:creationId xmlns:p14="http://schemas.microsoft.com/office/powerpoint/2010/main" val="1044334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there’s a new type of quantum computer, so what can it do?</a:t>
            </a:r>
          </a:p>
        </p:txBody>
      </p:sp>
      <p:sp>
        <p:nvSpPr>
          <p:cNvPr id="4" name="Slide Number Placeholder 3"/>
          <p:cNvSpPr>
            <a:spLocks noGrp="1"/>
          </p:cNvSpPr>
          <p:nvPr>
            <p:ph type="sldNum" sz="quarter" idx="10"/>
          </p:nvPr>
        </p:nvSpPr>
        <p:spPr/>
        <p:txBody>
          <a:bodyPr/>
          <a:lstStyle/>
          <a:p>
            <a:fld id="{F14ABD3E-01D4-C24B-A46A-13DB8ED76BF5}" type="slidenum">
              <a:rPr lang="en-US" smtClean="0"/>
              <a:t>20</a:t>
            </a:fld>
            <a:endParaRPr lang="en-US"/>
          </a:p>
        </p:txBody>
      </p:sp>
    </p:spTree>
    <p:extLst>
      <p:ext uri="{BB962C8B-B14F-4D97-AF65-F5344CB8AC3E}">
        <p14:creationId xmlns:p14="http://schemas.microsoft.com/office/powerpoint/2010/main" val="2559363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Feynman’s original motivation for coming up with the idea of a quantum computer was about simulating quantum systems. This is perhaps the most important application of quantum computers that we know of. It sounds almost circular; we want to build a quantum computer, based on the principles of quantum physics, to simulate quantum physics. The main point is that a quantum computer is *programmable* -- with a single quantum device, you can simulate many other quantum systems, as long as you know how to program it appropriately. You don’t have to invent a new experimental apparatus for each scenario. For example, you can program the quantum computer to simulate biomolecules as part of a drug design process. The next day you can reprogram the quantum computer to simulate exotic materials for study the performance of electric car batteries. The day after that you can simulate particle colliders to glean insights into fundamental physics. </a:t>
            </a:r>
          </a:p>
        </p:txBody>
      </p:sp>
      <p:sp>
        <p:nvSpPr>
          <p:cNvPr id="4" name="Slide Number Placeholder 3"/>
          <p:cNvSpPr>
            <a:spLocks noGrp="1"/>
          </p:cNvSpPr>
          <p:nvPr>
            <p:ph type="sldNum" sz="quarter" idx="5"/>
          </p:nvPr>
        </p:nvSpPr>
        <p:spPr/>
        <p:txBody>
          <a:bodyPr/>
          <a:lstStyle/>
          <a:p>
            <a:fld id="{65FED2AE-EB41-9F45-9C74-C3A90C95E38F}" type="slidenum">
              <a:rPr lang="en-US" smtClean="0"/>
              <a:t>21</a:t>
            </a:fld>
            <a:endParaRPr lang="en-US"/>
          </a:p>
        </p:txBody>
      </p:sp>
    </p:spTree>
    <p:extLst>
      <p:ext uri="{BB962C8B-B14F-4D97-AF65-F5344CB8AC3E}">
        <p14:creationId xmlns:p14="http://schemas.microsoft.com/office/powerpoint/2010/main" val="2221658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give an illustration of why this could be a big deal, in the context of the potential use case of finding new catalysts. The industrial process for artificial nitrogen fixation, which is called the Haber-Bosch process, it’s used in fertilizer production, makes up at least 2% of the world’s energy consumption. This industrial process relies on an extremely clever catalytic reaction that allows us to produce ammonia in this enormously scalable way. So it’s one of the most important chemical reactions in the world today. However, it requires extremely high temperatures and high pressures, and expensive metal catalysts in order to work. </a:t>
            </a:r>
            <a:br>
              <a:rPr lang="en-US" dirty="0"/>
            </a:br>
            <a:br>
              <a:rPr lang="en-US" dirty="0"/>
            </a:br>
            <a:r>
              <a:rPr lang="en-US" dirty="0"/>
              <a:t>On the other hand, we know that there’s another way of doing nitrogen fixation, and done all the time in nature: algae and bacteria do it all the time via an enzyme called nitrogenase. Clearly, these processes are not happening at extreme pressures and temperatures, but scientists don’t fully understand how nitrogenase works; the quantum details of how it works are hotly debated by scientists.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So the hope is that quantum simulation can help us understand these chemical processes better, and potentially help us find better catalysts. Imagine if we were able to find a way to save even just 0.01% in energy for this reaction. This would have a huge impact on the world.</a:t>
            </a:r>
          </a:p>
          <a:p>
            <a:endParaRPr lang="en-US" dirty="0"/>
          </a:p>
        </p:txBody>
      </p:sp>
      <p:sp>
        <p:nvSpPr>
          <p:cNvPr id="4" name="Slide Number Placeholder 3"/>
          <p:cNvSpPr>
            <a:spLocks noGrp="1"/>
          </p:cNvSpPr>
          <p:nvPr>
            <p:ph type="sldNum" sz="quarter" idx="5"/>
          </p:nvPr>
        </p:nvSpPr>
        <p:spPr/>
        <p:txBody>
          <a:bodyPr/>
          <a:lstStyle/>
          <a:p>
            <a:fld id="{65FED2AE-EB41-9F45-9C74-C3A90C95E38F}" type="slidenum">
              <a:rPr lang="en-US" smtClean="0"/>
              <a:t>22</a:t>
            </a:fld>
            <a:endParaRPr lang="en-US"/>
          </a:p>
        </p:txBody>
      </p:sp>
    </p:spTree>
    <p:extLst>
      <p:ext uri="{BB962C8B-B14F-4D97-AF65-F5344CB8AC3E}">
        <p14:creationId xmlns:p14="http://schemas.microsoft.com/office/powerpoint/2010/main" val="3773322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EA0A-B72F-EC14-6033-AE2A079C9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3AF70-DC41-3E5A-F3A5-AEEC2B6F3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72C99-AC9D-9D4B-EB7E-ED3706954542}"/>
              </a:ext>
            </a:extLst>
          </p:cNvPr>
          <p:cNvSpPr>
            <a:spLocks noGrp="1"/>
          </p:cNvSpPr>
          <p:nvPr>
            <p:ph type="body" idx="1"/>
          </p:nvPr>
        </p:nvSpPr>
        <p:spPr/>
        <p:txBody>
          <a:bodyPr/>
          <a:lstStyle/>
          <a:p>
            <a:r>
              <a:rPr lang="en-US" dirty="0"/>
              <a:t>Okay, so there’s a new type of quantum computer, so what can it do?</a:t>
            </a:r>
          </a:p>
        </p:txBody>
      </p:sp>
      <p:sp>
        <p:nvSpPr>
          <p:cNvPr id="4" name="Slide Number Placeholder 3">
            <a:extLst>
              <a:ext uri="{FF2B5EF4-FFF2-40B4-BE49-F238E27FC236}">
                <a16:creationId xmlns:a16="http://schemas.microsoft.com/office/drawing/2014/main" id="{83F80A48-1890-E660-9E55-BB5A2DDA8034}"/>
              </a:ext>
            </a:extLst>
          </p:cNvPr>
          <p:cNvSpPr>
            <a:spLocks noGrp="1"/>
          </p:cNvSpPr>
          <p:nvPr>
            <p:ph type="sldNum" sz="quarter" idx="10"/>
          </p:nvPr>
        </p:nvSpPr>
        <p:spPr/>
        <p:txBody>
          <a:bodyPr/>
          <a:lstStyle/>
          <a:p>
            <a:fld id="{F14ABD3E-01D4-C24B-A46A-13DB8ED76BF5}" type="slidenum">
              <a:rPr lang="en-US" smtClean="0"/>
              <a:t>39</a:t>
            </a:fld>
            <a:endParaRPr lang="en-US"/>
          </a:p>
        </p:txBody>
      </p:sp>
    </p:spTree>
    <p:extLst>
      <p:ext uri="{BB962C8B-B14F-4D97-AF65-F5344CB8AC3E}">
        <p14:creationId xmlns:p14="http://schemas.microsoft.com/office/powerpoint/2010/main" val="27306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6</a:t>
            </a:fld>
            <a:endParaRPr lang="en-US"/>
          </a:p>
        </p:txBody>
      </p:sp>
    </p:spTree>
    <p:extLst>
      <p:ext uri="{BB962C8B-B14F-4D97-AF65-F5344CB8AC3E}">
        <p14:creationId xmlns:p14="http://schemas.microsoft.com/office/powerpoint/2010/main" val="845411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244C-B92A-BC1A-E26D-7DDFE33A28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94E7F-D3D6-FB8C-5320-5DFD91963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7CE429-8397-6B7C-1E8C-6264B9A857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11056D9C-908F-CC35-2CE8-5BB2E0ECD823}"/>
              </a:ext>
            </a:extLst>
          </p:cNvPr>
          <p:cNvSpPr>
            <a:spLocks noGrp="1"/>
          </p:cNvSpPr>
          <p:nvPr>
            <p:ph type="sldNum" sz="quarter" idx="10"/>
          </p:nvPr>
        </p:nvSpPr>
        <p:spPr/>
        <p:txBody>
          <a:bodyPr/>
          <a:lstStyle/>
          <a:p>
            <a:fld id="{F14ABD3E-01D4-C24B-A46A-13DB8ED76BF5}" type="slidenum">
              <a:rPr lang="en-US" smtClean="0"/>
              <a:t>40</a:t>
            </a:fld>
            <a:endParaRPr lang="en-US"/>
          </a:p>
        </p:txBody>
      </p:sp>
    </p:spTree>
    <p:extLst>
      <p:ext uri="{BB962C8B-B14F-4D97-AF65-F5344CB8AC3E}">
        <p14:creationId xmlns:p14="http://schemas.microsoft.com/office/powerpoint/2010/main" val="87543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5B0A-A191-1B50-F5DF-312C686C4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A4763-D46E-D98B-72F3-F5E03F52F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BAB3B-321D-9F6B-104B-ABB0D97292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9F19A5AC-69A4-38D4-8418-9D5F34C3AE4A}"/>
              </a:ext>
            </a:extLst>
          </p:cNvPr>
          <p:cNvSpPr>
            <a:spLocks noGrp="1"/>
          </p:cNvSpPr>
          <p:nvPr>
            <p:ph type="sldNum" sz="quarter" idx="10"/>
          </p:nvPr>
        </p:nvSpPr>
        <p:spPr/>
        <p:txBody>
          <a:bodyPr/>
          <a:lstStyle/>
          <a:p>
            <a:fld id="{F14ABD3E-01D4-C24B-A46A-13DB8ED76BF5}" type="slidenum">
              <a:rPr lang="en-US" smtClean="0"/>
              <a:t>41</a:t>
            </a:fld>
            <a:endParaRPr lang="en-US"/>
          </a:p>
        </p:txBody>
      </p:sp>
    </p:spTree>
    <p:extLst>
      <p:ext uri="{BB962C8B-B14F-4D97-AF65-F5344CB8AC3E}">
        <p14:creationId xmlns:p14="http://schemas.microsoft.com/office/powerpoint/2010/main" val="29489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0AB7F-6F9E-8A1F-2908-C95A95C69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A0616-26D9-E6BE-0421-0A0EB9498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0B9BF-4983-CF8A-BA6A-66A9B589BE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04BAAAA4-8D31-AA06-C6C2-613EF0750368}"/>
              </a:ext>
            </a:extLst>
          </p:cNvPr>
          <p:cNvSpPr>
            <a:spLocks noGrp="1"/>
          </p:cNvSpPr>
          <p:nvPr>
            <p:ph type="sldNum" sz="quarter" idx="10"/>
          </p:nvPr>
        </p:nvSpPr>
        <p:spPr/>
        <p:txBody>
          <a:bodyPr/>
          <a:lstStyle/>
          <a:p>
            <a:fld id="{F14ABD3E-01D4-C24B-A46A-13DB8ED76BF5}" type="slidenum">
              <a:rPr lang="en-US" smtClean="0"/>
              <a:t>42</a:t>
            </a:fld>
            <a:endParaRPr lang="en-US"/>
          </a:p>
        </p:txBody>
      </p:sp>
    </p:spTree>
    <p:extLst>
      <p:ext uri="{BB962C8B-B14F-4D97-AF65-F5344CB8AC3E}">
        <p14:creationId xmlns:p14="http://schemas.microsoft.com/office/powerpoint/2010/main" val="4222025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6F4A1-8227-2F6A-9413-ADE195D81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23547-85F5-028D-89E2-7B2E4A739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1CC7B-28F7-6395-54A7-1BDF9CA32D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BFC79464-82A8-4B4A-F484-4E71DC47F394}"/>
              </a:ext>
            </a:extLst>
          </p:cNvPr>
          <p:cNvSpPr>
            <a:spLocks noGrp="1"/>
          </p:cNvSpPr>
          <p:nvPr>
            <p:ph type="sldNum" sz="quarter" idx="10"/>
          </p:nvPr>
        </p:nvSpPr>
        <p:spPr/>
        <p:txBody>
          <a:bodyPr/>
          <a:lstStyle/>
          <a:p>
            <a:fld id="{F14ABD3E-01D4-C24B-A46A-13DB8ED76BF5}" type="slidenum">
              <a:rPr lang="en-US" smtClean="0"/>
              <a:t>43</a:t>
            </a:fld>
            <a:endParaRPr lang="en-US"/>
          </a:p>
        </p:txBody>
      </p:sp>
    </p:spTree>
    <p:extLst>
      <p:ext uri="{BB962C8B-B14F-4D97-AF65-F5344CB8AC3E}">
        <p14:creationId xmlns:p14="http://schemas.microsoft.com/office/powerpoint/2010/main" val="984570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F31ED-68F1-E4A9-AB2B-61F298BF5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FEF4C-BBF0-3724-C72D-68AC6F0E8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6C3B4-3DAD-BD24-927F-344EDB4030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81E0CBBF-FF1D-8EEE-5035-89C6126A8F41}"/>
              </a:ext>
            </a:extLst>
          </p:cNvPr>
          <p:cNvSpPr>
            <a:spLocks noGrp="1"/>
          </p:cNvSpPr>
          <p:nvPr>
            <p:ph type="sldNum" sz="quarter" idx="10"/>
          </p:nvPr>
        </p:nvSpPr>
        <p:spPr/>
        <p:txBody>
          <a:bodyPr/>
          <a:lstStyle/>
          <a:p>
            <a:fld id="{F14ABD3E-01D4-C24B-A46A-13DB8ED76BF5}" type="slidenum">
              <a:rPr lang="en-US" smtClean="0"/>
              <a:t>44</a:t>
            </a:fld>
            <a:endParaRPr lang="en-US"/>
          </a:p>
        </p:txBody>
      </p:sp>
    </p:spTree>
    <p:extLst>
      <p:ext uri="{BB962C8B-B14F-4D97-AF65-F5344CB8AC3E}">
        <p14:creationId xmlns:p14="http://schemas.microsoft.com/office/powerpoint/2010/main" val="194278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87C-8BDD-5846-D98F-87D99095B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4968A-1910-5DD5-2C0B-B4C978F87C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386B5-D5E6-1D5A-7553-F93AE92298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66161F49-5A0C-C77C-4080-1E86B9378DE4}"/>
              </a:ext>
            </a:extLst>
          </p:cNvPr>
          <p:cNvSpPr>
            <a:spLocks noGrp="1"/>
          </p:cNvSpPr>
          <p:nvPr>
            <p:ph type="sldNum" sz="quarter" idx="10"/>
          </p:nvPr>
        </p:nvSpPr>
        <p:spPr/>
        <p:txBody>
          <a:bodyPr/>
          <a:lstStyle/>
          <a:p>
            <a:fld id="{F14ABD3E-01D4-C24B-A46A-13DB8ED76BF5}" type="slidenum">
              <a:rPr lang="en-US" smtClean="0"/>
              <a:t>45</a:t>
            </a:fld>
            <a:endParaRPr lang="en-US"/>
          </a:p>
        </p:txBody>
      </p:sp>
    </p:spTree>
    <p:extLst>
      <p:ext uri="{BB962C8B-B14F-4D97-AF65-F5344CB8AC3E}">
        <p14:creationId xmlns:p14="http://schemas.microsoft.com/office/powerpoint/2010/main" val="875824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1C28-7329-F6E2-2BCD-9FEB9109B2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80271-4481-C7A8-7A02-0D954F3F0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45F13-E52D-27E9-8AD1-A7ADA1DDC7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D037C2CA-49FB-4DF8-B318-30A93440EE58}"/>
              </a:ext>
            </a:extLst>
          </p:cNvPr>
          <p:cNvSpPr>
            <a:spLocks noGrp="1"/>
          </p:cNvSpPr>
          <p:nvPr>
            <p:ph type="sldNum" sz="quarter" idx="10"/>
          </p:nvPr>
        </p:nvSpPr>
        <p:spPr/>
        <p:txBody>
          <a:bodyPr/>
          <a:lstStyle/>
          <a:p>
            <a:fld id="{F14ABD3E-01D4-C24B-A46A-13DB8ED76BF5}" type="slidenum">
              <a:rPr lang="en-US" smtClean="0"/>
              <a:t>46</a:t>
            </a:fld>
            <a:endParaRPr lang="en-US"/>
          </a:p>
        </p:txBody>
      </p:sp>
    </p:spTree>
    <p:extLst>
      <p:ext uri="{BB962C8B-B14F-4D97-AF65-F5344CB8AC3E}">
        <p14:creationId xmlns:p14="http://schemas.microsoft.com/office/powerpoint/2010/main" val="356018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37815-36C0-4189-CA82-CD1F35263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131D7-144E-D61B-A7A5-156C9AB65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C2C07-E41E-B3C9-E6DF-9AED414C38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37DC5531-C2A5-2457-B259-FBE881EDCD79}"/>
              </a:ext>
            </a:extLst>
          </p:cNvPr>
          <p:cNvSpPr>
            <a:spLocks noGrp="1"/>
          </p:cNvSpPr>
          <p:nvPr>
            <p:ph type="sldNum" sz="quarter" idx="10"/>
          </p:nvPr>
        </p:nvSpPr>
        <p:spPr/>
        <p:txBody>
          <a:bodyPr/>
          <a:lstStyle/>
          <a:p>
            <a:fld id="{F14ABD3E-01D4-C24B-A46A-13DB8ED76BF5}" type="slidenum">
              <a:rPr lang="en-US" smtClean="0"/>
              <a:t>47</a:t>
            </a:fld>
            <a:endParaRPr lang="en-US"/>
          </a:p>
        </p:txBody>
      </p:sp>
    </p:spTree>
    <p:extLst>
      <p:ext uri="{BB962C8B-B14F-4D97-AF65-F5344CB8AC3E}">
        <p14:creationId xmlns:p14="http://schemas.microsoft.com/office/powerpoint/2010/main" val="220622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C3272-2AC1-9305-153C-04666976D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52387-FAF8-2311-CFF3-3935ACE6C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F393D-3EDB-764E-5B6F-1E35350E59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909ED722-21FB-E6B7-2980-01E0D28510A6}"/>
              </a:ext>
            </a:extLst>
          </p:cNvPr>
          <p:cNvSpPr>
            <a:spLocks noGrp="1"/>
          </p:cNvSpPr>
          <p:nvPr>
            <p:ph type="sldNum" sz="quarter" idx="10"/>
          </p:nvPr>
        </p:nvSpPr>
        <p:spPr/>
        <p:txBody>
          <a:bodyPr/>
          <a:lstStyle/>
          <a:p>
            <a:fld id="{F14ABD3E-01D4-C24B-A46A-13DB8ED76BF5}" type="slidenum">
              <a:rPr lang="en-US" smtClean="0"/>
              <a:t>48</a:t>
            </a:fld>
            <a:endParaRPr lang="en-US"/>
          </a:p>
        </p:txBody>
      </p:sp>
    </p:spTree>
    <p:extLst>
      <p:ext uri="{BB962C8B-B14F-4D97-AF65-F5344CB8AC3E}">
        <p14:creationId xmlns:p14="http://schemas.microsoft.com/office/powerpoint/2010/main" val="3533235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87B3C-F7B0-FD21-169D-9A8293876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37B29-C3FA-CD42-3BAC-369442A80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7A4CB-1CA4-C205-C110-E7A010966E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8A87B6BB-676A-4521-0A45-36A979DE867E}"/>
              </a:ext>
            </a:extLst>
          </p:cNvPr>
          <p:cNvSpPr>
            <a:spLocks noGrp="1"/>
          </p:cNvSpPr>
          <p:nvPr>
            <p:ph type="sldNum" sz="quarter" idx="10"/>
          </p:nvPr>
        </p:nvSpPr>
        <p:spPr/>
        <p:txBody>
          <a:bodyPr/>
          <a:lstStyle/>
          <a:p>
            <a:fld id="{F14ABD3E-01D4-C24B-A46A-13DB8ED76BF5}" type="slidenum">
              <a:rPr lang="en-US" smtClean="0"/>
              <a:t>49</a:t>
            </a:fld>
            <a:endParaRPr lang="en-US"/>
          </a:p>
        </p:txBody>
      </p:sp>
    </p:spTree>
    <p:extLst>
      <p:ext uri="{BB962C8B-B14F-4D97-AF65-F5344CB8AC3E}">
        <p14:creationId xmlns:p14="http://schemas.microsoft.com/office/powerpoint/2010/main" val="2122650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7</a:t>
            </a:fld>
            <a:endParaRPr lang="en-US"/>
          </a:p>
        </p:txBody>
      </p:sp>
    </p:spTree>
    <p:extLst>
      <p:ext uri="{BB962C8B-B14F-4D97-AF65-F5344CB8AC3E}">
        <p14:creationId xmlns:p14="http://schemas.microsoft.com/office/powerpoint/2010/main" val="304888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345C-3789-0E5C-A09B-0FFA6074E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A632C-79F8-7C79-5C5C-91ED679D9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C6BA9-A38D-3FBF-3059-471F79426C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638B7192-8167-15D3-B917-0BAAA4CCFFC8}"/>
              </a:ext>
            </a:extLst>
          </p:cNvPr>
          <p:cNvSpPr>
            <a:spLocks noGrp="1"/>
          </p:cNvSpPr>
          <p:nvPr>
            <p:ph type="sldNum" sz="quarter" idx="10"/>
          </p:nvPr>
        </p:nvSpPr>
        <p:spPr/>
        <p:txBody>
          <a:bodyPr/>
          <a:lstStyle/>
          <a:p>
            <a:fld id="{F14ABD3E-01D4-C24B-A46A-13DB8ED76BF5}" type="slidenum">
              <a:rPr lang="en-US" smtClean="0"/>
              <a:t>51</a:t>
            </a:fld>
            <a:endParaRPr lang="en-US"/>
          </a:p>
        </p:txBody>
      </p:sp>
    </p:spTree>
    <p:extLst>
      <p:ext uri="{BB962C8B-B14F-4D97-AF65-F5344CB8AC3E}">
        <p14:creationId xmlns:p14="http://schemas.microsoft.com/office/powerpoint/2010/main" val="73165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F88FF-5D3B-FBCA-015E-E9B8CED1A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2AD14-3A5F-ECA4-FE50-FBD70B86C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0D921-16CE-E010-D4BB-1EB32A9EF6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83C3D8C7-AB1B-783B-0168-0595D340C0AA}"/>
              </a:ext>
            </a:extLst>
          </p:cNvPr>
          <p:cNvSpPr>
            <a:spLocks noGrp="1"/>
          </p:cNvSpPr>
          <p:nvPr>
            <p:ph type="sldNum" sz="quarter" idx="10"/>
          </p:nvPr>
        </p:nvSpPr>
        <p:spPr/>
        <p:txBody>
          <a:bodyPr/>
          <a:lstStyle/>
          <a:p>
            <a:fld id="{F14ABD3E-01D4-C24B-A46A-13DB8ED76BF5}" type="slidenum">
              <a:rPr lang="en-US" smtClean="0"/>
              <a:t>8</a:t>
            </a:fld>
            <a:endParaRPr lang="en-US"/>
          </a:p>
        </p:txBody>
      </p:sp>
    </p:spTree>
    <p:extLst>
      <p:ext uri="{BB962C8B-B14F-4D97-AF65-F5344CB8AC3E}">
        <p14:creationId xmlns:p14="http://schemas.microsoft.com/office/powerpoint/2010/main" val="1509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BCCFB-872D-892A-20F3-8C481D303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2F630-32E8-B804-B7AB-5291A9BE3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4C94E-5441-A3CE-07C1-F79CB039AE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8054CA9F-EEB0-F583-B7C0-74381F54F4A8}"/>
              </a:ext>
            </a:extLst>
          </p:cNvPr>
          <p:cNvSpPr>
            <a:spLocks noGrp="1"/>
          </p:cNvSpPr>
          <p:nvPr>
            <p:ph type="sldNum" sz="quarter" idx="10"/>
          </p:nvPr>
        </p:nvSpPr>
        <p:spPr/>
        <p:txBody>
          <a:bodyPr/>
          <a:lstStyle/>
          <a:p>
            <a:fld id="{F14ABD3E-01D4-C24B-A46A-13DB8ED76BF5}" type="slidenum">
              <a:rPr lang="en-US" smtClean="0"/>
              <a:t>9</a:t>
            </a:fld>
            <a:endParaRPr lang="en-US"/>
          </a:p>
        </p:txBody>
      </p:sp>
    </p:spTree>
    <p:extLst>
      <p:ext uri="{BB962C8B-B14F-4D97-AF65-F5344CB8AC3E}">
        <p14:creationId xmlns:p14="http://schemas.microsoft.com/office/powerpoint/2010/main" val="796928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53A5F-51CB-AD2A-CE68-02B8DD96E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C7798-9ADA-AB0C-7AA7-B45333AF4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590DC-0DD7-D405-2B22-B21C0AA133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21E04C41-DF13-9B96-CF7B-A58ED377D5F0}"/>
              </a:ext>
            </a:extLst>
          </p:cNvPr>
          <p:cNvSpPr>
            <a:spLocks noGrp="1"/>
          </p:cNvSpPr>
          <p:nvPr>
            <p:ph type="sldNum" sz="quarter" idx="10"/>
          </p:nvPr>
        </p:nvSpPr>
        <p:spPr/>
        <p:txBody>
          <a:bodyPr/>
          <a:lstStyle/>
          <a:p>
            <a:fld id="{F14ABD3E-01D4-C24B-A46A-13DB8ED76BF5}" type="slidenum">
              <a:rPr lang="en-US" smtClean="0"/>
              <a:t>10</a:t>
            </a:fld>
            <a:endParaRPr lang="en-US"/>
          </a:p>
        </p:txBody>
      </p:sp>
    </p:spTree>
    <p:extLst>
      <p:ext uri="{BB962C8B-B14F-4D97-AF65-F5344CB8AC3E}">
        <p14:creationId xmlns:p14="http://schemas.microsoft.com/office/powerpoint/2010/main" val="99854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67CA1-CAF1-F184-63C7-695E409FC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29386-5A35-7A15-76F3-F4F9980D3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688A3-B8E3-8F7A-D313-AA72ED7ACE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61F332F8-17EA-5219-EF2E-8261B1AD32CD}"/>
              </a:ext>
            </a:extLst>
          </p:cNvPr>
          <p:cNvSpPr>
            <a:spLocks noGrp="1"/>
          </p:cNvSpPr>
          <p:nvPr>
            <p:ph type="sldNum" sz="quarter" idx="10"/>
          </p:nvPr>
        </p:nvSpPr>
        <p:spPr/>
        <p:txBody>
          <a:bodyPr/>
          <a:lstStyle/>
          <a:p>
            <a:fld id="{F14ABD3E-01D4-C24B-A46A-13DB8ED76BF5}" type="slidenum">
              <a:rPr lang="en-US" smtClean="0"/>
              <a:t>11</a:t>
            </a:fld>
            <a:endParaRPr lang="en-US"/>
          </a:p>
        </p:txBody>
      </p:sp>
    </p:spTree>
    <p:extLst>
      <p:ext uri="{BB962C8B-B14F-4D97-AF65-F5344CB8AC3E}">
        <p14:creationId xmlns:p14="http://schemas.microsoft.com/office/powerpoint/2010/main" val="376763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12</a:t>
            </a:fld>
            <a:endParaRPr lang="en-US"/>
          </a:p>
        </p:txBody>
      </p:sp>
    </p:spTree>
    <p:extLst>
      <p:ext uri="{BB962C8B-B14F-4D97-AF65-F5344CB8AC3E}">
        <p14:creationId xmlns:p14="http://schemas.microsoft.com/office/powerpoint/2010/main" val="243887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13</a:t>
            </a:fld>
            <a:endParaRPr lang="en-US"/>
          </a:p>
        </p:txBody>
      </p:sp>
    </p:spTree>
    <p:extLst>
      <p:ext uri="{BB962C8B-B14F-4D97-AF65-F5344CB8AC3E}">
        <p14:creationId xmlns:p14="http://schemas.microsoft.com/office/powerpoint/2010/main" val="414005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8DFDA-DC18-E44E-9296-79A25732B6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441144-14D2-FF42-92EA-E5F821D167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2623EC-35E5-DD45-A2D5-C7BFBB441160}"/>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5" name="Footer Placeholder 4">
            <a:extLst>
              <a:ext uri="{FF2B5EF4-FFF2-40B4-BE49-F238E27FC236}">
                <a16:creationId xmlns:a16="http://schemas.microsoft.com/office/drawing/2014/main" id="{2842B65D-506E-5C49-B905-1A92D8373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08B4B-356E-D54F-84D7-AC979B1EB38F}"/>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857606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82D7-5B79-2C4D-8C7E-D1843373AC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EB49-88FB-8F48-B859-81B9380DCB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A5634-07BD-5D4B-9663-6B7937D4D450}"/>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5" name="Footer Placeholder 4">
            <a:extLst>
              <a:ext uri="{FF2B5EF4-FFF2-40B4-BE49-F238E27FC236}">
                <a16:creationId xmlns:a16="http://schemas.microsoft.com/office/drawing/2014/main" id="{832FC232-734C-1546-9B40-F3E075FF8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FC5E1-A96C-394B-BA6D-7429D04043C0}"/>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50900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527C3-50A2-6242-AF68-A3F3707EED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687EF0-034D-9A4E-A288-786BC43CE7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51F5D-1512-3D4A-AD3D-8DAC54EFA0E2}"/>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5" name="Footer Placeholder 4">
            <a:extLst>
              <a:ext uri="{FF2B5EF4-FFF2-40B4-BE49-F238E27FC236}">
                <a16:creationId xmlns:a16="http://schemas.microsoft.com/office/drawing/2014/main" id="{70BECFE6-7F61-4E41-84CB-E44996039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8EA37-5ECA-D648-9A0B-E9EF94E3C581}"/>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114040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A1BC-EC82-AE41-94B6-744D0042B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20E89-9A2D-1A47-B25F-FDCFE8ABD4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F906E-CDC6-BC47-AF8D-6B995F3BD5DA}"/>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5" name="Footer Placeholder 4">
            <a:extLst>
              <a:ext uri="{FF2B5EF4-FFF2-40B4-BE49-F238E27FC236}">
                <a16:creationId xmlns:a16="http://schemas.microsoft.com/office/drawing/2014/main" id="{3E8D1D45-519B-974E-BCCC-0CB77A59D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7A7C0-F8AA-6D49-A0C2-76B97EB1E18E}"/>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302818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4772-CC6D-D04A-BB69-01FD03A849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706A1E-D2CE-3045-AC7F-EC99100D09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7B32BF-91B8-0644-BAD5-E2F07AEBD117}"/>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5" name="Footer Placeholder 4">
            <a:extLst>
              <a:ext uri="{FF2B5EF4-FFF2-40B4-BE49-F238E27FC236}">
                <a16:creationId xmlns:a16="http://schemas.microsoft.com/office/drawing/2014/main" id="{7D9ABAE0-185B-6E48-A0C9-B824A4288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E15E9-F3C9-E144-B9EF-ABFE75D2DADC}"/>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1724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41CC2-91DC-9F4E-95B5-D8A7FA861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2B9B8-7858-F74F-BF2D-71425CBFB6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CD32A9-8E88-5048-AD34-C83198DEE7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6CC64B-FA1B-7744-9E4C-28B9D45791EA}"/>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6" name="Footer Placeholder 5">
            <a:extLst>
              <a:ext uri="{FF2B5EF4-FFF2-40B4-BE49-F238E27FC236}">
                <a16:creationId xmlns:a16="http://schemas.microsoft.com/office/drawing/2014/main" id="{5372A344-F53E-AF4A-9214-A19C2AA94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3F8EF-47E4-BB43-957F-2C50BA70DEE5}"/>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315357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CBB4C-85E2-734D-9776-577F792001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E87537-DE65-0649-AEA5-369C6263BB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CEA513-271E-9444-8884-1BB93775CA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51520E-18D5-3F43-A262-CA32424DC9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AD9487-67A6-3A42-9BBA-B601BF903C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81034-B935-ED46-8B08-812A1D942513}"/>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8" name="Footer Placeholder 7">
            <a:extLst>
              <a:ext uri="{FF2B5EF4-FFF2-40B4-BE49-F238E27FC236}">
                <a16:creationId xmlns:a16="http://schemas.microsoft.com/office/drawing/2014/main" id="{729508C7-ABBA-2B42-ACE3-A35EA2721A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4EF979-E521-8E42-A421-5869ACF8D8AF}"/>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351608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523C-4B2D-CB4E-A2F3-2429CEAF60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ACE78-D7D8-474D-9400-EE24B634F34C}"/>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4" name="Footer Placeholder 3">
            <a:extLst>
              <a:ext uri="{FF2B5EF4-FFF2-40B4-BE49-F238E27FC236}">
                <a16:creationId xmlns:a16="http://schemas.microsoft.com/office/drawing/2014/main" id="{DA36F0FE-745E-E145-A49D-6F5D35CA74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C41453-FA2B-1C47-9FFF-86A6D673F6C1}"/>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16443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B5634-6AC4-A943-9C77-480C8C701D7E}"/>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3" name="Footer Placeholder 2">
            <a:extLst>
              <a:ext uri="{FF2B5EF4-FFF2-40B4-BE49-F238E27FC236}">
                <a16:creationId xmlns:a16="http://schemas.microsoft.com/office/drawing/2014/main" id="{498E1B6D-0E82-AA40-87EE-580C44CD8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A99FDA-5F9B-8B45-B8CC-FC663B0D554D}"/>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417286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C457A-BBCA-6942-AFD5-3ABEC7CCD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671B1-4A28-5F49-8D92-293AFFB05E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BB0C3D-8C70-1E4A-AC40-991B3F11BF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F0A853-8392-9449-9512-77D398410FB3}"/>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6" name="Footer Placeholder 5">
            <a:extLst>
              <a:ext uri="{FF2B5EF4-FFF2-40B4-BE49-F238E27FC236}">
                <a16:creationId xmlns:a16="http://schemas.microsoft.com/office/drawing/2014/main" id="{FBFAB0D3-86DC-9041-AC89-EAB43E474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DAC28-5E14-1249-8021-4EB46923F1F0}"/>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2425270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3D6D-B61D-A44C-B1F9-02A499609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8E6F46-491D-AE41-88C0-081CFF6FF5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9E2CB5-1A42-2A41-82DA-9C03BCB31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E331CC-AB47-5E4C-B431-BC645BA0B931}"/>
              </a:ext>
            </a:extLst>
          </p:cNvPr>
          <p:cNvSpPr>
            <a:spLocks noGrp="1"/>
          </p:cNvSpPr>
          <p:nvPr>
            <p:ph type="dt" sz="half" idx="10"/>
          </p:nvPr>
        </p:nvSpPr>
        <p:spPr/>
        <p:txBody>
          <a:bodyPr/>
          <a:lstStyle/>
          <a:p>
            <a:fld id="{9850B17B-ABF0-904E-8500-F0EC7A32A98E}" type="datetimeFigureOut">
              <a:rPr lang="en-US" smtClean="0"/>
              <a:t>9/1/25</a:t>
            </a:fld>
            <a:endParaRPr lang="en-US"/>
          </a:p>
        </p:txBody>
      </p:sp>
      <p:sp>
        <p:nvSpPr>
          <p:cNvPr id="6" name="Footer Placeholder 5">
            <a:extLst>
              <a:ext uri="{FF2B5EF4-FFF2-40B4-BE49-F238E27FC236}">
                <a16:creationId xmlns:a16="http://schemas.microsoft.com/office/drawing/2014/main" id="{1B96C0AA-FD98-3048-8664-3653FF469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6416FB-7B2F-5C41-85AB-BED89EE608A3}"/>
              </a:ext>
            </a:extLst>
          </p:cNvPr>
          <p:cNvSpPr>
            <a:spLocks noGrp="1"/>
          </p:cNvSpPr>
          <p:nvPr>
            <p:ph type="sldNum" sz="quarter" idx="12"/>
          </p:nvPr>
        </p:nvSpPr>
        <p:spPr/>
        <p:txBody>
          <a:bodyPr/>
          <a:lstStyle/>
          <a:p>
            <a:fld id="{8C45B200-1D43-7A49-8EE0-13DB15ED51FB}" type="slidenum">
              <a:rPr lang="en-US" smtClean="0"/>
              <a:t>‹#›</a:t>
            </a:fld>
            <a:endParaRPr lang="en-US"/>
          </a:p>
        </p:txBody>
      </p:sp>
    </p:spTree>
    <p:extLst>
      <p:ext uri="{BB962C8B-B14F-4D97-AF65-F5344CB8AC3E}">
        <p14:creationId xmlns:p14="http://schemas.microsoft.com/office/powerpoint/2010/main" val="3121805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EB396-B886-0A47-9C91-1A0B155B1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C0C737-C505-0544-9D05-90E10A1AE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AC387-FDDB-F146-A69C-96D790D4C4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0B17B-ABF0-904E-8500-F0EC7A32A98E}" type="datetimeFigureOut">
              <a:rPr lang="en-US" smtClean="0"/>
              <a:t>9/1/25</a:t>
            </a:fld>
            <a:endParaRPr lang="en-US"/>
          </a:p>
        </p:txBody>
      </p:sp>
      <p:sp>
        <p:nvSpPr>
          <p:cNvPr id="5" name="Footer Placeholder 4">
            <a:extLst>
              <a:ext uri="{FF2B5EF4-FFF2-40B4-BE49-F238E27FC236}">
                <a16:creationId xmlns:a16="http://schemas.microsoft.com/office/drawing/2014/main" id="{A1C6700F-FE3F-204C-9367-E442E63BBB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7C4B94-D468-C941-B004-B2A263647C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5B200-1D43-7A49-8EE0-13DB15ED51FB}" type="slidenum">
              <a:rPr lang="en-US" smtClean="0"/>
              <a:t>‹#›</a:t>
            </a:fld>
            <a:endParaRPr lang="en-US"/>
          </a:p>
        </p:txBody>
      </p:sp>
    </p:spTree>
    <p:extLst>
      <p:ext uri="{BB962C8B-B14F-4D97-AF65-F5344CB8AC3E}">
        <p14:creationId xmlns:p14="http://schemas.microsoft.com/office/powerpoint/2010/main" val="4096123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henryyuen.net/classes/fall202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tiff"/><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5.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9.tiff"/><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gif"/></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tiff"/><Relationship Id="rId14" Type="http://schemas.openxmlformats.org/officeDocument/2006/relationships/image" Target="../media/image48.png"/></Relationships>
</file>

<file path=ppt/slides/_rels/slide4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tiff"/><Relationship Id="rId14"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tiff"/><Relationship Id="rId14" Type="http://schemas.openxmlformats.org/officeDocument/2006/relationships/image" Target="../media/image48.png"/></Relationships>
</file>

<file path=ppt/slides/_rels/slide4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tiff"/><Relationship Id="rId14" Type="http://schemas.openxmlformats.org/officeDocument/2006/relationships/image" Target="../media/image48.png"/></Relationships>
</file>

<file path=ppt/slides/_rels/slide4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tiff"/><Relationship Id="rId14"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tiff"/><Relationship Id="rId1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tiff"/><Relationship Id="rId1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50.tiff"/></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2" Type="http://schemas.openxmlformats.org/officeDocument/2006/relationships/hyperlink" Target="http://www.henryyuen.net/classes/fall202"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tiff"/><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9CBB-346B-6D48-9B3E-4656026E1C1D}"/>
              </a:ext>
            </a:extLst>
          </p:cNvPr>
          <p:cNvSpPr>
            <a:spLocks noGrp="1"/>
          </p:cNvSpPr>
          <p:nvPr>
            <p:ph type="ctrTitle"/>
          </p:nvPr>
        </p:nvSpPr>
        <p:spPr>
          <a:xfrm>
            <a:off x="1524000" y="397536"/>
            <a:ext cx="9144000" cy="2387600"/>
          </a:xfrm>
        </p:spPr>
        <p:txBody>
          <a:bodyPr>
            <a:normAutofit/>
          </a:bodyPr>
          <a:lstStyle/>
          <a:p>
            <a:r>
              <a:rPr lang="en-US" dirty="0"/>
              <a:t>Introduction to </a:t>
            </a:r>
            <a:br>
              <a:rPr lang="en-US" dirty="0"/>
            </a:br>
            <a:r>
              <a:rPr lang="en-US" dirty="0"/>
              <a:t>Quantum Computing</a:t>
            </a:r>
          </a:p>
        </p:txBody>
      </p:sp>
      <p:sp>
        <p:nvSpPr>
          <p:cNvPr id="3" name="Subtitle 2">
            <a:extLst>
              <a:ext uri="{FF2B5EF4-FFF2-40B4-BE49-F238E27FC236}">
                <a16:creationId xmlns:a16="http://schemas.microsoft.com/office/drawing/2014/main" id="{5F771722-BE6A-504B-A0AA-33BD82DC99E2}"/>
              </a:ext>
            </a:extLst>
          </p:cNvPr>
          <p:cNvSpPr>
            <a:spLocks noGrp="1"/>
          </p:cNvSpPr>
          <p:nvPr>
            <p:ph type="subTitle" idx="1"/>
          </p:nvPr>
        </p:nvSpPr>
        <p:spPr>
          <a:xfrm>
            <a:off x="1524000" y="2877210"/>
            <a:ext cx="9144000" cy="2133599"/>
          </a:xfrm>
        </p:spPr>
        <p:txBody>
          <a:bodyPr>
            <a:normAutofit/>
          </a:bodyPr>
          <a:lstStyle/>
          <a:p>
            <a:endParaRPr lang="en-US" sz="2800" dirty="0"/>
          </a:p>
          <a:p>
            <a:r>
              <a:rPr lang="en-US" sz="2800" dirty="0"/>
              <a:t>COMS 4281  (Fall 2025)</a:t>
            </a:r>
          </a:p>
          <a:p>
            <a:endParaRPr lang="en-US" sz="2800" dirty="0"/>
          </a:p>
          <a:p>
            <a:r>
              <a:rPr lang="en-US" sz="2800" dirty="0"/>
              <a:t>Week 1</a:t>
            </a:r>
          </a:p>
        </p:txBody>
      </p:sp>
      <p:sp>
        <p:nvSpPr>
          <p:cNvPr id="5" name="TextBox 4">
            <a:extLst>
              <a:ext uri="{FF2B5EF4-FFF2-40B4-BE49-F238E27FC236}">
                <a16:creationId xmlns:a16="http://schemas.microsoft.com/office/drawing/2014/main" id="{0351A510-13DC-AE49-8FFB-A2A0DE1AFDF4}"/>
              </a:ext>
            </a:extLst>
          </p:cNvPr>
          <p:cNvSpPr txBox="1"/>
          <p:nvPr/>
        </p:nvSpPr>
        <p:spPr>
          <a:xfrm>
            <a:off x="2934929" y="5291028"/>
            <a:ext cx="7511845" cy="400110"/>
          </a:xfrm>
          <a:prstGeom prst="rect">
            <a:avLst/>
          </a:prstGeom>
          <a:noFill/>
        </p:spPr>
        <p:txBody>
          <a:bodyPr wrap="square" rtlCol="0">
            <a:spAutoFit/>
          </a:bodyPr>
          <a:lstStyle/>
          <a:p>
            <a:r>
              <a:rPr lang="en-US" sz="2000" b="1" dirty="0">
                <a:solidFill>
                  <a:srgbClr val="C00000"/>
                </a:solidFill>
              </a:rPr>
              <a:t>Course homepage</a:t>
            </a:r>
            <a:r>
              <a:rPr lang="en-US" sz="2000" dirty="0"/>
              <a:t>: </a:t>
            </a:r>
            <a:r>
              <a:rPr lang="en-US" sz="2000" u="sng" dirty="0">
                <a:solidFill>
                  <a:srgbClr val="0563C1"/>
                </a:solidFill>
                <a:hlinkClick r:id="rId2">
                  <a:extLst>
                    <a:ext uri="{A12FA001-AC4F-418D-AE19-62706E023703}">
                      <ahyp:hlinkClr xmlns:ahyp="http://schemas.microsoft.com/office/drawing/2018/hyperlinkcolor" val="tx"/>
                    </a:ext>
                  </a:extLst>
                </a:hlinkClick>
              </a:rPr>
              <a:t>http://www.henryyuen.net/classes/</a:t>
            </a:r>
            <a:r>
              <a:rPr lang="en-US" sz="2000" u="sng" dirty="0">
                <a:solidFill>
                  <a:srgbClr val="0070C0"/>
                </a:solidFill>
                <a:hlinkClick r:id="rId2">
                  <a:extLst>
                    <a:ext uri="{A12FA001-AC4F-418D-AE19-62706E023703}">
                      <ahyp:hlinkClr xmlns:ahyp="http://schemas.microsoft.com/office/drawing/2018/hyperlinkcolor" val="tx"/>
                    </a:ext>
                  </a:extLst>
                </a:hlinkClick>
              </a:rPr>
              <a:t>fall202</a:t>
            </a:r>
            <a:r>
              <a:rPr lang="en-US" sz="2000" u="sng" dirty="0">
                <a:solidFill>
                  <a:srgbClr val="0070C0"/>
                </a:solidFill>
              </a:rPr>
              <a:t>5</a:t>
            </a:r>
            <a:r>
              <a:rPr lang="en-US" sz="2000" dirty="0"/>
              <a:t>	</a:t>
            </a:r>
          </a:p>
        </p:txBody>
      </p:sp>
    </p:spTree>
    <p:extLst>
      <p:ext uri="{BB962C8B-B14F-4D97-AF65-F5344CB8AC3E}">
        <p14:creationId xmlns:p14="http://schemas.microsoft.com/office/powerpoint/2010/main" val="248816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0E9E9-0310-E1EA-5FEE-45A45DECFCE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96E6133-CDC8-8722-29BC-23BAE0A8A4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a:extLst>
              <a:ext uri="{FF2B5EF4-FFF2-40B4-BE49-F238E27FC236}">
                <a16:creationId xmlns:a16="http://schemas.microsoft.com/office/drawing/2014/main" id="{512AA7AC-6F53-F7FF-45BD-5799D14FD0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pic>
        <p:nvPicPr>
          <p:cNvPr id="3" name="Picture 2">
            <a:extLst>
              <a:ext uri="{FF2B5EF4-FFF2-40B4-BE49-F238E27FC236}">
                <a16:creationId xmlns:a16="http://schemas.microsoft.com/office/drawing/2014/main" id="{10C640CF-7D1B-9749-D0CC-54F4E5E6F150}"/>
              </a:ext>
            </a:extLst>
          </p:cNvPr>
          <p:cNvPicPr>
            <a:picLocks noChangeAspect="1"/>
          </p:cNvPicPr>
          <p:nvPr/>
        </p:nvPicPr>
        <p:blipFill>
          <a:blip r:embed="rId4"/>
          <a:stretch>
            <a:fillRect/>
          </a:stretch>
        </p:blipFill>
        <p:spPr>
          <a:xfrm>
            <a:off x="8379656" y="3282926"/>
            <a:ext cx="3518137" cy="3203802"/>
          </a:xfrm>
          <a:prstGeom prst="rect">
            <a:avLst/>
          </a:prstGeom>
        </p:spPr>
      </p:pic>
      <p:sp>
        <p:nvSpPr>
          <p:cNvPr id="17" name="Rectangular Callout 16">
            <a:extLst>
              <a:ext uri="{FF2B5EF4-FFF2-40B4-BE49-F238E27FC236}">
                <a16:creationId xmlns:a16="http://schemas.microsoft.com/office/drawing/2014/main" id="{DAD0D1B8-714B-4297-9E52-8B33CFD54CF2}"/>
              </a:ext>
            </a:extLst>
          </p:cNvPr>
          <p:cNvSpPr/>
          <p:nvPr/>
        </p:nvSpPr>
        <p:spPr>
          <a:xfrm>
            <a:off x="4336931" y="3510744"/>
            <a:ext cx="3518137" cy="1104119"/>
          </a:xfrm>
          <a:prstGeom prst="wedgeRectCallout">
            <a:avLst>
              <a:gd name="adj1" fmla="val 97005"/>
              <a:gd name="adj2" fmla="val 37642"/>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0C9E1F-9C1A-7AD4-47EA-0156EEA0CF18}"/>
              </a:ext>
            </a:extLst>
          </p:cNvPr>
          <p:cNvSpPr txBox="1"/>
          <p:nvPr/>
        </p:nvSpPr>
        <p:spPr>
          <a:xfrm>
            <a:off x="4549923" y="3631991"/>
            <a:ext cx="3197523" cy="830997"/>
          </a:xfrm>
          <a:prstGeom prst="rect">
            <a:avLst/>
          </a:prstGeom>
          <a:noFill/>
        </p:spPr>
        <p:txBody>
          <a:bodyPr wrap="square" rtlCol="0">
            <a:spAutoFit/>
          </a:bodyPr>
          <a:lstStyle/>
          <a:p>
            <a:r>
              <a:rPr lang="en-US" sz="2400" b="1" dirty="0"/>
              <a:t>Feynman: </a:t>
            </a:r>
            <a:r>
              <a:rPr lang="en-US" sz="2400" b="1" dirty="0">
                <a:solidFill>
                  <a:srgbClr val="C00000"/>
                </a:solidFill>
              </a:rPr>
              <a:t>Quantum mechanics is weird.</a:t>
            </a:r>
          </a:p>
        </p:txBody>
      </p:sp>
      <p:pic>
        <p:nvPicPr>
          <p:cNvPr id="18" name="Picture 17">
            <a:extLst>
              <a:ext uri="{FF2B5EF4-FFF2-40B4-BE49-F238E27FC236}">
                <a16:creationId xmlns:a16="http://schemas.microsoft.com/office/drawing/2014/main" id="{E8AA6922-B424-0C72-AD35-2BD4869E99EB}"/>
              </a:ext>
            </a:extLst>
          </p:cNvPr>
          <p:cNvPicPr>
            <a:picLocks noChangeAspect="1"/>
          </p:cNvPicPr>
          <p:nvPr/>
        </p:nvPicPr>
        <p:blipFill>
          <a:blip r:embed="rId5"/>
          <a:stretch>
            <a:fillRect/>
          </a:stretch>
        </p:blipFill>
        <p:spPr>
          <a:xfrm>
            <a:off x="537891" y="908939"/>
            <a:ext cx="2523106" cy="2019534"/>
          </a:xfrm>
          <a:prstGeom prst="rect">
            <a:avLst/>
          </a:prstGeom>
        </p:spPr>
      </p:pic>
      <p:sp>
        <p:nvSpPr>
          <p:cNvPr id="19" name="TextBox 18">
            <a:extLst>
              <a:ext uri="{FF2B5EF4-FFF2-40B4-BE49-F238E27FC236}">
                <a16:creationId xmlns:a16="http://schemas.microsoft.com/office/drawing/2014/main" id="{E67D6B79-DC44-29D4-91CD-45C3A3825A2C}"/>
              </a:ext>
            </a:extLst>
          </p:cNvPr>
          <p:cNvSpPr txBox="1"/>
          <p:nvPr/>
        </p:nvSpPr>
        <p:spPr>
          <a:xfrm>
            <a:off x="244510" y="388357"/>
            <a:ext cx="3109869" cy="461665"/>
          </a:xfrm>
          <a:prstGeom prst="rect">
            <a:avLst/>
          </a:prstGeom>
          <a:noFill/>
        </p:spPr>
        <p:txBody>
          <a:bodyPr wrap="square" rtlCol="0">
            <a:spAutoFit/>
          </a:bodyPr>
          <a:lstStyle/>
          <a:p>
            <a:r>
              <a:rPr lang="en-US" sz="2400" b="1" dirty="0"/>
              <a:t>Wave/particle duality</a:t>
            </a:r>
          </a:p>
        </p:txBody>
      </p:sp>
      <p:pic>
        <p:nvPicPr>
          <p:cNvPr id="20" name="Picture 19">
            <a:extLst>
              <a:ext uri="{FF2B5EF4-FFF2-40B4-BE49-F238E27FC236}">
                <a16:creationId xmlns:a16="http://schemas.microsoft.com/office/drawing/2014/main" id="{B098C4C4-2476-4510-DB35-6A8D55DCCCD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0072" y="3980486"/>
            <a:ext cx="2985912" cy="2457422"/>
          </a:xfrm>
          <a:prstGeom prst="rect">
            <a:avLst/>
          </a:prstGeom>
        </p:spPr>
      </p:pic>
      <p:sp>
        <p:nvSpPr>
          <p:cNvPr id="21" name="TextBox 20">
            <a:extLst>
              <a:ext uri="{FF2B5EF4-FFF2-40B4-BE49-F238E27FC236}">
                <a16:creationId xmlns:a16="http://schemas.microsoft.com/office/drawing/2014/main" id="{38EEBFA5-BAFD-7F94-9F11-A14597785910}"/>
              </a:ext>
            </a:extLst>
          </p:cNvPr>
          <p:cNvSpPr txBox="1"/>
          <p:nvPr/>
        </p:nvSpPr>
        <p:spPr>
          <a:xfrm>
            <a:off x="910401" y="3531401"/>
            <a:ext cx="3109869" cy="461665"/>
          </a:xfrm>
          <a:prstGeom prst="rect">
            <a:avLst/>
          </a:prstGeom>
          <a:noFill/>
        </p:spPr>
        <p:txBody>
          <a:bodyPr wrap="square" rtlCol="0">
            <a:spAutoFit/>
          </a:bodyPr>
          <a:lstStyle/>
          <a:p>
            <a:r>
              <a:rPr lang="en-US" sz="2400" b="1" dirty="0"/>
              <a:t>Superposition</a:t>
            </a:r>
          </a:p>
        </p:txBody>
      </p:sp>
      <p:sp>
        <p:nvSpPr>
          <p:cNvPr id="22" name="TextBox 21">
            <a:extLst>
              <a:ext uri="{FF2B5EF4-FFF2-40B4-BE49-F238E27FC236}">
                <a16:creationId xmlns:a16="http://schemas.microsoft.com/office/drawing/2014/main" id="{67510641-0915-42B1-4819-9D3F18495805}"/>
              </a:ext>
            </a:extLst>
          </p:cNvPr>
          <p:cNvSpPr txBox="1"/>
          <p:nvPr/>
        </p:nvSpPr>
        <p:spPr>
          <a:xfrm>
            <a:off x="8702315" y="140439"/>
            <a:ext cx="3109869" cy="461665"/>
          </a:xfrm>
          <a:prstGeom prst="rect">
            <a:avLst/>
          </a:prstGeom>
          <a:noFill/>
        </p:spPr>
        <p:txBody>
          <a:bodyPr wrap="square" rtlCol="0">
            <a:spAutoFit/>
          </a:bodyPr>
          <a:lstStyle/>
          <a:p>
            <a:r>
              <a:rPr lang="en-US" sz="2400" b="1" dirty="0"/>
              <a:t>Uncertainty principle</a:t>
            </a:r>
          </a:p>
        </p:txBody>
      </p:sp>
      <p:pic>
        <p:nvPicPr>
          <p:cNvPr id="23" name="Picture 2" descr="The Uncertainty Principle | You can know speed or location, … | Flickr">
            <a:extLst>
              <a:ext uri="{FF2B5EF4-FFF2-40B4-BE49-F238E27FC236}">
                <a16:creationId xmlns:a16="http://schemas.microsoft.com/office/drawing/2014/main" id="{C28F73B9-2E89-4FEB-AC2A-C0184A4133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204" y="748600"/>
            <a:ext cx="3520589" cy="248918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Quantum entanglement can be endlessly 'embezzled' from quantum fields ...">
            <a:extLst>
              <a:ext uri="{FF2B5EF4-FFF2-40B4-BE49-F238E27FC236}">
                <a16:creationId xmlns:a16="http://schemas.microsoft.com/office/drawing/2014/main" id="{E64B92CF-5BD0-9FC3-B124-8D0197D72E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0829" y="748600"/>
            <a:ext cx="3075710" cy="20504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939F9C2-87AA-F5F6-D3A1-B6DCBE9D4C29}"/>
              </a:ext>
            </a:extLst>
          </p:cNvPr>
          <p:cNvSpPr txBox="1"/>
          <p:nvPr/>
        </p:nvSpPr>
        <p:spPr>
          <a:xfrm>
            <a:off x="5146981" y="242258"/>
            <a:ext cx="3109869" cy="461665"/>
          </a:xfrm>
          <a:prstGeom prst="rect">
            <a:avLst/>
          </a:prstGeom>
          <a:noFill/>
        </p:spPr>
        <p:txBody>
          <a:bodyPr wrap="square" rtlCol="0">
            <a:spAutoFit/>
          </a:bodyPr>
          <a:lstStyle/>
          <a:p>
            <a:r>
              <a:rPr lang="en-US" sz="2400" b="1" dirty="0"/>
              <a:t>Entanglement</a:t>
            </a:r>
          </a:p>
        </p:txBody>
      </p:sp>
    </p:spTree>
    <p:extLst>
      <p:ext uri="{BB962C8B-B14F-4D97-AF65-F5344CB8AC3E}">
        <p14:creationId xmlns:p14="http://schemas.microsoft.com/office/powerpoint/2010/main" val="2762324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E79F2-18AA-B308-7976-0E637F91BB1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F1FE23C-8EFF-F880-78EC-9B2AC6EFBD7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a:extLst>
              <a:ext uri="{FF2B5EF4-FFF2-40B4-BE49-F238E27FC236}">
                <a16:creationId xmlns:a16="http://schemas.microsoft.com/office/drawing/2014/main" id="{B5B6EB81-85B0-7C7B-7D00-6BD883B3A2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pic>
        <p:nvPicPr>
          <p:cNvPr id="3" name="Picture 2">
            <a:extLst>
              <a:ext uri="{FF2B5EF4-FFF2-40B4-BE49-F238E27FC236}">
                <a16:creationId xmlns:a16="http://schemas.microsoft.com/office/drawing/2014/main" id="{EE4BFD56-C64D-B7B7-A517-79BA5E5EA1F2}"/>
              </a:ext>
            </a:extLst>
          </p:cNvPr>
          <p:cNvPicPr>
            <a:picLocks noChangeAspect="1"/>
          </p:cNvPicPr>
          <p:nvPr/>
        </p:nvPicPr>
        <p:blipFill>
          <a:blip r:embed="rId4"/>
          <a:stretch>
            <a:fillRect/>
          </a:stretch>
        </p:blipFill>
        <p:spPr>
          <a:xfrm>
            <a:off x="8379656" y="3282926"/>
            <a:ext cx="3518137" cy="3203802"/>
          </a:xfrm>
          <a:prstGeom prst="rect">
            <a:avLst/>
          </a:prstGeom>
        </p:spPr>
      </p:pic>
      <p:sp>
        <p:nvSpPr>
          <p:cNvPr id="19" name="TextBox 18">
            <a:extLst>
              <a:ext uri="{FF2B5EF4-FFF2-40B4-BE49-F238E27FC236}">
                <a16:creationId xmlns:a16="http://schemas.microsoft.com/office/drawing/2014/main" id="{923A82EF-55D6-8E75-4DC8-BD250CDC4DF0}"/>
              </a:ext>
            </a:extLst>
          </p:cNvPr>
          <p:cNvSpPr txBox="1"/>
          <p:nvPr/>
        </p:nvSpPr>
        <p:spPr>
          <a:xfrm>
            <a:off x="244510" y="388357"/>
            <a:ext cx="11653284" cy="1569660"/>
          </a:xfrm>
          <a:prstGeom prst="rect">
            <a:avLst/>
          </a:prstGeom>
          <a:noFill/>
        </p:spPr>
        <p:txBody>
          <a:bodyPr wrap="square" rtlCol="0">
            <a:spAutoFit/>
          </a:bodyPr>
          <a:lstStyle/>
          <a:p>
            <a:r>
              <a:rPr lang="en-US" sz="3200" b="1" dirty="0"/>
              <a:t>The weirdest part of all: </a:t>
            </a:r>
            <a:r>
              <a:rPr lang="en-US" sz="3200" dirty="0"/>
              <a:t> simulating quantum physics – predicting how quantum system will behave – doesn’t seem easy for classical computers.</a:t>
            </a:r>
            <a:endParaRPr lang="en-US" sz="3200" b="1" dirty="0"/>
          </a:p>
        </p:txBody>
      </p:sp>
      <p:sp>
        <p:nvSpPr>
          <p:cNvPr id="4" name="Cloud Callout 3">
            <a:extLst>
              <a:ext uri="{FF2B5EF4-FFF2-40B4-BE49-F238E27FC236}">
                <a16:creationId xmlns:a16="http://schemas.microsoft.com/office/drawing/2014/main" id="{48E9B70D-77C0-0D00-517B-0BC6D4F6A1CF}"/>
              </a:ext>
            </a:extLst>
          </p:cNvPr>
          <p:cNvSpPr/>
          <p:nvPr/>
        </p:nvSpPr>
        <p:spPr>
          <a:xfrm>
            <a:off x="1087917" y="2164242"/>
            <a:ext cx="8044991" cy="3657648"/>
          </a:xfrm>
          <a:prstGeom prst="cloudCallout">
            <a:avLst>
              <a:gd name="adj1" fmla="val -39258"/>
              <a:gd name="adj2" fmla="val 48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A6F49A-0285-401C-3068-B1EF9987CA73}"/>
              </a:ext>
            </a:extLst>
          </p:cNvPr>
          <p:cNvPicPr>
            <a:picLocks noChangeAspect="1"/>
          </p:cNvPicPr>
          <p:nvPr/>
        </p:nvPicPr>
        <p:blipFill>
          <a:blip r:embed="rId5"/>
          <a:stretch>
            <a:fillRect/>
          </a:stretch>
        </p:blipFill>
        <p:spPr>
          <a:xfrm>
            <a:off x="215569" y="5025405"/>
            <a:ext cx="1625600" cy="1625600"/>
          </a:xfrm>
          <a:prstGeom prst="rect">
            <a:avLst/>
          </a:prstGeom>
        </p:spPr>
      </p:pic>
      <p:pic>
        <p:nvPicPr>
          <p:cNvPr id="6" name="Picture 5">
            <a:extLst>
              <a:ext uri="{FF2B5EF4-FFF2-40B4-BE49-F238E27FC236}">
                <a16:creationId xmlns:a16="http://schemas.microsoft.com/office/drawing/2014/main" id="{282880EC-DC5F-BCA2-542C-56111025B357}"/>
              </a:ext>
            </a:extLst>
          </p:cNvPr>
          <p:cNvPicPr>
            <a:picLocks noChangeAspect="1"/>
          </p:cNvPicPr>
          <p:nvPr/>
        </p:nvPicPr>
        <p:blipFill>
          <a:blip r:embed="rId6"/>
          <a:stretch>
            <a:fillRect/>
          </a:stretch>
        </p:blipFill>
        <p:spPr>
          <a:xfrm>
            <a:off x="2161164" y="3016380"/>
            <a:ext cx="3016543" cy="1663812"/>
          </a:xfrm>
          <a:prstGeom prst="rect">
            <a:avLst/>
          </a:prstGeom>
        </p:spPr>
      </p:pic>
      <p:pic>
        <p:nvPicPr>
          <p:cNvPr id="7" name="Picture 6">
            <a:extLst>
              <a:ext uri="{FF2B5EF4-FFF2-40B4-BE49-F238E27FC236}">
                <a16:creationId xmlns:a16="http://schemas.microsoft.com/office/drawing/2014/main" id="{A8D04DE9-8D43-E86C-743B-4E2ED5A5353D}"/>
              </a:ext>
            </a:extLst>
          </p:cNvPr>
          <p:cNvPicPr>
            <a:picLocks noChangeAspect="1"/>
          </p:cNvPicPr>
          <p:nvPr/>
        </p:nvPicPr>
        <p:blipFill>
          <a:blip r:embed="rId7"/>
          <a:stretch>
            <a:fillRect/>
          </a:stretch>
        </p:blipFill>
        <p:spPr>
          <a:xfrm>
            <a:off x="5434694" y="2947573"/>
            <a:ext cx="2686231" cy="1732619"/>
          </a:xfrm>
          <a:prstGeom prst="rect">
            <a:avLst/>
          </a:prstGeom>
          <a:solidFill>
            <a:schemeClr val="bg1"/>
          </a:solidFill>
        </p:spPr>
      </p:pic>
      <p:sp>
        <p:nvSpPr>
          <p:cNvPr id="8" name="Rectangular Callout 7">
            <a:extLst>
              <a:ext uri="{FF2B5EF4-FFF2-40B4-BE49-F238E27FC236}">
                <a16:creationId xmlns:a16="http://schemas.microsoft.com/office/drawing/2014/main" id="{AEAE2F3A-B9B3-32FA-807C-A4BB410620E0}"/>
              </a:ext>
            </a:extLst>
          </p:cNvPr>
          <p:cNvSpPr/>
          <p:nvPr/>
        </p:nvSpPr>
        <p:spPr>
          <a:xfrm>
            <a:off x="2835294" y="5078759"/>
            <a:ext cx="4657859" cy="1104119"/>
          </a:xfrm>
          <a:prstGeom prst="wedgeRectCallout">
            <a:avLst>
              <a:gd name="adj1" fmla="val 96153"/>
              <a:gd name="adj2" fmla="val -831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DEC996C-30CA-1126-2D89-53A7C6B59DD3}"/>
              </a:ext>
            </a:extLst>
          </p:cNvPr>
          <p:cNvSpPr txBox="1"/>
          <p:nvPr/>
        </p:nvSpPr>
        <p:spPr>
          <a:xfrm>
            <a:off x="2910244" y="5200006"/>
            <a:ext cx="4550237" cy="830997"/>
          </a:xfrm>
          <a:prstGeom prst="rect">
            <a:avLst/>
          </a:prstGeom>
          <a:noFill/>
        </p:spPr>
        <p:txBody>
          <a:bodyPr wrap="square" rtlCol="0">
            <a:spAutoFit/>
          </a:bodyPr>
          <a:lstStyle/>
          <a:p>
            <a:r>
              <a:rPr lang="en-US" sz="2400" b="1" dirty="0"/>
              <a:t>Feynman: </a:t>
            </a:r>
            <a:r>
              <a:rPr lang="en-US" sz="2400" b="1" dirty="0">
                <a:solidFill>
                  <a:srgbClr val="C00000"/>
                </a:solidFill>
              </a:rPr>
              <a:t>Can classical computers simulate quantum physics?</a:t>
            </a:r>
          </a:p>
        </p:txBody>
      </p:sp>
    </p:spTree>
    <p:extLst>
      <p:ext uri="{BB962C8B-B14F-4D97-AF65-F5344CB8AC3E}">
        <p14:creationId xmlns:p14="http://schemas.microsoft.com/office/powerpoint/2010/main" val="4273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36449"/>
            <a:ext cx="1178442" cy="1097280"/>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CD829A-4F76-B740-9375-A705E7E1D2FB}"/>
              </a:ext>
            </a:extLst>
          </p:cNvPr>
          <p:cNvSpPr txBox="1"/>
          <p:nvPr/>
        </p:nvSpPr>
        <p:spPr>
          <a:xfrm>
            <a:off x="1024900" y="4043451"/>
            <a:ext cx="10640343" cy="1754326"/>
          </a:xfrm>
          <a:prstGeom prst="rect">
            <a:avLst/>
          </a:prstGeom>
          <a:noFill/>
        </p:spPr>
        <p:txBody>
          <a:bodyPr wrap="square" rtlCol="0">
            <a:spAutoFit/>
          </a:bodyPr>
          <a:lstStyle/>
          <a:p>
            <a:r>
              <a:rPr lang="en-US" sz="3600" dirty="0"/>
              <a:t>Quantum computing is based on processing </a:t>
            </a:r>
            <a:r>
              <a:rPr lang="en-US" sz="3600" b="1" dirty="0"/>
              <a:t>qubits</a:t>
            </a:r>
            <a:r>
              <a:rPr lang="en-US" sz="3600" dirty="0"/>
              <a:t>, and is based on the laws of quantum physics instead of classical physics.</a:t>
            </a:r>
          </a:p>
        </p:txBody>
      </p:sp>
    </p:spTree>
    <p:extLst>
      <p:ext uri="{BB962C8B-B14F-4D97-AF65-F5344CB8AC3E}">
        <p14:creationId xmlns:p14="http://schemas.microsoft.com/office/powerpoint/2010/main" val="34284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CE7976-5582-4848-94F2-713E16A46CE5}"/>
              </a:ext>
            </a:extLst>
          </p:cNvPr>
          <p:cNvSpPr/>
          <p:nvPr/>
        </p:nvSpPr>
        <p:spPr>
          <a:xfrm>
            <a:off x="4368918" y="1236449"/>
            <a:ext cx="1178442" cy="1097280"/>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2EEA772-16FB-E940-969F-E918567E29EF}"/>
              </a:ext>
            </a:extLst>
          </p:cNvPr>
          <p:cNvSpPr txBox="1"/>
          <p:nvPr/>
        </p:nvSpPr>
        <p:spPr>
          <a:xfrm>
            <a:off x="5849112" y="1415370"/>
            <a:ext cx="493776" cy="769441"/>
          </a:xfrm>
          <a:prstGeom prst="rect">
            <a:avLst/>
          </a:prstGeom>
          <a:solidFill>
            <a:schemeClr val="bg1"/>
          </a:solidFill>
        </p:spPr>
        <p:txBody>
          <a:bodyPr wrap="square" rtlCol="0">
            <a:spAutoFit/>
          </a:bodyPr>
          <a:lstStyle/>
          <a:p>
            <a:r>
              <a:rPr lang="en-US" sz="4400" dirty="0"/>
              <a:t>0</a:t>
            </a:r>
          </a:p>
        </p:txBody>
      </p:sp>
      <p:sp>
        <p:nvSpPr>
          <p:cNvPr id="2" name="TextBox 1">
            <a:extLst>
              <a:ext uri="{FF2B5EF4-FFF2-40B4-BE49-F238E27FC236}">
                <a16:creationId xmlns:a16="http://schemas.microsoft.com/office/drawing/2014/main" id="{8F9C7D96-E37C-D041-90D0-FD32F61253C9}"/>
              </a:ext>
            </a:extLst>
          </p:cNvPr>
          <p:cNvSpPr txBox="1"/>
          <p:nvPr/>
        </p:nvSpPr>
        <p:spPr>
          <a:xfrm>
            <a:off x="1372981" y="4201106"/>
            <a:ext cx="10640343" cy="646331"/>
          </a:xfrm>
          <a:prstGeom prst="rect">
            <a:avLst/>
          </a:prstGeom>
          <a:noFill/>
        </p:spPr>
        <p:txBody>
          <a:bodyPr wrap="square" rtlCol="0">
            <a:spAutoFit/>
          </a:bodyPr>
          <a:lstStyle/>
          <a:p>
            <a:r>
              <a:rPr lang="en-US" sz="3600" dirty="0"/>
              <a:t>Observing the qubit results in a </a:t>
            </a:r>
            <a:r>
              <a:rPr lang="en-US" sz="3600" b="1" i="1" dirty="0"/>
              <a:t>classical bit</a:t>
            </a:r>
            <a:r>
              <a:rPr lang="en-US" sz="3600" dirty="0"/>
              <a:t>. </a:t>
            </a:r>
          </a:p>
        </p:txBody>
      </p:sp>
    </p:spTree>
    <p:extLst>
      <p:ext uri="{BB962C8B-B14F-4D97-AF65-F5344CB8AC3E}">
        <p14:creationId xmlns:p14="http://schemas.microsoft.com/office/powerpoint/2010/main" val="3749435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009CD0-5B19-8741-8102-B0F44DA0A250}"/>
              </a:ext>
            </a:extLst>
          </p:cNvPr>
          <p:cNvSpPr txBox="1"/>
          <p:nvPr/>
        </p:nvSpPr>
        <p:spPr>
          <a:xfrm>
            <a:off x="1024900" y="3867225"/>
            <a:ext cx="10640343" cy="1754326"/>
          </a:xfrm>
          <a:prstGeom prst="rect">
            <a:avLst/>
          </a:prstGeom>
          <a:noFill/>
        </p:spPr>
        <p:txBody>
          <a:bodyPr wrap="square" rtlCol="0">
            <a:spAutoFit/>
          </a:bodyPr>
          <a:lstStyle/>
          <a:p>
            <a:r>
              <a:rPr lang="en-US" sz="3600" dirty="0"/>
              <a:t>Before observation, the state of the qubit can be in a </a:t>
            </a:r>
            <a:r>
              <a:rPr lang="en-US" sz="3600" b="1" dirty="0"/>
              <a:t>quantum superposition</a:t>
            </a:r>
            <a:r>
              <a:rPr lang="en-US" sz="3600" i="1" dirty="0"/>
              <a:t> </a:t>
            </a:r>
            <a:r>
              <a:rPr lang="en-US" sz="3600" dirty="0"/>
              <a:t>of 0 and 1 </a:t>
            </a:r>
            <a:br>
              <a:rPr lang="en-US" sz="3600" dirty="0"/>
            </a:br>
            <a:r>
              <a:rPr lang="en-US" sz="3600" b="1" dirty="0"/>
              <a:t>at the same time</a:t>
            </a:r>
            <a:r>
              <a:rPr lang="en-US" sz="3600" dirty="0"/>
              <a:t>.</a:t>
            </a:r>
          </a:p>
        </p:txBody>
      </p:sp>
      <p:sp>
        <p:nvSpPr>
          <p:cNvPr id="10" name="TextBox 9">
            <a:extLst>
              <a:ext uri="{FF2B5EF4-FFF2-40B4-BE49-F238E27FC236}">
                <a16:creationId xmlns:a16="http://schemas.microsoft.com/office/drawing/2014/main" id="{273DD8C9-0385-8441-8288-B19DBCB0C94B}"/>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A5142D2E-FE0B-4D40-9B6F-CE21BE4116B2}"/>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97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009CD0-5B19-8741-8102-B0F44DA0A250}"/>
              </a:ext>
            </a:extLst>
          </p:cNvPr>
          <p:cNvSpPr txBox="1"/>
          <p:nvPr/>
        </p:nvSpPr>
        <p:spPr>
          <a:xfrm>
            <a:off x="801995" y="3796503"/>
            <a:ext cx="10640343" cy="1200329"/>
          </a:xfrm>
          <a:prstGeom prst="rect">
            <a:avLst/>
          </a:prstGeom>
          <a:noFill/>
        </p:spPr>
        <p:txBody>
          <a:bodyPr wrap="square" rtlCol="0">
            <a:spAutoFit/>
          </a:bodyPr>
          <a:lstStyle/>
          <a:p>
            <a:r>
              <a:rPr lang="en-US" sz="3600" dirty="0"/>
              <a:t>The state of a qubit is described by two numbers called </a:t>
            </a:r>
            <a:r>
              <a:rPr lang="en-US" sz="3600" b="1" i="1" dirty="0">
                <a:solidFill>
                  <a:srgbClr val="C00000"/>
                </a:solidFill>
              </a:rPr>
              <a:t>amplitudes</a:t>
            </a:r>
            <a:r>
              <a:rPr lang="en-US" sz="3600" dirty="0">
                <a:solidFill>
                  <a:srgbClr val="C00000"/>
                </a:solidFill>
              </a:rPr>
              <a:t>... </a:t>
            </a:r>
          </a:p>
        </p:txBody>
      </p:sp>
      <p:sp>
        <p:nvSpPr>
          <p:cNvPr id="10" name="TextBox 9">
            <a:extLst>
              <a:ext uri="{FF2B5EF4-FFF2-40B4-BE49-F238E27FC236}">
                <a16:creationId xmlns:a16="http://schemas.microsoft.com/office/drawing/2014/main" id="{273DD8C9-0385-8441-8288-B19DBCB0C94B}"/>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A5142D2E-FE0B-4D40-9B6F-CE21BE4116B2}"/>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31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C67B4-E3B8-753E-E61E-0F03EE728C6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F449DF-2DA1-F936-E0B6-2E587F5D415D}"/>
              </a:ext>
            </a:extLst>
          </p:cNvPr>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a:extLst>
              <a:ext uri="{FF2B5EF4-FFF2-40B4-BE49-F238E27FC236}">
                <a16:creationId xmlns:a16="http://schemas.microsoft.com/office/drawing/2014/main" id="{5C706D52-3F4C-A374-20AB-3C01EC860451}"/>
              </a:ext>
            </a:extLst>
          </p:cNvPr>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8C6CF320-544C-9797-6F8B-9847CDF4AD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211245BE-DE19-731E-0275-C11E0058DA7B}"/>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B2FD91-15E6-45B8-CE37-E964010C18C4}"/>
              </a:ext>
            </a:extLst>
          </p:cNvPr>
          <p:cNvSpPr txBox="1"/>
          <p:nvPr/>
        </p:nvSpPr>
        <p:spPr>
          <a:xfrm>
            <a:off x="801995" y="3796503"/>
            <a:ext cx="10640343" cy="1754326"/>
          </a:xfrm>
          <a:prstGeom prst="rect">
            <a:avLst/>
          </a:prstGeom>
          <a:noFill/>
        </p:spPr>
        <p:txBody>
          <a:bodyPr wrap="square" rtlCol="0">
            <a:spAutoFit/>
          </a:bodyPr>
          <a:lstStyle/>
          <a:p>
            <a:r>
              <a:rPr lang="en-US" sz="3600" dirty="0"/>
              <a:t>The state of a qubit is described by two numbers called </a:t>
            </a:r>
            <a:r>
              <a:rPr lang="en-US" sz="3600" b="1" i="1" dirty="0">
                <a:solidFill>
                  <a:srgbClr val="C00000"/>
                </a:solidFill>
              </a:rPr>
              <a:t>amplitudes</a:t>
            </a:r>
            <a:r>
              <a:rPr lang="en-US" sz="3600" dirty="0"/>
              <a:t>... these are “</a:t>
            </a:r>
            <a:r>
              <a:rPr lang="en-US" sz="3600" i="1" dirty="0">
                <a:solidFill>
                  <a:srgbClr val="C00000"/>
                </a:solidFill>
              </a:rPr>
              <a:t>quantum probabilities</a:t>
            </a:r>
            <a:r>
              <a:rPr lang="en-US" sz="3600" dirty="0"/>
              <a:t>”, which can be both positive and negative!</a:t>
            </a:r>
          </a:p>
        </p:txBody>
      </p:sp>
      <p:sp>
        <p:nvSpPr>
          <p:cNvPr id="10" name="TextBox 9">
            <a:extLst>
              <a:ext uri="{FF2B5EF4-FFF2-40B4-BE49-F238E27FC236}">
                <a16:creationId xmlns:a16="http://schemas.microsoft.com/office/drawing/2014/main" id="{BB457A06-AEF6-361F-D719-C7CED45600E7}"/>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990E0172-9D1B-2016-3F0B-161F15913F6E}"/>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FE353CCD-287E-116B-5B04-21489D29942B}"/>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78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7009CD0-5B19-8741-8102-B0F44DA0A250}"/>
                  </a:ext>
                </a:extLst>
              </p:cNvPr>
              <p:cNvSpPr txBox="1"/>
              <p:nvPr/>
            </p:nvSpPr>
            <p:spPr>
              <a:xfrm>
                <a:off x="775828" y="3744982"/>
                <a:ext cx="10640343" cy="2536656"/>
              </a:xfrm>
              <a:prstGeom prst="rect">
                <a:avLst/>
              </a:prstGeom>
              <a:noFill/>
            </p:spPr>
            <p:txBody>
              <a:bodyPr wrap="square" rtlCol="0">
                <a:spAutoFit/>
              </a:bodyPr>
              <a:lstStyle/>
              <a:p>
                <a:r>
                  <a:rPr lang="en-US" sz="3600" dirty="0"/>
                  <a:t>For example, a qubit can have “quantum probability” </a:t>
                </a:r>
              </a:p>
              <a:p>
                <a:r>
                  <a:rPr lang="en-US" sz="3600" b="0" dirty="0"/>
                  <a:t>+ </a:t>
                </a:r>
                <a14:m>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2</m:t>
                        </m:r>
                      </m:den>
                    </m:f>
                  </m:oMath>
                </a14:m>
                <a:r>
                  <a:rPr lang="en-US" sz="3600" dirty="0"/>
                  <a:t> of being 0 , and </a:t>
                </a:r>
                <a14:m>
                  <m:oMath xmlns:m="http://schemas.openxmlformats.org/officeDocument/2006/math">
                    <m:r>
                      <a:rPr lang="en-CA"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2</m:t>
                        </m:r>
                      </m:den>
                    </m:f>
                  </m:oMath>
                </a14:m>
                <a:r>
                  <a:rPr lang="en-US" sz="3600" dirty="0"/>
                  <a:t> of being 1</a:t>
                </a:r>
              </a:p>
              <a:p>
                <a:pPr marL="571500" indent="-571500">
                  <a:buFont typeface="Arial" panose="020B0604020202020204" pitchFamily="34" charset="0"/>
                  <a:buChar char="•"/>
                </a:pPr>
                <a:endParaRPr lang="en-US" sz="3600" dirty="0"/>
              </a:p>
              <a:p>
                <a:endParaRPr lang="en-US" sz="3600" dirty="0"/>
              </a:p>
            </p:txBody>
          </p:sp>
        </mc:Choice>
        <mc:Fallback xmlns="">
          <p:sp>
            <p:nvSpPr>
              <p:cNvPr id="8" name="TextBox 7">
                <a:extLst>
                  <a:ext uri="{FF2B5EF4-FFF2-40B4-BE49-F238E27FC236}">
                    <a16:creationId xmlns:a16="http://schemas.microsoft.com/office/drawing/2014/main" id="{27009CD0-5B19-8741-8102-B0F44DA0A250}"/>
                  </a:ext>
                </a:extLst>
              </p:cNvPr>
              <p:cNvSpPr txBox="1">
                <a:spLocks noRot="1" noChangeAspect="1" noMove="1" noResize="1" noEditPoints="1" noAdjustHandles="1" noChangeArrowheads="1" noChangeShapeType="1" noTextEdit="1"/>
              </p:cNvSpPr>
              <p:nvPr/>
            </p:nvSpPr>
            <p:spPr>
              <a:xfrm>
                <a:off x="775828" y="3744982"/>
                <a:ext cx="10640343" cy="2536656"/>
              </a:xfrm>
              <a:prstGeom prst="rect">
                <a:avLst/>
              </a:prstGeom>
              <a:blipFill>
                <a:blip r:embed="rId4"/>
                <a:stretch>
                  <a:fillRect l="-1667" t="-3483"/>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73DD8C9-0385-8441-8288-B19DBCB0C94B}"/>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A5142D2E-FE0B-4D40-9B6F-CE21BE4116B2}"/>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 Thinking Face emoji Meaning | Dictionary.com">
            <a:extLst>
              <a:ext uri="{FF2B5EF4-FFF2-40B4-BE49-F238E27FC236}">
                <a16:creationId xmlns:a16="http://schemas.microsoft.com/office/drawing/2014/main" id="{831E8AD2-5087-BF9D-B745-6381A09A4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837" y="4773118"/>
            <a:ext cx="1695138" cy="169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88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08EE3-1396-7D7E-23C4-D29CE3ECC9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1128B1-4A00-32E6-DC13-36AE19A91D5C}"/>
              </a:ext>
            </a:extLst>
          </p:cNvPr>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a:extLst>
              <a:ext uri="{FF2B5EF4-FFF2-40B4-BE49-F238E27FC236}">
                <a16:creationId xmlns:a16="http://schemas.microsoft.com/office/drawing/2014/main" id="{1241416D-0DB8-8699-F161-040246130E11}"/>
              </a:ext>
            </a:extLst>
          </p:cNvPr>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967456F5-8271-7A7E-86F9-3747E2768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98FED391-1A3C-2208-8DD5-012288565EAA}"/>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F72267-A0F9-B4CA-F5CB-D4C1BD00AAA9}"/>
              </a:ext>
            </a:extLst>
          </p:cNvPr>
          <p:cNvSpPr/>
          <p:nvPr/>
        </p:nvSpPr>
        <p:spPr>
          <a:xfrm>
            <a:off x="4368918" y="1236449"/>
            <a:ext cx="1178442" cy="1097280"/>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3A37F0E-8847-81FD-990B-09E5156069C5}"/>
              </a:ext>
            </a:extLst>
          </p:cNvPr>
          <p:cNvSpPr txBox="1"/>
          <p:nvPr/>
        </p:nvSpPr>
        <p:spPr>
          <a:xfrm>
            <a:off x="5849112" y="1415370"/>
            <a:ext cx="493776" cy="769441"/>
          </a:xfrm>
          <a:prstGeom prst="rect">
            <a:avLst/>
          </a:prstGeom>
          <a:solidFill>
            <a:schemeClr val="bg1"/>
          </a:solidFill>
        </p:spPr>
        <p:txBody>
          <a:bodyPr wrap="square" rtlCol="0">
            <a:spAutoFit/>
          </a:bodyPr>
          <a:lstStyle/>
          <a:p>
            <a:r>
              <a:rPr lang="en-US" sz="4400" dirty="0"/>
              <a:t>1</a:t>
            </a:r>
          </a:p>
        </p:txBody>
      </p:sp>
      <p:sp>
        <p:nvSpPr>
          <p:cNvPr id="2" name="TextBox 1">
            <a:extLst>
              <a:ext uri="{FF2B5EF4-FFF2-40B4-BE49-F238E27FC236}">
                <a16:creationId xmlns:a16="http://schemas.microsoft.com/office/drawing/2014/main" id="{F0B4D483-DB70-02D7-03BD-391C429B9F40}"/>
              </a:ext>
            </a:extLst>
          </p:cNvPr>
          <p:cNvSpPr txBox="1"/>
          <p:nvPr/>
        </p:nvSpPr>
        <p:spPr>
          <a:xfrm>
            <a:off x="1022716" y="3688304"/>
            <a:ext cx="10640343" cy="1754326"/>
          </a:xfrm>
          <a:prstGeom prst="rect">
            <a:avLst/>
          </a:prstGeom>
          <a:noFill/>
        </p:spPr>
        <p:txBody>
          <a:bodyPr wrap="square" rtlCol="0">
            <a:spAutoFit/>
          </a:bodyPr>
          <a:lstStyle/>
          <a:p>
            <a:r>
              <a:rPr lang="en-US" sz="3600" dirty="0"/>
              <a:t>Quantum probabilities can’t be directly observed… observing the qubit ”collapses” the state of qubit into classical probabilities.</a:t>
            </a:r>
          </a:p>
        </p:txBody>
      </p:sp>
    </p:spTree>
    <p:extLst>
      <p:ext uri="{BB962C8B-B14F-4D97-AF65-F5344CB8AC3E}">
        <p14:creationId xmlns:p14="http://schemas.microsoft.com/office/powerpoint/2010/main" val="3828923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4CD829A-4F76-B740-9375-A705E7E1D2FB}"/>
                  </a:ext>
                </a:extLst>
              </p:cNvPr>
              <p:cNvSpPr txBox="1"/>
              <p:nvPr/>
            </p:nvSpPr>
            <p:spPr>
              <a:xfrm>
                <a:off x="1038807" y="3784979"/>
                <a:ext cx="10640343" cy="1754326"/>
              </a:xfrm>
              <a:prstGeom prst="rect">
                <a:avLst/>
              </a:prstGeom>
              <a:noFill/>
            </p:spPr>
            <p:txBody>
              <a:bodyPr wrap="square" rtlCol="0">
                <a:spAutoFit/>
              </a:bodyPr>
              <a:lstStyle/>
              <a:p>
                <a:r>
                  <a:rPr lang="en-US" sz="3600" dirty="0"/>
                  <a:t>The power of qubits arises from having </a:t>
                </a:r>
                <a:r>
                  <a:rPr lang="en-US" sz="3600" b="1" dirty="0"/>
                  <a:t>many </a:t>
                </a:r>
                <a:r>
                  <a:rPr lang="en-US" sz="3600" dirty="0"/>
                  <a:t>of them. </a:t>
                </a:r>
                <a:br>
                  <a:rPr lang="en-US" sz="3600" dirty="0"/>
                </a:br>
                <a14:m>
                  <m:oMath xmlns:m="http://schemas.openxmlformats.org/officeDocument/2006/math">
                    <m:r>
                      <a:rPr lang="en-CA" sz="3600" b="0" i="1" smtClean="0">
                        <a:latin typeface="Cambria Math" panose="02040503050406030204" pitchFamily="18" charset="0"/>
                      </a:rPr>
                      <m:t>𝑁</m:t>
                    </m:r>
                  </m:oMath>
                </a14:m>
                <a:r>
                  <a:rPr lang="en-US" sz="3600" dirty="0"/>
                  <a:t> qubits requires </a:t>
                </a:r>
                <a14:m>
                  <m:oMath xmlns:m="http://schemas.openxmlformats.org/officeDocument/2006/math">
                    <m:sSup>
                      <m:sSupPr>
                        <m:ctrlPr>
                          <a:rPr lang="en-CA" sz="3600" b="0" i="1" smtClean="0">
                            <a:latin typeface="Cambria Math" panose="02040503050406030204" pitchFamily="18" charset="0"/>
                          </a:rPr>
                        </m:ctrlPr>
                      </m:sSupPr>
                      <m:e>
                        <m:r>
                          <a:rPr lang="en-CA" sz="3600" b="0" i="1" smtClean="0">
                            <a:latin typeface="Cambria Math" panose="02040503050406030204" pitchFamily="18" charset="0"/>
                          </a:rPr>
                          <m:t>2</m:t>
                        </m:r>
                      </m:e>
                      <m:sup>
                        <m:r>
                          <a:rPr lang="en-CA" sz="3600" b="0" i="1" smtClean="0">
                            <a:latin typeface="Cambria Math" panose="02040503050406030204" pitchFamily="18" charset="0"/>
                          </a:rPr>
                          <m:t>𝑁</m:t>
                        </m:r>
                      </m:sup>
                    </m:sSup>
                  </m:oMath>
                </a14:m>
                <a:r>
                  <a:rPr lang="en-US" sz="3600" dirty="0"/>
                  <a:t> different amplitudes to describe – </a:t>
                </a:r>
                <a:br>
                  <a:rPr lang="en-US" sz="3600" dirty="0"/>
                </a:br>
                <a:r>
                  <a:rPr lang="en-US" sz="3600" b="1" dirty="0"/>
                  <a:t>whole is (</a:t>
                </a:r>
                <a:r>
                  <a:rPr lang="en-US" sz="3600" b="1" dirty="0" err="1"/>
                  <a:t>waaaaay</a:t>
                </a:r>
                <a:r>
                  <a:rPr lang="en-US" sz="3600" b="1" dirty="0"/>
                  <a:t>) more than sum of its parts!</a:t>
                </a:r>
                <a:endParaRPr lang="en-US" sz="3600" dirty="0"/>
              </a:p>
            </p:txBody>
          </p:sp>
        </mc:Choice>
        <mc:Fallback xmlns="">
          <p:sp>
            <p:nvSpPr>
              <p:cNvPr id="19" name="TextBox 18">
                <a:extLst>
                  <a:ext uri="{FF2B5EF4-FFF2-40B4-BE49-F238E27FC236}">
                    <a16:creationId xmlns:a16="http://schemas.microsoft.com/office/drawing/2014/main" id="{F4CD829A-4F76-B740-9375-A705E7E1D2FB}"/>
                  </a:ext>
                </a:extLst>
              </p:cNvPr>
              <p:cNvSpPr txBox="1">
                <a:spLocks noRot="1" noChangeAspect="1" noMove="1" noResize="1" noEditPoints="1" noAdjustHandles="1" noChangeArrowheads="1" noChangeShapeType="1" noTextEdit="1"/>
              </p:cNvSpPr>
              <p:nvPr/>
            </p:nvSpPr>
            <p:spPr>
              <a:xfrm>
                <a:off x="1038807" y="3784979"/>
                <a:ext cx="10640343" cy="1754326"/>
              </a:xfrm>
              <a:prstGeom prst="rect">
                <a:avLst/>
              </a:prstGeom>
              <a:blipFill>
                <a:blip r:embed="rId4"/>
                <a:stretch>
                  <a:fillRect l="-1669" t="-5755" b="-12230"/>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A4E4AD12-BE84-774C-B397-91DD242AC21F}"/>
              </a:ext>
            </a:extLst>
          </p:cNvPr>
          <p:cNvGrpSpPr/>
          <p:nvPr/>
        </p:nvGrpSpPr>
        <p:grpSpPr>
          <a:xfrm>
            <a:off x="4202230" y="716572"/>
            <a:ext cx="2588326" cy="1945920"/>
            <a:chOff x="4391945" y="4215000"/>
            <a:chExt cx="2588326" cy="1945920"/>
          </a:xfrm>
        </p:grpSpPr>
        <p:sp>
          <p:nvSpPr>
            <p:cNvPr id="8" name="Cube 7">
              <a:extLst>
                <a:ext uri="{FF2B5EF4-FFF2-40B4-BE49-F238E27FC236}">
                  <a16:creationId xmlns:a16="http://schemas.microsoft.com/office/drawing/2014/main" id="{5DD79B44-D181-EF49-B241-4B43F31D8F5F}"/>
                </a:ext>
              </a:extLst>
            </p:cNvPr>
            <p:cNvSpPr/>
            <p:nvPr/>
          </p:nvSpPr>
          <p:spPr>
            <a:xfrm>
              <a:off x="4391945" y="4219086"/>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7A4A10-A78A-7348-BEF6-ACCBBB566E05}"/>
                </a:ext>
              </a:extLst>
            </p:cNvPr>
            <p:cNvSpPr/>
            <p:nvPr/>
          </p:nvSpPr>
          <p:spPr>
            <a:xfrm>
              <a:off x="4391945" y="4339042"/>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0D04C63D-7563-3C4F-8419-0CB17B62B68B}"/>
                </a:ext>
              </a:extLst>
            </p:cNvPr>
            <p:cNvSpPr/>
            <p:nvPr/>
          </p:nvSpPr>
          <p:spPr>
            <a:xfrm>
              <a:off x="4823522" y="4215000"/>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79F5B9-36FD-484F-967B-0FF3D2C9EB8E}"/>
                </a:ext>
              </a:extLst>
            </p:cNvPr>
            <p:cNvSpPr/>
            <p:nvPr/>
          </p:nvSpPr>
          <p:spPr>
            <a:xfrm>
              <a:off x="4823522" y="4334956"/>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6E03FFCB-3927-2B4C-A66F-90CBE0BE6CF5}"/>
                </a:ext>
              </a:extLst>
            </p:cNvPr>
            <p:cNvSpPr/>
            <p:nvPr/>
          </p:nvSpPr>
          <p:spPr>
            <a:xfrm>
              <a:off x="5277061" y="4223172"/>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9BF44A-4D9C-8B49-98DE-509E1D85BBB0}"/>
                </a:ext>
              </a:extLst>
            </p:cNvPr>
            <p:cNvSpPr/>
            <p:nvPr/>
          </p:nvSpPr>
          <p:spPr>
            <a:xfrm>
              <a:off x="5277061" y="4343128"/>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7BF54FB1-A666-D444-9B63-AACD595B07BB}"/>
                </a:ext>
              </a:extLst>
            </p:cNvPr>
            <p:cNvSpPr/>
            <p:nvPr/>
          </p:nvSpPr>
          <p:spPr>
            <a:xfrm>
              <a:off x="5708638" y="4219086"/>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CF8C0A-B4F0-EF44-B0AB-F43BE8294B7C}"/>
                </a:ext>
              </a:extLst>
            </p:cNvPr>
            <p:cNvSpPr/>
            <p:nvPr/>
          </p:nvSpPr>
          <p:spPr>
            <a:xfrm>
              <a:off x="5708638" y="4339042"/>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06BC78C8-6837-9A41-88DC-55A4F6600674}"/>
                </a:ext>
              </a:extLst>
            </p:cNvPr>
            <p:cNvSpPr/>
            <p:nvPr/>
          </p:nvSpPr>
          <p:spPr>
            <a:xfrm>
              <a:off x="6128666" y="4219086"/>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D8EC2D-0F1B-0547-B36D-A4AC063566AF}"/>
                </a:ext>
              </a:extLst>
            </p:cNvPr>
            <p:cNvSpPr/>
            <p:nvPr/>
          </p:nvSpPr>
          <p:spPr>
            <a:xfrm>
              <a:off x="6128666" y="4339042"/>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E15AE732-5FCC-F64E-A436-60F3B53177B5}"/>
                </a:ext>
              </a:extLst>
            </p:cNvPr>
            <p:cNvSpPr/>
            <p:nvPr/>
          </p:nvSpPr>
          <p:spPr>
            <a:xfrm>
              <a:off x="6560243" y="4215000"/>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CACC72-EA55-C742-BF3F-16BCEE67ED0B}"/>
                </a:ext>
              </a:extLst>
            </p:cNvPr>
            <p:cNvSpPr/>
            <p:nvPr/>
          </p:nvSpPr>
          <p:spPr>
            <a:xfrm>
              <a:off x="6560243" y="4334956"/>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74DC2DDF-B622-F04E-827F-BADA606B12EA}"/>
                </a:ext>
              </a:extLst>
            </p:cNvPr>
            <p:cNvSpPr/>
            <p:nvPr/>
          </p:nvSpPr>
          <p:spPr>
            <a:xfrm>
              <a:off x="4391945" y="4728591"/>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A282AF-35CB-1A41-BD9C-BBAF8CF3406B}"/>
                </a:ext>
              </a:extLst>
            </p:cNvPr>
            <p:cNvSpPr/>
            <p:nvPr/>
          </p:nvSpPr>
          <p:spPr>
            <a:xfrm>
              <a:off x="4391945" y="4848547"/>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6BF8CDE0-F7C2-2849-AC6A-460080D9BF27}"/>
                </a:ext>
              </a:extLst>
            </p:cNvPr>
            <p:cNvSpPr/>
            <p:nvPr/>
          </p:nvSpPr>
          <p:spPr>
            <a:xfrm>
              <a:off x="4823522" y="4724505"/>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070E84-268F-4144-AD30-C63B501B3592}"/>
                </a:ext>
              </a:extLst>
            </p:cNvPr>
            <p:cNvSpPr/>
            <p:nvPr/>
          </p:nvSpPr>
          <p:spPr>
            <a:xfrm>
              <a:off x="4823522" y="4844461"/>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053FEFC1-46A5-0445-A1A5-B45A2785ECEF}"/>
                </a:ext>
              </a:extLst>
            </p:cNvPr>
            <p:cNvSpPr/>
            <p:nvPr/>
          </p:nvSpPr>
          <p:spPr>
            <a:xfrm>
              <a:off x="5277061" y="4732677"/>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EF6505-5DB6-DC45-BB0E-2737FD97B9B4}"/>
                </a:ext>
              </a:extLst>
            </p:cNvPr>
            <p:cNvSpPr/>
            <p:nvPr/>
          </p:nvSpPr>
          <p:spPr>
            <a:xfrm>
              <a:off x="5277061" y="4852633"/>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8E4B95DC-F401-9248-BC5C-64D4DEFD07C6}"/>
                </a:ext>
              </a:extLst>
            </p:cNvPr>
            <p:cNvSpPr/>
            <p:nvPr/>
          </p:nvSpPr>
          <p:spPr>
            <a:xfrm>
              <a:off x="5708638" y="4728591"/>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204A3CD-D2C5-6744-A43E-F5EED0F1F086}"/>
                </a:ext>
              </a:extLst>
            </p:cNvPr>
            <p:cNvSpPr/>
            <p:nvPr/>
          </p:nvSpPr>
          <p:spPr>
            <a:xfrm>
              <a:off x="5708638" y="4848547"/>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EAE62DA-D27D-6C46-928E-09E798853B69}"/>
                </a:ext>
              </a:extLst>
            </p:cNvPr>
            <p:cNvSpPr/>
            <p:nvPr/>
          </p:nvSpPr>
          <p:spPr>
            <a:xfrm>
              <a:off x="6128666" y="4728591"/>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D538EAB-EF15-F249-B76D-88C4E2F8EAAF}"/>
                </a:ext>
              </a:extLst>
            </p:cNvPr>
            <p:cNvSpPr/>
            <p:nvPr/>
          </p:nvSpPr>
          <p:spPr>
            <a:xfrm>
              <a:off x="6128666" y="4848547"/>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F3C33904-C9B0-434A-A850-53D8F57D698A}"/>
                </a:ext>
              </a:extLst>
            </p:cNvPr>
            <p:cNvSpPr/>
            <p:nvPr/>
          </p:nvSpPr>
          <p:spPr>
            <a:xfrm>
              <a:off x="6560243" y="4724505"/>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10309C9-F251-EF47-BB35-1A11D51031F8}"/>
                </a:ext>
              </a:extLst>
            </p:cNvPr>
            <p:cNvSpPr/>
            <p:nvPr/>
          </p:nvSpPr>
          <p:spPr>
            <a:xfrm>
              <a:off x="6560243" y="4844461"/>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33252210-6519-B444-AAEE-7178ADD08BE4}"/>
                </a:ext>
              </a:extLst>
            </p:cNvPr>
            <p:cNvSpPr/>
            <p:nvPr/>
          </p:nvSpPr>
          <p:spPr>
            <a:xfrm>
              <a:off x="4391945" y="5237699"/>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7B7B4B7-863D-9043-A60C-866FABFB5790}"/>
                </a:ext>
              </a:extLst>
            </p:cNvPr>
            <p:cNvSpPr/>
            <p:nvPr/>
          </p:nvSpPr>
          <p:spPr>
            <a:xfrm>
              <a:off x="4391945" y="5357655"/>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BFE98D18-6775-7B4B-84BF-24229059BF25}"/>
                </a:ext>
              </a:extLst>
            </p:cNvPr>
            <p:cNvSpPr/>
            <p:nvPr/>
          </p:nvSpPr>
          <p:spPr>
            <a:xfrm>
              <a:off x="4823522" y="5233613"/>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1852090-6C44-EE4B-A8D4-4F9397F96737}"/>
                </a:ext>
              </a:extLst>
            </p:cNvPr>
            <p:cNvSpPr/>
            <p:nvPr/>
          </p:nvSpPr>
          <p:spPr>
            <a:xfrm>
              <a:off x="4823522" y="5353569"/>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C8723339-2693-8E40-8D71-4954471E5F20}"/>
                </a:ext>
              </a:extLst>
            </p:cNvPr>
            <p:cNvSpPr/>
            <p:nvPr/>
          </p:nvSpPr>
          <p:spPr>
            <a:xfrm>
              <a:off x="5277061" y="5241785"/>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9A6D58A-EF59-354C-8B0B-B69D1B8820CE}"/>
                </a:ext>
              </a:extLst>
            </p:cNvPr>
            <p:cNvSpPr/>
            <p:nvPr/>
          </p:nvSpPr>
          <p:spPr>
            <a:xfrm>
              <a:off x="5277061" y="5361741"/>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8AA0842D-7C2F-6B4E-95D0-3CD7253C6001}"/>
                </a:ext>
              </a:extLst>
            </p:cNvPr>
            <p:cNvSpPr/>
            <p:nvPr/>
          </p:nvSpPr>
          <p:spPr>
            <a:xfrm>
              <a:off x="5708638" y="5237699"/>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87F9D7A-8E52-7746-8291-3CE0713DF0CF}"/>
                </a:ext>
              </a:extLst>
            </p:cNvPr>
            <p:cNvSpPr/>
            <p:nvPr/>
          </p:nvSpPr>
          <p:spPr>
            <a:xfrm>
              <a:off x="5708638" y="5357655"/>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18F40EFF-877E-444E-9011-647FFBEA373D}"/>
                </a:ext>
              </a:extLst>
            </p:cNvPr>
            <p:cNvSpPr/>
            <p:nvPr/>
          </p:nvSpPr>
          <p:spPr>
            <a:xfrm>
              <a:off x="6128666" y="5237699"/>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88DF146-7D5B-6F48-A3E1-FE87CA722256}"/>
                </a:ext>
              </a:extLst>
            </p:cNvPr>
            <p:cNvSpPr/>
            <p:nvPr/>
          </p:nvSpPr>
          <p:spPr>
            <a:xfrm>
              <a:off x="6128666" y="5357655"/>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6EDF8BAB-D6C8-2A4B-8217-2E2BEF67F32A}"/>
                </a:ext>
              </a:extLst>
            </p:cNvPr>
            <p:cNvSpPr/>
            <p:nvPr/>
          </p:nvSpPr>
          <p:spPr>
            <a:xfrm>
              <a:off x="6560243" y="5233613"/>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2EA8E0C-2988-434C-AE4F-31282F730E65}"/>
                </a:ext>
              </a:extLst>
            </p:cNvPr>
            <p:cNvSpPr/>
            <p:nvPr/>
          </p:nvSpPr>
          <p:spPr>
            <a:xfrm>
              <a:off x="6560243" y="5353569"/>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2F2BB6D-1CD5-6B4E-979D-F6B299BB4341}"/>
                </a:ext>
              </a:extLst>
            </p:cNvPr>
            <p:cNvSpPr/>
            <p:nvPr/>
          </p:nvSpPr>
          <p:spPr>
            <a:xfrm>
              <a:off x="4391945" y="5747204"/>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312D037-BF3A-0F4B-960D-351A8D762F4B}"/>
                </a:ext>
              </a:extLst>
            </p:cNvPr>
            <p:cNvSpPr/>
            <p:nvPr/>
          </p:nvSpPr>
          <p:spPr>
            <a:xfrm>
              <a:off x="4391945" y="5867160"/>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CBAED021-6D0E-2947-9B37-C53B1E76AA13}"/>
                </a:ext>
              </a:extLst>
            </p:cNvPr>
            <p:cNvSpPr/>
            <p:nvPr/>
          </p:nvSpPr>
          <p:spPr>
            <a:xfrm>
              <a:off x="4823522" y="5743118"/>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C8A1BAC-7142-8142-8585-DDE43217DB2A}"/>
                </a:ext>
              </a:extLst>
            </p:cNvPr>
            <p:cNvSpPr/>
            <p:nvPr/>
          </p:nvSpPr>
          <p:spPr>
            <a:xfrm>
              <a:off x="4823522" y="5863074"/>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F3D5C6F6-20EC-E249-9ABE-8EEA7960E09E}"/>
                </a:ext>
              </a:extLst>
            </p:cNvPr>
            <p:cNvSpPr/>
            <p:nvPr/>
          </p:nvSpPr>
          <p:spPr>
            <a:xfrm>
              <a:off x="5277061" y="5751290"/>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7FD3675-7B4A-C641-B26E-F9EED9EF009E}"/>
                </a:ext>
              </a:extLst>
            </p:cNvPr>
            <p:cNvSpPr/>
            <p:nvPr/>
          </p:nvSpPr>
          <p:spPr>
            <a:xfrm>
              <a:off x="5277061" y="5871246"/>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078B23AC-7F36-EA40-98DB-6B160EA70EBD}"/>
                </a:ext>
              </a:extLst>
            </p:cNvPr>
            <p:cNvSpPr/>
            <p:nvPr/>
          </p:nvSpPr>
          <p:spPr>
            <a:xfrm>
              <a:off x="5708638" y="5747204"/>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E9194FF-45ED-5148-BD97-A6D7A7B72936}"/>
                </a:ext>
              </a:extLst>
            </p:cNvPr>
            <p:cNvSpPr/>
            <p:nvPr/>
          </p:nvSpPr>
          <p:spPr>
            <a:xfrm>
              <a:off x="5708638" y="5867160"/>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E0840681-6ABD-6244-B62C-D8FD60B50C37}"/>
                </a:ext>
              </a:extLst>
            </p:cNvPr>
            <p:cNvSpPr/>
            <p:nvPr/>
          </p:nvSpPr>
          <p:spPr>
            <a:xfrm>
              <a:off x="6128666" y="5747204"/>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3BFDE68-99A6-A342-B669-D06A26D498BD}"/>
                </a:ext>
              </a:extLst>
            </p:cNvPr>
            <p:cNvSpPr/>
            <p:nvPr/>
          </p:nvSpPr>
          <p:spPr>
            <a:xfrm>
              <a:off x="6128666" y="5867160"/>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30229E3D-9FD0-6E4B-BA8E-361377E1D9EE}"/>
                </a:ext>
              </a:extLst>
            </p:cNvPr>
            <p:cNvSpPr/>
            <p:nvPr/>
          </p:nvSpPr>
          <p:spPr>
            <a:xfrm>
              <a:off x="6560243" y="5743118"/>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C22DD53-5AB4-0C43-B805-85826BBB008E}"/>
                </a:ext>
              </a:extLst>
            </p:cNvPr>
            <p:cNvSpPr/>
            <p:nvPr/>
          </p:nvSpPr>
          <p:spPr>
            <a:xfrm>
              <a:off x="6560243" y="5863074"/>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6E71C0D-3DD3-4E3C-F798-D549B75DCA63}"/>
                  </a:ext>
                </a:extLst>
              </p:cNvPr>
              <p:cNvSpPr txBox="1"/>
              <p:nvPr/>
            </p:nvSpPr>
            <p:spPr>
              <a:xfrm>
                <a:off x="7403409" y="651771"/>
                <a:ext cx="4303535" cy="3046988"/>
              </a:xfrm>
              <a:prstGeom prst="rect">
                <a:avLst/>
              </a:prstGeom>
              <a:noFill/>
            </p:spPr>
            <p:txBody>
              <a:bodyPr wrap="square" rtlCol="0">
                <a:spAutoFit/>
              </a:bodyPr>
              <a:lstStyle/>
              <a:p>
                <a:r>
                  <a:rPr lang="en-US" sz="3200" i="1" dirty="0">
                    <a:solidFill>
                      <a:srgbClr val="C00000"/>
                    </a:solidFill>
                  </a:rPr>
                  <a:t>Fully describing the state of </a:t>
                </a:r>
                <a:r>
                  <a:rPr lang="en-CA" sz="3200" b="0" i="1" dirty="0">
                    <a:solidFill>
                      <a:srgbClr val="C00000"/>
                    </a:solidFill>
                  </a:rPr>
                  <a:t> </a:t>
                </a:r>
                <a14:m>
                  <m:oMath xmlns:m="http://schemas.openxmlformats.org/officeDocument/2006/math">
                    <m:r>
                      <a:rPr lang="en-CA" sz="3200" b="0" i="1" smtClean="0">
                        <a:solidFill>
                          <a:srgbClr val="C00000"/>
                        </a:solidFill>
                        <a:latin typeface="Cambria Math" panose="02040503050406030204" pitchFamily="18" charset="0"/>
                      </a:rPr>
                      <m:t>𝑁</m:t>
                    </m:r>
                    <m:r>
                      <a:rPr lang="en-CA" sz="3200" b="0" i="1" smtClean="0">
                        <a:solidFill>
                          <a:srgbClr val="C00000"/>
                        </a:solidFill>
                        <a:latin typeface="Cambria Math" panose="02040503050406030204" pitchFamily="18" charset="0"/>
                      </a:rPr>
                      <m:t>=300</m:t>
                    </m:r>
                  </m:oMath>
                </a14:m>
                <a:r>
                  <a:rPr lang="en-US" sz="3200" i="1" dirty="0">
                    <a:solidFill>
                      <a:srgbClr val="C00000"/>
                    </a:solidFill>
                  </a:rPr>
                  <a:t> qubits requires a hard disk bigger than the visible universe! </a:t>
                </a:r>
              </a:p>
              <a:p>
                <a:endParaRPr lang="en-US" sz="3200" i="1" dirty="0">
                  <a:solidFill>
                    <a:srgbClr val="C00000"/>
                  </a:solidFill>
                </a:endParaRPr>
              </a:p>
            </p:txBody>
          </p:sp>
        </mc:Choice>
        <mc:Fallback xmlns="">
          <p:sp>
            <p:nvSpPr>
              <p:cNvPr id="3" name="TextBox 2">
                <a:extLst>
                  <a:ext uri="{FF2B5EF4-FFF2-40B4-BE49-F238E27FC236}">
                    <a16:creationId xmlns:a16="http://schemas.microsoft.com/office/drawing/2014/main" id="{56E71C0D-3DD3-4E3C-F798-D549B75DCA63}"/>
                  </a:ext>
                </a:extLst>
              </p:cNvPr>
              <p:cNvSpPr txBox="1">
                <a:spLocks noRot="1" noChangeAspect="1" noMove="1" noResize="1" noEditPoints="1" noAdjustHandles="1" noChangeArrowheads="1" noChangeShapeType="1" noTextEdit="1"/>
              </p:cNvSpPr>
              <p:nvPr/>
            </p:nvSpPr>
            <p:spPr>
              <a:xfrm>
                <a:off x="7403409" y="651771"/>
                <a:ext cx="4303535" cy="3046988"/>
              </a:xfrm>
              <a:prstGeom prst="rect">
                <a:avLst/>
              </a:prstGeom>
              <a:blipFill>
                <a:blip r:embed="rId5"/>
                <a:stretch>
                  <a:fillRect l="-3529" t="-2490" r="-5000"/>
                </a:stretch>
              </a:blipFill>
            </p:spPr>
            <p:txBody>
              <a:bodyPr/>
              <a:lstStyle/>
              <a:p>
                <a:r>
                  <a:rPr lang="en-US">
                    <a:noFill/>
                  </a:rPr>
                  <a:t> </a:t>
                </a:r>
              </a:p>
            </p:txBody>
          </p:sp>
        </mc:Fallback>
      </mc:AlternateContent>
    </p:spTree>
    <p:extLst>
      <p:ext uri="{BB962C8B-B14F-4D97-AF65-F5344CB8AC3E}">
        <p14:creationId xmlns:p14="http://schemas.microsoft.com/office/powerpoint/2010/main" val="11838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F98F-E77B-0549-9032-3DC9488BC26B}"/>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1FFB3DB-9E46-5949-B700-59AF4DA2DE68}"/>
              </a:ext>
            </a:extLst>
          </p:cNvPr>
          <p:cNvSpPr>
            <a:spLocks noGrp="1"/>
          </p:cNvSpPr>
          <p:nvPr>
            <p:ph idx="1"/>
          </p:nvPr>
        </p:nvSpPr>
        <p:spPr/>
        <p:txBody>
          <a:bodyPr/>
          <a:lstStyle/>
          <a:p>
            <a:r>
              <a:rPr lang="en-US" dirty="0"/>
              <a:t>Bird’s eye view</a:t>
            </a:r>
          </a:p>
          <a:p>
            <a:pPr marL="0" indent="0">
              <a:buNone/>
            </a:pPr>
            <a:endParaRPr lang="en-US" dirty="0"/>
          </a:p>
          <a:p>
            <a:r>
              <a:rPr lang="en-US" dirty="0"/>
              <a:t>Class structure</a:t>
            </a:r>
          </a:p>
          <a:p>
            <a:pPr marL="0" indent="0">
              <a:buNone/>
            </a:pPr>
            <a:endParaRPr lang="en-US" dirty="0"/>
          </a:p>
          <a:p>
            <a:endParaRPr lang="en-US" dirty="0"/>
          </a:p>
        </p:txBody>
      </p:sp>
    </p:spTree>
    <p:extLst>
      <p:ext uri="{BB962C8B-B14F-4D97-AF65-F5344CB8AC3E}">
        <p14:creationId xmlns:p14="http://schemas.microsoft.com/office/powerpoint/2010/main" val="2690579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790" y="2675856"/>
            <a:ext cx="10515600" cy="2601996"/>
          </a:xfrm>
        </p:spPr>
        <p:txBody>
          <a:bodyPr>
            <a:normAutofit/>
          </a:bodyPr>
          <a:lstStyle/>
          <a:p>
            <a:pPr marL="0" indent="0">
              <a:buNone/>
            </a:pPr>
            <a:r>
              <a:rPr lang="en-US" sz="5400" b="1" dirty="0"/>
              <a:t>What can a quantum computer do?</a:t>
            </a:r>
          </a:p>
        </p:txBody>
      </p:sp>
    </p:spTree>
    <p:extLst>
      <p:ext uri="{BB962C8B-B14F-4D97-AF65-F5344CB8AC3E}">
        <p14:creationId xmlns:p14="http://schemas.microsoft.com/office/powerpoint/2010/main" val="894700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AFD2B3-03BE-504D-D17B-F3656B6049A2}"/>
              </a:ext>
            </a:extLst>
          </p:cNvPr>
          <p:cNvSpPr txBox="1"/>
          <p:nvPr/>
        </p:nvSpPr>
        <p:spPr>
          <a:xfrm>
            <a:off x="310746" y="234140"/>
            <a:ext cx="8068910" cy="707886"/>
          </a:xfrm>
          <a:prstGeom prst="rect">
            <a:avLst/>
          </a:prstGeom>
          <a:noFill/>
        </p:spPr>
        <p:txBody>
          <a:bodyPr wrap="square" rtlCol="0">
            <a:spAutoFit/>
          </a:bodyPr>
          <a:lstStyle/>
          <a:p>
            <a:pPr>
              <a:tabLst>
                <a:tab pos="2673350" algn="l"/>
              </a:tabLst>
            </a:pPr>
            <a:r>
              <a:rPr lang="en-US" sz="4000" b="1" dirty="0"/>
              <a:t>Simulate quantum physics</a:t>
            </a:r>
          </a:p>
        </p:txBody>
      </p:sp>
      <p:pic>
        <p:nvPicPr>
          <p:cNvPr id="9" name="Picture 8">
            <a:extLst>
              <a:ext uri="{FF2B5EF4-FFF2-40B4-BE49-F238E27FC236}">
                <a16:creationId xmlns:a16="http://schemas.microsoft.com/office/drawing/2014/main" id="{59FEC600-6F14-E53D-5DDF-4860C4E084CE}"/>
              </a:ext>
            </a:extLst>
          </p:cNvPr>
          <p:cNvPicPr>
            <a:picLocks noChangeAspect="1"/>
          </p:cNvPicPr>
          <p:nvPr/>
        </p:nvPicPr>
        <p:blipFill>
          <a:blip r:embed="rId3"/>
          <a:stretch>
            <a:fillRect/>
          </a:stretch>
        </p:blipFill>
        <p:spPr>
          <a:xfrm>
            <a:off x="8379656" y="3282926"/>
            <a:ext cx="3518137" cy="3203802"/>
          </a:xfrm>
          <a:prstGeom prst="rect">
            <a:avLst/>
          </a:prstGeom>
        </p:spPr>
      </p:pic>
      <p:sp>
        <p:nvSpPr>
          <p:cNvPr id="10" name="Rectangular Callout 9">
            <a:extLst>
              <a:ext uri="{FF2B5EF4-FFF2-40B4-BE49-F238E27FC236}">
                <a16:creationId xmlns:a16="http://schemas.microsoft.com/office/drawing/2014/main" id="{430B6CF8-0E45-660B-E88C-1ABDD94FCAB3}"/>
              </a:ext>
            </a:extLst>
          </p:cNvPr>
          <p:cNvSpPr/>
          <p:nvPr/>
        </p:nvSpPr>
        <p:spPr>
          <a:xfrm>
            <a:off x="8487278" y="1409073"/>
            <a:ext cx="3518137" cy="1706301"/>
          </a:xfrm>
          <a:prstGeom prst="wedgeRectCallout">
            <a:avLst>
              <a:gd name="adj1" fmla="val 7711"/>
              <a:gd name="adj2" fmla="val 78975"/>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1A37E1-97FC-2DB8-C0C2-44DEAFE75B68}"/>
              </a:ext>
            </a:extLst>
          </p:cNvPr>
          <p:cNvSpPr txBox="1"/>
          <p:nvPr/>
        </p:nvSpPr>
        <p:spPr>
          <a:xfrm>
            <a:off x="8700270" y="1714221"/>
            <a:ext cx="3197523" cy="1200329"/>
          </a:xfrm>
          <a:prstGeom prst="rect">
            <a:avLst/>
          </a:prstGeom>
          <a:noFill/>
        </p:spPr>
        <p:txBody>
          <a:bodyPr wrap="square" rtlCol="0">
            <a:spAutoFit/>
          </a:bodyPr>
          <a:lstStyle/>
          <a:p>
            <a:r>
              <a:rPr lang="en-US" sz="2400" b="1" dirty="0"/>
              <a:t>Feynman: </a:t>
            </a:r>
            <a:r>
              <a:rPr lang="en-US" sz="2400" b="1" dirty="0">
                <a:solidFill>
                  <a:srgbClr val="C00000"/>
                </a:solidFill>
              </a:rPr>
              <a:t>This is the killer app I’ve been dreaming of!</a:t>
            </a:r>
          </a:p>
        </p:txBody>
      </p:sp>
      <p:sp>
        <p:nvSpPr>
          <p:cNvPr id="2" name="Content Placeholder 2">
            <a:extLst>
              <a:ext uri="{FF2B5EF4-FFF2-40B4-BE49-F238E27FC236}">
                <a16:creationId xmlns:a16="http://schemas.microsoft.com/office/drawing/2014/main" id="{C9E301D0-A6B1-AC53-21D9-D02D360587CA}"/>
              </a:ext>
            </a:extLst>
          </p:cNvPr>
          <p:cNvSpPr txBox="1">
            <a:spLocks/>
          </p:cNvSpPr>
          <p:nvPr/>
        </p:nvSpPr>
        <p:spPr>
          <a:xfrm>
            <a:off x="902737" y="1019110"/>
            <a:ext cx="5592580" cy="587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Biomolecules</a:t>
            </a:r>
          </a:p>
        </p:txBody>
      </p:sp>
      <p:pic>
        <p:nvPicPr>
          <p:cNvPr id="3" name="Picture 10" descr="Abstract Image">
            <a:extLst>
              <a:ext uri="{FF2B5EF4-FFF2-40B4-BE49-F238E27FC236}">
                <a16:creationId xmlns:a16="http://schemas.microsoft.com/office/drawing/2014/main" id="{CBCF7016-0E96-7CB2-B8E3-7A43EF7FB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96" y="1606901"/>
            <a:ext cx="3749623" cy="21522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F5735F4C-9955-4A48-59CD-A9A4C58A1AB2}"/>
              </a:ext>
            </a:extLst>
          </p:cNvPr>
          <p:cNvSpPr txBox="1">
            <a:spLocks/>
          </p:cNvSpPr>
          <p:nvPr/>
        </p:nvSpPr>
        <p:spPr>
          <a:xfrm>
            <a:off x="2495315" y="4346508"/>
            <a:ext cx="5592580" cy="587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Exotic materials</a:t>
            </a:r>
          </a:p>
        </p:txBody>
      </p:sp>
      <p:pic>
        <p:nvPicPr>
          <p:cNvPr id="5" name="Picture 14" descr="Electric car batteries: everything you need to know">
            <a:extLst>
              <a:ext uri="{FF2B5EF4-FFF2-40B4-BE49-F238E27FC236}">
                <a16:creationId xmlns:a16="http://schemas.microsoft.com/office/drawing/2014/main" id="{AE29D958-6951-6F03-07A0-040CAD059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7516" y="4859558"/>
            <a:ext cx="3279671" cy="1845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Physicists discover a “family” of robust, superconducting graphene  structures | MIT News | Massachusetts Institute of Technology">
            <a:extLst>
              <a:ext uri="{FF2B5EF4-FFF2-40B4-BE49-F238E27FC236}">
                <a16:creationId xmlns:a16="http://schemas.microsoft.com/office/drawing/2014/main" id="{08FC4DC4-D844-FEE3-D3E4-209390E3DB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177" y="5174005"/>
            <a:ext cx="2708276" cy="16926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B4162D9C-069B-F042-863E-E72B98C90E6A}"/>
              </a:ext>
            </a:extLst>
          </p:cNvPr>
          <p:cNvSpPr txBox="1">
            <a:spLocks/>
          </p:cNvSpPr>
          <p:nvPr/>
        </p:nvSpPr>
        <p:spPr>
          <a:xfrm>
            <a:off x="4264298" y="1514473"/>
            <a:ext cx="5592580" cy="587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Fundamental physics</a:t>
            </a:r>
          </a:p>
        </p:txBody>
      </p:sp>
      <p:pic>
        <p:nvPicPr>
          <p:cNvPr id="14" name="Picture 22" descr="Quarks: Is That All There Is? · Physics">
            <a:extLst>
              <a:ext uri="{FF2B5EF4-FFF2-40B4-BE49-F238E27FC236}">
                <a16:creationId xmlns:a16="http://schemas.microsoft.com/office/drawing/2014/main" id="{8AB276DA-B3D8-FCD4-6A23-7DAF699677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8971" y="2206382"/>
            <a:ext cx="1996621" cy="16113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German scientists produce first Bose-Einstein condensate with calcium atoms">
            <a:extLst>
              <a:ext uri="{FF2B5EF4-FFF2-40B4-BE49-F238E27FC236}">
                <a16:creationId xmlns:a16="http://schemas.microsoft.com/office/drawing/2014/main" id="{8B075428-31A8-033D-0213-B9829951D5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1085" y="1972234"/>
            <a:ext cx="2136810" cy="140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6DA395-BBB2-9A2F-484B-BBD192846FEB}"/>
              </a:ext>
            </a:extLst>
          </p:cNvPr>
          <p:cNvSpPr txBox="1"/>
          <p:nvPr/>
        </p:nvSpPr>
        <p:spPr>
          <a:xfrm>
            <a:off x="310746" y="234140"/>
            <a:ext cx="11216690" cy="707886"/>
          </a:xfrm>
          <a:prstGeom prst="rect">
            <a:avLst/>
          </a:prstGeom>
          <a:noFill/>
        </p:spPr>
        <p:txBody>
          <a:bodyPr wrap="square" rtlCol="0">
            <a:spAutoFit/>
          </a:bodyPr>
          <a:lstStyle/>
          <a:p>
            <a:pPr>
              <a:tabLst>
                <a:tab pos="2673350" algn="l"/>
              </a:tabLst>
            </a:pPr>
            <a:r>
              <a:rPr lang="en-US" sz="4000" b="1" dirty="0"/>
              <a:t>Potential use case: finding new catalysts</a:t>
            </a:r>
          </a:p>
        </p:txBody>
      </p:sp>
      <p:pic>
        <p:nvPicPr>
          <p:cNvPr id="6" name="Picture 5">
            <a:extLst>
              <a:ext uri="{FF2B5EF4-FFF2-40B4-BE49-F238E27FC236}">
                <a16:creationId xmlns:a16="http://schemas.microsoft.com/office/drawing/2014/main" id="{5E6486AD-7DD8-6C3F-CF45-BF7FDD2B3639}"/>
              </a:ext>
            </a:extLst>
          </p:cNvPr>
          <p:cNvPicPr>
            <a:picLocks noChangeAspect="1"/>
          </p:cNvPicPr>
          <p:nvPr/>
        </p:nvPicPr>
        <p:blipFill>
          <a:blip r:embed="rId3"/>
          <a:stretch>
            <a:fillRect/>
          </a:stretch>
        </p:blipFill>
        <p:spPr>
          <a:xfrm>
            <a:off x="430668" y="1010668"/>
            <a:ext cx="3241923" cy="3225713"/>
          </a:xfrm>
          <a:prstGeom prst="rect">
            <a:avLst/>
          </a:prstGeom>
        </p:spPr>
      </p:pic>
      <p:sp>
        <p:nvSpPr>
          <p:cNvPr id="7" name="Title 1">
            <a:extLst>
              <a:ext uri="{FF2B5EF4-FFF2-40B4-BE49-F238E27FC236}">
                <a16:creationId xmlns:a16="http://schemas.microsoft.com/office/drawing/2014/main" id="{2BD4721E-73CC-3871-1C86-325C9AE7BA80}"/>
              </a:ext>
            </a:extLst>
          </p:cNvPr>
          <p:cNvSpPr txBox="1">
            <a:spLocks/>
          </p:cNvSpPr>
          <p:nvPr/>
        </p:nvSpPr>
        <p:spPr>
          <a:xfrm>
            <a:off x="4006876" y="1441225"/>
            <a:ext cx="7874378" cy="19877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mn-lt"/>
              </a:rPr>
              <a:t>Example: </a:t>
            </a:r>
            <a:r>
              <a:rPr lang="en-US" sz="2800" dirty="0">
                <a:latin typeface="+mn-lt"/>
              </a:rPr>
              <a:t>The Haber-Bosch process for artificial nitrogen fixation, used to make fertilizer, consumes ~2% of world’s energy output.</a:t>
            </a:r>
          </a:p>
        </p:txBody>
      </p:sp>
      <p:sp>
        <p:nvSpPr>
          <p:cNvPr id="8" name="Title 1">
            <a:extLst>
              <a:ext uri="{FF2B5EF4-FFF2-40B4-BE49-F238E27FC236}">
                <a16:creationId xmlns:a16="http://schemas.microsoft.com/office/drawing/2014/main" id="{13791EE5-5AEA-5E01-5024-F8D31C14648C}"/>
              </a:ext>
            </a:extLst>
          </p:cNvPr>
          <p:cNvSpPr txBox="1">
            <a:spLocks/>
          </p:cNvSpPr>
          <p:nvPr/>
        </p:nvSpPr>
        <p:spPr>
          <a:xfrm>
            <a:off x="4006876" y="3148793"/>
            <a:ext cx="6591170" cy="19877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mn-lt"/>
              </a:rPr>
              <a:t>In nature, nitrogen fixation is done via the catalyst </a:t>
            </a:r>
            <a:r>
              <a:rPr lang="en-US" sz="2800" b="1" i="1" dirty="0">
                <a:solidFill>
                  <a:srgbClr val="00B050"/>
                </a:solidFill>
                <a:latin typeface="+mn-lt"/>
              </a:rPr>
              <a:t>nitrogenase</a:t>
            </a:r>
            <a:r>
              <a:rPr lang="en-US" sz="2800" dirty="0">
                <a:latin typeface="+mn-lt"/>
              </a:rPr>
              <a:t>, which is not yet</a:t>
            </a:r>
            <a:br>
              <a:rPr lang="en-US" sz="2800" dirty="0">
                <a:latin typeface="+mn-lt"/>
              </a:rPr>
            </a:br>
            <a:r>
              <a:rPr lang="en-US" sz="2800" dirty="0">
                <a:latin typeface="+mn-lt"/>
              </a:rPr>
              <a:t>fully understood. </a:t>
            </a:r>
          </a:p>
        </p:txBody>
      </p:sp>
      <p:sp>
        <p:nvSpPr>
          <p:cNvPr id="10" name="TextBox 9">
            <a:extLst>
              <a:ext uri="{FF2B5EF4-FFF2-40B4-BE49-F238E27FC236}">
                <a16:creationId xmlns:a16="http://schemas.microsoft.com/office/drawing/2014/main" id="{354E1862-9DB5-BAA1-09CD-D021A7EFA140}"/>
              </a:ext>
            </a:extLst>
          </p:cNvPr>
          <p:cNvSpPr txBox="1"/>
          <p:nvPr/>
        </p:nvSpPr>
        <p:spPr>
          <a:xfrm>
            <a:off x="664564" y="5052564"/>
            <a:ext cx="11216690" cy="1015663"/>
          </a:xfrm>
          <a:prstGeom prst="rect">
            <a:avLst/>
          </a:prstGeom>
          <a:noFill/>
        </p:spPr>
        <p:txBody>
          <a:bodyPr wrap="square">
            <a:spAutoFit/>
          </a:bodyPr>
          <a:lstStyle/>
          <a:p>
            <a:r>
              <a:rPr lang="en-US" sz="3000" b="1" dirty="0">
                <a:solidFill>
                  <a:srgbClr val="C00000"/>
                </a:solidFill>
                <a:latin typeface="+mn-lt"/>
              </a:rPr>
              <a:t>Hope: </a:t>
            </a:r>
            <a:r>
              <a:rPr lang="en-US" sz="3000" dirty="0">
                <a:latin typeface="+mn-lt"/>
              </a:rPr>
              <a:t>Quantum simulation can help study these fundamental chemical processes better, and (potentially) help us find better catalysts.</a:t>
            </a:r>
          </a:p>
        </p:txBody>
      </p:sp>
      <p:pic>
        <p:nvPicPr>
          <p:cNvPr id="4098" name="Picture 2" descr="Nitrogenase - Wikipedia">
            <a:extLst>
              <a:ext uri="{FF2B5EF4-FFF2-40B4-BE49-F238E27FC236}">
                <a16:creationId xmlns:a16="http://schemas.microsoft.com/office/drawing/2014/main" id="{031F10E7-707D-2B5A-B498-7E925068E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3882" y="1854714"/>
            <a:ext cx="3198976" cy="319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64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9452" y="1700463"/>
            <a:ext cx="7267074" cy="2585323"/>
          </a:xfrm>
          <a:prstGeom prst="rect">
            <a:avLst/>
          </a:prstGeom>
          <a:noFill/>
        </p:spPr>
        <p:txBody>
          <a:bodyPr wrap="square" rtlCol="0">
            <a:spAutoFit/>
          </a:bodyPr>
          <a:lstStyle/>
          <a:p>
            <a:r>
              <a:rPr lang="en-US" sz="5400" b="1" i="1" dirty="0"/>
              <a:t>P = 15904</a:t>
            </a:r>
          </a:p>
          <a:p>
            <a:r>
              <a:rPr lang="en-US" sz="5400" b="1" i="1" dirty="0"/>
              <a:t>Q = 93520</a:t>
            </a:r>
          </a:p>
          <a:p>
            <a:r>
              <a:rPr lang="en-US" sz="5400" b="1" i="1" dirty="0"/>
              <a:t>P × Q = </a:t>
            </a:r>
            <a:r>
              <a:rPr lang="is-IS" sz="5400" b="1" i="1" dirty="0"/>
              <a:t>?</a:t>
            </a:r>
            <a:endParaRPr lang="en-US" sz="5400" b="1" i="1" dirty="0"/>
          </a:p>
        </p:txBody>
      </p:sp>
    </p:spTree>
    <p:extLst>
      <p:ext uri="{BB962C8B-B14F-4D97-AF65-F5344CB8AC3E}">
        <p14:creationId xmlns:p14="http://schemas.microsoft.com/office/powerpoint/2010/main" val="200890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71996-E1FC-98B9-1718-DE9F595D8DE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7AABF86-D50F-B6C8-CFCE-D635E5E56A0A}"/>
              </a:ext>
            </a:extLst>
          </p:cNvPr>
          <p:cNvSpPr txBox="1"/>
          <p:nvPr/>
        </p:nvSpPr>
        <p:spPr>
          <a:xfrm>
            <a:off x="2839452" y="1700463"/>
            <a:ext cx="7267074" cy="2585323"/>
          </a:xfrm>
          <a:prstGeom prst="rect">
            <a:avLst/>
          </a:prstGeom>
          <a:noFill/>
        </p:spPr>
        <p:txBody>
          <a:bodyPr wrap="square" rtlCol="0">
            <a:spAutoFit/>
          </a:bodyPr>
          <a:lstStyle/>
          <a:p>
            <a:r>
              <a:rPr lang="en-US" sz="5400" b="1" i="1" dirty="0"/>
              <a:t>P = 15904</a:t>
            </a:r>
          </a:p>
          <a:p>
            <a:r>
              <a:rPr lang="en-US" sz="5400" b="1" i="1" dirty="0"/>
              <a:t>Q = 93520</a:t>
            </a:r>
          </a:p>
          <a:p>
            <a:r>
              <a:rPr lang="en-US" sz="5400" b="1" i="1" dirty="0"/>
              <a:t>P × Q = </a:t>
            </a:r>
            <a:r>
              <a:rPr lang="is-IS" sz="5400" b="1" i="1" dirty="0"/>
              <a:t>1487342080</a:t>
            </a:r>
            <a:endParaRPr lang="en-US" sz="5400" b="1" i="1" dirty="0"/>
          </a:p>
        </p:txBody>
      </p:sp>
    </p:spTree>
    <p:extLst>
      <p:ext uri="{BB962C8B-B14F-4D97-AF65-F5344CB8AC3E}">
        <p14:creationId xmlns:p14="http://schemas.microsoft.com/office/powerpoint/2010/main" val="638871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9452" y="1700463"/>
            <a:ext cx="7267074" cy="2585323"/>
          </a:xfrm>
          <a:prstGeom prst="rect">
            <a:avLst/>
          </a:prstGeom>
          <a:noFill/>
        </p:spPr>
        <p:txBody>
          <a:bodyPr wrap="square" rtlCol="0">
            <a:spAutoFit/>
          </a:bodyPr>
          <a:lstStyle/>
          <a:p>
            <a:endParaRPr lang="is-IS" sz="5400" b="1" i="1" dirty="0"/>
          </a:p>
          <a:p>
            <a:br>
              <a:rPr lang="is-IS" sz="5400" b="1" i="1" dirty="0"/>
            </a:br>
            <a:r>
              <a:rPr lang="en-US" sz="5400" b="1" i="1" dirty="0"/>
              <a:t>P × Q = </a:t>
            </a:r>
            <a:r>
              <a:rPr lang="is-IS" sz="5400" b="1" i="1" dirty="0"/>
              <a:t>597680597</a:t>
            </a:r>
            <a:endParaRPr lang="en-US" sz="5400" b="1" i="1" dirty="0"/>
          </a:p>
        </p:txBody>
      </p:sp>
      <p:sp>
        <p:nvSpPr>
          <p:cNvPr id="2" name="Rectangle 1"/>
          <p:cNvSpPr/>
          <p:nvPr/>
        </p:nvSpPr>
        <p:spPr>
          <a:xfrm>
            <a:off x="2839452" y="1700463"/>
            <a:ext cx="6096000" cy="1754326"/>
          </a:xfrm>
          <a:prstGeom prst="rect">
            <a:avLst/>
          </a:prstGeom>
        </p:spPr>
        <p:txBody>
          <a:bodyPr>
            <a:spAutoFit/>
          </a:bodyPr>
          <a:lstStyle/>
          <a:p>
            <a:r>
              <a:rPr lang="en-US" sz="5400" b="1" i="1" dirty="0"/>
              <a:t>P = </a:t>
            </a:r>
            <a:r>
              <a:rPr lang="cs-CZ" sz="5400" b="1" i="1" dirty="0"/>
              <a:t>?</a:t>
            </a:r>
          </a:p>
          <a:p>
            <a:r>
              <a:rPr lang="en-US" sz="5400" b="1" i="1" dirty="0"/>
              <a:t>Q = </a:t>
            </a:r>
            <a:r>
              <a:rPr lang="is-IS" sz="5400" b="1" i="1" dirty="0"/>
              <a:t>?</a:t>
            </a:r>
            <a:endParaRPr lang="en-US" sz="5400" dirty="0"/>
          </a:p>
        </p:txBody>
      </p:sp>
    </p:spTree>
    <p:extLst>
      <p:ext uri="{BB962C8B-B14F-4D97-AF65-F5344CB8AC3E}">
        <p14:creationId xmlns:p14="http://schemas.microsoft.com/office/powerpoint/2010/main" val="888807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E8A34-E9B7-D862-40FA-98CA7C1CB8E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17445E5-D47B-2ADD-C73E-4F9BC9F20E2D}"/>
              </a:ext>
            </a:extLst>
          </p:cNvPr>
          <p:cNvSpPr txBox="1"/>
          <p:nvPr/>
        </p:nvSpPr>
        <p:spPr>
          <a:xfrm>
            <a:off x="2839452" y="1700463"/>
            <a:ext cx="7267074" cy="2585323"/>
          </a:xfrm>
          <a:prstGeom prst="rect">
            <a:avLst/>
          </a:prstGeom>
          <a:noFill/>
        </p:spPr>
        <p:txBody>
          <a:bodyPr wrap="square" rtlCol="0">
            <a:spAutoFit/>
          </a:bodyPr>
          <a:lstStyle/>
          <a:p>
            <a:endParaRPr lang="is-IS" sz="5400" b="1" i="1" dirty="0"/>
          </a:p>
          <a:p>
            <a:br>
              <a:rPr lang="is-IS" sz="5400" b="1" i="1" dirty="0"/>
            </a:br>
            <a:r>
              <a:rPr lang="en-US" sz="5400" b="1" i="1" dirty="0"/>
              <a:t>P × Q = </a:t>
            </a:r>
            <a:r>
              <a:rPr lang="is-IS" sz="5400" b="1" i="1" dirty="0"/>
              <a:t>597680597</a:t>
            </a:r>
            <a:endParaRPr lang="en-US" sz="5400" b="1" i="1" dirty="0"/>
          </a:p>
        </p:txBody>
      </p:sp>
      <p:sp>
        <p:nvSpPr>
          <p:cNvPr id="2" name="Rectangle 1">
            <a:extLst>
              <a:ext uri="{FF2B5EF4-FFF2-40B4-BE49-F238E27FC236}">
                <a16:creationId xmlns:a16="http://schemas.microsoft.com/office/drawing/2014/main" id="{F0462AB2-46D7-F247-74C8-505E7CBC85EF}"/>
              </a:ext>
            </a:extLst>
          </p:cNvPr>
          <p:cNvSpPr/>
          <p:nvPr/>
        </p:nvSpPr>
        <p:spPr>
          <a:xfrm>
            <a:off x="2839452" y="1700463"/>
            <a:ext cx="6096000" cy="1754326"/>
          </a:xfrm>
          <a:prstGeom prst="rect">
            <a:avLst/>
          </a:prstGeom>
        </p:spPr>
        <p:txBody>
          <a:bodyPr>
            <a:spAutoFit/>
          </a:bodyPr>
          <a:lstStyle/>
          <a:p>
            <a:r>
              <a:rPr lang="en-US" sz="5400" b="1" i="1" dirty="0"/>
              <a:t>P = </a:t>
            </a:r>
            <a:r>
              <a:rPr lang="cs-CZ" sz="5400" b="1" i="1" dirty="0"/>
              <a:t>17449</a:t>
            </a:r>
            <a:br>
              <a:rPr lang="cs-CZ" sz="5400" b="1" i="1" dirty="0"/>
            </a:br>
            <a:r>
              <a:rPr lang="en-US" sz="5400" b="1" i="1" dirty="0"/>
              <a:t>Q = </a:t>
            </a:r>
            <a:r>
              <a:rPr lang="is-IS" sz="5400" b="1" i="1" dirty="0"/>
              <a:t>34253</a:t>
            </a:r>
            <a:endParaRPr lang="en-US" sz="5400" dirty="0"/>
          </a:p>
        </p:txBody>
      </p:sp>
      <p:pic>
        <p:nvPicPr>
          <p:cNvPr id="3" name="Picture 2">
            <a:extLst>
              <a:ext uri="{FF2B5EF4-FFF2-40B4-BE49-F238E27FC236}">
                <a16:creationId xmlns:a16="http://schemas.microsoft.com/office/drawing/2014/main" id="{C7EABABA-EE5C-9E6F-1459-154627BF0778}"/>
              </a:ext>
            </a:extLst>
          </p:cNvPr>
          <p:cNvPicPr>
            <a:picLocks noChangeAspect="1"/>
          </p:cNvPicPr>
          <p:nvPr/>
        </p:nvPicPr>
        <p:blipFill>
          <a:blip r:embed="rId2"/>
          <a:stretch>
            <a:fillRect/>
          </a:stretch>
        </p:blipFill>
        <p:spPr>
          <a:xfrm>
            <a:off x="5058276" y="4683627"/>
            <a:ext cx="6438900" cy="1854200"/>
          </a:xfrm>
          <a:prstGeom prst="rect">
            <a:avLst/>
          </a:prstGeom>
        </p:spPr>
      </p:pic>
    </p:spTree>
    <p:extLst>
      <p:ext uri="{BB962C8B-B14F-4D97-AF65-F5344CB8AC3E}">
        <p14:creationId xmlns:p14="http://schemas.microsoft.com/office/powerpoint/2010/main" val="4071024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3527" y="3429000"/>
            <a:ext cx="1875689" cy="2813534"/>
          </a:xfrm>
          <a:prstGeom prst="rect">
            <a:avLst/>
          </a:prstGeom>
        </p:spPr>
      </p:pic>
      <p:sp>
        <p:nvSpPr>
          <p:cNvPr id="5" name="TextBox 4"/>
          <p:cNvSpPr txBox="1"/>
          <p:nvPr/>
        </p:nvSpPr>
        <p:spPr>
          <a:xfrm>
            <a:off x="3476016" y="4110753"/>
            <a:ext cx="7684168" cy="1200329"/>
          </a:xfrm>
          <a:prstGeom prst="rect">
            <a:avLst/>
          </a:prstGeom>
          <a:noFill/>
        </p:spPr>
        <p:txBody>
          <a:bodyPr wrap="square" rtlCol="0">
            <a:spAutoFit/>
          </a:bodyPr>
          <a:lstStyle/>
          <a:p>
            <a:r>
              <a:rPr lang="en-US" sz="3600" dirty="0"/>
              <a:t>Peter </a:t>
            </a:r>
            <a:r>
              <a:rPr lang="en-US" sz="3600" dirty="0" err="1"/>
              <a:t>Shor</a:t>
            </a:r>
            <a:r>
              <a:rPr lang="en-US" sz="3600" dirty="0"/>
              <a:t> (1994): quantum computers</a:t>
            </a:r>
            <a:br>
              <a:rPr lang="en-US" sz="3600" dirty="0"/>
            </a:br>
            <a:r>
              <a:rPr lang="en-US" sz="3600" dirty="0"/>
              <a:t>can factor large numbers very </a:t>
            </a:r>
            <a:r>
              <a:rPr lang="en-US" sz="3600" b="1" i="1" dirty="0">
                <a:solidFill>
                  <a:srgbClr val="00B050"/>
                </a:solidFill>
              </a:rPr>
              <a:t>quickly</a:t>
            </a:r>
            <a:r>
              <a:rPr lang="en-US" sz="3600" dirty="0"/>
              <a:t>!</a:t>
            </a:r>
          </a:p>
        </p:txBody>
      </p:sp>
      <p:sp>
        <p:nvSpPr>
          <p:cNvPr id="2" name="TextBox 1">
            <a:extLst>
              <a:ext uri="{FF2B5EF4-FFF2-40B4-BE49-F238E27FC236}">
                <a16:creationId xmlns:a16="http://schemas.microsoft.com/office/drawing/2014/main" id="{E21F3E28-07C4-9088-A35F-ED1CEC74CAA0}"/>
              </a:ext>
            </a:extLst>
          </p:cNvPr>
          <p:cNvSpPr txBox="1"/>
          <p:nvPr/>
        </p:nvSpPr>
        <p:spPr>
          <a:xfrm>
            <a:off x="660641" y="824894"/>
            <a:ext cx="8778327" cy="1200329"/>
          </a:xfrm>
          <a:prstGeom prst="rect">
            <a:avLst/>
          </a:prstGeom>
          <a:noFill/>
        </p:spPr>
        <p:txBody>
          <a:bodyPr wrap="square" rtlCol="0">
            <a:spAutoFit/>
          </a:bodyPr>
          <a:lstStyle/>
          <a:p>
            <a:r>
              <a:rPr lang="en-US" sz="3600" dirty="0"/>
              <a:t>RSA, most widely used encryption scheme, assumes it is </a:t>
            </a:r>
            <a:r>
              <a:rPr lang="en-US" sz="3600" b="1" i="1" dirty="0">
                <a:solidFill>
                  <a:srgbClr val="C00000"/>
                </a:solidFill>
              </a:rPr>
              <a:t>difficult</a:t>
            </a:r>
            <a:r>
              <a:rPr lang="en-US" sz="3600" dirty="0"/>
              <a:t> to factor large numbers</a:t>
            </a:r>
          </a:p>
        </p:txBody>
      </p:sp>
      <p:pic>
        <p:nvPicPr>
          <p:cNvPr id="10242" name="Picture 2" descr="RSA Archer Policy Program Management - subscription license (1 month ...">
            <a:extLst>
              <a:ext uri="{FF2B5EF4-FFF2-40B4-BE49-F238E27FC236}">
                <a16:creationId xmlns:a16="http://schemas.microsoft.com/office/drawing/2014/main" id="{6F18F1E5-F12B-EB6F-9F87-D15256E4F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703035"/>
            <a:ext cx="1925397" cy="144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15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4E56-470E-D44F-9927-A234B66E77B3}"/>
              </a:ext>
            </a:extLst>
          </p:cNvPr>
          <p:cNvSpPr>
            <a:spLocks noGrp="1"/>
          </p:cNvSpPr>
          <p:nvPr>
            <p:ph type="title"/>
          </p:nvPr>
        </p:nvSpPr>
        <p:spPr/>
        <p:txBody>
          <a:bodyPr/>
          <a:lstStyle/>
          <a:p>
            <a:r>
              <a:rPr lang="en-US" dirty="0"/>
              <a:t>Crossroads</a:t>
            </a:r>
          </a:p>
        </p:txBody>
      </p:sp>
      <p:sp>
        <p:nvSpPr>
          <p:cNvPr id="3" name="Content Placeholder 2">
            <a:extLst>
              <a:ext uri="{FF2B5EF4-FFF2-40B4-BE49-F238E27FC236}">
                <a16:creationId xmlns:a16="http://schemas.microsoft.com/office/drawing/2014/main" id="{5FDE6123-598F-574B-9C50-612FEB18CEF6}"/>
              </a:ext>
            </a:extLst>
          </p:cNvPr>
          <p:cNvSpPr>
            <a:spLocks noGrp="1"/>
          </p:cNvSpPr>
          <p:nvPr>
            <p:ph idx="1"/>
          </p:nvPr>
        </p:nvSpPr>
        <p:spPr>
          <a:xfrm>
            <a:off x="838200" y="1690687"/>
            <a:ext cx="10515600" cy="4681083"/>
          </a:xfrm>
        </p:spPr>
        <p:txBody>
          <a:bodyPr>
            <a:normAutofit/>
          </a:bodyPr>
          <a:lstStyle/>
          <a:p>
            <a:pPr marL="0" indent="0">
              <a:buNone/>
            </a:pPr>
            <a:r>
              <a:rPr lang="en-US" dirty="0"/>
              <a:t>Since Shor’s algorithm, physicists and computer scientists have been faced with three options:</a:t>
            </a:r>
          </a:p>
          <a:p>
            <a:pPr marL="971550" lvl="1" indent="-514350">
              <a:buFont typeface="+mj-lt"/>
              <a:buAutoNum type="arabicPeriod"/>
            </a:pPr>
            <a:r>
              <a:rPr lang="en-US" sz="2800" dirty="0"/>
              <a:t>Quantum mechanics is wrong.</a:t>
            </a:r>
          </a:p>
          <a:p>
            <a:pPr marL="971550" lvl="1" indent="-514350">
              <a:buFont typeface="+mj-lt"/>
              <a:buAutoNum type="arabicPeriod"/>
            </a:pPr>
            <a:r>
              <a:rPr lang="en-US" sz="2800" dirty="0"/>
              <a:t>There is a fast classical algorithm for factoring.</a:t>
            </a:r>
          </a:p>
          <a:p>
            <a:pPr marL="971550" lvl="1" indent="-514350">
              <a:buFont typeface="+mj-lt"/>
              <a:buAutoNum type="arabicPeriod"/>
            </a:pPr>
            <a:r>
              <a:rPr lang="en-US" sz="2800" dirty="0"/>
              <a:t>Quantum computers are more powerful than </a:t>
            </a:r>
            <a:br>
              <a:rPr lang="en-US" sz="2800" dirty="0"/>
            </a:br>
            <a:r>
              <a:rPr lang="en-US" sz="2800" dirty="0"/>
              <a:t>classical computers.</a:t>
            </a:r>
          </a:p>
          <a:p>
            <a:endParaRPr lang="en-US" sz="2400" dirty="0"/>
          </a:p>
          <a:p>
            <a:endParaRPr lang="en-US" sz="2400" dirty="0"/>
          </a:p>
          <a:p>
            <a:endParaRPr lang="en-US" sz="2400" dirty="0"/>
          </a:p>
        </p:txBody>
      </p:sp>
      <p:pic>
        <p:nvPicPr>
          <p:cNvPr id="4" name="Picture 3">
            <a:extLst>
              <a:ext uri="{FF2B5EF4-FFF2-40B4-BE49-F238E27FC236}">
                <a16:creationId xmlns:a16="http://schemas.microsoft.com/office/drawing/2014/main" id="{CA984555-FDA1-5741-8251-8F31AC484D3D}"/>
              </a:ext>
            </a:extLst>
          </p:cNvPr>
          <p:cNvPicPr>
            <a:picLocks noChangeAspect="1"/>
          </p:cNvPicPr>
          <p:nvPr/>
        </p:nvPicPr>
        <p:blipFill>
          <a:blip r:embed="rId2"/>
          <a:stretch>
            <a:fillRect/>
          </a:stretch>
        </p:blipFill>
        <p:spPr>
          <a:xfrm>
            <a:off x="8505370" y="4400248"/>
            <a:ext cx="3686629" cy="2457752"/>
          </a:xfrm>
          <a:prstGeom prst="rect">
            <a:avLst/>
          </a:prstGeom>
        </p:spPr>
      </p:pic>
      <p:sp>
        <p:nvSpPr>
          <p:cNvPr id="6" name="TextBox 5">
            <a:extLst>
              <a:ext uri="{FF2B5EF4-FFF2-40B4-BE49-F238E27FC236}">
                <a16:creationId xmlns:a16="http://schemas.microsoft.com/office/drawing/2014/main" id="{A8D76A70-BCC0-E843-94AA-D0DC79128F0E}"/>
              </a:ext>
            </a:extLst>
          </p:cNvPr>
          <p:cNvSpPr txBox="1"/>
          <p:nvPr/>
        </p:nvSpPr>
        <p:spPr>
          <a:xfrm>
            <a:off x="838200" y="4520982"/>
            <a:ext cx="7141028" cy="646331"/>
          </a:xfrm>
          <a:prstGeom prst="rect">
            <a:avLst/>
          </a:prstGeom>
          <a:noFill/>
        </p:spPr>
        <p:txBody>
          <a:bodyPr wrap="square" rtlCol="0">
            <a:spAutoFit/>
          </a:bodyPr>
          <a:lstStyle/>
          <a:p>
            <a:r>
              <a:rPr lang="en-US" sz="3600" b="1" dirty="0">
                <a:solidFill>
                  <a:srgbClr val="FF0000"/>
                </a:solidFill>
              </a:rPr>
              <a:t>At least one of these must be true!</a:t>
            </a:r>
          </a:p>
        </p:txBody>
      </p:sp>
      <p:sp>
        <p:nvSpPr>
          <p:cNvPr id="7" name="TextBox 6">
            <a:extLst>
              <a:ext uri="{FF2B5EF4-FFF2-40B4-BE49-F238E27FC236}">
                <a16:creationId xmlns:a16="http://schemas.microsoft.com/office/drawing/2014/main" id="{86E26B16-D7E0-D248-8CD4-C854485AB737}"/>
              </a:ext>
            </a:extLst>
          </p:cNvPr>
          <p:cNvSpPr txBox="1"/>
          <p:nvPr/>
        </p:nvSpPr>
        <p:spPr>
          <a:xfrm>
            <a:off x="322181" y="5336736"/>
            <a:ext cx="8173065" cy="1077218"/>
          </a:xfrm>
          <a:prstGeom prst="rect">
            <a:avLst/>
          </a:prstGeom>
          <a:noFill/>
        </p:spPr>
        <p:txBody>
          <a:bodyPr wrap="square" rtlCol="0">
            <a:spAutoFit/>
          </a:bodyPr>
          <a:lstStyle/>
          <a:p>
            <a:pPr algn="ctr"/>
            <a:r>
              <a:rPr lang="en-US" sz="3200" b="1" dirty="0">
                <a:solidFill>
                  <a:srgbClr val="0070C0"/>
                </a:solidFill>
              </a:rPr>
              <a:t>Any of these possibilities are a </a:t>
            </a:r>
            <a:br>
              <a:rPr lang="en-US" sz="3200" b="1" dirty="0">
                <a:solidFill>
                  <a:srgbClr val="0070C0"/>
                </a:solidFill>
              </a:rPr>
            </a:br>
            <a:r>
              <a:rPr lang="en-US" sz="3200" b="1" dirty="0">
                <a:solidFill>
                  <a:srgbClr val="0070C0"/>
                </a:solidFill>
              </a:rPr>
              <a:t>radical revision of what we know.</a:t>
            </a:r>
          </a:p>
        </p:txBody>
      </p:sp>
    </p:spTree>
    <p:extLst>
      <p:ext uri="{BB962C8B-B14F-4D97-AF65-F5344CB8AC3E}">
        <p14:creationId xmlns:p14="http://schemas.microsoft.com/office/powerpoint/2010/main" val="96450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5731" y="2484470"/>
            <a:ext cx="6836269" cy="2601996"/>
          </a:xfrm>
        </p:spPr>
        <p:txBody>
          <a:bodyPr>
            <a:normAutofit/>
          </a:bodyPr>
          <a:lstStyle/>
          <a:p>
            <a:pPr marL="0" indent="0">
              <a:buNone/>
            </a:pPr>
            <a:r>
              <a:rPr lang="en-US" sz="5400" b="1" dirty="0"/>
              <a:t>Public Service Announcements</a:t>
            </a:r>
          </a:p>
        </p:txBody>
      </p:sp>
      <p:pic>
        <p:nvPicPr>
          <p:cNvPr id="2" name="Picture 1">
            <a:extLst>
              <a:ext uri="{FF2B5EF4-FFF2-40B4-BE49-F238E27FC236}">
                <a16:creationId xmlns:a16="http://schemas.microsoft.com/office/drawing/2014/main" id="{32DC2D34-50DA-7E4F-8349-04F6339C5E37}"/>
              </a:ext>
            </a:extLst>
          </p:cNvPr>
          <p:cNvPicPr>
            <a:picLocks noChangeAspect="1"/>
          </p:cNvPicPr>
          <p:nvPr/>
        </p:nvPicPr>
        <p:blipFill>
          <a:blip r:embed="rId2"/>
          <a:stretch>
            <a:fillRect/>
          </a:stretch>
        </p:blipFill>
        <p:spPr>
          <a:xfrm>
            <a:off x="1065027" y="1582152"/>
            <a:ext cx="3810000" cy="3695700"/>
          </a:xfrm>
          <a:prstGeom prst="rect">
            <a:avLst/>
          </a:prstGeom>
        </p:spPr>
      </p:pic>
    </p:spTree>
    <p:extLst>
      <p:ext uri="{BB962C8B-B14F-4D97-AF65-F5344CB8AC3E}">
        <p14:creationId xmlns:p14="http://schemas.microsoft.com/office/powerpoint/2010/main" val="272025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F98F-E77B-0549-9032-3DC9488BC26B}"/>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1FFB3DB-9E46-5949-B700-59AF4DA2DE68}"/>
              </a:ext>
            </a:extLst>
          </p:cNvPr>
          <p:cNvSpPr>
            <a:spLocks noGrp="1"/>
          </p:cNvSpPr>
          <p:nvPr>
            <p:ph idx="1"/>
          </p:nvPr>
        </p:nvSpPr>
        <p:spPr/>
        <p:txBody>
          <a:bodyPr/>
          <a:lstStyle/>
          <a:p>
            <a:r>
              <a:rPr lang="en-US" dirty="0"/>
              <a:t>Bird’s eye view</a:t>
            </a:r>
          </a:p>
          <a:p>
            <a:pPr marL="0" indent="0">
              <a:buNone/>
            </a:pPr>
            <a:endParaRPr lang="en-US" dirty="0"/>
          </a:p>
          <a:p>
            <a:r>
              <a:rPr lang="en-US" dirty="0">
                <a:solidFill>
                  <a:schemeClr val="bg1">
                    <a:lumMod val="75000"/>
                  </a:schemeClr>
                </a:solidFill>
              </a:rPr>
              <a:t>Class structure</a:t>
            </a:r>
          </a:p>
          <a:p>
            <a:pPr marL="0" indent="0">
              <a:buNone/>
            </a:pPr>
            <a:endParaRPr lang="en-US" dirty="0"/>
          </a:p>
          <a:p>
            <a:endParaRPr lang="en-US" dirty="0"/>
          </a:p>
        </p:txBody>
      </p:sp>
    </p:spTree>
    <p:extLst>
      <p:ext uri="{BB962C8B-B14F-4D97-AF65-F5344CB8AC3E}">
        <p14:creationId xmlns:p14="http://schemas.microsoft.com/office/powerpoint/2010/main" val="3609102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large, balanced binary search tree.">
            <a:extLst>
              <a:ext uri="{FF2B5EF4-FFF2-40B4-BE49-F238E27FC236}">
                <a16:creationId xmlns:a16="http://schemas.microsoft.com/office/drawing/2014/main" id="{CED7DA89-5816-CC04-B06A-3B7E736B4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186322" y="2914650"/>
            <a:ext cx="7819356" cy="335173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631991" y="447758"/>
            <a:ext cx="11113169" cy="2601996"/>
          </a:xfrm>
        </p:spPr>
        <p:txBody>
          <a:bodyPr>
            <a:normAutofit/>
          </a:bodyPr>
          <a:lstStyle/>
          <a:p>
            <a:pPr marL="0" indent="0">
              <a:buNone/>
            </a:pPr>
            <a:r>
              <a:rPr lang="en-US" sz="5400" b="1" dirty="0"/>
              <a:t>Myth: </a:t>
            </a:r>
            <a:r>
              <a:rPr lang="en-US" sz="5400" dirty="0"/>
              <a:t>Quantum computers can speed up </a:t>
            </a:r>
            <a:r>
              <a:rPr lang="en-US" sz="5400" i="1" dirty="0">
                <a:solidFill>
                  <a:srgbClr val="7030A0"/>
                </a:solidFill>
              </a:rPr>
              <a:t>every algorithm</a:t>
            </a:r>
            <a:r>
              <a:rPr lang="en-US" sz="5400" dirty="0">
                <a:solidFill>
                  <a:srgbClr val="7030A0"/>
                </a:solidFill>
              </a:rPr>
              <a:t> </a:t>
            </a:r>
            <a:r>
              <a:rPr lang="en-US" sz="5400" dirty="0"/>
              <a:t>by exploring all solutions simultaneously.</a:t>
            </a:r>
          </a:p>
        </p:txBody>
      </p:sp>
      <p:pic>
        <p:nvPicPr>
          <p:cNvPr id="5" name="Picture 4"/>
          <p:cNvPicPr>
            <a:picLocks noChangeAspect="1"/>
          </p:cNvPicPr>
          <p:nvPr/>
        </p:nvPicPr>
        <p:blipFill>
          <a:blip r:embed="rId3"/>
          <a:stretch>
            <a:fillRect/>
          </a:stretch>
        </p:blipFill>
        <p:spPr>
          <a:xfrm>
            <a:off x="6962273" y="4532120"/>
            <a:ext cx="4782887" cy="1773430"/>
          </a:xfrm>
          <a:prstGeom prst="rect">
            <a:avLst/>
          </a:prstGeom>
        </p:spPr>
      </p:pic>
    </p:spTree>
    <p:extLst>
      <p:ext uri="{BB962C8B-B14F-4D97-AF65-F5344CB8AC3E}">
        <p14:creationId xmlns:p14="http://schemas.microsoft.com/office/powerpoint/2010/main" val="36006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pic>
        <p:nvPicPr>
          <p:cNvPr id="24582" name="Picture 6" descr="A large, balanced binary search tree.">
            <a:extLst>
              <a:ext uri="{FF2B5EF4-FFF2-40B4-BE49-F238E27FC236}">
                <a16:creationId xmlns:a16="http://schemas.microsoft.com/office/drawing/2014/main" id="{28166FFA-83D6-492A-FCE2-34C89788D4A1}"/>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10800000">
            <a:off x="2186322" y="2743200"/>
            <a:ext cx="7819356" cy="335173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86D9B2E-D2C1-932C-5A44-769D430C5AAC}"/>
              </a:ext>
            </a:extLst>
          </p:cNvPr>
          <p:cNvCxnSpPr>
            <a:cxnSpLocks/>
          </p:cNvCxnSpPr>
          <p:nvPr/>
        </p:nvCxnSpPr>
        <p:spPr>
          <a:xfrm>
            <a:off x="2900363" y="4300538"/>
            <a:ext cx="929022" cy="13974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60CCEC5-8344-0720-D90A-B3312DD92D65}"/>
              </a:ext>
            </a:extLst>
          </p:cNvPr>
          <p:cNvSpPr txBox="1"/>
          <p:nvPr/>
        </p:nvSpPr>
        <p:spPr>
          <a:xfrm>
            <a:off x="977566" y="3057525"/>
            <a:ext cx="3408697" cy="1200329"/>
          </a:xfrm>
          <a:prstGeom prst="rect">
            <a:avLst/>
          </a:prstGeom>
          <a:noFill/>
        </p:spPr>
        <p:txBody>
          <a:bodyPr wrap="square" rtlCol="0">
            <a:spAutoFit/>
          </a:bodyPr>
          <a:lstStyle/>
          <a:p>
            <a:r>
              <a:rPr lang="en-US" sz="2400" dirty="0"/>
              <a:t>Some solutions get assigned </a:t>
            </a:r>
            <a:r>
              <a:rPr lang="en-US" sz="2400" b="1" i="1" dirty="0">
                <a:solidFill>
                  <a:srgbClr val="00B050"/>
                </a:solidFill>
              </a:rPr>
              <a:t>positive </a:t>
            </a:r>
            <a:r>
              <a:rPr lang="en-US" sz="2400" dirty="0"/>
              <a:t>“quantum probability”</a:t>
            </a:r>
          </a:p>
        </p:txBody>
      </p:sp>
    </p:spTree>
    <p:extLst>
      <p:ext uri="{BB962C8B-B14F-4D97-AF65-F5344CB8AC3E}">
        <p14:creationId xmlns:p14="http://schemas.microsoft.com/office/powerpoint/2010/main" val="2489631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95497-4B62-0714-AF84-2B991739B362}"/>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D03DBA0-FC4C-F52F-1C7F-4229F41FA722}"/>
              </a:ext>
            </a:extLst>
          </p:cNvPr>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pic>
        <p:nvPicPr>
          <p:cNvPr id="24582" name="Picture 6" descr="A large, balanced binary search tree.">
            <a:extLst>
              <a:ext uri="{FF2B5EF4-FFF2-40B4-BE49-F238E27FC236}">
                <a16:creationId xmlns:a16="http://schemas.microsoft.com/office/drawing/2014/main" id="{BBA7DA1B-C36E-F398-02FE-8F8A68C679D5}"/>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10800000">
            <a:off x="2186322" y="2743200"/>
            <a:ext cx="7819356" cy="335173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AC53D19-1EC6-3469-0DEF-D84DB500D5B7}"/>
              </a:ext>
            </a:extLst>
          </p:cNvPr>
          <p:cNvCxnSpPr>
            <a:cxnSpLocks/>
          </p:cNvCxnSpPr>
          <p:nvPr/>
        </p:nvCxnSpPr>
        <p:spPr>
          <a:xfrm flipH="1">
            <a:off x="7415548" y="4419067"/>
            <a:ext cx="2142790" cy="12789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935222C-784A-B094-69D9-9B66D007C19A}"/>
              </a:ext>
            </a:extLst>
          </p:cNvPr>
          <p:cNvSpPr txBox="1"/>
          <p:nvPr/>
        </p:nvSpPr>
        <p:spPr>
          <a:xfrm>
            <a:off x="8697912" y="3100209"/>
            <a:ext cx="3408697" cy="1200329"/>
          </a:xfrm>
          <a:prstGeom prst="rect">
            <a:avLst/>
          </a:prstGeom>
          <a:noFill/>
        </p:spPr>
        <p:txBody>
          <a:bodyPr wrap="square" rtlCol="0">
            <a:spAutoFit/>
          </a:bodyPr>
          <a:lstStyle/>
          <a:p>
            <a:r>
              <a:rPr lang="en-US" sz="2400" dirty="0"/>
              <a:t>Some solutions get assigned </a:t>
            </a:r>
            <a:r>
              <a:rPr lang="en-US" sz="2400" b="1" i="1" dirty="0">
                <a:solidFill>
                  <a:srgbClr val="C00000"/>
                </a:solidFill>
              </a:rPr>
              <a:t>negative</a:t>
            </a:r>
            <a:r>
              <a:rPr lang="en-US" sz="2400" b="1" i="1" dirty="0">
                <a:solidFill>
                  <a:srgbClr val="00B050"/>
                </a:solidFill>
              </a:rPr>
              <a:t> </a:t>
            </a:r>
            <a:r>
              <a:rPr lang="en-US" sz="2400" dirty="0"/>
              <a:t>“quantum probability”</a:t>
            </a:r>
          </a:p>
        </p:txBody>
      </p:sp>
    </p:spTree>
    <p:extLst>
      <p:ext uri="{BB962C8B-B14F-4D97-AF65-F5344CB8AC3E}">
        <p14:creationId xmlns:p14="http://schemas.microsoft.com/office/powerpoint/2010/main" val="1969693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07E4-6513-EFB2-70E8-8466CEAE46D7}"/>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C56356-8EC0-C68A-082D-EB9029F40B7D}"/>
              </a:ext>
            </a:extLst>
          </p:cNvPr>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pic>
        <p:nvPicPr>
          <p:cNvPr id="24582" name="Picture 6" descr="A large, balanced binary search tree.">
            <a:extLst>
              <a:ext uri="{FF2B5EF4-FFF2-40B4-BE49-F238E27FC236}">
                <a16:creationId xmlns:a16="http://schemas.microsoft.com/office/drawing/2014/main" id="{7C489B1F-EA3C-B175-C178-614D933ADE9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10800000">
            <a:off x="2186322" y="2743200"/>
            <a:ext cx="7819356" cy="33517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C0FD711-B069-4E2A-E634-6F409D2786F5}"/>
              </a:ext>
            </a:extLst>
          </p:cNvPr>
          <p:cNvSpPr txBox="1"/>
          <p:nvPr/>
        </p:nvSpPr>
        <p:spPr>
          <a:xfrm>
            <a:off x="7657766" y="2694893"/>
            <a:ext cx="4534234" cy="1569660"/>
          </a:xfrm>
          <a:prstGeom prst="rect">
            <a:avLst/>
          </a:prstGeom>
          <a:noFill/>
        </p:spPr>
        <p:txBody>
          <a:bodyPr wrap="square" rtlCol="0">
            <a:spAutoFit/>
          </a:bodyPr>
          <a:lstStyle/>
          <a:p>
            <a:r>
              <a:rPr lang="en-US" sz="2400" dirty="0"/>
              <a:t>If conditions are </a:t>
            </a:r>
            <a:r>
              <a:rPr lang="en-US" sz="2400" dirty="0" err="1"/>
              <a:t>juuuuuust</a:t>
            </a:r>
            <a:r>
              <a:rPr lang="en-US" sz="2400" dirty="0"/>
              <a:t> right, can get the quantum probabilities of bad solutions to </a:t>
            </a:r>
            <a:r>
              <a:rPr lang="en-US" sz="2400" b="1" i="1" dirty="0">
                <a:solidFill>
                  <a:srgbClr val="7030A0"/>
                </a:solidFill>
              </a:rPr>
              <a:t>cancel out</a:t>
            </a:r>
            <a:r>
              <a:rPr lang="en-US" sz="2400" dirty="0"/>
              <a:t>, leaving only </a:t>
            </a:r>
            <a:r>
              <a:rPr lang="en-US" sz="2400" b="1" i="1" dirty="0">
                <a:solidFill>
                  <a:srgbClr val="00B050"/>
                </a:solidFill>
              </a:rPr>
              <a:t>good solutions</a:t>
            </a:r>
            <a:r>
              <a:rPr lang="en-US" sz="2400" dirty="0"/>
              <a:t>!</a:t>
            </a:r>
          </a:p>
        </p:txBody>
      </p:sp>
    </p:spTree>
    <p:extLst>
      <p:ext uri="{BB962C8B-B14F-4D97-AF65-F5344CB8AC3E}">
        <p14:creationId xmlns:p14="http://schemas.microsoft.com/office/powerpoint/2010/main" val="203190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 fill="hold"/>
                                        <p:tgtEl>
                                          <p:spTgt spid="24582"/>
                                        </p:tgtEl>
                                        <p:attrNameLst>
                                          <p:attrName>r</p:attrName>
                                        </p:attrNameLst>
                                      </p:cBhvr>
                                    </p:animRot>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245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3760B-31DB-11A9-6463-F177543A613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07D254E-43BC-669A-362C-58E1D821CCD9}"/>
              </a:ext>
            </a:extLst>
          </p:cNvPr>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sp>
        <p:nvSpPr>
          <p:cNvPr id="12" name="TextBox 11">
            <a:extLst>
              <a:ext uri="{FF2B5EF4-FFF2-40B4-BE49-F238E27FC236}">
                <a16:creationId xmlns:a16="http://schemas.microsoft.com/office/drawing/2014/main" id="{BD224A66-E2FF-78A4-EEF8-E20CDEF7B5B6}"/>
              </a:ext>
            </a:extLst>
          </p:cNvPr>
          <p:cNvSpPr txBox="1"/>
          <p:nvPr/>
        </p:nvSpPr>
        <p:spPr>
          <a:xfrm>
            <a:off x="7657766" y="2694893"/>
            <a:ext cx="4534234" cy="1569660"/>
          </a:xfrm>
          <a:prstGeom prst="rect">
            <a:avLst/>
          </a:prstGeom>
          <a:noFill/>
        </p:spPr>
        <p:txBody>
          <a:bodyPr wrap="square" rtlCol="0">
            <a:spAutoFit/>
          </a:bodyPr>
          <a:lstStyle/>
          <a:p>
            <a:r>
              <a:rPr lang="en-US" sz="2400" dirty="0"/>
              <a:t>If conditions are </a:t>
            </a:r>
            <a:r>
              <a:rPr lang="en-US" sz="2400" dirty="0" err="1"/>
              <a:t>juuuuuust</a:t>
            </a:r>
            <a:r>
              <a:rPr lang="en-US" sz="2400" dirty="0"/>
              <a:t> right, can get the quantum probabilities of bad solutions to </a:t>
            </a:r>
            <a:r>
              <a:rPr lang="en-US" sz="2400" b="1" i="1" dirty="0">
                <a:solidFill>
                  <a:srgbClr val="7030A0"/>
                </a:solidFill>
              </a:rPr>
              <a:t>cancel out</a:t>
            </a:r>
            <a:r>
              <a:rPr lang="en-US" sz="2400" dirty="0"/>
              <a:t>, leaving only </a:t>
            </a:r>
            <a:r>
              <a:rPr lang="en-US" sz="2400" b="1" i="1" dirty="0">
                <a:solidFill>
                  <a:srgbClr val="00B050"/>
                </a:solidFill>
              </a:rPr>
              <a:t>good solutions</a:t>
            </a:r>
            <a:r>
              <a:rPr lang="en-US" sz="2400" dirty="0"/>
              <a:t>!</a:t>
            </a:r>
          </a:p>
        </p:txBody>
      </p:sp>
      <p:pic>
        <p:nvPicPr>
          <p:cNvPr id="3" name="Picture 6" descr="A large, balanced binary search tree.">
            <a:extLst>
              <a:ext uri="{FF2B5EF4-FFF2-40B4-BE49-F238E27FC236}">
                <a16:creationId xmlns:a16="http://schemas.microsoft.com/office/drawing/2014/main" id="{6F653BED-56A7-FA48-C11D-134A0A323220}"/>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9082" r="-615"/>
          <a:stretch/>
        </p:blipFill>
        <p:spPr bwMode="auto">
          <a:xfrm rot="10800000">
            <a:off x="2138026" y="2743201"/>
            <a:ext cx="8577598" cy="3351734"/>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a:extLst>
              <a:ext uri="{FF2B5EF4-FFF2-40B4-BE49-F238E27FC236}">
                <a16:creationId xmlns:a16="http://schemas.microsoft.com/office/drawing/2014/main" id="{452BE7D9-B15A-EE3D-A2DF-62CEBADAA475}"/>
              </a:ext>
            </a:extLst>
          </p:cNvPr>
          <p:cNvSpPr/>
          <p:nvPr/>
        </p:nvSpPr>
        <p:spPr>
          <a:xfrm>
            <a:off x="3286125"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4E28C955-B3EA-DFA9-6CCC-5BB799EC5B60}"/>
              </a:ext>
            </a:extLst>
          </p:cNvPr>
          <p:cNvSpPr/>
          <p:nvPr/>
        </p:nvSpPr>
        <p:spPr>
          <a:xfrm>
            <a:off x="5395912"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6C58E6C7-79A9-7AC4-373F-3A2EC95666CE}"/>
              </a:ext>
            </a:extLst>
          </p:cNvPr>
          <p:cNvSpPr/>
          <p:nvPr/>
        </p:nvSpPr>
        <p:spPr>
          <a:xfrm>
            <a:off x="9623822"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4B4BC524-0D05-86CD-F0A6-36739DBD2907}"/>
              </a:ext>
            </a:extLst>
          </p:cNvPr>
          <p:cNvSpPr/>
          <p:nvPr/>
        </p:nvSpPr>
        <p:spPr>
          <a:xfrm>
            <a:off x="7774782"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7E13D99-4788-87A1-D8CF-E4A7B101B630}"/>
              </a:ext>
            </a:extLst>
          </p:cNvPr>
          <p:cNvCxnSpPr>
            <a:cxnSpLocks/>
          </p:cNvCxnSpPr>
          <p:nvPr/>
        </p:nvCxnSpPr>
        <p:spPr>
          <a:xfrm flipH="1">
            <a:off x="3840500" y="4264553"/>
            <a:ext cx="4536739" cy="1350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EDBBA89-4E72-188F-8B3E-AE9A8500CAA6}"/>
              </a:ext>
            </a:extLst>
          </p:cNvPr>
          <p:cNvCxnSpPr>
            <a:cxnSpLocks/>
          </p:cNvCxnSpPr>
          <p:nvPr/>
        </p:nvCxnSpPr>
        <p:spPr>
          <a:xfrm flipH="1">
            <a:off x="5924550" y="4416953"/>
            <a:ext cx="2605089" cy="11980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CAAC902-B980-5448-E04E-EC26ACBEED55}"/>
              </a:ext>
            </a:extLst>
          </p:cNvPr>
          <p:cNvCxnSpPr>
            <a:cxnSpLocks/>
          </p:cNvCxnSpPr>
          <p:nvPr/>
        </p:nvCxnSpPr>
        <p:spPr>
          <a:xfrm flipH="1">
            <a:off x="8167687" y="4569353"/>
            <a:ext cx="514352" cy="1045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8CCCE7-ACFF-FFE8-6AE1-6AE1814768C9}"/>
              </a:ext>
            </a:extLst>
          </p:cNvPr>
          <p:cNvCxnSpPr>
            <a:cxnSpLocks/>
          </p:cNvCxnSpPr>
          <p:nvPr/>
        </p:nvCxnSpPr>
        <p:spPr>
          <a:xfrm>
            <a:off x="9085594" y="4569353"/>
            <a:ext cx="731840" cy="1045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048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98358" y="2531478"/>
            <a:ext cx="11113169" cy="2601996"/>
          </a:xfrm>
        </p:spPr>
        <p:txBody>
          <a:bodyPr>
            <a:normAutofit/>
          </a:bodyPr>
          <a:lstStyle/>
          <a:p>
            <a:pPr marL="0" indent="0">
              <a:buNone/>
            </a:pPr>
            <a:r>
              <a:rPr lang="en-US" sz="5400" b="1" dirty="0"/>
              <a:t>Myth: </a:t>
            </a:r>
            <a:r>
              <a:rPr lang="en-US" sz="5400" dirty="0"/>
              <a:t>Quantum computers will break all internet security.</a:t>
            </a:r>
          </a:p>
        </p:txBody>
      </p:sp>
      <p:pic>
        <p:nvPicPr>
          <p:cNvPr id="5" name="Picture 4"/>
          <p:cNvPicPr>
            <a:picLocks noChangeAspect="1"/>
          </p:cNvPicPr>
          <p:nvPr/>
        </p:nvPicPr>
        <p:blipFill>
          <a:blip r:embed="rId2"/>
          <a:stretch>
            <a:fillRect/>
          </a:stretch>
        </p:blipFill>
        <p:spPr>
          <a:xfrm>
            <a:off x="6962273" y="4532120"/>
            <a:ext cx="4782887" cy="1773430"/>
          </a:xfrm>
          <a:prstGeom prst="rect">
            <a:avLst/>
          </a:prstGeom>
        </p:spPr>
      </p:pic>
      <p:sp>
        <p:nvSpPr>
          <p:cNvPr id="3" name="TextBox 2">
            <a:extLst>
              <a:ext uri="{FF2B5EF4-FFF2-40B4-BE49-F238E27FC236}">
                <a16:creationId xmlns:a16="http://schemas.microsoft.com/office/drawing/2014/main" id="{7C2A60A4-8565-1FE1-56B6-35E96A844235}"/>
              </a:ext>
            </a:extLst>
          </p:cNvPr>
          <p:cNvSpPr txBox="1"/>
          <p:nvPr/>
        </p:nvSpPr>
        <p:spPr>
          <a:xfrm>
            <a:off x="7141779" y="3870296"/>
            <a:ext cx="3310759" cy="707886"/>
          </a:xfrm>
          <a:prstGeom prst="rect">
            <a:avLst/>
          </a:prstGeom>
          <a:noFill/>
        </p:spPr>
        <p:txBody>
          <a:bodyPr wrap="square" rtlCol="0">
            <a:spAutoFit/>
          </a:bodyPr>
          <a:lstStyle/>
          <a:p>
            <a:r>
              <a:rPr lang="en-US" sz="4000" dirty="0"/>
              <a:t>(Probably)</a:t>
            </a:r>
          </a:p>
        </p:txBody>
      </p:sp>
    </p:spTree>
    <p:extLst>
      <p:ext uri="{BB962C8B-B14F-4D97-AF65-F5344CB8AC3E}">
        <p14:creationId xmlns:p14="http://schemas.microsoft.com/office/powerpoint/2010/main" val="4007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69795" y="820174"/>
            <a:ext cx="11113169" cy="1666792"/>
          </a:xfrm>
        </p:spPr>
        <p:txBody>
          <a:bodyPr>
            <a:normAutofit/>
          </a:bodyPr>
          <a:lstStyle/>
          <a:p>
            <a:pPr marL="0" indent="0">
              <a:buNone/>
            </a:pPr>
            <a:r>
              <a:rPr lang="en-US" sz="4400" b="1" dirty="0"/>
              <a:t>Reality: </a:t>
            </a:r>
            <a:r>
              <a:rPr lang="en-US" sz="4400" dirty="0"/>
              <a:t>Fed gov’t recently standardized </a:t>
            </a:r>
            <a:br>
              <a:rPr lang="en-US" sz="4400" dirty="0"/>
            </a:br>
            <a:r>
              <a:rPr lang="en-US" sz="4400" i="1" dirty="0">
                <a:solidFill>
                  <a:srgbClr val="FF0000"/>
                </a:solidFill>
              </a:rPr>
              <a:t>quantum-resistant </a:t>
            </a:r>
            <a:r>
              <a:rPr lang="en-US" sz="4400" dirty="0"/>
              <a:t>encryption systems. </a:t>
            </a:r>
          </a:p>
          <a:p>
            <a:pPr marL="0" indent="0">
              <a:buNone/>
            </a:pPr>
            <a:endParaRPr lang="en-US" sz="4400" b="1" i="1" dirty="0"/>
          </a:p>
        </p:txBody>
      </p:sp>
      <p:sp>
        <p:nvSpPr>
          <p:cNvPr id="2" name="Content Placeholder 2">
            <a:extLst>
              <a:ext uri="{FF2B5EF4-FFF2-40B4-BE49-F238E27FC236}">
                <a16:creationId xmlns:a16="http://schemas.microsoft.com/office/drawing/2014/main" id="{55FC654D-5897-466D-A638-0C60265C3820}"/>
              </a:ext>
            </a:extLst>
          </p:cNvPr>
          <p:cNvSpPr txBox="1">
            <a:spLocks/>
          </p:cNvSpPr>
          <p:nvPr/>
        </p:nvSpPr>
        <p:spPr>
          <a:xfrm>
            <a:off x="969795" y="5043445"/>
            <a:ext cx="8403306" cy="3000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t>Post-quantum crypto already enabled by default in major software like Chrome.</a:t>
            </a:r>
          </a:p>
        </p:txBody>
      </p:sp>
      <p:pic>
        <p:nvPicPr>
          <p:cNvPr id="5" name="Picture 4">
            <a:extLst>
              <a:ext uri="{FF2B5EF4-FFF2-40B4-BE49-F238E27FC236}">
                <a16:creationId xmlns:a16="http://schemas.microsoft.com/office/drawing/2014/main" id="{AFE5F6BE-4061-978E-490E-8A6A8C06E923}"/>
              </a:ext>
            </a:extLst>
          </p:cNvPr>
          <p:cNvPicPr>
            <a:picLocks noChangeAspect="1"/>
          </p:cNvPicPr>
          <p:nvPr/>
        </p:nvPicPr>
        <p:blipFill>
          <a:blip r:embed="rId2"/>
          <a:stretch>
            <a:fillRect/>
          </a:stretch>
        </p:blipFill>
        <p:spPr>
          <a:xfrm>
            <a:off x="2600325" y="2486966"/>
            <a:ext cx="6367463" cy="2022137"/>
          </a:xfrm>
          <a:prstGeom prst="rect">
            <a:avLst/>
          </a:prstGeom>
        </p:spPr>
      </p:pic>
      <p:pic>
        <p:nvPicPr>
          <p:cNvPr id="11270" name="Picture 6" descr="Google Chrome - Wikipedia, wolna encyklopedia">
            <a:extLst>
              <a:ext uri="{FF2B5EF4-FFF2-40B4-BE49-F238E27FC236}">
                <a16:creationId xmlns:a16="http://schemas.microsoft.com/office/drawing/2014/main" id="{DF7E0E96-CA2D-F37E-E299-1490A037A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788" y="4571916"/>
            <a:ext cx="1971675"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52514" y="2128002"/>
            <a:ext cx="11113169" cy="2601996"/>
          </a:xfrm>
        </p:spPr>
        <p:txBody>
          <a:bodyPr>
            <a:normAutofit/>
          </a:bodyPr>
          <a:lstStyle/>
          <a:p>
            <a:pPr marL="0" indent="0">
              <a:buNone/>
            </a:pPr>
            <a:r>
              <a:rPr lang="en-US" sz="5400" b="1" dirty="0"/>
              <a:t>Myth: </a:t>
            </a:r>
            <a:r>
              <a:rPr lang="en-US" sz="5400" dirty="0"/>
              <a:t>Quantum computers are going to solve large-scale industrial problems in the next 5 years.</a:t>
            </a:r>
          </a:p>
        </p:txBody>
      </p:sp>
    </p:spTree>
    <p:extLst>
      <p:ext uri="{BB962C8B-B14F-4D97-AF65-F5344CB8AC3E}">
        <p14:creationId xmlns:p14="http://schemas.microsoft.com/office/powerpoint/2010/main" val="320620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AFB2A-1896-B714-91E8-3706DC02956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4B99BD1-9062-DA87-3CEC-A83F98BFFD48}"/>
              </a:ext>
            </a:extLst>
          </p:cNvPr>
          <p:cNvSpPr>
            <a:spLocks noGrp="1"/>
          </p:cNvSpPr>
          <p:nvPr>
            <p:ph idx="1"/>
          </p:nvPr>
        </p:nvSpPr>
        <p:spPr>
          <a:xfrm>
            <a:off x="866827" y="827004"/>
            <a:ext cx="11113169" cy="2601996"/>
          </a:xfrm>
        </p:spPr>
        <p:txBody>
          <a:bodyPr>
            <a:normAutofit/>
          </a:bodyPr>
          <a:lstStyle/>
          <a:p>
            <a:pPr marL="0" indent="0">
              <a:buNone/>
            </a:pPr>
            <a:r>
              <a:rPr lang="en-US" sz="4400" b="1" dirty="0"/>
              <a:t>Reality: </a:t>
            </a:r>
            <a:r>
              <a:rPr lang="en-US" sz="4400" dirty="0"/>
              <a:t>Quantum computing is making jump from academia to industry R&amp;D labs…</a:t>
            </a:r>
          </a:p>
        </p:txBody>
      </p:sp>
      <p:pic>
        <p:nvPicPr>
          <p:cNvPr id="14338" name="Picture 2" descr="IBM Quantum Experience | IBM Academic Initiative | Academic Software ...">
            <a:extLst>
              <a:ext uri="{FF2B5EF4-FFF2-40B4-BE49-F238E27FC236}">
                <a16:creationId xmlns:a16="http://schemas.microsoft.com/office/drawing/2014/main" id="{8CB0EC6B-B9EE-C312-7FEC-0F6109AC3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08" y="2620956"/>
            <a:ext cx="1960563" cy="1960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raket: Amazon's Cloud-First Quantum Environment Is Generally Available">
            <a:extLst>
              <a:ext uri="{FF2B5EF4-FFF2-40B4-BE49-F238E27FC236}">
                <a16:creationId xmlns:a16="http://schemas.microsoft.com/office/drawing/2014/main" id="{C19D5261-5D9E-9E86-3A30-EFB669358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042" y="2705889"/>
            <a:ext cx="33528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icrosoft Quantum researchers pin down largest quantum speedup for  unstructured problems">
            <a:extLst>
              <a:ext uri="{FF2B5EF4-FFF2-40B4-BE49-F238E27FC236}">
                <a16:creationId xmlns:a16="http://schemas.microsoft.com/office/drawing/2014/main" id="{4889D049-472C-29FB-F805-240FE7C92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584" y="270588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Quantum Computing Company Of The Week: PsiQuantum, One Of The Most Well ...">
            <a:extLst>
              <a:ext uri="{FF2B5EF4-FFF2-40B4-BE49-F238E27FC236}">
                <a16:creationId xmlns:a16="http://schemas.microsoft.com/office/drawing/2014/main" id="{8B13F530-671D-DE19-FD67-E01B2EEEB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7900" y="2349892"/>
            <a:ext cx="2644773" cy="1322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B345B7C-3ABE-FF93-4DB1-0BEAF19A47A3}"/>
              </a:ext>
            </a:extLst>
          </p:cNvPr>
          <p:cNvPicPr>
            <a:picLocks noChangeAspect="1"/>
          </p:cNvPicPr>
          <p:nvPr/>
        </p:nvPicPr>
        <p:blipFill>
          <a:blip r:embed="rId6"/>
          <a:srcRect l="2638" r="59188"/>
          <a:stretch/>
        </p:blipFill>
        <p:spPr>
          <a:xfrm>
            <a:off x="9692520" y="3389903"/>
            <a:ext cx="1804122" cy="784225"/>
          </a:xfrm>
          <a:prstGeom prst="rect">
            <a:avLst/>
          </a:prstGeom>
        </p:spPr>
      </p:pic>
      <p:pic>
        <p:nvPicPr>
          <p:cNvPr id="2" name="Picture 1">
            <a:extLst>
              <a:ext uri="{FF2B5EF4-FFF2-40B4-BE49-F238E27FC236}">
                <a16:creationId xmlns:a16="http://schemas.microsoft.com/office/drawing/2014/main" id="{8ED58C24-F9CC-EE68-B78A-C4147C165B0C}"/>
              </a:ext>
            </a:extLst>
          </p:cNvPr>
          <p:cNvPicPr>
            <a:picLocks noChangeAspect="1"/>
          </p:cNvPicPr>
          <p:nvPr/>
        </p:nvPicPr>
        <p:blipFill>
          <a:blip r:embed="rId6"/>
          <a:srcRect l="44038"/>
          <a:stretch/>
        </p:blipFill>
        <p:spPr>
          <a:xfrm>
            <a:off x="9272194" y="4084041"/>
            <a:ext cx="2644773" cy="784225"/>
          </a:xfrm>
          <a:prstGeom prst="rect">
            <a:avLst/>
          </a:prstGeom>
        </p:spPr>
      </p:pic>
      <p:sp>
        <p:nvSpPr>
          <p:cNvPr id="9" name="Content Placeholder 2">
            <a:extLst>
              <a:ext uri="{FF2B5EF4-FFF2-40B4-BE49-F238E27FC236}">
                <a16:creationId xmlns:a16="http://schemas.microsoft.com/office/drawing/2014/main" id="{B117E4E6-F5B9-B680-29D9-5C099400CCF0}"/>
              </a:ext>
            </a:extLst>
          </p:cNvPr>
          <p:cNvSpPr txBox="1">
            <a:spLocks/>
          </p:cNvSpPr>
          <p:nvPr/>
        </p:nvSpPr>
        <p:spPr>
          <a:xfrm>
            <a:off x="591794" y="5344400"/>
            <a:ext cx="11325173" cy="2601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…but still very much a </a:t>
            </a:r>
            <a:r>
              <a:rPr lang="en-US" sz="4000" i="1" dirty="0">
                <a:solidFill>
                  <a:srgbClr val="C00000"/>
                </a:solidFill>
              </a:rPr>
              <a:t>long-term research</a:t>
            </a:r>
            <a:r>
              <a:rPr lang="en-US" sz="4000" dirty="0"/>
              <a:t> endeavor.</a:t>
            </a:r>
          </a:p>
        </p:txBody>
      </p:sp>
    </p:spTree>
    <p:extLst>
      <p:ext uri="{BB962C8B-B14F-4D97-AF65-F5344CB8AC3E}">
        <p14:creationId xmlns:p14="http://schemas.microsoft.com/office/powerpoint/2010/main" val="3110014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DA5BA-36D4-1185-39F6-A481651746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51D84D-2718-1525-13E9-A85AC72FAE23}"/>
              </a:ext>
            </a:extLst>
          </p:cNvPr>
          <p:cNvSpPr>
            <a:spLocks noGrp="1"/>
          </p:cNvSpPr>
          <p:nvPr>
            <p:ph idx="1"/>
          </p:nvPr>
        </p:nvSpPr>
        <p:spPr>
          <a:xfrm>
            <a:off x="1077078" y="2618706"/>
            <a:ext cx="10515600" cy="2601996"/>
          </a:xfrm>
        </p:spPr>
        <p:txBody>
          <a:bodyPr>
            <a:normAutofit/>
          </a:bodyPr>
          <a:lstStyle/>
          <a:p>
            <a:pPr marL="0" indent="0">
              <a:buNone/>
            </a:pPr>
            <a:r>
              <a:rPr lang="en-US" sz="5400" b="1" dirty="0"/>
              <a:t>What is the status of quantum computing today?</a:t>
            </a:r>
          </a:p>
        </p:txBody>
      </p:sp>
    </p:spTree>
    <p:extLst>
      <p:ext uri="{BB962C8B-B14F-4D97-AF65-F5344CB8AC3E}">
        <p14:creationId xmlns:p14="http://schemas.microsoft.com/office/powerpoint/2010/main" val="249332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E1DF3-14AC-2C91-C6F9-39680B06A5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4AD85-B4CC-FF2E-44AA-0A03CFF64F3B}"/>
              </a:ext>
            </a:extLst>
          </p:cNvPr>
          <p:cNvSpPr>
            <a:spLocks noGrp="1"/>
          </p:cNvSpPr>
          <p:nvPr>
            <p:ph idx="1"/>
          </p:nvPr>
        </p:nvSpPr>
        <p:spPr>
          <a:xfrm>
            <a:off x="1822810" y="2889612"/>
            <a:ext cx="10515600" cy="2601996"/>
          </a:xfrm>
        </p:spPr>
        <p:txBody>
          <a:bodyPr>
            <a:normAutofit/>
          </a:bodyPr>
          <a:lstStyle/>
          <a:p>
            <a:pPr marL="0" indent="0">
              <a:buNone/>
            </a:pPr>
            <a:r>
              <a:rPr lang="en-US" sz="5400" b="1" dirty="0"/>
              <a:t>What is quantum computing?</a:t>
            </a:r>
          </a:p>
        </p:txBody>
      </p:sp>
    </p:spTree>
    <p:extLst>
      <p:ext uri="{BB962C8B-B14F-4D97-AF65-F5344CB8AC3E}">
        <p14:creationId xmlns:p14="http://schemas.microsoft.com/office/powerpoint/2010/main" val="2992152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A6DF6-476A-FC30-A00C-B617A06D3E0F}"/>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8AB9A81F-D95D-22DA-7367-E3C254409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84" y="1423545"/>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BE0601D9-B23C-DB8D-530E-1B213FA712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852"/>
          <a:stretch/>
        </p:blipFill>
        <p:spPr bwMode="auto">
          <a:xfrm>
            <a:off x="1957808" y="1228650"/>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BE06FF8-F4CD-FAAC-9919-BB282E731908}"/>
              </a:ext>
            </a:extLst>
          </p:cNvPr>
          <p:cNvSpPr txBox="1"/>
          <p:nvPr/>
        </p:nvSpPr>
        <p:spPr>
          <a:xfrm>
            <a:off x="325849" y="275829"/>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FDDD4F6D-6D55-0EFD-6E5C-0773D861D20E}"/>
              </a:ext>
            </a:extLst>
          </p:cNvPr>
          <p:cNvSpPr txBox="1"/>
          <p:nvPr/>
        </p:nvSpPr>
        <p:spPr>
          <a:xfrm>
            <a:off x="228022" y="1134760"/>
            <a:ext cx="4991406" cy="584775"/>
          </a:xfrm>
          <a:prstGeom prst="rect">
            <a:avLst/>
          </a:prstGeom>
          <a:noFill/>
        </p:spPr>
        <p:txBody>
          <a:bodyPr wrap="square" rtlCol="0">
            <a:spAutoFit/>
          </a:bodyPr>
          <a:lstStyle/>
          <a:p>
            <a:r>
              <a:rPr lang="en-US" sz="3200" u="sng" dirty="0">
                <a:solidFill>
                  <a:srgbClr val="C00000"/>
                </a:solidFill>
              </a:rPr>
              <a:t>Superconducting qubits</a:t>
            </a:r>
          </a:p>
        </p:txBody>
      </p:sp>
      <p:pic>
        <p:nvPicPr>
          <p:cNvPr id="16386" name="Picture 2" descr="Google officially lays claim to quantum supremacy">
            <a:extLst>
              <a:ext uri="{FF2B5EF4-FFF2-40B4-BE49-F238E27FC236}">
                <a16:creationId xmlns:a16="http://schemas.microsoft.com/office/drawing/2014/main" id="{4DCCA980-8856-38E6-F7E5-A36232B7A1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775" y="2607519"/>
            <a:ext cx="1458509" cy="82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0B50874-0813-513B-71AF-3EBADCB007E0}"/>
              </a:ext>
            </a:extLst>
          </p:cNvPr>
          <p:cNvPicPr>
            <a:picLocks noChangeAspect="1"/>
          </p:cNvPicPr>
          <p:nvPr/>
        </p:nvPicPr>
        <p:blipFill>
          <a:blip r:embed="rId6"/>
          <a:srcRect l="2638" r="59188"/>
          <a:stretch/>
        </p:blipFill>
        <p:spPr>
          <a:xfrm>
            <a:off x="240709" y="1649279"/>
            <a:ext cx="1804122" cy="784225"/>
          </a:xfrm>
          <a:prstGeom prst="rect">
            <a:avLst/>
          </a:prstGeom>
        </p:spPr>
      </p:pic>
      <p:sp>
        <p:nvSpPr>
          <p:cNvPr id="12" name="TextBox 11">
            <a:extLst>
              <a:ext uri="{FF2B5EF4-FFF2-40B4-BE49-F238E27FC236}">
                <a16:creationId xmlns:a16="http://schemas.microsoft.com/office/drawing/2014/main" id="{A4B06D65-3E2A-A33A-BD3C-4C457E1D11D2}"/>
              </a:ext>
            </a:extLst>
          </p:cNvPr>
          <p:cNvSpPr txBox="1"/>
          <p:nvPr/>
        </p:nvSpPr>
        <p:spPr>
          <a:xfrm>
            <a:off x="6225247" y="1048908"/>
            <a:ext cx="4991406" cy="584775"/>
          </a:xfrm>
          <a:prstGeom prst="rect">
            <a:avLst/>
          </a:prstGeom>
          <a:noFill/>
        </p:spPr>
        <p:txBody>
          <a:bodyPr wrap="square" rtlCol="0">
            <a:spAutoFit/>
          </a:bodyPr>
          <a:lstStyle/>
          <a:p>
            <a:r>
              <a:rPr lang="en-US" sz="3200" u="sng" dirty="0">
                <a:solidFill>
                  <a:srgbClr val="C00000"/>
                </a:solidFill>
              </a:rPr>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CD4DBBEB-4194-22BE-42E4-F96512AEA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13" y="1686065"/>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6024071D-CD49-EBAD-75EF-B16F2F037E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9333" y="980282"/>
            <a:ext cx="2502169" cy="1876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7CCF6E7-8BCC-ED57-CD6E-6EF8733D18CC}"/>
              </a:ext>
            </a:extLst>
          </p:cNvPr>
          <p:cNvPicPr>
            <a:picLocks noChangeAspect="1"/>
          </p:cNvPicPr>
          <p:nvPr/>
        </p:nvPicPr>
        <p:blipFill>
          <a:blip r:embed="rId9"/>
          <a:stretch>
            <a:fillRect/>
          </a:stretch>
        </p:blipFill>
        <p:spPr>
          <a:xfrm>
            <a:off x="368579" y="2467815"/>
            <a:ext cx="1215060" cy="2292566"/>
          </a:xfrm>
          <a:prstGeom prst="rect">
            <a:avLst/>
          </a:prstGeom>
        </p:spPr>
      </p:pic>
      <p:sp>
        <p:nvSpPr>
          <p:cNvPr id="3" name="TextBox 2">
            <a:extLst>
              <a:ext uri="{FF2B5EF4-FFF2-40B4-BE49-F238E27FC236}">
                <a16:creationId xmlns:a16="http://schemas.microsoft.com/office/drawing/2014/main" id="{7CD91CB0-F3F6-552E-9F34-14A73A309917}"/>
              </a:ext>
            </a:extLst>
          </p:cNvPr>
          <p:cNvSpPr txBox="1"/>
          <p:nvPr/>
        </p:nvSpPr>
        <p:spPr>
          <a:xfrm>
            <a:off x="1794442" y="5351065"/>
            <a:ext cx="3369448" cy="584775"/>
          </a:xfrm>
          <a:prstGeom prst="rect">
            <a:avLst/>
          </a:prstGeom>
          <a:noFill/>
        </p:spPr>
        <p:txBody>
          <a:bodyPr wrap="square" rtlCol="0">
            <a:spAutoFit/>
          </a:bodyPr>
          <a:lstStyle/>
          <a:p>
            <a:r>
              <a:rPr lang="en-US" sz="3200" u="sng" dirty="0">
                <a:solidFill>
                  <a:srgbClr val="C00000"/>
                </a:solidFill>
              </a:rPr>
              <a:t>Trapped ions</a:t>
            </a:r>
          </a:p>
        </p:txBody>
      </p:sp>
      <p:pic>
        <p:nvPicPr>
          <p:cNvPr id="2052" name="Picture 4" descr="Media Kit">
            <a:extLst>
              <a:ext uri="{FF2B5EF4-FFF2-40B4-BE49-F238E27FC236}">
                <a16:creationId xmlns:a16="http://schemas.microsoft.com/office/drawing/2014/main" id="{5766C3F8-5991-DFF3-10BB-D46331C212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47" y="5976336"/>
            <a:ext cx="3675438" cy="686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nQ: Opening of 1st Quantum Computing Manufacturing Plant in U.S ...">
            <a:extLst>
              <a:ext uri="{FF2B5EF4-FFF2-40B4-BE49-F238E27FC236}">
                <a16:creationId xmlns:a16="http://schemas.microsoft.com/office/drawing/2014/main" id="{050E813E-B819-7393-B616-7690652817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9759" y="5885643"/>
            <a:ext cx="2165917" cy="758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F29EF3-92F0-A4A6-2230-A6585C3C1C58}"/>
              </a:ext>
            </a:extLst>
          </p:cNvPr>
          <p:cNvSpPr txBox="1"/>
          <p:nvPr/>
        </p:nvSpPr>
        <p:spPr>
          <a:xfrm>
            <a:off x="7141208" y="3238797"/>
            <a:ext cx="3369448" cy="584775"/>
          </a:xfrm>
          <a:prstGeom prst="rect">
            <a:avLst/>
          </a:prstGeom>
          <a:noFill/>
        </p:spPr>
        <p:txBody>
          <a:bodyPr wrap="square" rtlCol="0">
            <a:spAutoFit/>
          </a:bodyPr>
          <a:lstStyle/>
          <a:p>
            <a:r>
              <a:rPr lang="en-US" sz="3200" u="sng" dirty="0">
                <a:solidFill>
                  <a:srgbClr val="C00000"/>
                </a:solidFill>
              </a:rPr>
              <a:t>Photonic qubits</a:t>
            </a:r>
          </a:p>
        </p:txBody>
      </p:sp>
      <p:pic>
        <p:nvPicPr>
          <p:cNvPr id="8194" name="Picture 2" descr="Amazon Quantum Solutions Lab">
            <a:extLst>
              <a:ext uri="{FF2B5EF4-FFF2-40B4-BE49-F238E27FC236}">
                <a16:creationId xmlns:a16="http://schemas.microsoft.com/office/drawing/2014/main" id="{A6C26DDE-DD50-6A75-CFAD-70000BAC41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5275" y="3964336"/>
            <a:ext cx="3058146" cy="5218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iQuantum Logo PNG vector in SVG, PDF, AI, CDR format">
            <a:extLst>
              <a:ext uri="{FF2B5EF4-FFF2-40B4-BE49-F238E27FC236}">
                <a16:creationId xmlns:a16="http://schemas.microsoft.com/office/drawing/2014/main" id="{6D37984E-8CB5-7F65-CCDF-E1B7BB282FA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61" t="31538" r="7060" b="30197"/>
          <a:stretch/>
        </p:blipFill>
        <p:spPr bwMode="auto">
          <a:xfrm>
            <a:off x="5764335" y="3768915"/>
            <a:ext cx="2753745" cy="873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FDD8D3-9226-3321-A85A-C7438EF4AA43}"/>
              </a:ext>
            </a:extLst>
          </p:cNvPr>
          <p:cNvSpPr txBox="1"/>
          <p:nvPr/>
        </p:nvSpPr>
        <p:spPr>
          <a:xfrm>
            <a:off x="7422708" y="5065669"/>
            <a:ext cx="3774984" cy="584775"/>
          </a:xfrm>
          <a:prstGeom prst="rect">
            <a:avLst/>
          </a:prstGeom>
          <a:noFill/>
        </p:spPr>
        <p:txBody>
          <a:bodyPr wrap="square" rtlCol="0">
            <a:spAutoFit/>
          </a:bodyPr>
          <a:lstStyle/>
          <a:p>
            <a:r>
              <a:rPr lang="en-US" sz="3200" u="sng" dirty="0">
                <a:solidFill>
                  <a:srgbClr val="C00000"/>
                </a:solidFill>
              </a:rPr>
              <a:t>Quantum annealers</a:t>
            </a:r>
          </a:p>
        </p:txBody>
      </p:sp>
      <p:pic>
        <p:nvPicPr>
          <p:cNvPr id="10242" name="Picture 2" descr="D-Wave Systems Logo">
            <a:extLst>
              <a:ext uri="{FF2B5EF4-FFF2-40B4-BE49-F238E27FC236}">
                <a16:creationId xmlns:a16="http://schemas.microsoft.com/office/drawing/2014/main" id="{7D1CB4DF-3921-E2E2-B1C7-B3558A5364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1207" y="5760716"/>
            <a:ext cx="4406913" cy="574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1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9"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4A706-A977-9B22-4C26-06E61041BB2C}"/>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B30BC341-8687-23BB-EEA1-380C2BF15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84" y="1423545"/>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F5051FEE-7A22-BFB4-DBF4-D1B9E2898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852"/>
          <a:stretch/>
        </p:blipFill>
        <p:spPr bwMode="auto">
          <a:xfrm>
            <a:off x="1957808" y="1228650"/>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291668-2BCB-3C1F-DD30-4CCF406898CE}"/>
              </a:ext>
            </a:extLst>
          </p:cNvPr>
          <p:cNvSpPr txBox="1"/>
          <p:nvPr/>
        </p:nvSpPr>
        <p:spPr>
          <a:xfrm>
            <a:off x="325849" y="275829"/>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9395CFAE-FF76-9D3F-758A-F24C86009A65}"/>
              </a:ext>
            </a:extLst>
          </p:cNvPr>
          <p:cNvSpPr txBox="1"/>
          <p:nvPr/>
        </p:nvSpPr>
        <p:spPr>
          <a:xfrm>
            <a:off x="228022" y="1134760"/>
            <a:ext cx="4991406" cy="584775"/>
          </a:xfrm>
          <a:prstGeom prst="rect">
            <a:avLst/>
          </a:prstGeom>
          <a:noFill/>
        </p:spPr>
        <p:txBody>
          <a:bodyPr wrap="square" rtlCol="0">
            <a:spAutoFit/>
          </a:bodyPr>
          <a:lstStyle/>
          <a:p>
            <a:r>
              <a:rPr lang="en-US" sz="3200" u="sng" dirty="0">
                <a:solidFill>
                  <a:srgbClr val="C00000"/>
                </a:solidFill>
              </a:rPr>
              <a:t>Superconducting qubits</a:t>
            </a:r>
          </a:p>
        </p:txBody>
      </p:sp>
      <p:pic>
        <p:nvPicPr>
          <p:cNvPr id="16386" name="Picture 2" descr="Google officially lays claim to quantum supremacy">
            <a:extLst>
              <a:ext uri="{FF2B5EF4-FFF2-40B4-BE49-F238E27FC236}">
                <a16:creationId xmlns:a16="http://schemas.microsoft.com/office/drawing/2014/main" id="{EB94CB0F-6F87-D938-538D-0CB822D9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775" y="2607519"/>
            <a:ext cx="1458509" cy="82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AC4D4D-F426-BCD2-C725-0A515EB4E8AA}"/>
              </a:ext>
            </a:extLst>
          </p:cNvPr>
          <p:cNvPicPr>
            <a:picLocks noChangeAspect="1"/>
          </p:cNvPicPr>
          <p:nvPr/>
        </p:nvPicPr>
        <p:blipFill>
          <a:blip r:embed="rId6"/>
          <a:srcRect l="2638" r="59188"/>
          <a:stretch/>
        </p:blipFill>
        <p:spPr>
          <a:xfrm>
            <a:off x="240709" y="1649279"/>
            <a:ext cx="1804122" cy="784225"/>
          </a:xfrm>
          <a:prstGeom prst="rect">
            <a:avLst/>
          </a:prstGeom>
        </p:spPr>
      </p:pic>
      <p:sp>
        <p:nvSpPr>
          <p:cNvPr id="12" name="TextBox 11">
            <a:extLst>
              <a:ext uri="{FF2B5EF4-FFF2-40B4-BE49-F238E27FC236}">
                <a16:creationId xmlns:a16="http://schemas.microsoft.com/office/drawing/2014/main" id="{973E4957-312A-B32E-F19E-4917EA2E018B}"/>
              </a:ext>
            </a:extLst>
          </p:cNvPr>
          <p:cNvSpPr txBox="1"/>
          <p:nvPr/>
        </p:nvSpPr>
        <p:spPr>
          <a:xfrm>
            <a:off x="6225247" y="1048908"/>
            <a:ext cx="4991406" cy="584775"/>
          </a:xfrm>
          <a:prstGeom prst="rect">
            <a:avLst/>
          </a:prstGeom>
          <a:noFill/>
        </p:spPr>
        <p:txBody>
          <a:bodyPr wrap="square" rtlCol="0">
            <a:spAutoFit/>
          </a:bodyPr>
          <a:lstStyle/>
          <a:p>
            <a:r>
              <a:rPr lang="en-US" sz="3200" u="sng" dirty="0">
                <a:solidFill>
                  <a:srgbClr val="C00000"/>
                </a:solidFill>
              </a:rPr>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0ECABA93-EB33-9E90-059F-529BF11BFF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13" y="1686065"/>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B0FCD006-E40F-EDFF-CA70-30AA4B93F2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9333" y="980282"/>
            <a:ext cx="2502169" cy="1876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939AAB7-3772-C247-C513-96E75820B8F6}"/>
              </a:ext>
            </a:extLst>
          </p:cNvPr>
          <p:cNvPicPr>
            <a:picLocks noChangeAspect="1"/>
          </p:cNvPicPr>
          <p:nvPr/>
        </p:nvPicPr>
        <p:blipFill>
          <a:blip r:embed="rId9"/>
          <a:stretch>
            <a:fillRect/>
          </a:stretch>
        </p:blipFill>
        <p:spPr>
          <a:xfrm>
            <a:off x="368579" y="2467815"/>
            <a:ext cx="1215060" cy="2292566"/>
          </a:xfrm>
          <a:prstGeom prst="rect">
            <a:avLst/>
          </a:prstGeom>
        </p:spPr>
      </p:pic>
      <p:sp>
        <p:nvSpPr>
          <p:cNvPr id="3" name="TextBox 2">
            <a:extLst>
              <a:ext uri="{FF2B5EF4-FFF2-40B4-BE49-F238E27FC236}">
                <a16:creationId xmlns:a16="http://schemas.microsoft.com/office/drawing/2014/main" id="{F57709E1-7474-7649-D9A8-B4FDDB18018F}"/>
              </a:ext>
            </a:extLst>
          </p:cNvPr>
          <p:cNvSpPr txBox="1"/>
          <p:nvPr/>
        </p:nvSpPr>
        <p:spPr>
          <a:xfrm>
            <a:off x="1794442" y="5351065"/>
            <a:ext cx="3369448" cy="584775"/>
          </a:xfrm>
          <a:prstGeom prst="rect">
            <a:avLst/>
          </a:prstGeom>
          <a:noFill/>
        </p:spPr>
        <p:txBody>
          <a:bodyPr wrap="square" rtlCol="0">
            <a:spAutoFit/>
          </a:bodyPr>
          <a:lstStyle/>
          <a:p>
            <a:r>
              <a:rPr lang="en-US" sz="3200" u="sng" dirty="0">
                <a:solidFill>
                  <a:srgbClr val="C00000"/>
                </a:solidFill>
              </a:rPr>
              <a:t>Trapped ions</a:t>
            </a:r>
          </a:p>
        </p:txBody>
      </p:sp>
      <p:pic>
        <p:nvPicPr>
          <p:cNvPr id="2052" name="Picture 4" descr="Media Kit">
            <a:extLst>
              <a:ext uri="{FF2B5EF4-FFF2-40B4-BE49-F238E27FC236}">
                <a16:creationId xmlns:a16="http://schemas.microsoft.com/office/drawing/2014/main" id="{6F7E0ABF-8D83-9142-B2BB-ED7E8F50A0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47" y="5976336"/>
            <a:ext cx="3675438" cy="686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nQ: Opening of 1st Quantum Computing Manufacturing Plant in U.S ...">
            <a:extLst>
              <a:ext uri="{FF2B5EF4-FFF2-40B4-BE49-F238E27FC236}">
                <a16:creationId xmlns:a16="http://schemas.microsoft.com/office/drawing/2014/main" id="{867DCA8E-76FA-0C07-EEC6-EE98465B75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9759" y="5885643"/>
            <a:ext cx="2165917" cy="758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CA760E-A706-DA47-5216-1D1E8431BD29}"/>
              </a:ext>
            </a:extLst>
          </p:cNvPr>
          <p:cNvSpPr txBox="1"/>
          <p:nvPr/>
        </p:nvSpPr>
        <p:spPr>
          <a:xfrm>
            <a:off x="7141208" y="3238797"/>
            <a:ext cx="3369448" cy="584775"/>
          </a:xfrm>
          <a:prstGeom prst="rect">
            <a:avLst/>
          </a:prstGeom>
          <a:noFill/>
        </p:spPr>
        <p:txBody>
          <a:bodyPr wrap="square" rtlCol="0">
            <a:spAutoFit/>
          </a:bodyPr>
          <a:lstStyle/>
          <a:p>
            <a:r>
              <a:rPr lang="en-US" sz="3200" u="sng" dirty="0">
                <a:solidFill>
                  <a:srgbClr val="C00000"/>
                </a:solidFill>
              </a:rPr>
              <a:t>Photonic qubits</a:t>
            </a:r>
          </a:p>
        </p:txBody>
      </p:sp>
      <p:pic>
        <p:nvPicPr>
          <p:cNvPr id="8194" name="Picture 2" descr="Amazon Quantum Solutions Lab">
            <a:extLst>
              <a:ext uri="{FF2B5EF4-FFF2-40B4-BE49-F238E27FC236}">
                <a16:creationId xmlns:a16="http://schemas.microsoft.com/office/drawing/2014/main" id="{CD9448C3-DF30-1F6D-D952-48B52627D7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5275" y="3964336"/>
            <a:ext cx="3058146" cy="5218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iQuantum Logo PNG vector in SVG, PDF, AI, CDR format">
            <a:extLst>
              <a:ext uri="{FF2B5EF4-FFF2-40B4-BE49-F238E27FC236}">
                <a16:creationId xmlns:a16="http://schemas.microsoft.com/office/drawing/2014/main" id="{A58477DD-4A8F-EDC7-9194-E57092266DC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61" t="31538" r="7060" b="30197"/>
          <a:stretch/>
        </p:blipFill>
        <p:spPr bwMode="auto">
          <a:xfrm>
            <a:off x="5764335" y="3768915"/>
            <a:ext cx="2753745" cy="873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E8F27F-1ECC-C911-F5FE-6BE51189A8AE}"/>
              </a:ext>
            </a:extLst>
          </p:cNvPr>
          <p:cNvSpPr txBox="1"/>
          <p:nvPr/>
        </p:nvSpPr>
        <p:spPr>
          <a:xfrm>
            <a:off x="7422708" y="5065669"/>
            <a:ext cx="3774984" cy="584775"/>
          </a:xfrm>
          <a:prstGeom prst="rect">
            <a:avLst/>
          </a:prstGeom>
          <a:noFill/>
        </p:spPr>
        <p:txBody>
          <a:bodyPr wrap="square" rtlCol="0">
            <a:spAutoFit/>
          </a:bodyPr>
          <a:lstStyle/>
          <a:p>
            <a:r>
              <a:rPr lang="en-US" sz="3200" u="sng" dirty="0">
                <a:solidFill>
                  <a:srgbClr val="C00000"/>
                </a:solidFill>
              </a:rPr>
              <a:t>Quantum annealers</a:t>
            </a:r>
          </a:p>
        </p:txBody>
      </p:sp>
      <p:pic>
        <p:nvPicPr>
          <p:cNvPr id="10242" name="Picture 2" descr="D-Wave Systems Logo">
            <a:extLst>
              <a:ext uri="{FF2B5EF4-FFF2-40B4-BE49-F238E27FC236}">
                <a16:creationId xmlns:a16="http://schemas.microsoft.com/office/drawing/2014/main" id="{C4A5D000-5D7F-8DBF-E8C3-83DA4C0F4A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1207" y="5760716"/>
            <a:ext cx="4406913" cy="5740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a:extLst>
              <a:ext uri="{FF2B5EF4-FFF2-40B4-BE49-F238E27FC236}">
                <a16:creationId xmlns:a16="http://schemas.microsoft.com/office/drawing/2014/main" id="{2FAAFFD0-816B-C470-6DAE-C39C5D46BE55}"/>
              </a:ext>
            </a:extLst>
          </p:cNvPr>
          <p:cNvSpPr/>
          <p:nvPr/>
        </p:nvSpPr>
        <p:spPr>
          <a:xfrm>
            <a:off x="6096000" y="1311958"/>
            <a:ext cx="5611318" cy="2379812"/>
          </a:xfrm>
          <a:prstGeom prst="wedgeRectCallout">
            <a:avLst>
              <a:gd name="adj1" fmla="val -89686"/>
              <a:gd name="adj2" fmla="val 38676"/>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25F2FF-6CB2-D79F-F3ED-375718A0FFD5}"/>
              </a:ext>
            </a:extLst>
          </p:cNvPr>
          <p:cNvSpPr txBox="1"/>
          <p:nvPr/>
        </p:nvSpPr>
        <p:spPr>
          <a:xfrm>
            <a:off x="6256306" y="1364394"/>
            <a:ext cx="5196179" cy="1938992"/>
          </a:xfrm>
          <a:prstGeom prst="rect">
            <a:avLst/>
          </a:prstGeom>
          <a:noFill/>
        </p:spPr>
        <p:txBody>
          <a:bodyPr wrap="square" rtlCol="0">
            <a:spAutoFit/>
          </a:bodyPr>
          <a:lstStyle/>
          <a:p>
            <a:r>
              <a:rPr lang="en-US" sz="2400" dirty="0"/>
              <a:t>Qubits are currents running through superconducting circuits. Based on existing semiconductor fabrication technology. Fast operations. Google and IBM have ~100-200 qubit machines.</a:t>
            </a:r>
            <a:endParaRPr lang="en-US" sz="2400" dirty="0">
              <a:solidFill>
                <a:srgbClr val="C00000"/>
              </a:solidFill>
            </a:endParaRPr>
          </a:p>
        </p:txBody>
      </p:sp>
    </p:spTree>
    <p:extLst>
      <p:ext uri="{BB962C8B-B14F-4D97-AF65-F5344CB8AC3E}">
        <p14:creationId xmlns:p14="http://schemas.microsoft.com/office/powerpoint/2010/main" val="993073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4711-8FA3-A551-AEFD-9E47A15E391B}"/>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3D29B14E-79E2-5E1D-5FD8-7771F24D9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84" y="1423545"/>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F9FA66D7-4CD7-766A-0280-F8C7829403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852"/>
          <a:stretch/>
        </p:blipFill>
        <p:spPr bwMode="auto">
          <a:xfrm>
            <a:off x="1957808" y="1228650"/>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1A21CDF-8C45-4280-C51A-EBB82D955595}"/>
              </a:ext>
            </a:extLst>
          </p:cNvPr>
          <p:cNvSpPr txBox="1"/>
          <p:nvPr/>
        </p:nvSpPr>
        <p:spPr>
          <a:xfrm>
            <a:off x="325849" y="275829"/>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47BB8B85-0191-F8CD-B342-B8D2D4C1DFE8}"/>
              </a:ext>
            </a:extLst>
          </p:cNvPr>
          <p:cNvSpPr txBox="1"/>
          <p:nvPr/>
        </p:nvSpPr>
        <p:spPr>
          <a:xfrm>
            <a:off x="228022" y="1134760"/>
            <a:ext cx="4991406" cy="584775"/>
          </a:xfrm>
          <a:prstGeom prst="rect">
            <a:avLst/>
          </a:prstGeom>
          <a:noFill/>
        </p:spPr>
        <p:txBody>
          <a:bodyPr wrap="square" rtlCol="0">
            <a:spAutoFit/>
          </a:bodyPr>
          <a:lstStyle/>
          <a:p>
            <a:r>
              <a:rPr lang="en-US" sz="3200" u="sng" dirty="0">
                <a:solidFill>
                  <a:srgbClr val="C00000"/>
                </a:solidFill>
              </a:rPr>
              <a:t>Superconducting qubits</a:t>
            </a:r>
          </a:p>
        </p:txBody>
      </p:sp>
      <p:pic>
        <p:nvPicPr>
          <p:cNvPr id="16386" name="Picture 2" descr="Google officially lays claim to quantum supremacy">
            <a:extLst>
              <a:ext uri="{FF2B5EF4-FFF2-40B4-BE49-F238E27FC236}">
                <a16:creationId xmlns:a16="http://schemas.microsoft.com/office/drawing/2014/main" id="{4062B028-19DB-F353-DD13-6CDF6E056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775" y="2607519"/>
            <a:ext cx="1458509" cy="82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BB1D8FB-B9B7-09BA-554D-C9DFDF811FE0}"/>
              </a:ext>
            </a:extLst>
          </p:cNvPr>
          <p:cNvPicPr>
            <a:picLocks noChangeAspect="1"/>
          </p:cNvPicPr>
          <p:nvPr/>
        </p:nvPicPr>
        <p:blipFill>
          <a:blip r:embed="rId6"/>
          <a:srcRect l="2638" r="59188"/>
          <a:stretch/>
        </p:blipFill>
        <p:spPr>
          <a:xfrm>
            <a:off x="240709" y="1649279"/>
            <a:ext cx="1804122" cy="784225"/>
          </a:xfrm>
          <a:prstGeom prst="rect">
            <a:avLst/>
          </a:prstGeom>
        </p:spPr>
      </p:pic>
      <p:sp>
        <p:nvSpPr>
          <p:cNvPr id="12" name="TextBox 11">
            <a:extLst>
              <a:ext uri="{FF2B5EF4-FFF2-40B4-BE49-F238E27FC236}">
                <a16:creationId xmlns:a16="http://schemas.microsoft.com/office/drawing/2014/main" id="{B93F4D56-A209-4A45-8962-AEA0ED2F789E}"/>
              </a:ext>
            </a:extLst>
          </p:cNvPr>
          <p:cNvSpPr txBox="1"/>
          <p:nvPr/>
        </p:nvSpPr>
        <p:spPr>
          <a:xfrm>
            <a:off x="6225247" y="1048908"/>
            <a:ext cx="4991406" cy="584775"/>
          </a:xfrm>
          <a:prstGeom prst="rect">
            <a:avLst/>
          </a:prstGeom>
          <a:noFill/>
        </p:spPr>
        <p:txBody>
          <a:bodyPr wrap="square" rtlCol="0">
            <a:spAutoFit/>
          </a:bodyPr>
          <a:lstStyle/>
          <a:p>
            <a:r>
              <a:rPr lang="en-US" sz="3200" u="sng" dirty="0">
                <a:solidFill>
                  <a:srgbClr val="C00000"/>
                </a:solidFill>
              </a:rPr>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73F0FFC6-4F1F-42E3-EC8D-02E6A7DEC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13" y="1686065"/>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357DE75A-8496-02AA-87D0-FD3BB58D70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9333" y="980282"/>
            <a:ext cx="2502169" cy="1876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4D8FE1-3A25-67C1-CB70-C29A0B3910E1}"/>
              </a:ext>
            </a:extLst>
          </p:cNvPr>
          <p:cNvPicPr>
            <a:picLocks noChangeAspect="1"/>
          </p:cNvPicPr>
          <p:nvPr/>
        </p:nvPicPr>
        <p:blipFill>
          <a:blip r:embed="rId9"/>
          <a:stretch>
            <a:fillRect/>
          </a:stretch>
        </p:blipFill>
        <p:spPr>
          <a:xfrm>
            <a:off x="368579" y="2467815"/>
            <a:ext cx="1215060" cy="2292566"/>
          </a:xfrm>
          <a:prstGeom prst="rect">
            <a:avLst/>
          </a:prstGeom>
        </p:spPr>
      </p:pic>
      <p:sp>
        <p:nvSpPr>
          <p:cNvPr id="3" name="TextBox 2">
            <a:extLst>
              <a:ext uri="{FF2B5EF4-FFF2-40B4-BE49-F238E27FC236}">
                <a16:creationId xmlns:a16="http://schemas.microsoft.com/office/drawing/2014/main" id="{6B9EBA69-FE26-23C3-DF7A-78016A5AF558}"/>
              </a:ext>
            </a:extLst>
          </p:cNvPr>
          <p:cNvSpPr txBox="1"/>
          <p:nvPr/>
        </p:nvSpPr>
        <p:spPr>
          <a:xfrm>
            <a:off x="1794442" y="5351065"/>
            <a:ext cx="3369448" cy="584775"/>
          </a:xfrm>
          <a:prstGeom prst="rect">
            <a:avLst/>
          </a:prstGeom>
          <a:noFill/>
        </p:spPr>
        <p:txBody>
          <a:bodyPr wrap="square" rtlCol="0">
            <a:spAutoFit/>
          </a:bodyPr>
          <a:lstStyle/>
          <a:p>
            <a:r>
              <a:rPr lang="en-US" sz="3200" u="sng" dirty="0">
                <a:solidFill>
                  <a:srgbClr val="C00000"/>
                </a:solidFill>
              </a:rPr>
              <a:t>Trapped ions</a:t>
            </a:r>
          </a:p>
        </p:txBody>
      </p:sp>
      <p:pic>
        <p:nvPicPr>
          <p:cNvPr id="2052" name="Picture 4" descr="Media Kit">
            <a:extLst>
              <a:ext uri="{FF2B5EF4-FFF2-40B4-BE49-F238E27FC236}">
                <a16:creationId xmlns:a16="http://schemas.microsoft.com/office/drawing/2014/main" id="{01CDE164-5A7A-C833-4665-DD1A2553CC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47" y="5976336"/>
            <a:ext cx="3675438" cy="686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nQ: Opening of 1st Quantum Computing Manufacturing Plant in U.S ...">
            <a:extLst>
              <a:ext uri="{FF2B5EF4-FFF2-40B4-BE49-F238E27FC236}">
                <a16:creationId xmlns:a16="http://schemas.microsoft.com/office/drawing/2014/main" id="{4E2F54F1-252A-7EC0-5313-43A69F67BD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9759" y="5885643"/>
            <a:ext cx="2165917" cy="758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320905-C7D8-35DF-F800-BF859B94E485}"/>
              </a:ext>
            </a:extLst>
          </p:cNvPr>
          <p:cNvSpPr txBox="1"/>
          <p:nvPr/>
        </p:nvSpPr>
        <p:spPr>
          <a:xfrm>
            <a:off x="7141208" y="3238797"/>
            <a:ext cx="3369448" cy="584775"/>
          </a:xfrm>
          <a:prstGeom prst="rect">
            <a:avLst/>
          </a:prstGeom>
          <a:noFill/>
        </p:spPr>
        <p:txBody>
          <a:bodyPr wrap="square" rtlCol="0">
            <a:spAutoFit/>
          </a:bodyPr>
          <a:lstStyle/>
          <a:p>
            <a:r>
              <a:rPr lang="en-US" sz="3200" u="sng" dirty="0">
                <a:solidFill>
                  <a:srgbClr val="C00000"/>
                </a:solidFill>
              </a:rPr>
              <a:t>Photonic qubits</a:t>
            </a:r>
          </a:p>
        </p:txBody>
      </p:sp>
      <p:pic>
        <p:nvPicPr>
          <p:cNvPr id="8194" name="Picture 2" descr="Amazon Quantum Solutions Lab">
            <a:extLst>
              <a:ext uri="{FF2B5EF4-FFF2-40B4-BE49-F238E27FC236}">
                <a16:creationId xmlns:a16="http://schemas.microsoft.com/office/drawing/2014/main" id="{AE3F43CD-93CD-8F63-C953-DDE1827DE4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5275" y="3964336"/>
            <a:ext cx="3058146" cy="5218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iQuantum Logo PNG vector in SVG, PDF, AI, CDR format">
            <a:extLst>
              <a:ext uri="{FF2B5EF4-FFF2-40B4-BE49-F238E27FC236}">
                <a16:creationId xmlns:a16="http://schemas.microsoft.com/office/drawing/2014/main" id="{A612097F-B637-7670-513E-FA9C215A153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61" t="31538" r="7060" b="30197"/>
          <a:stretch/>
        </p:blipFill>
        <p:spPr bwMode="auto">
          <a:xfrm>
            <a:off x="5764335" y="3768915"/>
            <a:ext cx="2753745" cy="873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E7F30D-3A20-EFF2-309E-1A7E9B384328}"/>
              </a:ext>
            </a:extLst>
          </p:cNvPr>
          <p:cNvSpPr txBox="1"/>
          <p:nvPr/>
        </p:nvSpPr>
        <p:spPr>
          <a:xfrm>
            <a:off x="7422708" y="5065669"/>
            <a:ext cx="3774984" cy="584775"/>
          </a:xfrm>
          <a:prstGeom prst="rect">
            <a:avLst/>
          </a:prstGeom>
          <a:noFill/>
        </p:spPr>
        <p:txBody>
          <a:bodyPr wrap="square" rtlCol="0">
            <a:spAutoFit/>
          </a:bodyPr>
          <a:lstStyle/>
          <a:p>
            <a:r>
              <a:rPr lang="en-US" sz="3200" u="sng" dirty="0">
                <a:solidFill>
                  <a:srgbClr val="C00000"/>
                </a:solidFill>
              </a:rPr>
              <a:t>Quantum annealers</a:t>
            </a:r>
          </a:p>
        </p:txBody>
      </p:sp>
      <p:pic>
        <p:nvPicPr>
          <p:cNvPr id="10242" name="Picture 2" descr="D-Wave Systems Logo">
            <a:extLst>
              <a:ext uri="{FF2B5EF4-FFF2-40B4-BE49-F238E27FC236}">
                <a16:creationId xmlns:a16="http://schemas.microsoft.com/office/drawing/2014/main" id="{A6143CE3-226D-69EE-E584-7C214DC14A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1207" y="5760716"/>
            <a:ext cx="4406913" cy="5740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a:extLst>
              <a:ext uri="{FF2B5EF4-FFF2-40B4-BE49-F238E27FC236}">
                <a16:creationId xmlns:a16="http://schemas.microsoft.com/office/drawing/2014/main" id="{0E7CA0A8-13F3-4445-31C1-6215F57F1CC3}"/>
              </a:ext>
            </a:extLst>
          </p:cNvPr>
          <p:cNvSpPr/>
          <p:nvPr/>
        </p:nvSpPr>
        <p:spPr>
          <a:xfrm>
            <a:off x="5676913" y="3531185"/>
            <a:ext cx="5611318" cy="1622097"/>
          </a:xfrm>
          <a:prstGeom prst="wedgeRectCallout">
            <a:avLst>
              <a:gd name="adj1" fmla="val -11414"/>
              <a:gd name="adj2" fmla="val -109185"/>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E0BA5FC-17FD-4DBC-C594-55AC4B65DAD3}"/>
              </a:ext>
            </a:extLst>
          </p:cNvPr>
          <p:cNvSpPr txBox="1"/>
          <p:nvPr/>
        </p:nvSpPr>
        <p:spPr>
          <a:xfrm>
            <a:off x="5837219" y="3583622"/>
            <a:ext cx="5196179" cy="1569660"/>
          </a:xfrm>
          <a:prstGeom prst="rect">
            <a:avLst/>
          </a:prstGeom>
          <a:noFill/>
        </p:spPr>
        <p:txBody>
          <a:bodyPr wrap="square" rtlCol="0">
            <a:spAutoFit/>
          </a:bodyPr>
          <a:lstStyle/>
          <a:p>
            <a:r>
              <a:rPr lang="en-US" sz="2400" dirty="0"/>
              <a:t>Qubits are individual atoms. </a:t>
            </a:r>
            <a:br>
              <a:rPr lang="en-US" sz="2400" dirty="0"/>
            </a:br>
            <a:r>
              <a:rPr lang="en-US" sz="2400" dirty="0"/>
              <a:t>Movable qubits. Slow operations. Harvard and </a:t>
            </a:r>
            <a:r>
              <a:rPr lang="en-US" sz="2400" dirty="0" err="1"/>
              <a:t>QuEra</a:t>
            </a:r>
            <a:r>
              <a:rPr lang="en-US" sz="2400" dirty="0"/>
              <a:t> have ~200-qubit machines.</a:t>
            </a:r>
            <a:endParaRPr lang="en-US" sz="2400" dirty="0">
              <a:solidFill>
                <a:srgbClr val="C00000"/>
              </a:solidFill>
            </a:endParaRPr>
          </a:p>
        </p:txBody>
      </p:sp>
    </p:spTree>
    <p:extLst>
      <p:ext uri="{BB962C8B-B14F-4D97-AF65-F5344CB8AC3E}">
        <p14:creationId xmlns:p14="http://schemas.microsoft.com/office/powerpoint/2010/main" val="2785463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D2F67-2872-7319-5ABD-352E7309DC53}"/>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DEBB5E3B-B0B9-C14A-7571-D7987EB1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84" y="1423545"/>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D8B39563-FD19-6F28-F431-A0B9669A3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852"/>
          <a:stretch/>
        </p:blipFill>
        <p:spPr bwMode="auto">
          <a:xfrm>
            <a:off x="1957808" y="1228650"/>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6FA91A2-4BB5-457B-77C8-D81F335B02CD}"/>
              </a:ext>
            </a:extLst>
          </p:cNvPr>
          <p:cNvSpPr txBox="1"/>
          <p:nvPr/>
        </p:nvSpPr>
        <p:spPr>
          <a:xfrm>
            <a:off x="325849" y="275829"/>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99765D40-007C-F388-9167-BD1D4C99A91F}"/>
              </a:ext>
            </a:extLst>
          </p:cNvPr>
          <p:cNvSpPr txBox="1"/>
          <p:nvPr/>
        </p:nvSpPr>
        <p:spPr>
          <a:xfrm>
            <a:off x="228022" y="1134760"/>
            <a:ext cx="4991406" cy="584775"/>
          </a:xfrm>
          <a:prstGeom prst="rect">
            <a:avLst/>
          </a:prstGeom>
          <a:noFill/>
        </p:spPr>
        <p:txBody>
          <a:bodyPr wrap="square" rtlCol="0">
            <a:spAutoFit/>
          </a:bodyPr>
          <a:lstStyle/>
          <a:p>
            <a:r>
              <a:rPr lang="en-US" sz="3200" u="sng" dirty="0">
                <a:solidFill>
                  <a:srgbClr val="C00000"/>
                </a:solidFill>
              </a:rPr>
              <a:t>Superconducting qubits</a:t>
            </a:r>
          </a:p>
        </p:txBody>
      </p:sp>
      <p:pic>
        <p:nvPicPr>
          <p:cNvPr id="16386" name="Picture 2" descr="Google officially lays claim to quantum supremacy">
            <a:extLst>
              <a:ext uri="{FF2B5EF4-FFF2-40B4-BE49-F238E27FC236}">
                <a16:creationId xmlns:a16="http://schemas.microsoft.com/office/drawing/2014/main" id="{1805ED8C-37FE-E79B-4821-C304B5A1E7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775" y="2607519"/>
            <a:ext cx="1458509" cy="82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CDCE6FA-860E-C449-547F-23BF09BA47C6}"/>
              </a:ext>
            </a:extLst>
          </p:cNvPr>
          <p:cNvPicPr>
            <a:picLocks noChangeAspect="1"/>
          </p:cNvPicPr>
          <p:nvPr/>
        </p:nvPicPr>
        <p:blipFill>
          <a:blip r:embed="rId6"/>
          <a:srcRect l="2638" r="59188"/>
          <a:stretch/>
        </p:blipFill>
        <p:spPr>
          <a:xfrm>
            <a:off x="240709" y="1649279"/>
            <a:ext cx="1804122" cy="784225"/>
          </a:xfrm>
          <a:prstGeom prst="rect">
            <a:avLst/>
          </a:prstGeom>
        </p:spPr>
      </p:pic>
      <p:sp>
        <p:nvSpPr>
          <p:cNvPr id="12" name="TextBox 11">
            <a:extLst>
              <a:ext uri="{FF2B5EF4-FFF2-40B4-BE49-F238E27FC236}">
                <a16:creationId xmlns:a16="http://schemas.microsoft.com/office/drawing/2014/main" id="{5EE03186-0530-CA8B-4477-1A6D55A327EC}"/>
              </a:ext>
            </a:extLst>
          </p:cNvPr>
          <p:cNvSpPr txBox="1"/>
          <p:nvPr/>
        </p:nvSpPr>
        <p:spPr>
          <a:xfrm>
            <a:off x="6225247" y="1048908"/>
            <a:ext cx="4991406" cy="584775"/>
          </a:xfrm>
          <a:prstGeom prst="rect">
            <a:avLst/>
          </a:prstGeom>
          <a:noFill/>
        </p:spPr>
        <p:txBody>
          <a:bodyPr wrap="square" rtlCol="0">
            <a:spAutoFit/>
          </a:bodyPr>
          <a:lstStyle/>
          <a:p>
            <a:r>
              <a:rPr lang="en-US" sz="3200" u="sng" dirty="0">
                <a:solidFill>
                  <a:srgbClr val="C00000"/>
                </a:solidFill>
              </a:rPr>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BA589CBC-89C2-50D8-A0EF-594501BEEE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13" y="1686065"/>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AA29B9D4-65C6-99A4-71E5-17E5CF34AB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9333" y="980282"/>
            <a:ext cx="2502169" cy="1876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CFE101-31C2-A4CA-1F21-7A83DCDB6569}"/>
              </a:ext>
            </a:extLst>
          </p:cNvPr>
          <p:cNvPicPr>
            <a:picLocks noChangeAspect="1"/>
          </p:cNvPicPr>
          <p:nvPr/>
        </p:nvPicPr>
        <p:blipFill>
          <a:blip r:embed="rId9"/>
          <a:stretch>
            <a:fillRect/>
          </a:stretch>
        </p:blipFill>
        <p:spPr>
          <a:xfrm>
            <a:off x="368579" y="2467815"/>
            <a:ext cx="1215060" cy="2292566"/>
          </a:xfrm>
          <a:prstGeom prst="rect">
            <a:avLst/>
          </a:prstGeom>
        </p:spPr>
      </p:pic>
      <p:sp>
        <p:nvSpPr>
          <p:cNvPr id="3" name="TextBox 2">
            <a:extLst>
              <a:ext uri="{FF2B5EF4-FFF2-40B4-BE49-F238E27FC236}">
                <a16:creationId xmlns:a16="http://schemas.microsoft.com/office/drawing/2014/main" id="{C00FFDC0-F99C-6B9B-A88B-78740A9047BB}"/>
              </a:ext>
            </a:extLst>
          </p:cNvPr>
          <p:cNvSpPr txBox="1"/>
          <p:nvPr/>
        </p:nvSpPr>
        <p:spPr>
          <a:xfrm>
            <a:off x="1794442" y="5351065"/>
            <a:ext cx="3369448" cy="584775"/>
          </a:xfrm>
          <a:prstGeom prst="rect">
            <a:avLst/>
          </a:prstGeom>
          <a:noFill/>
        </p:spPr>
        <p:txBody>
          <a:bodyPr wrap="square" rtlCol="0">
            <a:spAutoFit/>
          </a:bodyPr>
          <a:lstStyle/>
          <a:p>
            <a:r>
              <a:rPr lang="en-US" sz="3200" u="sng" dirty="0">
                <a:solidFill>
                  <a:srgbClr val="C00000"/>
                </a:solidFill>
              </a:rPr>
              <a:t>Trapped ions</a:t>
            </a:r>
          </a:p>
        </p:txBody>
      </p:sp>
      <p:pic>
        <p:nvPicPr>
          <p:cNvPr id="2052" name="Picture 4" descr="Media Kit">
            <a:extLst>
              <a:ext uri="{FF2B5EF4-FFF2-40B4-BE49-F238E27FC236}">
                <a16:creationId xmlns:a16="http://schemas.microsoft.com/office/drawing/2014/main" id="{D504D5C9-A540-520F-5290-279045C5D5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47" y="5976336"/>
            <a:ext cx="3675438" cy="686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nQ: Opening of 1st Quantum Computing Manufacturing Plant in U.S ...">
            <a:extLst>
              <a:ext uri="{FF2B5EF4-FFF2-40B4-BE49-F238E27FC236}">
                <a16:creationId xmlns:a16="http://schemas.microsoft.com/office/drawing/2014/main" id="{E8BDFDB9-BEDA-E65F-0DA7-52CCE8F0AB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9759" y="5885643"/>
            <a:ext cx="2165917" cy="758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190822-71A9-C9E7-A6C5-A154A43A2532}"/>
              </a:ext>
            </a:extLst>
          </p:cNvPr>
          <p:cNvSpPr txBox="1"/>
          <p:nvPr/>
        </p:nvSpPr>
        <p:spPr>
          <a:xfrm>
            <a:off x="7141208" y="3238797"/>
            <a:ext cx="3369448" cy="584775"/>
          </a:xfrm>
          <a:prstGeom prst="rect">
            <a:avLst/>
          </a:prstGeom>
          <a:noFill/>
        </p:spPr>
        <p:txBody>
          <a:bodyPr wrap="square" rtlCol="0">
            <a:spAutoFit/>
          </a:bodyPr>
          <a:lstStyle/>
          <a:p>
            <a:r>
              <a:rPr lang="en-US" sz="3200" u="sng" dirty="0">
                <a:solidFill>
                  <a:srgbClr val="C00000"/>
                </a:solidFill>
              </a:rPr>
              <a:t>Photonic qubits</a:t>
            </a:r>
          </a:p>
        </p:txBody>
      </p:sp>
      <p:pic>
        <p:nvPicPr>
          <p:cNvPr id="8194" name="Picture 2" descr="Amazon Quantum Solutions Lab">
            <a:extLst>
              <a:ext uri="{FF2B5EF4-FFF2-40B4-BE49-F238E27FC236}">
                <a16:creationId xmlns:a16="http://schemas.microsoft.com/office/drawing/2014/main" id="{2D183BAB-3446-DB6F-70F1-AD7C510528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5275" y="3964336"/>
            <a:ext cx="3058146" cy="5218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iQuantum Logo PNG vector in SVG, PDF, AI, CDR format">
            <a:extLst>
              <a:ext uri="{FF2B5EF4-FFF2-40B4-BE49-F238E27FC236}">
                <a16:creationId xmlns:a16="http://schemas.microsoft.com/office/drawing/2014/main" id="{62AD8C2E-4664-D686-26FC-1F15AA1BAC1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61" t="31538" r="7060" b="30197"/>
          <a:stretch/>
        </p:blipFill>
        <p:spPr bwMode="auto">
          <a:xfrm>
            <a:off x="5764335" y="3768915"/>
            <a:ext cx="2753745" cy="873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B06CB1-1668-627A-DB2C-1EB91B636CAD}"/>
              </a:ext>
            </a:extLst>
          </p:cNvPr>
          <p:cNvSpPr txBox="1"/>
          <p:nvPr/>
        </p:nvSpPr>
        <p:spPr>
          <a:xfrm>
            <a:off x="7422708" y="5065669"/>
            <a:ext cx="3774984" cy="584775"/>
          </a:xfrm>
          <a:prstGeom prst="rect">
            <a:avLst/>
          </a:prstGeom>
          <a:noFill/>
        </p:spPr>
        <p:txBody>
          <a:bodyPr wrap="square" rtlCol="0">
            <a:spAutoFit/>
          </a:bodyPr>
          <a:lstStyle/>
          <a:p>
            <a:r>
              <a:rPr lang="en-US" sz="3200" u="sng" dirty="0">
                <a:solidFill>
                  <a:srgbClr val="C00000"/>
                </a:solidFill>
              </a:rPr>
              <a:t>Quantum annealers</a:t>
            </a:r>
          </a:p>
        </p:txBody>
      </p:sp>
      <p:pic>
        <p:nvPicPr>
          <p:cNvPr id="10242" name="Picture 2" descr="D-Wave Systems Logo">
            <a:extLst>
              <a:ext uri="{FF2B5EF4-FFF2-40B4-BE49-F238E27FC236}">
                <a16:creationId xmlns:a16="http://schemas.microsoft.com/office/drawing/2014/main" id="{C3CA2CB9-861A-D837-0F66-42EDB02C4E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1207" y="5760716"/>
            <a:ext cx="4406913" cy="5740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ular Callout 10">
            <a:extLst>
              <a:ext uri="{FF2B5EF4-FFF2-40B4-BE49-F238E27FC236}">
                <a16:creationId xmlns:a16="http://schemas.microsoft.com/office/drawing/2014/main" id="{3453D829-3700-6B68-559D-B0000D970C05}"/>
              </a:ext>
            </a:extLst>
          </p:cNvPr>
          <p:cNvSpPr/>
          <p:nvPr/>
        </p:nvSpPr>
        <p:spPr>
          <a:xfrm>
            <a:off x="3153957" y="2872386"/>
            <a:ext cx="5611318" cy="1622097"/>
          </a:xfrm>
          <a:prstGeom prst="wedgeRectCallout">
            <a:avLst>
              <a:gd name="adj1" fmla="val -32518"/>
              <a:gd name="adj2" fmla="val 10521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E61E6C8-4998-4FF6-0D45-E8D99EB81C5C}"/>
              </a:ext>
            </a:extLst>
          </p:cNvPr>
          <p:cNvSpPr txBox="1"/>
          <p:nvPr/>
        </p:nvSpPr>
        <p:spPr>
          <a:xfrm>
            <a:off x="3314263" y="2924823"/>
            <a:ext cx="5196179" cy="1200329"/>
          </a:xfrm>
          <a:prstGeom prst="rect">
            <a:avLst/>
          </a:prstGeom>
          <a:noFill/>
        </p:spPr>
        <p:txBody>
          <a:bodyPr wrap="square" rtlCol="0">
            <a:spAutoFit/>
          </a:bodyPr>
          <a:lstStyle/>
          <a:p>
            <a:r>
              <a:rPr lang="en-US" sz="2400" dirty="0"/>
              <a:t>Qubits are individual ions. Movable qubits. Slow operations. </a:t>
            </a:r>
            <a:br>
              <a:rPr lang="en-US" sz="2400" dirty="0"/>
            </a:br>
            <a:r>
              <a:rPr lang="en-US" sz="2400" dirty="0" err="1"/>
              <a:t>Quantinuum</a:t>
            </a:r>
            <a:r>
              <a:rPr lang="en-US" sz="2400" dirty="0"/>
              <a:t> H2 device has 56 qubits.</a:t>
            </a:r>
            <a:endParaRPr lang="en-US" sz="2400" dirty="0">
              <a:solidFill>
                <a:srgbClr val="C00000"/>
              </a:solidFill>
            </a:endParaRPr>
          </a:p>
        </p:txBody>
      </p:sp>
    </p:spTree>
    <p:extLst>
      <p:ext uri="{BB962C8B-B14F-4D97-AF65-F5344CB8AC3E}">
        <p14:creationId xmlns:p14="http://schemas.microsoft.com/office/powerpoint/2010/main" val="219368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37F5-3AEB-747F-C44C-D33B9DBC60EA}"/>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2D37E6C3-76C8-12CD-C8A0-543DCCB9C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84" y="1423545"/>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F63AEA19-2FB2-8F35-5381-7ECE4F51FD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852"/>
          <a:stretch/>
        </p:blipFill>
        <p:spPr bwMode="auto">
          <a:xfrm>
            <a:off x="1957808" y="1228650"/>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1319DEE-AE14-D2DC-5373-03D931F95491}"/>
              </a:ext>
            </a:extLst>
          </p:cNvPr>
          <p:cNvSpPr txBox="1"/>
          <p:nvPr/>
        </p:nvSpPr>
        <p:spPr>
          <a:xfrm>
            <a:off x="325849" y="275829"/>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581CF167-A79D-D743-6A43-F6295DC664E6}"/>
              </a:ext>
            </a:extLst>
          </p:cNvPr>
          <p:cNvSpPr txBox="1"/>
          <p:nvPr/>
        </p:nvSpPr>
        <p:spPr>
          <a:xfrm>
            <a:off x="228022" y="1134760"/>
            <a:ext cx="4991406" cy="584775"/>
          </a:xfrm>
          <a:prstGeom prst="rect">
            <a:avLst/>
          </a:prstGeom>
          <a:noFill/>
        </p:spPr>
        <p:txBody>
          <a:bodyPr wrap="square" rtlCol="0">
            <a:spAutoFit/>
          </a:bodyPr>
          <a:lstStyle/>
          <a:p>
            <a:r>
              <a:rPr lang="en-US" sz="3200" u="sng" dirty="0">
                <a:solidFill>
                  <a:srgbClr val="C00000"/>
                </a:solidFill>
              </a:rPr>
              <a:t>Superconducting qubits</a:t>
            </a:r>
          </a:p>
        </p:txBody>
      </p:sp>
      <p:pic>
        <p:nvPicPr>
          <p:cNvPr id="16386" name="Picture 2" descr="Google officially lays claim to quantum supremacy">
            <a:extLst>
              <a:ext uri="{FF2B5EF4-FFF2-40B4-BE49-F238E27FC236}">
                <a16:creationId xmlns:a16="http://schemas.microsoft.com/office/drawing/2014/main" id="{66F2C807-9CE8-F47C-06AE-1ECD289CF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775" y="2607519"/>
            <a:ext cx="1458509" cy="82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7857E85-50AB-9827-C3DE-9A77599E68EB}"/>
              </a:ext>
            </a:extLst>
          </p:cNvPr>
          <p:cNvPicPr>
            <a:picLocks noChangeAspect="1"/>
          </p:cNvPicPr>
          <p:nvPr/>
        </p:nvPicPr>
        <p:blipFill>
          <a:blip r:embed="rId6"/>
          <a:srcRect l="2638" r="59188"/>
          <a:stretch/>
        </p:blipFill>
        <p:spPr>
          <a:xfrm>
            <a:off x="240709" y="1649279"/>
            <a:ext cx="1804122" cy="784225"/>
          </a:xfrm>
          <a:prstGeom prst="rect">
            <a:avLst/>
          </a:prstGeom>
        </p:spPr>
      </p:pic>
      <p:sp>
        <p:nvSpPr>
          <p:cNvPr id="12" name="TextBox 11">
            <a:extLst>
              <a:ext uri="{FF2B5EF4-FFF2-40B4-BE49-F238E27FC236}">
                <a16:creationId xmlns:a16="http://schemas.microsoft.com/office/drawing/2014/main" id="{1B00A217-96EF-3CC6-0A8C-E6FEE81300E9}"/>
              </a:ext>
            </a:extLst>
          </p:cNvPr>
          <p:cNvSpPr txBox="1"/>
          <p:nvPr/>
        </p:nvSpPr>
        <p:spPr>
          <a:xfrm>
            <a:off x="6225247" y="1048908"/>
            <a:ext cx="4991406" cy="584775"/>
          </a:xfrm>
          <a:prstGeom prst="rect">
            <a:avLst/>
          </a:prstGeom>
          <a:noFill/>
        </p:spPr>
        <p:txBody>
          <a:bodyPr wrap="square" rtlCol="0">
            <a:spAutoFit/>
          </a:bodyPr>
          <a:lstStyle/>
          <a:p>
            <a:r>
              <a:rPr lang="en-US" sz="3200" u="sng" dirty="0">
                <a:solidFill>
                  <a:srgbClr val="C00000"/>
                </a:solidFill>
              </a:rPr>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06A6DC32-B5A2-A291-4B0E-7A167D2D6F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13" y="1686065"/>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818268AC-01CF-D36C-089E-579650561E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9333" y="980282"/>
            <a:ext cx="2502169" cy="1876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05B080-BC8A-F264-058E-E7286AE28278}"/>
              </a:ext>
            </a:extLst>
          </p:cNvPr>
          <p:cNvPicPr>
            <a:picLocks noChangeAspect="1"/>
          </p:cNvPicPr>
          <p:nvPr/>
        </p:nvPicPr>
        <p:blipFill>
          <a:blip r:embed="rId9"/>
          <a:stretch>
            <a:fillRect/>
          </a:stretch>
        </p:blipFill>
        <p:spPr>
          <a:xfrm>
            <a:off x="368579" y="2467815"/>
            <a:ext cx="1215060" cy="2292566"/>
          </a:xfrm>
          <a:prstGeom prst="rect">
            <a:avLst/>
          </a:prstGeom>
        </p:spPr>
      </p:pic>
      <p:sp>
        <p:nvSpPr>
          <p:cNvPr id="3" name="TextBox 2">
            <a:extLst>
              <a:ext uri="{FF2B5EF4-FFF2-40B4-BE49-F238E27FC236}">
                <a16:creationId xmlns:a16="http://schemas.microsoft.com/office/drawing/2014/main" id="{83ED4AE7-B8EE-851B-5F63-BB3B18C1EE4C}"/>
              </a:ext>
            </a:extLst>
          </p:cNvPr>
          <p:cNvSpPr txBox="1"/>
          <p:nvPr/>
        </p:nvSpPr>
        <p:spPr>
          <a:xfrm>
            <a:off x="1794442" y="5351065"/>
            <a:ext cx="3369448" cy="584775"/>
          </a:xfrm>
          <a:prstGeom prst="rect">
            <a:avLst/>
          </a:prstGeom>
          <a:noFill/>
        </p:spPr>
        <p:txBody>
          <a:bodyPr wrap="square" rtlCol="0">
            <a:spAutoFit/>
          </a:bodyPr>
          <a:lstStyle/>
          <a:p>
            <a:r>
              <a:rPr lang="en-US" sz="3200" u="sng" dirty="0">
                <a:solidFill>
                  <a:srgbClr val="C00000"/>
                </a:solidFill>
              </a:rPr>
              <a:t>Trapped ions</a:t>
            </a:r>
          </a:p>
        </p:txBody>
      </p:sp>
      <p:pic>
        <p:nvPicPr>
          <p:cNvPr id="2052" name="Picture 4" descr="Media Kit">
            <a:extLst>
              <a:ext uri="{FF2B5EF4-FFF2-40B4-BE49-F238E27FC236}">
                <a16:creationId xmlns:a16="http://schemas.microsoft.com/office/drawing/2014/main" id="{6AB40037-6D82-FB8D-B057-E8AFFAB32E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47" y="5976336"/>
            <a:ext cx="3675438" cy="686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nQ: Opening of 1st Quantum Computing Manufacturing Plant in U.S ...">
            <a:extLst>
              <a:ext uri="{FF2B5EF4-FFF2-40B4-BE49-F238E27FC236}">
                <a16:creationId xmlns:a16="http://schemas.microsoft.com/office/drawing/2014/main" id="{A404CDD4-5B8B-4F6A-B17F-59E5ECBF21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9759" y="5885643"/>
            <a:ext cx="2165917" cy="758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95EF8F4-7089-13BE-15F4-18862E321706}"/>
              </a:ext>
            </a:extLst>
          </p:cNvPr>
          <p:cNvSpPr txBox="1"/>
          <p:nvPr/>
        </p:nvSpPr>
        <p:spPr>
          <a:xfrm>
            <a:off x="7141208" y="3238797"/>
            <a:ext cx="3369448" cy="584775"/>
          </a:xfrm>
          <a:prstGeom prst="rect">
            <a:avLst/>
          </a:prstGeom>
          <a:noFill/>
        </p:spPr>
        <p:txBody>
          <a:bodyPr wrap="square" rtlCol="0">
            <a:spAutoFit/>
          </a:bodyPr>
          <a:lstStyle/>
          <a:p>
            <a:r>
              <a:rPr lang="en-US" sz="3200" u="sng" dirty="0">
                <a:solidFill>
                  <a:srgbClr val="C00000"/>
                </a:solidFill>
              </a:rPr>
              <a:t>Photonic qubits</a:t>
            </a:r>
          </a:p>
        </p:txBody>
      </p:sp>
      <p:pic>
        <p:nvPicPr>
          <p:cNvPr id="8194" name="Picture 2" descr="Amazon Quantum Solutions Lab">
            <a:extLst>
              <a:ext uri="{FF2B5EF4-FFF2-40B4-BE49-F238E27FC236}">
                <a16:creationId xmlns:a16="http://schemas.microsoft.com/office/drawing/2014/main" id="{DF780197-63C2-2DFC-BA8B-7F913CD1DE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5275" y="3964336"/>
            <a:ext cx="3058146" cy="5218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iQuantum Logo PNG vector in SVG, PDF, AI, CDR format">
            <a:extLst>
              <a:ext uri="{FF2B5EF4-FFF2-40B4-BE49-F238E27FC236}">
                <a16:creationId xmlns:a16="http://schemas.microsoft.com/office/drawing/2014/main" id="{45D0400A-689B-2A3D-32D3-F6753785332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61" t="31538" r="7060" b="30197"/>
          <a:stretch/>
        </p:blipFill>
        <p:spPr bwMode="auto">
          <a:xfrm>
            <a:off x="5764335" y="3768915"/>
            <a:ext cx="2753745" cy="873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71B1AE-4CCF-1D2C-CEA3-84240B43D8D1}"/>
              </a:ext>
            </a:extLst>
          </p:cNvPr>
          <p:cNvSpPr txBox="1"/>
          <p:nvPr/>
        </p:nvSpPr>
        <p:spPr>
          <a:xfrm>
            <a:off x="7422708" y="5065669"/>
            <a:ext cx="3774984" cy="584775"/>
          </a:xfrm>
          <a:prstGeom prst="rect">
            <a:avLst/>
          </a:prstGeom>
          <a:noFill/>
        </p:spPr>
        <p:txBody>
          <a:bodyPr wrap="square" rtlCol="0">
            <a:spAutoFit/>
          </a:bodyPr>
          <a:lstStyle/>
          <a:p>
            <a:r>
              <a:rPr lang="en-US" sz="3200" u="sng" dirty="0">
                <a:solidFill>
                  <a:srgbClr val="C00000"/>
                </a:solidFill>
              </a:rPr>
              <a:t>Quantum annealers</a:t>
            </a:r>
          </a:p>
        </p:txBody>
      </p:sp>
      <p:pic>
        <p:nvPicPr>
          <p:cNvPr id="10242" name="Picture 2" descr="D-Wave Systems Logo">
            <a:extLst>
              <a:ext uri="{FF2B5EF4-FFF2-40B4-BE49-F238E27FC236}">
                <a16:creationId xmlns:a16="http://schemas.microsoft.com/office/drawing/2014/main" id="{79181B6B-CE7C-776C-9E1C-377A39FC52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1207" y="5760716"/>
            <a:ext cx="4406913" cy="5740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a:extLst>
              <a:ext uri="{FF2B5EF4-FFF2-40B4-BE49-F238E27FC236}">
                <a16:creationId xmlns:a16="http://schemas.microsoft.com/office/drawing/2014/main" id="{5066F255-7C07-CBC1-86D6-01DAD06F505F}"/>
              </a:ext>
            </a:extLst>
          </p:cNvPr>
          <p:cNvSpPr/>
          <p:nvPr/>
        </p:nvSpPr>
        <p:spPr>
          <a:xfrm>
            <a:off x="395712" y="2759617"/>
            <a:ext cx="5611318" cy="1336073"/>
          </a:xfrm>
          <a:prstGeom prst="wedgeRectCallout">
            <a:avLst>
              <a:gd name="adj1" fmla="val 66591"/>
              <a:gd name="adj2" fmla="val 18396"/>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2A23D5D-1A43-FFEA-09CE-0AB4E3D6C65A}"/>
              </a:ext>
            </a:extLst>
          </p:cNvPr>
          <p:cNvSpPr txBox="1"/>
          <p:nvPr/>
        </p:nvSpPr>
        <p:spPr>
          <a:xfrm>
            <a:off x="556018" y="2812054"/>
            <a:ext cx="5196179" cy="1200329"/>
          </a:xfrm>
          <a:prstGeom prst="rect">
            <a:avLst/>
          </a:prstGeom>
          <a:solidFill>
            <a:schemeClr val="accent6">
              <a:lumMod val="20000"/>
              <a:lumOff val="80000"/>
            </a:schemeClr>
          </a:solidFill>
        </p:spPr>
        <p:txBody>
          <a:bodyPr wrap="square" rtlCol="0">
            <a:spAutoFit/>
          </a:bodyPr>
          <a:lstStyle/>
          <a:p>
            <a:r>
              <a:rPr lang="en-US" sz="2400" dirty="0"/>
              <a:t>Qubits are light particles (photons). </a:t>
            </a:r>
            <a:br>
              <a:rPr lang="en-US" sz="2400" dirty="0"/>
            </a:br>
            <a:r>
              <a:rPr lang="en-US" sz="2400" dirty="0"/>
              <a:t>Very stable. Hard to perform operations. Xanadu has ~10 qubits. </a:t>
            </a:r>
            <a:endParaRPr lang="en-US" sz="2400" dirty="0">
              <a:solidFill>
                <a:srgbClr val="C00000"/>
              </a:solidFill>
            </a:endParaRPr>
          </a:p>
        </p:txBody>
      </p:sp>
    </p:spTree>
    <p:extLst>
      <p:ext uri="{BB962C8B-B14F-4D97-AF65-F5344CB8AC3E}">
        <p14:creationId xmlns:p14="http://schemas.microsoft.com/office/powerpoint/2010/main" val="4168230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223F8-73C5-FAC4-37E0-1B270F47E034}"/>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AE1A092F-4B2C-C297-8004-7F1097ECC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84" y="1423545"/>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34A12792-FDA6-1701-963D-E43DE7C3E7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852"/>
          <a:stretch/>
        </p:blipFill>
        <p:spPr bwMode="auto">
          <a:xfrm>
            <a:off x="1957808" y="1228650"/>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32402FA-7A94-00D1-ED31-9F3DF36EFCBD}"/>
              </a:ext>
            </a:extLst>
          </p:cNvPr>
          <p:cNvSpPr txBox="1"/>
          <p:nvPr/>
        </p:nvSpPr>
        <p:spPr>
          <a:xfrm>
            <a:off x="325849" y="275829"/>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ADAFC1C5-F8BC-AE13-E31A-252A9F35E008}"/>
              </a:ext>
            </a:extLst>
          </p:cNvPr>
          <p:cNvSpPr txBox="1"/>
          <p:nvPr/>
        </p:nvSpPr>
        <p:spPr>
          <a:xfrm>
            <a:off x="228022" y="1134760"/>
            <a:ext cx="4991406" cy="584775"/>
          </a:xfrm>
          <a:prstGeom prst="rect">
            <a:avLst/>
          </a:prstGeom>
          <a:noFill/>
        </p:spPr>
        <p:txBody>
          <a:bodyPr wrap="square" rtlCol="0">
            <a:spAutoFit/>
          </a:bodyPr>
          <a:lstStyle/>
          <a:p>
            <a:r>
              <a:rPr lang="en-US" sz="3200" u="sng" dirty="0">
                <a:solidFill>
                  <a:srgbClr val="C00000"/>
                </a:solidFill>
              </a:rPr>
              <a:t>Superconducting qubits</a:t>
            </a:r>
          </a:p>
        </p:txBody>
      </p:sp>
      <p:pic>
        <p:nvPicPr>
          <p:cNvPr id="16386" name="Picture 2" descr="Google officially lays claim to quantum supremacy">
            <a:extLst>
              <a:ext uri="{FF2B5EF4-FFF2-40B4-BE49-F238E27FC236}">
                <a16:creationId xmlns:a16="http://schemas.microsoft.com/office/drawing/2014/main" id="{E362B6FD-4EED-F592-955E-A74741299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775" y="2607519"/>
            <a:ext cx="1458509" cy="82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A96EAB6-C619-DD10-CE92-64489F73BA26}"/>
              </a:ext>
            </a:extLst>
          </p:cNvPr>
          <p:cNvPicPr>
            <a:picLocks noChangeAspect="1"/>
          </p:cNvPicPr>
          <p:nvPr/>
        </p:nvPicPr>
        <p:blipFill>
          <a:blip r:embed="rId6"/>
          <a:srcRect l="2638" r="59188"/>
          <a:stretch/>
        </p:blipFill>
        <p:spPr>
          <a:xfrm>
            <a:off x="240709" y="1649279"/>
            <a:ext cx="1804122" cy="784225"/>
          </a:xfrm>
          <a:prstGeom prst="rect">
            <a:avLst/>
          </a:prstGeom>
        </p:spPr>
      </p:pic>
      <p:sp>
        <p:nvSpPr>
          <p:cNvPr id="12" name="TextBox 11">
            <a:extLst>
              <a:ext uri="{FF2B5EF4-FFF2-40B4-BE49-F238E27FC236}">
                <a16:creationId xmlns:a16="http://schemas.microsoft.com/office/drawing/2014/main" id="{CFC5D416-8DF5-FF99-9BB5-42D1C3557A74}"/>
              </a:ext>
            </a:extLst>
          </p:cNvPr>
          <p:cNvSpPr txBox="1"/>
          <p:nvPr/>
        </p:nvSpPr>
        <p:spPr>
          <a:xfrm>
            <a:off x="6225247" y="1048908"/>
            <a:ext cx="4991406" cy="584775"/>
          </a:xfrm>
          <a:prstGeom prst="rect">
            <a:avLst/>
          </a:prstGeom>
          <a:noFill/>
        </p:spPr>
        <p:txBody>
          <a:bodyPr wrap="square" rtlCol="0">
            <a:spAutoFit/>
          </a:bodyPr>
          <a:lstStyle/>
          <a:p>
            <a:r>
              <a:rPr lang="en-US" sz="3200" u="sng" dirty="0">
                <a:solidFill>
                  <a:srgbClr val="C00000"/>
                </a:solidFill>
              </a:rPr>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43B86538-47F5-B0C9-6FF5-6AD4144341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13" y="1686065"/>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A89EF15F-4250-A5A2-AFCB-D50063C52E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9333" y="980282"/>
            <a:ext cx="2502169" cy="1876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D4B3F8-72E5-998B-0341-0AE02930C112}"/>
              </a:ext>
            </a:extLst>
          </p:cNvPr>
          <p:cNvPicPr>
            <a:picLocks noChangeAspect="1"/>
          </p:cNvPicPr>
          <p:nvPr/>
        </p:nvPicPr>
        <p:blipFill>
          <a:blip r:embed="rId9"/>
          <a:stretch>
            <a:fillRect/>
          </a:stretch>
        </p:blipFill>
        <p:spPr>
          <a:xfrm>
            <a:off x="368579" y="2467815"/>
            <a:ext cx="1215060" cy="2292566"/>
          </a:xfrm>
          <a:prstGeom prst="rect">
            <a:avLst/>
          </a:prstGeom>
        </p:spPr>
      </p:pic>
      <p:sp>
        <p:nvSpPr>
          <p:cNvPr id="3" name="TextBox 2">
            <a:extLst>
              <a:ext uri="{FF2B5EF4-FFF2-40B4-BE49-F238E27FC236}">
                <a16:creationId xmlns:a16="http://schemas.microsoft.com/office/drawing/2014/main" id="{81720C8D-592A-F375-8D9C-F02D1A10496A}"/>
              </a:ext>
            </a:extLst>
          </p:cNvPr>
          <p:cNvSpPr txBox="1"/>
          <p:nvPr/>
        </p:nvSpPr>
        <p:spPr>
          <a:xfrm>
            <a:off x="1794442" y="5351065"/>
            <a:ext cx="3369448" cy="584775"/>
          </a:xfrm>
          <a:prstGeom prst="rect">
            <a:avLst/>
          </a:prstGeom>
          <a:noFill/>
        </p:spPr>
        <p:txBody>
          <a:bodyPr wrap="square" rtlCol="0">
            <a:spAutoFit/>
          </a:bodyPr>
          <a:lstStyle/>
          <a:p>
            <a:r>
              <a:rPr lang="en-US" sz="3200" u="sng" dirty="0">
                <a:solidFill>
                  <a:srgbClr val="C00000"/>
                </a:solidFill>
              </a:rPr>
              <a:t>Trapped ions</a:t>
            </a:r>
          </a:p>
        </p:txBody>
      </p:sp>
      <p:pic>
        <p:nvPicPr>
          <p:cNvPr id="2052" name="Picture 4" descr="Media Kit">
            <a:extLst>
              <a:ext uri="{FF2B5EF4-FFF2-40B4-BE49-F238E27FC236}">
                <a16:creationId xmlns:a16="http://schemas.microsoft.com/office/drawing/2014/main" id="{57BA6A8E-21AB-B3EF-F381-2F6935465B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47" y="5976336"/>
            <a:ext cx="3675438" cy="686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nQ: Opening of 1st Quantum Computing Manufacturing Plant in U.S ...">
            <a:extLst>
              <a:ext uri="{FF2B5EF4-FFF2-40B4-BE49-F238E27FC236}">
                <a16:creationId xmlns:a16="http://schemas.microsoft.com/office/drawing/2014/main" id="{BB10D82A-E5DF-26DF-FB07-398A74EA3A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9759" y="5885643"/>
            <a:ext cx="2165917" cy="758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CB0329-2B91-789D-6D6D-45C306C44544}"/>
              </a:ext>
            </a:extLst>
          </p:cNvPr>
          <p:cNvSpPr txBox="1"/>
          <p:nvPr/>
        </p:nvSpPr>
        <p:spPr>
          <a:xfrm>
            <a:off x="7141208" y="3238797"/>
            <a:ext cx="3369448" cy="584775"/>
          </a:xfrm>
          <a:prstGeom prst="rect">
            <a:avLst/>
          </a:prstGeom>
          <a:noFill/>
        </p:spPr>
        <p:txBody>
          <a:bodyPr wrap="square" rtlCol="0">
            <a:spAutoFit/>
          </a:bodyPr>
          <a:lstStyle/>
          <a:p>
            <a:r>
              <a:rPr lang="en-US" sz="3200" u="sng" dirty="0">
                <a:solidFill>
                  <a:srgbClr val="C00000"/>
                </a:solidFill>
              </a:rPr>
              <a:t>Photonic qubits</a:t>
            </a:r>
          </a:p>
        </p:txBody>
      </p:sp>
      <p:pic>
        <p:nvPicPr>
          <p:cNvPr id="8194" name="Picture 2" descr="Amazon Quantum Solutions Lab">
            <a:extLst>
              <a:ext uri="{FF2B5EF4-FFF2-40B4-BE49-F238E27FC236}">
                <a16:creationId xmlns:a16="http://schemas.microsoft.com/office/drawing/2014/main" id="{7852719A-E066-E3FA-8414-A0B6343403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5275" y="3964336"/>
            <a:ext cx="3058146" cy="5218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iQuantum Logo PNG vector in SVG, PDF, AI, CDR format">
            <a:extLst>
              <a:ext uri="{FF2B5EF4-FFF2-40B4-BE49-F238E27FC236}">
                <a16:creationId xmlns:a16="http://schemas.microsoft.com/office/drawing/2014/main" id="{39CD0100-83DD-3CB4-6E65-4A48737AB8E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61" t="31538" r="7060" b="30197"/>
          <a:stretch/>
        </p:blipFill>
        <p:spPr bwMode="auto">
          <a:xfrm>
            <a:off x="5764335" y="3768915"/>
            <a:ext cx="2753745" cy="873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C2EA73-B74C-C589-83C7-9F9DF1E69D92}"/>
              </a:ext>
            </a:extLst>
          </p:cNvPr>
          <p:cNvSpPr txBox="1"/>
          <p:nvPr/>
        </p:nvSpPr>
        <p:spPr>
          <a:xfrm>
            <a:off x="7422708" y="5065669"/>
            <a:ext cx="3774984" cy="584775"/>
          </a:xfrm>
          <a:prstGeom prst="rect">
            <a:avLst/>
          </a:prstGeom>
          <a:noFill/>
        </p:spPr>
        <p:txBody>
          <a:bodyPr wrap="square" rtlCol="0">
            <a:spAutoFit/>
          </a:bodyPr>
          <a:lstStyle/>
          <a:p>
            <a:r>
              <a:rPr lang="en-US" sz="3200" u="sng" dirty="0">
                <a:solidFill>
                  <a:srgbClr val="C00000"/>
                </a:solidFill>
              </a:rPr>
              <a:t>Quantum annealers</a:t>
            </a:r>
          </a:p>
        </p:txBody>
      </p:sp>
      <p:pic>
        <p:nvPicPr>
          <p:cNvPr id="10242" name="Picture 2" descr="D-Wave Systems Logo">
            <a:extLst>
              <a:ext uri="{FF2B5EF4-FFF2-40B4-BE49-F238E27FC236}">
                <a16:creationId xmlns:a16="http://schemas.microsoft.com/office/drawing/2014/main" id="{FC949DD7-2912-14C5-D908-2BDF9FCC1D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1207" y="5760716"/>
            <a:ext cx="4406913" cy="57405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ular Callout 10">
            <a:extLst>
              <a:ext uri="{FF2B5EF4-FFF2-40B4-BE49-F238E27FC236}">
                <a16:creationId xmlns:a16="http://schemas.microsoft.com/office/drawing/2014/main" id="{767A4A9D-5EF2-8192-4E7B-FB5B05CE6E89}"/>
              </a:ext>
            </a:extLst>
          </p:cNvPr>
          <p:cNvSpPr/>
          <p:nvPr/>
        </p:nvSpPr>
        <p:spPr>
          <a:xfrm>
            <a:off x="639949" y="3658425"/>
            <a:ext cx="5611318" cy="1336073"/>
          </a:xfrm>
          <a:prstGeom prst="wedgeRectCallout">
            <a:avLst>
              <a:gd name="adj1" fmla="val 69797"/>
              <a:gd name="adj2" fmla="val 86835"/>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3977FF3-E8CA-0DF2-24AE-500281073CB2}"/>
              </a:ext>
            </a:extLst>
          </p:cNvPr>
          <p:cNvSpPr txBox="1"/>
          <p:nvPr/>
        </p:nvSpPr>
        <p:spPr>
          <a:xfrm>
            <a:off x="800255" y="3710862"/>
            <a:ext cx="5196179" cy="1200329"/>
          </a:xfrm>
          <a:prstGeom prst="rect">
            <a:avLst/>
          </a:prstGeom>
          <a:solidFill>
            <a:schemeClr val="accent6">
              <a:lumMod val="20000"/>
              <a:lumOff val="80000"/>
            </a:schemeClr>
          </a:solidFill>
        </p:spPr>
        <p:txBody>
          <a:bodyPr wrap="square" rtlCol="0">
            <a:spAutoFit/>
          </a:bodyPr>
          <a:lstStyle/>
          <a:p>
            <a:r>
              <a:rPr lang="en-US" sz="2400" dirty="0"/>
              <a:t>Analog quantum device, extremely noisy, difficult to control. </a:t>
            </a:r>
            <a:r>
              <a:rPr lang="en-US" sz="2400" dirty="0" err="1"/>
              <a:t>Dwave’s</a:t>
            </a:r>
            <a:r>
              <a:rPr lang="en-US" sz="2400" dirty="0"/>
              <a:t> machine has 5000 qubits.</a:t>
            </a:r>
            <a:endParaRPr lang="en-US" sz="2400" dirty="0">
              <a:solidFill>
                <a:srgbClr val="C00000"/>
              </a:solidFill>
            </a:endParaRPr>
          </a:p>
        </p:txBody>
      </p:sp>
    </p:spTree>
    <p:extLst>
      <p:ext uri="{BB962C8B-B14F-4D97-AF65-F5344CB8AC3E}">
        <p14:creationId xmlns:p14="http://schemas.microsoft.com/office/powerpoint/2010/main" val="781821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9A45F-6881-3AEC-1145-D6DFC49B2FFC}"/>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66A5A027-C719-5799-939F-04A3851F7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84" y="1423545"/>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BAAD732F-20DC-C120-FD8D-8D47BBE3AA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852"/>
          <a:stretch/>
        </p:blipFill>
        <p:spPr bwMode="auto">
          <a:xfrm>
            <a:off x="1957808" y="1228650"/>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3E66335-72AA-8DD0-2D38-9667D4DCF107}"/>
              </a:ext>
            </a:extLst>
          </p:cNvPr>
          <p:cNvSpPr txBox="1"/>
          <p:nvPr/>
        </p:nvSpPr>
        <p:spPr>
          <a:xfrm>
            <a:off x="325849" y="275829"/>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D303A889-0C5C-7D34-2504-52B3A3486610}"/>
              </a:ext>
            </a:extLst>
          </p:cNvPr>
          <p:cNvSpPr txBox="1"/>
          <p:nvPr/>
        </p:nvSpPr>
        <p:spPr>
          <a:xfrm>
            <a:off x="228022" y="1134760"/>
            <a:ext cx="4991406" cy="584775"/>
          </a:xfrm>
          <a:prstGeom prst="rect">
            <a:avLst/>
          </a:prstGeom>
          <a:noFill/>
        </p:spPr>
        <p:txBody>
          <a:bodyPr wrap="square" rtlCol="0">
            <a:spAutoFit/>
          </a:bodyPr>
          <a:lstStyle/>
          <a:p>
            <a:r>
              <a:rPr lang="en-US" sz="3200" u="sng" dirty="0">
                <a:solidFill>
                  <a:srgbClr val="C00000"/>
                </a:solidFill>
              </a:rPr>
              <a:t>Superconducting qubits</a:t>
            </a:r>
          </a:p>
        </p:txBody>
      </p:sp>
      <p:pic>
        <p:nvPicPr>
          <p:cNvPr id="16386" name="Picture 2" descr="Google officially lays claim to quantum supremacy">
            <a:extLst>
              <a:ext uri="{FF2B5EF4-FFF2-40B4-BE49-F238E27FC236}">
                <a16:creationId xmlns:a16="http://schemas.microsoft.com/office/drawing/2014/main" id="{5217ED97-AE72-8EB7-6F4B-02F621108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775" y="2607519"/>
            <a:ext cx="1458509" cy="8214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A5C880-B308-BD06-1F8B-D520EAC16711}"/>
              </a:ext>
            </a:extLst>
          </p:cNvPr>
          <p:cNvPicPr>
            <a:picLocks noChangeAspect="1"/>
          </p:cNvPicPr>
          <p:nvPr/>
        </p:nvPicPr>
        <p:blipFill>
          <a:blip r:embed="rId6"/>
          <a:srcRect l="2638" r="59188"/>
          <a:stretch/>
        </p:blipFill>
        <p:spPr>
          <a:xfrm>
            <a:off x="240709" y="1649279"/>
            <a:ext cx="1804122" cy="784225"/>
          </a:xfrm>
          <a:prstGeom prst="rect">
            <a:avLst/>
          </a:prstGeom>
        </p:spPr>
      </p:pic>
      <p:sp>
        <p:nvSpPr>
          <p:cNvPr id="12" name="TextBox 11">
            <a:extLst>
              <a:ext uri="{FF2B5EF4-FFF2-40B4-BE49-F238E27FC236}">
                <a16:creationId xmlns:a16="http://schemas.microsoft.com/office/drawing/2014/main" id="{4F99BF89-D42A-FCCC-D61F-D8751A69AAA0}"/>
              </a:ext>
            </a:extLst>
          </p:cNvPr>
          <p:cNvSpPr txBox="1"/>
          <p:nvPr/>
        </p:nvSpPr>
        <p:spPr>
          <a:xfrm>
            <a:off x="6225247" y="1048908"/>
            <a:ext cx="4991406" cy="584775"/>
          </a:xfrm>
          <a:prstGeom prst="rect">
            <a:avLst/>
          </a:prstGeom>
          <a:noFill/>
        </p:spPr>
        <p:txBody>
          <a:bodyPr wrap="square" rtlCol="0">
            <a:spAutoFit/>
          </a:bodyPr>
          <a:lstStyle/>
          <a:p>
            <a:r>
              <a:rPr lang="en-US" sz="3200" u="sng" dirty="0">
                <a:solidFill>
                  <a:srgbClr val="C00000"/>
                </a:solidFill>
              </a:rPr>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62E6A970-DED1-C43D-B19C-268444D427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13" y="1686065"/>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2C986E46-5E25-6564-E79B-B81F76F741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89333" y="980282"/>
            <a:ext cx="2502169" cy="18766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FED3539-AFF2-B833-0259-038E3050DFFC}"/>
              </a:ext>
            </a:extLst>
          </p:cNvPr>
          <p:cNvPicPr>
            <a:picLocks noChangeAspect="1"/>
          </p:cNvPicPr>
          <p:nvPr/>
        </p:nvPicPr>
        <p:blipFill>
          <a:blip r:embed="rId9"/>
          <a:stretch>
            <a:fillRect/>
          </a:stretch>
        </p:blipFill>
        <p:spPr>
          <a:xfrm>
            <a:off x="368579" y="2467815"/>
            <a:ext cx="1215060" cy="2292566"/>
          </a:xfrm>
          <a:prstGeom prst="rect">
            <a:avLst/>
          </a:prstGeom>
        </p:spPr>
      </p:pic>
      <p:sp>
        <p:nvSpPr>
          <p:cNvPr id="3" name="TextBox 2">
            <a:extLst>
              <a:ext uri="{FF2B5EF4-FFF2-40B4-BE49-F238E27FC236}">
                <a16:creationId xmlns:a16="http://schemas.microsoft.com/office/drawing/2014/main" id="{3CE28CB0-8C33-A649-D5A8-15B749DE0249}"/>
              </a:ext>
            </a:extLst>
          </p:cNvPr>
          <p:cNvSpPr txBox="1"/>
          <p:nvPr/>
        </p:nvSpPr>
        <p:spPr>
          <a:xfrm>
            <a:off x="1794442" y="5351065"/>
            <a:ext cx="3369448" cy="584775"/>
          </a:xfrm>
          <a:prstGeom prst="rect">
            <a:avLst/>
          </a:prstGeom>
          <a:noFill/>
        </p:spPr>
        <p:txBody>
          <a:bodyPr wrap="square" rtlCol="0">
            <a:spAutoFit/>
          </a:bodyPr>
          <a:lstStyle/>
          <a:p>
            <a:r>
              <a:rPr lang="en-US" sz="3200" u="sng" dirty="0">
                <a:solidFill>
                  <a:srgbClr val="C00000"/>
                </a:solidFill>
              </a:rPr>
              <a:t>Trapped ions</a:t>
            </a:r>
          </a:p>
        </p:txBody>
      </p:sp>
      <p:pic>
        <p:nvPicPr>
          <p:cNvPr id="2052" name="Picture 4" descr="Media Kit">
            <a:extLst>
              <a:ext uri="{FF2B5EF4-FFF2-40B4-BE49-F238E27FC236}">
                <a16:creationId xmlns:a16="http://schemas.microsoft.com/office/drawing/2014/main" id="{E12975F5-D217-0451-808E-7C2E118736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147" y="5976336"/>
            <a:ext cx="3675438" cy="686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nQ: Opening of 1st Quantum Computing Manufacturing Plant in U.S ...">
            <a:extLst>
              <a:ext uri="{FF2B5EF4-FFF2-40B4-BE49-F238E27FC236}">
                <a16:creationId xmlns:a16="http://schemas.microsoft.com/office/drawing/2014/main" id="{9FF06F03-8190-DCDB-2ABF-72B1DD5748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9759" y="5885643"/>
            <a:ext cx="2165917" cy="758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D64BD8E-8CC1-44E3-5C74-B6FC13F02BE4}"/>
              </a:ext>
            </a:extLst>
          </p:cNvPr>
          <p:cNvSpPr txBox="1"/>
          <p:nvPr/>
        </p:nvSpPr>
        <p:spPr>
          <a:xfrm>
            <a:off x="7141208" y="3238797"/>
            <a:ext cx="3369448" cy="584775"/>
          </a:xfrm>
          <a:prstGeom prst="rect">
            <a:avLst/>
          </a:prstGeom>
          <a:noFill/>
        </p:spPr>
        <p:txBody>
          <a:bodyPr wrap="square" rtlCol="0">
            <a:spAutoFit/>
          </a:bodyPr>
          <a:lstStyle/>
          <a:p>
            <a:r>
              <a:rPr lang="en-US" sz="3200" u="sng" dirty="0">
                <a:solidFill>
                  <a:srgbClr val="C00000"/>
                </a:solidFill>
              </a:rPr>
              <a:t>Photonic qubits</a:t>
            </a:r>
          </a:p>
        </p:txBody>
      </p:sp>
      <p:pic>
        <p:nvPicPr>
          <p:cNvPr id="8194" name="Picture 2" descr="Amazon Quantum Solutions Lab">
            <a:extLst>
              <a:ext uri="{FF2B5EF4-FFF2-40B4-BE49-F238E27FC236}">
                <a16:creationId xmlns:a16="http://schemas.microsoft.com/office/drawing/2014/main" id="{A02BBE34-40E8-6991-D239-5BD051046D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5275" y="3964336"/>
            <a:ext cx="3058146" cy="5218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siQuantum Logo PNG vector in SVG, PDF, AI, CDR format">
            <a:extLst>
              <a:ext uri="{FF2B5EF4-FFF2-40B4-BE49-F238E27FC236}">
                <a16:creationId xmlns:a16="http://schemas.microsoft.com/office/drawing/2014/main" id="{928E3DDB-0F2A-EF57-7CAF-93F94645827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61" t="31538" r="7060" b="30197"/>
          <a:stretch/>
        </p:blipFill>
        <p:spPr bwMode="auto">
          <a:xfrm>
            <a:off x="5764335" y="3768915"/>
            <a:ext cx="2753745" cy="8730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F1032F-FAA6-BC69-636C-3D43DD24C358}"/>
              </a:ext>
            </a:extLst>
          </p:cNvPr>
          <p:cNvSpPr txBox="1"/>
          <p:nvPr/>
        </p:nvSpPr>
        <p:spPr>
          <a:xfrm>
            <a:off x="7422708" y="5065669"/>
            <a:ext cx="3774984" cy="584775"/>
          </a:xfrm>
          <a:prstGeom prst="rect">
            <a:avLst/>
          </a:prstGeom>
          <a:noFill/>
        </p:spPr>
        <p:txBody>
          <a:bodyPr wrap="square" rtlCol="0">
            <a:spAutoFit/>
          </a:bodyPr>
          <a:lstStyle/>
          <a:p>
            <a:r>
              <a:rPr lang="en-US" sz="3200" u="sng" dirty="0">
                <a:solidFill>
                  <a:srgbClr val="C00000"/>
                </a:solidFill>
              </a:rPr>
              <a:t>Quantum annealers</a:t>
            </a:r>
          </a:p>
        </p:txBody>
      </p:sp>
      <p:pic>
        <p:nvPicPr>
          <p:cNvPr id="10242" name="Picture 2" descr="D-Wave Systems Logo">
            <a:extLst>
              <a:ext uri="{FF2B5EF4-FFF2-40B4-BE49-F238E27FC236}">
                <a16:creationId xmlns:a16="http://schemas.microsoft.com/office/drawing/2014/main" id="{2234D003-DA72-C53E-8C19-75E5437AD8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41207" y="5760716"/>
            <a:ext cx="4406913" cy="5740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5B2E801-208E-1F3F-4EB9-03390A492466}"/>
              </a:ext>
            </a:extLst>
          </p:cNvPr>
          <p:cNvSpPr/>
          <p:nvPr/>
        </p:nvSpPr>
        <p:spPr>
          <a:xfrm>
            <a:off x="0" y="-239843"/>
            <a:ext cx="12192000" cy="7097843"/>
          </a:xfrm>
          <a:prstGeom prst="rect">
            <a:avLst/>
          </a:prstGeom>
          <a:solidFill>
            <a:srgbClr val="F2F2F2">
              <a:alpha val="7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E42CE3-7F65-7D2E-8229-8355781C8B7B}"/>
              </a:ext>
            </a:extLst>
          </p:cNvPr>
          <p:cNvSpPr txBox="1"/>
          <p:nvPr/>
        </p:nvSpPr>
        <p:spPr>
          <a:xfrm>
            <a:off x="1860323" y="3021611"/>
            <a:ext cx="6869843" cy="1754326"/>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sz="3600" b="1" dirty="0"/>
              <a:t>Unclear what is “best” platform.</a:t>
            </a:r>
          </a:p>
          <a:p>
            <a:pPr algn="ctr"/>
            <a:endParaRPr lang="en-US" sz="3600" b="1" dirty="0"/>
          </a:p>
          <a:p>
            <a:pPr algn="ctr"/>
            <a:r>
              <a:rPr lang="en-US" sz="3600" b="1" dirty="0"/>
              <a:t>Qubit count isn’t everything. </a:t>
            </a:r>
          </a:p>
        </p:txBody>
      </p:sp>
    </p:spTree>
    <p:extLst>
      <p:ext uri="{BB962C8B-B14F-4D97-AF65-F5344CB8AC3E}">
        <p14:creationId xmlns:p14="http://schemas.microsoft.com/office/powerpoint/2010/main" val="3209278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C9F32-9D72-78F1-E374-371DFDDD1CDA}"/>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79D0D719-0C12-F783-9182-8FADC32CEE8C}"/>
              </a:ext>
            </a:extLst>
          </p:cNvPr>
          <p:cNvSpPr txBox="1"/>
          <p:nvPr/>
        </p:nvSpPr>
        <p:spPr>
          <a:xfrm>
            <a:off x="624850" y="800100"/>
            <a:ext cx="10640343" cy="646331"/>
          </a:xfrm>
          <a:prstGeom prst="rect">
            <a:avLst/>
          </a:prstGeom>
          <a:noFill/>
        </p:spPr>
        <p:txBody>
          <a:bodyPr wrap="square" rtlCol="0">
            <a:spAutoFit/>
          </a:bodyPr>
          <a:lstStyle/>
          <a:p>
            <a:r>
              <a:rPr lang="en-US" sz="3600" dirty="0"/>
              <a:t>“Vacuum tube” era of quantum computing</a:t>
            </a:r>
          </a:p>
        </p:txBody>
      </p:sp>
      <p:pic>
        <p:nvPicPr>
          <p:cNvPr id="15362" name="Picture 2" descr="The Vacuum Tubes of ENIAC [1689 2100] | Vacuum tube, Old computers ...">
            <a:extLst>
              <a:ext uri="{FF2B5EF4-FFF2-40B4-BE49-F238E27FC236}">
                <a16:creationId xmlns:a16="http://schemas.microsoft.com/office/drawing/2014/main" id="{41EEA543-9D2C-6132-E33F-F73A2FD25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958" y="2397277"/>
            <a:ext cx="2849562" cy="35424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57B511-800A-5ED7-5851-0F61B61AAE46}"/>
              </a:ext>
            </a:extLst>
          </p:cNvPr>
          <p:cNvPicPr>
            <a:picLocks noChangeAspect="1"/>
          </p:cNvPicPr>
          <p:nvPr/>
        </p:nvPicPr>
        <p:blipFill rotWithShape="1">
          <a:blip r:embed="rId4"/>
          <a:srcRect l="13094" r="13573"/>
          <a:stretch/>
        </p:blipFill>
        <p:spPr>
          <a:xfrm>
            <a:off x="8367458" y="3036110"/>
            <a:ext cx="3091423" cy="2371267"/>
          </a:xfrm>
          <a:prstGeom prst="rect">
            <a:avLst/>
          </a:prstGeom>
          <a:ln w="57150">
            <a:solidFill>
              <a:schemeClr val="tx1"/>
            </a:solidFill>
          </a:ln>
        </p:spPr>
      </p:pic>
      <p:sp>
        <p:nvSpPr>
          <p:cNvPr id="3" name="TextBox 2">
            <a:extLst>
              <a:ext uri="{FF2B5EF4-FFF2-40B4-BE49-F238E27FC236}">
                <a16:creationId xmlns:a16="http://schemas.microsoft.com/office/drawing/2014/main" id="{6B81DD20-FA00-5771-5D6D-B9125DF59515}"/>
              </a:ext>
            </a:extLst>
          </p:cNvPr>
          <p:cNvSpPr txBox="1"/>
          <p:nvPr/>
        </p:nvSpPr>
        <p:spPr>
          <a:xfrm>
            <a:off x="6748157" y="6126219"/>
            <a:ext cx="4471988" cy="369332"/>
          </a:xfrm>
          <a:prstGeom prst="rect">
            <a:avLst/>
          </a:prstGeom>
          <a:noFill/>
        </p:spPr>
        <p:txBody>
          <a:bodyPr wrap="square" rtlCol="0">
            <a:spAutoFit/>
          </a:bodyPr>
          <a:lstStyle/>
          <a:p>
            <a:r>
              <a:rPr lang="en-US" dirty="0"/>
              <a:t>Computers in 1940s and 1950s</a:t>
            </a:r>
          </a:p>
        </p:txBody>
      </p:sp>
      <p:pic>
        <p:nvPicPr>
          <p:cNvPr id="4" name="Picture 3">
            <a:extLst>
              <a:ext uri="{FF2B5EF4-FFF2-40B4-BE49-F238E27FC236}">
                <a16:creationId xmlns:a16="http://schemas.microsoft.com/office/drawing/2014/main" id="{4CDA922C-E6B3-9689-6597-E2146ACCF1D2}"/>
              </a:ext>
            </a:extLst>
          </p:cNvPr>
          <p:cNvPicPr>
            <a:picLocks noChangeAspect="1"/>
          </p:cNvPicPr>
          <p:nvPr/>
        </p:nvPicPr>
        <p:blipFill>
          <a:blip r:embed="rId5"/>
          <a:stretch>
            <a:fillRect/>
          </a:stretch>
        </p:blipFill>
        <p:spPr>
          <a:xfrm>
            <a:off x="805127" y="2440141"/>
            <a:ext cx="1906738" cy="3597618"/>
          </a:xfrm>
          <a:prstGeom prst="rect">
            <a:avLst/>
          </a:prstGeom>
        </p:spPr>
      </p:pic>
      <p:sp>
        <p:nvSpPr>
          <p:cNvPr id="6" name="TextBox 5">
            <a:extLst>
              <a:ext uri="{FF2B5EF4-FFF2-40B4-BE49-F238E27FC236}">
                <a16:creationId xmlns:a16="http://schemas.microsoft.com/office/drawing/2014/main" id="{E6EAF3AC-F865-CB31-F2A6-E691880A64D0}"/>
              </a:ext>
            </a:extLst>
          </p:cNvPr>
          <p:cNvSpPr txBox="1"/>
          <p:nvPr/>
        </p:nvSpPr>
        <p:spPr>
          <a:xfrm>
            <a:off x="747667" y="6126219"/>
            <a:ext cx="2262188" cy="369332"/>
          </a:xfrm>
          <a:prstGeom prst="rect">
            <a:avLst/>
          </a:prstGeom>
          <a:noFill/>
        </p:spPr>
        <p:txBody>
          <a:bodyPr wrap="square" rtlCol="0">
            <a:spAutoFit/>
          </a:bodyPr>
          <a:lstStyle/>
          <a:p>
            <a:r>
              <a:rPr lang="en-US" dirty="0"/>
              <a:t>Quantum computer</a:t>
            </a:r>
          </a:p>
        </p:txBody>
      </p:sp>
      <p:sp>
        <p:nvSpPr>
          <p:cNvPr id="8" name="TextBox 7">
            <a:extLst>
              <a:ext uri="{FF2B5EF4-FFF2-40B4-BE49-F238E27FC236}">
                <a16:creationId xmlns:a16="http://schemas.microsoft.com/office/drawing/2014/main" id="{2113FADC-6436-F8FD-CFC2-7DF49CF8F42C}"/>
              </a:ext>
            </a:extLst>
          </p:cNvPr>
          <p:cNvSpPr txBox="1"/>
          <p:nvPr/>
        </p:nvSpPr>
        <p:spPr>
          <a:xfrm>
            <a:off x="718832" y="1498836"/>
            <a:ext cx="12058650" cy="646331"/>
          </a:xfrm>
          <a:prstGeom prst="rect">
            <a:avLst/>
          </a:prstGeom>
          <a:noFill/>
        </p:spPr>
        <p:txBody>
          <a:bodyPr wrap="square" rtlCol="0">
            <a:spAutoFit/>
          </a:bodyPr>
          <a:lstStyle/>
          <a:p>
            <a:r>
              <a:rPr lang="en-US" sz="3600" dirty="0"/>
              <a:t>Room-sized, highly unreliable parts, limited capabilities</a:t>
            </a:r>
          </a:p>
        </p:txBody>
      </p:sp>
      <p:sp>
        <p:nvSpPr>
          <p:cNvPr id="9" name="TextBox 8">
            <a:extLst>
              <a:ext uri="{FF2B5EF4-FFF2-40B4-BE49-F238E27FC236}">
                <a16:creationId xmlns:a16="http://schemas.microsoft.com/office/drawing/2014/main" id="{C04F2FF1-D3FD-8049-01D9-FA57C3FBB688}"/>
              </a:ext>
            </a:extLst>
          </p:cNvPr>
          <p:cNvSpPr txBox="1"/>
          <p:nvPr/>
        </p:nvSpPr>
        <p:spPr>
          <a:xfrm>
            <a:off x="3009855" y="4058749"/>
            <a:ext cx="1742112" cy="523220"/>
          </a:xfrm>
          <a:prstGeom prst="rect">
            <a:avLst/>
          </a:prstGeom>
          <a:noFill/>
        </p:spPr>
        <p:txBody>
          <a:bodyPr wrap="square" rtlCol="0">
            <a:spAutoFit/>
          </a:bodyPr>
          <a:lstStyle/>
          <a:p>
            <a:pPr algn="ctr"/>
            <a:r>
              <a:rPr lang="en-US" sz="2800" dirty="0"/>
              <a:t>analogy</a:t>
            </a:r>
          </a:p>
        </p:txBody>
      </p:sp>
      <p:sp>
        <p:nvSpPr>
          <p:cNvPr id="10" name="Left-Right Arrow 9">
            <a:extLst>
              <a:ext uri="{FF2B5EF4-FFF2-40B4-BE49-F238E27FC236}">
                <a16:creationId xmlns:a16="http://schemas.microsoft.com/office/drawing/2014/main" id="{B22D5D3D-0A9C-CEF4-0AC2-8A847DB31C0E}"/>
              </a:ext>
            </a:extLst>
          </p:cNvPr>
          <p:cNvSpPr/>
          <p:nvPr/>
        </p:nvSpPr>
        <p:spPr>
          <a:xfrm>
            <a:off x="3179803" y="3554529"/>
            <a:ext cx="1343025" cy="51435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AC7CC-9577-AD62-4870-B5CBC6D99A74}"/>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36815CC6-E808-498D-0F24-F1A452E6E6EE}"/>
              </a:ext>
            </a:extLst>
          </p:cNvPr>
          <p:cNvSpPr txBox="1"/>
          <p:nvPr/>
        </p:nvSpPr>
        <p:spPr>
          <a:xfrm>
            <a:off x="624850" y="800100"/>
            <a:ext cx="10640343" cy="646331"/>
          </a:xfrm>
          <a:prstGeom prst="rect">
            <a:avLst/>
          </a:prstGeom>
          <a:noFill/>
        </p:spPr>
        <p:txBody>
          <a:bodyPr wrap="square" rtlCol="0">
            <a:spAutoFit/>
          </a:bodyPr>
          <a:lstStyle/>
          <a:p>
            <a:r>
              <a:rPr lang="en-US" sz="3600" b="1" dirty="0"/>
              <a:t>Grand challenge</a:t>
            </a:r>
            <a:r>
              <a:rPr lang="en-US" sz="3600" dirty="0"/>
              <a:t>: dealing with noise and errors</a:t>
            </a:r>
          </a:p>
        </p:txBody>
      </p:sp>
      <p:pic>
        <p:nvPicPr>
          <p:cNvPr id="11" name="Picture 2" descr="452 Quantum Computing Illustrations &amp; Clip Art - iStock">
            <a:extLst>
              <a:ext uri="{FF2B5EF4-FFF2-40B4-BE49-F238E27FC236}">
                <a16:creationId xmlns:a16="http://schemas.microsoft.com/office/drawing/2014/main" id="{D2C7441D-A62B-175B-5929-AC2F694F79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0202359" y="2429821"/>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F10D93-A45D-A9E7-3D58-D90C8731DAAE}"/>
              </a:ext>
            </a:extLst>
          </p:cNvPr>
          <p:cNvSpPr txBox="1"/>
          <p:nvPr/>
        </p:nvSpPr>
        <p:spPr>
          <a:xfrm>
            <a:off x="624850" y="2430503"/>
            <a:ext cx="6847513" cy="2062103"/>
          </a:xfrm>
          <a:prstGeom prst="rect">
            <a:avLst/>
          </a:prstGeom>
          <a:noFill/>
        </p:spPr>
        <p:txBody>
          <a:bodyPr wrap="square" rtlCol="0">
            <a:spAutoFit/>
          </a:bodyPr>
          <a:lstStyle/>
          <a:p>
            <a:r>
              <a:rPr lang="en-US" sz="3200" dirty="0"/>
              <a:t>Qubits are fragile: environment is constantly trying to peek inside the qubits of a quantum computer.</a:t>
            </a:r>
          </a:p>
          <a:p>
            <a:endParaRPr lang="en-US" sz="3200" dirty="0"/>
          </a:p>
        </p:txBody>
      </p:sp>
      <p:sp>
        <p:nvSpPr>
          <p:cNvPr id="13" name="TextBox 12">
            <a:extLst>
              <a:ext uri="{FF2B5EF4-FFF2-40B4-BE49-F238E27FC236}">
                <a16:creationId xmlns:a16="http://schemas.microsoft.com/office/drawing/2014/main" id="{A913F0FE-2B71-A920-79D2-0257D47835A3}"/>
              </a:ext>
            </a:extLst>
          </p:cNvPr>
          <p:cNvSpPr txBox="1"/>
          <p:nvPr/>
        </p:nvSpPr>
        <p:spPr>
          <a:xfrm>
            <a:off x="624850" y="4859642"/>
            <a:ext cx="11644312" cy="1077218"/>
          </a:xfrm>
          <a:prstGeom prst="rect">
            <a:avLst/>
          </a:prstGeom>
          <a:noFill/>
        </p:spPr>
        <p:txBody>
          <a:bodyPr wrap="square" rtlCol="0">
            <a:spAutoFit/>
          </a:bodyPr>
          <a:lstStyle/>
          <a:p>
            <a:r>
              <a:rPr lang="en-US" sz="3200" dirty="0"/>
              <a:t>Unwanted observation destroys </a:t>
            </a:r>
            <a:br>
              <a:rPr lang="en-US" sz="3200" dirty="0"/>
            </a:br>
            <a:r>
              <a:rPr lang="en-US" sz="3200" dirty="0"/>
              <a:t>the quantum probabilities, leading to </a:t>
            </a:r>
            <a:r>
              <a:rPr lang="en-US" sz="3200" b="1" dirty="0">
                <a:solidFill>
                  <a:srgbClr val="C00000"/>
                </a:solidFill>
              </a:rPr>
              <a:t>errors</a:t>
            </a:r>
            <a:r>
              <a:rPr lang="en-US" sz="3200" dirty="0"/>
              <a:t> in computation.</a:t>
            </a:r>
          </a:p>
        </p:txBody>
      </p:sp>
      <p:pic>
        <p:nvPicPr>
          <p:cNvPr id="19460" name="Picture 4" descr="Man holding magnifying glass illustration, Inspector Clouseau The Pink ...">
            <a:extLst>
              <a:ext uri="{FF2B5EF4-FFF2-40B4-BE49-F238E27FC236}">
                <a16:creationId xmlns:a16="http://schemas.microsoft.com/office/drawing/2014/main" id="{AE4C4C38-2C8E-B8CA-0AE9-077F817041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83" b="92936" l="6889" r="95000">
                        <a14:foregroundMark x1="9111" y1="52904" x2="7444" y2="72214"/>
                        <a14:foregroundMark x1="7444" y1="72214" x2="8778" y2="62009"/>
                        <a14:foregroundMark x1="8778" y1="62009" x2="6889" y2="68446"/>
                        <a14:foregroundMark x1="89667" y1="29199" x2="89889" y2="40502"/>
                        <a14:foregroundMark x1="89889" y1="40502" x2="94778" y2="33438"/>
                        <a14:foregroundMark x1="94778" y1="33438" x2="95000" y2="43328"/>
                        <a14:foregroundMark x1="95000" y1="43328" x2="92778" y2="52904"/>
                        <a14:foregroundMark x1="92778" y1="52904" x2="94556" y2="43014"/>
                        <a14:foregroundMark x1="94556" y1="43014" x2="93556" y2="33595"/>
                        <a14:foregroundMark x1="93556" y1="33595" x2="95222" y2="43328"/>
                        <a14:foregroundMark x1="95222" y1="43328" x2="91111" y2="48195"/>
                        <a14:foregroundMark x1="42778" y1="5338" x2="50333" y2="4710"/>
                        <a14:foregroundMark x1="50333" y1="4710" x2="43778" y2="2983"/>
                        <a14:foregroundMark x1="43778" y1="2983" x2="49000" y2="4396"/>
                        <a14:foregroundMark x1="91222" y1="36264" x2="89667" y2="36892"/>
                        <a14:foregroundMark x1="48222" y1="92936" x2="52111" y2="85243"/>
                        <a14:foregroundMark x1="52111" y1="85243" x2="52111" y2="86813"/>
                      </a14:backgroundRemoval>
                    </a14:imgEffect>
                  </a14:imgLayer>
                </a14:imgProps>
              </a:ext>
              <a:ext uri="{28A0092B-C50C-407E-A947-70E740481C1C}">
                <a14:useLocalDpi xmlns:a14="http://schemas.microsoft.com/office/drawing/2010/main" val="0"/>
              </a:ext>
            </a:extLst>
          </a:blip>
          <a:srcRect/>
          <a:stretch>
            <a:fillRect/>
          </a:stretch>
        </p:blipFill>
        <p:spPr bwMode="auto">
          <a:xfrm>
            <a:off x="8021149" y="2399626"/>
            <a:ext cx="2823606" cy="19983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BC645D-646C-1B20-BE88-0C6994AF10C4}"/>
              </a:ext>
            </a:extLst>
          </p:cNvPr>
          <p:cNvSpPr txBox="1"/>
          <p:nvPr/>
        </p:nvSpPr>
        <p:spPr>
          <a:xfrm>
            <a:off x="9753660" y="1998358"/>
            <a:ext cx="2262188" cy="369332"/>
          </a:xfrm>
          <a:prstGeom prst="rect">
            <a:avLst/>
          </a:prstGeom>
          <a:noFill/>
        </p:spPr>
        <p:txBody>
          <a:bodyPr wrap="square" rtlCol="0">
            <a:spAutoFit/>
          </a:bodyPr>
          <a:lstStyle/>
          <a:p>
            <a:r>
              <a:rPr lang="en-US" dirty="0"/>
              <a:t>Quantum computer</a:t>
            </a:r>
          </a:p>
        </p:txBody>
      </p:sp>
      <p:sp>
        <p:nvSpPr>
          <p:cNvPr id="15" name="TextBox 14">
            <a:extLst>
              <a:ext uri="{FF2B5EF4-FFF2-40B4-BE49-F238E27FC236}">
                <a16:creationId xmlns:a16="http://schemas.microsoft.com/office/drawing/2014/main" id="{E0F7C7F0-E141-921C-C448-D24DB2FD4CD5}"/>
              </a:ext>
            </a:extLst>
          </p:cNvPr>
          <p:cNvSpPr txBox="1"/>
          <p:nvPr/>
        </p:nvSpPr>
        <p:spPr>
          <a:xfrm>
            <a:off x="7940171" y="4409705"/>
            <a:ext cx="1539793" cy="369332"/>
          </a:xfrm>
          <a:prstGeom prst="rect">
            <a:avLst/>
          </a:prstGeom>
          <a:noFill/>
        </p:spPr>
        <p:txBody>
          <a:bodyPr wrap="square" rtlCol="0">
            <a:spAutoFit/>
          </a:bodyPr>
          <a:lstStyle/>
          <a:p>
            <a:r>
              <a:rPr lang="en-US" dirty="0"/>
              <a:t>Environment</a:t>
            </a:r>
          </a:p>
        </p:txBody>
      </p:sp>
    </p:spTree>
    <p:extLst>
      <p:ext uri="{BB962C8B-B14F-4D97-AF65-F5344CB8AC3E}">
        <p14:creationId xmlns:p14="http://schemas.microsoft.com/office/powerpoint/2010/main" val="421904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3F46-362B-F172-DCD3-0F1254EC5ED8}"/>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D0151999-9580-3E39-E865-55EB0BC1E922}"/>
              </a:ext>
            </a:extLst>
          </p:cNvPr>
          <p:cNvSpPr txBox="1"/>
          <p:nvPr/>
        </p:nvSpPr>
        <p:spPr>
          <a:xfrm>
            <a:off x="639138" y="871538"/>
            <a:ext cx="10640343" cy="646331"/>
          </a:xfrm>
          <a:prstGeom prst="rect">
            <a:avLst/>
          </a:prstGeom>
          <a:noFill/>
        </p:spPr>
        <p:txBody>
          <a:bodyPr wrap="square" rtlCol="0">
            <a:spAutoFit/>
          </a:bodyPr>
          <a:lstStyle/>
          <a:p>
            <a:r>
              <a:rPr lang="en-US" sz="3600" dirty="0"/>
              <a:t>2023: breakthroughs in </a:t>
            </a:r>
            <a:r>
              <a:rPr lang="en-US" sz="3600" b="1" i="1" dirty="0">
                <a:solidFill>
                  <a:srgbClr val="7030A0"/>
                </a:solidFill>
              </a:rPr>
              <a:t>quantum error-correction</a:t>
            </a:r>
            <a:r>
              <a:rPr lang="en-US" sz="3600" dirty="0"/>
              <a:t>. </a:t>
            </a:r>
          </a:p>
        </p:txBody>
      </p:sp>
      <p:sp>
        <p:nvSpPr>
          <p:cNvPr id="2" name="TextBox 1">
            <a:extLst>
              <a:ext uri="{FF2B5EF4-FFF2-40B4-BE49-F238E27FC236}">
                <a16:creationId xmlns:a16="http://schemas.microsoft.com/office/drawing/2014/main" id="{0CEE1F38-2F20-CAB9-BC4C-E4714A045BB3}"/>
              </a:ext>
            </a:extLst>
          </p:cNvPr>
          <p:cNvSpPr txBox="1"/>
          <p:nvPr/>
        </p:nvSpPr>
        <p:spPr>
          <a:xfrm>
            <a:off x="639137" y="1944693"/>
            <a:ext cx="5456863" cy="2062103"/>
          </a:xfrm>
          <a:prstGeom prst="rect">
            <a:avLst/>
          </a:prstGeom>
          <a:noFill/>
        </p:spPr>
        <p:txBody>
          <a:bodyPr wrap="square" rtlCol="0">
            <a:spAutoFit/>
          </a:bodyPr>
          <a:lstStyle/>
          <a:p>
            <a:r>
              <a:rPr lang="en-US" sz="3200" dirty="0"/>
              <a:t>Experiments show it is possible (in principle) to build a </a:t>
            </a:r>
            <a:r>
              <a:rPr lang="en-US" sz="3200" b="1" i="1" dirty="0">
                <a:solidFill>
                  <a:srgbClr val="0070C0"/>
                </a:solidFill>
              </a:rPr>
              <a:t>reliable</a:t>
            </a:r>
            <a:r>
              <a:rPr lang="en-US" sz="3200" dirty="0"/>
              <a:t> qubit out of many </a:t>
            </a:r>
            <a:r>
              <a:rPr lang="en-US" sz="3200" b="1" i="1" dirty="0">
                <a:solidFill>
                  <a:srgbClr val="C00000"/>
                </a:solidFill>
              </a:rPr>
              <a:t>unreliable</a:t>
            </a:r>
            <a:r>
              <a:rPr lang="en-US" sz="3200" dirty="0"/>
              <a:t> ones.</a:t>
            </a:r>
          </a:p>
        </p:txBody>
      </p:sp>
      <p:sp>
        <p:nvSpPr>
          <p:cNvPr id="3" name="TextBox 2">
            <a:extLst>
              <a:ext uri="{FF2B5EF4-FFF2-40B4-BE49-F238E27FC236}">
                <a16:creationId xmlns:a16="http://schemas.microsoft.com/office/drawing/2014/main" id="{D59DF62D-437F-0E4C-EBA3-1465C5F11FAD}"/>
              </a:ext>
            </a:extLst>
          </p:cNvPr>
          <p:cNvSpPr txBox="1"/>
          <p:nvPr/>
        </p:nvSpPr>
        <p:spPr>
          <a:xfrm>
            <a:off x="639137" y="5700366"/>
            <a:ext cx="10640343" cy="646331"/>
          </a:xfrm>
          <a:prstGeom prst="rect">
            <a:avLst/>
          </a:prstGeom>
          <a:noFill/>
        </p:spPr>
        <p:txBody>
          <a:bodyPr wrap="square" rtlCol="0">
            <a:spAutoFit/>
          </a:bodyPr>
          <a:lstStyle/>
          <a:p>
            <a:r>
              <a:rPr lang="en-US" sz="3600" b="1" dirty="0"/>
              <a:t>Necessary path forward</a:t>
            </a:r>
            <a:r>
              <a:rPr lang="en-US" sz="3600" dirty="0"/>
              <a:t>: scale up error correction.</a:t>
            </a:r>
          </a:p>
        </p:txBody>
      </p:sp>
      <p:pic>
        <p:nvPicPr>
          <p:cNvPr id="5" name="hypercube-crLukinLab_Harvard-v2.mp4">
            <a:hlinkClick r:id="" action="ppaction://media"/>
            <a:extLst>
              <a:ext uri="{FF2B5EF4-FFF2-40B4-BE49-F238E27FC236}">
                <a16:creationId xmlns:a16="http://schemas.microsoft.com/office/drawing/2014/main" id="{11EEA5D2-1EAC-609C-FF83-FD30EA42EE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1" y="1849986"/>
            <a:ext cx="5860652" cy="3479661"/>
          </a:xfrm>
          <a:prstGeom prst="rect">
            <a:avLst/>
          </a:prstGeom>
        </p:spPr>
      </p:pic>
      <p:sp>
        <p:nvSpPr>
          <p:cNvPr id="6" name="TextBox 5">
            <a:extLst>
              <a:ext uri="{FF2B5EF4-FFF2-40B4-BE49-F238E27FC236}">
                <a16:creationId xmlns:a16="http://schemas.microsoft.com/office/drawing/2014/main" id="{F689749F-C69A-A253-C432-C8C1F23E8B00}"/>
              </a:ext>
            </a:extLst>
          </p:cNvPr>
          <p:cNvSpPr txBox="1"/>
          <p:nvPr/>
        </p:nvSpPr>
        <p:spPr>
          <a:xfrm>
            <a:off x="1506204" y="4652596"/>
            <a:ext cx="5456863" cy="646331"/>
          </a:xfrm>
          <a:prstGeom prst="rect">
            <a:avLst/>
          </a:prstGeom>
          <a:noFill/>
        </p:spPr>
        <p:txBody>
          <a:bodyPr wrap="square" rtlCol="0">
            <a:spAutoFit/>
          </a:bodyPr>
          <a:lstStyle/>
          <a:p>
            <a:r>
              <a:rPr lang="en-US" dirty="0"/>
              <a:t>Lukin Lab (Harvard) demo of quantum error </a:t>
            </a:r>
            <a:br>
              <a:rPr lang="en-US" dirty="0"/>
            </a:br>
            <a:r>
              <a:rPr lang="en-US" dirty="0"/>
              <a:t>correction on neutral atom array.</a:t>
            </a:r>
          </a:p>
        </p:txBody>
      </p:sp>
    </p:spTree>
    <p:extLst>
      <p:ext uri="{BB962C8B-B14F-4D97-AF65-F5344CB8AC3E}">
        <p14:creationId xmlns:p14="http://schemas.microsoft.com/office/powerpoint/2010/main" val="31034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4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Microsoft EP2-33247                      Main Image from Right-angle">
            <a:extLst>
              <a:ext uri="{FF2B5EF4-FFF2-40B4-BE49-F238E27FC236}">
                <a16:creationId xmlns:a16="http://schemas.microsoft.com/office/drawing/2014/main" id="{194A7119-D110-4470-73A4-FFE10004C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984" y="4288933"/>
            <a:ext cx="3390900" cy="254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E27A13-0E7B-5A0F-3257-55F625EC865F}"/>
              </a:ext>
            </a:extLst>
          </p:cNvPr>
          <p:cNvSpPr>
            <a:spLocks noGrp="1"/>
          </p:cNvSpPr>
          <p:nvPr>
            <p:ph type="title"/>
          </p:nvPr>
        </p:nvSpPr>
        <p:spPr/>
        <p:txBody>
          <a:bodyPr/>
          <a:lstStyle/>
          <a:p>
            <a:r>
              <a:rPr lang="en-US" b="1" dirty="0"/>
              <a:t>First, classical computing…</a:t>
            </a:r>
          </a:p>
        </p:txBody>
      </p:sp>
      <p:sp>
        <p:nvSpPr>
          <p:cNvPr id="3" name="Content Placeholder 2">
            <a:extLst>
              <a:ext uri="{FF2B5EF4-FFF2-40B4-BE49-F238E27FC236}">
                <a16:creationId xmlns:a16="http://schemas.microsoft.com/office/drawing/2014/main" id="{9B6BDE12-A630-322B-AE0C-A79C78C16BE9}"/>
              </a:ext>
            </a:extLst>
          </p:cNvPr>
          <p:cNvSpPr>
            <a:spLocks noGrp="1"/>
          </p:cNvSpPr>
          <p:nvPr>
            <p:ph idx="1"/>
          </p:nvPr>
        </p:nvSpPr>
        <p:spPr/>
        <p:txBody>
          <a:bodyPr/>
          <a:lstStyle/>
          <a:p>
            <a:pPr marL="0" indent="0">
              <a:buNone/>
            </a:pPr>
            <a:r>
              <a:rPr lang="en-US" dirty="0"/>
              <a:t>Until recently, all computing devices on Earth follow classical computing principles.</a:t>
            </a:r>
          </a:p>
        </p:txBody>
      </p:sp>
      <p:pic>
        <p:nvPicPr>
          <p:cNvPr id="4" name="Picture 3">
            <a:extLst>
              <a:ext uri="{FF2B5EF4-FFF2-40B4-BE49-F238E27FC236}">
                <a16:creationId xmlns:a16="http://schemas.microsoft.com/office/drawing/2014/main" id="{8C866CFB-9DB1-F582-10B4-E086541D228B}"/>
              </a:ext>
            </a:extLst>
          </p:cNvPr>
          <p:cNvPicPr>
            <a:picLocks noChangeAspect="1"/>
          </p:cNvPicPr>
          <p:nvPr/>
        </p:nvPicPr>
        <p:blipFill>
          <a:blip r:embed="rId3"/>
          <a:stretch>
            <a:fillRect/>
          </a:stretch>
        </p:blipFill>
        <p:spPr>
          <a:xfrm>
            <a:off x="7640549" y="3231033"/>
            <a:ext cx="4072916" cy="2115800"/>
          </a:xfrm>
          <a:prstGeom prst="rect">
            <a:avLst/>
          </a:prstGeom>
        </p:spPr>
      </p:pic>
      <p:pic>
        <p:nvPicPr>
          <p:cNvPr id="1034" name="Picture 10" descr="Mr. Pen- Mechanical Switch Calculator, 12 Digits, Large LCD Display, Pink Calculator Big Buttons, Mechanical Calculator">
            <a:extLst>
              <a:ext uri="{FF2B5EF4-FFF2-40B4-BE49-F238E27FC236}">
                <a16:creationId xmlns:a16="http://schemas.microsoft.com/office/drawing/2014/main" id="{4374BA0E-821E-A8D8-8D2A-88E1059E7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613" y="3687579"/>
            <a:ext cx="2166079" cy="216607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Amazon.com: Apple iPhone 14, 128GB, Starlight - Unlocked (Renewed Premium)  : Cell Phones &amp; Accessories">
            <a:extLst>
              <a:ext uri="{FF2B5EF4-FFF2-40B4-BE49-F238E27FC236}">
                <a16:creationId xmlns:a16="http://schemas.microsoft.com/office/drawing/2014/main" id="{EFC5DD97-9108-B292-0239-CB80E5FAED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20" t="14863" r="21512" b="11694"/>
          <a:stretch/>
        </p:blipFill>
        <p:spPr bwMode="auto">
          <a:xfrm>
            <a:off x="3352328" y="2943393"/>
            <a:ext cx="1649821" cy="211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255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AC6E3-E7DF-9831-79E4-D8CDCF3D205A}"/>
              </a:ext>
            </a:extLst>
          </p:cNvPr>
          <p:cNvSpPr txBox="1"/>
          <p:nvPr/>
        </p:nvSpPr>
        <p:spPr>
          <a:xfrm>
            <a:off x="681831" y="635136"/>
            <a:ext cx="8279289" cy="4832092"/>
          </a:xfrm>
          <a:prstGeom prst="rect">
            <a:avLst/>
          </a:prstGeom>
          <a:noFill/>
        </p:spPr>
        <p:txBody>
          <a:bodyPr wrap="square" rtlCol="0">
            <a:spAutoFit/>
          </a:bodyPr>
          <a:lstStyle/>
          <a:p>
            <a:r>
              <a:rPr lang="en-US" sz="2800" dirty="0"/>
              <a:t>Craig </a:t>
            </a:r>
            <a:r>
              <a:rPr lang="en-US" sz="2800" dirty="0" err="1"/>
              <a:t>Gidney</a:t>
            </a:r>
            <a:r>
              <a:rPr lang="en-US" sz="2800" dirty="0"/>
              <a:t> (Google) has authored the most authoritative analyses of quantum computing resources needed to factor a 2048-bit RSA key.</a:t>
            </a:r>
          </a:p>
          <a:p>
            <a:endParaRPr lang="en-US" sz="2800" dirty="0"/>
          </a:p>
          <a:p>
            <a:r>
              <a:rPr lang="en-US" sz="2800" u="sng" dirty="0" err="1"/>
              <a:t>Gidney</a:t>
            </a:r>
            <a:r>
              <a:rPr lang="en-US" sz="2800" u="sng" dirty="0"/>
              <a:t>, </a:t>
            </a:r>
            <a:r>
              <a:rPr lang="en-US" sz="2800" u="sng" dirty="0" err="1"/>
              <a:t>Ekerå</a:t>
            </a:r>
            <a:r>
              <a:rPr lang="en-US" sz="2800" u="sng" dirty="0"/>
              <a:t> (2019)</a:t>
            </a:r>
            <a:br>
              <a:rPr lang="en-US" sz="2800" dirty="0"/>
            </a:br>
            <a:r>
              <a:rPr lang="en-US" sz="2800" dirty="0"/>
              <a:t>20 million </a:t>
            </a:r>
            <a:r>
              <a:rPr lang="en-US" sz="2800" b="1" dirty="0">
                <a:solidFill>
                  <a:srgbClr val="C00000"/>
                </a:solidFill>
              </a:rPr>
              <a:t>noisy</a:t>
            </a:r>
            <a:r>
              <a:rPr lang="en-US" sz="2800" dirty="0"/>
              <a:t> qubits (≈ 10000 </a:t>
            </a:r>
            <a:r>
              <a:rPr lang="en-US" sz="2800" b="1" dirty="0">
                <a:solidFill>
                  <a:srgbClr val="00B050"/>
                </a:solidFill>
              </a:rPr>
              <a:t>noiseless</a:t>
            </a:r>
            <a:r>
              <a:rPr lang="en-US" sz="2800" dirty="0"/>
              <a:t> qubits)</a:t>
            </a:r>
          </a:p>
          <a:p>
            <a:r>
              <a:rPr lang="en-US" sz="2800" dirty="0"/>
              <a:t>8 hours</a:t>
            </a:r>
          </a:p>
          <a:p>
            <a:endParaRPr lang="en-US" sz="2800" dirty="0"/>
          </a:p>
          <a:p>
            <a:r>
              <a:rPr lang="en-US" sz="2800" u="sng" dirty="0" err="1"/>
              <a:t>Gidney</a:t>
            </a:r>
            <a:r>
              <a:rPr lang="en-US" sz="2800" u="sng" dirty="0"/>
              <a:t> (2025)</a:t>
            </a:r>
            <a:br>
              <a:rPr lang="en-US" sz="2800" dirty="0"/>
            </a:br>
            <a:r>
              <a:rPr lang="en-US" sz="2800" dirty="0"/>
              <a:t>1 million </a:t>
            </a:r>
            <a:r>
              <a:rPr lang="en-US" sz="2800" b="1" dirty="0">
                <a:solidFill>
                  <a:srgbClr val="C00000"/>
                </a:solidFill>
              </a:rPr>
              <a:t>noisy</a:t>
            </a:r>
            <a:r>
              <a:rPr lang="en-US" sz="2800" dirty="0"/>
              <a:t> qubits (≈ 4000 </a:t>
            </a:r>
            <a:r>
              <a:rPr lang="en-US" sz="2800" b="1" dirty="0">
                <a:solidFill>
                  <a:srgbClr val="00B050"/>
                </a:solidFill>
              </a:rPr>
              <a:t>noiseless</a:t>
            </a:r>
            <a:r>
              <a:rPr lang="en-US" sz="2800" dirty="0"/>
              <a:t> qubits)</a:t>
            </a:r>
          </a:p>
          <a:p>
            <a:r>
              <a:rPr lang="en-US" sz="2800" dirty="0"/>
              <a:t>1 week</a:t>
            </a:r>
          </a:p>
        </p:txBody>
      </p:sp>
      <p:pic>
        <p:nvPicPr>
          <p:cNvPr id="8194" name="Picture 2" descr="XPRIZE Foundation Bio - Craig Gidney">
            <a:extLst>
              <a:ext uri="{FF2B5EF4-FFF2-40B4-BE49-F238E27FC236}">
                <a16:creationId xmlns:a16="http://schemas.microsoft.com/office/drawing/2014/main" id="{C5A76A50-1C29-6575-DE62-83DC3AEF8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3922" y="407098"/>
            <a:ext cx="2246247" cy="26440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1218CF-962B-A684-5703-B1068A737B37}"/>
              </a:ext>
            </a:extLst>
          </p:cNvPr>
          <p:cNvSpPr txBox="1"/>
          <p:nvPr/>
        </p:nvSpPr>
        <p:spPr>
          <a:xfrm>
            <a:off x="681830" y="5638089"/>
            <a:ext cx="10828339" cy="584775"/>
          </a:xfrm>
          <a:prstGeom prst="rect">
            <a:avLst/>
          </a:prstGeom>
          <a:noFill/>
        </p:spPr>
        <p:txBody>
          <a:bodyPr wrap="square" rtlCol="0">
            <a:spAutoFit/>
          </a:bodyPr>
          <a:lstStyle/>
          <a:p>
            <a:r>
              <a:rPr lang="en-US" sz="3200" dirty="0"/>
              <a:t>IBM’s Quantum Roadmap: 2000 </a:t>
            </a:r>
            <a:r>
              <a:rPr lang="en-US" sz="3200" b="1" dirty="0">
                <a:solidFill>
                  <a:srgbClr val="00B050"/>
                </a:solidFill>
              </a:rPr>
              <a:t>noiseless</a:t>
            </a:r>
            <a:r>
              <a:rPr lang="en-US" sz="3200" dirty="0"/>
              <a:t> qubits by 2033</a:t>
            </a:r>
          </a:p>
        </p:txBody>
      </p:sp>
    </p:spTree>
    <p:extLst>
      <p:ext uri="{BB962C8B-B14F-4D97-AF65-F5344CB8AC3E}">
        <p14:creationId xmlns:p14="http://schemas.microsoft.com/office/powerpoint/2010/main" val="40044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A0C61-2666-66A3-F7B2-80CB927CCDD9}"/>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C7BE68CB-D82C-03E4-9A96-C72D925F7807}"/>
              </a:ext>
            </a:extLst>
          </p:cNvPr>
          <p:cNvSpPr txBox="1"/>
          <p:nvPr/>
        </p:nvSpPr>
        <p:spPr>
          <a:xfrm>
            <a:off x="624850" y="800100"/>
            <a:ext cx="11567150" cy="646331"/>
          </a:xfrm>
          <a:prstGeom prst="rect">
            <a:avLst/>
          </a:prstGeom>
          <a:noFill/>
        </p:spPr>
        <p:txBody>
          <a:bodyPr wrap="square" rtlCol="0">
            <a:spAutoFit/>
          </a:bodyPr>
          <a:lstStyle/>
          <a:p>
            <a:r>
              <a:rPr lang="en-US" sz="3600" dirty="0"/>
              <a:t>Quantum computers today: science </a:t>
            </a:r>
            <a:r>
              <a:rPr lang="en-US" sz="3600" b="1" i="1" dirty="0">
                <a:solidFill>
                  <a:srgbClr val="C00000"/>
                </a:solidFill>
              </a:rPr>
              <a:t>fiction</a:t>
            </a:r>
            <a:r>
              <a:rPr lang="en-US" sz="3600" dirty="0"/>
              <a:t> to science </a:t>
            </a:r>
            <a:r>
              <a:rPr lang="en-US" sz="3600" b="1" i="1" dirty="0">
                <a:solidFill>
                  <a:srgbClr val="00B050"/>
                </a:solidFill>
              </a:rPr>
              <a:t>reality</a:t>
            </a:r>
            <a:r>
              <a:rPr lang="en-US" sz="3600" dirty="0"/>
              <a:t>.</a:t>
            </a:r>
          </a:p>
        </p:txBody>
      </p:sp>
      <p:sp>
        <p:nvSpPr>
          <p:cNvPr id="2" name="TextBox 1">
            <a:extLst>
              <a:ext uri="{FF2B5EF4-FFF2-40B4-BE49-F238E27FC236}">
                <a16:creationId xmlns:a16="http://schemas.microsoft.com/office/drawing/2014/main" id="{C8708A60-455C-4E5D-D03A-D99CDE4CEAE5}"/>
              </a:ext>
            </a:extLst>
          </p:cNvPr>
          <p:cNvSpPr txBox="1"/>
          <p:nvPr/>
        </p:nvSpPr>
        <p:spPr>
          <a:xfrm>
            <a:off x="624850" y="2028286"/>
            <a:ext cx="8247689" cy="646331"/>
          </a:xfrm>
          <a:prstGeom prst="rect">
            <a:avLst/>
          </a:prstGeom>
          <a:noFill/>
        </p:spPr>
        <p:txBody>
          <a:bodyPr wrap="square" rtlCol="0">
            <a:spAutoFit/>
          </a:bodyPr>
          <a:lstStyle/>
          <a:p>
            <a:r>
              <a:rPr lang="en-US" sz="3600" dirty="0"/>
              <a:t>Many fundamental questions:</a:t>
            </a:r>
          </a:p>
        </p:txBody>
      </p:sp>
      <p:sp>
        <p:nvSpPr>
          <p:cNvPr id="3" name="TextBox 2">
            <a:extLst>
              <a:ext uri="{FF2B5EF4-FFF2-40B4-BE49-F238E27FC236}">
                <a16:creationId xmlns:a16="http://schemas.microsoft.com/office/drawing/2014/main" id="{3BDB80AF-DC38-9465-68DD-B9AF484A049B}"/>
              </a:ext>
            </a:extLst>
          </p:cNvPr>
          <p:cNvSpPr txBox="1"/>
          <p:nvPr/>
        </p:nvSpPr>
        <p:spPr>
          <a:xfrm>
            <a:off x="1135376" y="2846067"/>
            <a:ext cx="10851837" cy="1754326"/>
          </a:xfrm>
          <a:prstGeom prst="rect">
            <a:avLst/>
          </a:prstGeom>
          <a:noFill/>
        </p:spPr>
        <p:txBody>
          <a:bodyPr wrap="square" rtlCol="0">
            <a:spAutoFit/>
          </a:bodyPr>
          <a:lstStyle/>
          <a:p>
            <a:r>
              <a:rPr lang="en-US" sz="3600" dirty="0"/>
              <a:t>How to build better qubits?</a:t>
            </a:r>
          </a:p>
          <a:p>
            <a:r>
              <a:rPr lang="en-US" sz="3600" dirty="0"/>
              <a:t>How to correct errors efficiently?</a:t>
            </a:r>
          </a:p>
          <a:p>
            <a:r>
              <a:rPr lang="en-US" sz="3600" dirty="0"/>
              <a:t>What are quantum computers good at?</a:t>
            </a:r>
          </a:p>
        </p:txBody>
      </p:sp>
      <p:sp>
        <p:nvSpPr>
          <p:cNvPr id="4" name="TextBox 3">
            <a:extLst>
              <a:ext uri="{FF2B5EF4-FFF2-40B4-BE49-F238E27FC236}">
                <a16:creationId xmlns:a16="http://schemas.microsoft.com/office/drawing/2014/main" id="{8996A8B8-3F60-E0A4-4313-BF0A4C3E542A}"/>
              </a:ext>
            </a:extLst>
          </p:cNvPr>
          <p:cNvSpPr txBox="1"/>
          <p:nvPr/>
        </p:nvSpPr>
        <p:spPr>
          <a:xfrm>
            <a:off x="624850" y="5154390"/>
            <a:ext cx="8247689" cy="646331"/>
          </a:xfrm>
          <a:prstGeom prst="rect">
            <a:avLst/>
          </a:prstGeom>
          <a:noFill/>
        </p:spPr>
        <p:txBody>
          <a:bodyPr wrap="square" rtlCol="0">
            <a:spAutoFit/>
          </a:bodyPr>
          <a:lstStyle/>
          <a:p>
            <a:r>
              <a:rPr lang="en-US" sz="3600" dirty="0"/>
              <a:t>Many engineering challenges ahead.</a:t>
            </a:r>
          </a:p>
        </p:txBody>
      </p:sp>
    </p:spTree>
    <p:extLst>
      <p:ext uri="{BB962C8B-B14F-4D97-AF65-F5344CB8AC3E}">
        <p14:creationId xmlns:p14="http://schemas.microsoft.com/office/powerpoint/2010/main" val="54508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6777-C1C6-EF4E-B84C-6B142B9D9D4A}"/>
              </a:ext>
            </a:extLst>
          </p:cNvPr>
          <p:cNvSpPr>
            <a:spLocks noGrp="1"/>
          </p:cNvSpPr>
          <p:nvPr>
            <p:ph type="title"/>
          </p:nvPr>
        </p:nvSpPr>
        <p:spPr/>
        <p:txBody>
          <a:bodyPr>
            <a:normAutofit/>
          </a:bodyPr>
          <a:lstStyle/>
          <a:p>
            <a:pPr marL="0" indent="0">
              <a:buNone/>
            </a:pPr>
            <a:r>
              <a:rPr lang="en-US" sz="4000" b="1" dirty="0"/>
              <a:t>We’re in the early days of quantum computing.</a:t>
            </a:r>
          </a:p>
        </p:txBody>
      </p:sp>
      <p:pic>
        <p:nvPicPr>
          <p:cNvPr id="6" name="Picture 5">
            <a:extLst>
              <a:ext uri="{FF2B5EF4-FFF2-40B4-BE49-F238E27FC236}">
                <a16:creationId xmlns:a16="http://schemas.microsoft.com/office/drawing/2014/main" id="{9B18C3CB-3695-454A-8CB1-A9747B95A010}"/>
              </a:ext>
            </a:extLst>
          </p:cNvPr>
          <p:cNvPicPr>
            <a:picLocks noChangeAspect="1"/>
          </p:cNvPicPr>
          <p:nvPr/>
        </p:nvPicPr>
        <p:blipFill>
          <a:blip r:embed="rId2"/>
          <a:stretch>
            <a:fillRect/>
          </a:stretch>
        </p:blipFill>
        <p:spPr>
          <a:xfrm>
            <a:off x="2968471" y="1625583"/>
            <a:ext cx="6255055" cy="3971960"/>
          </a:xfrm>
          <a:prstGeom prst="rect">
            <a:avLst/>
          </a:prstGeom>
        </p:spPr>
      </p:pic>
    </p:spTree>
    <p:extLst>
      <p:ext uri="{BB962C8B-B14F-4D97-AF65-F5344CB8AC3E}">
        <p14:creationId xmlns:p14="http://schemas.microsoft.com/office/powerpoint/2010/main" val="3788217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1F98F-E77B-0549-9032-3DC9488BC26B}"/>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21FFB3DB-9E46-5949-B700-59AF4DA2DE68}"/>
              </a:ext>
            </a:extLst>
          </p:cNvPr>
          <p:cNvSpPr>
            <a:spLocks noGrp="1"/>
          </p:cNvSpPr>
          <p:nvPr>
            <p:ph idx="1"/>
          </p:nvPr>
        </p:nvSpPr>
        <p:spPr/>
        <p:txBody>
          <a:bodyPr/>
          <a:lstStyle/>
          <a:p>
            <a:r>
              <a:rPr lang="en-US" dirty="0">
                <a:solidFill>
                  <a:schemeClr val="bg1">
                    <a:lumMod val="75000"/>
                  </a:schemeClr>
                </a:solidFill>
              </a:rPr>
              <a:t>Bird’s eye view</a:t>
            </a:r>
          </a:p>
          <a:p>
            <a:pPr marL="0" indent="0">
              <a:buNone/>
            </a:pPr>
            <a:endParaRPr lang="en-US" dirty="0"/>
          </a:p>
          <a:p>
            <a:r>
              <a:rPr lang="en-US" dirty="0"/>
              <a:t>Class structure</a:t>
            </a:r>
          </a:p>
          <a:p>
            <a:pPr marL="0" indent="0">
              <a:buNone/>
            </a:pPr>
            <a:endParaRPr lang="en-US" dirty="0"/>
          </a:p>
          <a:p>
            <a:endParaRPr lang="en-US" dirty="0"/>
          </a:p>
        </p:txBody>
      </p:sp>
    </p:spTree>
    <p:extLst>
      <p:ext uri="{BB962C8B-B14F-4D97-AF65-F5344CB8AC3E}">
        <p14:creationId xmlns:p14="http://schemas.microsoft.com/office/powerpoint/2010/main" val="128198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7BEC-BFD8-3147-90B4-C60D7005FAD0}"/>
              </a:ext>
            </a:extLst>
          </p:cNvPr>
          <p:cNvSpPr>
            <a:spLocks noGrp="1"/>
          </p:cNvSpPr>
          <p:nvPr>
            <p:ph type="title"/>
          </p:nvPr>
        </p:nvSpPr>
        <p:spPr/>
        <p:txBody>
          <a:bodyPr/>
          <a:lstStyle/>
          <a:p>
            <a:r>
              <a:rPr lang="en-US" dirty="0"/>
              <a:t>What you’ll get out of this class:</a:t>
            </a:r>
          </a:p>
        </p:txBody>
      </p:sp>
      <p:sp>
        <p:nvSpPr>
          <p:cNvPr id="3" name="Content Placeholder 2">
            <a:extLst>
              <a:ext uri="{FF2B5EF4-FFF2-40B4-BE49-F238E27FC236}">
                <a16:creationId xmlns:a16="http://schemas.microsoft.com/office/drawing/2014/main" id="{AAB96139-5BA2-DA4F-95DF-7B3A11740D58}"/>
              </a:ext>
            </a:extLst>
          </p:cNvPr>
          <p:cNvSpPr>
            <a:spLocks noGrp="1"/>
          </p:cNvSpPr>
          <p:nvPr>
            <p:ph idx="1"/>
          </p:nvPr>
        </p:nvSpPr>
        <p:spPr/>
        <p:txBody>
          <a:bodyPr>
            <a:normAutofit/>
          </a:bodyPr>
          <a:lstStyle/>
          <a:p>
            <a:pPr lvl="1"/>
            <a:endParaRPr lang="en-US" dirty="0"/>
          </a:p>
          <a:p>
            <a:r>
              <a:rPr lang="en-US" dirty="0"/>
              <a:t>Learn the basic principles of quantum information and computation</a:t>
            </a:r>
          </a:p>
          <a:p>
            <a:endParaRPr lang="en-US" dirty="0"/>
          </a:p>
          <a:p>
            <a:r>
              <a:rPr lang="en-US" dirty="0"/>
              <a:t>Learn fundamental quantum algorithms and quantum protocols</a:t>
            </a:r>
          </a:p>
          <a:p>
            <a:endParaRPr lang="en-US" dirty="0"/>
          </a:p>
          <a:p>
            <a:r>
              <a:rPr lang="en-US" dirty="0"/>
              <a:t>Get an idea of the current state of the field, and</a:t>
            </a:r>
          </a:p>
          <a:p>
            <a:endParaRPr lang="en-US" dirty="0"/>
          </a:p>
          <a:p>
            <a:r>
              <a:rPr lang="en-US" dirty="0"/>
              <a:t>Get an idea of what the big questions are.</a:t>
            </a:r>
          </a:p>
          <a:p>
            <a:pPr lvl="1"/>
            <a:endParaRPr lang="en-US" dirty="0"/>
          </a:p>
        </p:txBody>
      </p:sp>
    </p:spTree>
    <p:extLst>
      <p:ext uri="{BB962C8B-B14F-4D97-AF65-F5344CB8AC3E}">
        <p14:creationId xmlns:p14="http://schemas.microsoft.com/office/powerpoint/2010/main" val="2885297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7BEC-BFD8-3147-90B4-C60D7005FAD0}"/>
              </a:ext>
            </a:extLst>
          </p:cNvPr>
          <p:cNvSpPr>
            <a:spLocks noGrp="1"/>
          </p:cNvSpPr>
          <p:nvPr>
            <p:ph type="title"/>
          </p:nvPr>
        </p:nvSpPr>
        <p:spPr/>
        <p:txBody>
          <a:bodyPr/>
          <a:lstStyle/>
          <a:p>
            <a:r>
              <a:rPr lang="en-US" dirty="0"/>
              <a:t>Target audience</a:t>
            </a:r>
          </a:p>
        </p:txBody>
      </p:sp>
      <p:sp>
        <p:nvSpPr>
          <p:cNvPr id="3" name="Content Placeholder 2">
            <a:extLst>
              <a:ext uri="{FF2B5EF4-FFF2-40B4-BE49-F238E27FC236}">
                <a16:creationId xmlns:a16="http://schemas.microsoft.com/office/drawing/2014/main" id="{AAB96139-5BA2-DA4F-95DF-7B3A11740D58}"/>
              </a:ext>
            </a:extLst>
          </p:cNvPr>
          <p:cNvSpPr>
            <a:spLocks noGrp="1"/>
          </p:cNvSpPr>
          <p:nvPr>
            <p:ph idx="1"/>
          </p:nvPr>
        </p:nvSpPr>
        <p:spPr/>
        <p:txBody>
          <a:bodyPr/>
          <a:lstStyle/>
          <a:p>
            <a:r>
              <a:rPr lang="en-US" b="1" dirty="0"/>
              <a:t>Who this class is for</a:t>
            </a:r>
            <a:r>
              <a:rPr lang="en-US" dirty="0"/>
              <a:t>:</a:t>
            </a:r>
            <a:endParaRPr lang="en-US" b="1" dirty="0"/>
          </a:p>
          <a:p>
            <a:pPr lvl="1"/>
            <a:r>
              <a:rPr lang="en-US" dirty="0"/>
              <a:t>Computer scientists, physicists, mathematicians, chemists, …</a:t>
            </a:r>
          </a:p>
          <a:p>
            <a:pPr lvl="1"/>
            <a:r>
              <a:rPr lang="en-US" dirty="0"/>
              <a:t>People with a solid linear algebra and probability background</a:t>
            </a:r>
          </a:p>
          <a:p>
            <a:pPr lvl="1"/>
            <a:r>
              <a:rPr lang="en-US" dirty="0"/>
              <a:t>People who want to learn about the </a:t>
            </a:r>
            <a:r>
              <a:rPr lang="en-US" dirty="0">
                <a:solidFill>
                  <a:srgbClr val="C00000"/>
                </a:solidFill>
              </a:rPr>
              <a:t>theory</a:t>
            </a:r>
            <a:r>
              <a:rPr lang="en-US" dirty="0"/>
              <a:t> of quantum computing and quantum information.</a:t>
            </a:r>
          </a:p>
          <a:p>
            <a:endParaRPr lang="en-US" b="1" dirty="0"/>
          </a:p>
          <a:p>
            <a:r>
              <a:rPr lang="en-US" b="1" dirty="0"/>
              <a:t>Who this class is NOT for:</a:t>
            </a:r>
          </a:p>
          <a:p>
            <a:pPr lvl="1"/>
            <a:r>
              <a:rPr lang="en-US" dirty="0"/>
              <a:t>People who want to learn how to build a quantum computer</a:t>
            </a:r>
          </a:p>
          <a:p>
            <a:pPr lvl="1"/>
            <a:r>
              <a:rPr lang="en-US" dirty="0"/>
              <a:t>People who want to learn quantum physics</a:t>
            </a:r>
          </a:p>
          <a:p>
            <a:pPr lvl="1"/>
            <a:endParaRPr lang="en-US" dirty="0"/>
          </a:p>
          <a:p>
            <a:pPr lvl="1"/>
            <a:endParaRPr lang="en-US" dirty="0"/>
          </a:p>
        </p:txBody>
      </p:sp>
    </p:spTree>
    <p:extLst>
      <p:ext uri="{BB962C8B-B14F-4D97-AF65-F5344CB8AC3E}">
        <p14:creationId xmlns:p14="http://schemas.microsoft.com/office/powerpoint/2010/main" val="186966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CD58-5747-892D-EA9F-BAFCDDC020F5}"/>
              </a:ext>
            </a:extLst>
          </p:cNvPr>
          <p:cNvSpPr>
            <a:spLocks noGrp="1"/>
          </p:cNvSpPr>
          <p:nvPr>
            <p:ph type="title"/>
          </p:nvPr>
        </p:nvSpPr>
        <p:spPr/>
        <p:txBody>
          <a:bodyPr/>
          <a:lstStyle/>
          <a:p>
            <a:r>
              <a:rPr lang="en-US" dirty="0"/>
              <a:t>Prerequisites</a:t>
            </a:r>
          </a:p>
        </p:txBody>
      </p:sp>
      <p:sp>
        <p:nvSpPr>
          <p:cNvPr id="3" name="Content Placeholder 2">
            <a:extLst>
              <a:ext uri="{FF2B5EF4-FFF2-40B4-BE49-F238E27FC236}">
                <a16:creationId xmlns:a16="http://schemas.microsoft.com/office/drawing/2014/main" id="{75AD08E2-8002-1BF4-5BB1-5EE5D4D7283D}"/>
              </a:ext>
            </a:extLst>
          </p:cNvPr>
          <p:cNvSpPr>
            <a:spLocks noGrp="1"/>
          </p:cNvSpPr>
          <p:nvPr>
            <p:ph idx="1"/>
          </p:nvPr>
        </p:nvSpPr>
        <p:spPr/>
        <p:txBody>
          <a:bodyPr>
            <a:normAutofit lnSpcReduction="10000"/>
          </a:bodyPr>
          <a:lstStyle/>
          <a:p>
            <a:pPr fontAlgn="base"/>
            <a:r>
              <a:rPr lang="en-US" dirty="0"/>
              <a:t>(</a:t>
            </a:r>
            <a:r>
              <a:rPr lang="en-US" b="1" dirty="0"/>
              <a:t>Important</a:t>
            </a:r>
            <a:r>
              <a:rPr lang="en-US" dirty="0"/>
              <a:t>) Basic linear algebra. You should be comfortable with: </a:t>
            </a:r>
          </a:p>
          <a:p>
            <a:pPr lvl="1" fontAlgn="base"/>
            <a:r>
              <a:rPr lang="en-US" dirty="0"/>
              <a:t>Vector space (subspaces, orthogonal complements, dimension, linear independence, basis, span,...). Inner products. Row vs column vectors. Linear operators (invertibility, composition of linear operators, transpose). Eigenvalues and eigenvectors. Trace.</a:t>
            </a:r>
          </a:p>
          <a:p>
            <a:pPr fontAlgn="base"/>
            <a:r>
              <a:rPr lang="en-US" dirty="0"/>
              <a:t>(</a:t>
            </a:r>
            <a:r>
              <a:rPr lang="en-US" b="1" dirty="0"/>
              <a:t>Important</a:t>
            </a:r>
            <a:r>
              <a:rPr lang="en-US" dirty="0"/>
              <a:t>) Basic probability theory. You should be comfortable with:</a:t>
            </a:r>
          </a:p>
          <a:p>
            <a:pPr lvl="1" fontAlgn="base"/>
            <a:r>
              <a:rPr lang="en-US" dirty="0"/>
              <a:t>Bayes’ rule, conditional distributions. Joint probability spaces. Independent random variables. Mean, variance, etc.</a:t>
            </a:r>
          </a:p>
          <a:p>
            <a:pPr fontAlgn="base"/>
            <a:r>
              <a:rPr lang="en-US" dirty="0"/>
              <a:t>(</a:t>
            </a:r>
            <a:r>
              <a:rPr lang="en-US" b="1" dirty="0"/>
              <a:t>Helpful, but not required</a:t>
            </a:r>
            <a:r>
              <a:rPr lang="en-US" dirty="0"/>
              <a:t>) Computer Science Theory exposure: Analysis and design of algorithms; Complexity theory; Discrete math.</a:t>
            </a:r>
          </a:p>
          <a:p>
            <a:r>
              <a:rPr lang="en-US" b="1" dirty="0"/>
              <a:t>(Helpful</a:t>
            </a:r>
            <a:r>
              <a:rPr lang="en-US" dirty="0"/>
              <a:t>) Experience with Python</a:t>
            </a:r>
          </a:p>
        </p:txBody>
      </p:sp>
    </p:spTree>
    <p:extLst>
      <p:ext uri="{BB962C8B-B14F-4D97-AF65-F5344CB8AC3E}">
        <p14:creationId xmlns:p14="http://schemas.microsoft.com/office/powerpoint/2010/main" val="295090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4E56-470E-D44F-9927-A234B66E77B3}"/>
              </a:ext>
            </a:extLst>
          </p:cNvPr>
          <p:cNvSpPr>
            <a:spLocks noGrp="1"/>
          </p:cNvSpPr>
          <p:nvPr>
            <p:ph type="title"/>
          </p:nvPr>
        </p:nvSpPr>
        <p:spPr/>
        <p:txBody>
          <a:bodyPr/>
          <a:lstStyle/>
          <a:p>
            <a:r>
              <a:rPr lang="en-US" dirty="0"/>
              <a:t>Grading</a:t>
            </a:r>
          </a:p>
        </p:txBody>
      </p:sp>
      <p:graphicFrame>
        <p:nvGraphicFramePr>
          <p:cNvPr id="4" name="Table 3">
            <a:extLst>
              <a:ext uri="{FF2B5EF4-FFF2-40B4-BE49-F238E27FC236}">
                <a16:creationId xmlns:a16="http://schemas.microsoft.com/office/drawing/2014/main" id="{D997FC27-8CD7-4042-653C-F2236086C1DB}"/>
              </a:ext>
            </a:extLst>
          </p:cNvPr>
          <p:cNvGraphicFramePr>
            <a:graphicFrameLocks noGrp="1"/>
          </p:cNvGraphicFramePr>
          <p:nvPr>
            <p:extLst>
              <p:ext uri="{D42A27DB-BD31-4B8C-83A1-F6EECF244321}">
                <p14:modId xmlns:p14="http://schemas.microsoft.com/office/powerpoint/2010/main" val="4052866185"/>
              </p:ext>
            </p:extLst>
          </p:nvPr>
        </p:nvGraphicFramePr>
        <p:xfrm>
          <a:off x="838200" y="1690688"/>
          <a:ext cx="9871365" cy="4332391"/>
        </p:xfrm>
        <a:graphic>
          <a:graphicData uri="http://schemas.openxmlformats.org/drawingml/2006/table">
            <a:tbl>
              <a:tblPr firstRow="1" bandRow="1">
                <a:tableStyleId>{5C22544A-7EE6-4342-B048-85BDC9FD1C3A}</a:tableStyleId>
              </a:tblPr>
              <a:tblGrid>
                <a:gridCol w="3290455">
                  <a:extLst>
                    <a:ext uri="{9D8B030D-6E8A-4147-A177-3AD203B41FA5}">
                      <a16:colId xmlns:a16="http://schemas.microsoft.com/office/drawing/2014/main" val="2506211961"/>
                    </a:ext>
                  </a:extLst>
                </a:gridCol>
                <a:gridCol w="3290455">
                  <a:extLst>
                    <a:ext uri="{9D8B030D-6E8A-4147-A177-3AD203B41FA5}">
                      <a16:colId xmlns:a16="http://schemas.microsoft.com/office/drawing/2014/main" val="372842009"/>
                    </a:ext>
                  </a:extLst>
                </a:gridCol>
                <a:gridCol w="3290455">
                  <a:extLst>
                    <a:ext uri="{9D8B030D-6E8A-4147-A177-3AD203B41FA5}">
                      <a16:colId xmlns:a16="http://schemas.microsoft.com/office/drawing/2014/main" val="710690649"/>
                    </a:ext>
                  </a:extLst>
                </a:gridCol>
              </a:tblGrid>
              <a:tr h="618913">
                <a:tc>
                  <a:txBody>
                    <a:bodyPr/>
                    <a:lstStyle/>
                    <a:p>
                      <a:r>
                        <a:rPr lang="en-US" sz="2400" dirty="0"/>
                        <a:t>Assignment</a:t>
                      </a:r>
                    </a:p>
                  </a:txBody>
                  <a:tcPr/>
                </a:tc>
                <a:tc>
                  <a:txBody>
                    <a:bodyPr/>
                    <a:lstStyle/>
                    <a:p>
                      <a:r>
                        <a:rPr lang="en-US" sz="2400" dirty="0"/>
                        <a:t>(Approx.) Date</a:t>
                      </a:r>
                    </a:p>
                  </a:txBody>
                  <a:tcPr/>
                </a:tc>
                <a:tc>
                  <a:txBody>
                    <a:bodyPr/>
                    <a:lstStyle/>
                    <a:p>
                      <a:r>
                        <a:rPr lang="en-US" sz="2400" dirty="0"/>
                        <a:t>Percentage</a:t>
                      </a:r>
                    </a:p>
                  </a:txBody>
                  <a:tcPr/>
                </a:tc>
                <a:extLst>
                  <a:ext uri="{0D108BD9-81ED-4DB2-BD59-A6C34878D82A}">
                    <a16:rowId xmlns:a16="http://schemas.microsoft.com/office/drawing/2014/main" val="1566716542"/>
                  </a:ext>
                </a:extLst>
              </a:tr>
              <a:tr h="618913">
                <a:tc>
                  <a:txBody>
                    <a:bodyPr/>
                    <a:lstStyle/>
                    <a:p>
                      <a:r>
                        <a:rPr lang="en-US" sz="2400" dirty="0"/>
                        <a:t>Problem Set 0</a:t>
                      </a:r>
                    </a:p>
                  </a:txBody>
                  <a:tcPr/>
                </a:tc>
                <a:tc>
                  <a:txBody>
                    <a:bodyPr/>
                    <a:lstStyle/>
                    <a:p>
                      <a:r>
                        <a:rPr lang="en-US" sz="2400" dirty="0"/>
                        <a:t>September 12</a:t>
                      </a:r>
                    </a:p>
                  </a:txBody>
                  <a:tcPr/>
                </a:tc>
                <a:tc>
                  <a:txBody>
                    <a:bodyPr/>
                    <a:lstStyle/>
                    <a:p>
                      <a:r>
                        <a:rPr lang="en-US" sz="2400" dirty="0"/>
                        <a:t>5%</a:t>
                      </a:r>
                    </a:p>
                  </a:txBody>
                  <a:tcPr/>
                </a:tc>
                <a:extLst>
                  <a:ext uri="{0D108BD9-81ED-4DB2-BD59-A6C34878D82A}">
                    <a16:rowId xmlns:a16="http://schemas.microsoft.com/office/drawing/2014/main" val="609494038"/>
                  </a:ext>
                </a:extLst>
              </a:tr>
              <a:tr h="618913">
                <a:tc>
                  <a:txBody>
                    <a:bodyPr/>
                    <a:lstStyle/>
                    <a:p>
                      <a:r>
                        <a:rPr lang="en-US" sz="2400" dirty="0"/>
                        <a:t>Problem Set 1</a:t>
                      </a:r>
                    </a:p>
                  </a:txBody>
                  <a:tcPr/>
                </a:tc>
                <a:tc>
                  <a:txBody>
                    <a:bodyPr/>
                    <a:lstStyle/>
                    <a:p>
                      <a:r>
                        <a:rPr lang="en-US" sz="2400" dirty="0"/>
                        <a:t>September 26</a:t>
                      </a:r>
                    </a:p>
                  </a:txBody>
                  <a:tcPr/>
                </a:tc>
                <a:tc>
                  <a:txBody>
                    <a:bodyPr/>
                    <a:lstStyle/>
                    <a:p>
                      <a:r>
                        <a:rPr lang="en-US" sz="2400" dirty="0"/>
                        <a:t>10%</a:t>
                      </a:r>
                    </a:p>
                  </a:txBody>
                  <a:tcPr/>
                </a:tc>
                <a:extLst>
                  <a:ext uri="{0D108BD9-81ED-4DB2-BD59-A6C34878D82A}">
                    <a16:rowId xmlns:a16="http://schemas.microsoft.com/office/drawing/2014/main" val="3578055253"/>
                  </a:ext>
                </a:extLst>
              </a:tr>
              <a:tr h="618913">
                <a:tc>
                  <a:txBody>
                    <a:bodyPr/>
                    <a:lstStyle/>
                    <a:p>
                      <a:r>
                        <a:rPr lang="en-US" sz="2400" dirty="0"/>
                        <a:t>Midterm</a:t>
                      </a:r>
                    </a:p>
                  </a:txBody>
                  <a:tcPr/>
                </a:tc>
                <a:tc>
                  <a:txBody>
                    <a:bodyPr/>
                    <a:lstStyle/>
                    <a:p>
                      <a:r>
                        <a:rPr lang="en-US" sz="2400" dirty="0"/>
                        <a:t>October 16</a:t>
                      </a:r>
                    </a:p>
                  </a:txBody>
                  <a:tcPr/>
                </a:tc>
                <a:tc>
                  <a:txBody>
                    <a:bodyPr/>
                    <a:lstStyle/>
                    <a:p>
                      <a:r>
                        <a:rPr lang="en-US" sz="2400" dirty="0"/>
                        <a:t>35%</a:t>
                      </a:r>
                    </a:p>
                  </a:txBody>
                  <a:tcPr/>
                </a:tc>
                <a:extLst>
                  <a:ext uri="{0D108BD9-81ED-4DB2-BD59-A6C34878D82A}">
                    <a16:rowId xmlns:a16="http://schemas.microsoft.com/office/drawing/2014/main" val="533750204"/>
                  </a:ext>
                </a:extLst>
              </a:tr>
              <a:tr h="618913">
                <a:tc>
                  <a:txBody>
                    <a:bodyPr/>
                    <a:lstStyle/>
                    <a:p>
                      <a:r>
                        <a:rPr lang="en-US" sz="2400" dirty="0"/>
                        <a:t>Problem Set 2</a:t>
                      </a:r>
                    </a:p>
                  </a:txBody>
                  <a:tcPr/>
                </a:tc>
                <a:tc>
                  <a:txBody>
                    <a:bodyPr/>
                    <a:lstStyle/>
                    <a:p>
                      <a:r>
                        <a:rPr lang="en-US" sz="2400" dirty="0"/>
                        <a:t>Late November</a:t>
                      </a:r>
                    </a:p>
                  </a:txBody>
                  <a:tcPr/>
                </a:tc>
                <a:tc>
                  <a:txBody>
                    <a:bodyPr/>
                    <a:lstStyle/>
                    <a:p>
                      <a:r>
                        <a:rPr lang="en-US" sz="2400" dirty="0"/>
                        <a:t>10%</a:t>
                      </a:r>
                    </a:p>
                  </a:txBody>
                  <a:tcPr/>
                </a:tc>
                <a:extLst>
                  <a:ext uri="{0D108BD9-81ED-4DB2-BD59-A6C34878D82A}">
                    <a16:rowId xmlns:a16="http://schemas.microsoft.com/office/drawing/2014/main" val="1349490107"/>
                  </a:ext>
                </a:extLst>
              </a:tr>
              <a:tr h="618913">
                <a:tc>
                  <a:txBody>
                    <a:bodyPr/>
                    <a:lstStyle/>
                    <a:p>
                      <a:r>
                        <a:rPr lang="en-US" sz="2400" dirty="0"/>
                        <a:t>Final</a:t>
                      </a:r>
                    </a:p>
                  </a:txBody>
                  <a:tcPr/>
                </a:tc>
                <a:tc>
                  <a:txBody>
                    <a:bodyPr/>
                    <a:lstStyle/>
                    <a:p>
                      <a:r>
                        <a:rPr lang="en-US" sz="2400" dirty="0"/>
                        <a:t>December 4</a:t>
                      </a:r>
                    </a:p>
                  </a:txBody>
                  <a:tcPr/>
                </a:tc>
                <a:tc>
                  <a:txBody>
                    <a:bodyPr/>
                    <a:lstStyle/>
                    <a:p>
                      <a:r>
                        <a:rPr lang="en-US" sz="2400" dirty="0"/>
                        <a:t>35%</a:t>
                      </a:r>
                    </a:p>
                  </a:txBody>
                  <a:tcPr/>
                </a:tc>
                <a:extLst>
                  <a:ext uri="{0D108BD9-81ED-4DB2-BD59-A6C34878D82A}">
                    <a16:rowId xmlns:a16="http://schemas.microsoft.com/office/drawing/2014/main" val="508065073"/>
                  </a:ext>
                </a:extLst>
              </a:tr>
              <a:tr h="618913">
                <a:tc>
                  <a:txBody>
                    <a:bodyPr/>
                    <a:lstStyle/>
                    <a:p>
                      <a:r>
                        <a:rPr lang="en-US" sz="2400" dirty="0"/>
                        <a:t>Weekly Quizzes</a:t>
                      </a:r>
                    </a:p>
                  </a:txBody>
                  <a:tcPr/>
                </a:tc>
                <a:tc>
                  <a:txBody>
                    <a:bodyPr/>
                    <a:lstStyle/>
                    <a:p>
                      <a:endParaRPr lang="en-US" sz="2400" dirty="0"/>
                    </a:p>
                  </a:txBody>
                  <a:tcPr/>
                </a:tc>
                <a:tc>
                  <a:txBody>
                    <a:bodyPr/>
                    <a:lstStyle/>
                    <a:p>
                      <a:r>
                        <a:rPr lang="en-US" sz="2400" dirty="0"/>
                        <a:t>5%</a:t>
                      </a:r>
                    </a:p>
                  </a:txBody>
                  <a:tcPr/>
                </a:tc>
                <a:extLst>
                  <a:ext uri="{0D108BD9-81ED-4DB2-BD59-A6C34878D82A}">
                    <a16:rowId xmlns:a16="http://schemas.microsoft.com/office/drawing/2014/main" val="2498536036"/>
                  </a:ext>
                </a:extLst>
              </a:tr>
            </a:tbl>
          </a:graphicData>
        </a:graphic>
      </p:graphicFrame>
    </p:spTree>
    <p:extLst>
      <p:ext uri="{BB962C8B-B14F-4D97-AF65-F5344CB8AC3E}">
        <p14:creationId xmlns:p14="http://schemas.microsoft.com/office/powerpoint/2010/main" val="2712058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8E50-8B63-BFDF-0340-D5E525123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492FF-9236-036F-0483-CAAAB555ABF3}"/>
              </a:ext>
            </a:extLst>
          </p:cNvPr>
          <p:cNvSpPr>
            <a:spLocks noGrp="1"/>
          </p:cNvSpPr>
          <p:nvPr>
            <p:ph type="title"/>
          </p:nvPr>
        </p:nvSpPr>
        <p:spPr/>
        <p:txBody>
          <a:bodyPr/>
          <a:lstStyle/>
          <a:p>
            <a:r>
              <a:rPr lang="en-US" dirty="0"/>
              <a:t>Weekly worksheets</a:t>
            </a:r>
          </a:p>
        </p:txBody>
      </p:sp>
      <p:sp>
        <p:nvSpPr>
          <p:cNvPr id="3" name="Content Placeholder 2">
            <a:extLst>
              <a:ext uri="{FF2B5EF4-FFF2-40B4-BE49-F238E27FC236}">
                <a16:creationId xmlns:a16="http://schemas.microsoft.com/office/drawing/2014/main" id="{52C7988B-1B86-EB8D-B96D-504036E85F9F}"/>
              </a:ext>
            </a:extLst>
          </p:cNvPr>
          <p:cNvSpPr>
            <a:spLocks noGrp="1"/>
          </p:cNvSpPr>
          <p:nvPr>
            <p:ph idx="1"/>
          </p:nvPr>
        </p:nvSpPr>
        <p:spPr/>
        <p:txBody>
          <a:bodyPr/>
          <a:lstStyle/>
          <a:p>
            <a:r>
              <a:rPr lang="en-US" b="1" dirty="0"/>
              <a:t>Purpose</a:t>
            </a:r>
            <a:r>
              <a:rPr lang="en-US" dirty="0"/>
              <a:t>: help you keep up with class material, and gives practice problems for weekly quizzes, problem sets, and midterm/final.</a:t>
            </a:r>
          </a:p>
          <a:p>
            <a:endParaRPr lang="en-US" dirty="0"/>
          </a:p>
          <a:p>
            <a:r>
              <a:rPr lang="en-US" b="1" dirty="0"/>
              <a:t>Format</a:t>
            </a:r>
            <a:r>
              <a:rPr lang="en-US" dirty="0"/>
              <a:t>: released each Monday. Not graded.</a:t>
            </a:r>
          </a:p>
          <a:p>
            <a:endParaRPr lang="en-US" dirty="0"/>
          </a:p>
          <a:p>
            <a:r>
              <a:rPr lang="en-US" b="1" dirty="0"/>
              <a:t>How to prepare</a:t>
            </a:r>
            <a:r>
              <a:rPr lang="en-US" dirty="0"/>
              <a:t>: attend lecture and TA office hours.</a:t>
            </a:r>
          </a:p>
          <a:p>
            <a:endParaRPr lang="en-US" dirty="0"/>
          </a:p>
        </p:txBody>
      </p:sp>
    </p:spTree>
    <p:extLst>
      <p:ext uri="{BB962C8B-B14F-4D97-AF65-F5344CB8AC3E}">
        <p14:creationId xmlns:p14="http://schemas.microsoft.com/office/powerpoint/2010/main" val="1361487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EDF33-649F-4C95-33D7-1EFC1631F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748CD-C3EC-8344-189C-F62603C97AD2}"/>
              </a:ext>
            </a:extLst>
          </p:cNvPr>
          <p:cNvSpPr>
            <a:spLocks noGrp="1"/>
          </p:cNvSpPr>
          <p:nvPr>
            <p:ph type="title"/>
          </p:nvPr>
        </p:nvSpPr>
        <p:spPr/>
        <p:txBody>
          <a:bodyPr/>
          <a:lstStyle/>
          <a:p>
            <a:r>
              <a:rPr lang="en-US" dirty="0"/>
              <a:t>Weekly quizzes</a:t>
            </a:r>
          </a:p>
        </p:txBody>
      </p:sp>
      <p:sp>
        <p:nvSpPr>
          <p:cNvPr id="3" name="Content Placeholder 2">
            <a:extLst>
              <a:ext uri="{FF2B5EF4-FFF2-40B4-BE49-F238E27FC236}">
                <a16:creationId xmlns:a16="http://schemas.microsoft.com/office/drawing/2014/main" id="{F3178CB3-081A-5D67-04E9-1D2EF635270B}"/>
              </a:ext>
            </a:extLst>
          </p:cNvPr>
          <p:cNvSpPr>
            <a:spLocks noGrp="1"/>
          </p:cNvSpPr>
          <p:nvPr>
            <p:ph idx="1"/>
          </p:nvPr>
        </p:nvSpPr>
        <p:spPr>
          <a:xfrm>
            <a:off x="838200" y="1825625"/>
            <a:ext cx="10515600" cy="4786190"/>
          </a:xfrm>
        </p:spPr>
        <p:txBody>
          <a:bodyPr>
            <a:normAutofit lnSpcReduction="10000"/>
          </a:bodyPr>
          <a:lstStyle/>
          <a:p>
            <a:r>
              <a:rPr lang="en-US" b="1" dirty="0"/>
              <a:t>Purpose</a:t>
            </a:r>
            <a:r>
              <a:rPr lang="en-US" dirty="0"/>
              <a:t>: help you keep up with class material, and gives weekly feedback on your understanding of basic class material.</a:t>
            </a:r>
          </a:p>
          <a:p>
            <a:endParaRPr lang="en-US" dirty="0"/>
          </a:p>
          <a:p>
            <a:r>
              <a:rPr lang="en-US" b="1" dirty="0"/>
              <a:t>Format</a:t>
            </a:r>
            <a:r>
              <a:rPr lang="en-US" dirty="0"/>
              <a:t>:  individually complete on </a:t>
            </a:r>
            <a:r>
              <a:rPr lang="en-US" dirty="0" err="1"/>
              <a:t>Gradescope</a:t>
            </a:r>
            <a:r>
              <a:rPr lang="en-US" dirty="0"/>
              <a:t>. Once you start, you have 1 hour to finish (but should be doable in 10-15 minutes). </a:t>
            </a:r>
            <a:br>
              <a:rPr lang="en-US" dirty="0"/>
            </a:br>
            <a:r>
              <a:rPr lang="en-US" dirty="0"/>
              <a:t>Due Friday at midnight.</a:t>
            </a:r>
          </a:p>
          <a:p>
            <a:endParaRPr lang="en-US" dirty="0"/>
          </a:p>
          <a:p>
            <a:r>
              <a:rPr lang="en-US" b="1" dirty="0"/>
              <a:t>How to prepare</a:t>
            </a:r>
            <a:r>
              <a:rPr lang="en-US" dirty="0"/>
              <a:t>: attend lecture, TA office hours, and complete worksheets.</a:t>
            </a:r>
          </a:p>
          <a:p>
            <a:endParaRPr lang="en-US" dirty="0"/>
          </a:p>
          <a:p>
            <a:r>
              <a:rPr lang="en-US" b="1" dirty="0"/>
              <a:t>Collaborators allowed</a:t>
            </a:r>
            <a:r>
              <a:rPr lang="en-US" dirty="0"/>
              <a:t>: No</a:t>
            </a:r>
            <a:endParaRPr lang="en-US" b="1" dirty="0"/>
          </a:p>
          <a:p>
            <a:endParaRPr lang="en-US" dirty="0"/>
          </a:p>
        </p:txBody>
      </p:sp>
    </p:spTree>
    <p:extLst>
      <p:ext uri="{BB962C8B-B14F-4D97-AF65-F5344CB8AC3E}">
        <p14:creationId xmlns:p14="http://schemas.microsoft.com/office/powerpoint/2010/main" val="257305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5226" y="808971"/>
            <a:ext cx="1625600" cy="1625600"/>
          </a:xfrm>
          <a:prstGeom prst="rect">
            <a:avLst/>
          </a:prstGeom>
        </p:spPr>
      </p:pic>
      <p:sp>
        <p:nvSpPr>
          <p:cNvPr id="5" name="TextBox 4"/>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spTree>
    <p:extLst>
      <p:ext uri="{BB962C8B-B14F-4D97-AF65-F5344CB8AC3E}">
        <p14:creationId xmlns:p14="http://schemas.microsoft.com/office/powerpoint/2010/main" val="1591085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1B84-B9F1-0D08-7CC4-830B0E2A3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BA2C2-535B-3D32-7447-E2E367477243}"/>
              </a:ext>
            </a:extLst>
          </p:cNvPr>
          <p:cNvSpPr>
            <a:spLocks noGrp="1"/>
          </p:cNvSpPr>
          <p:nvPr>
            <p:ph type="title"/>
          </p:nvPr>
        </p:nvSpPr>
        <p:spPr/>
        <p:txBody>
          <a:bodyPr/>
          <a:lstStyle/>
          <a:p>
            <a:r>
              <a:rPr lang="en-US" dirty="0"/>
              <a:t>Problem Sets</a:t>
            </a:r>
          </a:p>
        </p:txBody>
      </p:sp>
      <p:sp>
        <p:nvSpPr>
          <p:cNvPr id="3" name="Content Placeholder 2">
            <a:extLst>
              <a:ext uri="{FF2B5EF4-FFF2-40B4-BE49-F238E27FC236}">
                <a16:creationId xmlns:a16="http://schemas.microsoft.com/office/drawing/2014/main" id="{04F6AD57-2037-1077-BBBA-25303DE1F68D}"/>
              </a:ext>
            </a:extLst>
          </p:cNvPr>
          <p:cNvSpPr>
            <a:spLocks noGrp="1"/>
          </p:cNvSpPr>
          <p:nvPr>
            <p:ph idx="1"/>
          </p:nvPr>
        </p:nvSpPr>
        <p:spPr>
          <a:xfrm>
            <a:off x="838200" y="1825625"/>
            <a:ext cx="10515600" cy="4786190"/>
          </a:xfrm>
        </p:spPr>
        <p:txBody>
          <a:bodyPr>
            <a:normAutofit lnSpcReduction="10000"/>
          </a:bodyPr>
          <a:lstStyle/>
          <a:p>
            <a:r>
              <a:rPr lang="en-US" b="1" dirty="0"/>
              <a:t>Purpose</a:t>
            </a:r>
            <a:r>
              <a:rPr lang="en-US" dirty="0"/>
              <a:t>: Challenging and difficult problems for you to apply what you learned from class/worksheets/quizzes. Opportunities to write quantum programs. Opportunities to work in groups.</a:t>
            </a:r>
          </a:p>
          <a:p>
            <a:endParaRPr lang="en-US" dirty="0"/>
          </a:p>
          <a:p>
            <a:r>
              <a:rPr lang="en-US" b="1" dirty="0"/>
              <a:t>Format</a:t>
            </a:r>
            <a:r>
              <a:rPr lang="en-US" dirty="0"/>
              <a:t>:  Two parts: theory and programming. Theory must be </a:t>
            </a:r>
            <a:r>
              <a:rPr lang="en-US" dirty="0" err="1"/>
              <a:t>LaTeX’d</a:t>
            </a:r>
            <a:r>
              <a:rPr lang="en-US" dirty="0"/>
              <a:t>. Both parts submitted separately to </a:t>
            </a:r>
            <a:r>
              <a:rPr lang="en-US" dirty="0" err="1"/>
              <a:t>GradeScope</a:t>
            </a:r>
            <a:r>
              <a:rPr lang="en-US" dirty="0"/>
              <a:t>.</a:t>
            </a:r>
          </a:p>
          <a:p>
            <a:endParaRPr lang="en-US" dirty="0"/>
          </a:p>
          <a:p>
            <a:r>
              <a:rPr lang="en-US" b="1" dirty="0"/>
              <a:t>How to prepare</a:t>
            </a:r>
            <a:r>
              <a:rPr lang="en-US" dirty="0"/>
              <a:t>: attend lecture, TA office hours, and complete worksheets/quizzes.</a:t>
            </a:r>
          </a:p>
          <a:p>
            <a:endParaRPr lang="en-US" dirty="0"/>
          </a:p>
          <a:p>
            <a:r>
              <a:rPr lang="en-US" b="1" dirty="0"/>
              <a:t>Collaborators allowed</a:t>
            </a:r>
            <a:r>
              <a:rPr lang="en-US" dirty="0"/>
              <a:t>: Yes</a:t>
            </a:r>
            <a:endParaRPr lang="en-US" b="1" dirty="0"/>
          </a:p>
          <a:p>
            <a:endParaRPr lang="en-US" dirty="0"/>
          </a:p>
        </p:txBody>
      </p:sp>
    </p:spTree>
    <p:extLst>
      <p:ext uri="{BB962C8B-B14F-4D97-AF65-F5344CB8AC3E}">
        <p14:creationId xmlns:p14="http://schemas.microsoft.com/office/powerpoint/2010/main" val="3835447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3B64C-3EF9-C72D-35CA-167FD8D2F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24D70-EF87-6924-138A-6010ECEF9221}"/>
              </a:ext>
            </a:extLst>
          </p:cNvPr>
          <p:cNvSpPr>
            <a:spLocks noGrp="1"/>
          </p:cNvSpPr>
          <p:nvPr>
            <p:ph type="title"/>
          </p:nvPr>
        </p:nvSpPr>
        <p:spPr/>
        <p:txBody>
          <a:bodyPr/>
          <a:lstStyle/>
          <a:p>
            <a:r>
              <a:rPr lang="en-US" dirty="0"/>
              <a:t>Exams</a:t>
            </a:r>
          </a:p>
        </p:txBody>
      </p:sp>
      <p:sp>
        <p:nvSpPr>
          <p:cNvPr id="3" name="Content Placeholder 2">
            <a:extLst>
              <a:ext uri="{FF2B5EF4-FFF2-40B4-BE49-F238E27FC236}">
                <a16:creationId xmlns:a16="http://schemas.microsoft.com/office/drawing/2014/main" id="{48AD04B9-E685-C8E9-83C7-153AD879EE9E}"/>
              </a:ext>
            </a:extLst>
          </p:cNvPr>
          <p:cNvSpPr>
            <a:spLocks noGrp="1"/>
          </p:cNvSpPr>
          <p:nvPr>
            <p:ph idx="1"/>
          </p:nvPr>
        </p:nvSpPr>
        <p:spPr>
          <a:xfrm>
            <a:off x="838200" y="1825625"/>
            <a:ext cx="10515600" cy="4786190"/>
          </a:xfrm>
        </p:spPr>
        <p:txBody>
          <a:bodyPr>
            <a:normAutofit/>
          </a:bodyPr>
          <a:lstStyle/>
          <a:p>
            <a:r>
              <a:rPr lang="en-US" b="1" dirty="0"/>
              <a:t>Purpose</a:t>
            </a:r>
            <a:r>
              <a:rPr lang="en-US" dirty="0"/>
              <a:t>: Test your command of the class material without any aids. </a:t>
            </a:r>
          </a:p>
          <a:p>
            <a:endParaRPr lang="en-US" dirty="0"/>
          </a:p>
          <a:p>
            <a:r>
              <a:rPr lang="en-US" b="1" dirty="0"/>
              <a:t>Format</a:t>
            </a:r>
            <a:r>
              <a:rPr lang="en-US" dirty="0"/>
              <a:t>:  Closed book, in-class 75 minute exam.</a:t>
            </a:r>
          </a:p>
          <a:p>
            <a:endParaRPr lang="en-US" dirty="0"/>
          </a:p>
          <a:p>
            <a:r>
              <a:rPr lang="en-US" b="1" dirty="0"/>
              <a:t>How to prepare</a:t>
            </a:r>
            <a:r>
              <a:rPr lang="en-US" dirty="0"/>
              <a:t>: attend lecture, TA office hours, complete worksheets/quizzes, and complete </a:t>
            </a:r>
            <a:r>
              <a:rPr lang="en-US" dirty="0" err="1"/>
              <a:t>psets</a:t>
            </a:r>
            <a:r>
              <a:rPr lang="en-US" dirty="0"/>
              <a:t>.</a:t>
            </a:r>
          </a:p>
          <a:p>
            <a:endParaRPr lang="en-US" dirty="0"/>
          </a:p>
          <a:p>
            <a:r>
              <a:rPr lang="en-US" b="1" dirty="0"/>
              <a:t>Collaborators allowed</a:t>
            </a:r>
            <a:r>
              <a:rPr lang="en-US" dirty="0"/>
              <a:t>: No.</a:t>
            </a:r>
            <a:endParaRPr lang="en-US" b="1" dirty="0"/>
          </a:p>
          <a:p>
            <a:endParaRPr lang="en-US" dirty="0"/>
          </a:p>
        </p:txBody>
      </p:sp>
    </p:spTree>
    <p:extLst>
      <p:ext uri="{BB962C8B-B14F-4D97-AF65-F5344CB8AC3E}">
        <p14:creationId xmlns:p14="http://schemas.microsoft.com/office/powerpoint/2010/main" val="1253088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9C9BE-8CDA-F0FE-9D61-8A7AC7BD2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761300-4F41-82C5-4BC0-468FC823166D}"/>
              </a:ext>
            </a:extLst>
          </p:cNvPr>
          <p:cNvSpPr>
            <a:spLocks noGrp="1"/>
          </p:cNvSpPr>
          <p:nvPr>
            <p:ph type="title"/>
          </p:nvPr>
        </p:nvSpPr>
        <p:spPr/>
        <p:txBody>
          <a:bodyPr/>
          <a:lstStyle/>
          <a:p>
            <a:r>
              <a:rPr lang="en-US" dirty="0"/>
              <a:t>The amazing TAs</a:t>
            </a:r>
          </a:p>
        </p:txBody>
      </p:sp>
      <p:pic>
        <p:nvPicPr>
          <p:cNvPr id="8" name="Picture 7">
            <a:extLst>
              <a:ext uri="{FF2B5EF4-FFF2-40B4-BE49-F238E27FC236}">
                <a16:creationId xmlns:a16="http://schemas.microsoft.com/office/drawing/2014/main" id="{5DDB975F-849B-A073-B690-F7E987FA950C}"/>
              </a:ext>
            </a:extLst>
          </p:cNvPr>
          <p:cNvPicPr>
            <a:picLocks noChangeAspect="1"/>
          </p:cNvPicPr>
          <p:nvPr/>
        </p:nvPicPr>
        <p:blipFill>
          <a:blip r:embed="rId2"/>
          <a:stretch>
            <a:fillRect/>
          </a:stretch>
        </p:blipFill>
        <p:spPr>
          <a:xfrm>
            <a:off x="3000291" y="2263269"/>
            <a:ext cx="1860811" cy="2438400"/>
          </a:xfrm>
          <a:prstGeom prst="rect">
            <a:avLst/>
          </a:prstGeom>
        </p:spPr>
      </p:pic>
      <p:pic>
        <p:nvPicPr>
          <p:cNvPr id="10" name="Picture 9">
            <a:extLst>
              <a:ext uri="{FF2B5EF4-FFF2-40B4-BE49-F238E27FC236}">
                <a16:creationId xmlns:a16="http://schemas.microsoft.com/office/drawing/2014/main" id="{2D20E939-0B73-1C85-4514-9FA36624BEC6}"/>
              </a:ext>
            </a:extLst>
          </p:cNvPr>
          <p:cNvPicPr>
            <a:picLocks noChangeAspect="1"/>
          </p:cNvPicPr>
          <p:nvPr/>
        </p:nvPicPr>
        <p:blipFill>
          <a:blip r:embed="rId3"/>
          <a:stretch>
            <a:fillRect/>
          </a:stretch>
        </p:blipFill>
        <p:spPr>
          <a:xfrm>
            <a:off x="380634" y="2263269"/>
            <a:ext cx="2174149" cy="2438400"/>
          </a:xfrm>
          <a:prstGeom prst="rect">
            <a:avLst/>
          </a:prstGeom>
        </p:spPr>
      </p:pic>
      <p:pic>
        <p:nvPicPr>
          <p:cNvPr id="12" name="Picture 11">
            <a:extLst>
              <a:ext uri="{FF2B5EF4-FFF2-40B4-BE49-F238E27FC236}">
                <a16:creationId xmlns:a16="http://schemas.microsoft.com/office/drawing/2014/main" id="{3DF3AF6C-D1DB-D4F6-8D30-7C45A60CEE2A}"/>
              </a:ext>
            </a:extLst>
          </p:cNvPr>
          <p:cNvPicPr>
            <a:picLocks noChangeAspect="1"/>
          </p:cNvPicPr>
          <p:nvPr/>
        </p:nvPicPr>
        <p:blipFill>
          <a:blip r:embed="rId4"/>
          <a:stretch>
            <a:fillRect/>
          </a:stretch>
        </p:blipFill>
        <p:spPr>
          <a:xfrm>
            <a:off x="5306610" y="2263269"/>
            <a:ext cx="1718525" cy="2438400"/>
          </a:xfrm>
          <a:prstGeom prst="rect">
            <a:avLst/>
          </a:prstGeom>
        </p:spPr>
      </p:pic>
      <p:sp>
        <p:nvSpPr>
          <p:cNvPr id="13" name="TextBox 12">
            <a:extLst>
              <a:ext uri="{FF2B5EF4-FFF2-40B4-BE49-F238E27FC236}">
                <a16:creationId xmlns:a16="http://schemas.microsoft.com/office/drawing/2014/main" id="{CAFA7198-D9B5-CA51-DC46-6AC07C701355}"/>
              </a:ext>
            </a:extLst>
          </p:cNvPr>
          <p:cNvSpPr txBox="1"/>
          <p:nvPr/>
        </p:nvSpPr>
        <p:spPr>
          <a:xfrm>
            <a:off x="380634" y="4978400"/>
            <a:ext cx="2736636" cy="923330"/>
          </a:xfrm>
          <a:prstGeom prst="rect">
            <a:avLst/>
          </a:prstGeom>
          <a:noFill/>
        </p:spPr>
        <p:txBody>
          <a:bodyPr wrap="square" rtlCol="0">
            <a:spAutoFit/>
          </a:bodyPr>
          <a:lstStyle/>
          <a:p>
            <a:r>
              <a:rPr lang="en-US" dirty="0"/>
              <a:t>Justin Beltran</a:t>
            </a:r>
            <a:br>
              <a:rPr lang="en-US" dirty="0"/>
            </a:br>
            <a:r>
              <a:rPr lang="en-US" dirty="0"/>
              <a:t>1</a:t>
            </a:r>
            <a:r>
              <a:rPr lang="en-US" baseline="30000" dirty="0"/>
              <a:t>st</a:t>
            </a:r>
            <a:r>
              <a:rPr lang="en-US" dirty="0"/>
              <a:t> year PhD</a:t>
            </a:r>
            <a:br>
              <a:rPr lang="en-US" dirty="0"/>
            </a:br>
            <a:r>
              <a:rPr lang="en-US" dirty="0"/>
              <a:t>Computer Science</a:t>
            </a:r>
          </a:p>
        </p:txBody>
      </p:sp>
      <p:sp>
        <p:nvSpPr>
          <p:cNvPr id="14" name="TextBox 13">
            <a:extLst>
              <a:ext uri="{FF2B5EF4-FFF2-40B4-BE49-F238E27FC236}">
                <a16:creationId xmlns:a16="http://schemas.microsoft.com/office/drawing/2014/main" id="{2A92731A-817E-BF5A-13C5-B4DE39E882E7}"/>
              </a:ext>
            </a:extLst>
          </p:cNvPr>
          <p:cNvSpPr txBox="1"/>
          <p:nvPr/>
        </p:nvSpPr>
        <p:spPr>
          <a:xfrm>
            <a:off x="3000291" y="4978400"/>
            <a:ext cx="2174149" cy="1200329"/>
          </a:xfrm>
          <a:prstGeom prst="rect">
            <a:avLst/>
          </a:prstGeom>
          <a:noFill/>
        </p:spPr>
        <p:txBody>
          <a:bodyPr wrap="square" rtlCol="0">
            <a:spAutoFit/>
          </a:bodyPr>
          <a:lstStyle/>
          <a:p>
            <a:r>
              <a:rPr lang="en-US" dirty="0"/>
              <a:t>Christine Li</a:t>
            </a:r>
          </a:p>
          <a:p>
            <a:r>
              <a:rPr lang="en-US" dirty="0"/>
              <a:t>Senior SEAS</a:t>
            </a:r>
          </a:p>
          <a:p>
            <a:r>
              <a:rPr lang="en-US" dirty="0"/>
              <a:t>Computer Science</a:t>
            </a:r>
          </a:p>
          <a:p>
            <a:r>
              <a:rPr lang="en-US" dirty="0"/>
              <a:t>Linguistics minor</a:t>
            </a:r>
          </a:p>
        </p:txBody>
      </p:sp>
      <p:sp>
        <p:nvSpPr>
          <p:cNvPr id="15" name="TextBox 14">
            <a:extLst>
              <a:ext uri="{FF2B5EF4-FFF2-40B4-BE49-F238E27FC236}">
                <a16:creationId xmlns:a16="http://schemas.microsoft.com/office/drawing/2014/main" id="{310B57F2-3F2D-E208-F2B1-D05E6115BD8E}"/>
              </a:ext>
            </a:extLst>
          </p:cNvPr>
          <p:cNvSpPr txBox="1"/>
          <p:nvPr/>
        </p:nvSpPr>
        <p:spPr>
          <a:xfrm>
            <a:off x="10128177" y="4978400"/>
            <a:ext cx="2174149" cy="923330"/>
          </a:xfrm>
          <a:prstGeom prst="rect">
            <a:avLst/>
          </a:prstGeom>
          <a:noFill/>
        </p:spPr>
        <p:txBody>
          <a:bodyPr wrap="square" rtlCol="0">
            <a:spAutoFit/>
          </a:bodyPr>
          <a:lstStyle/>
          <a:p>
            <a:r>
              <a:rPr lang="en-US" dirty="0"/>
              <a:t>John </a:t>
            </a:r>
            <a:r>
              <a:rPr lang="en-US" dirty="0" err="1"/>
              <a:t>Bostanci</a:t>
            </a:r>
            <a:endParaRPr lang="en-US" dirty="0"/>
          </a:p>
          <a:p>
            <a:r>
              <a:rPr lang="en-US" dirty="0"/>
              <a:t>4</a:t>
            </a:r>
            <a:r>
              <a:rPr lang="en-US" baseline="30000" dirty="0"/>
              <a:t>th</a:t>
            </a:r>
            <a:r>
              <a:rPr lang="en-US" dirty="0"/>
              <a:t> year PhD</a:t>
            </a:r>
          </a:p>
          <a:p>
            <a:r>
              <a:rPr lang="en-US" dirty="0"/>
              <a:t>Computer Science</a:t>
            </a:r>
          </a:p>
        </p:txBody>
      </p:sp>
      <p:sp>
        <p:nvSpPr>
          <p:cNvPr id="16" name="TextBox 15">
            <a:extLst>
              <a:ext uri="{FF2B5EF4-FFF2-40B4-BE49-F238E27FC236}">
                <a16:creationId xmlns:a16="http://schemas.microsoft.com/office/drawing/2014/main" id="{6C2BB692-0A10-B168-7E1F-37EDA9694D9D}"/>
              </a:ext>
            </a:extLst>
          </p:cNvPr>
          <p:cNvSpPr txBox="1"/>
          <p:nvPr/>
        </p:nvSpPr>
        <p:spPr>
          <a:xfrm>
            <a:off x="5306610" y="4978400"/>
            <a:ext cx="2174149" cy="1200329"/>
          </a:xfrm>
          <a:prstGeom prst="rect">
            <a:avLst/>
          </a:prstGeom>
          <a:noFill/>
        </p:spPr>
        <p:txBody>
          <a:bodyPr wrap="square" rtlCol="0">
            <a:spAutoFit/>
          </a:bodyPr>
          <a:lstStyle/>
          <a:p>
            <a:r>
              <a:rPr lang="en-US" dirty="0"/>
              <a:t>Vincent </a:t>
            </a:r>
            <a:r>
              <a:rPr lang="en-US" dirty="0" err="1"/>
              <a:t>Mutolo</a:t>
            </a:r>
            <a:endParaRPr lang="en-US" dirty="0"/>
          </a:p>
          <a:p>
            <a:r>
              <a:rPr lang="en-US" dirty="0"/>
              <a:t>3</a:t>
            </a:r>
            <a:r>
              <a:rPr lang="en-US" baseline="30000" dirty="0"/>
              <a:t>nd</a:t>
            </a:r>
            <a:r>
              <a:rPr lang="en-US" dirty="0"/>
              <a:t> year PhD</a:t>
            </a:r>
          </a:p>
          <a:p>
            <a:r>
              <a:rPr lang="en-US" dirty="0"/>
              <a:t>Computer Science</a:t>
            </a:r>
          </a:p>
          <a:p>
            <a:endParaRPr lang="en-US" dirty="0"/>
          </a:p>
        </p:txBody>
      </p:sp>
      <p:sp>
        <p:nvSpPr>
          <p:cNvPr id="17" name="TextBox 16">
            <a:extLst>
              <a:ext uri="{FF2B5EF4-FFF2-40B4-BE49-F238E27FC236}">
                <a16:creationId xmlns:a16="http://schemas.microsoft.com/office/drawing/2014/main" id="{6FD39C87-8856-CB2C-2679-E72FBE09A87A}"/>
              </a:ext>
            </a:extLst>
          </p:cNvPr>
          <p:cNvSpPr txBox="1"/>
          <p:nvPr/>
        </p:nvSpPr>
        <p:spPr>
          <a:xfrm>
            <a:off x="7717393" y="4978400"/>
            <a:ext cx="2174149" cy="923330"/>
          </a:xfrm>
          <a:prstGeom prst="rect">
            <a:avLst/>
          </a:prstGeom>
          <a:noFill/>
        </p:spPr>
        <p:txBody>
          <a:bodyPr wrap="square" rtlCol="0">
            <a:spAutoFit/>
          </a:bodyPr>
          <a:lstStyle/>
          <a:p>
            <a:r>
              <a:rPr lang="en-US" dirty="0"/>
              <a:t>Devon Campbell</a:t>
            </a:r>
          </a:p>
          <a:p>
            <a:r>
              <a:rPr lang="en-US" dirty="0"/>
              <a:t>Masters</a:t>
            </a:r>
          </a:p>
          <a:p>
            <a:r>
              <a:rPr lang="en-US" dirty="0"/>
              <a:t>Computer Science</a:t>
            </a:r>
          </a:p>
        </p:txBody>
      </p:sp>
      <p:pic>
        <p:nvPicPr>
          <p:cNvPr id="1026" name="Picture 2" descr="Profile photo of Devon Campbell">
            <a:extLst>
              <a:ext uri="{FF2B5EF4-FFF2-40B4-BE49-F238E27FC236}">
                <a16:creationId xmlns:a16="http://schemas.microsoft.com/office/drawing/2014/main" id="{933FC4B4-1F36-6D56-8D1A-DEDA1EA24F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05" r="21982"/>
          <a:stretch/>
        </p:blipFill>
        <p:spPr bwMode="auto">
          <a:xfrm>
            <a:off x="7717393" y="2263269"/>
            <a:ext cx="1665758"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ile photo">
            <a:extLst>
              <a:ext uri="{FF2B5EF4-FFF2-40B4-BE49-F238E27FC236}">
                <a16:creationId xmlns:a16="http://schemas.microsoft.com/office/drawing/2014/main" id="{E376B04C-44E9-6AA2-61B0-C8FE657B65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586" r="25442"/>
          <a:stretch/>
        </p:blipFill>
        <p:spPr bwMode="auto">
          <a:xfrm>
            <a:off x="10128177" y="2263269"/>
            <a:ext cx="1460952" cy="2563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31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EB39-E5FA-D349-9E0A-1D7118C50DB1}"/>
              </a:ext>
            </a:extLst>
          </p:cNvPr>
          <p:cNvSpPr>
            <a:spLocks noGrp="1"/>
          </p:cNvSpPr>
          <p:nvPr>
            <p:ph type="title"/>
          </p:nvPr>
        </p:nvSpPr>
        <p:spPr/>
        <p:txBody>
          <a:bodyPr/>
          <a:lstStyle/>
          <a:p>
            <a:r>
              <a:rPr lang="en-US" dirty="0"/>
              <a:t>Class resources</a:t>
            </a:r>
          </a:p>
        </p:txBody>
      </p:sp>
      <p:sp>
        <p:nvSpPr>
          <p:cNvPr id="3" name="Content Placeholder 2">
            <a:extLst>
              <a:ext uri="{FF2B5EF4-FFF2-40B4-BE49-F238E27FC236}">
                <a16:creationId xmlns:a16="http://schemas.microsoft.com/office/drawing/2014/main" id="{07F74AE2-6997-6A4B-936E-050C3A9C6D0D}"/>
              </a:ext>
            </a:extLst>
          </p:cNvPr>
          <p:cNvSpPr>
            <a:spLocks noGrp="1"/>
          </p:cNvSpPr>
          <p:nvPr>
            <p:ph idx="1"/>
          </p:nvPr>
        </p:nvSpPr>
        <p:spPr>
          <a:xfrm>
            <a:off x="838200" y="2032102"/>
            <a:ext cx="10515600" cy="4351338"/>
          </a:xfrm>
        </p:spPr>
        <p:txBody>
          <a:bodyPr>
            <a:normAutofit/>
          </a:bodyPr>
          <a:lstStyle/>
          <a:p>
            <a:r>
              <a:rPr lang="en-US" sz="2400" dirty="0"/>
              <a:t>Course homepage: </a:t>
            </a:r>
            <a:r>
              <a:rPr lang="en-US" sz="2400" dirty="0">
                <a:hlinkClick r:id="rId2"/>
              </a:rPr>
              <a:t>www.henryyuen.net/classes/fall2025</a:t>
            </a:r>
            <a:r>
              <a:rPr lang="en-US" sz="2400" dirty="0"/>
              <a:t>	</a:t>
            </a:r>
          </a:p>
          <a:p>
            <a:pPr lvl="1"/>
            <a:r>
              <a:rPr lang="en-US" dirty="0"/>
              <a:t>Syllabus, office hours, problem sets, schedule</a:t>
            </a:r>
          </a:p>
          <a:p>
            <a:pPr lvl="1"/>
            <a:endParaRPr lang="en-US" dirty="0"/>
          </a:p>
          <a:p>
            <a:r>
              <a:rPr lang="en-US" sz="2400" dirty="0"/>
              <a:t>Discussions on </a:t>
            </a:r>
            <a:r>
              <a:rPr lang="en-US" sz="2400" dirty="0" err="1"/>
              <a:t>EdStem</a:t>
            </a:r>
            <a:endParaRPr lang="en-US" sz="2400" dirty="0"/>
          </a:p>
          <a:p>
            <a:pPr lvl="1"/>
            <a:endParaRPr lang="en-US" dirty="0"/>
          </a:p>
          <a:p>
            <a:r>
              <a:rPr lang="en-US" sz="2400" dirty="0"/>
              <a:t>Office hours start next week</a:t>
            </a:r>
          </a:p>
        </p:txBody>
      </p:sp>
      <p:sp>
        <p:nvSpPr>
          <p:cNvPr id="8" name="AutoShape 8">
            <a:extLst>
              <a:ext uri="{FF2B5EF4-FFF2-40B4-BE49-F238E27FC236}">
                <a16:creationId xmlns:a16="http://schemas.microsoft.com/office/drawing/2014/main" id="{782CCD23-8C84-7145-BA2C-2CE7866E2D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0">
            <a:extLst>
              <a:ext uri="{FF2B5EF4-FFF2-40B4-BE49-F238E27FC236}">
                <a16:creationId xmlns:a16="http://schemas.microsoft.com/office/drawing/2014/main" id="{2550AFBA-A358-FA45-B164-6502E826C5C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87600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AFD9B-5989-164A-97CC-2A1F72ADAD02}"/>
              </a:ext>
            </a:extLst>
          </p:cNvPr>
          <p:cNvSpPr>
            <a:spLocks noGrp="1"/>
          </p:cNvSpPr>
          <p:nvPr>
            <p:ph type="title"/>
          </p:nvPr>
        </p:nvSpPr>
        <p:spPr/>
        <p:txBody>
          <a:bodyPr/>
          <a:lstStyle/>
          <a:p>
            <a:r>
              <a:rPr lang="en-US" dirty="0"/>
              <a:t>Textbooks</a:t>
            </a:r>
          </a:p>
        </p:txBody>
      </p:sp>
      <p:pic>
        <p:nvPicPr>
          <p:cNvPr id="4" name="Picture 3">
            <a:extLst>
              <a:ext uri="{FF2B5EF4-FFF2-40B4-BE49-F238E27FC236}">
                <a16:creationId xmlns:a16="http://schemas.microsoft.com/office/drawing/2014/main" id="{C5FA3D51-AFAF-1D4B-84C4-F028A67191FD}"/>
              </a:ext>
            </a:extLst>
          </p:cNvPr>
          <p:cNvPicPr>
            <a:picLocks noChangeAspect="1"/>
          </p:cNvPicPr>
          <p:nvPr/>
        </p:nvPicPr>
        <p:blipFill>
          <a:blip r:embed="rId2"/>
          <a:stretch>
            <a:fillRect/>
          </a:stretch>
        </p:blipFill>
        <p:spPr>
          <a:xfrm>
            <a:off x="838200" y="2767007"/>
            <a:ext cx="2095344" cy="2980270"/>
          </a:xfrm>
          <a:prstGeom prst="rect">
            <a:avLst/>
          </a:prstGeom>
        </p:spPr>
      </p:pic>
      <p:sp>
        <p:nvSpPr>
          <p:cNvPr id="6" name="Content Placeholder 5">
            <a:extLst>
              <a:ext uri="{FF2B5EF4-FFF2-40B4-BE49-F238E27FC236}">
                <a16:creationId xmlns:a16="http://schemas.microsoft.com/office/drawing/2014/main" id="{3C7D01EF-CE13-272E-882C-61E386956700}"/>
              </a:ext>
            </a:extLst>
          </p:cNvPr>
          <p:cNvSpPr>
            <a:spLocks noGrp="1"/>
          </p:cNvSpPr>
          <p:nvPr>
            <p:ph idx="1"/>
          </p:nvPr>
        </p:nvSpPr>
        <p:spPr>
          <a:xfrm>
            <a:off x="838200" y="1825625"/>
            <a:ext cx="10515600" cy="529648"/>
          </a:xfrm>
        </p:spPr>
        <p:txBody>
          <a:bodyPr/>
          <a:lstStyle/>
          <a:p>
            <a:pPr marL="0" indent="0">
              <a:buNone/>
            </a:pPr>
            <a:r>
              <a:rPr lang="en-US" dirty="0"/>
              <a:t>No official textbook, but you might find one of these helpful references</a:t>
            </a:r>
          </a:p>
        </p:txBody>
      </p:sp>
      <p:pic>
        <p:nvPicPr>
          <p:cNvPr id="1026" name="Picture 2" descr="Quantum Computer Science: An Introduction">
            <a:extLst>
              <a:ext uri="{FF2B5EF4-FFF2-40B4-BE49-F238E27FC236}">
                <a16:creationId xmlns:a16="http://schemas.microsoft.com/office/drawing/2014/main" id="{4EF5713A-7267-ADAA-7383-908369A42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2644214"/>
            <a:ext cx="2457450" cy="32258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5B6E7A0-78FA-D33F-B994-8723B7A6F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6509" y="2644214"/>
            <a:ext cx="2157291" cy="322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8512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3D85-BA84-5E6A-9756-33804BF7B8E7}"/>
              </a:ext>
            </a:extLst>
          </p:cNvPr>
          <p:cNvSpPr>
            <a:spLocks noGrp="1"/>
          </p:cNvSpPr>
          <p:nvPr>
            <p:ph type="title"/>
          </p:nvPr>
        </p:nvSpPr>
        <p:spPr/>
        <p:txBody>
          <a:bodyPr/>
          <a:lstStyle/>
          <a:p>
            <a:r>
              <a:rPr lang="en-US" dirty="0"/>
              <a:t>Problem Set 0 (due Sept 12)</a:t>
            </a:r>
          </a:p>
        </p:txBody>
      </p:sp>
      <p:sp>
        <p:nvSpPr>
          <p:cNvPr id="3" name="Content Placeholder 2">
            <a:extLst>
              <a:ext uri="{FF2B5EF4-FFF2-40B4-BE49-F238E27FC236}">
                <a16:creationId xmlns:a16="http://schemas.microsoft.com/office/drawing/2014/main" id="{21BD2D09-F570-9E1E-6B84-BA33108AADD2}"/>
              </a:ext>
            </a:extLst>
          </p:cNvPr>
          <p:cNvSpPr>
            <a:spLocks noGrp="1"/>
          </p:cNvSpPr>
          <p:nvPr>
            <p:ph idx="1"/>
          </p:nvPr>
        </p:nvSpPr>
        <p:spPr/>
        <p:txBody>
          <a:bodyPr>
            <a:normAutofit/>
          </a:bodyPr>
          <a:lstStyle/>
          <a:p>
            <a:r>
              <a:rPr lang="en-US" dirty="0"/>
              <a:t>Post on </a:t>
            </a:r>
            <a:r>
              <a:rPr lang="en-US" dirty="0" err="1"/>
              <a:t>EdStem</a:t>
            </a:r>
            <a:r>
              <a:rPr lang="en-US" dirty="0"/>
              <a:t> introducing yourself</a:t>
            </a:r>
          </a:p>
          <a:p>
            <a:pPr lvl="1"/>
            <a:r>
              <a:rPr lang="en-US" dirty="0"/>
              <a:t>Where you’re from, your interests, a fun fact.</a:t>
            </a:r>
          </a:p>
          <a:p>
            <a:pPr marL="0" indent="0">
              <a:buNone/>
            </a:pPr>
            <a:endParaRPr lang="en-US" dirty="0"/>
          </a:p>
          <a:p>
            <a:pPr marL="0" indent="0">
              <a:buNone/>
            </a:pPr>
            <a:endParaRPr lang="en-US" dirty="0"/>
          </a:p>
          <a:p>
            <a:r>
              <a:rPr lang="en-US" dirty="0"/>
              <a:t>Sign up for </a:t>
            </a:r>
            <a:r>
              <a:rPr lang="en-US" dirty="0" err="1"/>
              <a:t>GradeScope</a:t>
            </a:r>
            <a:endParaRPr lang="en-US" dirty="0"/>
          </a:p>
          <a:p>
            <a:pPr marL="0" indent="0">
              <a:buNone/>
            </a:pPr>
            <a:endParaRPr lang="en-US" dirty="0"/>
          </a:p>
          <a:p>
            <a:endParaRPr lang="en-US" dirty="0"/>
          </a:p>
          <a:p>
            <a:r>
              <a:rPr lang="en-US" dirty="0"/>
              <a:t>Set up </a:t>
            </a:r>
            <a:r>
              <a:rPr lang="en-US" dirty="0" err="1"/>
              <a:t>qBraid</a:t>
            </a:r>
            <a:endParaRPr lang="en-US" dirty="0"/>
          </a:p>
          <a:p>
            <a:endParaRPr lang="en-US" dirty="0"/>
          </a:p>
        </p:txBody>
      </p:sp>
    </p:spTree>
    <p:extLst>
      <p:ext uri="{BB962C8B-B14F-4D97-AF65-F5344CB8AC3E}">
        <p14:creationId xmlns:p14="http://schemas.microsoft.com/office/powerpoint/2010/main" val="772052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5226" y="808971"/>
            <a:ext cx="1625600" cy="1625600"/>
          </a:xfrm>
          <a:prstGeom prst="rect">
            <a:avLst/>
          </a:prstGeom>
        </p:spPr>
      </p:pic>
      <p:sp>
        <p:nvSpPr>
          <p:cNvPr id="5" name="TextBox 4"/>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55232" y="3993066"/>
            <a:ext cx="717042" cy="1092268"/>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14791" y="3993066"/>
            <a:ext cx="697124" cy="1058198"/>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54432" y="3993066"/>
            <a:ext cx="717042" cy="1092268"/>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05431" y="3982313"/>
            <a:ext cx="717042" cy="1092268"/>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sp>
        <p:nvSpPr>
          <p:cNvPr id="14" name="TextBox 13"/>
          <p:cNvSpPr txBox="1"/>
          <p:nvPr/>
        </p:nvSpPr>
        <p:spPr>
          <a:xfrm>
            <a:off x="4341265" y="4995952"/>
            <a:ext cx="8550774" cy="1200329"/>
          </a:xfrm>
          <a:prstGeom prst="rect">
            <a:avLst/>
          </a:prstGeom>
          <a:noFill/>
        </p:spPr>
        <p:txBody>
          <a:bodyPr wrap="square" rtlCol="0">
            <a:spAutoFit/>
          </a:bodyPr>
          <a:lstStyle/>
          <a:p>
            <a:r>
              <a:rPr lang="en-US" sz="7200" b="1" dirty="0"/>
              <a:t>0 	 1 	 0   0   1   1</a:t>
            </a:r>
          </a:p>
        </p:txBody>
      </p:sp>
    </p:spTree>
    <p:extLst>
      <p:ext uri="{BB962C8B-B14F-4D97-AF65-F5344CB8AC3E}">
        <p14:creationId xmlns:p14="http://schemas.microsoft.com/office/powerpoint/2010/main" val="79852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90AC-B82F-5600-3727-FDF7B8BB28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2109B3-344C-B7AA-F88B-29778670DEA1}"/>
              </a:ext>
            </a:extLst>
          </p:cNvPr>
          <p:cNvPicPr>
            <a:picLocks noChangeAspect="1"/>
          </p:cNvPicPr>
          <p:nvPr/>
        </p:nvPicPr>
        <p:blipFill>
          <a:blip r:embed="rId3"/>
          <a:stretch>
            <a:fillRect/>
          </a:stretch>
        </p:blipFill>
        <p:spPr>
          <a:xfrm>
            <a:off x="1355226" y="808971"/>
            <a:ext cx="1625600" cy="1625600"/>
          </a:xfrm>
          <a:prstGeom prst="rect">
            <a:avLst/>
          </a:prstGeom>
        </p:spPr>
      </p:pic>
      <p:sp>
        <p:nvSpPr>
          <p:cNvPr id="5" name="TextBox 4">
            <a:extLst>
              <a:ext uri="{FF2B5EF4-FFF2-40B4-BE49-F238E27FC236}">
                <a16:creationId xmlns:a16="http://schemas.microsoft.com/office/drawing/2014/main" id="{3A3F638A-7127-A0B5-471B-7D297A363EB1}"/>
              </a:ext>
            </a:extLst>
          </p:cNvPr>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a:extLst>
              <a:ext uri="{FF2B5EF4-FFF2-40B4-BE49-F238E27FC236}">
                <a16:creationId xmlns:a16="http://schemas.microsoft.com/office/drawing/2014/main" id="{939DE65A-852A-5C6C-33BA-42745535C665}"/>
              </a:ext>
            </a:extLst>
          </p:cNvPr>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a:extLst>
              <a:ext uri="{FF2B5EF4-FFF2-40B4-BE49-F238E27FC236}">
                <a16:creationId xmlns:a16="http://schemas.microsoft.com/office/drawing/2014/main" id="{33F1E76B-9296-34D7-B557-5C928E49E5B6}"/>
              </a:ext>
            </a:extLst>
          </p:cNvPr>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a:extLst>
              <a:ext uri="{FF2B5EF4-FFF2-40B4-BE49-F238E27FC236}">
                <a16:creationId xmlns:a16="http://schemas.microsoft.com/office/drawing/2014/main" id="{768B34C7-65CC-9E54-CCB8-2A74081AC4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a:extLst>
              <a:ext uri="{FF2B5EF4-FFF2-40B4-BE49-F238E27FC236}">
                <a16:creationId xmlns:a16="http://schemas.microsoft.com/office/drawing/2014/main" id="{8EF0A09C-8CBD-EBF9-3526-F3F6B02028D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pic>
        <p:nvPicPr>
          <p:cNvPr id="2050" name="Picture 2" descr="The Grand Secret of the Whole Machine - Ramparts of Civilization">
            <a:extLst>
              <a:ext uri="{FF2B5EF4-FFF2-40B4-BE49-F238E27FC236}">
                <a16:creationId xmlns:a16="http://schemas.microsoft.com/office/drawing/2014/main" id="{5A04F99A-DDA3-B68F-E9F2-5E6BD8AF2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69" y="3720627"/>
            <a:ext cx="2649096" cy="23284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ular Callout 16">
            <a:extLst>
              <a:ext uri="{FF2B5EF4-FFF2-40B4-BE49-F238E27FC236}">
                <a16:creationId xmlns:a16="http://schemas.microsoft.com/office/drawing/2014/main" id="{B55610B8-F0F7-30D9-6E8A-BC7B12540C38}"/>
              </a:ext>
            </a:extLst>
          </p:cNvPr>
          <p:cNvSpPr/>
          <p:nvPr/>
        </p:nvSpPr>
        <p:spPr>
          <a:xfrm>
            <a:off x="2936165" y="3563250"/>
            <a:ext cx="3518137" cy="1701477"/>
          </a:xfrm>
          <a:prstGeom prst="wedgeRectCallout">
            <a:avLst>
              <a:gd name="adj1" fmla="val -78926"/>
              <a:gd name="adj2" fmla="val 363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80DCC-B2EF-3D82-3E2F-E2C1E0D915E6}"/>
              </a:ext>
            </a:extLst>
          </p:cNvPr>
          <p:cNvSpPr txBox="1"/>
          <p:nvPr/>
        </p:nvSpPr>
        <p:spPr>
          <a:xfrm>
            <a:off x="3097889" y="3572522"/>
            <a:ext cx="3197523" cy="1569660"/>
          </a:xfrm>
          <a:prstGeom prst="rect">
            <a:avLst/>
          </a:prstGeom>
          <a:noFill/>
        </p:spPr>
        <p:txBody>
          <a:bodyPr wrap="square" rtlCol="0">
            <a:spAutoFit/>
          </a:bodyPr>
          <a:lstStyle/>
          <a:p>
            <a:r>
              <a:rPr lang="en-US" sz="2400" b="1" dirty="0"/>
              <a:t>Newton: </a:t>
            </a:r>
            <a:r>
              <a:rPr lang="en-US" sz="2400" b="1" dirty="0">
                <a:solidFill>
                  <a:srgbClr val="C00000"/>
                </a:solidFill>
              </a:rPr>
              <a:t>Classical physics can describe all information processing today.</a:t>
            </a:r>
          </a:p>
        </p:txBody>
      </p:sp>
    </p:spTree>
    <p:extLst>
      <p:ext uri="{BB962C8B-B14F-4D97-AF65-F5344CB8AC3E}">
        <p14:creationId xmlns:p14="http://schemas.microsoft.com/office/powerpoint/2010/main" val="18299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1108-B5CF-6DED-A60E-8539BF20D15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110655C-E7A2-765F-8A49-8594834469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a:extLst>
              <a:ext uri="{FF2B5EF4-FFF2-40B4-BE49-F238E27FC236}">
                <a16:creationId xmlns:a16="http://schemas.microsoft.com/office/drawing/2014/main" id="{63DE0F21-1FBA-A7BB-7B48-47F9B66F1B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pic>
        <p:nvPicPr>
          <p:cNvPr id="3" name="Picture 2">
            <a:extLst>
              <a:ext uri="{FF2B5EF4-FFF2-40B4-BE49-F238E27FC236}">
                <a16:creationId xmlns:a16="http://schemas.microsoft.com/office/drawing/2014/main" id="{5AB18825-6057-2A53-36C8-5A7FD6E1CF36}"/>
              </a:ext>
            </a:extLst>
          </p:cNvPr>
          <p:cNvPicPr>
            <a:picLocks noChangeAspect="1"/>
          </p:cNvPicPr>
          <p:nvPr/>
        </p:nvPicPr>
        <p:blipFill>
          <a:blip r:embed="rId4"/>
          <a:stretch>
            <a:fillRect/>
          </a:stretch>
        </p:blipFill>
        <p:spPr>
          <a:xfrm>
            <a:off x="8379656" y="3282926"/>
            <a:ext cx="3518137" cy="3203802"/>
          </a:xfrm>
          <a:prstGeom prst="rect">
            <a:avLst/>
          </a:prstGeom>
        </p:spPr>
      </p:pic>
      <p:pic>
        <p:nvPicPr>
          <p:cNvPr id="4" name="Picture 3">
            <a:extLst>
              <a:ext uri="{FF2B5EF4-FFF2-40B4-BE49-F238E27FC236}">
                <a16:creationId xmlns:a16="http://schemas.microsoft.com/office/drawing/2014/main" id="{8AB7B5DD-8AF5-4FA4-F014-D9F817611E23}"/>
              </a:ext>
            </a:extLst>
          </p:cNvPr>
          <p:cNvPicPr>
            <a:picLocks noChangeAspect="1"/>
          </p:cNvPicPr>
          <p:nvPr/>
        </p:nvPicPr>
        <p:blipFill>
          <a:blip r:embed="rId5"/>
          <a:stretch>
            <a:fillRect/>
          </a:stretch>
        </p:blipFill>
        <p:spPr>
          <a:xfrm>
            <a:off x="1355226" y="808971"/>
            <a:ext cx="1625600" cy="1625600"/>
          </a:xfrm>
          <a:prstGeom prst="rect">
            <a:avLst/>
          </a:prstGeom>
        </p:spPr>
      </p:pic>
      <p:sp>
        <p:nvSpPr>
          <p:cNvPr id="5" name="TextBox 4">
            <a:extLst>
              <a:ext uri="{FF2B5EF4-FFF2-40B4-BE49-F238E27FC236}">
                <a16:creationId xmlns:a16="http://schemas.microsoft.com/office/drawing/2014/main" id="{931B2F89-95D3-216F-CB32-EECF1C64BB90}"/>
              </a:ext>
            </a:extLst>
          </p:cNvPr>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a:extLst>
              <a:ext uri="{FF2B5EF4-FFF2-40B4-BE49-F238E27FC236}">
                <a16:creationId xmlns:a16="http://schemas.microsoft.com/office/drawing/2014/main" id="{6CC493B6-0386-A0FC-ABCD-33A017CA6B58}"/>
              </a:ext>
            </a:extLst>
          </p:cNvPr>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a:extLst>
              <a:ext uri="{FF2B5EF4-FFF2-40B4-BE49-F238E27FC236}">
                <a16:creationId xmlns:a16="http://schemas.microsoft.com/office/drawing/2014/main" id="{7CFBCDE1-3981-C55E-6636-40400F173A7E}"/>
              </a:ext>
            </a:extLst>
          </p:cNvPr>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a:extLst>
              <a:ext uri="{FF2B5EF4-FFF2-40B4-BE49-F238E27FC236}">
                <a16:creationId xmlns:a16="http://schemas.microsoft.com/office/drawing/2014/main" id="{CCB7E2BD-2699-01E7-C879-05026A6BA87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a:extLst>
              <a:ext uri="{FF2B5EF4-FFF2-40B4-BE49-F238E27FC236}">
                <a16:creationId xmlns:a16="http://schemas.microsoft.com/office/drawing/2014/main" id="{FD4E8B7B-F806-1C89-D08C-CA39B0E40C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pic>
        <p:nvPicPr>
          <p:cNvPr id="2050" name="Picture 2" descr="The Grand Secret of the Whole Machine - Ramparts of Civilization">
            <a:extLst>
              <a:ext uri="{FF2B5EF4-FFF2-40B4-BE49-F238E27FC236}">
                <a16:creationId xmlns:a16="http://schemas.microsoft.com/office/drawing/2014/main" id="{25A1A9A8-EBAB-A1BE-2318-14F320FBBB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69" y="3720627"/>
            <a:ext cx="2649096" cy="23284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ular Callout 16">
            <a:extLst>
              <a:ext uri="{FF2B5EF4-FFF2-40B4-BE49-F238E27FC236}">
                <a16:creationId xmlns:a16="http://schemas.microsoft.com/office/drawing/2014/main" id="{E70D7060-BE65-F71E-4252-E98E56D1EEA9}"/>
              </a:ext>
            </a:extLst>
          </p:cNvPr>
          <p:cNvSpPr/>
          <p:nvPr/>
        </p:nvSpPr>
        <p:spPr>
          <a:xfrm>
            <a:off x="4336931" y="3510744"/>
            <a:ext cx="3518137" cy="1092268"/>
          </a:xfrm>
          <a:prstGeom prst="wedgeRectCallout">
            <a:avLst>
              <a:gd name="adj1" fmla="val 93166"/>
              <a:gd name="adj2" fmla="val 37118"/>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4FF7F5C-0E3A-62A3-FBB1-E8CDC2DBFE53}"/>
              </a:ext>
            </a:extLst>
          </p:cNvPr>
          <p:cNvSpPr txBox="1"/>
          <p:nvPr/>
        </p:nvSpPr>
        <p:spPr>
          <a:xfrm>
            <a:off x="4549923" y="3631991"/>
            <a:ext cx="3197523" cy="830997"/>
          </a:xfrm>
          <a:prstGeom prst="rect">
            <a:avLst/>
          </a:prstGeom>
          <a:noFill/>
        </p:spPr>
        <p:txBody>
          <a:bodyPr wrap="square" rtlCol="0">
            <a:spAutoFit/>
          </a:bodyPr>
          <a:lstStyle/>
          <a:p>
            <a:r>
              <a:rPr lang="en-US" sz="2400" b="1" dirty="0"/>
              <a:t>Feynman: </a:t>
            </a:r>
            <a:r>
              <a:rPr lang="en-US" sz="2400" b="1" dirty="0">
                <a:solidFill>
                  <a:srgbClr val="C00000"/>
                </a:solidFill>
              </a:rPr>
              <a:t>We live in a </a:t>
            </a:r>
          </a:p>
          <a:p>
            <a:r>
              <a:rPr lang="en-US" sz="2400" b="1" dirty="0">
                <a:solidFill>
                  <a:srgbClr val="C00000"/>
                </a:solidFill>
              </a:rPr>
              <a:t>quantum universe.</a:t>
            </a:r>
          </a:p>
        </p:txBody>
      </p:sp>
    </p:spTree>
    <p:extLst>
      <p:ext uri="{BB962C8B-B14F-4D97-AF65-F5344CB8AC3E}">
        <p14:creationId xmlns:p14="http://schemas.microsoft.com/office/powerpoint/2010/main" val="3794999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26125</TotalTime>
  <Words>4367</Words>
  <Application>Microsoft Macintosh PowerPoint</Application>
  <PresentationFormat>Widescreen</PresentationFormat>
  <Paragraphs>379</Paragraphs>
  <Slides>65</Slides>
  <Notes>30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Calibri Light</vt:lpstr>
      <vt:lpstr>Cambria Math</vt:lpstr>
      <vt:lpstr>Office Theme</vt:lpstr>
      <vt:lpstr>Introduction to  Quantum Computing</vt:lpstr>
      <vt:lpstr>Welcome!</vt:lpstr>
      <vt:lpstr>Welcome!</vt:lpstr>
      <vt:lpstr>PowerPoint Presentation</vt:lpstr>
      <vt:lpstr>First, classical computing…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Crossroads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in the early days of quantum computing.</vt:lpstr>
      <vt:lpstr>Welcome!</vt:lpstr>
      <vt:lpstr>What you’ll get out of this class:</vt:lpstr>
      <vt:lpstr>Target audience</vt:lpstr>
      <vt:lpstr>Prerequisites</vt:lpstr>
      <vt:lpstr>Grading</vt:lpstr>
      <vt:lpstr>Weekly worksheets</vt:lpstr>
      <vt:lpstr>Weekly quizzes</vt:lpstr>
      <vt:lpstr>Problem Sets</vt:lpstr>
      <vt:lpstr>Exams</vt:lpstr>
      <vt:lpstr>The amazing TAs</vt:lpstr>
      <vt:lpstr>Class resources</vt:lpstr>
      <vt:lpstr>Textbooks</vt:lpstr>
      <vt:lpstr>Problem Set 0 (due Sept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Computing: Foundations to Frontier</dc:title>
  <dc:creator>Microsoft Office User</dc:creator>
  <cp:lastModifiedBy>Microsoft Office User</cp:lastModifiedBy>
  <cp:revision>1228</cp:revision>
  <dcterms:created xsi:type="dcterms:W3CDTF">2018-07-18T22:36:55Z</dcterms:created>
  <dcterms:modified xsi:type="dcterms:W3CDTF">2025-09-02T01:34:11Z</dcterms:modified>
</cp:coreProperties>
</file>