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84" r:id="rId2"/>
    <p:sldId id="390" r:id="rId3"/>
    <p:sldId id="376" r:id="rId4"/>
    <p:sldId id="258" r:id="rId5"/>
    <p:sldId id="377" r:id="rId6"/>
    <p:sldId id="378" r:id="rId7"/>
    <p:sldId id="379" r:id="rId8"/>
    <p:sldId id="380" r:id="rId9"/>
    <p:sldId id="381" r:id="rId10"/>
    <p:sldId id="269" r:id="rId11"/>
    <p:sldId id="382" r:id="rId12"/>
    <p:sldId id="271" r:id="rId13"/>
    <p:sldId id="383" r:id="rId14"/>
    <p:sldId id="384" r:id="rId15"/>
    <p:sldId id="263" r:id="rId16"/>
    <p:sldId id="385" r:id="rId17"/>
    <p:sldId id="276" r:id="rId18"/>
    <p:sldId id="386" r:id="rId19"/>
    <p:sldId id="278" r:id="rId20"/>
    <p:sldId id="279" r:id="rId21"/>
    <p:sldId id="280" r:id="rId22"/>
    <p:sldId id="281" r:id="rId23"/>
    <p:sldId id="387" r:id="rId24"/>
    <p:sldId id="286" r:id="rId25"/>
    <p:sldId id="388" r:id="rId26"/>
    <p:sldId id="389" r:id="rId27"/>
    <p:sldId id="287" r:id="rId28"/>
    <p:sldId id="288" r:id="rId29"/>
    <p:sldId id="373" r:id="rId30"/>
    <p:sldId id="391" r:id="rId31"/>
    <p:sldId id="392" r:id="rId32"/>
    <p:sldId id="3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79724"/>
  </p:normalViewPr>
  <p:slideViewPr>
    <p:cSldViewPr snapToGrid="0">
      <p:cViewPr varScale="1">
        <p:scale>
          <a:sx n="84" d="100"/>
          <a:sy n="84" d="100"/>
        </p:scale>
        <p:origin x="1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D13B3-2525-624B-B183-4A4F801DC002}" type="datetimeFigureOut">
              <a:rPr lang="en-US" smtClean="0"/>
              <a:t>8/23/25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FC406-42F2-4741-9ED4-60F613A17B91}" type="slidenum">
              <a:rPr lang="en-US" smtClean="0"/>
              <a:t>‹#›</a:t>
            </a:fld>
            <a:endParaRPr lang="en-US"/>
          </a:p>
        </p:txBody>
      </p:sp>
    </p:spTree>
    <p:extLst>
      <p:ext uri="{BB962C8B-B14F-4D97-AF65-F5344CB8AC3E}">
        <p14:creationId xmlns:p14="http://schemas.microsoft.com/office/powerpoint/2010/main" val="263788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this, we really have to dig into the physics of how information is processed. Think about how information is stored on your hard drive, say. Ok, hard drives aren’t made like this anymore, but at some point they were stacks of discs and the data is stored via the orientation of magnetic material on disks. If the magnetization is pointing up, or down, that corresponds to 0 or 1. So when you erase or reset </a:t>
            </a:r>
            <a:r>
              <a:rPr lang="en-US"/>
              <a:t>some information, </a:t>
            </a:r>
          </a:p>
        </p:txBody>
      </p:sp>
      <p:sp>
        <p:nvSpPr>
          <p:cNvPr id="4" name="Slide Number Placeholder 3"/>
          <p:cNvSpPr>
            <a:spLocks noGrp="1"/>
          </p:cNvSpPr>
          <p:nvPr>
            <p:ph type="sldNum" sz="quarter" idx="5"/>
          </p:nvPr>
        </p:nvSpPr>
        <p:spPr/>
        <p:txBody>
          <a:bodyPr/>
          <a:lstStyle/>
          <a:p>
            <a:fld id="{EF1EDA97-CC10-0D46-BAAF-B4D45128B754}" type="slidenum">
              <a:rPr lang="en-US" smtClean="0"/>
              <a:t>3</a:t>
            </a:fld>
            <a:endParaRPr lang="en-US"/>
          </a:p>
        </p:txBody>
      </p:sp>
    </p:spTree>
    <p:extLst>
      <p:ext uri="{BB962C8B-B14F-4D97-AF65-F5344CB8AC3E}">
        <p14:creationId xmlns:p14="http://schemas.microsoft.com/office/powerpoint/2010/main" val="194252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EDA97-CC10-0D46-BAAF-B4D45128B754}" type="slidenum">
              <a:rPr lang="en-US" smtClean="0"/>
              <a:t>30</a:t>
            </a:fld>
            <a:endParaRPr lang="en-US"/>
          </a:p>
        </p:txBody>
      </p:sp>
    </p:spTree>
    <p:extLst>
      <p:ext uri="{BB962C8B-B14F-4D97-AF65-F5344CB8AC3E}">
        <p14:creationId xmlns:p14="http://schemas.microsoft.com/office/powerpoint/2010/main" val="95718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EDA97-CC10-0D46-BAAF-B4D45128B754}" type="slidenum">
              <a:rPr lang="en-US" smtClean="0"/>
              <a:t>31</a:t>
            </a:fld>
            <a:endParaRPr lang="en-US"/>
          </a:p>
        </p:txBody>
      </p:sp>
    </p:spTree>
    <p:extLst>
      <p:ext uri="{BB962C8B-B14F-4D97-AF65-F5344CB8AC3E}">
        <p14:creationId xmlns:p14="http://schemas.microsoft.com/office/powerpoint/2010/main" val="204783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1862-59B0-731B-869E-36669BB2DF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C3B971-235B-0965-070C-F10010ECF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D43629-8AED-1513-695D-EFE42DA25F0E}"/>
              </a:ext>
            </a:extLst>
          </p:cNvPr>
          <p:cNvSpPr>
            <a:spLocks noGrp="1"/>
          </p:cNvSpPr>
          <p:nvPr>
            <p:ph type="dt" sz="half" idx="10"/>
          </p:nvPr>
        </p:nvSpPr>
        <p:spPr/>
        <p:txBody>
          <a:bodyPr/>
          <a:lstStyle/>
          <a:p>
            <a:fld id="{31BD0202-B07E-5D46-9187-ABEA24644108}" type="datetimeFigureOut">
              <a:rPr lang="en-US" smtClean="0"/>
              <a:t>8/23/25</a:t>
            </a:fld>
            <a:endParaRPr lang="en-US"/>
          </a:p>
        </p:txBody>
      </p:sp>
      <p:sp>
        <p:nvSpPr>
          <p:cNvPr id="5" name="Footer Placeholder 4">
            <a:extLst>
              <a:ext uri="{FF2B5EF4-FFF2-40B4-BE49-F238E27FC236}">
                <a16:creationId xmlns:a16="http://schemas.microsoft.com/office/drawing/2014/main" id="{95499EE3-57BB-EA65-1278-84371737C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A783B-D314-6622-D817-7183B8E3BB13}"/>
              </a:ext>
            </a:extLst>
          </p:cNvPr>
          <p:cNvSpPr>
            <a:spLocks noGrp="1"/>
          </p:cNvSpPr>
          <p:nvPr>
            <p:ph type="sldNum" sz="quarter" idx="12"/>
          </p:nvPr>
        </p:nvSpPr>
        <p:spPr/>
        <p:txBody>
          <a:bodyPr/>
          <a:lstStyle/>
          <a:p>
            <a:fld id="{5871EED5-9996-1443-8C61-F7C4EE221794}" type="slidenum">
              <a:rPr lang="en-US" smtClean="0"/>
              <a:t>‹#›</a:t>
            </a:fld>
            <a:endParaRPr lang="en-US"/>
          </a:p>
        </p:txBody>
      </p:sp>
    </p:spTree>
    <p:extLst>
      <p:ext uri="{BB962C8B-B14F-4D97-AF65-F5344CB8AC3E}">
        <p14:creationId xmlns:p14="http://schemas.microsoft.com/office/powerpoint/2010/main" val="319357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4057-96C9-2145-DC5C-710C2F4EEE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DE42C1-7E80-5710-B6A3-185FCF7F5C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82BC3-B07C-7E58-48F2-65EFC844FE40}"/>
              </a:ext>
            </a:extLst>
          </p:cNvPr>
          <p:cNvSpPr>
            <a:spLocks noGrp="1"/>
          </p:cNvSpPr>
          <p:nvPr>
            <p:ph type="dt" sz="half" idx="10"/>
          </p:nvPr>
        </p:nvSpPr>
        <p:spPr/>
        <p:txBody>
          <a:bodyPr/>
          <a:lstStyle/>
          <a:p>
            <a:fld id="{31BD0202-B07E-5D46-9187-ABEA24644108}" type="datetimeFigureOut">
              <a:rPr lang="en-US" smtClean="0"/>
              <a:t>8/23/25</a:t>
            </a:fld>
            <a:endParaRPr lang="en-US"/>
          </a:p>
        </p:txBody>
      </p:sp>
      <p:sp>
        <p:nvSpPr>
          <p:cNvPr id="5" name="Footer Placeholder 4">
            <a:extLst>
              <a:ext uri="{FF2B5EF4-FFF2-40B4-BE49-F238E27FC236}">
                <a16:creationId xmlns:a16="http://schemas.microsoft.com/office/drawing/2014/main" id="{1F882C56-F6B0-0FB6-821A-07A1E7C5A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5B1E2-8F89-1FD3-65EA-E3A41D573E9A}"/>
              </a:ext>
            </a:extLst>
          </p:cNvPr>
          <p:cNvSpPr>
            <a:spLocks noGrp="1"/>
          </p:cNvSpPr>
          <p:nvPr>
            <p:ph type="sldNum" sz="quarter" idx="12"/>
          </p:nvPr>
        </p:nvSpPr>
        <p:spPr/>
        <p:txBody>
          <a:bodyPr/>
          <a:lstStyle/>
          <a:p>
            <a:fld id="{5871EED5-9996-1443-8C61-F7C4EE221794}" type="slidenum">
              <a:rPr lang="en-US" smtClean="0"/>
              <a:t>‹#›</a:t>
            </a:fld>
            <a:endParaRPr lang="en-US"/>
          </a:p>
        </p:txBody>
      </p:sp>
    </p:spTree>
    <p:extLst>
      <p:ext uri="{BB962C8B-B14F-4D97-AF65-F5344CB8AC3E}">
        <p14:creationId xmlns:p14="http://schemas.microsoft.com/office/powerpoint/2010/main" val="340334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17EC7B-9301-7985-66F0-DA0B71B9A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B7890F-4C37-9882-583B-97EB84DD7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030C8-0BB1-1E75-0A6E-69628CEBF164}"/>
              </a:ext>
            </a:extLst>
          </p:cNvPr>
          <p:cNvSpPr>
            <a:spLocks noGrp="1"/>
          </p:cNvSpPr>
          <p:nvPr>
            <p:ph type="dt" sz="half" idx="10"/>
          </p:nvPr>
        </p:nvSpPr>
        <p:spPr/>
        <p:txBody>
          <a:bodyPr/>
          <a:lstStyle/>
          <a:p>
            <a:fld id="{31BD0202-B07E-5D46-9187-ABEA24644108}" type="datetimeFigureOut">
              <a:rPr lang="en-US" smtClean="0"/>
              <a:t>8/23/25</a:t>
            </a:fld>
            <a:endParaRPr lang="en-US"/>
          </a:p>
        </p:txBody>
      </p:sp>
      <p:sp>
        <p:nvSpPr>
          <p:cNvPr id="5" name="Footer Placeholder 4">
            <a:extLst>
              <a:ext uri="{FF2B5EF4-FFF2-40B4-BE49-F238E27FC236}">
                <a16:creationId xmlns:a16="http://schemas.microsoft.com/office/drawing/2014/main" id="{1917C79F-A2E5-5473-2756-BE41C3F53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171B5-8209-4FA5-8B48-9700F07FADE7}"/>
              </a:ext>
            </a:extLst>
          </p:cNvPr>
          <p:cNvSpPr>
            <a:spLocks noGrp="1"/>
          </p:cNvSpPr>
          <p:nvPr>
            <p:ph type="sldNum" sz="quarter" idx="12"/>
          </p:nvPr>
        </p:nvSpPr>
        <p:spPr/>
        <p:txBody>
          <a:bodyPr/>
          <a:lstStyle/>
          <a:p>
            <a:fld id="{5871EED5-9996-1443-8C61-F7C4EE221794}" type="slidenum">
              <a:rPr lang="en-US" smtClean="0"/>
              <a:t>‹#›</a:t>
            </a:fld>
            <a:endParaRPr lang="en-US"/>
          </a:p>
        </p:txBody>
      </p:sp>
    </p:spTree>
    <p:extLst>
      <p:ext uri="{BB962C8B-B14F-4D97-AF65-F5344CB8AC3E}">
        <p14:creationId xmlns:p14="http://schemas.microsoft.com/office/powerpoint/2010/main" val="340172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0C9B8-4864-E42E-68BB-DB7DF7900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EB33B-4275-BEF2-2127-FDEEFDBAC5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F1380-3CF5-CFB0-C34C-3C0FF66FB68E}"/>
              </a:ext>
            </a:extLst>
          </p:cNvPr>
          <p:cNvSpPr>
            <a:spLocks noGrp="1"/>
          </p:cNvSpPr>
          <p:nvPr>
            <p:ph type="dt" sz="half" idx="10"/>
          </p:nvPr>
        </p:nvSpPr>
        <p:spPr/>
        <p:txBody>
          <a:bodyPr/>
          <a:lstStyle/>
          <a:p>
            <a:fld id="{31BD0202-B07E-5D46-9187-ABEA24644108}" type="datetimeFigureOut">
              <a:rPr lang="en-US" smtClean="0"/>
              <a:t>8/23/25</a:t>
            </a:fld>
            <a:endParaRPr lang="en-US"/>
          </a:p>
        </p:txBody>
      </p:sp>
      <p:sp>
        <p:nvSpPr>
          <p:cNvPr id="5" name="Footer Placeholder 4">
            <a:extLst>
              <a:ext uri="{FF2B5EF4-FFF2-40B4-BE49-F238E27FC236}">
                <a16:creationId xmlns:a16="http://schemas.microsoft.com/office/drawing/2014/main" id="{0EACD8FB-6A73-54CF-95FC-CB279432E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9FA50-4851-C2AC-E825-8F1425E019D4}"/>
              </a:ext>
            </a:extLst>
          </p:cNvPr>
          <p:cNvSpPr>
            <a:spLocks noGrp="1"/>
          </p:cNvSpPr>
          <p:nvPr>
            <p:ph type="sldNum" sz="quarter" idx="12"/>
          </p:nvPr>
        </p:nvSpPr>
        <p:spPr/>
        <p:txBody>
          <a:bodyPr/>
          <a:lstStyle/>
          <a:p>
            <a:fld id="{5871EED5-9996-1443-8C61-F7C4EE221794}" type="slidenum">
              <a:rPr lang="en-US" smtClean="0"/>
              <a:t>‹#›</a:t>
            </a:fld>
            <a:endParaRPr lang="en-US"/>
          </a:p>
        </p:txBody>
      </p:sp>
    </p:spTree>
    <p:extLst>
      <p:ext uri="{BB962C8B-B14F-4D97-AF65-F5344CB8AC3E}">
        <p14:creationId xmlns:p14="http://schemas.microsoft.com/office/powerpoint/2010/main" val="326338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9539-1BFD-68F0-99D0-0EC3A1517C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540DE0-E60D-E07C-0C7E-7D19FBA7EE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CFA650-AA00-28B1-D92B-FA1EDF67A492}"/>
              </a:ext>
            </a:extLst>
          </p:cNvPr>
          <p:cNvSpPr>
            <a:spLocks noGrp="1"/>
          </p:cNvSpPr>
          <p:nvPr>
            <p:ph type="dt" sz="half" idx="10"/>
          </p:nvPr>
        </p:nvSpPr>
        <p:spPr/>
        <p:txBody>
          <a:bodyPr/>
          <a:lstStyle/>
          <a:p>
            <a:fld id="{31BD0202-B07E-5D46-9187-ABEA24644108}" type="datetimeFigureOut">
              <a:rPr lang="en-US" smtClean="0"/>
              <a:t>8/23/25</a:t>
            </a:fld>
            <a:endParaRPr lang="en-US"/>
          </a:p>
        </p:txBody>
      </p:sp>
      <p:sp>
        <p:nvSpPr>
          <p:cNvPr id="5" name="Footer Placeholder 4">
            <a:extLst>
              <a:ext uri="{FF2B5EF4-FFF2-40B4-BE49-F238E27FC236}">
                <a16:creationId xmlns:a16="http://schemas.microsoft.com/office/drawing/2014/main" id="{63E04EDA-3A45-47C5-CC91-8495CDEA4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AE89D-27B3-C380-7931-27F7B493EB13}"/>
              </a:ext>
            </a:extLst>
          </p:cNvPr>
          <p:cNvSpPr>
            <a:spLocks noGrp="1"/>
          </p:cNvSpPr>
          <p:nvPr>
            <p:ph type="sldNum" sz="quarter" idx="12"/>
          </p:nvPr>
        </p:nvSpPr>
        <p:spPr/>
        <p:txBody>
          <a:bodyPr/>
          <a:lstStyle/>
          <a:p>
            <a:fld id="{5871EED5-9996-1443-8C61-F7C4EE221794}" type="slidenum">
              <a:rPr lang="en-US" smtClean="0"/>
              <a:t>‹#›</a:t>
            </a:fld>
            <a:endParaRPr lang="en-US"/>
          </a:p>
        </p:txBody>
      </p:sp>
    </p:spTree>
    <p:extLst>
      <p:ext uri="{BB962C8B-B14F-4D97-AF65-F5344CB8AC3E}">
        <p14:creationId xmlns:p14="http://schemas.microsoft.com/office/powerpoint/2010/main" val="427035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0B6D-E0D0-9F8D-3BEF-C04E383265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B3B6BE-A8A2-5424-E5BD-565B5DDAD2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7F6791-2C08-46AA-7091-00504F2088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A8BE3A-B0D7-D6FA-FDCF-0DD59B41D837}"/>
              </a:ext>
            </a:extLst>
          </p:cNvPr>
          <p:cNvSpPr>
            <a:spLocks noGrp="1"/>
          </p:cNvSpPr>
          <p:nvPr>
            <p:ph type="dt" sz="half" idx="10"/>
          </p:nvPr>
        </p:nvSpPr>
        <p:spPr/>
        <p:txBody>
          <a:bodyPr/>
          <a:lstStyle/>
          <a:p>
            <a:fld id="{31BD0202-B07E-5D46-9187-ABEA24644108}" type="datetimeFigureOut">
              <a:rPr lang="en-US" smtClean="0"/>
              <a:t>8/23/25</a:t>
            </a:fld>
            <a:endParaRPr lang="en-US"/>
          </a:p>
        </p:txBody>
      </p:sp>
      <p:sp>
        <p:nvSpPr>
          <p:cNvPr id="6" name="Footer Placeholder 5">
            <a:extLst>
              <a:ext uri="{FF2B5EF4-FFF2-40B4-BE49-F238E27FC236}">
                <a16:creationId xmlns:a16="http://schemas.microsoft.com/office/drawing/2014/main" id="{047B2465-7000-0160-9A30-981DD1469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A7BDDB-5135-09A1-DE48-1974229EE2AE}"/>
              </a:ext>
            </a:extLst>
          </p:cNvPr>
          <p:cNvSpPr>
            <a:spLocks noGrp="1"/>
          </p:cNvSpPr>
          <p:nvPr>
            <p:ph type="sldNum" sz="quarter" idx="12"/>
          </p:nvPr>
        </p:nvSpPr>
        <p:spPr/>
        <p:txBody>
          <a:bodyPr/>
          <a:lstStyle/>
          <a:p>
            <a:fld id="{5871EED5-9996-1443-8C61-F7C4EE221794}" type="slidenum">
              <a:rPr lang="en-US" smtClean="0"/>
              <a:t>‹#›</a:t>
            </a:fld>
            <a:endParaRPr lang="en-US"/>
          </a:p>
        </p:txBody>
      </p:sp>
    </p:spTree>
    <p:extLst>
      <p:ext uri="{BB962C8B-B14F-4D97-AF65-F5344CB8AC3E}">
        <p14:creationId xmlns:p14="http://schemas.microsoft.com/office/powerpoint/2010/main" val="216624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54A23-05F5-89C6-FB73-27F8D95863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5F2334-6BD7-9302-C0CE-23D4690A0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234CB1-2223-020A-5BD7-6AA6F49D8A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9C6CFC-F0AA-8C75-E704-79FA83BA5E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3D820C-9BC3-AB31-7F53-789807ABF2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84FF79-DF05-0397-BB79-6D1A6FC01430}"/>
              </a:ext>
            </a:extLst>
          </p:cNvPr>
          <p:cNvSpPr>
            <a:spLocks noGrp="1"/>
          </p:cNvSpPr>
          <p:nvPr>
            <p:ph type="dt" sz="half" idx="10"/>
          </p:nvPr>
        </p:nvSpPr>
        <p:spPr/>
        <p:txBody>
          <a:bodyPr/>
          <a:lstStyle/>
          <a:p>
            <a:fld id="{31BD0202-B07E-5D46-9187-ABEA24644108}" type="datetimeFigureOut">
              <a:rPr lang="en-US" smtClean="0"/>
              <a:t>8/23/25</a:t>
            </a:fld>
            <a:endParaRPr lang="en-US"/>
          </a:p>
        </p:txBody>
      </p:sp>
      <p:sp>
        <p:nvSpPr>
          <p:cNvPr id="8" name="Footer Placeholder 7">
            <a:extLst>
              <a:ext uri="{FF2B5EF4-FFF2-40B4-BE49-F238E27FC236}">
                <a16:creationId xmlns:a16="http://schemas.microsoft.com/office/drawing/2014/main" id="{2F021645-4B99-A27F-2B41-873F2AAD36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FC707B-27A0-96BA-ACFB-F926E1DF83F8}"/>
              </a:ext>
            </a:extLst>
          </p:cNvPr>
          <p:cNvSpPr>
            <a:spLocks noGrp="1"/>
          </p:cNvSpPr>
          <p:nvPr>
            <p:ph type="sldNum" sz="quarter" idx="12"/>
          </p:nvPr>
        </p:nvSpPr>
        <p:spPr/>
        <p:txBody>
          <a:bodyPr/>
          <a:lstStyle/>
          <a:p>
            <a:fld id="{5871EED5-9996-1443-8C61-F7C4EE221794}" type="slidenum">
              <a:rPr lang="en-US" smtClean="0"/>
              <a:t>‹#›</a:t>
            </a:fld>
            <a:endParaRPr lang="en-US"/>
          </a:p>
        </p:txBody>
      </p:sp>
    </p:spTree>
    <p:extLst>
      <p:ext uri="{BB962C8B-B14F-4D97-AF65-F5344CB8AC3E}">
        <p14:creationId xmlns:p14="http://schemas.microsoft.com/office/powerpoint/2010/main" val="151858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8511F-D275-EBA8-B645-4167E900E5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6399E4-7ADB-5999-8F9A-7031E0A81DBC}"/>
              </a:ext>
            </a:extLst>
          </p:cNvPr>
          <p:cNvSpPr>
            <a:spLocks noGrp="1"/>
          </p:cNvSpPr>
          <p:nvPr>
            <p:ph type="dt" sz="half" idx="10"/>
          </p:nvPr>
        </p:nvSpPr>
        <p:spPr/>
        <p:txBody>
          <a:bodyPr/>
          <a:lstStyle/>
          <a:p>
            <a:fld id="{31BD0202-B07E-5D46-9187-ABEA24644108}" type="datetimeFigureOut">
              <a:rPr lang="en-US" smtClean="0"/>
              <a:t>8/23/25</a:t>
            </a:fld>
            <a:endParaRPr lang="en-US"/>
          </a:p>
        </p:txBody>
      </p:sp>
      <p:sp>
        <p:nvSpPr>
          <p:cNvPr id="4" name="Footer Placeholder 3">
            <a:extLst>
              <a:ext uri="{FF2B5EF4-FFF2-40B4-BE49-F238E27FC236}">
                <a16:creationId xmlns:a16="http://schemas.microsoft.com/office/drawing/2014/main" id="{D2D4462F-5338-29B5-E0FF-E1168B080F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65E29B-9734-2725-3D68-318087496619}"/>
              </a:ext>
            </a:extLst>
          </p:cNvPr>
          <p:cNvSpPr>
            <a:spLocks noGrp="1"/>
          </p:cNvSpPr>
          <p:nvPr>
            <p:ph type="sldNum" sz="quarter" idx="12"/>
          </p:nvPr>
        </p:nvSpPr>
        <p:spPr/>
        <p:txBody>
          <a:bodyPr/>
          <a:lstStyle/>
          <a:p>
            <a:fld id="{5871EED5-9996-1443-8C61-F7C4EE221794}" type="slidenum">
              <a:rPr lang="en-US" smtClean="0"/>
              <a:t>‹#›</a:t>
            </a:fld>
            <a:endParaRPr lang="en-US"/>
          </a:p>
        </p:txBody>
      </p:sp>
    </p:spTree>
    <p:extLst>
      <p:ext uri="{BB962C8B-B14F-4D97-AF65-F5344CB8AC3E}">
        <p14:creationId xmlns:p14="http://schemas.microsoft.com/office/powerpoint/2010/main" val="389364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C5D285-CB5B-148C-99FC-177DABA7059A}"/>
              </a:ext>
            </a:extLst>
          </p:cNvPr>
          <p:cNvSpPr>
            <a:spLocks noGrp="1"/>
          </p:cNvSpPr>
          <p:nvPr>
            <p:ph type="dt" sz="half" idx="10"/>
          </p:nvPr>
        </p:nvSpPr>
        <p:spPr/>
        <p:txBody>
          <a:bodyPr/>
          <a:lstStyle/>
          <a:p>
            <a:fld id="{31BD0202-B07E-5D46-9187-ABEA24644108}" type="datetimeFigureOut">
              <a:rPr lang="en-US" smtClean="0"/>
              <a:t>8/23/25</a:t>
            </a:fld>
            <a:endParaRPr lang="en-US"/>
          </a:p>
        </p:txBody>
      </p:sp>
      <p:sp>
        <p:nvSpPr>
          <p:cNvPr id="3" name="Footer Placeholder 2">
            <a:extLst>
              <a:ext uri="{FF2B5EF4-FFF2-40B4-BE49-F238E27FC236}">
                <a16:creationId xmlns:a16="http://schemas.microsoft.com/office/drawing/2014/main" id="{E676BBFF-6458-95A1-A052-7F234B4F52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17E040-C251-0226-0990-B227D4205C4A}"/>
              </a:ext>
            </a:extLst>
          </p:cNvPr>
          <p:cNvSpPr>
            <a:spLocks noGrp="1"/>
          </p:cNvSpPr>
          <p:nvPr>
            <p:ph type="sldNum" sz="quarter" idx="12"/>
          </p:nvPr>
        </p:nvSpPr>
        <p:spPr/>
        <p:txBody>
          <a:bodyPr/>
          <a:lstStyle/>
          <a:p>
            <a:fld id="{5871EED5-9996-1443-8C61-F7C4EE221794}" type="slidenum">
              <a:rPr lang="en-US" smtClean="0"/>
              <a:t>‹#›</a:t>
            </a:fld>
            <a:endParaRPr lang="en-US"/>
          </a:p>
        </p:txBody>
      </p:sp>
    </p:spTree>
    <p:extLst>
      <p:ext uri="{BB962C8B-B14F-4D97-AF65-F5344CB8AC3E}">
        <p14:creationId xmlns:p14="http://schemas.microsoft.com/office/powerpoint/2010/main" val="380042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BCE57-2EA9-DC44-AFBC-101051531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E6048-9217-1536-CD02-AC8AB06B3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D96BC2-B19B-622A-8F30-6877BD86E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707FD-A65F-1CFF-EE8B-B22A039AEFE6}"/>
              </a:ext>
            </a:extLst>
          </p:cNvPr>
          <p:cNvSpPr>
            <a:spLocks noGrp="1"/>
          </p:cNvSpPr>
          <p:nvPr>
            <p:ph type="dt" sz="half" idx="10"/>
          </p:nvPr>
        </p:nvSpPr>
        <p:spPr/>
        <p:txBody>
          <a:bodyPr/>
          <a:lstStyle/>
          <a:p>
            <a:fld id="{31BD0202-B07E-5D46-9187-ABEA24644108}" type="datetimeFigureOut">
              <a:rPr lang="en-US" smtClean="0"/>
              <a:t>8/23/25</a:t>
            </a:fld>
            <a:endParaRPr lang="en-US"/>
          </a:p>
        </p:txBody>
      </p:sp>
      <p:sp>
        <p:nvSpPr>
          <p:cNvPr id="6" name="Footer Placeholder 5">
            <a:extLst>
              <a:ext uri="{FF2B5EF4-FFF2-40B4-BE49-F238E27FC236}">
                <a16:creationId xmlns:a16="http://schemas.microsoft.com/office/drawing/2014/main" id="{8AB7E5A8-9C79-E1D6-CB00-3A931DD9A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B4D7C-2A7A-D687-AD1B-C2415321CDF8}"/>
              </a:ext>
            </a:extLst>
          </p:cNvPr>
          <p:cNvSpPr>
            <a:spLocks noGrp="1"/>
          </p:cNvSpPr>
          <p:nvPr>
            <p:ph type="sldNum" sz="quarter" idx="12"/>
          </p:nvPr>
        </p:nvSpPr>
        <p:spPr/>
        <p:txBody>
          <a:bodyPr/>
          <a:lstStyle/>
          <a:p>
            <a:fld id="{5871EED5-9996-1443-8C61-F7C4EE221794}" type="slidenum">
              <a:rPr lang="en-US" smtClean="0"/>
              <a:t>‹#›</a:t>
            </a:fld>
            <a:endParaRPr lang="en-US"/>
          </a:p>
        </p:txBody>
      </p:sp>
    </p:spTree>
    <p:extLst>
      <p:ext uri="{BB962C8B-B14F-4D97-AF65-F5344CB8AC3E}">
        <p14:creationId xmlns:p14="http://schemas.microsoft.com/office/powerpoint/2010/main" val="3627593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CD02-8646-C6F0-6A08-2F06A9DEC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9519C9-851F-F533-1E2E-982BD7538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1EF406-8BA2-5E43-DE7F-0E938DB5A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24534D-2707-545A-82C0-5B3F41F17748}"/>
              </a:ext>
            </a:extLst>
          </p:cNvPr>
          <p:cNvSpPr>
            <a:spLocks noGrp="1"/>
          </p:cNvSpPr>
          <p:nvPr>
            <p:ph type="dt" sz="half" idx="10"/>
          </p:nvPr>
        </p:nvSpPr>
        <p:spPr/>
        <p:txBody>
          <a:bodyPr/>
          <a:lstStyle/>
          <a:p>
            <a:fld id="{31BD0202-B07E-5D46-9187-ABEA24644108}" type="datetimeFigureOut">
              <a:rPr lang="en-US" smtClean="0"/>
              <a:t>8/23/25</a:t>
            </a:fld>
            <a:endParaRPr lang="en-US"/>
          </a:p>
        </p:txBody>
      </p:sp>
      <p:sp>
        <p:nvSpPr>
          <p:cNvPr id="6" name="Footer Placeholder 5">
            <a:extLst>
              <a:ext uri="{FF2B5EF4-FFF2-40B4-BE49-F238E27FC236}">
                <a16:creationId xmlns:a16="http://schemas.microsoft.com/office/drawing/2014/main" id="{2E85027D-BA23-910E-B8BE-8E90F80DB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718FB-2281-AC8C-26B3-B0D69D25A21C}"/>
              </a:ext>
            </a:extLst>
          </p:cNvPr>
          <p:cNvSpPr>
            <a:spLocks noGrp="1"/>
          </p:cNvSpPr>
          <p:nvPr>
            <p:ph type="sldNum" sz="quarter" idx="12"/>
          </p:nvPr>
        </p:nvSpPr>
        <p:spPr/>
        <p:txBody>
          <a:bodyPr/>
          <a:lstStyle/>
          <a:p>
            <a:fld id="{5871EED5-9996-1443-8C61-F7C4EE221794}" type="slidenum">
              <a:rPr lang="en-US" smtClean="0"/>
              <a:t>‹#›</a:t>
            </a:fld>
            <a:endParaRPr lang="en-US"/>
          </a:p>
        </p:txBody>
      </p:sp>
    </p:spTree>
    <p:extLst>
      <p:ext uri="{BB962C8B-B14F-4D97-AF65-F5344CB8AC3E}">
        <p14:creationId xmlns:p14="http://schemas.microsoft.com/office/powerpoint/2010/main" val="65383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B9E6F9-4626-DA5A-3C38-1D14C1ABA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DF27BA-50DD-32A4-7ADA-20F6C0002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B524B-807F-5C6A-C99B-259B311F54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D0202-B07E-5D46-9187-ABEA24644108}" type="datetimeFigureOut">
              <a:rPr lang="en-US" smtClean="0"/>
              <a:t>8/23/25</a:t>
            </a:fld>
            <a:endParaRPr lang="en-US"/>
          </a:p>
        </p:txBody>
      </p:sp>
      <p:sp>
        <p:nvSpPr>
          <p:cNvPr id="5" name="Footer Placeholder 4">
            <a:extLst>
              <a:ext uri="{FF2B5EF4-FFF2-40B4-BE49-F238E27FC236}">
                <a16:creationId xmlns:a16="http://schemas.microsoft.com/office/drawing/2014/main" id="{05D6481A-C6AD-D81B-A740-EDCA00487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B80308-BBD5-4A33-1515-BBCFBCA842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1EED5-9996-1443-8C61-F7C4EE221794}" type="slidenum">
              <a:rPr lang="en-US" smtClean="0"/>
              <a:t>‹#›</a:t>
            </a:fld>
            <a:endParaRPr lang="en-US"/>
          </a:p>
        </p:txBody>
      </p:sp>
    </p:spTree>
    <p:extLst>
      <p:ext uri="{BB962C8B-B14F-4D97-AF65-F5344CB8AC3E}">
        <p14:creationId xmlns:p14="http://schemas.microsoft.com/office/powerpoint/2010/main" val="167892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henryyuen.net/classes/fall2023_quantu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png"/><Relationship Id="rId4" Type="http://schemas.openxmlformats.org/officeDocument/2006/relationships/image" Target="../media/image220.png"/></Relationships>
</file>

<file path=ppt/slides/_rels/slide16.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10.png"/><Relationship Id="rId7"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png"/><Relationship Id="rId4" Type="http://schemas.openxmlformats.org/officeDocument/2006/relationships/image" Target="../media/image2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4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0.png"/><Relationship Id="rId4" Type="http://schemas.openxmlformats.org/officeDocument/2006/relationships/image" Target="../media/image2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0.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2.png"/><Relationship Id="rId7" Type="http://schemas.openxmlformats.org/officeDocument/2006/relationships/image" Target="../media/image380.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0.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0.png"/><Relationship Id="rId4" Type="http://schemas.openxmlformats.org/officeDocument/2006/relationships/image" Target="../media/image48.png"/><Relationship Id="rId9" Type="http://schemas.openxmlformats.org/officeDocument/2006/relationships/image" Target="../media/image47.png"/><Relationship Id="rId14" Type="http://schemas.openxmlformats.org/officeDocument/2006/relationships/image" Target="../media/image58.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6.jpe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30.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600.png"/><Relationship Id="rId1" Type="http://schemas.openxmlformats.org/officeDocument/2006/relationships/slideLayout" Target="../slideLayouts/slideLayout2.xml"/><Relationship Id="rId6" Type="http://schemas.openxmlformats.org/officeDocument/2006/relationships/image" Target="../media/image640.png"/><Relationship Id="rId5" Type="http://schemas.openxmlformats.org/officeDocument/2006/relationships/image" Target="../media/image630.png"/><Relationship Id="rId4" Type="http://schemas.openxmlformats.org/officeDocument/2006/relationships/image" Target="../media/image620.png"/></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5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20.png"/></Relationships>
</file>

<file path=ppt/slides/_rels/slide31.xml.rels><?xml version="1.0" encoding="UTF-8" standalone="yes"?>
<Relationships xmlns="http://schemas.openxmlformats.org/package/2006/relationships"><Relationship Id="rId8" Type="http://schemas.openxmlformats.org/officeDocument/2006/relationships/image" Target="../media/image740.png"/><Relationship Id="rId7" Type="http://schemas.openxmlformats.org/officeDocument/2006/relationships/image" Target="../media/image8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79.png"/><Relationship Id="rId4" Type="http://schemas.openxmlformats.org/officeDocument/2006/relationships/image" Target="../media/image80.png"/><Relationship Id="rId9" Type="http://schemas.openxmlformats.org/officeDocument/2006/relationships/image" Target="../media/image7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9CBB-346B-6D48-9B3E-4656026E1C1D}"/>
              </a:ext>
            </a:extLst>
          </p:cNvPr>
          <p:cNvSpPr>
            <a:spLocks noGrp="1"/>
          </p:cNvSpPr>
          <p:nvPr>
            <p:ph type="ctrTitle"/>
          </p:nvPr>
        </p:nvSpPr>
        <p:spPr>
          <a:xfrm>
            <a:off x="1524000" y="397536"/>
            <a:ext cx="9144000" cy="2387600"/>
          </a:xfrm>
        </p:spPr>
        <p:txBody>
          <a:bodyPr>
            <a:normAutofit/>
          </a:bodyPr>
          <a:lstStyle/>
          <a:p>
            <a:r>
              <a:rPr lang="en-US" dirty="0"/>
              <a:t>Introduction to </a:t>
            </a:r>
            <a:br>
              <a:rPr lang="en-US" dirty="0"/>
            </a:br>
            <a:r>
              <a:rPr lang="en-US" dirty="0"/>
              <a:t>Quantum Computing</a:t>
            </a:r>
          </a:p>
        </p:txBody>
      </p:sp>
      <p:sp>
        <p:nvSpPr>
          <p:cNvPr id="3" name="Subtitle 2">
            <a:extLst>
              <a:ext uri="{FF2B5EF4-FFF2-40B4-BE49-F238E27FC236}">
                <a16:creationId xmlns:a16="http://schemas.microsoft.com/office/drawing/2014/main" id="{5F771722-BE6A-504B-A0AA-33BD82DC99E2}"/>
              </a:ext>
            </a:extLst>
          </p:cNvPr>
          <p:cNvSpPr>
            <a:spLocks noGrp="1"/>
          </p:cNvSpPr>
          <p:nvPr>
            <p:ph type="subTitle" idx="1"/>
          </p:nvPr>
        </p:nvSpPr>
        <p:spPr>
          <a:xfrm>
            <a:off x="1524000" y="2877210"/>
            <a:ext cx="9144000" cy="2133599"/>
          </a:xfrm>
        </p:spPr>
        <p:txBody>
          <a:bodyPr>
            <a:normAutofit/>
          </a:bodyPr>
          <a:lstStyle/>
          <a:p>
            <a:endParaRPr lang="en-US" sz="2800" dirty="0"/>
          </a:p>
          <a:p>
            <a:r>
              <a:rPr lang="en-US" sz="2800" dirty="0"/>
              <a:t>COMS 4281  (Fall 2025)</a:t>
            </a:r>
          </a:p>
          <a:p>
            <a:endParaRPr lang="en-US" sz="2800" dirty="0"/>
          </a:p>
          <a:p>
            <a:r>
              <a:rPr lang="en-US" sz="2800" dirty="0"/>
              <a:t>Week 1: Reversible computing, basics of quantum info</a:t>
            </a:r>
          </a:p>
        </p:txBody>
      </p:sp>
      <p:sp>
        <p:nvSpPr>
          <p:cNvPr id="5" name="TextBox 4">
            <a:extLst>
              <a:ext uri="{FF2B5EF4-FFF2-40B4-BE49-F238E27FC236}">
                <a16:creationId xmlns:a16="http://schemas.microsoft.com/office/drawing/2014/main" id="{0351A510-13DC-AE49-8FFB-A2A0DE1AFDF4}"/>
              </a:ext>
            </a:extLst>
          </p:cNvPr>
          <p:cNvSpPr txBox="1"/>
          <p:nvPr/>
        </p:nvSpPr>
        <p:spPr>
          <a:xfrm>
            <a:off x="2934929" y="5291028"/>
            <a:ext cx="7511845" cy="400110"/>
          </a:xfrm>
          <a:prstGeom prst="rect">
            <a:avLst/>
          </a:prstGeom>
          <a:noFill/>
        </p:spPr>
        <p:txBody>
          <a:bodyPr wrap="square" rtlCol="0">
            <a:spAutoFit/>
          </a:bodyPr>
          <a:lstStyle/>
          <a:p>
            <a:r>
              <a:rPr lang="en-US" sz="2000" b="1" dirty="0">
                <a:solidFill>
                  <a:srgbClr val="C00000"/>
                </a:solidFill>
              </a:rPr>
              <a:t>Course homepage</a:t>
            </a:r>
            <a:r>
              <a:rPr lang="en-US" sz="2000" dirty="0"/>
              <a:t>: </a:t>
            </a:r>
            <a:r>
              <a:rPr lang="en-US" sz="2000" dirty="0">
                <a:hlinkClick r:id="rId2"/>
              </a:rPr>
              <a:t>http://www.henryyuen.net/classes/fall2025</a:t>
            </a:r>
            <a:r>
              <a:rPr lang="en-US" sz="2000" dirty="0"/>
              <a:t>	</a:t>
            </a:r>
          </a:p>
        </p:txBody>
      </p:sp>
    </p:spTree>
    <p:extLst>
      <p:ext uri="{BB962C8B-B14F-4D97-AF65-F5344CB8AC3E}">
        <p14:creationId xmlns:p14="http://schemas.microsoft.com/office/powerpoint/2010/main" val="248816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996C-B5F6-B594-B19D-FDB3BDDBA4D7}"/>
              </a:ext>
            </a:extLst>
          </p:cNvPr>
          <p:cNvSpPr>
            <a:spLocks noGrp="1"/>
          </p:cNvSpPr>
          <p:nvPr>
            <p:ph type="title"/>
          </p:nvPr>
        </p:nvSpPr>
        <p:spPr/>
        <p:txBody>
          <a:bodyPr/>
          <a:lstStyle/>
          <a:p>
            <a:r>
              <a:rPr lang="en-US" dirty="0"/>
              <a:t>Reversible classical information processing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AA8FCB-12CC-692A-1B75-ED3ACF8A8CF2}"/>
                  </a:ext>
                </a:extLst>
              </p:cNvPr>
              <p:cNvSpPr>
                <a:spLocks noGrp="1"/>
              </p:cNvSpPr>
              <p:nvPr>
                <p:ph idx="1"/>
              </p:nvPr>
            </p:nvSpPr>
            <p:spPr/>
            <p:txBody>
              <a:bodyPr>
                <a:normAutofit/>
              </a:bodyPr>
              <a:lstStyle/>
              <a:p>
                <a:r>
                  <a:rPr lang="en-US" sz="2400" dirty="0"/>
                  <a:t>Consider a physical system </a:t>
                </a:r>
                <a14:m>
                  <m:oMath xmlns:m="http://schemas.openxmlformats.org/officeDocument/2006/math">
                    <m:r>
                      <a:rPr lang="en-CA" sz="2400" i="1">
                        <a:latin typeface="Cambria Math" panose="02040503050406030204" pitchFamily="18" charset="0"/>
                      </a:rPr>
                      <m:t>𝑆</m:t>
                    </m:r>
                    <m:r>
                      <a:rPr lang="en-CA" sz="2400" i="1">
                        <a:latin typeface="Cambria Math" panose="02040503050406030204" pitchFamily="18" charset="0"/>
                      </a:rPr>
                      <m:t> </m:t>
                    </m:r>
                  </m:oMath>
                </a14:m>
                <a:r>
                  <a:rPr lang="en-US" sz="2400" dirty="0"/>
                  <a:t>with </a:t>
                </a:r>
                <a:r>
                  <a:rPr lang="en-US" sz="2400" i="1" dirty="0"/>
                  <a:t>d</a:t>
                </a:r>
                <a:r>
                  <a:rPr lang="en-US" sz="2400" dirty="0"/>
                  <a:t> distinguishable states </a:t>
                </a: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0</m:t>
                        </m:r>
                      </m:e>
                    </m:d>
                    <m:r>
                      <a:rPr lang="en-CA" sz="2400" b="0" i="1" smtClean="0">
                        <a:latin typeface="Cambria Math" panose="02040503050406030204" pitchFamily="18" charset="0"/>
                      </a:rPr>
                      <m:t>,…,|</m:t>
                    </m:r>
                    <m:r>
                      <a:rPr lang="en-CA" sz="2400" b="0" i="1" smtClean="0">
                        <a:latin typeface="Cambria Math" panose="02040503050406030204" pitchFamily="18" charset="0"/>
                      </a:rPr>
                      <m:t>𝑑</m:t>
                    </m:r>
                    <m:r>
                      <a:rPr lang="en-CA" sz="2400" b="0" i="1" smtClean="0">
                        <a:latin typeface="Cambria Math" panose="02040503050406030204" pitchFamily="18" charset="0"/>
                      </a:rPr>
                      <m:t>−1⟩</m:t>
                    </m:r>
                  </m:oMath>
                </a14:m>
                <a:endParaRPr lang="en-CA" sz="2400" dirty="0"/>
              </a:p>
              <a:p>
                <a:endParaRPr lang="en-CA" sz="2400" dirty="0"/>
              </a:p>
              <a:p>
                <a:r>
                  <a:rPr lang="en-CA" sz="2400" dirty="0"/>
                  <a:t>The information of the system is stored in its state.</a:t>
                </a:r>
              </a:p>
              <a:p>
                <a:endParaRPr lang="en-CA" sz="2400" dirty="0"/>
              </a:p>
              <a:p>
                <a:r>
                  <a:rPr lang="en-CA" sz="2400" dirty="0"/>
                  <a:t>We write labels like </a:t>
                </a: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0</m:t>
                        </m:r>
                      </m:e>
                    </m:d>
                  </m:oMath>
                </a14:m>
                <a:r>
                  <a:rPr lang="en-CA" sz="2400" dirty="0"/>
                  <a:t> or </a:t>
                </a: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5</m:t>
                        </m:r>
                      </m:e>
                    </m:d>
                  </m:oMath>
                </a14:m>
                <a:r>
                  <a:rPr lang="en-CA" sz="2400" dirty="0"/>
                  <a:t> to indicate specific states, and</a:t>
                </a:r>
                <a:br>
                  <a:rPr lang="en-CA" sz="2400" dirty="0"/>
                </a:br>
                <a:r>
                  <a:rPr lang="en-CA" sz="2400" dirty="0"/>
                  <a:t>write </a:t>
                </a: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𝑥</m:t>
                        </m:r>
                      </m:e>
                    </m:d>
                  </m:oMath>
                </a14:m>
                <a:r>
                  <a:rPr lang="en-CA" sz="2400" dirty="0"/>
                  <a:t> to indicate state is specified by variable </a:t>
                </a:r>
                <a14:m>
                  <m:oMath xmlns:m="http://schemas.openxmlformats.org/officeDocument/2006/math">
                    <m:r>
                      <a:rPr lang="en-CA" sz="2400" b="0" i="1" smtClean="0">
                        <a:latin typeface="Cambria Math" panose="02040503050406030204" pitchFamily="18" charset="0"/>
                      </a:rPr>
                      <m:t>𝑥</m:t>
                    </m:r>
                    <m:r>
                      <a:rPr lang="en-CA" sz="2400" b="0" i="1" smtClean="0">
                        <a:latin typeface="Cambria Math" panose="02040503050406030204" pitchFamily="18" charset="0"/>
                      </a:rPr>
                      <m:t>∈{0,1,…,</m:t>
                    </m:r>
                    <m:r>
                      <a:rPr lang="en-CA" sz="2400" b="0" i="1" smtClean="0">
                        <a:latin typeface="Cambria Math" panose="02040503050406030204" pitchFamily="18" charset="0"/>
                      </a:rPr>
                      <m:t>𝑑</m:t>
                    </m:r>
                    <m:r>
                      <a:rPr lang="en-CA" sz="2400" b="0" i="1" smtClean="0">
                        <a:latin typeface="Cambria Math" panose="02040503050406030204" pitchFamily="18" charset="0"/>
                      </a:rPr>
                      <m:t>−1}</m:t>
                    </m:r>
                  </m:oMath>
                </a14:m>
                <a:r>
                  <a:rPr lang="en-CA" sz="2400" dirty="0"/>
                  <a:t> </a:t>
                </a:r>
                <a:br>
                  <a:rPr lang="en-CA" sz="2400" dirty="0"/>
                </a:br>
                <a:endParaRPr lang="en-CA" sz="2400" dirty="0"/>
              </a:p>
              <a:p>
                <a:endParaRPr lang="en-US" sz="2400" dirty="0"/>
              </a:p>
            </p:txBody>
          </p:sp>
        </mc:Choice>
        <mc:Fallback xmlns="">
          <p:sp>
            <p:nvSpPr>
              <p:cNvPr id="3" name="Content Placeholder 2">
                <a:extLst>
                  <a:ext uri="{FF2B5EF4-FFF2-40B4-BE49-F238E27FC236}">
                    <a16:creationId xmlns:a16="http://schemas.microsoft.com/office/drawing/2014/main" id="{61AA8FCB-12CC-692A-1B75-ED3ACF8A8CF2}"/>
                  </a:ext>
                </a:extLst>
              </p:cNvPr>
              <p:cNvSpPr>
                <a:spLocks noGrp="1" noRot="1" noChangeAspect="1" noMove="1" noResize="1" noEditPoints="1" noAdjustHandles="1" noChangeArrowheads="1" noChangeShapeType="1" noTextEdit="1"/>
              </p:cNvSpPr>
              <p:nvPr>
                <p:ph idx="1"/>
              </p:nvPr>
            </p:nvSpPr>
            <p:spPr>
              <a:blipFill>
                <a:blip r:embed="rId2"/>
                <a:stretch>
                  <a:fillRect l="-844" t="-1744"/>
                </a:stretch>
              </a:blipFill>
            </p:spPr>
            <p:txBody>
              <a:bodyPr/>
              <a:lstStyle/>
              <a:p>
                <a:r>
                  <a:rPr lang="en-US">
                    <a:noFill/>
                  </a:rPr>
                  <a:t> </a:t>
                </a:r>
              </a:p>
            </p:txBody>
          </p:sp>
        </mc:Fallback>
      </mc:AlternateContent>
      <p:sp>
        <p:nvSpPr>
          <p:cNvPr id="4" name="Cube 3">
            <a:extLst>
              <a:ext uri="{FF2B5EF4-FFF2-40B4-BE49-F238E27FC236}">
                <a16:creationId xmlns:a16="http://schemas.microsoft.com/office/drawing/2014/main" id="{A3DB8FBF-DDA5-EF19-6A06-4B6073251B82}"/>
              </a:ext>
            </a:extLst>
          </p:cNvPr>
          <p:cNvSpPr/>
          <p:nvPr/>
        </p:nvSpPr>
        <p:spPr>
          <a:xfrm>
            <a:off x="9729749" y="4492591"/>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F19ADC0-6961-8176-452B-9E6239B70570}"/>
                  </a:ext>
                </a:extLst>
              </p:cNvPr>
              <p:cNvSpPr/>
              <p:nvPr/>
            </p:nvSpPr>
            <p:spPr>
              <a:xfrm>
                <a:off x="10014885" y="5942568"/>
                <a:ext cx="3638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𝑆</m:t>
                      </m:r>
                    </m:oMath>
                  </m:oMathPara>
                </a14:m>
                <a:endParaRPr lang="en-US" dirty="0"/>
              </a:p>
            </p:txBody>
          </p:sp>
        </mc:Choice>
        <mc:Fallback xmlns="">
          <p:sp>
            <p:nvSpPr>
              <p:cNvPr id="5" name="Rectangle 4">
                <a:extLst>
                  <a:ext uri="{FF2B5EF4-FFF2-40B4-BE49-F238E27FC236}">
                    <a16:creationId xmlns:a16="http://schemas.microsoft.com/office/drawing/2014/main" id="{7F19ADC0-6961-8176-452B-9E6239B70570}"/>
                  </a:ext>
                </a:extLst>
              </p:cNvPr>
              <p:cNvSpPr>
                <a:spLocks noRot="1" noChangeAspect="1" noMove="1" noResize="1" noEditPoints="1" noAdjustHandles="1" noChangeArrowheads="1" noChangeShapeType="1" noTextEdit="1"/>
              </p:cNvSpPr>
              <p:nvPr/>
            </p:nvSpPr>
            <p:spPr>
              <a:xfrm>
                <a:off x="10014885" y="5942568"/>
                <a:ext cx="36388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F78921B-E35D-EB8C-C4B9-72C07F1B2145}"/>
                  </a:ext>
                </a:extLst>
              </p:cNvPr>
              <p:cNvSpPr txBox="1"/>
              <p:nvPr/>
            </p:nvSpPr>
            <p:spPr>
              <a:xfrm>
                <a:off x="9895647" y="5085107"/>
                <a:ext cx="602356"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1F78921B-E35D-EB8C-C4B9-72C07F1B2145}"/>
                  </a:ext>
                </a:extLst>
              </p:cNvPr>
              <p:cNvSpPr txBox="1">
                <a:spLocks noRot="1" noChangeAspect="1" noMove="1" noResize="1" noEditPoints="1" noAdjustHandles="1" noChangeArrowheads="1" noChangeShapeType="1" noTextEdit="1"/>
              </p:cNvSpPr>
              <p:nvPr/>
            </p:nvSpPr>
            <p:spPr>
              <a:xfrm>
                <a:off x="9895647" y="5085107"/>
                <a:ext cx="602356" cy="369332"/>
              </a:xfrm>
              <a:prstGeom prst="rect">
                <a:avLst/>
              </a:prstGeom>
              <a:blipFill>
                <a:blip r:embed="rId4"/>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92296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996C-B5F6-B594-B19D-FDB3BDDBA4D7}"/>
              </a:ext>
            </a:extLst>
          </p:cNvPr>
          <p:cNvSpPr>
            <a:spLocks noGrp="1"/>
          </p:cNvSpPr>
          <p:nvPr>
            <p:ph type="title"/>
          </p:nvPr>
        </p:nvSpPr>
        <p:spPr/>
        <p:txBody>
          <a:bodyPr/>
          <a:lstStyle/>
          <a:p>
            <a:r>
              <a:rPr lang="en-US" dirty="0"/>
              <a:t>Reversible classical information processing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AA8FCB-12CC-692A-1B75-ED3ACF8A8CF2}"/>
                  </a:ext>
                </a:extLst>
              </p:cNvPr>
              <p:cNvSpPr>
                <a:spLocks noGrp="1"/>
              </p:cNvSpPr>
              <p:nvPr>
                <p:ph idx="1"/>
              </p:nvPr>
            </p:nvSpPr>
            <p:spPr/>
            <p:txBody>
              <a:bodyPr>
                <a:normAutofit/>
              </a:bodyPr>
              <a:lstStyle/>
              <a:p>
                <a:r>
                  <a:rPr lang="en-US" sz="2400" dirty="0"/>
                  <a:t>The system </a:t>
                </a:r>
                <a14:m>
                  <m:oMath xmlns:m="http://schemas.openxmlformats.org/officeDocument/2006/math">
                    <m:r>
                      <a:rPr lang="en-CA" sz="2400" i="1">
                        <a:latin typeface="Cambria Math" panose="02040503050406030204" pitchFamily="18" charset="0"/>
                      </a:rPr>
                      <m:t>𝑆</m:t>
                    </m:r>
                    <m:r>
                      <a:rPr lang="en-CA" sz="2400" i="1">
                        <a:latin typeface="Cambria Math" panose="02040503050406030204" pitchFamily="18" charset="0"/>
                      </a:rPr>
                      <m:t> </m:t>
                    </m:r>
                  </m:oMath>
                </a14:m>
                <a:r>
                  <a:rPr lang="en-CA" sz="2400" dirty="0"/>
                  <a:t>can undergo transformations, which can change the state.</a:t>
                </a:r>
              </a:p>
            </p:txBody>
          </p:sp>
        </mc:Choice>
        <mc:Fallback xmlns="">
          <p:sp>
            <p:nvSpPr>
              <p:cNvPr id="3" name="Content Placeholder 2">
                <a:extLst>
                  <a:ext uri="{FF2B5EF4-FFF2-40B4-BE49-F238E27FC236}">
                    <a16:creationId xmlns:a16="http://schemas.microsoft.com/office/drawing/2014/main" id="{61AA8FCB-12CC-692A-1B75-ED3ACF8A8CF2}"/>
                  </a:ext>
                </a:extLst>
              </p:cNvPr>
              <p:cNvSpPr>
                <a:spLocks noGrp="1" noRot="1" noChangeAspect="1" noMove="1" noResize="1" noEditPoints="1" noAdjustHandles="1" noChangeArrowheads="1" noChangeShapeType="1" noTextEdit="1"/>
              </p:cNvSpPr>
              <p:nvPr>
                <p:ph idx="1"/>
              </p:nvPr>
            </p:nvSpPr>
            <p:spPr>
              <a:blipFill>
                <a:blip r:embed="rId2"/>
                <a:stretch>
                  <a:fillRect l="-844" t="-1744"/>
                </a:stretch>
              </a:blipFill>
            </p:spPr>
            <p:txBody>
              <a:bodyPr/>
              <a:lstStyle/>
              <a:p>
                <a:r>
                  <a:rPr lang="en-US">
                    <a:noFill/>
                  </a:rPr>
                  <a:t> </a:t>
                </a:r>
              </a:p>
            </p:txBody>
          </p:sp>
        </mc:Fallback>
      </mc:AlternateContent>
      <p:sp>
        <p:nvSpPr>
          <p:cNvPr id="4" name="Cube 3">
            <a:extLst>
              <a:ext uri="{FF2B5EF4-FFF2-40B4-BE49-F238E27FC236}">
                <a16:creationId xmlns:a16="http://schemas.microsoft.com/office/drawing/2014/main" id="{A3DB8FBF-DDA5-EF19-6A06-4B6073251B82}"/>
              </a:ext>
            </a:extLst>
          </p:cNvPr>
          <p:cNvSpPr/>
          <p:nvPr/>
        </p:nvSpPr>
        <p:spPr>
          <a:xfrm>
            <a:off x="9729749" y="4492591"/>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F19ADC0-6961-8176-452B-9E6239B70570}"/>
                  </a:ext>
                </a:extLst>
              </p:cNvPr>
              <p:cNvSpPr/>
              <p:nvPr/>
            </p:nvSpPr>
            <p:spPr>
              <a:xfrm>
                <a:off x="10014885" y="5942568"/>
                <a:ext cx="3638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𝑆</m:t>
                      </m:r>
                    </m:oMath>
                  </m:oMathPara>
                </a14:m>
                <a:endParaRPr lang="en-US" dirty="0"/>
              </a:p>
            </p:txBody>
          </p:sp>
        </mc:Choice>
        <mc:Fallback xmlns="">
          <p:sp>
            <p:nvSpPr>
              <p:cNvPr id="5" name="Rectangle 4">
                <a:extLst>
                  <a:ext uri="{FF2B5EF4-FFF2-40B4-BE49-F238E27FC236}">
                    <a16:creationId xmlns:a16="http://schemas.microsoft.com/office/drawing/2014/main" id="{7F19ADC0-6961-8176-452B-9E6239B70570}"/>
                  </a:ext>
                </a:extLst>
              </p:cNvPr>
              <p:cNvSpPr>
                <a:spLocks noRot="1" noChangeAspect="1" noMove="1" noResize="1" noEditPoints="1" noAdjustHandles="1" noChangeArrowheads="1" noChangeShapeType="1" noTextEdit="1"/>
              </p:cNvSpPr>
              <p:nvPr/>
            </p:nvSpPr>
            <p:spPr>
              <a:xfrm>
                <a:off x="10014885" y="5942568"/>
                <a:ext cx="36388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9768C4C-C4E6-1097-6A7D-CB469C0E8D4D}"/>
                  </a:ext>
                </a:extLst>
              </p:cNvPr>
              <p:cNvSpPr txBox="1"/>
              <p:nvPr/>
            </p:nvSpPr>
            <p:spPr>
              <a:xfrm>
                <a:off x="9875911" y="5085107"/>
                <a:ext cx="641827"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19768C4C-C4E6-1097-6A7D-CB469C0E8D4D}"/>
                  </a:ext>
                </a:extLst>
              </p:cNvPr>
              <p:cNvSpPr txBox="1">
                <a:spLocks noRot="1" noChangeAspect="1" noMove="1" noResize="1" noEditPoints="1" noAdjustHandles="1" noChangeArrowheads="1" noChangeShapeType="1" noTextEdit="1"/>
              </p:cNvSpPr>
              <p:nvPr/>
            </p:nvSpPr>
            <p:spPr>
              <a:xfrm>
                <a:off x="9875911" y="5085107"/>
                <a:ext cx="641827" cy="369332"/>
              </a:xfrm>
              <a:prstGeom prst="rect">
                <a:avLst/>
              </a:prstGeom>
              <a:blipFill>
                <a:blip r:embed="rId4"/>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71400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996C-B5F6-B594-B19D-FDB3BDDBA4D7}"/>
              </a:ext>
            </a:extLst>
          </p:cNvPr>
          <p:cNvSpPr>
            <a:spLocks noGrp="1"/>
          </p:cNvSpPr>
          <p:nvPr>
            <p:ph type="title"/>
          </p:nvPr>
        </p:nvSpPr>
        <p:spPr/>
        <p:txBody>
          <a:bodyPr/>
          <a:lstStyle/>
          <a:p>
            <a:r>
              <a:rPr lang="en-US" dirty="0"/>
              <a:t>Reversible classical information processing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AA8FCB-12CC-692A-1B75-ED3ACF8A8CF2}"/>
                  </a:ext>
                </a:extLst>
              </p:cNvPr>
              <p:cNvSpPr>
                <a:spLocks noGrp="1"/>
              </p:cNvSpPr>
              <p:nvPr>
                <p:ph idx="1"/>
              </p:nvPr>
            </p:nvSpPr>
            <p:spPr/>
            <p:txBody>
              <a:bodyPr>
                <a:normAutofit/>
              </a:bodyPr>
              <a:lstStyle/>
              <a:p>
                <a:r>
                  <a:rPr lang="en-US" sz="2400" dirty="0"/>
                  <a:t>The system </a:t>
                </a:r>
                <a14:m>
                  <m:oMath xmlns:m="http://schemas.openxmlformats.org/officeDocument/2006/math">
                    <m:r>
                      <a:rPr lang="en-CA" sz="2400" i="1">
                        <a:latin typeface="Cambria Math" panose="02040503050406030204" pitchFamily="18" charset="0"/>
                      </a:rPr>
                      <m:t>𝑆</m:t>
                    </m:r>
                    <m:r>
                      <a:rPr lang="en-CA" sz="2400" i="1">
                        <a:latin typeface="Cambria Math" panose="02040503050406030204" pitchFamily="18" charset="0"/>
                      </a:rPr>
                      <m:t> </m:t>
                    </m:r>
                  </m:oMath>
                </a14:m>
                <a:r>
                  <a:rPr lang="en-CA" sz="2400" dirty="0"/>
                  <a:t>can undergo transformations, which can change the state.</a:t>
                </a:r>
              </a:p>
            </p:txBody>
          </p:sp>
        </mc:Choice>
        <mc:Fallback xmlns="">
          <p:sp>
            <p:nvSpPr>
              <p:cNvPr id="3" name="Content Placeholder 2">
                <a:extLst>
                  <a:ext uri="{FF2B5EF4-FFF2-40B4-BE49-F238E27FC236}">
                    <a16:creationId xmlns:a16="http://schemas.microsoft.com/office/drawing/2014/main" id="{61AA8FCB-12CC-692A-1B75-ED3ACF8A8CF2}"/>
                  </a:ext>
                </a:extLst>
              </p:cNvPr>
              <p:cNvSpPr>
                <a:spLocks noGrp="1" noRot="1" noChangeAspect="1" noMove="1" noResize="1" noEditPoints="1" noAdjustHandles="1" noChangeArrowheads="1" noChangeShapeType="1" noTextEdit="1"/>
              </p:cNvSpPr>
              <p:nvPr>
                <p:ph idx="1"/>
              </p:nvPr>
            </p:nvSpPr>
            <p:spPr>
              <a:blipFill>
                <a:blip r:embed="rId2"/>
                <a:stretch>
                  <a:fillRect l="-844" t="-1744"/>
                </a:stretch>
              </a:blipFill>
            </p:spPr>
            <p:txBody>
              <a:bodyPr/>
              <a:lstStyle/>
              <a:p>
                <a:r>
                  <a:rPr lang="en-US">
                    <a:noFill/>
                  </a:rPr>
                  <a:t> </a:t>
                </a:r>
              </a:p>
            </p:txBody>
          </p:sp>
        </mc:Fallback>
      </mc:AlternateContent>
      <p:sp>
        <p:nvSpPr>
          <p:cNvPr id="4" name="Cube 3">
            <a:extLst>
              <a:ext uri="{FF2B5EF4-FFF2-40B4-BE49-F238E27FC236}">
                <a16:creationId xmlns:a16="http://schemas.microsoft.com/office/drawing/2014/main" id="{A3DB8FBF-DDA5-EF19-6A06-4B6073251B82}"/>
              </a:ext>
            </a:extLst>
          </p:cNvPr>
          <p:cNvSpPr/>
          <p:nvPr/>
        </p:nvSpPr>
        <p:spPr>
          <a:xfrm>
            <a:off x="9729749" y="4492591"/>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F19ADC0-6961-8176-452B-9E6239B70570}"/>
                  </a:ext>
                </a:extLst>
              </p:cNvPr>
              <p:cNvSpPr/>
              <p:nvPr/>
            </p:nvSpPr>
            <p:spPr>
              <a:xfrm>
                <a:off x="10014885" y="5942568"/>
                <a:ext cx="3638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𝑆</m:t>
                      </m:r>
                    </m:oMath>
                  </m:oMathPara>
                </a14:m>
                <a:endParaRPr lang="en-US" dirty="0"/>
              </a:p>
            </p:txBody>
          </p:sp>
        </mc:Choice>
        <mc:Fallback xmlns="">
          <p:sp>
            <p:nvSpPr>
              <p:cNvPr id="5" name="Rectangle 4">
                <a:extLst>
                  <a:ext uri="{FF2B5EF4-FFF2-40B4-BE49-F238E27FC236}">
                    <a16:creationId xmlns:a16="http://schemas.microsoft.com/office/drawing/2014/main" id="{7F19ADC0-6961-8176-452B-9E6239B70570}"/>
                  </a:ext>
                </a:extLst>
              </p:cNvPr>
              <p:cNvSpPr>
                <a:spLocks noRot="1" noChangeAspect="1" noMove="1" noResize="1" noEditPoints="1" noAdjustHandles="1" noChangeArrowheads="1" noChangeShapeType="1" noTextEdit="1"/>
              </p:cNvSpPr>
              <p:nvPr/>
            </p:nvSpPr>
            <p:spPr>
              <a:xfrm>
                <a:off x="10014885" y="5942568"/>
                <a:ext cx="36388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9768C4C-C4E6-1097-6A7D-CB469C0E8D4D}"/>
                  </a:ext>
                </a:extLst>
              </p:cNvPr>
              <p:cNvSpPr txBox="1"/>
              <p:nvPr/>
            </p:nvSpPr>
            <p:spPr>
              <a:xfrm>
                <a:off x="9875911" y="5085107"/>
                <a:ext cx="641827"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19768C4C-C4E6-1097-6A7D-CB469C0E8D4D}"/>
                  </a:ext>
                </a:extLst>
              </p:cNvPr>
              <p:cNvSpPr txBox="1">
                <a:spLocks noRot="1" noChangeAspect="1" noMove="1" noResize="1" noEditPoints="1" noAdjustHandles="1" noChangeArrowheads="1" noChangeShapeType="1" noTextEdit="1"/>
              </p:cNvSpPr>
              <p:nvPr/>
            </p:nvSpPr>
            <p:spPr>
              <a:xfrm>
                <a:off x="9875911" y="5085107"/>
                <a:ext cx="641827" cy="369332"/>
              </a:xfrm>
              <a:prstGeom prst="rect">
                <a:avLst/>
              </a:prstGeom>
              <a:blipFill>
                <a:blip r:embed="rId4"/>
                <a:stretch>
                  <a:fillRect b="-13333"/>
                </a:stretch>
              </a:blipFill>
            </p:spPr>
            <p:txBody>
              <a:bodyPr/>
              <a:lstStyle/>
              <a:p>
                <a:r>
                  <a:rPr lang="en-US">
                    <a:noFill/>
                  </a:rPr>
                  <a:t> </a:t>
                </a:r>
              </a:p>
            </p:txBody>
          </p:sp>
        </mc:Fallback>
      </mc:AlternateContent>
      <p:sp>
        <p:nvSpPr>
          <p:cNvPr id="6" name="Lightning Bolt 5">
            <a:extLst>
              <a:ext uri="{FF2B5EF4-FFF2-40B4-BE49-F238E27FC236}">
                <a16:creationId xmlns:a16="http://schemas.microsoft.com/office/drawing/2014/main" id="{23A1A6D0-1651-81C4-EE60-B01E399776C6}"/>
              </a:ext>
            </a:extLst>
          </p:cNvPr>
          <p:cNvSpPr/>
          <p:nvPr/>
        </p:nvSpPr>
        <p:spPr>
          <a:xfrm>
            <a:off x="8466667" y="3273778"/>
            <a:ext cx="1409244" cy="1693333"/>
          </a:xfrm>
          <a:prstGeom prst="lightningBol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EE396DE-71EE-7227-B552-F9CBC9F70072}"/>
                  </a:ext>
                </a:extLst>
              </p:cNvPr>
              <p:cNvSpPr txBox="1"/>
              <p:nvPr/>
            </p:nvSpPr>
            <p:spPr>
              <a:xfrm>
                <a:off x="8003822" y="3156312"/>
                <a:ext cx="67733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sz="3600" b="0" i="1" smtClean="0">
                          <a:latin typeface="Cambria Math" panose="02040503050406030204" pitchFamily="18" charset="0"/>
                        </a:rPr>
                        <m:t>𝑅</m:t>
                      </m:r>
                    </m:oMath>
                  </m:oMathPara>
                </a14:m>
                <a:endParaRPr lang="en-US" sz="3600" dirty="0"/>
              </a:p>
            </p:txBody>
          </p:sp>
        </mc:Choice>
        <mc:Fallback xmlns="">
          <p:sp>
            <p:nvSpPr>
              <p:cNvPr id="9" name="TextBox 8">
                <a:extLst>
                  <a:ext uri="{FF2B5EF4-FFF2-40B4-BE49-F238E27FC236}">
                    <a16:creationId xmlns:a16="http://schemas.microsoft.com/office/drawing/2014/main" id="{8EE396DE-71EE-7227-B552-F9CBC9F70072}"/>
                  </a:ext>
                </a:extLst>
              </p:cNvPr>
              <p:cNvSpPr txBox="1">
                <a:spLocks noRot="1" noChangeAspect="1" noMove="1" noResize="1" noEditPoints="1" noAdjustHandles="1" noChangeArrowheads="1" noChangeShapeType="1" noTextEdit="1"/>
              </p:cNvSpPr>
              <p:nvPr/>
            </p:nvSpPr>
            <p:spPr>
              <a:xfrm>
                <a:off x="8003822" y="3156312"/>
                <a:ext cx="677334" cy="64633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0512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strVal val="ppt_w+.3"/>
                                          </p:val>
                                        </p:tav>
                                      </p:tavLst>
                                    </p:anim>
                                    <p:anim calcmode="lin" valueType="num">
                                      <p:cBhvr>
                                        <p:cTn id="7" dur="1000"/>
                                        <p:tgtEl>
                                          <p:spTgt spid="6"/>
                                        </p:tgtEl>
                                        <p:attrNameLst>
                                          <p:attrName>ppt_h</p:attrName>
                                        </p:attrNameLst>
                                      </p:cBhvr>
                                      <p:tavLst>
                                        <p:tav tm="0">
                                          <p:val>
                                            <p:strVal val="ppt_h"/>
                                          </p:val>
                                        </p:tav>
                                        <p:tav tm="100000">
                                          <p:val>
                                            <p:strVal val="ppt_h"/>
                                          </p:val>
                                        </p:tav>
                                      </p:tavLst>
                                    </p:anim>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par>
                                <p:cTn id="10" presetID="50" presetClass="exit" presetSubtype="0" accel="100000" fill="hold" grpId="0" nodeType="withEffect">
                                  <p:stCondLst>
                                    <p:cond delay="0"/>
                                  </p:stCondLst>
                                  <p:childTnLst>
                                    <p:anim calcmode="lin" valueType="num">
                                      <p:cBhvr>
                                        <p:cTn id="11" dur="1000"/>
                                        <p:tgtEl>
                                          <p:spTgt spid="9"/>
                                        </p:tgtEl>
                                        <p:attrNameLst>
                                          <p:attrName>ppt_w</p:attrName>
                                        </p:attrNameLst>
                                      </p:cBhvr>
                                      <p:tavLst>
                                        <p:tav tm="0">
                                          <p:val>
                                            <p:strVal val="ppt_w"/>
                                          </p:val>
                                        </p:tav>
                                        <p:tav tm="100000">
                                          <p:val>
                                            <p:strVal val="ppt_w+.3"/>
                                          </p:val>
                                        </p:tav>
                                      </p:tavLst>
                                    </p:anim>
                                    <p:anim calcmode="lin" valueType="num">
                                      <p:cBhvr>
                                        <p:cTn id="12" dur="1000"/>
                                        <p:tgtEl>
                                          <p:spTgt spid="9"/>
                                        </p:tgtEl>
                                        <p:attrNameLst>
                                          <p:attrName>ppt_h</p:attrName>
                                        </p:attrNameLst>
                                      </p:cBhvr>
                                      <p:tavLst>
                                        <p:tav tm="0">
                                          <p:val>
                                            <p:strVal val="ppt_h"/>
                                          </p:val>
                                        </p:tav>
                                        <p:tav tm="100000">
                                          <p:val>
                                            <p:strVal val="ppt_h"/>
                                          </p:val>
                                        </p:tav>
                                      </p:tavLst>
                                    </p:anim>
                                    <p:animEffect transition="out" filter="fade">
                                      <p:cBhvr>
                                        <p:cTn id="13" dur="1000"/>
                                        <p:tgtEl>
                                          <p:spTgt spid="9"/>
                                        </p:tgtEl>
                                      </p:cBhvr>
                                    </p:animEffect>
                                    <p:set>
                                      <p:cBhvr>
                                        <p:cTn id="14"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996C-B5F6-B594-B19D-FDB3BDDBA4D7}"/>
              </a:ext>
            </a:extLst>
          </p:cNvPr>
          <p:cNvSpPr>
            <a:spLocks noGrp="1"/>
          </p:cNvSpPr>
          <p:nvPr>
            <p:ph type="title"/>
          </p:nvPr>
        </p:nvSpPr>
        <p:spPr/>
        <p:txBody>
          <a:bodyPr/>
          <a:lstStyle/>
          <a:p>
            <a:r>
              <a:rPr lang="en-US" dirty="0"/>
              <a:t>Reversible classical information processing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AA8FCB-12CC-692A-1B75-ED3ACF8A8CF2}"/>
                  </a:ext>
                </a:extLst>
              </p:cNvPr>
              <p:cNvSpPr>
                <a:spLocks noGrp="1"/>
              </p:cNvSpPr>
              <p:nvPr>
                <p:ph idx="1"/>
              </p:nvPr>
            </p:nvSpPr>
            <p:spPr>
              <a:xfrm>
                <a:off x="838200" y="1825625"/>
                <a:ext cx="10515600" cy="4832350"/>
              </a:xfrm>
            </p:spPr>
            <p:txBody>
              <a:bodyPr>
                <a:normAutofit/>
              </a:bodyPr>
              <a:lstStyle/>
              <a:p>
                <a:r>
                  <a:rPr lang="en-US" sz="2400" dirty="0"/>
                  <a:t>The system </a:t>
                </a:r>
                <a14:m>
                  <m:oMath xmlns:m="http://schemas.openxmlformats.org/officeDocument/2006/math">
                    <m:r>
                      <a:rPr lang="en-CA" sz="2400" i="1">
                        <a:latin typeface="Cambria Math" panose="02040503050406030204" pitchFamily="18" charset="0"/>
                      </a:rPr>
                      <m:t>𝑆</m:t>
                    </m:r>
                    <m:r>
                      <a:rPr lang="en-CA" sz="2400" i="1">
                        <a:latin typeface="Cambria Math" panose="02040503050406030204" pitchFamily="18" charset="0"/>
                      </a:rPr>
                      <m:t> </m:t>
                    </m:r>
                  </m:oMath>
                </a14:m>
                <a:r>
                  <a:rPr lang="en-CA" sz="2400" dirty="0"/>
                  <a:t>can undergo transformations, which can change the state.</a:t>
                </a:r>
              </a:p>
              <a:p>
                <a:endParaRPr lang="en-CA" sz="1100" dirty="0"/>
              </a:p>
              <a:p>
                <a:r>
                  <a:rPr lang="en-CA" sz="2400" dirty="0"/>
                  <a:t>The transformation </a:t>
                </a:r>
                <a14:m>
                  <m:oMath xmlns:m="http://schemas.openxmlformats.org/officeDocument/2006/math">
                    <m:r>
                      <a:rPr lang="en-CA" sz="2400" b="0" i="1" smtClean="0">
                        <a:latin typeface="Cambria Math" panose="02040503050406030204" pitchFamily="18" charset="0"/>
                      </a:rPr>
                      <m:t>𝑅</m:t>
                    </m:r>
                  </m:oMath>
                </a14:m>
                <a:r>
                  <a:rPr lang="en-CA" sz="2400" dirty="0"/>
                  <a:t> </a:t>
                </a:r>
                <a:r>
                  <a:rPr lang="en-CA" sz="2400" b="1" i="1" dirty="0"/>
                  <a:t>acts</a:t>
                </a:r>
                <a:r>
                  <a:rPr lang="en-CA" sz="2400" dirty="0"/>
                  <a:t> on the state </a:t>
                </a:r>
                <a14:m>
                  <m:oMath xmlns:m="http://schemas.openxmlformats.org/officeDocument/2006/math">
                    <m:r>
                      <a:rPr lang="en-CA" sz="2400" b="0" i="1" smtClean="0">
                        <a:latin typeface="Cambria Math" panose="02040503050406030204" pitchFamily="18" charset="0"/>
                      </a:rPr>
                      <m:t>|</m:t>
                    </m:r>
                    <m:r>
                      <a:rPr lang="en-CA" sz="2400" b="0" i="1" smtClean="0">
                        <a:latin typeface="Cambria Math" panose="02040503050406030204" pitchFamily="18" charset="0"/>
                      </a:rPr>
                      <m:t>𝑥</m:t>
                    </m:r>
                    <m:r>
                      <a:rPr lang="en-CA" sz="2400" b="0" i="1" smtClean="0">
                        <a:latin typeface="Cambria Math" panose="02040503050406030204" pitchFamily="18" charset="0"/>
                      </a:rPr>
                      <m:t>⟩</m:t>
                    </m:r>
                  </m:oMath>
                </a14:m>
                <a:r>
                  <a:rPr lang="en-CA" sz="2400" dirty="0"/>
                  <a:t> to yield updated state </a:t>
                </a: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𝑦</m:t>
                        </m:r>
                      </m:e>
                    </m:d>
                  </m:oMath>
                </a14:m>
                <a:br>
                  <a:rPr lang="en-CA" sz="2400" dirty="0"/>
                </a:br>
                <a:br>
                  <a:rPr lang="en-CA" sz="1200" dirty="0"/>
                </a:b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𝑦</m:t>
                        </m:r>
                      </m:e>
                    </m:d>
                    <m:r>
                      <a:rPr lang="en-CA" sz="2400" b="0" i="1" smtClean="0">
                        <a:latin typeface="Cambria Math" panose="02040503050406030204" pitchFamily="18" charset="0"/>
                      </a:rPr>
                      <m:t>=</m:t>
                    </m:r>
                    <m:r>
                      <a:rPr lang="en-CA" sz="2400" b="0" i="1" smtClean="0">
                        <a:latin typeface="Cambria Math" panose="02040503050406030204" pitchFamily="18" charset="0"/>
                      </a:rPr>
                      <m:t>𝑅</m:t>
                    </m:r>
                    <m:r>
                      <a:rPr lang="en-CA" sz="2400" b="0" i="1" smtClean="0">
                        <a:latin typeface="Cambria Math" panose="02040503050406030204" pitchFamily="18" charset="0"/>
                      </a:rPr>
                      <m:t>|</m:t>
                    </m:r>
                    <m:r>
                      <a:rPr lang="en-CA" sz="2400" b="0" i="1" smtClean="0">
                        <a:latin typeface="Cambria Math" panose="02040503050406030204" pitchFamily="18" charset="0"/>
                      </a:rPr>
                      <m:t>𝑥</m:t>
                    </m:r>
                    <m:r>
                      <a:rPr lang="en-CA" sz="2400" b="0" i="1" smtClean="0">
                        <a:latin typeface="Cambria Math" panose="02040503050406030204" pitchFamily="18" charset="0"/>
                      </a:rPr>
                      <m:t>⟩</m:t>
                    </m:r>
                  </m:oMath>
                </a14:m>
                <a:endParaRPr lang="en-CA" sz="2400" dirty="0"/>
              </a:p>
              <a:p>
                <a:endParaRPr lang="en-CA" sz="1000" dirty="0"/>
              </a:p>
              <a:p>
                <a:r>
                  <a:rPr lang="en-CA" sz="2400" dirty="0"/>
                  <a:t>There exists </a:t>
                </a:r>
                <a:r>
                  <a:rPr lang="en-CA" sz="2400" b="1" i="1" dirty="0"/>
                  <a:t>identity </a:t>
                </a:r>
                <a:r>
                  <a:rPr lang="en-CA" sz="2400" dirty="0"/>
                  <a:t>transformation </a:t>
                </a:r>
                <a14:m>
                  <m:oMath xmlns:m="http://schemas.openxmlformats.org/officeDocument/2006/math">
                    <m:r>
                      <a:rPr lang="en-CA" sz="2400" b="0" i="1" smtClean="0">
                        <a:latin typeface="Cambria Math" panose="02040503050406030204" pitchFamily="18" charset="0"/>
                      </a:rPr>
                      <m:t>𝐼</m:t>
                    </m:r>
                  </m:oMath>
                </a14:m>
                <a:r>
                  <a:rPr lang="en-CA" sz="2400" dirty="0"/>
                  <a:t> that leaves state unchanged:</a:t>
                </a:r>
                <a:br>
                  <a:rPr lang="en-CA" sz="2400" dirty="0"/>
                </a:br>
                <a:br>
                  <a:rPr lang="en-CA" sz="2400" dirty="0"/>
                </a:b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𝑥</m:t>
                        </m:r>
                      </m:e>
                    </m:d>
                    <m:r>
                      <a:rPr lang="en-CA" sz="2400" b="0" i="1" smtClean="0">
                        <a:latin typeface="Cambria Math" panose="02040503050406030204" pitchFamily="18" charset="0"/>
                      </a:rPr>
                      <m:t>=</m:t>
                    </m:r>
                    <m:r>
                      <a:rPr lang="en-CA" sz="2400" b="0" i="1" smtClean="0">
                        <a:latin typeface="Cambria Math" panose="02040503050406030204" pitchFamily="18" charset="0"/>
                      </a:rPr>
                      <m:t>𝐼</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𝑥</m:t>
                        </m:r>
                      </m:e>
                    </m:d>
                  </m:oMath>
                </a14:m>
                <a:br>
                  <a:rPr lang="en-CA" sz="2400" dirty="0"/>
                </a:br>
                <a:br>
                  <a:rPr lang="en-CA" sz="400" dirty="0"/>
                </a:br>
                <a:endParaRPr lang="en-CA" sz="2400" dirty="0"/>
              </a:p>
              <a:p>
                <a:r>
                  <a:rPr lang="en-CA" sz="2400" dirty="0"/>
                  <a:t>Can combine transformations </a:t>
                </a:r>
                <a14:m>
                  <m:oMath xmlns:m="http://schemas.openxmlformats.org/officeDocument/2006/math">
                    <m:r>
                      <a:rPr lang="en-CA" sz="2400" b="0" i="1" smtClean="0">
                        <a:latin typeface="Cambria Math" panose="02040503050406030204" pitchFamily="18" charset="0"/>
                      </a:rPr>
                      <m:t>𝑅</m:t>
                    </m:r>
                  </m:oMath>
                </a14:m>
                <a:r>
                  <a:rPr lang="en-CA" sz="2400" dirty="0"/>
                  <a:t> and </a:t>
                </a:r>
                <a14:m>
                  <m:oMath xmlns:m="http://schemas.openxmlformats.org/officeDocument/2006/math">
                    <m:r>
                      <a:rPr lang="en-CA" sz="2400" b="0" i="1" smtClean="0">
                        <a:latin typeface="Cambria Math" panose="02040503050406030204" pitchFamily="18" charset="0"/>
                      </a:rPr>
                      <m:t>𝑈</m:t>
                    </m:r>
                  </m:oMath>
                </a14:m>
                <a:r>
                  <a:rPr lang="en-CA" sz="2400" dirty="0"/>
                  <a:t> to get transformation </a:t>
                </a:r>
                <a14:m>
                  <m:oMath xmlns:m="http://schemas.openxmlformats.org/officeDocument/2006/math">
                    <m:r>
                      <a:rPr lang="en-CA" sz="2400" b="0" i="1" smtClean="0">
                        <a:latin typeface="Cambria Math" panose="02040503050406030204" pitchFamily="18" charset="0"/>
                      </a:rPr>
                      <m:t>𝑈𝑅</m:t>
                    </m:r>
                  </m:oMath>
                </a14:m>
                <a:br>
                  <a:rPr lang="en-CA" sz="2400" dirty="0"/>
                </a:br>
                <a:br>
                  <a:rPr lang="en-CA" sz="2400" dirty="0"/>
                </a:br>
                <a14:m>
                  <m:oMath xmlns:m="http://schemas.openxmlformats.org/officeDocument/2006/math">
                    <m:d>
                      <m:dPr>
                        <m:begChr m:val="|"/>
                        <m:endChr m:val="⟩"/>
                        <m:ctrlPr>
                          <a:rPr lang="en-CA" sz="2400" b="0" i="1" smtClean="0">
                            <a:latin typeface="Cambria Math" panose="02040503050406030204" pitchFamily="18" charset="0"/>
                          </a:rPr>
                        </m:ctrlPr>
                      </m:dPr>
                      <m:e>
                        <m:r>
                          <m:rPr>
                            <m:sty m:val="p"/>
                          </m:rPr>
                          <a:rPr lang="en-CA" sz="2400" b="0" i="0" smtClean="0">
                            <a:latin typeface="Cambria Math" panose="02040503050406030204" pitchFamily="18" charset="0"/>
                          </a:rPr>
                          <m:t>z</m:t>
                        </m:r>
                      </m:e>
                    </m:d>
                    <m:r>
                      <a:rPr lang="en-CA" sz="2400" b="0" i="1" smtClean="0">
                        <a:latin typeface="Cambria Math" panose="02040503050406030204" pitchFamily="18" charset="0"/>
                      </a:rPr>
                      <m:t>=</m:t>
                    </m:r>
                    <m:r>
                      <a:rPr lang="en-CA" sz="2400" b="0" i="1" smtClean="0">
                        <a:latin typeface="Cambria Math" panose="02040503050406030204" pitchFamily="18" charset="0"/>
                      </a:rPr>
                      <m:t>𝑈𝑅</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𝑥</m:t>
                        </m:r>
                      </m:e>
                    </m:d>
                    <m:r>
                      <a:rPr lang="en-CA" sz="2400" b="0" i="1" smtClean="0">
                        <a:latin typeface="Cambria Math" panose="02040503050406030204" pitchFamily="18" charset="0"/>
                      </a:rPr>
                      <m:t>=</m:t>
                    </m:r>
                    <m:r>
                      <a:rPr lang="en-CA" sz="2400" b="0" i="1" smtClean="0">
                        <a:latin typeface="Cambria Math" panose="02040503050406030204" pitchFamily="18" charset="0"/>
                      </a:rPr>
                      <m:t>𝑈</m:t>
                    </m:r>
                    <m:d>
                      <m:dPr>
                        <m:ctrlPr>
                          <a:rPr lang="en-CA" sz="2400" b="0" i="1" smtClean="0">
                            <a:latin typeface="Cambria Math" panose="02040503050406030204" pitchFamily="18" charset="0"/>
                          </a:rPr>
                        </m:ctrlPr>
                      </m:dPr>
                      <m:e>
                        <m:r>
                          <a:rPr lang="en-CA" sz="2400" b="0" i="1" smtClean="0">
                            <a:latin typeface="Cambria Math" panose="02040503050406030204" pitchFamily="18" charset="0"/>
                          </a:rPr>
                          <m:t>𝑅</m:t>
                        </m:r>
                        <m:r>
                          <a:rPr lang="en-CA" sz="2400" b="0" i="1" smtClean="0">
                            <a:latin typeface="Cambria Math" panose="02040503050406030204" pitchFamily="18" charset="0"/>
                          </a:rPr>
                          <m:t>|</m:t>
                        </m:r>
                        <m:r>
                          <a:rPr lang="en-CA" sz="2400" b="0" i="1" smtClean="0">
                            <a:latin typeface="Cambria Math" panose="02040503050406030204" pitchFamily="18" charset="0"/>
                          </a:rPr>
                          <m:t>𝑥</m:t>
                        </m:r>
                        <m:r>
                          <a:rPr lang="en-CA" sz="2400" b="0" i="1" smtClean="0">
                            <a:latin typeface="Cambria Math" panose="02040503050406030204" pitchFamily="18" charset="0"/>
                          </a:rPr>
                          <m:t>⟩</m:t>
                        </m:r>
                      </m:e>
                    </m:d>
                    <m:r>
                      <a:rPr lang="en-CA" sz="2400" b="0" i="1" smtClean="0">
                        <a:latin typeface="Cambria Math" panose="02040503050406030204" pitchFamily="18" charset="0"/>
                      </a:rPr>
                      <m:t>=</m:t>
                    </m:r>
                    <m:r>
                      <a:rPr lang="en-CA" sz="2400" b="0" i="1" smtClean="0">
                        <a:latin typeface="Cambria Math" panose="02040503050406030204" pitchFamily="18" charset="0"/>
                      </a:rPr>
                      <m:t>𝑈</m:t>
                    </m:r>
                    <m:r>
                      <a:rPr lang="en-CA" sz="2400" b="0" i="1" smtClean="0">
                        <a:latin typeface="Cambria Math" panose="02040503050406030204" pitchFamily="18" charset="0"/>
                      </a:rPr>
                      <m:t>|</m:t>
                    </m:r>
                    <m:r>
                      <a:rPr lang="en-CA" sz="2400" b="0" i="1" smtClean="0">
                        <a:latin typeface="Cambria Math" panose="02040503050406030204" pitchFamily="18" charset="0"/>
                      </a:rPr>
                      <m:t>𝑦</m:t>
                    </m:r>
                    <m:r>
                      <a:rPr lang="en-CA" sz="2400" b="0" i="1" smtClean="0">
                        <a:latin typeface="Cambria Math" panose="02040503050406030204" pitchFamily="18" charset="0"/>
                      </a:rPr>
                      <m:t>⟩</m:t>
                    </m:r>
                  </m:oMath>
                </a14:m>
                <a:endParaRPr lang="en-CA" sz="2400" dirty="0"/>
              </a:p>
            </p:txBody>
          </p:sp>
        </mc:Choice>
        <mc:Fallback xmlns="">
          <p:sp>
            <p:nvSpPr>
              <p:cNvPr id="3" name="Content Placeholder 2">
                <a:extLst>
                  <a:ext uri="{FF2B5EF4-FFF2-40B4-BE49-F238E27FC236}">
                    <a16:creationId xmlns:a16="http://schemas.microsoft.com/office/drawing/2014/main" id="{61AA8FCB-12CC-692A-1B75-ED3ACF8A8CF2}"/>
                  </a:ext>
                </a:extLst>
              </p:cNvPr>
              <p:cNvSpPr>
                <a:spLocks noGrp="1" noRot="1" noChangeAspect="1" noMove="1" noResize="1" noEditPoints="1" noAdjustHandles="1" noChangeArrowheads="1" noChangeShapeType="1" noTextEdit="1"/>
              </p:cNvSpPr>
              <p:nvPr>
                <p:ph idx="1"/>
              </p:nvPr>
            </p:nvSpPr>
            <p:spPr>
              <a:xfrm>
                <a:off x="838200" y="1825625"/>
                <a:ext cx="10515600" cy="4832350"/>
              </a:xfrm>
              <a:blipFill>
                <a:blip r:embed="rId2"/>
                <a:stretch>
                  <a:fillRect l="-844" t="-1571"/>
                </a:stretch>
              </a:blipFill>
            </p:spPr>
            <p:txBody>
              <a:bodyPr/>
              <a:lstStyle/>
              <a:p>
                <a:r>
                  <a:rPr lang="en-US">
                    <a:noFill/>
                  </a:rPr>
                  <a:t> </a:t>
                </a:r>
              </a:p>
            </p:txBody>
          </p:sp>
        </mc:Fallback>
      </mc:AlternateContent>
      <p:sp>
        <p:nvSpPr>
          <p:cNvPr id="4" name="Cube 3">
            <a:extLst>
              <a:ext uri="{FF2B5EF4-FFF2-40B4-BE49-F238E27FC236}">
                <a16:creationId xmlns:a16="http://schemas.microsoft.com/office/drawing/2014/main" id="{A3DB8FBF-DDA5-EF19-6A06-4B6073251B82}"/>
              </a:ext>
            </a:extLst>
          </p:cNvPr>
          <p:cNvSpPr/>
          <p:nvPr/>
        </p:nvSpPr>
        <p:spPr>
          <a:xfrm>
            <a:off x="9729749" y="4492591"/>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F19ADC0-6961-8176-452B-9E6239B70570}"/>
                  </a:ext>
                </a:extLst>
              </p:cNvPr>
              <p:cNvSpPr/>
              <p:nvPr/>
            </p:nvSpPr>
            <p:spPr>
              <a:xfrm>
                <a:off x="10014885" y="5942568"/>
                <a:ext cx="3638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𝑆</m:t>
                      </m:r>
                    </m:oMath>
                  </m:oMathPara>
                </a14:m>
                <a:endParaRPr lang="en-US" dirty="0"/>
              </a:p>
            </p:txBody>
          </p:sp>
        </mc:Choice>
        <mc:Fallback xmlns="">
          <p:sp>
            <p:nvSpPr>
              <p:cNvPr id="5" name="Rectangle 4">
                <a:extLst>
                  <a:ext uri="{FF2B5EF4-FFF2-40B4-BE49-F238E27FC236}">
                    <a16:creationId xmlns:a16="http://schemas.microsoft.com/office/drawing/2014/main" id="{7F19ADC0-6961-8176-452B-9E6239B70570}"/>
                  </a:ext>
                </a:extLst>
              </p:cNvPr>
              <p:cNvSpPr>
                <a:spLocks noRot="1" noChangeAspect="1" noMove="1" noResize="1" noEditPoints="1" noAdjustHandles="1" noChangeArrowheads="1" noChangeShapeType="1" noTextEdit="1"/>
              </p:cNvSpPr>
              <p:nvPr/>
            </p:nvSpPr>
            <p:spPr>
              <a:xfrm>
                <a:off x="10014885" y="5942568"/>
                <a:ext cx="36388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9768C4C-C4E6-1097-6A7D-CB469C0E8D4D}"/>
                  </a:ext>
                </a:extLst>
              </p:cNvPr>
              <p:cNvSpPr txBox="1"/>
              <p:nvPr/>
            </p:nvSpPr>
            <p:spPr>
              <a:xfrm>
                <a:off x="9875911" y="5085107"/>
                <a:ext cx="641827"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𝑦</m:t>
                      </m:r>
                      <m:r>
                        <a:rPr lang="en-CA" b="0" i="1" smtClean="0">
                          <a:latin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19768C4C-C4E6-1097-6A7D-CB469C0E8D4D}"/>
                  </a:ext>
                </a:extLst>
              </p:cNvPr>
              <p:cNvSpPr txBox="1">
                <a:spLocks noRot="1" noChangeAspect="1" noMove="1" noResize="1" noEditPoints="1" noAdjustHandles="1" noChangeArrowheads="1" noChangeShapeType="1" noTextEdit="1"/>
              </p:cNvSpPr>
              <p:nvPr/>
            </p:nvSpPr>
            <p:spPr>
              <a:xfrm>
                <a:off x="9875911" y="5085107"/>
                <a:ext cx="641827" cy="369332"/>
              </a:xfrm>
              <a:prstGeom prst="rect">
                <a:avLst/>
              </a:prstGeom>
              <a:blipFill>
                <a:blip r:embed="rId4"/>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14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996C-B5F6-B594-B19D-FDB3BDDBA4D7}"/>
              </a:ext>
            </a:extLst>
          </p:cNvPr>
          <p:cNvSpPr>
            <a:spLocks noGrp="1"/>
          </p:cNvSpPr>
          <p:nvPr>
            <p:ph type="title"/>
          </p:nvPr>
        </p:nvSpPr>
        <p:spPr/>
        <p:txBody>
          <a:bodyPr/>
          <a:lstStyle/>
          <a:p>
            <a:r>
              <a:rPr lang="en-US" dirty="0"/>
              <a:t>Reversible classical information processing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AA8FCB-12CC-692A-1B75-ED3ACF8A8CF2}"/>
                  </a:ext>
                </a:extLst>
              </p:cNvPr>
              <p:cNvSpPr>
                <a:spLocks noGrp="1"/>
              </p:cNvSpPr>
              <p:nvPr>
                <p:ph idx="1"/>
              </p:nvPr>
            </p:nvSpPr>
            <p:spPr>
              <a:xfrm>
                <a:off x="838200" y="1825625"/>
                <a:ext cx="10515600" cy="4832350"/>
              </a:xfrm>
            </p:spPr>
            <p:txBody>
              <a:bodyPr>
                <a:normAutofit/>
              </a:bodyPr>
              <a:lstStyle/>
              <a:p>
                <a:r>
                  <a:rPr lang="en-CA" sz="2400" dirty="0"/>
                  <a:t>All transformations </a:t>
                </a:r>
                <a14:m>
                  <m:oMath xmlns:m="http://schemas.openxmlformats.org/officeDocument/2006/math">
                    <m:r>
                      <a:rPr lang="en-CA" sz="2400" b="0" i="1" smtClean="0">
                        <a:latin typeface="Cambria Math" panose="02040503050406030204" pitchFamily="18" charset="0"/>
                      </a:rPr>
                      <m:t>𝑅</m:t>
                    </m:r>
                    <m:r>
                      <a:rPr lang="en-CA" sz="2400" i="1" smtClean="0">
                        <a:latin typeface="Cambria Math" panose="02040503050406030204" pitchFamily="18" charset="0"/>
                      </a:rPr>
                      <m:t> </m:t>
                    </m:r>
                  </m:oMath>
                </a14:m>
                <a:r>
                  <a:rPr lang="en-CA" sz="2400" dirty="0"/>
                  <a:t>must be </a:t>
                </a:r>
                <a:r>
                  <a:rPr lang="en-CA" sz="2400" b="1" dirty="0"/>
                  <a:t>reversible</a:t>
                </a:r>
                <a:r>
                  <a:rPr lang="en-CA" sz="2400" dirty="0"/>
                  <a:t>. </a:t>
                </a:r>
              </a:p>
              <a:p>
                <a:r>
                  <a:rPr lang="en-CA" sz="2400" dirty="0"/>
                  <a:t>Equivalently: </a:t>
                </a:r>
                <a14:m>
                  <m:oMath xmlns:m="http://schemas.openxmlformats.org/officeDocument/2006/math">
                    <m:r>
                      <a:rPr lang="en-CA" sz="2400" b="0" i="1" smtClean="0">
                        <a:latin typeface="Cambria Math" panose="02040503050406030204" pitchFamily="18" charset="0"/>
                      </a:rPr>
                      <m:t>𝑅</m:t>
                    </m:r>
                  </m:oMath>
                </a14:m>
                <a:r>
                  <a:rPr lang="en-CA" sz="2400" dirty="0"/>
                  <a:t> is a bijection between </a:t>
                </a:r>
                <a14:m>
                  <m:oMath xmlns:m="http://schemas.openxmlformats.org/officeDocument/2006/math">
                    <m:r>
                      <a:rPr lang="en-CA" sz="2400" b="0" i="1" smtClean="0">
                        <a:latin typeface="Cambria Math" panose="02040503050406030204" pitchFamily="18" charset="0"/>
                      </a:rPr>
                      <m:t>{0,1,…,</m:t>
                    </m:r>
                    <m:r>
                      <a:rPr lang="en-CA" sz="2400" b="0" i="1" smtClean="0">
                        <a:latin typeface="Cambria Math" panose="02040503050406030204" pitchFamily="18" charset="0"/>
                      </a:rPr>
                      <m:t>𝑑</m:t>
                    </m:r>
                    <m:r>
                      <a:rPr lang="en-CA" sz="2400" b="0" i="1" smtClean="0">
                        <a:latin typeface="Cambria Math" panose="02040503050406030204" pitchFamily="18" charset="0"/>
                      </a:rPr>
                      <m:t>−1}</m:t>
                    </m:r>
                  </m:oMath>
                </a14:m>
                <a:endParaRPr lang="en-CA" b="0" i="1" dirty="0">
                  <a:latin typeface="Cambria Math" panose="02040503050406030204" pitchFamily="18" charset="0"/>
                </a:endParaRPr>
              </a:p>
              <a:p>
                <a:r>
                  <a:rPr lang="en-CA" sz="2400" dirty="0"/>
                  <a:t>Equivalently: </a:t>
                </a:r>
                <a14:m>
                  <m:oMath xmlns:m="http://schemas.openxmlformats.org/officeDocument/2006/math">
                    <m:r>
                      <a:rPr lang="en-CA" sz="2400" b="0" i="1" smtClean="0">
                        <a:latin typeface="Cambria Math" panose="02040503050406030204" pitchFamily="18" charset="0"/>
                      </a:rPr>
                      <m:t>𝑅</m:t>
                    </m:r>
                  </m:oMath>
                </a14:m>
                <a:r>
                  <a:rPr lang="en-CA" sz="2400" dirty="0"/>
                  <a:t> is a permutation</a:t>
                </a:r>
                <a:endParaRPr lang="en-CA" b="0" dirty="0"/>
              </a:p>
              <a:p>
                <a:r>
                  <a:rPr lang="en-CA" sz="2400" dirty="0"/>
                  <a:t>Equivalently: </a:t>
                </a:r>
                <a:r>
                  <a:rPr lang="en-CA" sz="2400" b="0" dirty="0"/>
                  <a:t>there exists </a:t>
                </a:r>
                <a:r>
                  <a:rPr lang="en-CA" sz="2400" b="1" dirty="0"/>
                  <a:t>inverse </a:t>
                </a:r>
                <a14:m>
                  <m:oMath xmlns:m="http://schemas.openxmlformats.org/officeDocument/2006/math">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𝑅</m:t>
                        </m:r>
                      </m:e>
                      <m:sup>
                        <m:r>
                          <a:rPr lang="en-CA" sz="2400" b="0" i="1" smtClean="0">
                            <a:latin typeface="Cambria Math" panose="02040503050406030204" pitchFamily="18" charset="0"/>
                          </a:rPr>
                          <m:t>−1</m:t>
                        </m:r>
                      </m:sup>
                    </m:sSup>
                  </m:oMath>
                </a14:m>
                <a:r>
                  <a:rPr lang="en-CA" sz="2400" dirty="0"/>
                  <a:t> so that </a:t>
                </a:r>
                <a14:m>
                  <m:oMath xmlns:m="http://schemas.openxmlformats.org/officeDocument/2006/math">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𝑅</m:t>
                        </m:r>
                      </m:e>
                      <m:sup>
                        <m:r>
                          <a:rPr lang="en-CA" sz="2400" b="0" i="1" smtClean="0">
                            <a:latin typeface="Cambria Math" panose="02040503050406030204" pitchFamily="18" charset="0"/>
                          </a:rPr>
                          <m:t>−1</m:t>
                        </m:r>
                      </m:sup>
                    </m:sSup>
                    <m:r>
                      <a:rPr lang="en-CA" sz="2400" b="0" i="1" smtClean="0">
                        <a:latin typeface="Cambria Math" panose="02040503050406030204" pitchFamily="18" charset="0"/>
                      </a:rPr>
                      <m:t>𝑅</m:t>
                    </m:r>
                    <m:r>
                      <a:rPr lang="en-CA" sz="2400" b="0" i="0" smtClean="0">
                        <a:latin typeface="Cambria Math" panose="02040503050406030204" pitchFamily="18" charset="0"/>
                      </a:rPr>
                      <m:t>=</m:t>
                    </m:r>
                    <m:r>
                      <a:rPr lang="en-CA" sz="2400" b="0" i="1" smtClean="0">
                        <a:latin typeface="Cambria Math" panose="02040503050406030204" pitchFamily="18" charset="0"/>
                      </a:rPr>
                      <m:t>𝑅</m:t>
                    </m:r>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𝑅</m:t>
                        </m:r>
                      </m:e>
                      <m:sup>
                        <m:r>
                          <a:rPr lang="en-CA" sz="2400" b="0" i="1" smtClean="0">
                            <a:latin typeface="Cambria Math" panose="02040503050406030204" pitchFamily="18" charset="0"/>
                          </a:rPr>
                          <m:t>−1</m:t>
                        </m:r>
                      </m:sup>
                    </m:sSup>
                    <m:r>
                      <a:rPr lang="en-CA" sz="2400" b="0" i="1" smtClean="0">
                        <a:latin typeface="Cambria Math" panose="02040503050406030204" pitchFamily="18" charset="0"/>
                      </a:rPr>
                      <m:t>=</m:t>
                    </m:r>
                    <m:r>
                      <a:rPr lang="en-CA" sz="2400" b="0" i="1" smtClean="0">
                        <a:latin typeface="Cambria Math" panose="02040503050406030204" pitchFamily="18" charset="0"/>
                      </a:rPr>
                      <m:t>𝐼</m:t>
                    </m:r>
                  </m:oMath>
                </a14:m>
                <a:r>
                  <a:rPr lang="en-CA" sz="2400" dirty="0"/>
                  <a:t>:</a:t>
                </a:r>
                <a:br>
                  <a:rPr lang="en-CA" sz="2400" dirty="0"/>
                </a:br>
                <a:br>
                  <a:rPr lang="en-CA" sz="2400" dirty="0"/>
                </a:b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𝑥</m:t>
                        </m:r>
                      </m:e>
                    </m:d>
                    <m:r>
                      <a:rPr lang="en-CA" sz="2400" b="0" i="1" smtClean="0">
                        <a:latin typeface="Cambria Math" panose="02040503050406030204" pitchFamily="18" charset="0"/>
                      </a:rPr>
                      <m:t>=</m:t>
                    </m:r>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𝑅</m:t>
                        </m:r>
                      </m:e>
                      <m:sup>
                        <m:r>
                          <a:rPr lang="en-CA" sz="2400" b="0" i="1" smtClean="0">
                            <a:latin typeface="Cambria Math" panose="02040503050406030204" pitchFamily="18" charset="0"/>
                          </a:rPr>
                          <m:t>−1</m:t>
                        </m:r>
                      </m:sup>
                    </m:sSup>
                    <m:r>
                      <a:rPr lang="en-CA" sz="2400" b="0" i="1" smtClean="0">
                        <a:latin typeface="Cambria Math" panose="02040503050406030204" pitchFamily="18" charset="0"/>
                      </a:rPr>
                      <m:t>𝑅</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𝑥</m:t>
                        </m:r>
                      </m:e>
                    </m:d>
                    <m:r>
                      <a:rPr lang="en-CA" sz="2400" b="0" i="1" smtClean="0">
                        <a:latin typeface="Cambria Math" panose="02040503050406030204" pitchFamily="18" charset="0"/>
                      </a:rPr>
                      <m:t>=</m:t>
                    </m:r>
                    <m:r>
                      <a:rPr lang="en-CA" sz="2400" b="0" i="1" smtClean="0">
                        <a:latin typeface="Cambria Math" panose="02040503050406030204" pitchFamily="18" charset="0"/>
                      </a:rPr>
                      <m:t>𝑅</m:t>
                    </m:r>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𝑅</m:t>
                        </m:r>
                      </m:e>
                      <m:sup>
                        <m:r>
                          <a:rPr lang="en-CA" sz="2400" b="0" i="1" smtClean="0">
                            <a:latin typeface="Cambria Math" panose="02040503050406030204" pitchFamily="18" charset="0"/>
                          </a:rPr>
                          <m:t>−1</m:t>
                        </m:r>
                      </m:sup>
                    </m:sSup>
                    <m:r>
                      <a:rPr lang="en-CA" sz="2400" b="0" i="1" smtClean="0">
                        <a:latin typeface="Cambria Math" panose="02040503050406030204" pitchFamily="18" charset="0"/>
                      </a:rPr>
                      <m:t>|</m:t>
                    </m:r>
                    <m:r>
                      <a:rPr lang="en-CA" sz="2400" b="0" i="1" smtClean="0">
                        <a:latin typeface="Cambria Math" panose="02040503050406030204" pitchFamily="18" charset="0"/>
                      </a:rPr>
                      <m:t>𝑥</m:t>
                    </m:r>
                    <m:r>
                      <a:rPr lang="en-CA" sz="2400" b="0" i="1" smtClean="0">
                        <a:latin typeface="Cambria Math" panose="02040503050406030204" pitchFamily="18" charset="0"/>
                      </a:rPr>
                      <m:t>⟩</m:t>
                    </m:r>
                  </m:oMath>
                </a14:m>
                <a:br>
                  <a:rPr lang="en-CA" sz="2400" dirty="0"/>
                </a:br>
                <a:endParaRPr lang="en-CA" sz="2400" dirty="0"/>
              </a:p>
              <a:p>
                <a:endParaRPr lang="en-CA" sz="2400" dirty="0"/>
              </a:p>
            </p:txBody>
          </p:sp>
        </mc:Choice>
        <mc:Fallback xmlns="">
          <p:sp>
            <p:nvSpPr>
              <p:cNvPr id="3" name="Content Placeholder 2">
                <a:extLst>
                  <a:ext uri="{FF2B5EF4-FFF2-40B4-BE49-F238E27FC236}">
                    <a16:creationId xmlns:a16="http://schemas.microsoft.com/office/drawing/2014/main" id="{61AA8FCB-12CC-692A-1B75-ED3ACF8A8CF2}"/>
                  </a:ext>
                </a:extLst>
              </p:cNvPr>
              <p:cNvSpPr>
                <a:spLocks noGrp="1" noRot="1" noChangeAspect="1" noMove="1" noResize="1" noEditPoints="1" noAdjustHandles="1" noChangeArrowheads="1" noChangeShapeType="1" noTextEdit="1"/>
              </p:cNvSpPr>
              <p:nvPr>
                <p:ph idx="1"/>
              </p:nvPr>
            </p:nvSpPr>
            <p:spPr>
              <a:xfrm>
                <a:off x="838200" y="1825625"/>
                <a:ext cx="10515600" cy="4832350"/>
              </a:xfrm>
              <a:blipFill>
                <a:blip r:embed="rId2"/>
                <a:stretch>
                  <a:fillRect l="-844" t="-1571"/>
                </a:stretch>
              </a:blipFill>
            </p:spPr>
            <p:txBody>
              <a:bodyPr/>
              <a:lstStyle/>
              <a:p>
                <a:r>
                  <a:rPr lang="en-US">
                    <a:noFill/>
                  </a:rPr>
                  <a:t> </a:t>
                </a:r>
              </a:p>
            </p:txBody>
          </p:sp>
        </mc:Fallback>
      </mc:AlternateContent>
      <p:sp>
        <p:nvSpPr>
          <p:cNvPr id="4" name="Cube 3">
            <a:extLst>
              <a:ext uri="{FF2B5EF4-FFF2-40B4-BE49-F238E27FC236}">
                <a16:creationId xmlns:a16="http://schemas.microsoft.com/office/drawing/2014/main" id="{A3DB8FBF-DDA5-EF19-6A06-4B6073251B82}"/>
              </a:ext>
            </a:extLst>
          </p:cNvPr>
          <p:cNvSpPr/>
          <p:nvPr/>
        </p:nvSpPr>
        <p:spPr>
          <a:xfrm>
            <a:off x="9729749" y="4492591"/>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F19ADC0-6961-8176-452B-9E6239B70570}"/>
                  </a:ext>
                </a:extLst>
              </p:cNvPr>
              <p:cNvSpPr/>
              <p:nvPr/>
            </p:nvSpPr>
            <p:spPr>
              <a:xfrm>
                <a:off x="10014885" y="5942568"/>
                <a:ext cx="3638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𝑆</m:t>
                      </m:r>
                    </m:oMath>
                  </m:oMathPara>
                </a14:m>
                <a:endParaRPr lang="en-US" dirty="0"/>
              </a:p>
            </p:txBody>
          </p:sp>
        </mc:Choice>
        <mc:Fallback xmlns="">
          <p:sp>
            <p:nvSpPr>
              <p:cNvPr id="5" name="Rectangle 4">
                <a:extLst>
                  <a:ext uri="{FF2B5EF4-FFF2-40B4-BE49-F238E27FC236}">
                    <a16:creationId xmlns:a16="http://schemas.microsoft.com/office/drawing/2014/main" id="{7F19ADC0-6961-8176-452B-9E6239B70570}"/>
                  </a:ext>
                </a:extLst>
              </p:cNvPr>
              <p:cNvSpPr>
                <a:spLocks noRot="1" noChangeAspect="1" noMove="1" noResize="1" noEditPoints="1" noAdjustHandles="1" noChangeArrowheads="1" noChangeShapeType="1" noTextEdit="1"/>
              </p:cNvSpPr>
              <p:nvPr/>
            </p:nvSpPr>
            <p:spPr>
              <a:xfrm>
                <a:off x="10014885" y="5942568"/>
                <a:ext cx="36388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9768C4C-C4E6-1097-6A7D-CB469C0E8D4D}"/>
                  </a:ext>
                </a:extLst>
              </p:cNvPr>
              <p:cNvSpPr txBox="1"/>
              <p:nvPr/>
            </p:nvSpPr>
            <p:spPr>
              <a:xfrm>
                <a:off x="9875911" y="5085107"/>
                <a:ext cx="641827"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𝑦</m:t>
                      </m:r>
                      <m:r>
                        <a:rPr lang="en-CA" b="0" i="1" smtClean="0">
                          <a:latin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19768C4C-C4E6-1097-6A7D-CB469C0E8D4D}"/>
                  </a:ext>
                </a:extLst>
              </p:cNvPr>
              <p:cNvSpPr txBox="1">
                <a:spLocks noRot="1" noChangeAspect="1" noMove="1" noResize="1" noEditPoints="1" noAdjustHandles="1" noChangeArrowheads="1" noChangeShapeType="1" noTextEdit="1"/>
              </p:cNvSpPr>
              <p:nvPr/>
            </p:nvSpPr>
            <p:spPr>
              <a:xfrm>
                <a:off x="9875911" y="5085107"/>
                <a:ext cx="641827" cy="369332"/>
              </a:xfrm>
              <a:prstGeom prst="rect">
                <a:avLst/>
              </a:prstGeom>
              <a:blipFill>
                <a:blip r:embed="rId4"/>
                <a:stretch>
                  <a:fillRect b="-13333"/>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EF10A2EC-ACAA-C128-C3A9-F08807D410CB}"/>
              </a:ext>
            </a:extLst>
          </p:cNvPr>
          <p:cNvSpPr/>
          <p:nvPr/>
        </p:nvSpPr>
        <p:spPr>
          <a:xfrm>
            <a:off x="838200" y="4521167"/>
            <a:ext cx="8587829" cy="121743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2E1F01A-EA7A-1C93-7459-1EC7FC66C995}"/>
                  </a:ext>
                </a:extLst>
              </p:cNvPr>
              <p:cNvSpPr txBox="1"/>
              <p:nvPr/>
            </p:nvSpPr>
            <p:spPr>
              <a:xfrm>
                <a:off x="956776" y="4527197"/>
                <a:ext cx="1905977" cy="1077218"/>
              </a:xfrm>
              <a:prstGeom prst="rect">
                <a:avLst/>
              </a:prstGeom>
              <a:noFill/>
            </p:spPr>
            <p:txBody>
              <a:bodyPr wrap="square" rtlCol="0">
                <a:spAutoFit/>
              </a:bodyPr>
              <a:lstStyle/>
              <a:p>
                <a:r>
                  <a:rPr lang="en-CA" sz="2400" b="1" dirty="0">
                    <a:solidFill>
                      <a:srgbClr val="C00000"/>
                    </a:solidFill>
                  </a:rPr>
                  <a:t>NO: </a:t>
                </a:r>
              </a:p>
              <a:p>
                <a:pPr lvl="1"/>
                <a14:m>
                  <m:oMathPara xmlns:m="http://schemas.openxmlformats.org/officeDocument/2006/math">
                    <m:oMathParaPr>
                      <m:jc m:val="centerGroup"/>
                    </m:oMathParaPr>
                    <m:oMath xmlns:m="http://schemas.openxmlformats.org/officeDocument/2006/math">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0</m:t>
                          </m:r>
                        </m:e>
                      </m:d>
                      <m:r>
                        <a:rPr lang="en-CA" sz="2000" b="0" i="1" smtClean="0">
                          <a:latin typeface="Cambria Math" panose="02040503050406030204" pitchFamily="18" charset="0"/>
                        </a:rPr>
                        <m:t>↦</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0</m:t>
                          </m:r>
                        </m:e>
                      </m:d>
                    </m:oMath>
                  </m:oMathPara>
                </a14:m>
                <a:endParaRPr lang="en-CA" sz="2000" b="0" dirty="0"/>
              </a:p>
              <a:p>
                <a:pPr lvl="1"/>
                <a14:m>
                  <m:oMathPara xmlns:m="http://schemas.openxmlformats.org/officeDocument/2006/math">
                    <m:oMathParaPr>
                      <m:jc m:val="centerGroup"/>
                    </m:oMathParaPr>
                    <m:oMath xmlns:m="http://schemas.openxmlformats.org/officeDocument/2006/math">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1</m:t>
                          </m:r>
                        </m:e>
                      </m:d>
                      <m:r>
                        <a:rPr lang="en-CA" sz="2000" b="0" i="1" smtClean="0">
                          <a:latin typeface="Cambria Math" panose="02040503050406030204" pitchFamily="18" charset="0"/>
                        </a:rPr>
                        <m:t>↦</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0</m:t>
                          </m:r>
                        </m:e>
                      </m:d>
                    </m:oMath>
                  </m:oMathPara>
                </a14:m>
                <a:endParaRPr lang="en-CA" b="1" dirty="0">
                  <a:solidFill>
                    <a:srgbClr val="C00000"/>
                  </a:solidFill>
                </a:endParaRPr>
              </a:p>
            </p:txBody>
          </p:sp>
        </mc:Choice>
        <mc:Fallback xmlns="">
          <p:sp>
            <p:nvSpPr>
              <p:cNvPr id="7" name="TextBox 6">
                <a:extLst>
                  <a:ext uri="{FF2B5EF4-FFF2-40B4-BE49-F238E27FC236}">
                    <a16:creationId xmlns:a16="http://schemas.microsoft.com/office/drawing/2014/main" id="{E2E1F01A-EA7A-1C93-7459-1EC7FC66C995}"/>
                  </a:ext>
                </a:extLst>
              </p:cNvPr>
              <p:cNvSpPr txBox="1">
                <a:spLocks noRot="1" noChangeAspect="1" noMove="1" noResize="1" noEditPoints="1" noAdjustHandles="1" noChangeArrowheads="1" noChangeShapeType="1" noTextEdit="1"/>
              </p:cNvSpPr>
              <p:nvPr/>
            </p:nvSpPr>
            <p:spPr>
              <a:xfrm>
                <a:off x="956776" y="4527197"/>
                <a:ext cx="1905977" cy="1077218"/>
              </a:xfrm>
              <a:prstGeom prst="rect">
                <a:avLst/>
              </a:prstGeom>
              <a:blipFill>
                <a:blip r:embed="rId5"/>
                <a:stretch>
                  <a:fillRect l="-5298" t="-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F6A8B72-0DD3-EB3B-FCFA-12B9E4BF366B}"/>
                  </a:ext>
                </a:extLst>
              </p:cNvPr>
              <p:cNvSpPr txBox="1"/>
              <p:nvPr/>
            </p:nvSpPr>
            <p:spPr>
              <a:xfrm>
                <a:off x="3427509" y="4535455"/>
                <a:ext cx="6621517" cy="1354217"/>
              </a:xfrm>
              <a:prstGeom prst="rect">
                <a:avLst/>
              </a:prstGeom>
              <a:noFill/>
            </p:spPr>
            <p:txBody>
              <a:bodyPr wrap="square" rtlCol="0">
                <a:spAutoFit/>
              </a:bodyPr>
              <a:lstStyle/>
              <a:p>
                <a:r>
                  <a:rPr lang="en-CA" sz="2400" b="1" dirty="0">
                    <a:solidFill>
                      <a:srgbClr val="00B050"/>
                    </a:solidFill>
                  </a:rPr>
                  <a:t>YES:</a:t>
                </a:r>
              </a:p>
              <a:p>
                <a:pPr marL="800100" lvl="1" indent="-342900">
                  <a:buFont typeface="Arial" panose="020B0604020202020204" pitchFamily="34" charset="0"/>
                  <a:buChar char="•"/>
                </a:pPr>
                <a:r>
                  <a:rPr lang="en-CA" sz="2000" b="0" dirty="0"/>
                  <a:t>Shift: </a:t>
                </a:r>
                <a14:m>
                  <m:oMath xmlns:m="http://schemas.openxmlformats.org/officeDocument/2006/math">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𝑎</m:t>
                        </m:r>
                      </m:e>
                    </m:d>
                    <m:r>
                      <a:rPr lang="en-CA" sz="2000" b="0" i="1" smtClean="0">
                        <a:latin typeface="Cambria Math" panose="02040503050406030204" pitchFamily="18" charset="0"/>
                      </a:rPr>
                      <m:t>↦</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𝑎</m:t>
                        </m:r>
                        <m:r>
                          <a:rPr lang="en-CA" sz="2000" b="0" i="1" smtClean="0">
                            <a:latin typeface="Cambria Math" panose="02040503050406030204" pitchFamily="18" charset="0"/>
                          </a:rPr>
                          <m:t>+1 </m:t>
                        </m:r>
                        <m:r>
                          <a:rPr lang="en-CA" sz="2000" b="0" i="1" smtClean="0">
                            <a:latin typeface="Cambria Math" panose="02040503050406030204" pitchFamily="18" charset="0"/>
                          </a:rPr>
                          <m:t>𝑚𝑜𝑑</m:t>
                        </m:r>
                        <m:r>
                          <a:rPr lang="en-CA" sz="2000" b="0" i="1" smtClean="0">
                            <a:latin typeface="Cambria Math" panose="02040503050406030204" pitchFamily="18" charset="0"/>
                          </a:rPr>
                          <m:t>  </m:t>
                        </m:r>
                        <m:r>
                          <a:rPr lang="en-CA" sz="2000" b="0" i="1" smtClean="0">
                            <a:latin typeface="Cambria Math" panose="02040503050406030204" pitchFamily="18" charset="0"/>
                          </a:rPr>
                          <m:t>𝑑</m:t>
                        </m:r>
                      </m:e>
                    </m:d>
                    <m:r>
                      <a:rPr lang="en-CA" sz="2000" b="0" i="1" smtClean="0">
                        <a:latin typeface="Cambria Math" panose="02040503050406030204" pitchFamily="18" charset="0"/>
                      </a:rPr>
                      <m:t> </m:t>
                    </m:r>
                  </m:oMath>
                </a14:m>
                <a:endParaRPr lang="en-CA" sz="2000" b="0" dirty="0"/>
              </a:p>
              <a:p>
                <a:pPr marL="800100" lvl="1" indent="-342900">
                  <a:buFont typeface="Arial" panose="020B0604020202020204" pitchFamily="34" charset="0"/>
                  <a:buChar char="•"/>
                </a:pPr>
                <a:r>
                  <a:rPr lang="en-CA" sz="2000" dirty="0"/>
                  <a:t>Identity: </a:t>
                </a:r>
                <a14:m>
                  <m:oMath xmlns:m="http://schemas.openxmlformats.org/officeDocument/2006/math">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𝑎</m:t>
                        </m:r>
                      </m:e>
                    </m:d>
                    <m:r>
                      <a:rPr lang="en-CA" sz="2000" b="0" i="1" smtClean="0">
                        <a:latin typeface="Cambria Math" panose="02040503050406030204" pitchFamily="18" charset="0"/>
                      </a:rPr>
                      <m:t>↦</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𝑎</m:t>
                        </m:r>
                      </m:e>
                    </m:d>
                    <m:r>
                      <a:rPr lang="en-CA" sz="2000" b="0" i="1" smtClean="0">
                        <a:latin typeface="Cambria Math" panose="02040503050406030204" pitchFamily="18" charset="0"/>
                      </a:rPr>
                      <m:t> </m:t>
                    </m:r>
                  </m:oMath>
                </a14:m>
                <a:endParaRPr lang="en-CA" sz="2000" b="0" dirty="0"/>
              </a:p>
              <a:p>
                <a:endParaRPr lang="en-US" dirty="0"/>
              </a:p>
            </p:txBody>
          </p:sp>
        </mc:Choice>
        <mc:Fallback xmlns="">
          <p:sp>
            <p:nvSpPr>
              <p:cNvPr id="9" name="TextBox 8">
                <a:extLst>
                  <a:ext uri="{FF2B5EF4-FFF2-40B4-BE49-F238E27FC236}">
                    <a16:creationId xmlns:a16="http://schemas.microsoft.com/office/drawing/2014/main" id="{2F6A8B72-0DD3-EB3B-FCFA-12B9E4BF366B}"/>
                  </a:ext>
                </a:extLst>
              </p:cNvPr>
              <p:cNvSpPr txBox="1">
                <a:spLocks noRot="1" noChangeAspect="1" noMove="1" noResize="1" noEditPoints="1" noAdjustHandles="1" noChangeArrowheads="1" noChangeShapeType="1" noTextEdit="1"/>
              </p:cNvSpPr>
              <p:nvPr/>
            </p:nvSpPr>
            <p:spPr>
              <a:xfrm>
                <a:off x="3427509" y="4535455"/>
                <a:ext cx="6621517" cy="1354217"/>
              </a:xfrm>
              <a:prstGeom prst="rect">
                <a:avLst/>
              </a:prstGeom>
              <a:blipFill>
                <a:blip r:embed="rId6"/>
                <a:stretch>
                  <a:fillRect l="-1338" t="-3738"/>
                </a:stretch>
              </a:blipFill>
            </p:spPr>
            <p:txBody>
              <a:bodyPr/>
              <a:lstStyle/>
              <a:p>
                <a:r>
                  <a:rPr lang="en-US">
                    <a:noFill/>
                  </a:rPr>
                  <a:t> </a:t>
                </a:r>
              </a:p>
            </p:txBody>
          </p:sp>
        </mc:Fallback>
      </mc:AlternateContent>
    </p:spTree>
    <p:extLst>
      <p:ext uri="{BB962C8B-B14F-4D97-AF65-F5344CB8AC3E}">
        <p14:creationId xmlns:p14="http://schemas.microsoft.com/office/powerpoint/2010/main" val="341691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A39C-3CCE-D03A-56AD-C516BF87B847}"/>
              </a:ext>
            </a:extLst>
          </p:cNvPr>
          <p:cNvSpPr>
            <a:spLocks noGrp="1"/>
          </p:cNvSpPr>
          <p:nvPr>
            <p:ph type="title"/>
          </p:nvPr>
        </p:nvSpPr>
        <p:spPr/>
        <p:txBody>
          <a:bodyPr/>
          <a:lstStyle/>
          <a:p>
            <a:r>
              <a:rPr lang="en-US" dirty="0"/>
              <a:t>Composite systems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003183-B0E7-AF0C-FBD6-E1D750599BB8}"/>
                  </a:ext>
                </a:extLst>
              </p:cNvPr>
              <p:cNvSpPr>
                <a:spLocks noGrp="1"/>
              </p:cNvSpPr>
              <p:nvPr>
                <p:ph idx="1"/>
              </p:nvPr>
            </p:nvSpPr>
            <p:spPr>
              <a:xfrm>
                <a:off x="838200" y="1825624"/>
                <a:ext cx="10515600" cy="4800187"/>
              </a:xfrm>
            </p:spPr>
            <p:txBody>
              <a:bodyPr>
                <a:normAutofit/>
              </a:bodyPr>
              <a:lstStyle/>
              <a:p>
                <a:r>
                  <a:rPr lang="en-US" sz="2400" dirty="0"/>
                  <a:t>Putting two </a:t>
                </a:r>
                <a14:m>
                  <m:oMath xmlns:m="http://schemas.openxmlformats.org/officeDocument/2006/math">
                    <m:r>
                      <a:rPr lang="en-CA" sz="2400" b="0" i="1" smtClean="0">
                        <a:latin typeface="Cambria Math" panose="02040503050406030204" pitchFamily="18" charset="0"/>
                      </a:rPr>
                      <m:t>𝑑</m:t>
                    </m:r>
                  </m:oMath>
                </a14:m>
                <a:r>
                  <a:rPr lang="en-US" sz="2400" dirty="0"/>
                  <a:t>-dimensional systems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1</m:t>
                        </m:r>
                      </m:sub>
                    </m:sSub>
                  </m:oMath>
                </a14:m>
                <a:r>
                  <a:rPr lang="en-US" sz="2400" dirty="0"/>
                  <a:t> and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2</m:t>
                        </m:r>
                      </m:sub>
                    </m:sSub>
                  </m:oMath>
                </a14:m>
                <a:r>
                  <a:rPr lang="en-US" sz="2400" dirty="0"/>
                  <a:t> together yields a composite system</a:t>
                </a:r>
                <a:br>
                  <a:rPr lang="en-US" sz="2400" dirty="0"/>
                </a:br>
                <a:br>
                  <a:rPr lang="en-US" sz="2400" dirty="0"/>
                </a:b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 </m:t>
                    </m:r>
                  </m:oMath>
                </a14:m>
                <a:br>
                  <a:rPr lang="en-CA" sz="2400" dirty="0"/>
                </a:br>
                <a:br>
                  <a:rPr lang="en-CA" sz="2400" dirty="0"/>
                </a:br>
                <a:r>
                  <a:rPr lang="en-US" sz="2400" dirty="0"/>
                  <a:t>with </a:t>
                </a:r>
                <a14:m>
                  <m:oMath xmlns:m="http://schemas.openxmlformats.org/officeDocument/2006/math">
                    <m:r>
                      <a:rPr lang="en-CA" sz="2400" b="0" i="1" smtClean="0">
                        <a:latin typeface="Cambria Math" panose="02040503050406030204" pitchFamily="18" charset="0"/>
                      </a:rPr>
                      <m:t>𝑑</m:t>
                    </m:r>
                    <m:r>
                      <a:rPr lang="en-CA" sz="2400" b="0" i="1" smtClean="0">
                        <a:latin typeface="Cambria Math" panose="02040503050406030204" pitchFamily="18" charset="0"/>
                      </a:rPr>
                      <m:t>×</m:t>
                    </m:r>
                    <m:r>
                      <a:rPr lang="en-CA" sz="2400" b="0" i="1" smtClean="0">
                        <a:latin typeface="Cambria Math" panose="02040503050406030204" pitchFamily="18" charset="0"/>
                      </a:rPr>
                      <m:t>𝑑</m:t>
                    </m:r>
                  </m:oMath>
                </a14:m>
                <a:r>
                  <a:rPr lang="en-US" sz="2400" dirty="0"/>
                  <a:t> possible states </a:t>
                </a:r>
                <a14:m>
                  <m:oMath xmlns:m="http://schemas.openxmlformats.org/officeDocument/2006/math">
                    <m:d>
                      <m:dPr>
                        <m:begChr m:val="{"/>
                        <m:endChr m:val="}"/>
                        <m:ctrlPr>
                          <a:rPr lang="en-CA" sz="2400" b="0" i="1" smtClean="0">
                            <a:latin typeface="Cambria Math" panose="02040503050406030204" pitchFamily="18" charset="0"/>
                          </a:rPr>
                        </m:ctrlPr>
                      </m:dPr>
                      <m:e>
                        <m:d>
                          <m:dPr>
                            <m:ctrlPr>
                              <a:rPr lang="en-CA" sz="2400" b="0" i="1" smtClean="0">
                                <a:latin typeface="Cambria Math" panose="02040503050406030204" pitchFamily="18" charset="0"/>
                              </a:rPr>
                            </m:ctrlPr>
                          </m:dPr>
                          <m:e>
                            <m:r>
                              <a:rPr lang="en-CA" sz="2400" b="0" i="1" smtClean="0">
                                <a:latin typeface="Cambria Math" panose="02040503050406030204" pitchFamily="18" charset="0"/>
                              </a:rPr>
                              <m:t>0,0</m:t>
                            </m:r>
                          </m:e>
                        </m:d>
                        <m:r>
                          <a:rPr lang="en-CA" sz="2400" b="0" i="1" smtClean="0">
                            <a:latin typeface="Cambria Math" panose="02040503050406030204" pitchFamily="18" charset="0"/>
                          </a:rPr>
                          <m:t>,</m:t>
                        </m:r>
                        <m:d>
                          <m:dPr>
                            <m:ctrlPr>
                              <a:rPr lang="en-CA" sz="2400" b="0" i="1" smtClean="0">
                                <a:latin typeface="Cambria Math" panose="02040503050406030204" pitchFamily="18" charset="0"/>
                              </a:rPr>
                            </m:ctrlPr>
                          </m:dPr>
                          <m:e>
                            <m:r>
                              <a:rPr lang="en-CA" sz="2400" b="0" i="1" smtClean="0">
                                <a:latin typeface="Cambria Math" panose="02040503050406030204" pitchFamily="18" charset="0"/>
                              </a:rPr>
                              <m:t>0,1</m:t>
                            </m:r>
                          </m:e>
                        </m:d>
                        <m:r>
                          <a:rPr lang="en-CA" sz="2400" b="0" i="1" smtClean="0">
                            <a:latin typeface="Cambria Math" panose="02040503050406030204" pitchFamily="18" charset="0"/>
                          </a:rPr>
                          <m:t>,…,</m:t>
                        </m:r>
                        <m:d>
                          <m:dPr>
                            <m:ctrlPr>
                              <a:rPr lang="en-CA" sz="2400" b="0" i="1" smtClean="0">
                                <a:latin typeface="Cambria Math" panose="02040503050406030204" pitchFamily="18" charset="0"/>
                              </a:rPr>
                            </m:ctrlPr>
                          </m:dPr>
                          <m:e>
                            <m:r>
                              <a:rPr lang="en-CA" sz="2400" b="0" i="1" smtClean="0">
                                <a:latin typeface="Cambria Math" panose="02040503050406030204" pitchFamily="18" charset="0"/>
                              </a:rPr>
                              <m:t>𝑑</m:t>
                            </m:r>
                            <m:r>
                              <a:rPr lang="en-CA" sz="2400" b="0" i="1" smtClean="0">
                                <a:latin typeface="Cambria Math" panose="02040503050406030204" pitchFamily="18" charset="0"/>
                              </a:rPr>
                              <m:t>−2,</m:t>
                            </m:r>
                            <m:r>
                              <a:rPr lang="en-CA" sz="2400" b="0" i="1" smtClean="0">
                                <a:latin typeface="Cambria Math" panose="02040503050406030204" pitchFamily="18" charset="0"/>
                              </a:rPr>
                              <m:t>𝑑</m:t>
                            </m:r>
                            <m:r>
                              <a:rPr lang="en-CA" sz="2400" b="0" i="1" smtClean="0">
                                <a:latin typeface="Cambria Math" panose="02040503050406030204" pitchFamily="18" charset="0"/>
                              </a:rPr>
                              <m:t>−1</m:t>
                            </m:r>
                          </m:e>
                        </m:d>
                        <m:r>
                          <a:rPr lang="en-CA" sz="2400" b="0" i="1" smtClean="0">
                            <a:latin typeface="Cambria Math" panose="02040503050406030204" pitchFamily="18" charset="0"/>
                          </a:rPr>
                          <m:t>,(</m:t>
                        </m:r>
                        <m:r>
                          <a:rPr lang="en-CA" sz="2400" b="0" i="1" smtClean="0">
                            <a:latin typeface="Cambria Math" panose="02040503050406030204" pitchFamily="18" charset="0"/>
                          </a:rPr>
                          <m:t>𝑑</m:t>
                        </m:r>
                        <m:r>
                          <a:rPr lang="en-CA" sz="2400" b="0" i="1" smtClean="0">
                            <a:latin typeface="Cambria Math" panose="02040503050406030204" pitchFamily="18" charset="0"/>
                          </a:rPr>
                          <m:t>−1,</m:t>
                        </m:r>
                        <m:r>
                          <a:rPr lang="en-CA" sz="2400" b="0" i="1" smtClean="0">
                            <a:latin typeface="Cambria Math" panose="02040503050406030204" pitchFamily="18" charset="0"/>
                          </a:rPr>
                          <m:t>𝑑</m:t>
                        </m:r>
                        <m:r>
                          <a:rPr lang="en-CA" sz="2400" b="0" i="1" smtClean="0">
                            <a:latin typeface="Cambria Math" panose="02040503050406030204" pitchFamily="18" charset="0"/>
                          </a:rPr>
                          <m:t>−1)</m:t>
                        </m:r>
                      </m:e>
                    </m:d>
                  </m:oMath>
                </a14:m>
                <a:r>
                  <a:rPr lang="en-US" sz="2400" dirty="0"/>
                  <a:t>. </a:t>
                </a:r>
              </a:p>
              <a:p>
                <a:endParaRPr lang="en-US" sz="2400" dirty="0"/>
              </a:p>
              <a:p>
                <a:r>
                  <a:rPr lang="en-US" sz="2400" dirty="0"/>
                  <a:t>State of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2</m:t>
                        </m:r>
                      </m:sub>
                    </m:sSub>
                  </m:oMath>
                </a14:m>
                <a:r>
                  <a:rPr lang="en-US" sz="2400" dirty="0"/>
                  <a:t> is given by </a:t>
                </a:r>
                <a:r>
                  <a:rPr lang="en-US" sz="2400" i="1" dirty="0"/>
                  <a:t>tensor product </a:t>
                </a: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𝑧</m:t>
                        </m:r>
                      </m:e>
                    </m:d>
                    <m:r>
                      <a:rPr lang="en-CA" sz="2400" b="0" i="1" smtClean="0">
                        <a:latin typeface="Cambria Math" panose="02040503050406030204" pitchFamily="18" charset="0"/>
                      </a:rPr>
                      <m:t>=</m:t>
                    </m:r>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1</m:t>
                            </m:r>
                          </m:sub>
                        </m:sSub>
                      </m:e>
                    </m:d>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oMath>
                </a14:m>
                <a:endParaRPr lang="en-US" sz="2400" dirty="0"/>
              </a:p>
              <a:p>
                <a:endParaRPr lang="en-US" sz="2400" dirty="0"/>
              </a:p>
              <a:p>
                <a:r>
                  <a:rPr lang="en-US" sz="2400" dirty="0"/>
                  <a:t>We often use abbreviations</a:t>
                </a:r>
                <a:br>
                  <a:rPr lang="en-US" sz="2400" dirty="0"/>
                </a:br>
                <a:br>
                  <a:rPr lang="en-US" sz="2400" dirty="0"/>
                </a:br>
                <a14:m>
                  <m:oMath xmlns:m="http://schemas.openxmlformats.org/officeDocument/2006/math">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1</m:t>
                            </m:r>
                          </m:sub>
                        </m:sSub>
                      </m:e>
                    </m:d>
                    <m:r>
                      <a:rPr lang="en-CA" sz="2400" b="0" i="1" smtClean="0">
                        <a:latin typeface="Cambria Math" panose="02040503050406030204" pitchFamily="18" charset="0"/>
                      </a:rPr>
                      <m:t>⊗</m:t>
                    </m:r>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2</m:t>
                            </m:r>
                          </m:sub>
                        </m:sSub>
                      </m:e>
                    </m:d>
                    <m:r>
                      <a:rPr lang="en-CA" sz="2400" b="0" i="1" smtClean="0">
                        <a:latin typeface="Cambria Math" panose="02040503050406030204" pitchFamily="18" charset="0"/>
                      </a:rPr>
                      <m:t>=</m:t>
                    </m:r>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1</m:t>
                            </m:r>
                          </m:sub>
                        </m:sSub>
                      </m:e>
                    </m:d>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2</m:t>
                            </m:r>
                          </m:sub>
                        </m:sSub>
                      </m:e>
                    </m:d>
                    <m:r>
                      <a:rPr lang="en-CA" sz="2400" b="0" i="1" smtClean="0">
                        <a:latin typeface="Cambria Math" panose="02040503050406030204" pitchFamily="18" charset="0"/>
                      </a:rPr>
                      <m:t>=</m:t>
                    </m:r>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2</m:t>
                            </m:r>
                          </m:sub>
                        </m:sSub>
                      </m:e>
                    </m:d>
                    <m:r>
                      <a:rPr lang="en-CA" sz="2400" b="0" i="1" smtClean="0">
                        <a:latin typeface="Cambria Math" panose="02040503050406030204" pitchFamily="18" charset="0"/>
                      </a:rPr>
                      <m:t>=</m:t>
                    </m:r>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1</m:t>
                            </m:r>
                          </m:sub>
                        </m:sSub>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2</m:t>
                            </m:r>
                          </m:sub>
                        </m:sSub>
                      </m:e>
                    </m:d>
                  </m:oMath>
                </a14:m>
                <a:r>
                  <a:rPr lang="en-US" sz="2400" dirty="0"/>
                  <a:t> </a:t>
                </a:r>
              </a:p>
              <a:p>
                <a:endParaRPr lang="en-US" sz="2400" dirty="0"/>
              </a:p>
            </p:txBody>
          </p:sp>
        </mc:Choice>
        <mc:Fallback xmlns="">
          <p:sp>
            <p:nvSpPr>
              <p:cNvPr id="3" name="Content Placeholder 2">
                <a:extLst>
                  <a:ext uri="{FF2B5EF4-FFF2-40B4-BE49-F238E27FC236}">
                    <a16:creationId xmlns:a16="http://schemas.microsoft.com/office/drawing/2014/main" id="{1A003183-B0E7-AF0C-FBD6-E1D750599BB8}"/>
                  </a:ext>
                </a:extLst>
              </p:cNvPr>
              <p:cNvSpPr>
                <a:spLocks noGrp="1" noRot="1" noChangeAspect="1" noMove="1" noResize="1" noEditPoints="1" noAdjustHandles="1" noChangeArrowheads="1" noChangeShapeType="1" noTextEdit="1"/>
              </p:cNvSpPr>
              <p:nvPr>
                <p:ph idx="1"/>
              </p:nvPr>
            </p:nvSpPr>
            <p:spPr>
              <a:xfrm>
                <a:off x="838200" y="1825624"/>
                <a:ext cx="10515600" cy="4800187"/>
              </a:xfrm>
              <a:blipFill>
                <a:blip r:embed="rId2"/>
                <a:stretch>
                  <a:fillRect l="-844" t="-1583"/>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5778E041-885B-35C8-D810-C4A114360A54}"/>
              </a:ext>
            </a:extLst>
          </p:cNvPr>
          <p:cNvSpPr/>
          <p:nvPr/>
        </p:nvSpPr>
        <p:spPr>
          <a:xfrm>
            <a:off x="7346731" y="4398578"/>
            <a:ext cx="4710042" cy="2227233"/>
          </a:xfrm>
          <a:prstGeom prst="ellipse">
            <a:avLst/>
          </a:prstGeom>
          <a:noFill/>
          <a:ln w="28575">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a:extLst>
              <a:ext uri="{FF2B5EF4-FFF2-40B4-BE49-F238E27FC236}">
                <a16:creationId xmlns:a16="http://schemas.microsoft.com/office/drawing/2014/main" id="{88959A26-787A-1C97-76FB-AF711AD10186}"/>
              </a:ext>
            </a:extLst>
          </p:cNvPr>
          <p:cNvSpPr/>
          <p:nvPr/>
        </p:nvSpPr>
        <p:spPr>
          <a:xfrm>
            <a:off x="7847263" y="4673566"/>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82CCBDC6-1B1A-4E02-A3F8-8A4EED66E98A}"/>
                  </a:ext>
                </a:extLst>
              </p:cNvPr>
              <p:cNvSpPr/>
              <p:nvPr/>
            </p:nvSpPr>
            <p:spPr>
              <a:xfrm>
                <a:off x="8132399" y="6123543"/>
                <a:ext cx="451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i="1" smtClean="0">
                              <a:latin typeface="Cambria Math" panose="02040503050406030204" pitchFamily="18" charset="0"/>
                            </a:rPr>
                            <m:t>𝑆</m:t>
                          </m:r>
                        </m:e>
                        <m:sub>
                          <m:r>
                            <a:rPr lang="en-CA" b="0" i="1" smtClean="0">
                              <a:latin typeface="Cambria Math" panose="02040503050406030204" pitchFamily="18" charset="0"/>
                            </a:rPr>
                            <m:t>1</m:t>
                          </m:r>
                        </m:sub>
                      </m:sSub>
                    </m:oMath>
                  </m:oMathPara>
                </a14:m>
                <a:endParaRPr lang="en-US" dirty="0"/>
              </a:p>
            </p:txBody>
          </p:sp>
        </mc:Choice>
        <mc:Fallback xmlns="">
          <p:sp>
            <p:nvSpPr>
              <p:cNvPr id="18" name="Rectangle 17">
                <a:extLst>
                  <a:ext uri="{FF2B5EF4-FFF2-40B4-BE49-F238E27FC236}">
                    <a16:creationId xmlns:a16="http://schemas.microsoft.com/office/drawing/2014/main" id="{82CCBDC6-1B1A-4E02-A3F8-8A4EED66E98A}"/>
                  </a:ext>
                </a:extLst>
              </p:cNvPr>
              <p:cNvSpPr>
                <a:spLocks noRot="1" noChangeAspect="1" noMove="1" noResize="1" noEditPoints="1" noAdjustHandles="1" noChangeArrowheads="1" noChangeShapeType="1" noTextEdit="1"/>
              </p:cNvSpPr>
              <p:nvPr/>
            </p:nvSpPr>
            <p:spPr>
              <a:xfrm>
                <a:off x="8132399" y="6123543"/>
                <a:ext cx="451277" cy="369332"/>
              </a:xfrm>
              <a:prstGeom prst="rect">
                <a:avLst/>
              </a:prstGeom>
              <a:blipFill>
                <a:blip r:embed="rId3"/>
                <a:stretch>
                  <a:fillRect/>
                </a:stretch>
              </a:blipFill>
            </p:spPr>
            <p:txBody>
              <a:bodyPr/>
              <a:lstStyle/>
              <a:p>
                <a:r>
                  <a:rPr lang="en-US">
                    <a:noFill/>
                  </a:rPr>
                  <a:t> </a:t>
                </a:r>
              </a:p>
            </p:txBody>
          </p:sp>
        </mc:Fallback>
      </mc:AlternateContent>
      <p:sp>
        <p:nvSpPr>
          <p:cNvPr id="19" name="Cube 18">
            <a:extLst>
              <a:ext uri="{FF2B5EF4-FFF2-40B4-BE49-F238E27FC236}">
                <a16:creationId xmlns:a16="http://schemas.microsoft.com/office/drawing/2014/main" id="{346B4BFA-9BA8-DEA8-B54B-005CEFE4149E}"/>
              </a:ext>
            </a:extLst>
          </p:cNvPr>
          <p:cNvSpPr/>
          <p:nvPr/>
        </p:nvSpPr>
        <p:spPr>
          <a:xfrm>
            <a:off x="10188327" y="4673566"/>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ECC817EE-EF25-2C07-BE8E-EC4B64DCC2C0}"/>
                  </a:ext>
                </a:extLst>
              </p:cNvPr>
              <p:cNvSpPr/>
              <p:nvPr/>
            </p:nvSpPr>
            <p:spPr>
              <a:xfrm>
                <a:off x="10473463" y="6123543"/>
                <a:ext cx="4566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i="1" smtClean="0">
                              <a:latin typeface="Cambria Math" panose="02040503050406030204" pitchFamily="18" charset="0"/>
                            </a:rPr>
                            <m:t>𝑆</m:t>
                          </m:r>
                        </m:e>
                        <m:sub>
                          <m:r>
                            <a:rPr lang="en-CA" b="0" i="1" smtClean="0">
                              <a:latin typeface="Cambria Math" panose="02040503050406030204" pitchFamily="18" charset="0"/>
                            </a:rPr>
                            <m:t>2</m:t>
                          </m:r>
                        </m:sub>
                      </m:sSub>
                    </m:oMath>
                  </m:oMathPara>
                </a14:m>
                <a:endParaRPr lang="en-US" dirty="0"/>
              </a:p>
            </p:txBody>
          </p:sp>
        </mc:Choice>
        <mc:Fallback xmlns="">
          <p:sp>
            <p:nvSpPr>
              <p:cNvPr id="20" name="Rectangle 19">
                <a:extLst>
                  <a:ext uri="{FF2B5EF4-FFF2-40B4-BE49-F238E27FC236}">
                    <a16:creationId xmlns:a16="http://schemas.microsoft.com/office/drawing/2014/main" id="{ECC817EE-EF25-2C07-BE8E-EC4B64DCC2C0}"/>
                  </a:ext>
                </a:extLst>
              </p:cNvPr>
              <p:cNvSpPr>
                <a:spLocks noRot="1" noChangeAspect="1" noMove="1" noResize="1" noEditPoints="1" noAdjustHandles="1" noChangeArrowheads="1" noChangeShapeType="1" noTextEdit="1"/>
              </p:cNvSpPr>
              <p:nvPr/>
            </p:nvSpPr>
            <p:spPr>
              <a:xfrm>
                <a:off x="10473463" y="6123543"/>
                <a:ext cx="4566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7EABDFC-A034-3A1E-95BF-F3F428DB5060}"/>
                  </a:ext>
                </a:extLst>
              </p:cNvPr>
              <p:cNvSpPr txBox="1"/>
              <p:nvPr/>
            </p:nvSpPr>
            <p:spPr>
              <a:xfrm>
                <a:off x="7941849" y="5187060"/>
                <a:ext cx="641827"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1</m:t>
                          </m:r>
                        </m:sub>
                      </m:sSub>
                      <m:r>
                        <a:rPr lang="en-CA" b="0" i="1" smtClean="0">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67EABDFC-A034-3A1E-95BF-F3F428DB5060}"/>
                  </a:ext>
                </a:extLst>
              </p:cNvPr>
              <p:cNvSpPr txBox="1">
                <a:spLocks noRot="1" noChangeAspect="1" noMove="1" noResize="1" noEditPoints="1" noAdjustHandles="1" noChangeArrowheads="1" noChangeShapeType="1" noTextEdit="1"/>
              </p:cNvSpPr>
              <p:nvPr/>
            </p:nvSpPr>
            <p:spPr>
              <a:xfrm>
                <a:off x="7941849" y="5187060"/>
                <a:ext cx="641827"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1A14798-8868-DA85-F1D1-B195D12D97AD}"/>
                  </a:ext>
                </a:extLst>
              </p:cNvPr>
              <p:cNvSpPr txBox="1"/>
              <p:nvPr/>
            </p:nvSpPr>
            <p:spPr>
              <a:xfrm>
                <a:off x="10288236" y="5219318"/>
                <a:ext cx="641827"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2</m:t>
                          </m:r>
                        </m:sub>
                      </m:sSub>
                      <m:r>
                        <a:rPr lang="en-CA" b="0" i="1" smtClean="0">
                          <a:latin typeface="Cambria Math" panose="02040503050406030204" pitchFamily="18" charset="0"/>
                        </a:rPr>
                        <m:t>⟩</m:t>
                      </m:r>
                    </m:oMath>
                  </m:oMathPara>
                </a14:m>
                <a:endParaRPr lang="en-US" dirty="0"/>
              </a:p>
            </p:txBody>
          </p:sp>
        </mc:Choice>
        <mc:Fallback xmlns="">
          <p:sp>
            <p:nvSpPr>
              <p:cNvPr id="22" name="TextBox 21">
                <a:extLst>
                  <a:ext uri="{FF2B5EF4-FFF2-40B4-BE49-F238E27FC236}">
                    <a16:creationId xmlns:a16="http://schemas.microsoft.com/office/drawing/2014/main" id="{01A14798-8868-DA85-F1D1-B195D12D97AD}"/>
                  </a:ext>
                </a:extLst>
              </p:cNvPr>
              <p:cNvSpPr txBox="1">
                <a:spLocks noRot="1" noChangeAspect="1" noMove="1" noResize="1" noEditPoints="1" noAdjustHandles="1" noChangeArrowheads="1" noChangeShapeType="1" noTextEdit="1"/>
              </p:cNvSpPr>
              <p:nvPr/>
            </p:nvSpPr>
            <p:spPr>
              <a:xfrm>
                <a:off x="10288236" y="5219318"/>
                <a:ext cx="641827" cy="369332"/>
              </a:xfrm>
              <a:prstGeom prst="rect">
                <a:avLst/>
              </a:prstGeom>
              <a:blipFill>
                <a:blip r:embed="rId6"/>
                <a:stretch>
                  <a:fillRect b="-12903"/>
                </a:stretch>
              </a:blipFill>
            </p:spPr>
            <p:txBody>
              <a:bodyPr/>
              <a:lstStyle/>
              <a:p>
                <a:r>
                  <a:rPr lang="en-US">
                    <a:noFill/>
                  </a:rPr>
                  <a:t> </a:t>
                </a:r>
              </a:p>
            </p:txBody>
          </p:sp>
        </mc:Fallback>
      </mc:AlternateContent>
    </p:spTree>
    <p:extLst>
      <p:ext uri="{BB962C8B-B14F-4D97-AF65-F5344CB8AC3E}">
        <p14:creationId xmlns:p14="http://schemas.microsoft.com/office/powerpoint/2010/main" val="161821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A39C-3CCE-D03A-56AD-C516BF87B847}"/>
              </a:ext>
            </a:extLst>
          </p:cNvPr>
          <p:cNvSpPr>
            <a:spLocks noGrp="1"/>
          </p:cNvSpPr>
          <p:nvPr>
            <p:ph type="title"/>
          </p:nvPr>
        </p:nvSpPr>
        <p:spPr/>
        <p:txBody>
          <a:bodyPr/>
          <a:lstStyle/>
          <a:p>
            <a:r>
              <a:rPr lang="en-US" dirty="0"/>
              <a:t>Composite systems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003183-B0E7-AF0C-FBD6-E1D750599BB8}"/>
                  </a:ext>
                </a:extLst>
              </p:cNvPr>
              <p:cNvSpPr>
                <a:spLocks noGrp="1"/>
              </p:cNvSpPr>
              <p:nvPr>
                <p:ph idx="1"/>
              </p:nvPr>
            </p:nvSpPr>
            <p:spPr/>
            <p:txBody>
              <a:bodyPr>
                <a:normAutofit/>
              </a:bodyPr>
              <a:lstStyle/>
              <a:p>
                <a:r>
                  <a:rPr lang="en-US" sz="2400" dirty="0"/>
                  <a:t>If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a14:m>
                <a:r>
                  <a:rPr lang="en-US" sz="2400" dirty="0"/>
                  <a:t> acts on system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1</m:t>
                        </m:r>
                      </m:sub>
                    </m:sSub>
                  </m:oMath>
                </a14:m>
                <a:r>
                  <a:rPr lang="en-US" sz="2400" dirty="0"/>
                  <a:t> and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a14:m>
                <a:r>
                  <a:rPr lang="en-US" sz="2400" dirty="0"/>
                  <a:t> acts on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2</m:t>
                        </m:r>
                      </m:sub>
                    </m:sSub>
                  </m:oMath>
                </a14:m>
                <a:r>
                  <a:rPr lang="en-US" sz="2400" dirty="0"/>
                  <a:t>, then </a:t>
                </a:r>
                <a14:m>
                  <m:oMath xmlns:m="http://schemas.openxmlformats.org/officeDocument/2006/math">
                    <m:r>
                      <a:rPr lang="en-CA" sz="2400" b="0" i="1" smtClean="0">
                        <a:latin typeface="Cambria Math" panose="02040503050406030204" pitchFamily="18" charset="0"/>
                      </a:rPr>
                      <m:t>𝑅</m:t>
                    </m:r>
                    <m:r>
                      <a:rPr lang="en-CA" sz="2400" b="0" i="0"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a14:m>
                <a:r>
                  <a:rPr lang="en-CA" sz="2400" dirty="0"/>
                  <a:t> is a </a:t>
                </a:r>
                <a:br>
                  <a:rPr lang="en-CA" sz="2400" dirty="0"/>
                </a:br>
                <a:br>
                  <a:rPr lang="en-CA" sz="2400" dirty="0"/>
                </a:br>
                <a:r>
                  <a:rPr lang="en-CA" sz="2400" dirty="0"/>
                  <a:t>transformation on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2</m:t>
                        </m:r>
                      </m:sub>
                    </m:sSub>
                  </m:oMath>
                </a14:m>
                <a:r>
                  <a:rPr lang="en-CA" sz="2400" dirty="0"/>
                  <a:t>.</a:t>
                </a:r>
                <a:endParaRPr lang="en-US" sz="2400" dirty="0"/>
              </a:p>
              <a:p>
                <a:endParaRPr lang="en-US" sz="2400" dirty="0"/>
              </a:p>
            </p:txBody>
          </p:sp>
        </mc:Choice>
        <mc:Fallback xmlns="">
          <p:sp>
            <p:nvSpPr>
              <p:cNvPr id="3" name="Content Placeholder 2">
                <a:extLst>
                  <a:ext uri="{FF2B5EF4-FFF2-40B4-BE49-F238E27FC236}">
                    <a16:creationId xmlns:a16="http://schemas.microsoft.com/office/drawing/2014/main" id="{1A003183-B0E7-AF0C-FBD6-E1D750599BB8}"/>
                  </a:ext>
                </a:extLst>
              </p:cNvPr>
              <p:cNvSpPr>
                <a:spLocks noGrp="1" noRot="1" noChangeAspect="1" noMove="1" noResize="1" noEditPoints="1" noAdjustHandles="1" noChangeArrowheads="1" noChangeShapeType="1" noTextEdit="1"/>
              </p:cNvSpPr>
              <p:nvPr>
                <p:ph idx="1"/>
              </p:nvPr>
            </p:nvSpPr>
            <p:spPr>
              <a:blipFill>
                <a:blip r:embed="rId2"/>
                <a:stretch>
                  <a:fillRect l="-844" t="-1744"/>
                </a:stretch>
              </a:blipFill>
            </p:spPr>
            <p:txBody>
              <a:bodyPr/>
              <a:lstStyle/>
              <a:p>
                <a:r>
                  <a:rPr lang="en-US">
                    <a:noFill/>
                  </a:rPr>
                  <a:t> </a:t>
                </a:r>
              </a:p>
            </p:txBody>
          </p:sp>
        </mc:Fallback>
      </mc:AlternateContent>
      <p:sp>
        <p:nvSpPr>
          <p:cNvPr id="4" name="Cube 3">
            <a:extLst>
              <a:ext uri="{FF2B5EF4-FFF2-40B4-BE49-F238E27FC236}">
                <a16:creationId xmlns:a16="http://schemas.microsoft.com/office/drawing/2014/main" id="{7F376318-FA62-E6A3-C53D-17621EF55631}"/>
              </a:ext>
            </a:extLst>
          </p:cNvPr>
          <p:cNvSpPr/>
          <p:nvPr/>
        </p:nvSpPr>
        <p:spPr>
          <a:xfrm>
            <a:off x="7847263" y="4673566"/>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B3F0276-3F7B-D78B-9FA2-4E40CD4AB48C}"/>
                  </a:ext>
                </a:extLst>
              </p:cNvPr>
              <p:cNvSpPr/>
              <p:nvPr/>
            </p:nvSpPr>
            <p:spPr>
              <a:xfrm>
                <a:off x="8132399" y="6123543"/>
                <a:ext cx="451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i="1" smtClean="0">
                              <a:latin typeface="Cambria Math" panose="02040503050406030204" pitchFamily="18" charset="0"/>
                            </a:rPr>
                            <m:t>𝑆</m:t>
                          </m:r>
                        </m:e>
                        <m:sub>
                          <m:r>
                            <a:rPr lang="en-CA" b="0" i="1" smtClean="0">
                              <a:latin typeface="Cambria Math" panose="02040503050406030204" pitchFamily="18" charset="0"/>
                            </a:rPr>
                            <m:t>1</m:t>
                          </m:r>
                        </m:sub>
                      </m:sSub>
                    </m:oMath>
                  </m:oMathPara>
                </a14:m>
                <a:endParaRPr lang="en-US" dirty="0"/>
              </a:p>
            </p:txBody>
          </p:sp>
        </mc:Choice>
        <mc:Fallback xmlns="">
          <p:sp>
            <p:nvSpPr>
              <p:cNvPr id="5" name="Rectangle 4">
                <a:extLst>
                  <a:ext uri="{FF2B5EF4-FFF2-40B4-BE49-F238E27FC236}">
                    <a16:creationId xmlns:a16="http://schemas.microsoft.com/office/drawing/2014/main" id="{0B3F0276-3F7B-D78B-9FA2-4E40CD4AB48C}"/>
                  </a:ext>
                </a:extLst>
              </p:cNvPr>
              <p:cNvSpPr>
                <a:spLocks noRot="1" noChangeAspect="1" noMove="1" noResize="1" noEditPoints="1" noAdjustHandles="1" noChangeArrowheads="1" noChangeShapeType="1" noTextEdit="1"/>
              </p:cNvSpPr>
              <p:nvPr/>
            </p:nvSpPr>
            <p:spPr>
              <a:xfrm>
                <a:off x="8132399" y="6123543"/>
                <a:ext cx="451277" cy="369332"/>
              </a:xfrm>
              <a:prstGeom prst="rect">
                <a:avLst/>
              </a:prstGeom>
              <a:blipFill>
                <a:blip r:embed="rId3"/>
                <a:stretch>
                  <a:fillRect/>
                </a:stretch>
              </a:blipFill>
            </p:spPr>
            <p:txBody>
              <a:bodyPr/>
              <a:lstStyle/>
              <a:p>
                <a:r>
                  <a:rPr lang="en-US">
                    <a:noFill/>
                  </a:rPr>
                  <a:t> </a:t>
                </a:r>
              </a:p>
            </p:txBody>
          </p:sp>
        </mc:Fallback>
      </mc:AlternateContent>
      <p:sp>
        <p:nvSpPr>
          <p:cNvPr id="6" name="Cube 5">
            <a:extLst>
              <a:ext uri="{FF2B5EF4-FFF2-40B4-BE49-F238E27FC236}">
                <a16:creationId xmlns:a16="http://schemas.microsoft.com/office/drawing/2014/main" id="{032BEDA7-75D2-A95F-CC81-C0C847F2466E}"/>
              </a:ext>
            </a:extLst>
          </p:cNvPr>
          <p:cNvSpPr/>
          <p:nvPr/>
        </p:nvSpPr>
        <p:spPr>
          <a:xfrm>
            <a:off x="10188327" y="4673566"/>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1E05402-2A1C-565A-D2CC-219D1803EDEC}"/>
                  </a:ext>
                </a:extLst>
              </p:cNvPr>
              <p:cNvSpPr/>
              <p:nvPr/>
            </p:nvSpPr>
            <p:spPr>
              <a:xfrm>
                <a:off x="10473463" y="6123543"/>
                <a:ext cx="4566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i="1" smtClean="0">
                              <a:latin typeface="Cambria Math" panose="02040503050406030204" pitchFamily="18" charset="0"/>
                            </a:rPr>
                            <m:t>𝑆</m:t>
                          </m:r>
                        </m:e>
                        <m:sub>
                          <m:r>
                            <a:rPr lang="en-CA" b="0" i="1" smtClean="0">
                              <a:latin typeface="Cambria Math" panose="02040503050406030204" pitchFamily="18" charset="0"/>
                            </a:rPr>
                            <m:t>2</m:t>
                          </m:r>
                        </m:sub>
                      </m:sSub>
                    </m:oMath>
                  </m:oMathPara>
                </a14:m>
                <a:endParaRPr lang="en-US" dirty="0"/>
              </a:p>
            </p:txBody>
          </p:sp>
        </mc:Choice>
        <mc:Fallback xmlns="">
          <p:sp>
            <p:nvSpPr>
              <p:cNvPr id="7" name="Rectangle 6">
                <a:extLst>
                  <a:ext uri="{FF2B5EF4-FFF2-40B4-BE49-F238E27FC236}">
                    <a16:creationId xmlns:a16="http://schemas.microsoft.com/office/drawing/2014/main" id="{E1E05402-2A1C-565A-D2CC-219D1803EDEC}"/>
                  </a:ext>
                </a:extLst>
              </p:cNvPr>
              <p:cNvSpPr>
                <a:spLocks noRot="1" noChangeAspect="1" noMove="1" noResize="1" noEditPoints="1" noAdjustHandles="1" noChangeArrowheads="1" noChangeShapeType="1" noTextEdit="1"/>
              </p:cNvSpPr>
              <p:nvPr/>
            </p:nvSpPr>
            <p:spPr>
              <a:xfrm>
                <a:off x="10473463" y="6123543"/>
                <a:ext cx="4566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FA1DB85-3027-06E7-C190-35EDB2CBE737}"/>
                  </a:ext>
                </a:extLst>
              </p:cNvPr>
              <p:cNvSpPr txBox="1"/>
              <p:nvPr/>
            </p:nvSpPr>
            <p:spPr>
              <a:xfrm>
                <a:off x="7941849" y="5187060"/>
                <a:ext cx="641827"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1</m:t>
                          </m:r>
                        </m:sub>
                      </m:sSub>
                      <m:r>
                        <a:rPr lang="en-CA" b="0" i="1" smtClean="0">
                          <a:latin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4FA1DB85-3027-06E7-C190-35EDB2CBE737}"/>
                  </a:ext>
                </a:extLst>
              </p:cNvPr>
              <p:cNvSpPr txBox="1">
                <a:spLocks noRot="1" noChangeAspect="1" noMove="1" noResize="1" noEditPoints="1" noAdjustHandles="1" noChangeArrowheads="1" noChangeShapeType="1" noTextEdit="1"/>
              </p:cNvSpPr>
              <p:nvPr/>
            </p:nvSpPr>
            <p:spPr>
              <a:xfrm>
                <a:off x="7941849" y="5187060"/>
                <a:ext cx="641827"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C5A68CD-6816-A0ED-BD09-99B7D28ABEEA}"/>
                  </a:ext>
                </a:extLst>
              </p:cNvPr>
              <p:cNvSpPr txBox="1"/>
              <p:nvPr/>
            </p:nvSpPr>
            <p:spPr>
              <a:xfrm>
                <a:off x="10288236" y="5219318"/>
                <a:ext cx="641827"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2</m:t>
                          </m:r>
                        </m:sub>
                      </m:sSub>
                      <m:r>
                        <a:rPr lang="en-CA" b="0" i="1" smtClean="0">
                          <a:latin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4C5A68CD-6816-A0ED-BD09-99B7D28ABEEA}"/>
                  </a:ext>
                </a:extLst>
              </p:cNvPr>
              <p:cNvSpPr txBox="1">
                <a:spLocks noRot="1" noChangeAspect="1" noMove="1" noResize="1" noEditPoints="1" noAdjustHandles="1" noChangeArrowheads="1" noChangeShapeType="1" noTextEdit="1"/>
              </p:cNvSpPr>
              <p:nvPr/>
            </p:nvSpPr>
            <p:spPr>
              <a:xfrm>
                <a:off x="10288236" y="5219318"/>
                <a:ext cx="641827" cy="369332"/>
              </a:xfrm>
              <a:prstGeom prst="rect">
                <a:avLst/>
              </a:prstGeom>
              <a:blipFill>
                <a:blip r:embed="rId6"/>
                <a:stretch>
                  <a:fillRect b="-12903"/>
                </a:stretch>
              </a:blipFill>
            </p:spPr>
            <p:txBody>
              <a:bodyPr/>
              <a:lstStyle/>
              <a:p>
                <a:r>
                  <a:rPr lang="en-US">
                    <a:noFill/>
                  </a:rPr>
                  <a:t> </a:t>
                </a:r>
              </a:p>
            </p:txBody>
          </p:sp>
        </mc:Fallback>
      </mc:AlternateContent>
      <p:sp>
        <p:nvSpPr>
          <p:cNvPr id="11" name="Lightning Bolt 10">
            <a:extLst>
              <a:ext uri="{FF2B5EF4-FFF2-40B4-BE49-F238E27FC236}">
                <a16:creationId xmlns:a16="http://schemas.microsoft.com/office/drawing/2014/main" id="{2FCFBDCF-C8E9-C7BA-D2B8-6044809BBE69}"/>
              </a:ext>
            </a:extLst>
          </p:cNvPr>
          <p:cNvSpPr/>
          <p:nvPr/>
        </p:nvSpPr>
        <p:spPr>
          <a:xfrm>
            <a:off x="6532605" y="3561955"/>
            <a:ext cx="1409244" cy="1693333"/>
          </a:xfrm>
          <a:prstGeom prst="lightningBol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8A94E92-EB54-FD7B-6929-975E47B3B316}"/>
                  </a:ext>
                </a:extLst>
              </p:cNvPr>
              <p:cNvSpPr txBox="1"/>
              <p:nvPr/>
            </p:nvSpPr>
            <p:spPr>
              <a:xfrm>
                <a:off x="6069760" y="3444489"/>
                <a:ext cx="67733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3600" b="0" i="1" smtClean="0">
                              <a:latin typeface="Cambria Math" panose="02040503050406030204" pitchFamily="18" charset="0"/>
                            </a:rPr>
                          </m:ctrlPr>
                        </m:sSubPr>
                        <m:e>
                          <m:r>
                            <a:rPr lang="en-CA" sz="3600" b="0" i="1" smtClean="0">
                              <a:latin typeface="Cambria Math" panose="02040503050406030204" pitchFamily="18" charset="0"/>
                            </a:rPr>
                            <m:t>𝑅</m:t>
                          </m:r>
                        </m:e>
                        <m:sub>
                          <m:r>
                            <a:rPr lang="en-CA" sz="3600" b="0" i="1" smtClean="0">
                              <a:latin typeface="Cambria Math" panose="02040503050406030204" pitchFamily="18" charset="0"/>
                            </a:rPr>
                            <m:t>1</m:t>
                          </m:r>
                        </m:sub>
                      </m:sSub>
                    </m:oMath>
                  </m:oMathPara>
                </a14:m>
                <a:endParaRPr lang="en-US" sz="3600" dirty="0"/>
              </a:p>
            </p:txBody>
          </p:sp>
        </mc:Choice>
        <mc:Fallback xmlns="">
          <p:sp>
            <p:nvSpPr>
              <p:cNvPr id="12" name="TextBox 11">
                <a:extLst>
                  <a:ext uri="{FF2B5EF4-FFF2-40B4-BE49-F238E27FC236}">
                    <a16:creationId xmlns:a16="http://schemas.microsoft.com/office/drawing/2014/main" id="{F8A94E92-EB54-FD7B-6929-975E47B3B316}"/>
                  </a:ext>
                </a:extLst>
              </p:cNvPr>
              <p:cNvSpPr txBox="1">
                <a:spLocks noRot="1" noChangeAspect="1" noMove="1" noResize="1" noEditPoints="1" noAdjustHandles="1" noChangeArrowheads="1" noChangeShapeType="1" noTextEdit="1"/>
              </p:cNvSpPr>
              <p:nvPr/>
            </p:nvSpPr>
            <p:spPr>
              <a:xfrm>
                <a:off x="6069760" y="3444489"/>
                <a:ext cx="677334" cy="646331"/>
              </a:xfrm>
              <a:prstGeom prst="rect">
                <a:avLst/>
              </a:prstGeom>
              <a:blipFill>
                <a:blip r:embed="rId7"/>
                <a:stretch>
                  <a:fillRect l="-9259" b="-3846"/>
                </a:stretch>
              </a:blipFill>
            </p:spPr>
            <p:txBody>
              <a:bodyPr/>
              <a:lstStyle/>
              <a:p>
                <a:r>
                  <a:rPr lang="en-US">
                    <a:noFill/>
                  </a:rPr>
                  <a:t> </a:t>
                </a:r>
              </a:p>
            </p:txBody>
          </p:sp>
        </mc:Fallback>
      </mc:AlternateContent>
      <p:sp>
        <p:nvSpPr>
          <p:cNvPr id="15" name="Lightning Bolt 14">
            <a:extLst>
              <a:ext uri="{FF2B5EF4-FFF2-40B4-BE49-F238E27FC236}">
                <a16:creationId xmlns:a16="http://schemas.microsoft.com/office/drawing/2014/main" id="{424B1144-A8DE-DC32-D45E-07527C7EF70E}"/>
              </a:ext>
            </a:extLst>
          </p:cNvPr>
          <p:cNvSpPr/>
          <p:nvPr/>
        </p:nvSpPr>
        <p:spPr>
          <a:xfrm>
            <a:off x="9139129" y="3194376"/>
            <a:ext cx="1409244" cy="1693333"/>
          </a:xfrm>
          <a:prstGeom prst="lightningBol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604EE85-3B5F-32B2-8840-860266AFA304}"/>
                  </a:ext>
                </a:extLst>
              </p:cNvPr>
              <p:cNvSpPr txBox="1"/>
              <p:nvPr/>
            </p:nvSpPr>
            <p:spPr>
              <a:xfrm>
                <a:off x="8676284" y="3076910"/>
                <a:ext cx="67733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3600" b="0" i="1" smtClean="0">
                              <a:latin typeface="Cambria Math" panose="02040503050406030204" pitchFamily="18" charset="0"/>
                            </a:rPr>
                          </m:ctrlPr>
                        </m:sSubPr>
                        <m:e>
                          <m:r>
                            <a:rPr lang="en-CA" sz="3600" b="0" i="1" smtClean="0">
                              <a:latin typeface="Cambria Math" panose="02040503050406030204" pitchFamily="18" charset="0"/>
                            </a:rPr>
                            <m:t>𝑅</m:t>
                          </m:r>
                        </m:e>
                        <m:sub>
                          <m:r>
                            <a:rPr lang="en-CA" sz="3600" b="0" i="1" smtClean="0">
                              <a:latin typeface="Cambria Math" panose="02040503050406030204" pitchFamily="18" charset="0"/>
                            </a:rPr>
                            <m:t>2</m:t>
                          </m:r>
                        </m:sub>
                      </m:sSub>
                    </m:oMath>
                  </m:oMathPara>
                </a14:m>
                <a:endParaRPr lang="en-US" sz="3600" dirty="0"/>
              </a:p>
            </p:txBody>
          </p:sp>
        </mc:Choice>
        <mc:Fallback xmlns="">
          <p:sp>
            <p:nvSpPr>
              <p:cNvPr id="16" name="TextBox 15">
                <a:extLst>
                  <a:ext uri="{FF2B5EF4-FFF2-40B4-BE49-F238E27FC236}">
                    <a16:creationId xmlns:a16="http://schemas.microsoft.com/office/drawing/2014/main" id="{9604EE85-3B5F-32B2-8840-860266AFA304}"/>
                  </a:ext>
                </a:extLst>
              </p:cNvPr>
              <p:cNvSpPr txBox="1">
                <a:spLocks noRot="1" noChangeAspect="1" noMove="1" noResize="1" noEditPoints="1" noAdjustHandles="1" noChangeArrowheads="1" noChangeShapeType="1" noTextEdit="1"/>
              </p:cNvSpPr>
              <p:nvPr/>
            </p:nvSpPr>
            <p:spPr>
              <a:xfrm>
                <a:off x="8676284" y="3076910"/>
                <a:ext cx="677334" cy="646331"/>
              </a:xfrm>
              <a:prstGeom prst="rect">
                <a:avLst/>
              </a:prstGeom>
              <a:blipFill>
                <a:blip r:embed="rId8"/>
                <a:stretch>
                  <a:fillRect l="-9259" b="-5769"/>
                </a:stretch>
              </a:blipFill>
            </p:spPr>
            <p:txBody>
              <a:bodyPr/>
              <a:lstStyle/>
              <a:p>
                <a:r>
                  <a:rPr lang="en-US">
                    <a:noFill/>
                  </a:rPr>
                  <a:t> </a:t>
                </a:r>
              </a:p>
            </p:txBody>
          </p:sp>
        </mc:Fallback>
      </mc:AlternateContent>
    </p:spTree>
    <p:extLst>
      <p:ext uri="{BB962C8B-B14F-4D97-AF65-F5344CB8AC3E}">
        <p14:creationId xmlns:p14="http://schemas.microsoft.com/office/powerpoint/2010/main" val="159667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0" presetClass="exit" presetSubtype="0" accel="100000" fill="hold" grpId="0" nodeType="clickEffect">
                                  <p:stCondLst>
                                    <p:cond delay="0"/>
                                  </p:stCondLst>
                                  <p:childTnLst>
                                    <p:anim calcmode="lin" valueType="num">
                                      <p:cBhvr>
                                        <p:cTn id="16" dur="1000"/>
                                        <p:tgtEl>
                                          <p:spTgt spid="11"/>
                                        </p:tgtEl>
                                        <p:attrNameLst>
                                          <p:attrName>ppt_w</p:attrName>
                                        </p:attrNameLst>
                                      </p:cBhvr>
                                      <p:tavLst>
                                        <p:tav tm="0">
                                          <p:val>
                                            <p:strVal val="ppt_w"/>
                                          </p:val>
                                        </p:tav>
                                        <p:tav tm="100000">
                                          <p:val>
                                            <p:strVal val="ppt_w+.3"/>
                                          </p:val>
                                        </p:tav>
                                      </p:tavLst>
                                    </p:anim>
                                    <p:anim calcmode="lin" valueType="num">
                                      <p:cBhvr>
                                        <p:cTn id="17" dur="1000"/>
                                        <p:tgtEl>
                                          <p:spTgt spid="11"/>
                                        </p:tgtEl>
                                        <p:attrNameLst>
                                          <p:attrName>ppt_h</p:attrName>
                                        </p:attrNameLst>
                                      </p:cBhvr>
                                      <p:tavLst>
                                        <p:tav tm="0">
                                          <p:val>
                                            <p:strVal val="ppt_h"/>
                                          </p:val>
                                        </p:tav>
                                        <p:tav tm="100000">
                                          <p:val>
                                            <p:strVal val="ppt_h"/>
                                          </p:val>
                                        </p:tav>
                                      </p:tavLst>
                                    </p:anim>
                                    <p:animEffect transition="out" filter="fade">
                                      <p:cBhvr>
                                        <p:cTn id="18" dur="1000"/>
                                        <p:tgtEl>
                                          <p:spTgt spid="11"/>
                                        </p:tgtEl>
                                      </p:cBhvr>
                                    </p:animEffect>
                                    <p:set>
                                      <p:cBhvr>
                                        <p:cTn id="19" dur="1" fill="hold">
                                          <p:stCondLst>
                                            <p:cond delay="999"/>
                                          </p:stCondLst>
                                        </p:cTn>
                                        <p:tgtEl>
                                          <p:spTgt spid="11"/>
                                        </p:tgtEl>
                                        <p:attrNameLst>
                                          <p:attrName>style.visibility</p:attrName>
                                        </p:attrNameLst>
                                      </p:cBhvr>
                                      <p:to>
                                        <p:strVal val="hidden"/>
                                      </p:to>
                                    </p:set>
                                  </p:childTnLst>
                                </p:cTn>
                              </p:par>
                              <p:par>
                                <p:cTn id="20" presetID="50" presetClass="exit" presetSubtype="0" accel="100000" fill="hold" grpId="0" nodeType="withEffect">
                                  <p:stCondLst>
                                    <p:cond delay="0"/>
                                  </p:stCondLst>
                                  <p:childTnLst>
                                    <p:anim calcmode="lin" valueType="num">
                                      <p:cBhvr>
                                        <p:cTn id="21" dur="1000"/>
                                        <p:tgtEl>
                                          <p:spTgt spid="12"/>
                                        </p:tgtEl>
                                        <p:attrNameLst>
                                          <p:attrName>ppt_w</p:attrName>
                                        </p:attrNameLst>
                                      </p:cBhvr>
                                      <p:tavLst>
                                        <p:tav tm="0">
                                          <p:val>
                                            <p:strVal val="ppt_w"/>
                                          </p:val>
                                        </p:tav>
                                        <p:tav tm="100000">
                                          <p:val>
                                            <p:strVal val="ppt_w+.3"/>
                                          </p:val>
                                        </p:tav>
                                      </p:tavLst>
                                    </p:anim>
                                    <p:anim calcmode="lin" valueType="num">
                                      <p:cBhvr>
                                        <p:cTn id="22" dur="1000"/>
                                        <p:tgtEl>
                                          <p:spTgt spid="12"/>
                                        </p:tgtEl>
                                        <p:attrNameLst>
                                          <p:attrName>ppt_h</p:attrName>
                                        </p:attrNameLst>
                                      </p:cBhvr>
                                      <p:tavLst>
                                        <p:tav tm="0">
                                          <p:val>
                                            <p:strVal val="ppt_h"/>
                                          </p:val>
                                        </p:tav>
                                        <p:tav tm="100000">
                                          <p:val>
                                            <p:strVal val="ppt_h"/>
                                          </p:val>
                                        </p:tav>
                                      </p:tavLst>
                                    </p:anim>
                                    <p:animEffect transition="out" filter="fade">
                                      <p:cBhvr>
                                        <p:cTn id="23" dur="1000"/>
                                        <p:tgtEl>
                                          <p:spTgt spid="12"/>
                                        </p:tgtEl>
                                      </p:cBhvr>
                                    </p:animEffect>
                                    <p:set>
                                      <p:cBhvr>
                                        <p:cTn id="24" dur="1" fill="hold">
                                          <p:stCondLst>
                                            <p:cond delay="999"/>
                                          </p:stCondLst>
                                        </p:cTn>
                                        <p:tgtEl>
                                          <p:spTgt spid="12"/>
                                        </p:tgtEl>
                                        <p:attrNameLst>
                                          <p:attrName>style.visibility</p:attrName>
                                        </p:attrNameLst>
                                      </p:cBhvr>
                                      <p:to>
                                        <p:strVal val="hidden"/>
                                      </p:to>
                                    </p:set>
                                  </p:childTnLst>
                                </p:cTn>
                              </p:par>
                              <p:par>
                                <p:cTn id="25" presetID="50" presetClass="exit" presetSubtype="0" accel="100000" fill="hold" grpId="0" nodeType="withEffect">
                                  <p:stCondLst>
                                    <p:cond delay="0"/>
                                  </p:stCondLst>
                                  <p:childTnLst>
                                    <p:anim calcmode="lin" valueType="num">
                                      <p:cBhvr>
                                        <p:cTn id="26" dur="1000"/>
                                        <p:tgtEl>
                                          <p:spTgt spid="15"/>
                                        </p:tgtEl>
                                        <p:attrNameLst>
                                          <p:attrName>ppt_w</p:attrName>
                                        </p:attrNameLst>
                                      </p:cBhvr>
                                      <p:tavLst>
                                        <p:tav tm="0">
                                          <p:val>
                                            <p:strVal val="ppt_w"/>
                                          </p:val>
                                        </p:tav>
                                        <p:tav tm="100000">
                                          <p:val>
                                            <p:strVal val="ppt_w+.3"/>
                                          </p:val>
                                        </p:tav>
                                      </p:tavLst>
                                    </p:anim>
                                    <p:anim calcmode="lin" valueType="num">
                                      <p:cBhvr>
                                        <p:cTn id="27" dur="1000"/>
                                        <p:tgtEl>
                                          <p:spTgt spid="15"/>
                                        </p:tgtEl>
                                        <p:attrNameLst>
                                          <p:attrName>ppt_h</p:attrName>
                                        </p:attrNameLst>
                                      </p:cBhvr>
                                      <p:tavLst>
                                        <p:tav tm="0">
                                          <p:val>
                                            <p:strVal val="ppt_h"/>
                                          </p:val>
                                        </p:tav>
                                        <p:tav tm="100000">
                                          <p:val>
                                            <p:strVal val="ppt_h"/>
                                          </p:val>
                                        </p:tav>
                                      </p:tavLst>
                                    </p:anim>
                                    <p:animEffect transition="out" filter="fade">
                                      <p:cBhvr>
                                        <p:cTn id="28" dur="1000"/>
                                        <p:tgtEl>
                                          <p:spTgt spid="15"/>
                                        </p:tgtEl>
                                      </p:cBhvr>
                                    </p:animEffect>
                                    <p:set>
                                      <p:cBhvr>
                                        <p:cTn id="29" dur="1" fill="hold">
                                          <p:stCondLst>
                                            <p:cond delay="999"/>
                                          </p:stCondLst>
                                        </p:cTn>
                                        <p:tgtEl>
                                          <p:spTgt spid="15"/>
                                        </p:tgtEl>
                                        <p:attrNameLst>
                                          <p:attrName>style.visibility</p:attrName>
                                        </p:attrNameLst>
                                      </p:cBhvr>
                                      <p:to>
                                        <p:strVal val="hidden"/>
                                      </p:to>
                                    </p:set>
                                  </p:childTnLst>
                                </p:cTn>
                              </p:par>
                              <p:par>
                                <p:cTn id="30" presetID="50" presetClass="exit" presetSubtype="0" accel="100000" fill="hold" grpId="0" nodeType="withEffect">
                                  <p:stCondLst>
                                    <p:cond delay="0"/>
                                  </p:stCondLst>
                                  <p:childTnLst>
                                    <p:anim calcmode="lin" valueType="num">
                                      <p:cBhvr>
                                        <p:cTn id="31" dur="1000"/>
                                        <p:tgtEl>
                                          <p:spTgt spid="16"/>
                                        </p:tgtEl>
                                        <p:attrNameLst>
                                          <p:attrName>ppt_w</p:attrName>
                                        </p:attrNameLst>
                                      </p:cBhvr>
                                      <p:tavLst>
                                        <p:tav tm="0">
                                          <p:val>
                                            <p:strVal val="ppt_w"/>
                                          </p:val>
                                        </p:tav>
                                        <p:tav tm="100000">
                                          <p:val>
                                            <p:strVal val="ppt_w+.3"/>
                                          </p:val>
                                        </p:tav>
                                      </p:tavLst>
                                    </p:anim>
                                    <p:anim calcmode="lin" valueType="num">
                                      <p:cBhvr>
                                        <p:cTn id="32" dur="1000"/>
                                        <p:tgtEl>
                                          <p:spTgt spid="16"/>
                                        </p:tgtEl>
                                        <p:attrNameLst>
                                          <p:attrName>ppt_h</p:attrName>
                                        </p:attrNameLst>
                                      </p:cBhvr>
                                      <p:tavLst>
                                        <p:tav tm="0">
                                          <p:val>
                                            <p:strVal val="ppt_h"/>
                                          </p:val>
                                        </p:tav>
                                        <p:tav tm="100000">
                                          <p:val>
                                            <p:strVal val="ppt_h"/>
                                          </p:val>
                                        </p:tav>
                                      </p:tavLst>
                                    </p:anim>
                                    <p:animEffect transition="out" filter="fade">
                                      <p:cBhvr>
                                        <p:cTn id="33" dur="1000"/>
                                        <p:tgtEl>
                                          <p:spTgt spid="16"/>
                                        </p:tgtEl>
                                      </p:cBhvr>
                                    </p:animEffect>
                                    <p:set>
                                      <p:cBhvr>
                                        <p:cTn id="34"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P spid="15" grpId="0" animBg="1"/>
      <p:bldP spid="15" grpId="1" animBg="1"/>
      <p:bldP spid="16" grpId="0"/>
      <p:bldP spid="1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A39C-3CCE-D03A-56AD-C516BF87B847}"/>
              </a:ext>
            </a:extLst>
          </p:cNvPr>
          <p:cNvSpPr>
            <a:spLocks noGrp="1"/>
          </p:cNvSpPr>
          <p:nvPr>
            <p:ph type="title"/>
          </p:nvPr>
        </p:nvSpPr>
        <p:spPr/>
        <p:txBody>
          <a:bodyPr/>
          <a:lstStyle/>
          <a:p>
            <a:r>
              <a:rPr lang="en-US" dirty="0"/>
              <a:t>Composite systems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003183-B0E7-AF0C-FBD6-E1D750599BB8}"/>
                  </a:ext>
                </a:extLst>
              </p:cNvPr>
              <p:cNvSpPr>
                <a:spLocks noGrp="1"/>
              </p:cNvSpPr>
              <p:nvPr>
                <p:ph idx="1"/>
              </p:nvPr>
            </p:nvSpPr>
            <p:spPr>
              <a:xfrm>
                <a:off x="838200" y="1825625"/>
                <a:ext cx="10515600" cy="5232400"/>
              </a:xfrm>
            </p:spPr>
            <p:txBody>
              <a:bodyPr>
                <a:normAutofit/>
              </a:bodyPr>
              <a:lstStyle/>
              <a:p>
                <a:r>
                  <a:rPr lang="en-US" sz="2400" dirty="0"/>
                  <a:t>If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a14:m>
                <a:r>
                  <a:rPr lang="en-US" sz="2400" dirty="0"/>
                  <a:t> acts on system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1</m:t>
                        </m:r>
                      </m:sub>
                    </m:sSub>
                  </m:oMath>
                </a14:m>
                <a:r>
                  <a:rPr lang="en-US" sz="2400" dirty="0"/>
                  <a:t> and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a14:m>
                <a:r>
                  <a:rPr lang="en-US" sz="2400" dirty="0"/>
                  <a:t> acts on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2</m:t>
                        </m:r>
                      </m:sub>
                    </m:sSub>
                  </m:oMath>
                </a14:m>
                <a:r>
                  <a:rPr lang="en-US" sz="2400" dirty="0"/>
                  <a:t>, then </a:t>
                </a:r>
                <a14:m>
                  <m:oMath xmlns:m="http://schemas.openxmlformats.org/officeDocument/2006/math">
                    <m:r>
                      <a:rPr lang="en-CA" sz="2400" b="0" i="1" smtClean="0">
                        <a:latin typeface="Cambria Math" panose="02040503050406030204" pitchFamily="18" charset="0"/>
                      </a:rPr>
                      <m:t>𝑅</m:t>
                    </m:r>
                    <m:r>
                      <a:rPr lang="en-CA" sz="2400" b="0" i="0"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a14:m>
                <a:r>
                  <a:rPr lang="en-CA" sz="2400" dirty="0"/>
                  <a:t> is a </a:t>
                </a:r>
                <a:br>
                  <a:rPr lang="en-CA" sz="2400" dirty="0"/>
                </a:br>
                <a:br>
                  <a:rPr lang="en-CA" sz="2400" dirty="0"/>
                </a:br>
                <a:r>
                  <a:rPr lang="en-CA" sz="2400" dirty="0"/>
                  <a:t>transformation on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2</m:t>
                        </m:r>
                      </m:sub>
                    </m:sSub>
                  </m:oMath>
                </a14:m>
                <a:r>
                  <a:rPr lang="en-CA" sz="2400" dirty="0"/>
                  <a:t>.</a:t>
                </a:r>
                <a:br>
                  <a:rPr lang="en-CA" sz="2400" dirty="0"/>
                </a:br>
                <a:br>
                  <a:rPr lang="en-CA" sz="2400" dirty="0"/>
                </a:br>
                <a:br>
                  <a:rPr lang="en-CA" sz="2400" dirty="0"/>
                </a:br>
                <a:endParaRPr lang="en-CA" sz="2400" dirty="0"/>
              </a:p>
              <a:p>
                <a:endParaRPr lang="en-CA" sz="2400" dirty="0"/>
              </a:p>
              <a:p>
                <a:endParaRPr lang="en-CA" sz="2400" dirty="0"/>
              </a:p>
              <a:p>
                <a:endParaRPr lang="en-CA" sz="2400" dirty="0"/>
              </a:p>
              <a:p>
                <a:r>
                  <a:rPr lang="en-CA" sz="2400" dirty="0"/>
                  <a:t>Applying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a14:m>
                <a:r>
                  <a:rPr lang="en-CA" sz="2400" dirty="0"/>
                  <a:t> to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1</m:t>
                        </m:r>
                      </m:sub>
                    </m:sSub>
                  </m:oMath>
                </a14:m>
                <a:r>
                  <a:rPr lang="en-CA" sz="2400" dirty="0"/>
                  <a:t> and nothing to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2</m:t>
                        </m:r>
                      </m:sub>
                    </m:sSub>
                  </m:oMath>
                </a14:m>
                <a:r>
                  <a:rPr lang="en-CA" sz="2400" dirty="0"/>
                  <a:t> corresponds</a:t>
                </a:r>
                <a:br>
                  <a:rPr lang="en-CA" sz="2400" dirty="0"/>
                </a:br>
                <a:br>
                  <a:rPr lang="en-CA" sz="2400" dirty="0"/>
                </a:br>
                <a:r>
                  <a:rPr lang="en-CA" sz="2400" dirty="0"/>
                  <a:t>to the transformation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r>
                      <a:rPr lang="en-CA" sz="2400" b="0" i="1" smtClean="0">
                        <a:latin typeface="Cambria Math" panose="02040503050406030204" pitchFamily="18" charset="0"/>
                      </a:rPr>
                      <m:t>𝐼</m:t>
                    </m:r>
                  </m:oMath>
                </a14:m>
                <a:r>
                  <a:rPr lang="en-CA" sz="2400" dirty="0"/>
                  <a:t>.</a:t>
                </a:r>
              </a:p>
            </p:txBody>
          </p:sp>
        </mc:Choice>
        <mc:Fallback xmlns="">
          <p:sp>
            <p:nvSpPr>
              <p:cNvPr id="3" name="Content Placeholder 2">
                <a:extLst>
                  <a:ext uri="{FF2B5EF4-FFF2-40B4-BE49-F238E27FC236}">
                    <a16:creationId xmlns:a16="http://schemas.microsoft.com/office/drawing/2014/main" id="{1A003183-B0E7-AF0C-FBD6-E1D750599BB8}"/>
                  </a:ext>
                </a:extLst>
              </p:cNvPr>
              <p:cNvSpPr>
                <a:spLocks noGrp="1" noRot="1" noChangeAspect="1" noMove="1" noResize="1" noEditPoints="1" noAdjustHandles="1" noChangeArrowheads="1" noChangeShapeType="1" noTextEdit="1"/>
              </p:cNvSpPr>
              <p:nvPr>
                <p:ph idx="1"/>
              </p:nvPr>
            </p:nvSpPr>
            <p:spPr>
              <a:xfrm>
                <a:off x="838200" y="1825625"/>
                <a:ext cx="10515600" cy="5232400"/>
              </a:xfrm>
              <a:blipFill>
                <a:blip r:embed="rId2"/>
                <a:stretch>
                  <a:fillRect l="-844" t="-1453"/>
                </a:stretch>
              </a:blipFill>
            </p:spPr>
            <p:txBody>
              <a:bodyPr/>
              <a:lstStyle/>
              <a:p>
                <a:r>
                  <a:rPr lang="en-US">
                    <a:noFill/>
                  </a:rPr>
                  <a:t> </a:t>
                </a:r>
              </a:p>
            </p:txBody>
          </p:sp>
        </mc:Fallback>
      </mc:AlternateContent>
      <p:sp>
        <p:nvSpPr>
          <p:cNvPr id="4" name="Cube 3">
            <a:extLst>
              <a:ext uri="{FF2B5EF4-FFF2-40B4-BE49-F238E27FC236}">
                <a16:creationId xmlns:a16="http://schemas.microsoft.com/office/drawing/2014/main" id="{7F376318-FA62-E6A3-C53D-17621EF55631}"/>
              </a:ext>
            </a:extLst>
          </p:cNvPr>
          <p:cNvSpPr/>
          <p:nvPr/>
        </p:nvSpPr>
        <p:spPr>
          <a:xfrm>
            <a:off x="7847263" y="4673566"/>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B3F0276-3F7B-D78B-9FA2-4E40CD4AB48C}"/>
                  </a:ext>
                </a:extLst>
              </p:cNvPr>
              <p:cNvSpPr/>
              <p:nvPr/>
            </p:nvSpPr>
            <p:spPr>
              <a:xfrm>
                <a:off x="8132399" y="6123543"/>
                <a:ext cx="451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i="1" smtClean="0">
                              <a:latin typeface="Cambria Math" panose="02040503050406030204" pitchFamily="18" charset="0"/>
                            </a:rPr>
                            <m:t>𝑆</m:t>
                          </m:r>
                        </m:e>
                        <m:sub>
                          <m:r>
                            <a:rPr lang="en-CA" b="0" i="1" smtClean="0">
                              <a:latin typeface="Cambria Math" panose="02040503050406030204" pitchFamily="18" charset="0"/>
                            </a:rPr>
                            <m:t>1</m:t>
                          </m:r>
                        </m:sub>
                      </m:sSub>
                    </m:oMath>
                  </m:oMathPara>
                </a14:m>
                <a:endParaRPr lang="en-US" dirty="0"/>
              </a:p>
            </p:txBody>
          </p:sp>
        </mc:Choice>
        <mc:Fallback xmlns="">
          <p:sp>
            <p:nvSpPr>
              <p:cNvPr id="5" name="Rectangle 4">
                <a:extLst>
                  <a:ext uri="{FF2B5EF4-FFF2-40B4-BE49-F238E27FC236}">
                    <a16:creationId xmlns:a16="http://schemas.microsoft.com/office/drawing/2014/main" id="{0B3F0276-3F7B-D78B-9FA2-4E40CD4AB48C}"/>
                  </a:ext>
                </a:extLst>
              </p:cNvPr>
              <p:cNvSpPr>
                <a:spLocks noRot="1" noChangeAspect="1" noMove="1" noResize="1" noEditPoints="1" noAdjustHandles="1" noChangeArrowheads="1" noChangeShapeType="1" noTextEdit="1"/>
              </p:cNvSpPr>
              <p:nvPr/>
            </p:nvSpPr>
            <p:spPr>
              <a:xfrm>
                <a:off x="8132399" y="6123543"/>
                <a:ext cx="451277" cy="369332"/>
              </a:xfrm>
              <a:prstGeom prst="rect">
                <a:avLst/>
              </a:prstGeom>
              <a:blipFill>
                <a:blip r:embed="rId3"/>
                <a:stretch>
                  <a:fillRect/>
                </a:stretch>
              </a:blipFill>
            </p:spPr>
            <p:txBody>
              <a:bodyPr/>
              <a:lstStyle/>
              <a:p>
                <a:r>
                  <a:rPr lang="en-US">
                    <a:noFill/>
                  </a:rPr>
                  <a:t> </a:t>
                </a:r>
              </a:p>
            </p:txBody>
          </p:sp>
        </mc:Fallback>
      </mc:AlternateContent>
      <p:sp>
        <p:nvSpPr>
          <p:cNvPr id="6" name="Cube 5">
            <a:extLst>
              <a:ext uri="{FF2B5EF4-FFF2-40B4-BE49-F238E27FC236}">
                <a16:creationId xmlns:a16="http://schemas.microsoft.com/office/drawing/2014/main" id="{032BEDA7-75D2-A95F-CC81-C0C847F2466E}"/>
              </a:ext>
            </a:extLst>
          </p:cNvPr>
          <p:cNvSpPr/>
          <p:nvPr/>
        </p:nvSpPr>
        <p:spPr>
          <a:xfrm>
            <a:off x="10188327" y="4673566"/>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1E05402-2A1C-565A-D2CC-219D1803EDEC}"/>
                  </a:ext>
                </a:extLst>
              </p:cNvPr>
              <p:cNvSpPr/>
              <p:nvPr/>
            </p:nvSpPr>
            <p:spPr>
              <a:xfrm>
                <a:off x="10473463" y="6123543"/>
                <a:ext cx="4566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i="1" smtClean="0">
                              <a:latin typeface="Cambria Math" panose="02040503050406030204" pitchFamily="18" charset="0"/>
                            </a:rPr>
                            <m:t>𝑆</m:t>
                          </m:r>
                        </m:e>
                        <m:sub>
                          <m:r>
                            <a:rPr lang="en-CA" b="0" i="1" smtClean="0">
                              <a:latin typeface="Cambria Math" panose="02040503050406030204" pitchFamily="18" charset="0"/>
                            </a:rPr>
                            <m:t>2</m:t>
                          </m:r>
                        </m:sub>
                      </m:sSub>
                    </m:oMath>
                  </m:oMathPara>
                </a14:m>
                <a:endParaRPr lang="en-US" dirty="0"/>
              </a:p>
            </p:txBody>
          </p:sp>
        </mc:Choice>
        <mc:Fallback xmlns="">
          <p:sp>
            <p:nvSpPr>
              <p:cNvPr id="7" name="Rectangle 6">
                <a:extLst>
                  <a:ext uri="{FF2B5EF4-FFF2-40B4-BE49-F238E27FC236}">
                    <a16:creationId xmlns:a16="http://schemas.microsoft.com/office/drawing/2014/main" id="{E1E05402-2A1C-565A-D2CC-219D1803EDEC}"/>
                  </a:ext>
                </a:extLst>
              </p:cNvPr>
              <p:cNvSpPr>
                <a:spLocks noRot="1" noChangeAspect="1" noMove="1" noResize="1" noEditPoints="1" noAdjustHandles="1" noChangeArrowheads="1" noChangeShapeType="1" noTextEdit="1"/>
              </p:cNvSpPr>
              <p:nvPr/>
            </p:nvSpPr>
            <p:spPr>
              <a:xfrm>
                <a:off x="10473463" y="6123543"/>
                <a:ext cx="4566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FA1DB85-3027-06E7-C190-35EDB2CBE737}"/>
                  </a:ext>
                </a:extLst>
              </p:cNvPr>
              <p:cNvSpPr txBox="1"/>
              <p:nvPr/>
            </p:nvSpPr>
            <p:spPr>
              <a:xfrm>
                <a:off x="7939343" y="5219318"/>
                <a:ext cx="852089"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𝑅</m:t>
                          </m:r>
                        </m:e>
                        <m:sub>
                          <m:r>
                            <a:rPr lang="en-CA" b="0" i="1" smtClean="0">
                              <a:latin typeface="Cambria Math" panose="02040503050406030204" pitchFamily="18" charset="0"/>
                            </a:rPr>
                            <m:t>1</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1</m:t>
                          </m:r>
                        </m:sub>
                      </m:sSub>
                      <m:r>
                        <a:rPr lang="en-CA" b="0" i="1" smtClean="0">
                          <a:latin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4FA1DB85-3027-06E7-C190-35EDB2CBE737}"/>
                  </a:ext>
                </a:extLst>
              </p:cNvPr>
              <p:cNvSpPr txBox="1">
                <a:spLocks noRot="1" noChangeAspect="1" noMove="1" noResize="1" noEditPoints="1" noAdjustHandles="1" noChangeArrowheads="1" noChangeShapeType="1" noTextEdit="1"/>
              </p:cNvSpPr>
              <p:nvPr/>
            </p:nvSpPr>
            <p:spPr>
              <a:xfrm>
                <a:off x="7939343" y="5219318"/>
                <a:ext cx="852089" cy="369332"/>
              </a:xfrm>
              <a:prstGeom prst="rect">
                <a:avLst/>
              </a:prstGeom>
              <a:blipFill>
                <a:blip r:embed="rId5"/>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C5A68CD-6816-A0ED-BD09-99B7D28ABEEA}"/>
                  </a:ext>
                </a:extLst>
              </p:cNvPr>
              <p:cNvSpPr txBox="1"/>
              <p:nvPr/>
            </p:nvSpPr>
            <p:spPr>
              <a:xfrm>
                <a:off x="10213566" y="5219318"/>
                <a:ext cx="869593"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𝑅</m:t>
                          </m:r>
                        </m:e>
                        <m:sub>
                          <m:r>
                            <a:rPr lang="en-CA" b="0" i="1" smtClean="0">
                              <a:latin typeface="Cambria Math" panose="02040503050406030204" pitchFamily="18" charset="0"/>
                            </a:rPr>
                            <m:t>2</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2</m:t>
                          </m:r>
                        </m:sub>
                      </m:sSub>
                      <m:r>
                        <a:rPr lang="en-CA" b="0" i="1" smtClean="0">
                          <a:latin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4C5A68CD-6816-A0ED-BD09-99B7D28ABEEA}"/>
                  </a:ext>
                </a:extLst>
              </p:cNvPr>
              <p:cNvSpPr txBox="1">
                <a:spLocks noRot="1" noChangeAspect="1" noMove="1" noResize="1" noEditPoints="1" noAdjustHandles="1" noChangeArrowheads="1" noChangeShapeType="1" noTextEdit="1"/>
              </p:cNvSpPr>
              <p:nvPr/>
            </p:nvSpPr>
            <p:spPr>
              <a:xfrm>
                <a:off x="10213566" y="5219318"/>
                <a:ext cx="869593" cy="369332"/>
              </a:xfrm>
              <a:prstGeom prst="rect">
                <a:avLst/>
              </a:prstGeom>
              <a:blipFill>
                <a:blip r:embed="rId6"/>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316574F-8D04-1CD9-10B5-655B6C84F892}"/>
                  </a:ext>
                </a:extLst>
              </p:cNvPr>
              <p:cNvSpPr txBox="1"/>
              <p:nvPr/>
            </p:nvSpPr>
            <p:spPr>
              <a:xfrm>
                <a:off x="1676400" y="3203288"/>
                <a:ext cx="10515600" cy="1200329"/>
              </a:xfrm>
              <a:prstGeom prst="rect">
                <a:avLst/>
              </a:prstGeom>
              <a:noFill/>
            </p:spPr>
            <p:txBody>
              <a:bodyPr wrap="square">
                <a:spAutoFit/>
              </a:bodyPr>
              <a:lstStyle/>
              <a:p>
                <a:r>
                  <a:rPr lang="en-CA" sz="2400" b="0" dirty="0">
                    <a:solidFill>
                      <a:srgbClr val="C00000"/>
                    </a:solidFill>
                  </a:rPr>
                  <a:t>Initial state</a:t>
                </a:r>
                <a:r>
                  <a:rPr lang="en-CA" sz="2400" b="0" dirty="0"/>
                  <a:t>: </a:t>
                </a: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𝑧</m:t>
                        </m:r>
                      </m:e>
                    </m:d>
                    <m:r>
                      <a:rPr lang="en-CA" sz="2400" b="0" i="1" smtClean="0">
                        <a:latin typeface="Cambria Math" panose="02040503050406030204" pitchFamily="18" charset="0"/>
                      </a:rPr>
                      <m:t>=</m:t>
                    </m:r>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1</m:t>
                            </m:r>
                          </m:sub>
                        </m:sSub>
                      </m:e>
                    </m:d>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oMath>
                </a14:m>
                <a:endParaRPr lang="en-US" sz="2400" dirty="0"/>
              </a:p>
              <a:p>
                <a:endParaRPr lang="en-US" sz="2400" dirty="0"/>
              </a:p>
              <a:p>
                <a:r>
                  <a:rPr lang="en-US" sz="2400" dirty="0">
                    <a:solidFill>
                      <a:srgbClr val="00B050"/>
                    </a:solidFill>
                  </a:rPr>
                  <a:t>Next state</a:t>
                </a:r>
                <a:r>
                  <a:rPr lang="en-US" sz="2400" dirty="0"/>
                  <a:t>: </a:t>
                </a: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𝑧</m:t>
                        </m:r>
                        <m:r>
                          <a:rPr lang="en-CA" sz="2400" b="0" i="1" smtClean="0">
                            <a:latin typeface="Cambria Math" panose="02040503050406030204" pitchFamily="18" charset="0"/>
                          </a:rPr>
                          <m:t>′</m:t>
                        </m:r>
                      </m:e>
                    </m:d>
                    <m:r>
                      <a:rPr lang="en-CA" sz="2400" b="0" i="1" smtClean="0">
                        <a:latin typeface="Cambria Math" panose="02040503050406030204" pitchFamily="18" charset="0"/>
                      </a:rPr>
                      <m:t>=</m:t>
                    </m:r>
                    <m:r>
                      <a:rPr lang="en-CA" sz="2400" b="0" i="1" smtClean="0">
                        <a:latin typeface="Cambria Math" panose="02040503050406030204" pitchFamily="18" charset="0"/>
                      </a:rPr>
                      <m:t>𝑅</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𝑧</m:t>
                        </m:r>
                      </m:e>
                    </m:d>
                    <m:r>
                      <a:rPr lang="en-CA" sz="2400" b="0" i="1" smtClean="0">
                        <a:latin typeface="Cambria Math" panose="02040503050406030204" pitchFamily="18" charset="0"/>
                      </a:rPr>
                      <m:t>=</m:t>
                    </m:r>
                    <m:d>
                      <m:dPr>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e>
                    </m:d>
                    <m:d>
                      <m:dPr>
                        <m:ctrlPr>
                          <a:rPr lang="en-CA" sz="2400" b="0" i="1" smtClean="0">
                            <a:latin typeface="Cambria Math" panose="02040503050406030204" pitchFamily="18" charset="0"/>
                          </a:rPr>
                        </m:ctrlPr>
                      </m:dPr>
                      <m:e>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1</m:t>
                                </m:r>
                              </m:sub>
                            </m:sSub>
                          </m:e>
                        </m:d>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e>
                    </m:d>
                    <m:r>
                      <a:rPr lang="en-CA" sz="2400" b="0" i="1" smtClean="0">
                        <a:latin typeface="Cambria Math" panose="02040503050406030204" pitchFamily="18" charset="0"/>
                      </a:rPr>
                      <m:t> =</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1</m:t>
                            </m:r>
                          </m:sub>
                        </m:sSub>
                      </m:e>
                    </m:d>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oMath>
                </a14:m>
                <a:endParaRPr lang="en-US" sz="2400" dirty="0"/>
              </a:p>
            </p:txBody>
          </p:sp>
        </mc:Choice>
        <mc:Fallback xmlns="">
          <p:sp>
            <p:nvSpPr>
              <p:cNvPr id="14" name="TextBox 13">
                <a:extLst>
                  <a:ext uri="{FF2B5EF4-FFF2-40B4-BE49-F238E27FC236}">
                    <a16:creationId xmlns:a16="http://schemas.microsoft.com/office/drawing/2014/main" id="{4316574F-8D04-1CD9-10B5-655B6C84F892}"/>
                  </a:ext>
                </a:extLst>
              </p:cNvPr>
              <p:cNvSpPr txBox="1">
                <a:spLocks noRot="1" noChangeAspect="1" noMove="1" noResize="1" noEditPoints="1" noAdjustHandles="1" noChangeArrowheads="1" noChangeShapeType="1" noTextEdit="1"/>
              </p:cNvSpPr>
              <p:nvPr/>
            </p:nvSpPr>
            <p:spPr>
              <a:xfrm>
                <a:off x="1676400" y="3203288"/>
                <a:ext cx="10515600" cy="1200329"/>
              </a:xfrm>
              <a:prstGeom prst="rect">
                <a:avLst/>
              </a:prstGeom>
              <a:blipFill>
                <a:blip r:embed="rId7"/>
                <a:stretch>
                  <a:fillRect l="-965" t="-3158" b="-10526"/>
                </a:stretch>
              </a:blipFill>
            </p:spPr>
            <p:txBody>
              <a:bodyPr/>
              <a:lstStyle/>
              <a:p>
                <a:r>
                  <a:rPr lang="en-US">
                    <a:noFill/>
                  </a:rPr>
                  <a:t> </a:t>
                </a:r>
              </a:p>
            </p:txBody>
          </p:sp>
        </mc:Fallback>
      </mc:AlternateContent>
    </p:spTree>
    <p:extLst>
      <p:ext uri="{BB962C8B-B14F-4D97-AF65-F5344CB8AC3E}">
        <p14:creationId xmlns:p14="http://schemas.microsoft.com/office/powerpoint/2010/main" val="154036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7927-85B4-B1E8-9E5D-25D757636CE0}"/>
              </a:ext>
            </a:extLst>
          </p:cNvPr>
          <p:cNvSpPr>
            <a:spLocks noGrp="1"/>
          </p:cNvSpPr>
          <p:nvPr>
            <p:ph type="title"/>
          </p:nvPr>
        </p:nvSpPr>
        <p:spPr/>
        <p:txBody>
          <a:bodyPr/>
          <a:lstStyle/>
          <a:p>
            <a:r>
              <a:rPr lang="en-US" dirty="0"/>
              <a:t>Composite systems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8DA73C-EC84-0F7D-8C9A-BD6D84AA2A9B}"/>
                  </a:ext>
                </a:extLst>
              </p:cNvPr>
              <p:cNvSpPr>
                <a:spLocks noGrp="1"/>
              </p:cNvSpPr>
              <p:nvPr>
                <p:ph idx="1"/>
              </p:nvPr>
            </p:nvSpPr>
            <p:spPr/>
            <p:txBody>
              <a:bodyPr>
                <a:normAutofit/>
              </a:bodyPr>
              <a:lstStyle/>
              <a:p>
                <a:r>
                  <a:rPr lang="en-US" sz="2400" dirty="0"/>
                  <a:t>There are transformations on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2</m:t>
                        </m:r>
                      </m:sub>
                    </m:sSub>
                  </m:oMath>
                </a14:m>
                <a:r>
                  <a:rPr lang="en-US" sz="2400" dirty="0"/>
                  <a:t> that cannot be written as tensor product of separate transformations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a14:m>
                <a:r>
                  <a:rPr lang="en-US" sz="2400" dirty="0"/>
                  <a:t> on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1</m:t>
                        </m:r>
                      </m:sub>
                    </m:sSub>
                  </m:oMath>
                </a14:m>
                <a:r>
                  <a:rPr lang="en-US" sz="2400" dirty="0"/>
                  <a:t> and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a14:m>
                <a:r>
                  <a:rPr lang="en-US" sz="2400" dirty="0"/>
                  <a:t> on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2</m:t>
                        </m:r>
                      </m:sub>
                    </m:sSub>
                  </m:oMath>
                </a14:m>
                <a:r>
                  <a:rPr lang="en-US" sz="2400" dirty="0"/>
                  <a:t>. Such transformations </a:t>
                </a:r>
                <a:r>
                  <a:rPr lang="en-US" sz="2400" b="1" i="1" dirty="0">
                    <a:solidFill>
                      <a:srgbClr val="C00000"/>
                    </a:solidFill>
                  </a:rPr>
                  <a:t>interact</a:t>
                </a:r>
                <a:r>
                  <a:rPr lang="en-US" sz="2400" b="1" dirty="0">
                    <a:solidFill>
                      <a:srgbClr val="C00000"/>
                    </a:solidFill>
                  </a:rPr>
                  <a:t> </a:t>
                </a:r>
                <a:r>
                  <a:rPr lang="en-US" sz="2400" dirty="0"/>
                  <a:t>the systems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1</m:t>
                        </m:r>
                      </m:sub>
                    </m:sSub>
                  </m:oMath>
                </a14:m>
                <a:r>
                  <a:rPr lang="en-US" sz="2400" dirty="0"/>
                  <a:t> and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2</m:t>
                        </m:r>
                      </m:sub>
                    </m:sSub>
                  </m:oMath>
                </a14:m>
                <a:r>
                  <a:rPr lang="en-US" sz="2400" dirty="0"/>
                  <a:t> together.</a:t>
                </a:r>
              </a:p>
              <a:p>
                <a:endParaRPr lang="en-US" sz="2400" dirty="0"/>
              </a:p>
              <a:p>
                <a:r>
                  <a:rPr lang="en-US" sz="2400" dirty="0"/>
                  <a:t>Example: </a:t>
                </a:r>
              </a:p>
              <a:p>
                <a:pPr lvl="1"/>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𝑆</m:t>
                        </m:r>
                      </m:e>
                      <m:sub>
                        <m:r>
                          <a:rPr lang="en-CA" sz="2000" b="0" i="1" smtClean="0">
                            <a:latin typeface="Cambria Math" panose="02040503050406030204" pitchFamily="18" charset="0"/>
                          </a:rPr>
                          <m:t>1</m:t>
                        </m:r>
                      </m:sub>
                    </m:sSub>
                  </m:oMath>
                </a14:m>
                <a:r>
                  <a:rPr lang="en-US" sz="2000" dirty="0"/>
                  <a:t> and </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𝑆</m:t>
                        </m:r>
                      </m:e>
                      <m:sub>
                        <m:r>
                          <a:rPr lang="en-CA" sz="2000" b="0" i="1" smtClean="0">
                            <a:latin typeface="Cambria Math" panose="02040503050406030204" pitchFamily="18" charset="0"/>
                          </a:rPr>
                          <m:t>2</m:t>
                        </m:r>
                      </m:sub>
                    </m:sSub>
                  </m:oMath>
                </a14:m>
                <a:r>
                  <a:rPr lang="en-US" sz="2000" dirty="0"/>
                  <a:t> are </a:t>
                </a:r>
                <a:r>
                  <a:rPr lang="en-US" sz="2000" b="1" i="1" dirty="0"/>
                  <a:t>bits</a:t>
                </a:r>
                <a:r>
                  <a:rPr lang="en-US" sz="2000" dirty="0"/>
                  <a:t>, i.e., </a:t>
                </a:r>
                <a14:m>
                  <m:oMath xmlns:m="http://schemas.openxmlformats.org/officeDocument/2006/math">
                    <m:r>
                      <a:rPr lang="en-CA" sz="2000" b="0" i="1" smtClean="0">
                        <a:latin typeface="Cambria Math" panose="02040503050406030204" pitchFamily="18" charset="0"/>
                      </a:rPr>
                      <m:t>𝑑</m:t>
                    </m:r>
                    <m:r>
                      <a:rPr lang="en-CA" sz="2000" b="0" i="1" smtClean="0">
                        <a:latin typeface="Cambria Math" panose="02040503050406030204" pitchFamily="18" charset="0"/>
                      </a:rPr>
                      <m:t>=2</m:t>
                    </m:r>
                  </m:oMath>
                </a14:m>
                <a:r>
                  <a:rPr lang="en-US" sz="2000" dirty="0"/>
                  <a:t>, with states </a:t>
                </a:r>
                <a14:m>
                  <m:oMath xmlns:m="http://schemas.openxmlformats.org/officeDocument/2006/math">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0</m:t>
                        </m:r>
                      </m:e>
                    </m:d>
                    <m:r>
                      <a:rPr lang="en-CA" sz="2000" b="0" i="1" smtClean="0">
                        <a:latin typeface="Cambria Math" panose="02040503050406030204" pitchFamily="18" charset="0"/>
                      </a:rPr>
                      <m:t>,|1⟩</m:t>
                    </m:r>
                  </m:oMath>
                </a14:m>
                <a:endParaRPr lang="en-US" sz="2000" dirty="0"/>
              </a:p>
              <a:p>
                <a:pPr lvl="1"/>
                <a:r>
                  <a:rPr lang="en-US" sz="2000" dirty="0"/>
                  <a:t>“Controlled-NOT” operation </a:t>
                </a:r>
                <a14:m>
                  <m:oMath xmlns:m="http://schemas.openxmlformats.org/officeDocument/2006/math">
                    <m:r>
                      <a:rPr lang="en-CA" sz="2000" b="0" i="1" smtClean="0">
                        <a:latin typeface="Cambria Math" panose="02040503050406030204" pitchFamily="18" charset="0"/>
                      </a:rPr>
                      <m:t>𝐶𝑁𝑂𝑇</m:t>
                    </m:r>
                  </m:oMath>
                </a14:m>
                <a:r>
                  <a:rPr lang="en-US" sz="2000" dirty="0"/>
                  <a:t>:</a:t>
                </a:r>
              </a:p>
            </p:txBody>
          </p:sp>
        </mc:Choice>
        <mc:Fallback xmlns="">
          <p:sp>
            <p:nvSpPr>
              <p:cNvPr id="3" name="Content Placeholder 2">
                <a:extLst>
                  <a:ext uri="{FF2B5EF4-FFF2-40B4-BE49-F238E27FC236}">
                    <a16:creationId xmlns:a16="http://schemas.microsoft.com/office/drawing/2014/main" id="{168DA73C-EC84-0F7D-8C9A-BD6D84AA2A9B}"/>
                  </a:ext>
                </a:extLst>
              </p:cNvPr>
              <p:cNvSpPr>
                <a:spLocks noGrp="1" noRot="1" noChangeAspect="1" noMove="1" noResize="1" noEditPoints="1" noAdjustHandles="1" noChangeArrowheads="1" noChangeShapeType="1" noTextEdit="1"/>
              </p:cNvSpPr>
              <p:nvPr>
                <p:ph idx="1"/>
              </p:nvPr>
            </p:nvSpPr>
            <p:spPr>
              <a:blipFill>
                <a:blip r:embed="rId2"/>
                <a:stretch>
                  <a:fillRect l="-844" t="-1744" r="-6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8335E24-78E9-1C30-8A92-BD4F5DA954F1}"/>
                  </a:ext>
                </a:extLst>
              </p:cNvPr>
              <p:cNvSpPr txBox="1"/>
              <p:nvPr/>
            </p:nvSpPr>
            <p:spPr>
              <a:xfrm>
                <a:off x="2721825" y="4922699"/>
                <a:ext cx="6621517" cy="1569660"/>
              </a:xfrm>
              <a:prstGeom prst="rect">
                <a:avLst/>
              </a:prstGeom>
              <a:noFill/>
            </p:spPr>
            <p:txBody>
              <a:bodyPr wrap="square" rtlCol="0">
                <a:spAutoFit/>
              </a:bodyPr>
              <a:lstStyle/>
              <a:p>
                <a:pPr lvl="1"/>
                <a14:m>
                  <m:oMathPara xmlns:m="http://schemas.openxmlformats.org/officeDocument/2006/math">
                    <m:oMathParaPr>
                      <m:jc m:val="centerGroup"/>
                    </m:oMathParaPr>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0,0</m:t>
                          </m:r>
                        </m:e>
                      </m:d>
                      <m:r>
                        <a:rPr lang="en-CA" sz="2400" b="0" i="1" smtClean="0">
                          <a:latin typeface="Cambria Math" panose="02040503050406030204" pitchFamily="18" charset="0"/>
                        </a:rPr>
                        <m:t>↦</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0,0</m:t>
                          </m:r>
                        </m:e>
                      </m:d>
                    </m:oMath>
                  </m:oMathPara>
                </a14:m>
                <a:endParaRPr lang="en-CA" sz="2400" b="0" dirty="0"/>
              </a:p>
              <a:p>
                <a:pPr lvl="1"/>
                <a14:m>
                  <m:oMathPara xmlns:m="http://schemas.openxmlformats.org/officeDocument/2006/math">
                    <m:oMathParaPr>
                      <m:jc m:val="centerGroup"/>
                    </m:oMathParaPr>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0,1</m:t>
                          </m:r>
                        </m:e>
                      </m:d>
                      <m:r>
                        <a:rPr lang="en-CA" sz="2400" b="0" i="1" smtClean="0">
                          <a:latin typeface="Cambria Math" panose="02040503050406030204" pitchFamily="18" charset="0"/>
                        </a:rPr>
                        <m:t>↦</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0,1</m:t>
                          </m:r>
                        </m:e>
                      </m:d>
                    </m:oMath>
                  </m:oMathPara>
                </a14:m>
                <a:endParaRPr lang="en-CA" sz="2400" b="1" dirty="0">
                  <a:solidFill>
                    <a:srgbClr val="C00000"/>
                  </a:solidFill>
                </a:endParaRPr>
              </a:p>
              <a:p>
                <a:pPr lvl="1"/>
                <a14:m>
                  <m:oMathPara xmlns:m="http://schemas.openxmlformats.org/officeDocument/2006/math">
                    <m:oMathParaPr>
                      <m:jc m:val="centerGroup"/>
                    </m:oMathParaPr>
                    <m:oMath xmlns:m="http://schemas.openxmlformats.org/officeDocument/2006/math">
                      <m:d>
                        <m:dPr>
                          <m:begChr m:val="|"/>
                          <m:endChr m:val="⟩"/>
                          <m:ctrlPr>
                            <a:rPr lang="en-CA" sz="2400" i="1">
                              <a:latin typeface="Cambria Math" panose="02040503050406030204" pitchFamily="18" charset="0"/>
                            </a:rPr>
                          </m:ctrlPr>
                        </m:dPr>
                        <m:e>
                          <m:r>
                            <a:rPr lang="en-CA" sz="2400" b="0" i="1" smtClean="0">
                              <a:latin typeface="Cambria Math" panose="02040503050406030204" pitchFamily="18" charset="0"/>
                            </a:rPr>
                            <m:t>1</m:t>
                          </m:r>
                          <m:r>
                            <a:rPr lang="en-CA" sz="2400" i="1">
                              <a:latin typeface="Cambria Math" panose="02040503050406030204" pitchFamily="18" charset="0"/>
                            </a:rPr>
                            <m:t>,</m:t>
                          </m:r>
                          <m:r>
                            <a:rPr lang="en-CA" sz="2400" b="0" i="1" smtClean="0">
                              <a:latin typeface="Cambria Math" panose="02040503050406030204" pitchFamily="18" charset="0"/>
                            </a:rPr>
                            <m:t>0</m:t>
                          </m:r>
                        </m:e>
                      </m:d>
                      <m:r>
                        <a:rPr lang="en-CA" sz="2400" i="1">
                          <a:latin typeface="Cambria Math" panose="02040503050406030204" pitchFamily="18" charset="0"/>
                        </a:rPr>
                        <m:t>↦</m:t>
                      </m:r>
                      <m:d>
                        <m:dPr>
                          <m:begChr m:val="|"/>
                          <m:endChr m:val="⟩"/>
                          <m:ctrlPr>
                            <a:rPr lang="en-CA" sz="2400" i="1">
                              <a:latin typeface="Cambria Math" panose="02040503050406030204" pitchFamily="18" charset="0"/>
                            </a:rPr>
                          </m:ctrlPr>
                        </m:dPr>
                        <m:e>
                          <m:r>
                            <a:rPr lang="en-CA" sz="2400" b="0" i="1" smtClean="0">
                              <a:latin typeface="Cambria Math" panose="02040503050406030204" pitchFamily="18" charset="0"/>
                            </a:rPr>
                            <m:t>1</m:t>
                          </m:r>
                          <m:r>
                            <a:rPr lang="en-CA" sz="2400" i="1">
                              <a:latin typeface="Cambria Math" panose="02040503050406030204" pitchFamily="18" charset="0"/>
                            </a:rPr>
                            <m:t>,</m:t>
                          </m:r>
                          <m:r>
                            <a:rPr lang="en-CA" sz="2400" b="0" i="1" smtClean="0">
                              <a:latin typeface="Cambria Math" panose="02040503050406030204" pitchFamily="18" charset="0"/>
                            </a:rPr>
                            <m:t>1</m:t>
                          </m:r>
                        </m:e>
                      </m:d>
                    </m:oMath>
                  </m:oMathPara>
                </a14:m>
                <a:endParaRPr lang="en-CA" sz="2400" b="1" dirty="0">
                  <a:solidFill>
                    <a:srgbClr val="C00000"/>
                  </a:solidFill>
                </a:endParaRPr>
              </a:p>
              <a:p>
                <a:pPr lvl="1"/>
                <a14:m>
                  <m:oMathPara xmlns:m="http://schemas.openxmlformats.org/officeDocument/2006/math">
                    <m:oMathParaPr>
                      <m:jc m:val="centerGroup"/>
                    </m:oMathParaPr>
                    <m:oMath xmlns:m="http://schemas.openxmlformats.org/officeDocument/2006/math">
                      <m:d>
                        <m:dPr>
                          <m:begChr m:val="|"/>
                          <m:endChr m:val="⟩"/>
                          <m:ctrlPr>
                            <a:rPr lang="en-CA" sz="2400" i="1">
                              <a:latin typeface="Cambria Math" panose="02040503050406030204" pitchFamily="18" charset="0"/>
                            </a:rPr>
                          </m:ctrlPr>
                        </m:dPr>
                        <m:e>
                          <m:r>
                            <a:rPr lang="en-CA" sz="2400" b="0" i="1" smtClean="0">
                              <a:latin typeface="Cambria Math" panose="02040503050406030204" pitchFamily="18" charset="0"/>
                            </a:rPr>
                            <m:t>1</m:t>
                          </m:r>
                          <m:r>
                            <a:rPr lang="en-CA" sz="2400" i="1">
                              <a:latin typeface="Cambria Math" panose="02040503050406030204" pitchFamily="18" charset="0"/>
                            </a:rPr>
                            <m:t>,1</m:t>
                          </m:r>
                        </m:e>
                      </m:d>
                      <m:r>
                        <a:rPr lang="en-CA" sz="2400" i="1">
                          <a:latin typeface="Cambria Math" panose="02040503050406030204" pitchFamily="18" charset="0"/>
                        </a:rPr>
                        <m:t>↦</m:t>
                      </m:r>
                      <m:d>
                        <m:dPr>
                          <m:begChr m:val="|"/>
                          <m:endChr m:val="⟩"/>
                          <m:ctrlPr>
                            <a:rPr lang="en-CA" sz="2400" i="1">
                              <a:latin typeface="Cambria Math" panose="02040503050406030204" pitchFamily="18" charset="0"/>
                            </a:rPr>
                          </m:ctrlPr>
                        </m:dPr>
                        <m:e>
                          <m:r>
                            <a:rPr lang="en-CA" sz="2400" b="0" i="1" smtClean="0">
                              <a:latin typeface="Cambria Math" panose="02040503050406030204" pitchFamily="18" charset="0"/>
                            </a:rPr>
                            <m:t>1</m:t>
                          </m:r>
                          <m:r>
                            <a:rPr lang="en-CA" sz="2400" i="1">
                              <a:latin typeface="Cambria Math" panose="02040503050406030204" pitchFamily="18" charset="0"/>
                            </a:rPr>
                            <m:t>,</m:t>
                          </m:r>
                          <m:r>
                            <a:rPr lang="en-CA" sz="2400" b="0" i="1" smtClean="0">
                              <a:latin typeface="Cambria Math" panose="02040503050406030204" pitchFamily="18" charset="0"/>
                            </a:rPr>
                            <m:t>0</m:t>
                          </m:r>
                        </m:e>
                      </m:d>
                    </m:oMath>
                  </m:oMathPara>
                </a14:m>
                <a:endParaRPr lang="en-CA" sz="2400" b="1" dirty="0">
                  <a:solidFill>
                    <a:srgbClr val="C00000"/>
                  </a:solidFill>
                </a:endParaRPr>
              </a:p>
            </p:txBody>
          </p:sp>
        </mc:Choice>
        <mc:Fallback xmlns="">
          <p:sp>
            <p:nvSpPr>
              <p:cNvPr id="4" name="TextBox 3">
                <a:extLst>
                  <a:ext uri="{FF2B5EF4-FFF2-40B4-BE49-F238E27FC236}">
                    <a16:creationId xmlns:a16="http://schemas.microsoft.com/office/drawing/2014/main" id="{98335E24-78E9-1C30-8A92-BD4F5DA954F1}"/>
                  </a:ext>
                </a:extLst>
              </p:cNvPr>
              <p:cNvSpPr txBox="1">
                <a:spLocks noRot="1" noChangeAspect="1" noMove="1" noResize="1" noEditPoints="1" noAdjustHandles="1" noChangeArrowheads="1" noChangeShapeType="1" noTextEdit="1"/>
              </p:cNvSpPr>
              <p:nvPr/>
            </p:nvSpPr>
            <p:spPr>
              <a:xfrm>
                <a:off x="2721825" y="4922699"/>
                <a:ext cx="6621517" cy="1569660"/>
              </a:xfrm>
              <a:prstGeom prst="rect">
                <a:avLst/>
              </a:prstGeom>
              <a:blipFill>
                <a:blip r:embed="rId3"/>
                <a:stretch>
                  <a:fillRect/>
                </a:stretch>
              </a:blipFill>
            </p:spPr>
            <p:txBody>
              <a:bodyPr/>
              <a:lstStyle/>
              <a:p>
                <a:r>
                  <a:rPr lang="en-US">
                    <a:noFill/>
                  </a:rPr>
                  <a:t> </a:t>
                </a:r>
              </a:p>
            </p:txBody>
          </p:sp>
        </mc:Fallback>
      </mc:AlternateContent>
      <p:sp>
        <p:nvSpPr>
          <p:cNvPr id="5" name="Cube 4">
            <a:extLst>
              <a:ext uri="{FF2B5EF4-FFF2-40B4-BE49-F238E27FC236}">
                <a16:creationId xmlns:a16="http://schemas.microsoft.com/office/drawing/2014/main" id="{0A1E404C-C98B-42CD-4986-CC4198A68288}"/>
              </a:ext>
            </a:extLst>
          </p:cNvPr>
          <p:cNvSpPr/>
          <p:nvPr/>
        </p:nvSpPr>
        <p:spPr>
          <a:xfrm>
            <a:off x="7847263" y="4673566"/>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BA41693-C926-BD20-940A-925BD214F281}"/>
                  </a:ext>
                </a:extLst>
              </p:cNvPr>
              <p:cNvSpPr/>
              <p:nvPr/>
            </p:nvSpPr>
            <p:spPr>
              <a:xfrm>
                <a:off x="8132399" y="6123543"/>
                <a:ext cx="451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i="1" smtClean="0">
                              <a:latin typeface="Cambria Math" panose="02040503050406030204" pitchFamily="18" charset="0"/>
                            </a:rPr>
                            <m:t>𝑆</m:t>
                          </m:r>
                        </m:e>
                        <m:sub>
                          <m:r>
                            <a:rPr lang="en-CA" b="0" i="1" smtClean="0">
                              <a:latin typeface="Cambria Math" panose="02040503050406030204" pitchFamily="18" charset="0"/>
                            </a:rPr>
                            <m:t>1</m:t>
                          </m:r>
                        </m:sub>
                      </m:sSub>
                    </m:oMath>
                  </m:oMathPara>
                </a14:m>
                <a:endParaRPr lang="en-US" dirty="0"/>
              </a:p>
            </p:txBody>
          </p:sp>
        </mc:Choice>
        <mc:Fallback xmlns="">
          <p:sp>
            <p:nvSpPr>
              <p:cNvPr id="6" name="Rectangle 5">
                <a:extLst>
                  <a:ext uri="{FF2B5EF4-FFF2-40B4-BE49-F238E27FC236}">
                    <a16:creationId xmlns:a16="http://schemas.microsoft.com/office/drawing/2014/main" id="{4BA41693-C926-BD20-940A-925BD214F281}"/>
                  </a:ext>
                </a:extLst>
              </p:cNvPr>
              <p:cNvSpPr>
                <a:spLocks noRot="1" noChangeAspect="1" noMove="1" noResize="1" noEditPoints="1" noAdjustHandles="1" noChangeArrowheads="1" noChangeShapeType="1" noTextEdit="1"/>
              </p:cNvSpPr>
              <p:nvPr/>
            </p:nvSpPr>
            <p:spPr>
              <a:xfrm>
                <a:off x="8132399" y="6123543"/>
                <a:ext cx="451277" cy="369332"/>
              </a:xfrm>
              <a:prstGeom prst="rect">
                <a:avLst/>
              </a:prstGeom>
              <a:blipFill>
                <a:blip r:embed="rId4"/>
                <a:stretch>
                  <a:fillRect/>
                </a:stretch>
              </a:blipFill>
            </p:spPr>
            <p:txBody>
              <a:bodyPr/>
              <a:lstStyle/>
              <a:p>
                <a:r>
                  <a:rPr lang="en-US">
                    <a:noFill/>
                  </a:rPr>
                  <a:t> </a:t>
                </a:r>
              </a:p>
            </p:txBody>
          </p:sp>
        </mc:Fallback>
      </mc:AlternateContent>
      <p:sp>
        <p:nvSpPr>
          <p:cNvPr id="7" name="Cube 6">
            <a:extLst>
              <a:ext uri="{FF2B5EF4-FFF2-40B4-BE49-F238E27FC236}">
                <a16:creationId xmlns:a16="http://schemas.microsoft.com/office/drawing/2014/main" id="{0AC05551-836C-6792-C18E-1D656E3B212B}"/>
              </a:ext>
            </a:extLst>
          </p:cNvPr>
          <p:cNvSpPr/>
          <p:nvPr/>
        </p:nvSpPr>
        <p:spPr>
          <a:xfrm>
            <a:off x="10188327" y="4673566"/>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7BDA777-C829-FB8F-E16C-C24B30902C4F}"/>
                  </a:ext>
                </a:extLst>
              </p:cNvPr>
              <p:cNvSpPr/>
              <p:nvPr/>
            </p:nvSpPr>
            <p:spPr>
              <a:xfrm>
                <a:off x="10473463" y="6123543"/>
                <a:ext cx="4566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i="1" smtClean="0">
                              <a:latin typeface="Cambria Math" panose="02040503050406030204" pitchFamily="18" charset="0"/>
                            </a:rPr>
                            <m:t>𝑆</m:t>
                          </m:r>
                        </m:e>
                        <m:sub>
                          <m:r>
                            <a:rPr lang="en-CA" b="0" i="1" smtClean="0">
                              <a:latin typeface="Cambria Math" panose="02040503050406030204" pitchFamily="18" charset="0"/>
                            </a:rPr>
                            <m:t>2</m:t>
                          </m:r>
                        </m:sub>
                      </m:sSub>
                    </m:oMath>
                  </m:oMathPara>
                </a14:m>
                <a:endParaRPr lang="en-US" dirty="0"/>
              </a:p>
            </p:txBody>
          </p:sp>
        </mc:Choice>
        <mc:Fallback xmlns="">
          <p:sp>
            <p:nvSpPr>
              <p:cNvPr id="8" name="Rectangle 7">
                <a:extLst>
                  <a:ext uri="{FF2B5EF4-FFF2-40B4-BE49-F238E27FC236}">
                    <a16:creationId xmlns:a16="http://schemas.microsoft.com/office/drawing/2014/main" id="{67BDA777-C829-FB8F-E16C-C24B30902C4F}"/>
                  </a:ext>
                </a:extLst>
              </p:cNvPr>
              <p:cNvSpPr>
                <a:spLocks noRot="1" noChangeAspect="1" noMove="1" noResize="1" noEditPoints="1" noAdjustHandles="1" noChangeArrowheads="1" noChangeShapeType="1" noTextEdit="1"/>
              </p:cNvSpPr>
              <p:nvPr/>
            </p:nvSpPr>
            <p:spPr>
              <a:xfrm>
                <a:off x="10473463" y="6123543"/>
                <a:ext cx="45660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FFA3C7-931C-1757-5C5D-F35886DBB523}"/>
                  </a:ext>
                </a:extLst>
              </p:cNvPr>
              <p:cNvSpPr txBox="1"/>
              <p:nvPr/>
            </p:nvSpPr>
            <p:spPr>
              <a:xfrm>
                <a:off x="7941849" y="5187060"/>
                <a:ext cx="641827"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1</m:t>
                          </m:r>
                        </m:sub>
                      </m:sSub>
                      <m:r>
                        <a:rPr lang="en-CA" b="0" i="1" smtClean="0">
                          <a:latin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F0FFA3C7-931C-1757-5C5D-F35886DBB523}"/>
                  </a:ext>
                </a:extLst>
              </p:cNvPr>
              <p:cNvSpPr txBox="1">
                <a:spLocks noRot="1" noChangeAspect="1" noMove="1" noResize="1" noEditPoints="1" noAdjustHandles="1" noChangeArrowheads="1" noChangeShapeType="1" noTextEdit="1"/>
              </p:cNvSpPr>
              <p:nvPr/>
            </p:nvSpPr>
            <p:spPr>
              <a:xfrm>
                <a:off x="7941849" y="5187060"/>
                <a:ext cx="641827"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2A8F2B9-9227-D1CB-9956-8D28D6741BAC}"/>
                  </a:ext>
                </a:extLst>
              </p:cNvPr>
              <p:cNvSpPr txBox="1"/>
              <p:nvPr/>
            </p:nvSpPr>
            <p:spPr>
              <a:xfrm>
                <a:off x="10288236" y="5219318"/>
                <a:ext cx="641827"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2</m:t>
                          </m:r>
                        </m:sub>
                      </m:sSub>
                      <m:r>
                        <a:rPr lang="en-CA" b="0" i="1" smtClean="0">
                          <a:latin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32A8F2B9-9227-D1CB-9956-8D28D6741BAC}"/>
                  </a:ext>
                </a:extLst>
              </p:cNvPr>
              <p:cNvSpPr txBox="1">
                <a:spLocks noRot="1" noChangeAspect="1" noMove="1" noResize="1" noEditPoints="1" noAdjustHandles="1" noChangeArrowheads="1" noChangeShapeType="1" noTextEdit="1"/>
              </p:cNvSpPr>
              <p:nvPr/>
            </p:nvSpPr>
            <p:spPr>
              <a:xfrm>
                <a:off x="10288236" y="5219318"/>
                <a:ext cx="641827" cy="369332"/>
              </a:xfrm>
              <a:prstGeom prst="rect">
                <a:avLst/>
              </a:prstGeom>
              <a:blipFill>
                <a:blip r:embed="rId7"/>
                <a:stretch>
                  <a:fillRect b="-12903"/>
                </a:stretch>
              </a:blipFill>
            </p:spPr>
            <p:txBody>
              <a:bodyPr/>
              <a:lstStyle/>
              <a:p>
                <a:r>
                  <a:rPr lang="en-US">
                    <a:noFill/>
                  </a:rPr>
                  <a:t> </a:t>
                </a:r>
              </a:p>
            </p:txBody>
          </p:sp>
        </mc:Fallback>
      </mc:AlternateContent>
      <p:sp>
        <p:nvSpPr>
          <p:cNvPr id="11" name="Curved Down Arrow 10">
            <a:extLst>
              <a:ext uri="{FF2B5EF4-FFF2-40B4-BE49-F238E27FC236}">
                <a16:creationId xmlns:a16="http://schemas.microsoft.com/office/drawing/2014/main" id="{FB7748DE-E5F7-1D53-7AE7-C8358F02D875}"/>
              </a:ext>
            </a:extLst>
          </p:cNvPr>
          <p:cNvSpPr/>
          <p:nvPr/>
        </p:nvSpPr>
        <p:spPr>
          <a:xfrm>
            <a:off x="8172759" y="4166084"/>
            <a:ext cx="2605870" cy="937138"/>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5A6D9D6-5852-81F0-C93C-72AA13B7826E}"/>
              </a:ext>
            </a:extLst>
          </p:cNvPr>
          <p:cNvSpPr/>
          <p:nvPr/>
        </p:nvSpPr>
        <p:spPr>
          <a:xfrm>
            <a:off x="798124" y="5688330"/>
            <a:ext cx="4379383" cy="646331"/>
          </a:xfrm>
          <a:prstGeom prst="rect">
            <a:avLst/>
          </a:prstGeom>
        </p:spPr>
        <p:txBody>
          <a:bodyPr wrap="square">
            <a:spAutoFit/>
          </a:bodyPr>
          <a:lstStyle/>
          <a:p>
            <a:r>
              <a:rPr lang="en-CA" dirty="0">
                <a:solidFill>
                  <a:srgbClr val="C00000"/>
                </a:solidFill>
              </a:rPr>
              <a:t>First bit ( “control bit”) </a:t>
            </a:r>
            <a:r>
              <a:rPr lang="en-CA" b="1" dirty="0">
                <a:solidFill>
                  <a:srgbClr val="C00000"/>
                </a:solidFill>
              </a:rPr>
              <a:t>controls</a:t>
            </a:r>
            <a:r>
              <a:rPr lang="en-CA" i="1" dirty="0">
                <a:solidFill>
                  <a:srgbClr val="C00000"/>
                </a:solidFill>
              </a:rPr>
              <a:t> </a:t>
            </a:r>
            <a:br>
              <a:rPr lang="en-CA" i="1" dirty="0">
                <a:solidFill>
                  <a:srgbClr val="C00000"/>
                </a:solidFill>
              </a:rPr>
            </a:br>
            <a:r>
              <a:rPr lang="en-CA" dirty="0">
                <a:solidFill>
                  <a:srgbClr val="C00000"/>
                </a:solidFill>
              </a:rPr>
              <a:t>if second bit (“target bit”) gets </a:t>
            </a:r>
            <a:r>
              <a:rPr lang="en-CA" b="1" dirty="0">
                <a:solidFill>
                  <a:srgbClr val="C00000"/>
                </a:solidFill>
              </a:rPr>
              <a:t>flipped</a:t>
            </a:r>
            <a:r>
              <a:rPr lang="en-CA" dirty="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98645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DA53-67B2-3259-8E81-D8C60A059C3E}"/>
              </a:ext>
            </a:extLst>
          </p:cNvPr>
          <p:cNvSpPr>
            <a:spLocks noGrp="1"/>
          </p:cNvSpPr>
          <p:nvPr>
            <p:ph type="title"/>
          </p:nvPr>
        </p:nvSpPr>
        <p:spPr/>
        <p:txBody>
          <a:bodyPr/>
          <a:lstStyle/>
          <a:p>
            <a:r>
              <a:rPr lang="en-US" dirty="0"/>
              <a:t>Reversible computation</a:t>
            </a:r>
          </a:p>
        </p:txBody>
      </p:sp>
      <p:sp>
        <p:nvSpPr>
          <p:cNvPr id="3" name="Content Placeholder 2">
            <a:extLst>
              <a:ext uri="{FF2B5EF4-FFF2-40B4-BE49-F238E27FC236}">
                <a16:creationId xmlns:a16="http://schemas.microsoft.com/office/drawing/2014/main" id="{5CAF5D2D-AB33-E747-8C55-F09D4B77436B}"/>
              </a:ext>
            </a:extLst>
          </p:cNvPr>
          <p:cNvSpPr>
            <a:spLocks noGrp="1"/>
          </p:cNvSpPr>
          <p:nvPr>
            <p:ph idx="1"/>
          </p:nvPr>
        </p:nvSpPr>
        <p:spPr/>
        <p:txBody>
          <a:bodyPr>
            <a:normAutofit fontScale="92500" lnSpcReduction="10000"/>
          </a:bodyPr>
          <a:lstStyle/>
          <a:p>
            <a:pPr marL="0" indent="0">
              <a:buNone/>
            </a:pPr>
            <a:r>
              <a:rPr lang="en-US" dirty="0"/>
              <a:t>We can put many bits together to compute: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Computation: a sequence of pre-determined transformations on </a:t>
            </a:r>
            <a:br>
              <a:rPr lang="en-US" dirty="0"/>
            </a:br>
            <a:r>
              <a:rPr lang="en-US" dirty="0"/>
              <a:t>specified subsystems.</a:t>
            </a:r>
          </a:p>
        </p:txBody>
      </p:sp>
      <p:sp>
        <p:nvSpPr>
          <p:cNvPr id="4" name="Cube 3">
            <a:extLst>
              <a:ext uri="{FF2B5EF4-FFF2-40B4-BE49-F238E27FC236}">
                <a16:creationId xmlns:a16="http://schemas.microsoft.com/office/drawing/2014/main" id="{6D5CFB7A-C61F-F0B8-CD7B-A77C63D2A201}"/>
              </a:ext>
            </a:extLst>
          </p:cNvPr>
          <p:cNvSpPr/>
          <p:nvPr/>
        </p:nvSpPr>
        <p:spPr>
          <a:xfrm>
            <a:off x="4659958" y="2690668"/>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9D74CD-05AA-D866-A8E0-EA5642F12D02}"/>
              </a:ext>
            </a:extLst>
          </p:cNvPr>
          <p:cNvSpPr/>
          <p:nvPr/>
        </p:nvSpPr>
        <p:spPr>
          <a:xfrm>
            <a:off x="4659958" y="2810624"/>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id="{672E512B-9CB4-543E-DD58-865B5D97FADD}"/>
              </a:ext>
            </a:extLst>
          </p:cNvPr>
          <p:cNvSpPr/>
          <p:nvPr/>
        </p:nvSpPr>
        <p:spPr>
          <a:xfrm>
            <a:off x="5091535" y="2686582"/>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693EDC-09B5-F449-D79D-93059648C113}"/>
              </a:ext>
            </a:extLst>
          </p:cNvPr>
          <p:cNvSpPr/>
          <p:nvPr/>
        </p:nvSpPr>
        <p:spPr>
          <a:xfrm>
            <a:off x="5091535" y="2806538"/>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a:extLst>
              <a:ext uri="{FF2B5EF4-FFF2-40B4-BE49-F238E27FC236}">
                <a16:creationId xmlns:a16="http://schemas.microsoft.com/office/drawing/2014/main" id="{DB1D68A8-46A5-27CC-D3B4-E6027DF4BCA3}"/>
              </a:ext>
            </a:extLst>
          </p:cNvPr>
          <p:cNvSpPr/>
          <p:nvPr/>
        </p:nvSpPr>
        <p:spPr>
          <a:xfrm>
            <a:off x="5545074" y="2694754"/>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3D75A1-0C2A-B4B1-5F68-D7978D5DB5D9}"/>
              </a:ext>
            </a:extLst>
          </p:cNvPr>
          <p:cNvSpPr/>
          <p:nvPr/>
        </p:nvSpPr>
        <p:spPr>
          <a:xfrm>
            <a:off x="5545074" y="2814710"/>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a:extLst>
              <a:ext uri="{FF2B5EF4-FFF2-40B4-BE49-F238E27FC236}">
                <a16:creationId xmlns:a16="http://schemas.microsoft.com/office/drawing/2014/main" id="{F3EB865E-E5C6-FAB4-A7C9-589EB0AE7FEE}"/>
              </a:ext>
            </a:extLst>
          </p:cNvPr>
          <p:cNvSpPr/>
          <p:nvPr/>
        </p:nvSpPr>
        <p:spPr>
          <a:xfrm>
            <a:off x="5976651" y="2690668"/>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B388C1-079D-F3E1-DDDD-661A415ACF21}"/>
              </a:ext>
            </a:extLst>
          </p:cNvPr>
          <p:cNvSpPr/>
          <p:nvPr/>
        </p:nvSpPr>
        <p:spPr>
          <a:xfrm>
            <a:off x="5976651" y="2810624"/>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a:extLst>
              <a:ext uri="{FF2B5EF4-FFF2-40B4-BE49-F238E27FC236}">
                <a16:creationId xmlns:a16="http://schemas.microsoft.com/office/drawing/2014/main" id="{8E173431-2618-ED8F-C5D0-72F8A58FD01F}"/>
              </a:ext>
            </a:extLst>
          </p:cNvPr>
          <p:cNvSpPr/>
          <p:nvPr/>
        </p:nvSpPr>
        <p:spPr>
          <a:xfrm>
            <a:off x="6396679" y="2690668"/>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7EEF76-E712-EFFC-8DBA-B4DA554718A5}"/>
              </a:ext>
            </a:extLst>
          </p:cNvPr>
          <p:cNvSpPr/>
          <p:nvPr/>
        </p:nvSpPr>
        <p:spPr>
          <a:xfrm>
            <a:off x="6396679" y="2810624"/>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a:extLst>
              <a:ext uri="{FF2B5EF4-FFF2-40B4-BE49-F238E27FC236}">
                <a16:creationId xmlns:a16="http://schemas.microsoft.com/office/drawing/2014/main" id="{7AD64B2E-53E0-3F3B-F665-0D44DDF8D665}"/>
              </a:ext>
            </a:extLst>
          </p:cNvPr>
          <p:cNvSpPr/>
          <p:nvPr/>
        </p:nvSpPr>
        <p:spPr>
          <a:xfrm>
            <a:off x="6828256" y="2686582"/>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3C20A6-BD3A-F7AD-D21D-EF1EB5A58C38}"/>
              </a:ext>
            </a:extLst>
          </p:cNvPr>
          <p:cNvSpPr/>
          <p:nvPr/>
        </p:nvSpPr>
        <p:spPr>
          <a:xfrm>
            <a:off x="6828256" y="2806538"/>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a:extLst>
              <a:ext uri="{FF2B5EF4-FFF2-40B4-BE49-F238E27FC236}">
                <a16:creationId xmlns:a16="http://schemas.microsoft.com/office/drawing/2014/main" id="{4B0E1DC8-3974-7052-C016-21BA34003A70}"/>
              </a:ext>
            </a:extLst>
          </p:cNvPr>
          <p:cNvSpPr/>
          <p:nvPr/>
        </p:nvSpPr>
        <p:spPr>
          <a:xfrm>
            <a:off x="4659958" y="3200173"/>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A67236E-FB82-B22B-FBA5-2B7493173C17}"/>
              </a:ext>
            </a:extLst>
          </p:cNvPr>
          <p:cNvSpPr/>
          <p:nvPr/>
        </p:nvSpPr>
        <p:spPr>
          <a:xfrm>
            <a:off x="4659958" y="3320129"/>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a:extLst>
              <a:ext uri="{FF2B5EF4-FFF2-40B4-BE49-F238E27FC236}">
                <a16:creationId xmlns:a16="http://schemas.microsoft.com/office/drawing/2014/main" id="{14EA76FF-78BF-CA0A-E01F-646B1BAF40D9}"/>
              </a:ext>
            </a:extLst>
          </p:cNvPr>
          <p:cNvSpPr/>
          <p:nvPr/>
        </p:nvSpPr>
        <p:spPr>
          <a:xfrm>
            <a:off x="5091535" y="3196087"/>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DB2197-FC62-D3D0-4078-B2B9DFAA6EB9}"/>
              </a:ext>
            </a:extLst>
          </p:cNvPr>
          <p:cNvSpPr/>
          <p:nvPr/>
        </p:nvSpPr>
        <p:spPr>
          <a:xfrm>
            <a:off x="5091535" y="3316043"/>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be 19">
            <a:extLst>
              <a:ext uri="{FF2B5EF4-FFF2-40B4-BE49-F238E27FC236}">
                <a16:creationId xmlns:a16="http://schemas.microsoft.com/office/drawing/2014/main" id="{1DFA8694-620B-3B97-D58B-42132317F35F}"/>
              </a:ext>
            </a:extLst>
          </p:cNvPr>
          <p:cNvSpPr/>
          <p:nvPr/>
        </p:nvSpPr>
        <p:spPr>
          <a:xfrm>
            <a:off x="5545074" y="3204259"/>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3A10C8-937C-097C-FFEB-23E3226AB0A0}"/>
              </a:ext>
            </a:extLst>
          </p:cNvPr>
          <p:cNvSpPr/>
          <p:nvPr/>
        </p:nvSpPr>
        <p:spPr>
          <a:xfrm>
            <a:off x="5545074" y="3324215"/>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be 21">
            <a:extLst>
              <a:ext uri="{FF2B5EF4-FFF2-40B4-BE49-F238E27FC236}">
                <a16:creationId xmlns:a16="http://schemas.microsoft.com/office/drawing/2014/main" id="{BE62DB14-AD6E-429C-E901-1E5D761A93AA}"/>
              </a:ext>
            </a:extLst>
          </p:cNvPr>
          <p:cNvSpPr/>
          <p:nvPr/>
        </p:nvSpPr>
        <p:spPr>
          <a:xfrm>
            <a:off x="5976651" y="3200173"/>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E37A08-F605-E27E-E59E-C9E19AB10355}"/>
              </a:ext>
            </a:extLst>
          </p:cNvPr>
          <p:cNvSpPr/>
          <p:nvPr/>
        </p:nvSpPr>
        <p:spPr>
          <a:xfrm>
            <a:off x="5976651" y="3320129"/>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be 23">
            <a:extLst>
              <a:ext uri="{FF2B5EF4-FFF2-40B4-BE49-F238E27FC236}">
                <a16:creationId xmlns:a16="http://schemas.microsoft.com/office/drawing/2014/main" id="{4CD644DC-839E-1ADD-4276-5F8DE39461A6}"/>
              </a:ext>
            </a:extLst>
          </p:cNvPr>
          <p:cNvSpPr/>
          <p:nvPr/>
        </p:nvSpPr>
        <p:spPr>
          <a:xfrm>
            <a:off x="6396679" y="3200173"/>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B666D54-814A-2555-EDFF-DF000DD7DA57}"/>
              </a:ext>
            </a:extLst>
          </p:cNvPr>
          <p:cNvSpPr/>
          <p:nvPr/>
        </p:nvSpPr>
        <p:spPr>
          <a:xfrm>
            <a:off x="6396679" y="3320129"/>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be 25">
            <a:extLst>
              <a:ext uri="{FF2B5EF4-FFF2-40B4-BE49-F238E27FC236}">
                <a16:creationId xmlns:a16="http://schemas.microsoft.com/office/drawing/2014/main" id="{ADD74C6A-EEA6-3C4F-494F-47FF1DB26A0E}"/>
              </a:ext>
            </a:extLst>
          </p:cNvPr>
          <p:cNvSpPr/>
          <p:nvPr/>
        </p:nvSpPr>
        <p:spPr>
          <a:xfrm>
            <a:off x="6828256" y="3196087"/>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CFE42C4-D7E5-F7A3-EA1D-D009E1B34334}"/>
              </a:ext>
            </a:extLst>
          </p:cNvPr>
          <p:cNvSpPr/>
          <p:nvPr/>
        </p:nvSpPr>
        <p:spPr>
          <a:xfrm>
            <a:off x="6828256" y="3316043"/>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a:extLst>
              <a:ext uri="{FF2B5EF4-FFF2-40B4-BE49-F238E27FC236}">
                <a16:creationId xmlns:a16="http://schemas.microsoft.com/office/drawing/2014/main" id="{F612E7EC-5C2D-CA7F-05EC-9D5CF49F19BF}"/>
              </a:ext>
            </a:extLst>
          </p:cNvPr>
          <p:cNvSpPr/>
          <p:nvPr/>
        </p:nvSpPr>
        <p:spPr>
          <a:xfrm>
            <a:off x="4659958" y="3709281"/>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F248117-1032-7CEC-FDE0-D97246D75344}"/>
              </a:ext>
            </a:extLst>
          </p:cNvPr>
          <p:cNvSpPr/>
          <p:nvPr/>
        </p:nvSpPr>
        <p:spPr>
          <a:xfrm>
            <a:off x="4659958" y="3829237"/>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a:extLst>
              <a:ext uri="{FF2B5EF4-FFF2-40B4-BE49-F238E27FC236}">
                <a16:creationId xmlns:a16="http://schemas.microsoft.com/office/drawing/2014/main" id="{AA24651F-11D8-C93B-31E7-83956E8F5064}"/>
              </a:ext>
            </a:extLst>
          </p:cNvPr>
          <p:cNvSpPr/>
          <p:nvPr/>
        </p:nvSpPr>
        <p:spPr>
          <a:xfrm>
            <a:off x="5091535" y="3705195"/>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7C4F0C4-FC1D-62A0-CC46-DB083D2A1130}"/>
              </a:ext>
            </a:extLst>
          </p:cNvPr>
          <p:cNvSpPr/>
          <p:nvPr/>
        </p:nvSpPr>
        <p:spPr>
          <a:xfrm>
            <a:off x="5091535" y="3825151"/>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a:extLst>
              <a:ext uri="{FF2B5EF4-FFF2-40B4-BE49-F238E27FC236}">
                <a16:creationId xmlns:a16="http://schemas.microsoft.com/office/drawing/2014/main" id="{6F37F598-5FE8-626A-9F3D-6E5DEA7C532F}"/>
              </a:ext>
            </a:extLst>
          </p:cNvPr>
          <p:cNvSpPr/>
          <p:nvPr/>
        </p:nvSpPr>
        <p:spPr>
          <a:xfrm>
            <a:off x="5545074" y="3713367"/>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39FBA81-2222-3840-0B44-0A533D7A23B2}"/>
              </a:ext>
            </a:extLst>
          </p:cNvPr>
          <p:cNvSpPr/>
          <p:nvPr/>
        </p:nvSpPr>
        <p:spPr>
          <a:xfrm>
            <a:off x="5545074" y="3833323"/>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be 33">
            <a:extLst>
              <a:ext uri="{FF2B5EF4-FFF2-40B4-BE49-F238E27FC236}">
                <a16:creationId xmlns:a16="http://schemas.microsoft.com/office/drawing/2014/main" id="{E1A55E61-3712-0776-A036-6CAB042D2763}"/>
              </a:ext>
            </a:extLst>
          </p:cNvPr>
          <p:cNvSpPr/>
          <p:nvPr/>
        </p:nvSpPr>
        <p:spPr>
          <a:xfrm>
            <a:off x="5976651" y="3709281"/>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D25B718-6567-52FC-37A4-04077722D427}"/>
              </a:ext>
            </a:extLst>
          </p:cNvPr>
          <p:cNvSpPr/>
          <p:nvPr/>
        </p:nvSpPr>
        <p:spPr>
          <a:xfrm>
            <a:off x="5976651" y="3829237"/>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be 35">
            <a:extLst>
              <a:ext uri="{FF2B5EF4-FFF2-40B4-BE49-F238E27FC236}">
                <a16:creationId xmlns:a16="http://schemas.microsoft.com/office/drawing/2014/main" id="{9760D579-4AB0-96F6-538A-7C7CFFC36864}"/>
              </a:ext>
            </a:extLst>
          </p:cNvPr>
          <p:cNvSpPr/>
          <p:nvPr/>
        </p:nvSpPr>
        <p:spPr>
          <a:xfrm>
            <a:off x="6396679" y="3709281"/>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30B1D1B-4726-B503-B417-3F142730909E}"/>
              </a:ext>
            </a:extLst>
          </p:cNvPr>
          <p:cNvSpPr/>
          <p:nvPr/>
        </p:nvSpPr>
        <p:spPr>
          <a:xfrm>
            <a:off x="6396679" y="3829237"/>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ube 37">
            <a:extLst>
              <a:ext uri="{FF2B5EF4-FFF2-40B4-BE49-F238E27FC236}">
                <a16:creationId xmlns:a16="http://schemas.microsoft.com/office/drawing/2014/main" id="{EB360F88-3239-782C-2D4D-32CE311F8A1F}"/>
              </a:ext>
            </a:extLst>
          </p:cNvPr>
          <p:cNvSpPr/>
          <p:nvPr/>
        </p:nvSpPr>
        <p:spPr>
          <a:xfrm>
            <a:off x="6828256" y="3705195"/>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C165622-7702-BBE5-80E3-8D6B39B4AF4A}"/>
              </a:ext>
            </a:extLst>
          </p:cNvPr>
          <p:cNvSpPr/>
          <p:nvPr/>
        </p:nvSpPr>
        <p:spPr>
          <a:xfrm>
            <a:off x="6828256" y="3825151"/>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39">
            <a:extLst>
              <a:ext uri="{FF2B5EF4-FFF2-40B4-BE49-F238E27FC236}">
                <a16:creationId xmlns:a16="http://schemas.microsoft.com/office/drawing/2014/main" id="{4DAFD58B-D954-99F4-18C3-8BF5295DA867}"/>
              </a:ext>
            </a:extLst>
          </p:cNvPr>
          <p:cNvSpPr/>
          <p:nvPr/>
        </p:nvSpPr>
        <p:spPr>
          <a:xfrm>
            <a:off x="4659958" y="4218786"/>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44136D2-7B79-8CA2-E167-22B707E18C73}"/>
              </a:ext>
            </a:extLst>
          </p:cNvPr>
          <p:cNvSpPr/>
          <p:nvPr/>
        </p:nvSpPr>
        <p:spPr>
          <a:xfrm>
            <a:off x="4659958" y="4338742"/>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be 41">
            <a:extLst>
              <a:ext uri="{FF2B5EF4-FFF2-40B4-BE49-F238E27FC236}">
                <a16:creationId xmlns:a16="http://schemas.microsoft.com/office/drawing/2014/main" id="{D4FBF717-EFF3-34EF-230E-13B07065873A}"/>
              </a:ext>
            </a:extLst>
          </p:cNvPr>
          <p:cNvSpPr/>
          <p:nvPr/>
        </p:nvSpPr>
        <p:spPr>
          <a:xfrm>
            <a:off x="5091535" y="4214700"/>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FDCC08-C7B2-1401-5AC3-99C2D3215982}"/>
              </a:ext>
            </a:extLst>
          </p:cNvPr>
          <p:cNvSpPr/>
          <p:nvPr/>
        </p:nvSpPr>
        <p:spPr>
          <a:xfrm>
            <a:off x="5091535" y="4334656"/>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ube 43">
            <a:extLst>
              <a:ext uri="{FF2B5EF4-FFF2-40B4-BE49-F238E27FC236}">
                <a16:creationId xmlns:a16="http://schemas.microsoft.com/office/drawing/2014/main" id="{72D7507C-F099-342B-0A76-02B8E1327F6D}"/>
              </a:ext>
            </a:extLst>
          </p:cNvPr>
          <p:cNvSpPr/>
          <p:nvPr/>
        </p:nvSpPr>
        <p:spPr>
          <a:xfrm>
            <a:off x="5545074" y="4222872"/>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942BF04-5ABE-8C8F-2F1B-B915D0335EE5}"/>
              </a:ext>
            </a:extLst>
          </p:cNvPr>
          <p:cNvSpPr/>
          <p:nvPr/>
        </p:nvSpPr>
        <p:spPr>
          <a:xfrm>
            <a:off x="5545074" y="4342828"/>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ube 45">
            <a:extLst>
              <a:ext uri="{FF2B5EF4-FFF2-40B4-BE49-F238E27FC236}">
                <a16:creationId xmlns:a16="http://schemas.microsoft.com/office/drawing/2014/main" id="{F42CB486-2C8F-ADC6-3329-90614A01C573}"/>
              </a:ext>
            </a:extLst>
          </p:cNvPr>
          <p:cNvSpPr/>
          <p:nvPr/>
        </p:nvSpPr>
        <p:spPr>
          <a:xfrm>
            <a:off x="5976651" y="4218786"/>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AC56042-020A-1401-FA35-FAF153F688EF}"/>
              </a:ext>
            </a:extLst>
          </p:cNvPr>
          <p:cNvSpPr/>
          <p:nvPr/>
        </p:nvSpPr>
        <p:spPr>
          <a:xfrm>
            <a:off x="5976651" y="4338742"/>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ube 47">
            <a:extLst>
              <a:ext uri="{FF2B5EF4-FFF2-40B4-BE49-F238E27FC236}">
                <a16:creationId xmlns:a16="http://schemas.microsoft.com/office/drawing/2014/main" id="{E1314518-03CB-57A4-B6B8-8E42E4E222AA}"/>
              </a:ext>
            </a:extLst>
          </p:cNvPr>
          <p:cNvSpPr/>
          <p:nvPr/>
        </p:nvSpPr>
        <p:spPr>
          <a:xfrm>
            <a:off x="6396679" y="4218786"/>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BEC64E4-A07D-77C0-7419-DEF170D3458B}"/>
              </a:ext>
            </a:extLst>
          </p:cNvPr>
          <p:cNvSpPr/>
          <p:nvPr/>
        </p:nvSpPr>
        <p:spPr>
          <a:xfrm>
            <a:off x="6396679" y="4338742"/>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ube 49">
            <a:extLst>
              <a:ext uri="{FF2B5EF4-FFF2-40B4-BE49-F238E27FC236}">
                <a16:creationId xmlns:a16="http://schemas.microsoft.com/office/drawing/2014/main" id="{39913D7E-86BA-222D-A8CB-1E46B7D0AE0A}"/>
              </a:ext>
            </a:extLst>
          </p:cNvPr>
          <p:cNvSpPr/>
          <p:nvPr/>
        </p:nvSpPr>
        <p:spPr>
          <a:xfrm>
            <a:off x="6828256" y="4214700"/>
            <a:ext cx="420028" cy="405544"/>
          </a:xfrm>
          <a:prstGeom prst="cube">
            <a:avLst>
              <a:gd name="adj" fmla="val 29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EB8FB50-E622-9E81-5D4F-40DF03CE4F00}"/>
              </a:ext>
            </a:extLst>
          </p:cNvPr>
          <p:cNvSpPr/>
          <p:nvPr/>
        </p:nvSpPr>
        <p:spPr>
          <a:xfrm>
            <a:off x="6828256" y="4334656"/>
            <a:ext cx="311100" cy="289674"/>
          </a:xfrm>
          <a:prstGeom prst="rect">
            <a:avLst/>
          </a:prstGeom>
          <a:solidFill>
            <a:schemeClr val="accent5">
              <a:lumMod val="5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35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 fill="hold" grpId="0" nodeType="clickEffect">
                                  <p:stCondLst>
                                    <p:cond delay="0"/>
                                  </p:stCondLst>
                                  <p:childTnLst>
                                    <p:animEffect transition="out" filter="fade">
                                      <p:cBhvr>
                                        <p:cTn id="6" dur="500" tmFilter="0, 0; .2, .5; .8, .5; 1, 0"/>
                                        <p:tgtEl>
                                          <p:spTgt spid="48"/>
                                        </p:tgtEl>
                                      </p:cBhvr>
                                    </p:animEffect>
                                    <p:animScale>
                                      <p:cBhvr>
                                        <p:cTn id="7" dur="250" autoRev="1" fill="hold"/>
                                        <p:tgtEl>
                                          <p:spTgt spid="48"/>
                                        </p:tgtEl>
                                      </p:cBhvr>
                                      <p:by x="105000" y="105000"/>
                                    </p:animScale>
                                  </p:childTnLst>
                                </p:cTn>
                              </p:par>
                              <p:par>
                                <p:cTn id="8" presetID="26" presetClass="emph" presetSubtype="0" repeatCount="2000" fill="hold" grpId="0" nodeType="withEffect">
                                  <p:stCondLst>
                                    <p:cond delay="0"/>
                                  </p:stCondLst>
                                  <p:childTnLst>
                                    <p:animEffect transition="out" filter="fade">
                                      <p:cBhvr>
                                        <p:cTn id="9" dur="500" tmFilter="0, 0; .2, .5; .8, .5; 1, 0"/>
                                        <p:tgtEl>
                                          <p:spTgt spid="49"/>
                                        </p:tgtEl>
                                      </p:cBhvr>
                                    </p:animEffect>
                                    <p:animScale>
                                      <p:cBhvr>
                                        <p:cTn id="10" dur="250" autoRev="1" fill="hold"/>
                                        <p:tgtEl>
                                          <p:spTgt spid="49"/>
                                        </p:tgtEl>
                                      </p:cBhvr>
                                      <p:by x="105000" y="105000"/>
                                    </p:animScale>
                                  </p:childTnLst>
                                </p:cTn>
                              </p:par>
                              <p:par>
                                <p:cTn id="11" presetID="26" presetClass="emph" presetSubtype="0" repeatCount="2000" fill="hold" grpId="0" nodeType="withEffect">
                                  <p:stCondLst>
                                    <p:cond delay="0"/>
                                  </p:stCondLst>
                                  <p:childTnLst>
                                    <p:animEffect transition="out" filter="fade">
                                      <p:cBhvr>
                                        <p:cTn id="12" dur="500" tmFilter="0, 0; .2, .5; .8, .5; 1, 0"/>
                                        <p:tgtEl>
                                          <p:spTgt spid="50"/>
                                        </p:tgtEl>
                                      </p:cBhvr>
                                    </p:animEffect>
                                    <p:animScale>
                                      <p:cBhvr>
                                        <p:cTn id="13" dur="250" autoRev="1" fill="hold"/>
                                        <p:tgtEl>
                                          <p:spTgt spid="50"/>
                                        </p:tgtEl>
                                      </p:cBhvr>
                                      <p:by x="105000" y="105000"/>
                                    </p:animScale>
                                  </p:childTnLst>
                                </p:cTn>
                              </p:par>
                              <p:par>
                                <p:cTn id="14" presetID="26" presetClass="emph" presetSubtype="0" repeatCount="2000" fill="hold" grpId="0" nodeType="withEffect">
                                  <p:stCondLst>
                                    <p:cond delay="0"/>
                                  </p:stCondLst>
                                  <p:childTnLst>
                                    <p:animEffect transition="out" filter="fade">
                                      <p:cBhvr>
                                        <p:cTn id="15" dur="500" tmFilter="0, 0; .2, .5; .8, .5; 1, 0"/>
                                        <p:tgtEl>
                                          <p:spTgt spid="51"/>
                                        </p:tgtEl>
                                      </p:cBhvr>
                                    </p:animEffect>
                                    <p:animScale>
                                      <p:cBhvr>
                                        <p:cTn id="16" dur="250" autoRev="1" fill="hold"/>
                                        <p:tgtEl>
                                          <p:spTgt spid="51"/>
                                        </p:tgtEl>
                                      </p:cBhvr>
                                      <p:by x="105000" y="105000"/>
                                    </p:animScale>
                                  </p:childTnLst>
                                </p:cTn>
                              </p:par>
                            </p:childTnLst>
                          </p:cTn>
                        </p:par>
                        <p:par>
                          <p:cTn id="17" fill="hold">
                            <p:stCondLst>
                              <p:cond delay="1000"/>
                            </p:stCondLst>
                            <p:childTnLst>
                              <p:par>
                                <p:cTn id="18" presetID="26" presetClass="emph" presetSubtype="0" repeatCount="2000" fill="hold" grpId="0" nodeType="afterEffect">
                                  <p:stCondLst>
                                    <p:cond delay="0"/>
                                  </p:stCondLst>
                                  <p:childTnLst>
                                    <p:animEffect transition="out" filter="fade">
                                      <p:cBhvr>
                                        <p:cTn id="19" dur="500" tmFilter="0, 0; .2, .5; .8, .5; 1, 0"/>
                                        <p:tgtEl>
                                          <p:spTgt spid="4"/>
                                        </p:tgtEl>
                                      </p:cBhvr>
                                    </p:animEffect>
                                    <p:animScale>
                                      <p:cBhvr>
                                        <p:cTn id="20" dur="250" autoRev="1" fill="hold"/>
                                        <p:tgtEl>
                                          <p:spTgt spid="4"/>
                                        </p:tgtEl>
                                      </p:cBhvr>
                                      <p:by x="105000" y="105000"/>
                                    </p:animScale>
                                  </p:childTnLst>
                                </p:cTn>
                              </p:par>
                              <p:par>
                                <p:cTn id="21" presetID="26" presetClass="emph" presetSubtype="0" repeatCount="2000" fill="hold" grpId="0" nodeType="withEffect">
                                  <p:stCondLst>
                                    <p:cond delay="0"/>
                                  </p:stCondLst>
                                  <p:childTnLst>
                                    <p:animEffect transition="out" filter="fade">
                                      <p:cBhvr>
                                        <p:cTn id="22" dur="500" tmFilter="0, 0; .2, .5; .8, .5; 1, 0"/>
                                        <p:tgtEl>
                                          <p:spTgt spid="5"/>
                                        </p:tgtEl>
                                      </p:cBhvr>
                                    </p:animEffect>
                                    <p:animScale>
                                      <p:cBhvr>
                                        <p:cTn id="23" dur="250" autoRev="1" fill="hold"/>
                                        <p:tgtEl>
                                          <p:spTgt spid="5"/>
                                        </p:tgtEl>
                                      </p:cBhvr>
                                      <p:by x="105000" y="105000"/>
                                    </p:animScale>
                                  </p:childTnLst>
                                </p:cTn>
                              </p:par>
                            </p:childTnLst>
                          </p:cTn>
                        </p:par>
                        <p:par>
                          <p:cTn id="24" fill="hold">
                            <p:stCondLst>
                              <p:cond delay="2000"/>
                            </p:stCondLst>
                            <p:childTnLst>
                              <p:par>
                                <p:cTn id="25" presetID="26" presetClass="emph" presetSubtype="0" repeatCount="2000" fill="hold" grpId="0" nodeType="afterEffect">
                                  <p:stCondLst>
                                    <p:cond delay="0"/>
                                  </p:stCondLst>
                                  <p:childTnLst>
                                    <p:animEffect transition="out" filter="fade">
                                      <p:cBhvr>
                                        <p:cTn id="26" dur="500" tmFilter="0, 0; .2, .5; .8, .5; 1, 0"/>
                                        <p:tgtEl>
                                          <p:spTgt spid="24"/>
                                        </p:tgtEl>
                                      </p:cBhvr>
                                    </p:animEffect>
                                    <p:animScale>
                                      <p:cBhvr>
                                        <p:cTn id="27" dur="250" autoRev="1" fill="hold"/>
                                        <p:tgtEl>
                                          <p:spTgt spid="24"/>
                                        </p:tgtEl>
                                      </p:cBhvr>
                                      <p:by x="105000" y="105000"/>
                                    </p:animScale>
                                  </p:childTnLst>
                                </p:cTn>
                              </p:par>
                              <p:par>
                                <p:cTn id="28" presetID="26" presetClass="emph" presetSubtype="0" repeatCount="2000" fill="hold" grpId="0" nodeType="withEffect">
                                  <p:stCondLst>
                                    <p:cond delay="0"/>
                                  </p:stCondLst>
                                  <p:childTnLst>
                                    <p:animEffect transition="out" filter="fade">
                                      <p:cBhvr>
                                        <p:cTn id="29" dur="500" tmFilter="0, 0; .2, .5; .8, .5; 1, 0"/>
                                        <p:tgtEl>
                                          <p:spTgt spid="25"/>
                                        </p:tgtEl>
                                      </p:cBhvr>
                                    </p:animEffect>
                                    <p:animScale>
                                      <p:cBhvr>
                                        <p:cTn id="30" dur="250" autoRev="1" fill="hold"/>
                                        <p:tgtEl>
                                          <p:spTgt spid="25"/>
                                        </p:tgtEl>
                                      </p:cBhvr>
                                      <p:by x="105000" y="105000"/>
                                    </p:animScale>
                                  </p:childTnLst>
                                </p:cTn>
                              </p:par>
                            </p:childTnLst>
                          </p:cTn>
                        </p:par>
                        <p:par>
                          <p:cTn id="31" fill="hold">
                            <p:stCondLst>
                              <p:cond delay="3000"/>
                            </p:stCondLst>
                            <p:childTnLst>
                              <p:par>
                                <p:cTn id="32" presetID="26" presetClass="emph" presetSubtype="0" repeatCount="2000" fill="hold" grpId="0" nodeType="afterEffect">
                                  <p:stCondLst>
                                    <p:cond delay="0"/>
                                  </p:stCondLst>
                                  <p:childTnLst>
                                    <p:animEffect transition="out" filter="fade">
                                      <p:cBhvr>
                                        <p:cTn id="33" dur="500" tmFilter="0, 0; .2, .5; .8, .5; 1, 0"/>
                                        <p:tgtEl>
                                          <p:spTgt spid="42"/>
                                        </p:tgtEl>
                                      </p:cBhvr>
                                    </p:animEffect>
                                    <p:animScale>
                                      <p:cBhvr>
                                        <p:cTn id="34" dur="250" autoRev="1" fill="hold"/>
                                        <p:tgtEl>
                                          <p:spTgt spid="42"/>
                                        </p:tgtEl>
                                      </p:cBhvr>
                                      <p:by x="105000" y="105000"/>
                                    </p:animScale>
                                  </p:childTnLst>
                                </p:cTn>
                              </p:par>
                              <p:par>
                                <p:cTn id="35" presetID="26" presetClass="emph" presetSubtype="0" repeatCount="2000" fill="hold" grpId="0" nodeType="withEffect">
                                  <p:stCondLst>
                                    <p:cond delay="0"/>
                                  </p:stCondLst>
                                  <p:childTnLst>
                                    <p:animEffect transition="out" filter="fade">
                                      <p:cBhvr>
                                        <p:cTn id="36" dur="500" tmFilter="0, 0; .2, .5; .8, .5; 1, 0"/>
                                        <p:tgtEl>
                                          <p:spTgt spid="43"/>
                                        </p:tgtEl>
                                      </p:cBhvr>
                                    </p:animEffect>
                                    <p:animScale>
                                      <p:cBhvr>
                                        <p:cTn id="37" dur="250" autoRev="1" fill="hold"/>
                                        <p:tgtEl>
                                          <p:spTgt spid="43"/>
                                        </p:tgtEl>
                                      </p:cBhvr>
                                      <p:by x="105000" y="105000"/>
                                    </p:animScale>
                                  </p:childTnLst>
                                </p:cTn>
                              </p:par>
                            </p:childTnLst>
                          </p:cTn>
                        </p:par>
                        <p:par>
                          <p:cTn id="38" fill="hold">
                            <p:stCondLst>
                              <p:cond delay="4000"/>
                            </p:stCondLst>
                            <p:childTnLst>
                              <p:par>
                                <p:cTn id="39" presetID="26" presetClass="emph" presetSubtype="0" repeatCount="2000" fill="hold" grpId="0" nodeType="afterEffect">
                                  <p:stCondLst>
                                    <p:cond delay="0"/>
                                  </p:stCondLst>
                                  <p:childTnLst>
                                    <p:animEffect transition="out" filter="fade">
                                      <p:cBhvr>
                                        <p:cTn id="40" dur="500" tmFilter="0, 0; .2, .5; .8, .5; 1, 0"/>
                                        <p:tgtEl>
                                          <p:spTgt spid="6"/>
                                        </p:tgtEl>
                                      </p:cBhvr>
                                    </p:animEffect>
                                    <p:animScale>
                                      <p:cBhvr>
                                        <p:cTn id="41" dur="250" autoRev="1" fill="hold"/>
                                        <p:tgtEl>
                                          <p:spTgt spid="6"/>
                                        </p:tgtEl>
                                      </p:cBhvr>
                                      <p:by x="105000" y="105000"/>
                                    </p:animScale>
                                  </p:childTnLst>
                                </p:cTn>
                              </p:par>
                              <p:par>
                                <p:cTn id="42" presetID="26" presetClass="emph" presetSubtype="0" repeatCount="2000" fill="hold" grpId="0" nodeType="withEffect">
                                  <p:stCondLst>
                                    <p:cond delay="0"/>
                                  </p:stCondLst>
                                  <p:childTnLst>
                                    <p:animEffect transition="out" filter="fade">
                                      <p:cBhvr>
                                        <p:cTn id="43" dur="500" tmFilter="0, 0; .2, .5; .8, .5; 1, 0"/>
                                        <p:tgtEl>
                                          <p:spTgt spid="7"/>
                                        </p:tgtEl>
                                      </p:cBhvr>
                                    </p:animEffect>
                                    <p:animScale>
                                      <p:cBhvr>
                                        <p:cTn id="44" dur="250" autoRev="1" fill="hold"/>
                                        <p:tgtEl>
                                          <p:spTgt spid="7"/>
                                        </p:tgtEl>
                                      </p:cBhvr>
                                      <p:by x="105000" y="105000"/>
                                    </p:animScale>
                                  </p:childTnLst>
                                </p:cTn>
                              </p:par>
                              <p:par>
                                <p:cTn id="45" presetID="26" presetClass="emph" presetSubtype="0" repeatCount="2000" fill="hold" grpId="0" nodeType="withEffect">
                                  <p:stCondLst>
                                    <p:cond delay="0"/>
                                  </p:stCondLst>
                                  <p:childTnLst>
                                    <p:animEffect transition="out" filter="fade">
                                      <p:cBhvr>
                                        <p:cTn id="46" dur="500" tmFilter="0, 0; .2, .5; .8, .5; 1, 0"/>
                                        <p:tgtEl>
                                          <p:spTgt spid="18"/>
                                        </p:tgtEl>
                                      </p:cBhvr>
                                    </p:animEffect>
                                    <p:animScale>
                                      <p:cBhvr>
                                        <p:cTn id="47" dur="250" autoRev="1" fill="hold"/>
                                        <p:tgtEl>
                                          <p:spTgt spid="18"/>
                                        </p:tgtEl>
                                      </p:cBhvr>
                                      <p:by x="105000" y="105000"/>
                                    </p:animScale>
                                  </p:childTnLst>
                                </p:cTn>
                              </p:par>
                              <p:par>
                                <p:cTn id="48" presetID="26" presetClass="emph" presetSubtype="0" repeatCount="2000" fill="hold" grpId="0" nodeType="withEffect">
                                  <p:stCondLst>
                                    <p:cond delay="0"/>
                                  </p:stCondLst>
                                  <p:childTnLst>
                                    <p:animEffect transition="out" filter="fade">
                                      <p:cBhvr>
                                        <p:cTn id="49" dur="500" tmFilter="0, 0; .2, .5; .8, .5; 1, 0"/>
                                        <p:tgtEl>
                                          <p:spTgt spid="19"/>
                                        </p:tgtEl>
                                      </p:cBhvr>
                                    </p:animEffect>
                                    <p:animScale>
                                      <p:cBhvr>
                                        <p:cTn id="50" dur="250" autoRev="1" fill="hold"/>
                                        <p:tgtEl>
                                          <p:spTgt spid="19"/>
                                        </p:tgtEl>
                                      </p:cBhvr>
                                      <p:by x="105000" y="105000"/>
                                    </p:animScale>
                                  </p:childTnLst>
                                </p:cTn>
                              </p:par>
                            </p:childTnLst>
                          </p:cTn>
                        </p:par>
                        <p:par>
                          <p:cTn id="51" fill="hold">
                            <p:stCondLst>
                              <p:cond delay="5000"/>
                            </p:stCondLst>
                            <p:childTnLst>
                              <p:par>
                                <p:cTn id="52" presetID="26" presetClass="emph" presetSubtype="0" repeatCount="2000" fill="hold" grpId="0" nodeType="afterEffect">
                                  <p:stCondLst>
                                    <p:cond delay="0"/>
                                  </p:stCondLst>
                                  <p:childTnLst>
                                    <p:animEffect transition="out" filter="fade">
                                      <p:cBhvr>
                                        <p:cTn id="53" dur="500" tmFilter="0, 0; .2, .5; .8, .5; 1, 0"/>
                                        <p:tgtEl>
                                          <p:spTgt spid="36"/>
                                        </p:tgtEl>
                                      </p:cBhvr>
                                    </p:animEffect>
                                    <p:animScale>
                                      <p:cBhvr>
                                        <p:cTn id="54" dur="250" autoRev="1" fill="hold"/>
                                        <p:tgtEl>
                                          <p:spTgt spid="36"/>
                                        </p:tgtEl>
                                      </p:cBhvr>
                                      <p:by x="105000" y="105000"/>
                                    </p:animScale>
                                  </p:childTnLst>
                                </p:cTn>
                              </p:par>
                              <p:par>
                                <p:cTn id="55" presetID="26" presetClass="emph" presetSubtype="0" repeatCount="2000" fill="hold" grpId="0" nodeType="withEffect">
                                  <p:stCondLst>
                                    <p:cond delay="0"/>
                                  </p:stCondLst>
                                  <p:childTnLst>
                                    <p:animEffect transition="out" filter="fade">
                                      <p:cBhvr>
                                        <p:cTn id="56" dur="500" tmFilter="0, 0; .2, .5; .8, .5; 1, 0"/>
                                        <p:tgtEl>
                                          <p:spTgt spid="37"/>
                                        </p:tgtEl>
                                      </p:cBhvr>
                                    </p:animEffect>
                                    <p:animScale>
                                      <p:cBhvr>
                                        <p:cTn id="57" dur="250" autoRev="1" fill="hold"/>
                                        <p:tgtEl>
                                          <p:spTgt spid="37"/>
                                        </p:tgtEl>
                                      </p:cBhvr>
                                      <p:by x="105000" y="105000"/>
                                    </p:animScale>
                                  </p:childTnLst>
                                </p:cTn>
                              </p:par>
                              <p:par>
                                <p:cTn id="58" presetID="26" presetClass="emph" presetSubtype="0" repeatCount="2000" fill="hold" grpId="0" nodeType="withEffect">
                                  <p:stCondLst>
                                    <p:cond delay="0"/>
                                  </p:stCondLst>
                                  <p:childTnLst>
                                    <p:animEffect transition="out" filter="fade">
                                      <p:cBhvr>
                                        <p:cTn id="59" dur="500" tmFilter="0, 0; .2, .5; .8, .5; 1, 0"/>
                                        <p:tgtEl>
                                          <p:spTgt spid="38"/>
                                        </p:tgtEl>
                                      </p:cBhvr>
                                    </p:animEffect>
                                    <p:animScale>
                                      <p:cBhvr>
                                        <p:cTn id="60" dur="250" autoRev="1" fill="hold"/>
                                        <p:tgtEl>
                                          <p:spTgt spid="38"/>
                                        </p:tgtEl>
                                      </p:cBhvr>
                                      <p:by x="105000" y="105000"/>
                                    </p:animScale>
                                  </p:childTnLst>
                                </p:cTn>
                              </p:par>
                              <p:par>
                                <p:cTn id="61" presetID="26" presetClass="emph" presetSubtype="0" repeatCount="2000" fill="hold" grpId="0" nodeType="withEffect">
                                  <p:stCondLst>
                                    <p:cond delay="0"/>
                                  </p:stCondLst>
                                  <p:childTnLst>
                                    <p:animEffect transition="out" filter="fade">
                                      <p:cBhvr>
                                        <p:cTn id="62" dur="500" tmFilter="0, 0; .2, .5; .8, .5; 1, 0"/>
                                        <p:tgtEl>
                                          <p:spTgt spid="39"/>
                                        </p:tgtEl>
                                      </p:cBhvr>
                                    </p:animEffect>
                                    <p:animScale>
                                      <p:cBhvr>
                                        <p:cTn id="63" dur="25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8" grpId="0" animBg="1"/>
      <p:bldP spid="19" grpId="0" animBg="1"/>
      <p:bldP spid="24" grpId="0" animBg="1"/>
      <p:bldP spid="25" grpId="0" animBg="1"/>
      <p:bldP spid="36" grpId="0" animBg="1"/>
      <p:bldP spid="37" grpId="0" animBg="1"/>
      <p:bldP spid="38" grpId="0" animBg="1"/>
      <p:bldP spid="39" grpId="0" animBg="1"/>
      <p:bldP spid="42" grpId="0" animBg="1"/>
      <p:bldP spid="43" grpId="0" animBg="1"/>
      <p:bldP spid="48" grpId="0" animBg="1"/>
      <p:bldP spid="49" grpId="0" animBg="1"/>
      <p:bldP spid="50"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1DD0-369B-DD02-1D4F-78A89960FFBF}"/>
              </a:ext>
            </a:extLst>
          </p:cNvPr>
          <p:cNvSpPr>
            <a:spLocks noGrp="1"/>
          </p:cNvSpPr>
          <p:nvPr>
            <p:ph type="title"/>
          </p:nvPr>
        </p:nvSpPr>
        <p:spPr/>
        <p:txBody>
          <a:bodyPr/>
          <a:lstStyle/>
          <a:p>
            <a:r>
              <a:rPr lang="en-US" dirty="0"/>
              <a:t>Admin</a:t>
            </a:r>
          </a:p>
        </p:txBody>
      </p:sp>
      <p:sp>
        <p:nvSpPr>
          <p:cNvPr id="3" name="Content Placeholder 2">
            <a:extLst>
              <a:ext uri="{FF2B5EF4-FFF2-40B4-BE49-F238E27FC236}">
                <a16:creationId xmlns:a16="http://schemas.microsoft.com/office/drawing/2014/main" id="{3457D127-BF75-78D3-AB5D-973A2580B03F}"/>
              </a:ext>
            </a:extLst>
          </p:cNvPr>
          <p:cNvSpPr>
            <a:spLocks noGrp="1"/>
          </p:cNvSpPr>
          <p:nvPr>
            <p:ph idx="1"/>
          </p:nvPr>
        </p:nvSpPr>
        <p:spPr/>
        <p:txBody>
          <a:bodyPr/>
          <a:lstStyle/>
          <a:p>
            <a:r>
              <a:rPr lang="en-US" dirty="0"/>
              <a:t>Due next Friday, September 12</a:t>
            </a:r>
          </a:p>
          <a:p>
            <a:pPr lvl="1"/>
            <a:r>
              <a:rPr lang="en-US" dirty="0"/>
              <a:t>Pset0</a:t>
            </a:r>
          </a:p>
          <a:p>
            <a:pPr lvl="1"/>
            <a:r>
              <a:rPr lang="en-US" dirty="0"/>
              <a:t>Quiz1</a:t>
            </a:r>
          </a:p>
          <a:p>
            <a:endParaRPr lang="en-US" dirty="0"/>
          </a:p>
          <a:p>
            <a:r>
              <a:rPr lang="en-US" dirty="0"/>
              <a:t>Worksheet 1 will be released Monday; it will help you practice for Quiz 1. Use office hours to work through the problems!</a:t>
            </a:r>
          </a:p>
          <a:p>
            <a:pPr marL="0" indent="0">
              <a:buNone/>
            </a:pPr>
            <a:endParaRPr lang="en-US" dirty="0"/>
          </a:p>
          <a:p>
            <a:r>
              <a:rPr lang="en-US" dirty="0"/>
              <a:t>Change of Program period ends Friday, September 12, 9:45pm</a:t>
            </a:r>
          </a:p>
          <a:p>
            <a:endParaRPr lang="en-US" dirty="0"/>
          </a:p>
          <a:p>
            <a:pPr marL="0" indent="0">
              <a:buNone/>
            </a:pPr>
            <a:endParaRPr lang="en-US" dirty="0"/>
          </a:p>
        </p:txBody>
      </p:sp>
    </p:spTree>
    <p:extLst>
      <p:ext uri="{BB962C8B-B14F-4D97-AF65-F5344CB8AC3E}">
        <p14:creationId xmlns:p14="http://schemas.microsoft.com/office/powerpoint/2010/main" val="129974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DA53-67B2-3259-8E81-D8C60A059C3E}"/>
              </a:ext>
            </a:extLst>
          </p:cNvPr>
          <p:cNvSpPr>
            <a:spLocks noGrp="1"/>
          </p:cNvSpPr>
          <p:nvPr>
            <p:ph type="title"/>
          </p:nvPr>
        </p:nvSpPr>
        <p:spPr/>
        <p:txBody>
          <a:bodyPr/>
          <a:lstStyle/>
          <a:p>
            <a:r>
              <a:rPr lang="en-US" dirty="0"/>
              <a:t>Reversible computation</a:t>
            </a:r>
          </a:p>
        </p:txBody>
      </p:sp>
      <p:sp>
        <p:nvSpPr>
          <p:cNvPr id="3" name="Content Placeholder 2">
            <a:extLst>
              <a:ext uri="{FF2B5EF4-FFF2-40B4-BE49-F238E27FC236}">
                <a16:creationId xmlns:a16="http://schemas.microsoft.com/office/drawing/2014/main" id="{5CAF5D2D-AB33-E747-8C55-F09D4B77436B}"/>
              </a:ext>
            </a:extLst>
          </p:cNvPr>
          <p:cNvSpPr>
            <a:spLocks noGrp="1"/>
          </p:cNvSpPr>
          <p:nvPr>
            <p:ph idx="1"/>
          </p:nvPr>
        </p:nvSpPr>
        <p:spPr/>
        <p:txBody>
          <a:bodyPr/>
          <a:lstStyle/>
          <a:p>
            <a:pPr marL="0" indent="0">
              <a:buNone/>
            </a:pPr>
            <a:r>
              <a:rPr lang="en-US" dirty="0"/>
              <a:t>We can describe reversible computation using a circuit diagram.</a:t>
            </a:r>
          </a:p>
        </p:txBody>
      </p:sp>
      <p:cxnSp>
        <p:nvCxnSpPr>
          <p:cNvPr id="52" name="Straight Connector 51">
            <a:extLst>
              <a:ext uri="{FF2B5EF4-FFF2-40B4-BE49-F238E27FC236}">
                <a16:creationId xmlns:a16="http://schemas.microsoft.com/office/drawing/2014/main" id="{F4328F06-9D43-6BBC-4CA5-02A22CAF1FAA}"/>
              </a:ext>
            </a:extLst>
          </p:cNvPr>
          <p:cNvCxnSpPr>
            <a:cxnSpLocks/>
          </p:cNvCxnSpPr>
          <p:nvPr/>
        </p:nvCxnSpPr>
        <p:spPr>
          <a:xfrm>
            <a:off x="4038706" y="3075250"/>
            <a:ext cx="38777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B28E80E-AFBB-E23D-5E10-25D17B39F1DA}"/>
              </a:ext>
            </a:extLst>
          </p:cNvPr>
          <p:cNvCxnSpPr>
            <a:cxnSpLocks/>
          </p:cNvCxnSpPr>
          <p:nvPr/>
        </p:nvCxnSpPr>
        <p:spPr>
          <a:xfrm>
            <a:off x="4038706" y="3456251"/>
            <a:ext cx="38777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9F7BEBF-AEF9-9B26-6AAD-2B477D184C6E}"/>
              </a:ext>
            </a:extLst>
          </p:cNvPr>
          <p:cNvCxnSpPr>
            <a:cxnSpLocks/>
          </p:cNvCxnSpPr>
          <p:nvPr/>
        </p:nvCxnSpPr>
        <p:spPr>
          <a:xfrm>
            <a:off x="4038706" y="3870588"/>
            <a:ext cx="387777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DC3A242-E177-A8C5-63AB-82119B4F8914}"/>
              </a:ext>
            </a:extLst>
          </p:cNvPr>
          <p:cNvSpPr/>
          <p:nvPr/>
        </p:nvSpPr>
        <p:spPr>
          <a:xfrm>
            <a:off x="5029306" y="2950041"/>
            <a:ext cx="576262" cy="1024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2302439-4248-F4D5-AA92-26007F39DD7E}"/>
              </a:ext>
            </a:extLst>
          </p:cNvPr>
          <p:cNvSpPr/>
          <p:nvPr/>
        </p:nvSpPr>
        <p:spPr>
          <a:xfrm>
            <a:off x="6308037" y="3320519"/>
            <a:ext cx="5762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A9E67295-89FA-E4A3-98AC-4966AA055E29}"/>
              </a:ext>
            </a:extLst>
          </p:cNvPr>
          <p:cNvCxnSpPr>
            <a:cxnSpLocks/>
          </p:cNvCxnSpPr>
          <p:nvPr/>
        </p:nvCxnSpPr>
        <p:spPr>
          <a:xfrm>
            <a:off x="4035041" y="4812984"/>
            <a:ext cx="38814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CD1374A9-AD8E-301D-8527-43DA500712B3}"/>
              </a:ext>
            </a:extLst>
          </p:cNvPr>
          <p:cNvSpPr/>
          <p:nvPr/>
        </p:nvSpPr>
        <p:spPr>
          <a:xfrm>
            <a:off x="5565088" y="4616825"/>
            <a:ext cx="307420" cy="40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a:extLst>
              <a:ext uri="{FF2B5EF4-FFF2-40B4-BE49-F238E27FC236}">
                <a16:creationId xmlns:a16="http://schemas.microsoft.com/office/drawing/2014/main" id="{0262B3AB-C366-2B8F-5ABC-2CDB9292B7C0}"/>
              </a:ext>
            </a:extLst>
          </p:cNvPr>
          <p:cNvCxnSpPr>
            <a:cxnSpLocks/>
          </p:cNvCxnSpPr>
          <p:nvPr/>
        </p:nvCxnSpPr>
        <p:spPr>
          <a:xfrm flipH="1" flipV="1">
            <a:off x="5872508" y="5126592"/>
            <a:ext cx="187880" cy="46195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2BD2EBE6-FA6C-7D43-AA33-3E764DAB9077}"/>
                  </a:ext>
                </a:extLst>
              </p:cNvPr>
              <p:cNvSpPr/>
              <p:nvPr/>
            </p:nvSpPr>
            <p:spPr>
              <a:xfrm>
                <a:off x="3336237" y="2890584"/>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1</m:t>
                              </m:r>
                            </m:sub>
                          </m:sSub>
                        </m:e>
                      </m:d>
                    </m:oMath>
                  </m:oMathPara>
                </a14:m>
                <a:endParaRPr lang="en-US" dirty="0"/>
              </a:p>
            </p:txBody>
          </p:sp>
        </mc:Choice>
        <mc:Fallback xmlns="">
          <p:sp>
            <p:nvSpPr>
              <p:cNvPr id="66" name="Rectangle 65">
                <a:extLst>
                  <a:ext uri="{FF2B5EF4-FFF2-40B4-BE49-F238E27FC236}">
                    <a16:creationId xmlns:a16="http://schemas.microsoft.com/office/drawing/2014/main" id="{2BD2EBE6-FA6C-7D43-AA33-3E764DAB9077}"/>
                  </a:ext>
                </a:extLst>
              </p:cNvPr>
              <p:cNvSpPr>
                <a:spLocks noRot="1" noChangeAspect="1" noMove="1" noResize="1" noEditPoints="1" noAdjustHandles="1" noChangeArrowheads="1" noChangeShapeType="1" noTextEdit="1"/>
              </p:cNvSpPr>
              <p:nvPr/>
            </p:nvSpPr>
            <p:spPr>
              <a:xfrm>
                <a:off x="3336237" y="2890584"/>
                <a:ext cx="616771"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3CDB7D98-62DB-BD8C-9546-9C5CCBA4B44B}"/>
                  </a:ext>
                </a:extLst>
              </p:cNvPr>
              <p:cNvSpPr/>
              <p:nvPr/>
            </p:nvSpPr>
            <p:spPr>
              <a:xfrm>
                <a:off x="3331842" y="3223646"/>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2</m:t>
                              </m:r>
                            </m:sub>
                          </m:sSub>
                        </m:e>
                      </m:d>
                    </m:oMath>
                  </m:oMathPara>
                </a14:m>
                <a:endParaRPr lang="en-US" dirty="0"/>
              </a:p>
            </p:txBody>
          </p:sp>
        </mc:Choice>
        <mc:Fallback xmlns="">
          <p:sp>
            <p:nvSpPr>
              <p:cNvPr id="67" name="Rectangle 66">
                <a:extLst>
                  <a:ext uri="{FF2B5EF4-FFF2-40B4-BE49-F238E27FC236}">
                    <a16:creationId xmlns:a16="http://schemas.microsoft.com/office/drawing/2014/main" id="{3CDB7D98-62DB-BD8C-9546-9C5CCBA4B44B}"/>
                  </a:ext>
                </a:extLst>
              </p:cNvPr>
              <p:cNvSpPr>
                <a:spLocks noRot="1" noChangeAspect="1" noMove="1" noResize="1" noEditPoints="1" noAdjustHandles="1" noChangeArrowheads="1" noChangeShapeType="1" noTextEdit="1"/>
              </p:cNvSpPr>
              <p:nvPr/>
            </p:nvSpPr>
            <p:spPr>
              <a:xfrm>
                <a:off x="3331842" y="3223646"/>
                <a:ext cx="61677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0E13E696-33CF-6BE1-E1E8-DEF61EDF163A}"/>
                  </a:ext>
                </a:extLst>
              </p:cNvPr>
              <p:cNvSpPr/>
              <p:nvPr/>
            </p:nvSpPr>
            <p:spPr>
              <a:xfrm>
                <a:off x="3335920" y="3605316"/>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3</m:t>
                              </m:r>
                            </m:sub>
                          </m:sSub>
                        </m:e>
                      </m:d>
                    </m:oMath>
                  </m:oMathPara>
                </a14:m>
                <a:endParaRPr lang="en-US" dirty="0"/>
              </a:p>
            </p:txBody>
          </p:sp>
        </mc:Choice>
        <mc:Fallback xmlns="">
          <p:sp>
            <p:nvSpPr>
              <p:cNvPr id="68" name="Rectangle 67">
                <a:extLst>
                  <a:ext uri="{FF2B5EF4-FFF2-40B4-BE49-F238E27FC236}">
                    <a16:creationId xmlns:a16="http://schemas.microsoft.com/office/drawing/2014/main" id="{0E13E696-33CF-6BE1-E1E8-DEF61EDF163A}"/>
                  </a:ext>
                </a:extLst>
              </p:cNvPr>
              <p:cNvSpPr>
                <a:spLocks noRot="1" noChangeAspect="1" noMove="1" noResize="1" noEditPoints="1" noAdjustHandles="1" noChangeArrowheads="1" noChangeShapeType="1" noTextEdit="1"/>
              </p:cNvSpPr>
              <p:nvPr/>
            </p:nvSpPr>
            <p:spPr>
              <a:xfrm>
                <a:off x="3335920" y="3605316"/>
                <a:ext cx="61677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2A1E2FAB-2B57-793A-A108-4E0CAFF1E038}"/>
                  </a:ext>
                </a:extLst>
              </p:cNvPr>
              <p:cNvSpPr/>
              <p:nvPr/>
            </p:nvSpPr>
            <p:spPr>
              <a:xfrm>
                <a:off x="3331842" y="4609528"/>
                <a:ext cx="6362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𝑛</m:t>
                              </m:r>
                            </m:sub>
                          </m:sSub>
                        </m:e>
                      </m:d>
                    </m:oMath>
                  </m:oMathPara>
                </a14:m>
                <a:endParaRPr lang="en-US" dirty="0"/>
              </a:p>
            </p:txBody>
          </p:sp>
        </mc:Choice>
        <mc:Fallback xmlns="">
          <p:sp>
            <p:nvSpPr>
              <p:cNvPr id="69" name="Rectangle 68">
                <a:extLst>
                  <a:ext uri="{FF2B5EF4-FFF2-40B4-BE49-F238E27FC236}">
                    <a16:creationId xmlns:a16="http://schemas.microsoft.com/office/drawing/2014/main" id="{2A1E2FAB-2B57-793A-A108-4E0CAFF1E038}"/>
                  </a:ext>
                </a:extLst>
              </p:cNvPr>
              <p:cNvSpPr>
                <a:spLocks noRot="1" noChangeAspect="1" noMove="1" noResize="1" noEditPoints="1" noAdjustHandles="1" noChangeArrowheads="1" noChangeShapeType="1" noTextEdit="1"/>
              </p:cNvSpPr>
              <p:nvPr/>
            </p:nvSpPr>
            <p:spPr>
              <a:xfrm>
                <a:off x="3331842" y="4609528"/>
                <a:ext cx="636200" cy="369332"/>
              </a:xfrm>
              <a:prstGeom prst="rect">
                <a:avLst/>
              </a:prstGeom>
              <a:blipFill>
                <a:blip r:embed="rId5"/>
                <a:stretch>
                  <a:fillRect/>
                </a:stretch>
              </a:blipFill>
            </p:spPr>
            <p:txBody>
              <a:bodyPr/>
              <a:lstStyle/>
              <a:p>
                <a:r>
                  <a:rPr lang="en-US">
                    <a:noFill/>
                  </a:rPr>
                  <a:t> </a:t>
                </a:r>
              </a:p>
            </p:txBody>
          </p:sp>
        </mc:Fallback>
      </mc:AlternateContent>
      <p:sp>
        <p:nvSpPr>
          <p:cNvPr id="70" name="Rectangle 69">
            <a:extLst>
              <a:ext uri="{FF2B5EF4-FFF2-40B4-BE49-F238E27FC236}">
                <a16:creationId xmlns:a16="http://schemas.microsoft.com/office/drawing/2014/main" id="{EF7FFCDE-DC39-3916-274A-5E4EA781F68F}"/>
              </a:ext>
            </a:extLst>
          </p:cNvPr>
          <p:cNvSpPr/>
          <p:nvPr/>
        </p:nvSpPr>
        <p:spPr>
          <a:xfrm>
            <a:off x="4380296" y="3671077"/>
            <a:ext cx="307420" cy="40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882C990B-64B4-85F1-D867-FA47DD118E9C}"/>
              </a:ext>
            </a:extLst>
          </p:cNvPr>
          <p:cNvCxnSpPr>
            <a:cxnSpLocks/>
          </p:cNvCxnSpPr>
          <p:nvPr/>
        </p:nvCxnSpPr>
        <p:spPr>
          <a:xfrm>
            <a:off x="2608962" y="6219326"/>
            <a:ext cx="746975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05504EE4-40E6-A961-86E5-6708BDA9CA9D}"/>
              </a:ext>
            </a:extLst>
          </p:cNvPr>
          <p:cNvSpPr txBox="1"/>
          <p:nvPr/>
        </p:nvSpPr>
        <p:spPr>
          <a:xfrm>
            <a:off x="9604802" y="5644147"/>
            <a:ext cx="1651331" cy="369332"/>
          </a:xfrm>
          <a:prstGeom prst="rect">
            <a:avLst/>
          </a:prstGeom>
          <a:noFill/>
        </p:spPr>
        <p:txBody>
          <a:bodyPr wrap="square" rtlCol="0">
            <a:spAutoFit/>
          </a:bodyPr>
          <a:lstStyle/>
          <a:p>
            <a:r>
              <a:rPr lang="en-US" dirty="0"/>
              <a:t>Time</a:t>
            </a:r>
          </a:p>
        </p:txBody>
      </p:sp>
      <p:sp>
        <p:nvSpPr>
          <p:cNvPr id="76" name="TextBox 75">
            <a:extLst>
              <a:ext uri="{FF2B5EF4-FFF2-40B4-BE49-F238E27FC236}">
                <a16:creationId xmlns:a16="http://schemas.microsoft.com/office/drawing/2014/main" id="{D8CF1390-2451-CB2D-EB62-55B4B800DE14}"/>
              </a:ext>
            </a:extLst>
          </p:cNvPr>
          <p:cNvSpPr txBox="1"/>
          <p:nvPr/>
        </p:nvSpPr>
        <p:spPr>
          <a:xfrm>
            <a:off x="1865881" y="3605316"/>
            <a:ext cx="1651331" cy="369332"/>
          </a:xfrm>
          <a:prstGeom prst="rect">
            <a:avLst/>
          </a:prstGeom>
          <a:noFill/>
        </p:spPr>
        <p:txBody>
          <a:bodyPr wrap="square" rtlCol="0">
            <a:spAutoFit/>
          </a:bodyPr>
          <a:lstStyle/>
          <a:p>
            <a:r>
              <a:rPr lang="en-US" dirty="0"/>
              <a:t>n bit input</a:t>
            </a:r>
          </a:p>
        </p:txBody>
      </p:sp>
      <p:cxnSp>
        <p:nvCxnSpPr>
          <p:cNvPr id="77" name="Straight Arrow Connector 76">
            <a:extLst>
              <a:ext uri="{FF2B5EF4-FFF2-40B4-BE49-F238E27FC236}">
                <a16:creationId xmlns:a16="http://schemas.microsoft.com/office/drawing/2014/main" id="{9495F86B-D4F5-E59A-9A1E-7737219BE5D5}"/>
              </a:ext>
            </a:extLst>
          </p:cNvPr>
          <p:cNvCxnSpPr>
            <a:cxnSpLocks/>
          </p:cNvCxnSpPr>
          <p:nvPr/>
        </p:nvCxnSpPr>
        <p:spPr>
          <a:xfrm flipH="1" flipV="1">
            <a:off x="4687716" y="4156339"/>
            <a:ext cx="1159696" cy="143220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6D0F46E-C3D2-D935-A0C4-BB09DE521FC6}"/>
              </a:ext>
            </a:extLst>
          </p:cNvPr>
          <p:cNvSpPr txBox="1"/>
          <p:nvPr/>
        </p:nvSpPr>
        <p:spPr>
          <a:xfrm>
            <a:off x="5565088" y="5558003"/>
            <a:ext cx="1651331" cy="369332"/>
          </a:xfrm>
          <a:prstGeom prst="rect">
            <a:avLst/>
          </a:prstGeom>
          <a:noFill/>
        </p:spPr>
        <p:txBody>
          <a:bodyPr wrap="square" rtlCol="0">
            <a:spAutoFit/>
          </a:bodyPr>
          <a:lstStyle/>
          <a:p>
            <a:r>
              <a:rPr lang="en-US" dirty="0"/>
              <a:t>1 bit gates</a:t>
            </a:r>
          </a:p>
        </p:txBody>
      </p:sp>
      <p:sp>
        <p:nvSpPr>
          <p:cNvPr id="82" name="TextBox 81">
            <a:extLst>
              <a:ext uri="{FF2B5EF4-FFF2-40B4-BE49-F238E27FC236}">
                <a16:creationId xmlns:a16="http://schemas.microsoft.com/office/drawing/2014/main" id="{778930FA-8EAB-C845-BDED-AE74197FD3A9}"/>
              </a:ext>
            </a:extLst>
          </p:cNvPr>
          <p:cNvSpPr txBox="1"/>
          <p:nvPr/>
        </p:nvSpPr>
        <p:spPr>
          <a:xfrm>
            <a:off x="8427389" y="2509584"/>
            <a:ext cx="1651331" cy="369332"/>
          </a:xfrm>
          <a:prstGeom prst="rect">
            <a:avLst/>
          </a:prstGeom>
          <a:noFill/>
        </p:spPr>
        <p:txBody>
          <a:bodyPr wrap="square" rtlCol="0">
            <a:spAutoFit/>
          </a:bodyPr>
          <a:lstStyle/>
          <a:p>
            <a:r>
              <a:rPr lang="en-US" dirty="0"/>
              <a:t>Multi-bit gates</a:t>
            </a:r>
          </a:p>
        </p:txBody>
      </p:sp>
      <p:cxnSp>
        <p:nvCxnSpPr>
          <p:cNvPr id="83" name="Straight Arrow Connector 82">
            <a:extLst>
              <a:ext uri="{FF2B5EF4-FFF2-40B4-BE49-F238E27FC236}">
                <a16:creationId xmlns:a16="http://schemas.microsoft.com/office/drawing/2014/main" id="{106EB8F5-6714-C967-857B-03D074239D51}"/>
              </a:ext>
            </a:extLst>
          </p:cNvPr>
          <p:cNvCxnSpPr>
            <a:cxnSpLocks/>
            <a:stCxn id="82" idx="1"/>
          </p:cNvCxnSpPr>
          <p:nvPr/>
        </p:nvCxnSpPr>
        <p:spPr>
          <a:xfrm flipH="1">
            <a:off x="5737123" y="2694250"/>
            <a:ext cx="2690266" cy="26273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AA3A5F5-98FB-A2CB-E619-D8BA974885F1}"/>
              </a:ext>
            </a:extLst>
          </p:cNvPr>
          <p:cNvCxnSpPr>
            <a:cxnSpLocks/>
          </p:cNvCxnSpPr>
          <p:nvPr/>
        </p:nvCxnSpPr>
        <p:spPr>
          <a:xfrm flipH="1">
            <a:off x="6965368" y="2890584"/>
            <a:ext cx="1539252" cy="76610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9774462A-489A-5335-5A3E-0F746796528B}"/>
              </a:ext>
            </a:extLst>
          </p:cNvPr>
          <p:cNvSpPr txBox="1"/>
          <p:nvPr/>
        </p:nvSpPr>
        <p:spPr>
          <a:xfrm rot="5400000">
            <a:off x="5663118" y="4214885"/>
            <a:ext cx="818565"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46445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63" grpId="0" animBg="1"/>
      <p:bldP spid="66" grpId="0"/>
      <p:bldP spid="67" grpId="0"/>
      <p:bldP spid="68" grpId="0"/>
      <p:bldP spid="69" grpId="0"/>
      <p:bldP spid="70" grpId="0" animBg="1"/>
      <p:bldP spid="76" grpId="0"/>
      <p:bldP spid="81" grpId="0"/>
      <p:bldP spid="82" grpId="0"/>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6AB8-4C84-1448-01AA-904798889CB3}"/>
              </a:ext>
            </a:extLst>
          </p:cNvPr>
          <p:cNvSpPr>
            <a:spLocks noGrp="1"/>
          </p:cNvSpPr>
          <p:nvPr>
            <p:ph type="title"/>
          </p:nvPr>
        </p:nvSpPr>
        <p:spPr/>
        <p:txBody>
          <a:bodyPr/>
          <a:lstStyle/>
          <a:p>
            <a:r>
              <a:rPr lang="en-US" dirty="0"/>
              <a:t>Reversible computation</a:t>
            </a:r>
          </a:p>
        </p:txBody>
      </p:sp>
      <p:cxnSp>
        <p:nvCxnSpPr>
          <p:cNvPr id="4" name="Straight Connector 3">
            <a:extLst>
              <a:ext uri="{FF2B5EF4-FFF2-40B4-BE49-F238E27FC236}">
                <a16:creationId xmlns:a16="http://schemas.microsoft.com/office/drawing/2014/main" id="{B91E78E4-542E-3BF9-60EB-0A75C5E77BF2}"/>
              </a:ext>
            </a:extLst>
          </p:cNvPr>
          <p:cNvCxnSpPr>
            <a:cxnSpLocks/>
          </p:cNvCxnSpPr>
          <p:nvPr/>
        </p:nvCxnSpPr>
        <p:spPr>
          <a:xfrm>
            <a:off x="1621931" y="2655525"/>
            <a:ext cx="388143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78AB706-375B-47F7-7B59-E9A1BCEE51D6}"/>
              </a:ext>
            </a:extLst>
          </p:cNvPr>
          <p:cNvCxnSpPr>
            <a:cxnSpLocks/>
          </p:cNvCxnSpPr>
          <p:nvPr/>
        </p:nvCxnSpPr>
        <p:spPr>
          <a:xfrm>
            <a:off x="1621931" y="3036526"/>
            <a:ext cx="388143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ED5DF10-67D3-32D3-58D2-6D7F10D2B0CA}"/>
              </a:ext>
            </a:extLst>
          </p:cNvPr>
          <p:cNvCxnSpPr>
            <a:cxnSpLocks/>
          </p:cNvCxnSpPr>
          <p:nvPr/>
        </p:nvCxnSpPr>
        <p:spPr>
          <a:xfrm>
            <a:off x="1621931" y="3450863"/>
            <a:ext cx="3881437"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9A9792E-2C64-EFC9-C7CA-C6A2AD05029F}"/>
                  </a:ext>
                </a:extLst>
              </p:cNvPr>
              <p:cNvSpPr/>
              <p:nvPr/>
            </p:nvSpPr>
            <p:spPr>
              <a:xfrm>
                <a:off x="919462" y="2470859"/>
                <a:ext cx="521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r>
                            <a:rPr lang="en-CA" b="0" i="1" smtClean="0">
                              <a:latin typeface="Cambria Math" panose="02040503050406030204" pitchFamily="18" charset="0"/>
                            </a:rPr>
                            <m:t>1</m:t>
                          </m:r>
                        </m:e>
                      </m:d>
                    </m:oMath>
                  </m:oMathPara>
                </a14:m>
                <a:endParaRPr lang="en-US" dirty="0"/>
              </a:p>
            </p:txBody>
          </p:sp>
        </mc:Choice>
        <mc:Fallback xmlns="">
          <p:sp>
            <p:nvSpPr>
              <p:cNvPr id="16" name="Rectangle 15">
                <a:extLst>
                  <a:ext uri="{FF2B5EF4-FFF2-40B4-BE49-F238E27FC236}">
                    <a16:creationId xmlns:a16="http://schemas.microsoft.com/office/drawing/2014/main" id="{D9A9792E-2C64-EFC9-C7CA-C6A2AD05029F}"/>
                  </a:ext>
                </a:extLst>
              </p:cNvPr>
              <p:cNvSpPr>
                <a:spLocks noRot="1" noChangeAspect="1" noMove="1" noResize="1" noEditPoints="1" noAdjustHandles="1" noChangeArrowheads="1" noChangeShapeType="1" noTextEdit="1"/>
              </p:cNvSpPr>
              <p:nvPr/>
            </p:nvSpPr>
            <p:spPr>
              <a:xfrm>
                <a:off x="919462" y="2470859"/>
                <a:ext cx="521810"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5C990B49-048E-E7F1-5E29-4A91BC37355A}"/>
                  </a:ext>
                </a:extLst>
              </p:cNvPr>
              <p:cNvSpPr/>
              <p:nvPr/>
            </p:nvSpPr>
            <p:spPr>
              <a:xfrm>
                <a:off x="915067" y="2803921"/>
                <a:ext cx="521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r>
                            <a:rPr lang="en-CA" b="0" i="1" smtClean="0">
                              <a:latin typeface="Cambria Math" panose="02040503050406030204" pitchFamily="18" charset="0"/>
                            </a:rPr>
                            <m:t>0</m:t>
                          </m:r>
                        </m:e>
                      </m:d>
                    </m:oMath>
                  </m:oMathPara>
                </a14:m>
                <a:endParaRPr lang="en-US" dirty="0"/>
              </a:p>
            </p:txBody>
          </p:sp>
        </mc:Choice>
        <mc:Fallback xmlns="">
          <p:sp>
            <p:nvSpPr>
              <p:cNvPr id="17" name="Rectangle 16">
                <a:extLst>
                  <a:ext uri="{FF2B5EF4-FFF2-40B4-BE49-F238E27FC236}">
                    <a16:creationId xmlns:a16="http://schemas.microsoft.com/office/drawing/2014/main" id="{5C990B49-048E-E7F1-5E29-4A91BC37355A}"/>
                  </a:ext>
                </a:extLst>
              </p:cNvPr>
              <p:cNvSpPr>
                <a:spLocks noRot="1" noChangeAspect="1" noMove="1" noResize="1" noEditPoints="1" noAdjustHandles="1" noChangeArrowheads="1" noChangeShapeType="1" noTextEdit="1"/>
              </p:cNvSpPr>
              <p:nvPr/>
            </p:nvSpPr>
            <p:spPr>
              <a:xfrm>
                <a:off x="915067" y="2803921"/>
                <a:ext cx="52181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E2E2751-4446-40B3-E526-04EA67468695}"/>
                  </a:ext>
                </a:extLst>
              </p:cNvPr>
              <p:cNvSpPr/>
              <p:nvPr/>
            </p:nvSpPr>
            <p:spPr>
              <a:xfrm>
                <a:off x="919145" y="3185591"/>
                <a:ext cx="521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r>
                            <a:rPr lang="en-CA" b="0" i="1" smtClean="0">
                              <a:latin typeface="Cambria Math" panose="02040503050406030204" pitchFamily="18" charset="0"/>
                            </a:rPr>
                            <m:t>0</m:t>
                          </m:r>
                        </m:e>
                      </m:d>
                    </m:oMath>
                  </m:oMathPara>
                </a14:m>
                <a:endParaRPr lang="en-US" dirty="0"/>
              </a:p>
            </p:txBody>
          </p:sp>
        </mc:Choice>
        <mc:Fallback xmlns="">
          <p:sp>
            <p:nvSpPr>
              <p:cNvPr id="18" name="Rectangle 17">
                <a:extLst>
                  <a:ext uri="{FF2B5EF4-FFF2-40B4-BE49-F238E27FC236}">
                    <a16:creationId xmlns:a16="http://schemas.microsoft.com/office/drawing/2014/main" id="{BE2E2751-4446-40B3-E526-04EA67468695}"/>
                  </a:ext>
                </a:extLst>
              </p:cNvPr>
              <p:cNvSpPr>
                <a:spLocks noRot="1" noChangeAspect="1" noMove="1" noResize="1" noEditPoints="1" noAdjustHandles="1" noChangeArrowheads="1" noChangeShapeType="1" noTextEdit="1"/>
              </p:cNvSpPr>
              <p:nvPr/>
            </p:nvSpPr>
            <p:spPr>
              <a:xfrm>
                <a:off x="919145" y="3185591"/>
                <a:ext cx="521810" cy="369332"/>
              </a:xfrm>
              <a:prstGeom prst="rect">
                <a:avLst/>
              </a:prstGeom>
              <a:blipFill>
                <a:blip r:embed="rId4"/>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C251F492-D539-8BC9-D978-FFDA40075D94}"/>
              </a:ext>
            </a:extLst>
          </p:cNvPr>
          <p:cNvCxnSpPr>
            <a:cxnSpLocks/>
            <a:stCxn id="25" idx="4"/>
            <a:endCxn id="26" idx="4"/>
          </p:cNvCxnSpPr>
          <p:nvPr/>
        </p:nvCxnSpPr>
        <p:spPr>
          <a:xfrm>
            <a:off x="2086297" y="2711971"/>
            <a:ext cx="4762" cy="4123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B8B4065-5CE1-DAA6-8A24-DE0BD66656DA}"/>
              </a:ext>
            </a:extLst>
          </p:cNvPr>
          <p:cNvSpPr/>
          <p:nvPr/>
        </p:nvSpPr>
        <p:spPr>
          <a:xfrm>
            <a:off x="2010796" y="2549579"/>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3A30FB8-4FBA-074B-F80B-45B299B44464}"/>
              </a:ext>
            </a:extLst>
          </p:cNvPr>
          <p:cNvSpPr/>
          <p:nvPr/>
        </p:nvSpPr>
        <p:spPr>
          <a:xfrm>
            <a:off x="2010796" y="2920819"/>
            <a:ext cx="160526" cy="203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0EF03BBC-C955-CC47-DF5A-E2611905E73C}"/>
              </a:ext>
            </a:extLst>
          </p:cNvPr>
          <p:cNvCxnSpPr>
            <a:cxnSpLocks/>
            <a:stCxn id="30" idx="4"/>
            <a:endCxn id="31" idx="4"/>
          </p:cNvCxnSpPr>
          <p:nvPr/>
        </p:nvCxnSpPr>
        <p:spPr>
          <a:xfrm>
            <a:off x="2725781" y="3140271"/>
            <a:ext cx="4762" cy="4123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04D1E71-EF2F-F04C-E236-5066F4827A39}"/>
              </a:ext>
            </a:extLst>
          </p:cNvPr>
          <p:cNvSpPr/>
          <p:nvPr/>
        </p:nvSpPr>
        <p:spPr>
          <a:xfrm>
            <a:off x="2650280" y="2977879"/>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4F8237B-9095-798A-AB09-AD69A08160E8}"/>
              </a:ext>
            </a:extLst>
          </p:cNvPr>
          <p:cNvSpPr/>
          <p:nvPr/>
        </p:nvSpPr>
        <p:spPr>
          <a:xfrm>
            <a:off x="2650280" y="3349119"/>
            <a:ext cx="160526" cy="203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1E5F54C2-59F0-E7DA-012B-2A93BD4DC83D}"/>
              </a:ext>
            </a:extLst>
          </p:cNvPr>
          <p:cNvCxnSpPr>
            <a:cxnSpLocks/>
            <a:stCxn id="36" idx="4"/>
            <a:endCxn id="37" idx="0"/>
          </p:cNvCxnSpPr>
          <p:nvPr/>
        </p:nvCxnSpPr>
        <p:spPr>
          <a:xfrm flipV="1">
            <a:off x="3840911" y="2549579"/>
            <a:ext cx="0" cy="9786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0A7BD3D2-2C4E-A320-4218-FFF72F065583}"/>
              </a:ext>
            </a:extLst>
          </p:cNvPr>
          <p:cNvSpPr/>
          <p:nvPr/>
        </p:nvSpPr>
        <p:spPr>
          <a:xfrm>
            <a:off x="3765410" y="3365836"/>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BB2BAD3-82D3-E0A2-EE4B-0EDC31F91CAF}"/>
              </a:ext>
            </a:extLst>
          </p:cNvPr>
          <p:cNvSpPr/>
          <p:nvPr/>
        </p:nvSpPr>
        <p:spPr>
          <a:xfrm>
            <a:off x="3760648" y="2549579"/>
            <a:ext cx="160526" cy="203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55B4E78-2745-4AD9-372E-3BDB7C68F3CD}"/>
              </a:ext>
            </a:extLst>
          </p:cNvPr>
          <p:cNvSpPr/>
          <p:nvPr/>
        </p:nvSpPr>
        <p:spPr>
          <a:xfrm>
            <a:off x="4579693" y="2855494"/>
            <a:ext cx="738439" cy="4071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4CC8C66-2F36-D8FA-B277-877F19EFD2F7}"/>
                  </a:ext>
                </a:extLst>
              </p:cNvPr>
              <p:cNvSpPr txBox="1"/>
              <p:nvPr/>
            </p:nvSpPr>
            <p:spPr>
              <a:xfrm>
                <a:off x="4579694" y="2874363"/>
                <a:ext cx="262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oMath>
                  </m:oMathPara>
                </a14:m>
                <a:endParaRPr lang="en-US" dirty="0"/>
              </a:p>
            </p:txBody>
          </p:sp>
        </mc:Choice>
        <mc:Fallback xmlns="">
          <p:sp>
            <p:nvSpPr>
              <p:cNvPr id="43" name="TextBox 42">
                <a:extLst>
                  <a:ext uri="{FF2B5EF4-FFF2-40B4-BE49-F238E27FC236}">
                    <a16:creationId xmlns:a16="http://schemas.microsoft.com/office/drawing/2014/main" id="{94CC8C66-2F36-D8FA-B277-877F19EFD2F7}"/>
                  </a:ext>
                </a:extLst>
              </p:cNvPr>
              <p:cNvSpPr txBox="1">
                <a:spLocks noRot="1" noChangeAspect="1" noMove="1" noResize="1" noEditPoints="1" noAdjustHandles="1" noChangeArrowheads="1" noChangeShapeType="1" noTextEdit="1"/>
              </p:cNvSpPr>
              <p:nvPr/>
            </p:nvSpPr>
            <p:spPr>
              <a:xfrm>
                <a:off x="4579694" y="2874363"/>
                <a:ext cx="262436" cy="369332"/>
              </a:xfrm>
              <a:prstGeom prst="rect">
                <a:avLst/>
              </a:prstGeom>
              <a:blipFill>
                <a:blip r:embed="rId5"/>
                <a:stretch>
                  <a:fillRect r="-18182"/>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E95E7823-476B-6B69-D9AB-251CD032614F}"/>
              </a:ext>
            </a:extLst>
          </p:cNvPr>
          <p:cNvCxnSpPr>
            <a:cxnSpLocks/>
          </p:cNvCxnSpPr>
          <p:nvPr/>
        </p:nvCxnSpPr>
        <p:spPr>
          <a:xfrm>
            <a:off x="8611457" y="1150267"/>
            <a:ext cx="8878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B6723A4-C950-915E-A495-C56DD524D533}"/>
              </a:ext>
            </a:extLst>
          </p:cNvPr>
          <p:cNvCxnSpPr>
            <a:cxnSpLocks/>
          </p:cNvCxnSpPr>
          <p:nvPr/>
        </p:nvCxnSpPr>
        <p:spPr>
          <a:xfrm>
            <a:off x="8611457" y="1531268"/>
            <a:ext cx="8878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B2D63A5-DA8A-A49C-E713-AC5266557201}"/>
              </a:ext>
            </a:extLst>
          </p:cNvPr>
          <p:cNvCxnSpPr>
            <a:cxnSpLocks/>
            <a:stCxn id="49" idx="4"/>
            <a:endCxn id="50" idx="4"/>
          </p:cNvCxnSpPr>
          <p:nvPr/>
        </p:nvCxnSpPr>
        <p:spPr>
          <a:xfrm>
            <a:off x="9075823" y="1206713"/>
            <a:ext cx="4762" cy="4123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7409B2A2-257A-C892-637A-EFCC42529337}"/>
              </a:ext>
            </a:extLst>
          </p:cNvPr>
          <p:cNvSpPr/>
          <p:nvPr/>
        </p:nvSpPr>
        <p:spPr>
          <a:xfrm>
            <a:off x="9000322" y="1044321"/>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31DEB19-D2B3-D0FE-2635-C5C12ADDBDD3}"/>
              </a:ext>
            </a:extLst>
          </p:cNvPr>
          <p:cNvSpPr/>
          <p:nvPr/>
        </p:nvSpPr>
        <p:spPr>
          <a:xfrm>
            <a:off x="9000322" y="1415561"/>
            <a:ext cx="160526" cy="203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389549D6-D926-E6C4-939B-3F5B5233FE7A}"/>
              </a:ext>
            </a:extLst>
          </p:cNvPr>
          <p:cNvSpPr txBox="1"/>
          <p:nvPr/>
        </p:nvSpPr>
        <p:spPr>
          <a:xfrm>
            <a:off x="8416362" y="511482"/>
            <a:ext cx="1651331" cy="307777"/>
          </a:xfrm>
          <a:prstGeom prst="rect">
            <a:avLst/>
          </a:prstGeom>
          <a:noFill/>
        </p:spPr>
        <p:txBody>
          <a:bodyPr wrap="square" rtlCol="0">
            <a:spAutoFit/>
          </a:bodyPr>
          <a:lstStyle/>
          <a:p>
            <a:r>
              <a:rPr lang="en-US" sz="1400" dirty="0"/>
              <a:t>CNOT gate</a:t>
            </a:r>
          </a:p>
        </p:txBody>
      </p:sp>
      <p:sp>
        <p:nvSpPr>
          <p:cNvPr id="58" name="TextBox 57">
            <a:extLst>
              <a:ext uri="{FF2B5EF4-FFF2-40B4-BE49-F238E27FC236}">
                <a16:creationId xmlns:a16="http://schemas.microsoft.com/office/drawing/2014/main" id="{4A1150F2-6D78-71A7-81BC-966916C94FF7}"/>
              </a:ext>
            </a:extLst>
          </p:cNvPr>
          <p:cNvSpPr txBox="1"/>
          <p:nvPr/>
        </p:nvSpPr>
        <p:spPr>
          <a:xfrm>
            <a:off x="7922518" y="956454"/>
            <a:ext cx="660041" cy="369332"/>
          </a:xfrm>
          <a:prstGeom prst="rect">
            <a:avLst/>
          </a:prstGeom>
          <a:noFill/>
        </p:spPr>
        <p:txBody>
          <a:bodyPr wrap="square" rtlCol="0">
            <a:spAutoFit/>
          </a:bodyPr>
          <a:lstStyle/>
          <a:p>
            <a:r>
              <a:rPr lang="en-US" dirty="0"/>
              <a:t>ctrl</a:t>
            </a:r>
          </a:p>
        </p:txBody>
      </p:sp>
      <p:sp>
        <p:nvSpPr>
          <p:cNvPr id="59" name="TextBox 58">
            <a:extLst>
              <a:ext uri="{FF2B5EF4-FFF2-40B4-BE49-F238E27FC236}">
                <a16:creationId xmlns:a16="http://schemas.microsoft.com/office/drawing/2014/main" id="{0F723EE2-D46A-C11C-8365-53F1EAC32C97}"/>
              </a:ext>
            </a:extLst>
          </p:cNvPr>
          <p:cNvSpPr txBox="1"/>
          <p:nvPr/>
        </p:nvSpPr>
        <p:spPr>
          <a:xfrm>
            <a:off x="7922518" y="1300114"/>
            <a:ext cx="1651331" cy="369332"/>
          </a:xfrm>
          <a:prstGeom prst="rect">
            <a:avLst/>
          </a:prstGeom>
          <a:noFill/>
        </p:spPr>
        <p:txBody>
          <a:bodyPr wrap="square" rtlCol="0">
            <a:spAutoFit/>
          </a:bodyPr>
          <a:lstStyle/>
          <a:p>
            <a:r>
              <a:rPr lang="en-US" dirty="0" err="1"/>
              <a:t>tgt</a:t>
            </a:r>
            <a:endParaRPr lang="en-US" dirty="0"/>
          </a:p>
        </p:txBody>
      </p:sp>
      <p:sp>
        <p:nvSpPr>
          <p:cNvPr id="61" name="TextBox 60">
            <a:extLst>
              <a:ext uri="{FF2B5EF4-FFF2-40B4-BE49-F238E27FC236}">
                <a16:creationId xmlns:a16="http://schemas.microsoft.com/office/drawing/2014/main" id="{C1B0AEA4-1FF1-5F6C-3CAE-771970D2B93A}"/>
              </a:ext>
            </a:extLst>
          </p:cNvPr>
          <p:cNvSpPr txBox="1"/>
          <p:nvPr/>
        </p:nvSpPr>
        <p:spPr>
          <a:xfrm>
            <a:off x="8611457" y="2150301"/>
            <a:ext cx="1099716" cy="523220"/>
          </a:xfrm>
          <a:prstGeom prst="rect">
            <a:avLst/>
          </a:prstGeom>
          <a:noFill/>
        </p:spPr>
        <p:txBody>
          <a:bodyPr wrap="square">
            <a:spAutoFit/>
          </a:bodyPr>
          <a:lstStyle/>
          <a:p>
            <a:r>
              <a:rPr lang="en-US" sz="1400" dirty="0"/>
              <a:t>NOT gate</a:t>
            </a:r>
          </a:p>
          <a:p>
            <a:endParaRPr lang="en-US" sz="1400" dirty="0"/>
          </a:p>
        </p:txBody>
      </p:sp>
      <p:cxnSp>
        <p:nvCxnSpPr>
          <p:cNvPr id="62" name="Straight Connector 61">
            <a:extLst>
              <a:ext uri="{FF2B5EF4-FFF2-40B4-BE49-F238E27FC236}">
                <a16:creationId xmlns:a16="http://schemas.microsoft.com/office/drawing/2014/main" id="{76790BBF-0DF5-0E92-2BEE-DC59A5903CDE}"/>
              </a:ext>
            </a:extLst>
          </p:cNvPr>
          <p:cNvCxnSpPr>
            <a:cxnSpLocks/>
          </p:cNvCxnSpPr>
          <p:nvPr/>
        </p:nvCxnSpPr>
        <p:spPr>
          <a:xfrm>
            <a:off x="8445260" y="2753839"/>
            <a:ext cx="1150996"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720BA48-174A-233D-BDA6-43D052787430}"/>
                  </a:ext>
                </a:extLst>
              </p:cNvPr>
              <p:cNvSpPr txBox="1"/>
              <p:nvPr/>
            </p:nvSpPr>
            <p:spPr>
              <a:xfrm>
                <a:off x="7756321" y="2560026"/>
                <a:ext cx="6600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𝑎</m:t>
                      </m:r>
                      <m:r>
                        <a:rPr lang="en-CA" b="0" i="1" smtClean="0">
                          <a:latin typeface="Cambria Math" panose="02040503050406030204" pitchFamily="18" charset="0"/>
                        </a:rPr>
                        <m:t>⟩</m:t>
                      </m:r>
                    </m:oMath>
                  </m:oMathPara>
                </a14:m>
                <a:endParaRPr lang="en-US" dirty="0"/>
              </a:p>
            </p:txBody>
          </p:sp>
        </mc:Choice>
        <mc:Fallback xmlns="">
          <p:sp>
            <p:nvSpPr>
              <p:cNvPr id="63" name="TextBox 62">
                <a:extLst>
                  <a:ext uri="{FF2B5EF4-FFF2-40B4-BE49-F238E27FC236}">
                    <a16:creationId xmlns:a16="http://schemas.microsoft.com/office/drawing/2014/main" id="{8720BA48-174A-233D-BDA6-43D052787430}"/>
                  </a:ext>
                </a:extLst>
              </p:cNvPr>
              <p:cNvSpPr txBox="1">
                <a:spLocks noRot="1" noChangeAspect="1" noMove="1" noResize="1" noEditPoints="1" noAdjustHandles="1" noChangeArrowheads="1" noChangeShapeType="1" noTextEdit="1"/>
              </p:cNvSpPr>
              <p:nvPr/>
            </p:nvSpPr>
            <p:spPr>
              <a:xfrm>
                <a:off x="7756321" y="2560026"/>
                <a:ext cx="660041" cy="369332"/>
              </a:xfrm>
              <a:prstGeom prst="rect">
                <a:avLst/>
              </a:prstGeom>
              <a:blipFill>
                <a:blip r:embed="rId6"/>
                <a:stretch>
                  <a:fillRect b="-13333"/>
                </a:stretch>
              </a:blipFill>
            </p:spPr>
            <p:txBody>
              <a:bodyPr/>
              <a:lstStyle/>
              <a:p>
                <a:r>
                  <a:rPr lang="en-US">
                    <a:noFill/>
                  </a:rPr>
                  <a:t> </a:t>
                </a:r>
              </a:p>
            </p:txBody>
          </p:sp>
        </mc:Fallback>
      </mc:AlternateContent>
      <p:sp>
        <p:nvSpPr>
          <p:cNvPr id="64" name="Rectangle 63">
            <a:extLst>
              <a:ext uri="{FF2B5EF4-FFF2-40B4-BE49-F238E27FC236}">
                <a16:creationId xmlns:a16="http://schemas.microsoft.com/office/drawing/2014/main" id="{DD064357-CFBD-74AB-283D-6258239531AB}"/>
              </a:ext>
            </a:extLst>
          </p:cNvPr>
          <p:cNvSpPr/>
          <p:nvPr/>
        </p:nvSpPr>
        <p:spPr>
          <a:xfrm>
            <a:off x="8731966" y="2574335"/>
            <a:ext cx="601159" cy="4071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65235A5B-9A22-3B6D-5F5A-828FCAFEA8F8}"/>
                  </a:ext>
                </a:extLst>
              </p:cNvPr>
              <p:cNvSpPr txBox="1"/>
              <p:nvPr/>
            </p:nvSpPr>
            <p:spPr>
              <a:xfrm>
                <a:off x="8731966" y="2593204"/>
                <a:ext cx="5941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oMath>
                  </m:oMathPara>
                </a14:m>
                <a:endParaRPr lang="en-US" dirty="0"/>
              </a:p>
            </p:txBody>
          </p:sp>
        </mc:Choice>
        <mc:Fallback xmlns="">
          <p:sp>
            <p:nvSpPr>
              <p:cNvPr id="65" name="TextBox 64">
                <a:extLst>
                  <a:ext uri="{FF2B5EF4-FFF2-40B4-BE49-F238E27FC236}">
                    <a16:creationId xmlns:a16="http://schemas.microsoft.com/office/drawing/2014/main" id="{65235A5B-9A22-3B6D-5F5A-828FCAFEA8F8}"/>
                  </a:ext>
                </a:extLst>
              </p:cNvPr>
              <p:cNvSpPr txBox="1">
                <a:spLocks noRot="1" noChangeAspect="1" noMove="1" noResize="1" noEditPoints="1" noAdjustHandles="1" noChangeArrowheads="1" noChangeShapeType="1" noTextEdit="1"/>
              </p:cNvSpPr>
              <p:nvPr/>
            </p:nvSpPr>
            <p:spPr>
              <a:xfrm>
                <a:off x="8731966" y="2593204"/>
                <a:ext cx="59412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9734B81-D098-43A9-7352-1C2CE3FC593C}"/>
                  </a:ext>
                </a:extLst>
              </p:cNvPr>
              <p:cNvSpPr txBox="1"/>
              <p:nvPr/>
            </p:nvSpPr>
            <p:spPr>
              <a:xfrm>
                <a:off x="9518718" y="2560026"/>
                <a:ext cx="11409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𝑎</m:t>
                      </m:r>
                      <m:r>
                        <a:rPr lang="en-CA" b="0" i="1" smtClean="0">
                          <a:latin typeface="Cambria Math" panose="02040503050406030204" pitchFamily="18" charset="0"/>
                        </a:rPr>
                        <m:t>⊕1⟩</m:t>
                      </m:r>
                    </m:oMath>
                  </m:oMathPara>
                </a14:m>
                <a:endParaRPr lang="en-US" dirty="0"/>
              </a:p>
            </p:txBody>
          </p:sp>
        </mc:Choice>
        <mc:Fallback xmlns="">
          <p:sp>
            <p:nvSpPr>
              <p:cNvPr id="68" name="TextBox 67">
                <a:extLst>
                  <a:ext uri="{FF2B5EF4-FFF2-40B4-BE49-F238E27FC236}">
                    <a16:creationId xmlns:a16="http://schemas.microsoft.com/office/drawing/2014/main" id="{F9734B81-D098-43A9-7352-1C2CE3FC593C}"/>
                  </a:ext>
                </a:extLst>
              </p:cNvPr>
              <p:cNvSpPr txBox="1">
                <a:spLocks noRot="1" noChangeAspect="1" noMove="1" noResize="1" noEditPoints="1" noAdjustHandles="1" noChangeArrowheads="1" noChangeShapeType="1" noTextEdit="1"/>
              </p:cNvSpPr>
              <p:nvPr/>
            </p:nvSpPr>
            <p:spPr>
              <a:xfrm>
                <a:off x="9518718" y="2560026"/>
                <a:ext cx="1140956" cy="369332"/>
              </a:xfrm>
              <a:prstGeom prst="rect">
                <a:avLst/>
              </a:prstGeom>
              <a:blipFill>
                <a:blip r:embed="rId8"/>
                <a:stretch>
                  <a:fillRect b="-13333"/>
                </a:stretch>
              </a:blipFill>
            </p:spPr>
            <p:txBody>
              <a:bodyPr/>
              <a:lstStyle/>
              <a:p>
                <a:r>
                  <a:rPr lang="en-US">
                    <a:noFill/>
                  </a:rPr>
                  <a:t> </a:t>
                </a:r>
              </a:p>
            </p:txBody>
          </p:sp>
        </mc:Fallback>
      </mc:AlternateContent>
      <p:sp>
        <p:nvSpPr>
          <p:cNvPr id="91" name="Content Placeholder 90">
            <a:extLst>
              <a:ext uri="{FF2B5EF4-FFF2-40B4-BE49-F238E27FC236}">
                <a16:creationId xmlns:a16="http://schemas.microsoft.com/office/drawing/2014/main" id="{A60C610F-E149-7568-A5F3-BEE21E16F559}"/>
              </a:ext>
            </a:extLst>
          </p:cNvPr>
          <p:cNvSpPr>
            <a:spLocks noGrp="1"/>
          </p:cNvSpPr>
          <p:nvPr>
            <p:ph idx="1"/>
          </p:nvPr>
        </p:nvSpPr>
        <p:spPr>
          <a:xfrm>
            <a:off x="838200" y="1825625"/>
            <a:ext cx="10515600" cy="502286"/>
          </a:xfrm>
        </p:spPr>
        <p:txBody>
          <a:bodyPr/>
          <a:lstStyle/>
          <a:p>
            <a:pPr marL="0" indent="0">
              <a:buNone/>
            </a:pPr>
            <a:r>
              <a:rPr lang="en-US" dirty="0"/>
              <a:t>Compute the final state of circuit:</a:t>
            </a:r>
          </a:p>
        </p:txBody>
      </p:sp>
    </p:spTree>
    <p:extLst>
      <p:ext uri="{BB962C8B-B14F-4D97-AF65-F5344CB8AC3E}">
        <p14:creationId xmlns:p14="http://schemas.microsoft.com/office/powerpoint/2010/main" val="61854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7" grpId="0"/>
      <p:bldP spid="58" grpId="0"/>
      <p:bldP spid="59" grpId="0"/>
      <p:bldP spid="61" grpId="0"/>
      <p:bldP spid="63" grpId="0"/>
      <p:bldP spid="64" grpId="0" animBg="1"/>
      <p:bldP spid="65"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6AB8-4C84-1448-01AA-904798889CB3}"/>
              </a:ext>
            </a:extLst>
          </p:cNvPr>
          <p:cNvSpPr>
            <a:spLocks noGrp="1"/>
          </p:cNvSpPr>
          <p:nvPr>
            <p:ph type="title"/>
          </p:nvPr>
        </p:nvSpPr>
        <p:spPr/>
        <p:txBody>
          <a:bodyPr/>
          <a:lstStyle/>
          <a:p>
            <a:r>
              <a:rPr lang="en-US" dirty="0"/>
              <a:t>Reversible computation</a:t>
            </a:r>
          </a:p>
        </p:txBody>
      </p:sp>
      <p:cxnSp>
        <p:nvCxnSpPr>
          <p:cNvPr id="4" name="Straight Connector 3">
            <a:extLst>
              <a:ext uri="{FF2B5EF4-FFF2-40B4-BE49-F238E27FC236}">
                <a16:creationId xmlns:a16="http://schemas.microsoft.com/office/drawing/2014/main" id="{B91E78E4-542E-3BF9-60EB-0A75C5E77BF2}"/>
              </a:ext>
            </a:extLst>
          </p:cNvPr>
          <p:cNvCxnSpPr>
            <a:cxnSpLocks/>
          </p:cNvCxnSpPr>
          <p:nvPr/>
        </p:nvCxnSpPr>
        <p:spPr>
          <a:xfrm>
            <a:off x="1621931" y="2655525"/>
            <a:ext cx="388143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78AB706-375B-47F7-7B59-E9A1BCEE51D6}"/>
              </a:ext>
            </a:extLst>
          </p:cNvPr>
          <p:cNvCxnSpPr>
            <a:cxnSpLocks/>
          </p:cNvCxnSpPr>
          <p:nvPr/>
        </p:nvCxnSpPr>
        <p:spPr>
          <a:xfrm>
            <a:off x="1621931" y="3036526"/>
            <a:ext cx="388143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ED5DF10-67D3-32D3-58D2-6D7F10D2B0CA}"/>
              </a:ext>
            </a:extLst>
          </p:cNvPr>
          <p:cNvCxnSpPr>
            <a:cxnSpLocks/>
          </p:cNvCxnSpPr>
          <p:nvPr/>
        </p:nvCxnSpPr>
        <p:spPr>
          <a:xfrm>
            <a:off x="1621931" y="3450863"/>
            <a:ext cx="388143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51F492-D539-8BC9-D978-FFDA40075D94}"/>
              </a:ext>
            </a:extLst>
          </p:cNvPr>
          <p:cNvCxnSpPr>
            <a:cxnSpLocks/>
            <a:stCxn id="25" idx="4"/>
            <a:endCxn id="26" idx="4"/>
          </p:cNvCxnSpPr>
          <p:nvPr/>
        </p:nvCxnSpPr>
        <p:spPr>
          <a:xfrm>
            <a:off x="2086297" y="2711971"/>
            <a:ext cx="4762" cy="4123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B8B4065-5CE1-DAA6-8A24-DE0BD66656DA}"/>
              </a:ext>
            </a:extLst>
          </p:cNvPr>
          <p:cNvSpPr/>
          <p:nvPr/>
        </p:nvSpPr>
        <p:spPr>
          <a:xfrm>
            <a:off x="2010796" y="2549579"/>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3A30FB8-4FBA-074B-F80B-45B299B44464}"/>
              </a:ext>
            </a:extLst>
          </p:cNvPr>
          <p:cNvSpPr/>
          <p:nvPr/>
        </p:nvSpPr>
        <p:spPr>
          <a:xfrm>
            <a:off x="2010796" y="2920819"/>
            <a:ext cx="160526" cy="203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0EF03BBC-C955-CC47-DF5A-E2611905E73C}"/>
              </a:ext>
            </a:extLst>
          </p:cNvPr>
          <p:cNvCxnSpPr>
            <a:cxnSpLocks/>
            <a:stCxn id="30" idx="4"/>
            <a:endCxn id="31" idx="4"/>
          </p:cNvCxnSpPr>
          <p:nvPr/>
        </p:nvCxnSpPr>
        <p:spPr>
          <a:xfrm>
            <a:off x="2725781" y="3140271"/>
            <a:ext cx="4762" cy="4123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04D1E71-EF2F-F04C-E236-5066F4827A39}"/>
              </a:ext>
            </a:extLst>
          </p:cNvPr>
          <p:cNvSpPr/>
          <p:nvPr/>
        </p:nvSpPr>
        <p:spPr>
          <a:xfrm>
            <a:off x="2650280" y="2977879"/>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4F8237B-9095-798A-AB09-AD69A08160E8}"/>
              </a:ext>
            </a:extLst>
          </p:cNvPr>
          <p:cNvSpPr/>
          <p:nvPr/>
        </p:nvSpPr>
        <p:spPr>
          <a:xfrm>
            <a:off x="2650280" y="3349119"/>
            <a:ext cx="160526" cy="203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1E5F54C2-59F0-E7DA-012B-2A93BD4DC83D}"/>
              </a:ext>
            </a:extLst>
          </p:cNvPr>
          <p:cNvCxnSpPr>
            <a:cxnSpLocks/>
            <a:stCxn id="36" idx="4"/>
            <a:endCxn id="37" idx="0"/>
          </p:cNvCxnSpPr>
          <p:nvPr/>
        </p:nvCxnSpPr>
        <p:spPr>
          <a:xfrm flipV="1">
            <a:off x="3840911" y="2549579"/>
            <a:ext cx="0" cy="9786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0A7BD3D2-2C4E-A320-4218-FFF72F065583}"/>
              </a:ext>
            </a:extLst>
          </p:cNvPr>
          <p:cNvSpPr/>
          <p:nvPr/>
        </p:nvSpPr>
        <p:spPr>
          <a:xfrm>
            <a:off x="3765410" y="3365836"/>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BB2BAD3-82D3-E0A2-EE4B-0EDC31F91CAF}"/>
              </a:ext>
            </a:extLst>
          </p:cNvPr>
          <p:cNvSpPr/>
          <p:nvPr/>
        </p:nvSpPr>
        <p:spPr>
          <a:xfrm>
            <a:off x="3760648" y="2549579"/>
            <a:ext cx="160526" cy="203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55B4E78-2745-4AD9-372E-3BDB7C68F3CD}"/>
              </a:ext>
            </a:extLst>
          </p:cNvPr>
          <p:cNvSpPr/>
          <p:nvPr/>
        </p:nvSpPr>
        <p:spPr>
          <a:xfrm>
            <a:off x="4579693" y="2855494"/>
            <a:ext cx="738439" cy="4071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4CC8C66-2F36-D8FA-B277-877F19EFD2F7}"/>
                  </a:ext>
                </a:extLst>
              </p:cNvPr>
              <p:cNvSpPr txBox="1"/>
              <p:nvPr/>
            </p:nvSpPr>
            <p:spPr>
              <a:xfrm>
                <a:off x="4579694" y="2874363"/>
                <a:ext cx="262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oMath>
                  </m:oMathPara>
                </a14:m>
                <a:endParaRPr lang="en-US" dirty="0"/>
              </a:p>
            </p:txBody>
          </p:sp>
        </mc:Choice>
        <mc:Fallback xmlns="">
          <p:sp>
            <p:nvSpPr>
              <p:cNvPr id="43" name="TextBox 42">
                <a:extLst>
                  <a:ext uri="{FF2B5EF4-FFF2-40B4-BE49-F238E27FC236}">
                    <a16:creationId xmlns:a16="http://schemas.microsoft.com/office/drawing/2014/main" id="{94CC8C66-2F36-D8FA-B277-877F19EFD2F7}"/>
                  </a:ext>
                </a:extLst>
              </p:cNvPr>
              <p:cNvSpPr txBox="1">
                <a:spLocks noRot="1" noChangeAspect="1" noMove="1" noResize="1" noEditPoints="1" noAdjustHandles="1" noChangeArrowheads="1" noChangeShapeType="1" noTextEdit="1"/>
              </p:cNvSpPr>
              <p:nvPr/>
            </p:nvSpPr>
            <p:spPr>
              <a:xfrm>
                <a:off x="4579694" y="2874363"/>
                <a:ext cx="262436" cy="369332"/>
              </a:xfrm>
              <a:prstGeom prst="rect">
                <a:avLst/>
              </a:prstGeom>
              <a:blipFill>
                <a:blip r:embed="rId2"/>
                <a:stretch>
                  <a:fillRect r="-18182"/>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E95E7823-476B-6B69-D9AB-251CD032614F}"/>
              </a:ext>
            </a:extLst>
          </p:cNvPr>
          <p:cNvCxnSpPr>
            <a:cxnSpLocks/>
          </p:cNvCxnSpPr>
          <p:nvPr/>
        </p:nvCxnSpPr>
        <p:spPr>
          <a:xfrm>
            <a:off x="8611457" y="1150267"/>
            <a:ext cx="8878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B6723A4-C950-915E-A495-C56DD524D533}"/>
              </a:ext>
            </a:extLst>
          </p:cNvPr>
          <p:cNvCxnSpPr>
            <a:cxnSpLocks/>
          </p:cNvCxnSpPr>
          <p:nvPr/>
        </p:nvCxnSpPr>
        <p:spPr>
          <a:xfrm>
            <a:off x="8611457" y="1531268"/>
            <a:ext cx="8878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B2D63A5-DA8A-A49C-E713-AC5266557201}"/>
              </a:ext>
            </a:extLst>
          </p:cNvPr>
          <p:cNvCxnSpPr>
            <a:cxnSpLocks/>
            <a:stCxn id="49" idx="4"/>
            <a:endCxn id="50" idx="4"/>
          </p:cNvCxnSpPr>
          <p:nvPr/>
        </p:nvCxnSpPr>
        <p:spPr>
          <a:xfrm>
            <a:off x="9075823" y="1206713"/>
            <a:ext cx="4762" cy="4123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7409B2A2-257A-C892-637A-EFCC42529337}"/>
              </a:ext>
            </a:extLst>
          </p:cNvPr>
          <p:cNvSpPr/>
          <p:nvPr/>
        </p:nvSpPr>
        <p:spPr>
          <a:xfrm>
            <a:off x="9000322" y="1044321"/>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31DEB19-D2B3-D0FE-2635-C5C12ADDBDD3}"/>
              </a:ext>
            </a:extLst>
          </p:cNvPr>
          <p:cNvSpPr/>
          <p:nvPr/>
        </p:nvSpPr>
        <p:spPr>
          <a:xfrm>
            <a:off x="9000322" y="1415561"/>
            <a:ext cx="160526" cy="203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389549D6-D926-E6C4-939B-3F5B5233FE7A}"/>
              </a:ext>
            </a:extLst>
          </p:cNvPr>
          <p:cNvSpPr txBox="1"/>
          <p:nvPr/>
        </p:nvSpPr>
        <p:spPr>
          <a:xfrm>
            <a:off x="8416362" y="511482"/>
            <a:ext cx="1651331" cy="307777"/>
          </a:xfrm>
          <a:prstGeom prst="rect">
            <a:avLst/>
          </a:prstGeom>
          <a:noFill/>
        </p:spPr>
        <p:txBody>
          <a:bodyPr wrap="square" rtlCol="0">
            <a:spAutoFit/>
          </a:bodyPr>
          <a:lstStyle/>
          <a:p>
            <a:r>
              <a:rPr lang="en-US" sz="1400" dirty="0"/>
              <a:t>CNOT gate</a:t>
            </a:r>
          </a:p>
        </p:txBody>
      </p:sp>
      <p:sp>
        <p:nvSpPr>
          <p:cNvPr id="58" name="TextBox 57">
            <a:extLst>
              <a:ext uri="{FF2B5EF4-FFF2-40B4-BE49-F238E27FC236}">
                <a16:creationId xmlns:a16="http://schemas.microsoft.com/office/drawing/2014/main" id="{4A1150F2-6D78-71A7-81BC-966916C94FF7}"/>
              </a:ext>
            </a:extLst>
          </p:cNvPr>
          <p:cNvSpPr txBox="1"/>
          <p:nvPr/>
        </p:nvSpPr>
        <p:spPr>
          <a:xfrm>
            <a:off x="7922518" y="956454"/>
            <a:ext cx="660041" cy="369332"/>
          </a:xfrm>
          <a:prstGeom prst="rect">
            <a:avLst/>
          </a:prstGeom>
          <a:noFill/>
        </p:spPr>
        <p:txBody>
          <a:bodyPr wrap="square" rtlCol="0">
            <a:spAutoFit/>
          </a:bodyPr>
          <a:lstStyle/>
          <a:p>
            <a:r>
              <a:rPr lang="en-US" dirty="0"/>
              <a:t>ctrl</a:t>
            </a:r>
          </a:p>
        </p:txBody>
      </p:sp>
      <p:sp>
        <p:nvSpPr>
          <p:cNvPr id="59" name="TextBox 58">
            <a:extLst>
              <a:ext uri="{FF2B5EF4-FFF2-40B4-BE49-F238E27FC236}">
                <a16:creationId xmlns:a16="http://schemas.microsoft.com/office/drawing/2014/main" id="{0F723EE2-D46A-C11C-8365-53F1EAC32C97}"/>
              </a:ext>
            </a:extLst>
          </p:cNvPr>
          <p:cNvSpPr txBox="1"/>
          <p:nvPr/>
        </p:nvSpPr>
        <p:spPr>
          <a:xfrm>
            <a:off x="7922518" y="1300114"/>
            <a:ext cx="1651331" cy="369332"/>
          </a:xfrm>
          <a:prstGeom prst="rect">
            <a:avLst/>
          </a:prstGeom>
          <a:noFill/>
        </p:spPr>
        <p:txBody>
          <a:bodyPr wrap="square" rtlCol="0">
            <a:spAutoFit/>
          </a:bodyPr>
          <a:lstStyle/>
          <a:p>
            <a:r>
              <a:rPr lang="en-US" dirty="0" err="1"/>
              <a:t>tgt</a:t>
            </a:r>
            <a:endParaRPr lang="en-US" dirty="0"/>
          </a:p>
        </p:txBody>
      </p:sp>
      <p:cxnSp>
        <p:nvCxnSpPr>
          <p:cNvPr id="62" name="Straight Connector 61">
            <a:extLst>
              <a:ext uri="{FF2B5EF4-FFF2-40B4-BE49-F238E27FC236}">
                <a16:creationId xmlns:a16="http://schemas.microsoft.com/office/drawing/2014/main" id="{76790BBF-0DF5-0E92-2BEE-DC59A5903CDE}"/>
              </a:ext>
            </a:extLst>
          </p:cNvPr>
          <p:cNvCxnSpPr>
            <a:cxnSpLocks/>
          </p:cNvCxnSpPr>
          <p:nvPr/>
        </p:nvCxnSpPr>
        <p:spPr>
          <a:xfrm>
            <a:off x="8445260" y="2753839"/>
            <a:ext cx="1150996"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720BA48-174A-233D-BDA6-43D052787430}"/>
                  </a:ext>
                </a:extLst>
              </p:cNvPr>
              <p:cNvSpPr txBox="1"/>
              <p:nvPr/>
            </p:nvSpPr>
            <p:spPr>
              <a:xfrm>
                <a:off x="7756321" y="2560026"/>
                <a:ext cx="6600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𝑎</m:t>
                      </m:r>
                      <m:r>
                        <a:rPr lang="en-CA" b="0" i="1" smtClean="0">
                          <a:latin typeface="Cambria Math" panose="02040503050406030204" pitchFamily="18" charset="0"/>
                        </a:rPr>
                        <m:t>⟩</m:t>
                      </m:r>
                    </m:oMath>
                  </m:oMathPara>
                </a14:m>
                <a:endParaRPr lang="en-US" dirty="0"/>
              </a:p>
            </p:txBody>
          </p:sp>
        </mc:Choice>
        <mc:Fallback xmlns="">
          <p:sp>
            <p:nvSpPr>
              <p:cNvPr id="63" name="TextBox 62">
                <a:extLst>
                  <a:ext uri="{FF2B5EF4-FFF2-40B4-BE49-F238E27FC236}">
                    <a16:creationId xmlns:a16="http://schemas.microsoft.com/office/drawing/2014/main" id="{8720BA48-174A-233D-BDA6-43D052787430}"/>
                  </a:ext>
                </a:extLst>
              </p:cNvPr>
              <p:cNvSpPr txBox="1">
                <a:spLocks noRot="1" noChangeAspect="1" noMove="1" noResize="1" noEditPoints="1" noAdjustHandles="1" noChangeArrowheads="1" noChangeShapeType="1" noTextEdit="1"/>
              </p:cNvSpPr>
              <p:nvPr/>
            </p:nvSpPr>
            <p:spPr>
              <a:xfrm>
                <a:off x="7756321" y="2560026"/>
                <a:ext cx="660041" cy="369332"/>
              </a:xfrm>
              <a:prstGeom prst="rect">
                <a:avLst/>
              </a:prstGeom>
              <a:blipFill>
                <a:blip r:embed="rId3"/>
                <a:stretch>
                  <a:fillRect b="-13333"/>
                </a:stretch>
              </a:blipFill>
            </p:spPr>
            <p:txBody>
              <a:bodyPr/>
              <a:lstStyle/>
              <a:p>
                <a:r>
                  <a:rPr lang="en-US">
                    <a:noFill/>
                  </a:rPr>
                  <a:t> </a:t>
                </a:r>
              </a:p>
            </p:txBody>
          </p:sp>
        </mc:Fallback>
      </mc:AlternateContent>
      <p:sp>
        <p:nvSpPr>
          <p:cNvPr id="64" name="Rectangle 63">
            <a:extLst>
              <a:ext uri="{FF2B5EF4-FFF2-40B4-BE49-F238E27FC236}">
                <a16:creationId xmlns:a16="http://schemas.microsoft.com/office/drawing/2014/main" id="{DD064357-CFBD-74AB-283D-6258239531AB}"/>
              </a:ext>
            </a:extLst>
          </p:cNvPr>
          <p:cNvSpPr/>
          <p:nvPr/>
        </p:nvSpPr>
        <p:spPr>
          <a:xfrm>
            <a:off x="8731966" y="2574335"/>
            <a:ext cx="601159" cy="4071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65235A5B-9A22-3B6D-5F5A-828FCAFEA8F8}"/>
                  </a:ext>
                </a:extLst>
              </p:cNvPr>
              <p:cNvSpPr txBox="1"/>
              <p:nvPr/>
            </p:nvSpPr>
            <p:spPr>
              <a:xfrm>
                <a:off x="8731966" y="2593204"/>
                <a:ext cx="5941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oMath>
                  </m:oMathPara>
                </a14:m>
                <a:endParaRPr lang="en-US" dirty="0"/>
              </a:p>
            </p:txBody>
          </p:sp>
        </mc:Choice>
        <mc:Fallback xmlns="">
          <p:sp>
            <p:nvSpPr>
              <p:cNvPr id="65" name="TextBox 64">
                <a:extLst>
                  <a:ext uri="{FF2B5EF4-FFF2-40B4-BE49-F238E27FC236}">
                    <a16:creationId xmlns:a16="http://schemas.microsoft.com/office/drawing/2014/main" id="{65235A5B-9A22-3B6D-5F5A-828FCAFEA8F8}"/>
                  </a:ext>
                </a:extLst>
              </p:cNvPr>
              <p:cNvSpPr txBox="1">
                <a:spLocks noRot="1" noChangeAspect="1" noMove="1" noResize="1" noEditPoints="1" noAdjustHandles="1" noChangeArrowheads="1" noChangeShapeType="1" noTextEdit="1"/>
              </p:cNvSpPr>
              <p:nvPr/>
            </p:nvSpPr>
            <p:spPr>
              <a:xfrm>
                <a:off x="8731966" y="2593204"/>
                <a:ext cx="59412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9734B81-D098-43A9-7352-1C2CE3FC593C}"/>
                  </a:ext>
                </a:extLst>
              </p:cNvPr>
              <p:cNvSpPr txBox="1"/>
              <p:nvPr/>
            </p:nvSpPr>
            <p:spPr>
              <a:xfrm>
                <a:off x="9518718" y="2560026"/>
                <a:ext cx="11409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𝑎</m:t>
                      </m:r>
                      <m:r>
                        <a:rPr lang="en-CA" b="0" i="1" smtClean="0">
                          <a:latin typeface="Cambria Math" panose="02040503050406030204" pitchFamily="18" charset="0"/>
                        </a:rPr>
                        <m:t>⊕1⟩</m:t>
                      </m:r>
                    </m:oMath>
                  </m:oMathPara>
                </a14:m>
                <a:endParaRPr lang="en-US" dirty="0"/>
              </a:p>
            </p:txBody>
          </p:sp>
        </mc:Choice>
        <mc:Fallback xmlns="">
          <p:sp>
            <p:nvSpPr>
              <p:cNvPr id="68" name="TextBox 67">
                <a:extLst>
                  <a:ext uri="{FF2B5EF4-FFF2-40B4-BE49-F238E27FC236}">
                    <a16:creationId xmlns:a16="http://schemas.microsoft.com/office/drawing/2014/main" id="{F9734B81-D098-43A9-7352-1C2CE3FC593C}"/>
                  </a:ext>
                </a:extLst>
              </p:cNvPr>
              <p:cNvSpPr txBox="1">
                <a:spLocks noRot="1" noChangeAspect="1" noMove="1" noResize="1" noEditPoints="1" noAdjustHandles="1" noChangeArrowheads="1" noChangeShapeType="1" noTextEdit="1"/>
              </p:cNvSpPr>
              <p:nvPr/>
            </p:nvSpPr>
            <p:spPr>
              <a:xfrm>
                <a:off x="9518718" y="2560026"/>
                <a:ext cx="1140956"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9A87C957-842C-72F4-1C95-2F9DB1F48F2B}"/>
                  </a:ext>
                </a:extLst>
              </p:cNvPr>
              <p:cNvSpPr/>
              <p:nvPr/>
            </p:nvSpPr>
            <p:spPr>
              <a:xfrm>
                <a:off x="7285588" y="3601295"/>
                <a:ext cx="4420729" cy="3111878"/>
              </a:xfrm>
              <a:prstGeom prst="rect">
                <a:avLst/>
              </a:prstGeom>
            </p:spPr>
            <p:txBody>
              <a:bodyPr wrap="square">
                <a:spAutoFit/>
              </a:bodyPr>
              <a:lstStyle/>
              <a:p>
                <a:pPr marL="342900" indent="-342900">
                  <a:buAutoNum type="arabicPeriod"/>
                </a:pPr>
                <a:r>
                  <a:rPr lang="en-CA" sz="2400" b="1" dirty="0"/>
                  <a:t>Input:</a:t>
                </a:r>
                <a:r>
                  <a:rPr lang="en-CA" sz="2400" dirty="0"/>
                  <a:t> </a:t>
                </a: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1,0,0</m:t>
                        </m:r>
                      </m:e>
                    </m:d>
                  </m:oMath>
                </a14:m>
                <a:endParaRPr lang="en-CA" sz="2400" b="0" dirty="0"/>
              </a:p>
              <a:p>
                <a:pPr marL="342900" indent="-342900">
                  <a:buAutoNum type="arabicPeriod"/>
                </a:pPr>
                <a14:m>
                  <m:oMath xmlns:m="http://schemas.openxmlformats.org/officeDocument/2006/math">
                    <m:r>
                      <a:rPr lang="en-CA" sz="2400" b="0" i="1" smtClean="0">
                        <a:latin typeface="Cambria Math" panose="02040503050406030204" pitchFamily="18" charset="0"/>
                      </a:rPr>
                      <m:t>𝐶𝑁𝑂</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𝑇</m:t>
                        </m:r>
                      </m:e>
                      <m:sub>
                        <m:r>
                          <a:rPr lang="en-CA" sz="2400" b="0" i="1" smtClean="0">
                            <a:latin typeface="Cambria Math" panose="02040503050406030204" pitchFamily="18" charset="0"/>
                          </a:rPr>
                          <m:t>1,2</m:t>
                        </m:r>
                      </m:sub>
                    </m:sSub>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1,0,0</m:t>
                        </m:r>
                      </m:e>
                    </m:d>
                    <m:r>
                      <a:rPr lang="en-CA" sz="2400" b="0" i="1" smtClean="0">
                        <a:latin typeface="Cambria Math" panose="02040503050406030204" pitchFamily="18" charset="0"/>
                      </a:rPr>
                      <m:t>=|1,1,0⟩</m:t>
                    </m:r>
                  </m:oMath>
                </a14:m>
                <a:endParaRPr lang="en-US" sz="2400" dirty="0"/>
              </a:p>
              <a:p>
                <a:pPr marL="342900" indent="-342900">
                  <a:buFontTx/>
                  <a:buAutoNum type="arabicPeriod"/>
                </a:pPr>
                <a14:m>
                  <m:oMath xmlns:m="http://schemas.openxmlformats.org/officeDocument/2006/math">
                    <m:r>
                      <a:rPr lang="en-CA" sz="2400" b="0" i="1" smtClean="0">
                        <a:latin typeface="Cambria Math" panose="02040503050406030204" pitchFamily="18" charset="0"/>
                      </a:rPr>
                      <m:t>𝐶𝑁𝑂</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𝑇</m:t>
                        </m:r>
                      </m:e>
                      <m:sub>
                        <m:r>
                          <a:rPr lang="en-CA" sz="2400" b="0" i="1" smtClean="0">
                            <a:latin typeface="Cambria Math" panose="02040503050406030204" pitchFamily="18" charset="0"/>
                          </a:rPr>
                          <m:t>2,3</m:t>
                        </m:r>
                      </m:sub>
                    </m:sSub>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1,1,0</m:t>
                        </m:r>
                      </m:e>
                    </m:d>
                    <m:r>
                      <a:rPr lang="en-CA" sz="2400" b="0" i="1" smtClean="0">
                        <a:latin typeface="Cambria Math" panose="02040503050406030204" pitchFamily="18" charset="0"/>
                      </a:rPr>
                      <m:t>=|1,1,1⟩</m:t>
                    </m:r>
                  </m:oMath>
                </a14:m>
                <a:endParaRPr lang="en-US" sz="2400" dirty="0"/>
              </a:p>
              <a:p>
                <a:pPr marL="342900" indent="-342900">
                  <a:buFontTx/>
                  <a:buAutoNum type="arabicPeriod"/>
                </a:pPr>
                <a14:m>
                  <m:oMath xmlns:m="http://schemas.openxmlformats.org/officeDocument/2006/math">
                    <m:r>
                      <a:rPr lang="en-CA" sz="2400" b="0" i="1" smtClean="0">
                        <a:latin typeface="Cambria Math" panose="02040503050406030204" pitchFamily="18" charset="0"/>
                      </a:rPr>
                      <m:t>𝐶𝑁𝑂</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𝑇</m:t>
                        </m:r>
                      </m:e>
                      <m:sub>
                        <m:r>
                          <a:rPr lang="en-CA" sz="2400" b="0" i="1" smtClean="0">
                            <a:latin typeface="Cambria Math" panose="02040503050406030204" pitchFamily="18" charset="0"/>
                          </a:rPr>
                          <m:t>3,1</m:t>
                        </m:r>
                      </m:sub>
                    </m:sSub>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1,1,1</m:t>
                        </m:r>
                      </m:e>
                    </m:d>
                    <m:r>
                      <a:rPr lang="en-CA" sz="2400" b="0" i="1" smtClean="0">
                        <a:latin typeface="Cambria Math" panose="02040503050406030204" pitchFamily="18" charset="0"/>
                      </a:rPr>
                      <m:t>=|0,1,1⟩</m:t>
                    </m:r>
                  </m:oMath>
                </a14:m>
                <a:endParaRPr lang="en-US" sz="2400" dirty="0"/>
              </a:p>
              <a:p>
                <a:pPr marL="342900" indent="-342900">
                  <a:buFontTx/>
                  <a:buAutoNum type="arabicPeriod"/>
                </a:pPr>
                <a14:m>
                  <m:oMath xmlns:m="http://schemas.openxmlformats.org/officeDocument/2006/math">
                    <m:sSub>
                      <m:sSubPr>
                        <m:ctrlPr>
                          <a:rPr lang="en-CA"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CA" sz="2400" b="0" i="1" smtClean="0">
                            <a:latin typeface="Cambria Math" panose="02040503050406030204" pitchFamily="18" charset="0"/>
                          </a:rPr>
                          <m:t>2</m:t>
                        </m:r>
                      </m:sub>
                    </m:sSub>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0,1,1</m:t>
                        </m:r>
                      </m:e>
                    </m:d>
                    <m:r>
                      <a:rPr lang="en-CA" sz="2400" b="0" i="1" smtClean="0">
                        <a:latin typeface="Cambria Math" panose="02040503050406030204" pitchFamily="18" charset="0"/>
                      </a:rPr>
                      <m:t>=|0,0,1⟩</m:t>
                    </m:r>
                  </m:oMath>
                </a14:m>
                <a:endParaRPr lang="en-US" sz="2400" dirty="0"/>
              </a:p>
              <a:p>
                <a:pPr marL="342900" indent="-342900">
                  <a:buFontTx/>
                  <a:buAutoNum type="arabicPeriod"/>
                </a:pPr>
                <a:endParaRPr lang="en-US" sz="2400" dirty="0"/>
              </a:p>
              <a:p>
                <a:pPr marL="342900" indent="-342900">
                  <a:buFontTx/>
                  <a:buAutoNum type="arabicPeriod"/>
                </a:pPr>
                <a:endParaRPr lang="en-US" sz="2400" dirty="0"/>
              </a:p>
              <a:p>
                <a:pPr marL="342900" indent="-342900">
                  <a:buAutoNum type="arabicPeriod"/>
                </a:pPr>
                <a:endParaRPr lang="en-US" sz="2400" dirty="0"/>
              </a:p>
            </p:txBody>
          </p:sp>
        </mc:Choice>
        <mc:Fallback xmlns="">
          <p:sp>
            <p:nvSpPr>
              <p:cNvPr id="73" name="Rectangle 72">
                <a:extLst>
                  <a:ext uri="{FF2B5EF4-FFF2-40B4-BE49-F238E27FC236}">
                    <a16:creationId xmlns:a16="http://schemas.microsoft.com/office/drawing/2014/main" id="{9A87C957-842C-72F4-1C95-2F9DB1F48F2B}"/>
                  </a:ext>
                </a:extLst>
              </p:cNvPr>
              <p:cNvSpPr>
                <a:spLocks noRot="1" noChangeAspect="1" noMove="1" noResize="1" noEditPoints="1" noAdjustHandles="1" noChangeArrowheads="1" noChangeShapeType="1" noTextEdit="1"/>
              </p:cNvSpPr>
              <p:nvPr/>
            </p:nvSpPr>
            <p:spPr>
              <a:xfrm>
                <a:off x="7285588" y="3601295"/>
                <a:ext cx="4420729" cy="3111878"/>
              </a:xfrm>
              <a:prstGeom prst="rect">
                <a:avLst/>
              </a:prstGeom>
              <a:blipFill>
                <a:blip r:embed="rId6"/>
                <a:stretch>
                  <a:fillRect l="-2292" t="-1626"/>
                </a:stretch>
              </a:blipFill>
            </p:spPr>
            <p:txBody>
              <a:bodyPr/>
              <a:lstStyle/>
              <a:p>
                <a:r>
                  <a:rPr lang="en-US">
                    <a:noFill/>
                  </a:rPr>
                  <a:t> </a:t>
                </a:r>
              </a:p>
            </p:txBody>
          </p:sp>
        </mc:Fallback>
      </mc:AlternateContent>
      <p:cxnSp>
        <p:nvCxnSpPr>
          <p:cNvPr id="75" name="Straight Connector 74">
            <a:extLst>
              <a:ext uri="{FF2B5EF4-FFF2-40B4-BE49-F238E27FC236}">
                <a16:creationId xmlns:a16="http://schemas.microsoft.com/office/drawing/2014/main" id="{7637FDB0-5D0F-7720-173F-64F2523FF5CE}"/>
              </a:ext>
            </a:extLst>
          </p:cNvPr>
          <p:cNvCxnSpPr/>
          <p:nvPr/>
        </p:nvCxnSpPr>
        <p:spPr>
          <a:xfrm>
            <a:off x="1771650" y="2399272"/>
            <a:ext cx="0" cy="1464640"/>
          </a:xfrm>
          <a:prstGeom prst="line">
            <a:avLst/>
          </a:prstGeom>
          <a:ln w="381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66446FD7-D50E-BA14-E741-766B8FBEE614}"/>
              </a:ext>
            </a:extLst>
          </p:cNvPr>
          <p:cNvSpPr/>
          <p:nvPr/>
        </p:nvSpPr>
        <p:spPr>
          <a:xfrm>
            <a:off x="1579067" y="3990483"/>
            <a:ext cx="388865" cy="41019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378A7A83-33CF-2166-EC2E-9724D2C36D03}"/>
              </a:ext>
            </a:extLst>
          </p:cNvPr>
          <p:cNvSpPr txBox="1"/>
          <p:nvPr/>
        </p:nvSpPr>
        <p:spPr>
          <a:xfrm>
            <a:off x="1621931" y="4026075"/>
            <a:ext cx="317425" cy="307777"/>
          </a:xfrm>
          <a:prstGeom prst="rect">
            <a:avLst/>
          </a:prstGeom>
          <a:noFill/>
        </p:spPr>
        <p:txBody>
          <a:bodyPr wrap="square" rtlCol="0">
            <a:spAutoFit/>
          </a:bodyPr>
          <a:lstStyle/>
          <a:p>
            <a:r>
              <a:rPr lang="en-US" sz="1400" b="1" dirty="0">
                <a:solidFill>
                  <a:schemeClr val="bg1">
                    <a:lumMod val="95000"/>
                  </a:schemeClr>
                </a:solidFill>
              </a:rPr>
              <a:t>1</a:t>
            </a:r>
          </a:p>
        </p:txBody>
      </p:sp>
      <p:cxnSp>
        <p:nvCxnSpPr>
          <p:cNvPr id="78" name="Straight Connector 77">
            <a:extLst>
              <a:ext uri="{FF2B5EF4-FFF2-40B4-BE49-F238E27FC236}">
                <a16:creationId xmlns:a16="http://schemas.microsoft.com/office/drawing/2014/main" id="{4D56AD4F-3D49-4515-8A04-2E0D6EDE9020}"/>
              </a:ext>
            </a:extLst>
          </p:cNvPr>
          <p:cNvCxnSpPr/>
          <p:nvPr/>
        </p:nvCxnSpPr>
        <p:spPr>
          <a:xfrm>
            <a:off x="2357779" y="2401998"/>
            <a:ext cx="0" cy="1464640"/>
          </a:xfrm>
          <a:prstGeom prst="line">
            <a:avLst/>
          </a:prstGeom>
          <a:ln w="381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05BF532E-B4D1-D883-A5EC-310CC0EF73D3}"/>
              </a:ext>
            </a:extLst>
          </p:cNvPr>
          <p:cNvSpPr/>
          <p:nvPr/>
        </p:nvSpPr>
        <p:spPr>
          <a:xfrm>
            <a:off x="2165196" y="3993209"/>
            <a:ext cx="388865" cy="41019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E8575B74-AB51-6458-E7FC-5E0BC5BF86BF}"/>
              </a:ext>
            </a:extLst>
          </p:cNvPr>
          <p:cNvSpPr txBox="1"/>
          <p:nvPr/>
        </p:nvSpPr>
        <p:spPr>
          <a:xfrm>
            <a:off x="2208060" y="4028801"/>
            <a:ext cx="317425" cy="307777"/>
          </a:xfrm>
          <a:prstGeom prst="rect">
            <a:avLst/>
          </a:prstGeom>
          <a:noFill/>
        </p:spPr>
        <p:txBody>
          <a:bodyPr wrap="square" rtlCol="0">
            <a:spAutoFit/>
          </a:bodyPr>
          <a:lstStyle/>
          <a:p>
            <a:r>
              <a:rPr lang="en-US" sz="1400" b="1" dirty="0">
                <a:solidFill>
                  <a:schemeClr val="bg1">
                    <a:lumMod val="95000"/>
                  </a:schemeClr>
                </a:solidFill>
              </a:rPr>
              <a:t>2</a:t>
            </a:r>
          </a:p>
        </p:txBody>
      </p:sp>
      <p:cxnSp>
        <p:nvCxnSpPr>
          <p:cNvPr id="81" name="Straight Connector 80">
            <a:extLst>
              <a:ext uri="{FF2B5EF4-FFF2-40B4-BE49-F238E27FC236}">
                <a16:creationId xmlns:a16="http://schemas.microsoft.com/office/drawing/2014/main" id="{ECA0A729-EA22-05A3-5D11-16690F6A824A}"/>
              </a:ext>
            </a:extLst>
          </p:cNvPr>
          <p:cNvCxnSpPr/>
          <p:nvPr/>
        </p:nvCxnSpPr>
        <p:spPr>
          <a:xfrm>
            <a:off x="3092520" y="2404025"/>
            <a:ext cx="0" cy="1464640"/>
          </a:xfrm>
          <a:prstGeom prst="line">
            <a:avLst/>
          </a:prstGeom>
          <a:ln w="381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F18AC5A3-A7F4-A1B0-6DEB-50D00B05E6D9}"/>
              </a:ext>
            </a:extLst>
          </p:cNvPr>
          <p:cNvSpPr/>
          <p:nvPr/>
        </p:nvSpPr>
        <p:spPr>
          <a:xfrm>
            <a:off x="2899937" y="3995236"/>
            <a:ext cx="388865" cy="41019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FD2E03C9-8978-4D01-6233-D47545293B11}"/>
              </a:ext>
            </a:extLst>
          </p:cNvPr>
          <p:cNvSpPr txBox="1"/>
          <p:nvPr/>
        </p:nvSpPr>
        <p:spPr>
          <a:xfrm>
            <a:off x="2942801" y="4030828"/>
            <a:ext cx="317425" cy="307777"/>
          </a:xfrm>
          <a:prstGeom prst="rect">
            <a:avLst/>
          </a:prstGeom>
          <a:noFill/>
        </p:spPr>
        <p:txBody>
          <a:bodyPr wrap="square" rtlCol="0">
            <a:spAutoFit/>
          </a:bodyPr>
          <a:lstStyle/>
          <a:p>
            <a:r>
              <a:rPr lang="en-US" sz="1400" b="1" dirty="0">
                <a:solidFill>
                  <a:schemeClr val="bg1">
                    <a:lumMod val="95000"/>
                  </a:schemeClr>
                </a:solidFill>
              </a:rPr>
              <a:t>3</a:t>
            </a:r>
          </a:p>
        </p:txBody>
      </p:sp>
      <p:cxnSp>
        <p:nvCxnSpPr>
          <p:cNvPr id="84" name="Straight Connector 83">
            <a:extLst>
              <a:ext uri="{FF2B5EF4-FFF2-40B4-BE49-F238E27FC236}">
                <a16:creationId xmlns:a16="http://schemas.microsoft.com/office/drawing/2014/main" id="{E9F6649B-BFD4-E016-86F6-31F923F1DB05}"/>
              </a:ext>
            </a:extLst>
          </p:cNvPr>
          <p:cNvCxnSpPr/>
          <p:nvPr/>
        </p:nvCxnSpPr>
        <p:spPr>
          <a:xfrm>
            <a:off x="4315463" y="2404025"/>
            <a:ext cx="0" cy="1464640"/>
          </a:xfrm>
          <a:prstGeom prst="line">
            <a:avLst/>
          </a:prstGeom>
          <a:ln w="381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B7CD4A96-F17D-69CB-B8EC-36F2799007DB}"/>
              </a:ext>
            </a:extLst>
          </p:cNvPr>
          <p:cNvSpPr/>
          <p:nvPr/>
        </p:nvSpPr>
        <p:spPr>
          <a:xfrm>
            <a:off x="4122880" y="3995236"/>
            <a:ext cx="388865" cy="41019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02032827-72E9-392D-6899-87D0ED505720}"/>
              </a:ext>
            </a:extLst>
          </p:cNvPr>
          <p:cNvSpPr txBox="1"/>
          <p:nvPr/>
        </p:nvSpPr>
        <p:spPr>
          <a:xfrm>
            <a:off x="4165744" y="4030828"/>
            <a:ext cx="317425" cy="307777"/>
          </a:xfrm>
          <a:prstGeom prst="rect">
            <a:avLst/>
          </a:prstGeom>
          <a:noFill/>
        </p:spPr>
        <p:txBody>
          <a:bodyPr wrap="square" rtlCol="0">
            <a:spAutoFit/>
          </a:bodyPr>
          <a:lstStyle/>
          <a:p>
            <a:r>
              <a:rPr lang="en-US" sz="1400" b="1" dirty="0">
                <a:solidFill>
                  <a:schemeClr val="bg1">
                    <a:lumMod val="95000"/>
                  </a:schemeClr>
                </a:solidFill>
              </a:rPr>
              <a:t>4</a:t>
            </a:r>
          </a:p>
        </p:txBody>
      </p:sp>
      <p:cxnSp>
        <p:nvCxnSpPr>
          <p:cNvPr id="87" name="Straight Connector 86">
            <a:extLst>
              <a:ext uri="{FF2B5EF4-FFF2-40B4-BE49-F238E27FC236}">
                <a16:creationId xmlns:a16="http://schemas.microsoft.com/office/drawing/2014/main" id="{049B4452-3DAF-83AF-266D-F8CAF53A6D93}"/>
              </a:ext>
            </a:extLst>
          </p:cNvPr>
          <p:cNvCxnSpPr/>
          <p:nvPr/>
        </p:nvCxnSpPr>
        <p:spPr>
          <a:xfrm>
            <a:off x="5395910" y="2399562"/>
            <a:ext cx="0" cy="1464640"/>
          </a:xfrm>
          <a:prstGeom prst="line">
            <a:avLst/>
          </a:prstGeom>
          <a:ln w="381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3C341CDF-4BC3-1CC9-DBB9-6D21548C57B6}"/>
              </a:ext>
            </a:extLst>
          </p:cNvPr>
          <p:cNvSpPr/>
          <p:nvPr/>
        </p:nvSpPr>
        <p:spPr>
          <a:xfrm>
            <a:off x="5203327" y="3990773"/>
            <a:ext cx="388865" cy="41019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35CC33C-ABB4-DB97-4A07-ADDE31F4151B}"/>
              </a:ext>
            </a:extLst>
          </p:cNvPr>
          <p:cNvSpPr txBox="1"/>
          <p:nvPr/>
        </p:nvSpPr>
        <p:spPr>
          <a:xfrm>
            <a:off x="5246191" y="4026365"/>
            <a:ext cx="317425" cy="307777"/>
          </a:xfrm>
          <a:prstGeom prst="rect">
            <a:avLst/>
          </a:prstGeom>
          <a:noFill/>
        </p:spPr>
        <p:txBody>
          <a:bodyPr wrap="square" rtlCol="0">
            <a:spAutoFit/>
          </a:bodyPr>
          <a:lstStyle/>
          <a:p>
            <a:r>
              <a:rPr lang="en-US" sz="1400" b="1" dirty="0">
                <a:solidFill>
                  <a:schemeClr val="bg1">
                    <a:lumMod val="95000"/>
                  </a:schemeClr>
                </a:solidFill>
              </a:rPr>
              <a:t>5</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4EE92FC-DB34-FB95-BD1E-9664133A05EE}"/>
                  </a:ext>
                </a:extLst>
              </p:cNvPr>
              <p:cNvSpPr/>
              <p:nvPr/>
            </p:nvSpPr>
            <p:spPr>
              <a:xfrm>
                <a:off x="919462" y="2470859"/>
                <a:ext cx="521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r>
                            <a:rPr lang="en-CA" b="0" i="1" smtClean="0">
                              <a:latin typeface="Cambria Math" panose="02040503050406030204" pitchFamily="18" charset="0"/>
                            </a:rPr>
                            <m:t>1</m:t>
                          </m:r>
                        </m:e>
                      </m:d>
                    </m:oMath>
                  </m:oMathPara>
                </a14:m>
                <a:endParaRPr lang="en-US" dirty="0"/>
              </a:p>
            </p:txBody>
          </p:sp>
        </mc:Choice>
        <mc:Fallback xmlns="">
          <p:sp>
            <p:nvSpPr>
              <p:cNvPr id="9" name="Rectangle 8">
                <a:extLst>
                  <a:ext uri="{FF2B5EF4-FFF2-40B4-BE49-F238E27FC236}">
                    <a16:creationId xmlns:a16="http://schemas.microsoft.com/office/drawing/2014/main" id="{94EE92FC-DB34-FB95-BD1E-9664133A05EE}"/>
                  </a:ext>
                </a:extLst>
              </p:cNvPr>
              <p:cNvSpPr>
                <a:spLocks noRot="1" noChangeAspect="1" noMove="1" noResize="1" noEditPoints="1" noAdjustHandles="1" noChangeArrowheads="1" noChangeShapeType="1" noTextEdit="1"/>
              </p:cNvSpPr>
              <p:nvPr/>
            </p:nvSpPr>
            <p:spPr>
              <a:xfrm>
                <a:off x="919462" y="2470859"/>
                <a:ext cx="52181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F64F9B40-394B-4E54-5D8F-165A8CCF19D8}"/>
                  </a:ext>
                </a:extLst>
              </p:cNvPr>
              <p:cNvSpPr/>
              <p:nvPr/>
            </p:nvSpPr>
            <p:spPr>
              <a:xfrm>
                <a:off x="915067" y="2803921"/>
                <a:ext cx="521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r>
                            <a:rPr lang="en-CA" b="0" i="1" smtClean="0">
                              <a:latin typeface="Cambria Math" panose="02040503050406030204" pitchFamily="18" charset="0"/>
                            </a:rPr>
                            <m:t>0</m:t>
                          </m:r>
                        </m:e>
                      </m:d>
                    </m:oMath>
                  </m:oMathPara>
                </a14:m>
                <a:endParaRPr lang="en-US" dirty="0"/>
              </a:p>
            </p:txBody>
          </p:sp>
        </mc:Choice>
        <mc:Fallback xmlns="">
          <p:sp>
            <p:nvSpPr>
              <p:cNvPr id="10" name="Rectangle 9">
                <a:extLst>
                  <a:ext uri="{FF2B5EF4-FFF2-40B4-BE49-F238E27FC236}">
                    <a16:creationId xmlns:a16="http://schemas.microsoft.com/office/drawing/2014/main" id="{F64F9B40-394B-4E54-5D8F-165A8CCF19D8}"/>
                  </a:ext>
                </a:extLst>
              </p:cNvPr>
              <p:cNvSpPr>
                <a:spLocks noRot="1" noChangeAspect="1" noMove="1" noResize="1" noEditPoints="1" noAdjustHandles="1" noChangeArrowheads="1" noChangeShapeType="1" noTextEdit="1"/>
              </p:cNvSpPr>
              <p:nvPr/>
            </p:nvSpPr>
            <p:spPr>
              <a:xfrm>
                <a:off x="915067" y="2803921"/>
                <a:ext cx="52181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3ACE6CD-8D10-4730-5469-21FE42AEC36C}"/>
                  </a:ext>
                </a:extLst>
              </p:cNvPr>
              <p:cNvSpPr/>
              <p:nvPr/>
            </p:nvSpPr>
            <p:spPr>
              <a:xfrm>
                <a:off x="919145" y="3185591"/>
                <a:ext cx="521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r>
                            <a:rPr lang="en-CA" b="0" i="1" smtClean="0">
                              <a:latin typeface="Cambria Math" panose="02040503050406030204" pitchFamily="18" charset="0"/>
                            </a:rPr>
                            <m:t>0</m:t>
                          </m:r>
                        </m:e>
                      </m:d>
                    </m:oMath>
                  </m:oMathPara>
                </a14:m>
                <a:endParaRPr lang="en-US" dirty="0"/>
              </a:p>
            </p:txBody>
          </p:sp>
        </mc:Choice>
        <mc:Fallback xmlns="">
          <p:sp>
            <p:nvSpPr>
              <p:cNvPr id="11" name="Rectangle 10">
                <a:extLst>
                  <a:ext uri="{FF2B5EF4-FFF2-40B4-BE49-F238E27FC236}">
                    <a16:creationId xmlns:a16="http://schemas.microsoft.com/office/drawing/2014/main" id="{53ACE6CD-8D10-4730-5469-21FE42AEC36C}"/>
                  </a:ext>
                </a:extLst>
              </p:cNvPr>
              <p:cNvSpPr>
                <a:spLocks noRot="1" noChangeAspect="1" noMove="1" noResize="1" noEditPoints="1" noAdjustHandles="1" noChangeArrowheads="1" noChangeShapeType="1" noTextEdit="1"/>
              </p:cNvSpPr>
              <p:nvPr/>
            </p:nvSpPr>
            <p:spPr>
              <a:xfrm>
                <a:off x="919145" y="3185591"/>
                <a:ext cx="521810" cy="369332"/>
              </a:xfrm>
              <a:prstGeom prst="rect">
                <a:avLst/>
              </a:prstGeom>
              <a:blipFill>
                <a:blip r:embed="rId9"/>
                <a:stretch>
                  <a:fillRect/>
                </a:stretch>
              </a:blipFill>
            </p:spPr>
            <p:txBody>
              <a:bodyPr/>
              <a:lstStyle/>
              <a:p>
                <a:r>
                  <a:rPr lang="en-US">
                    <a:noFill/>
                  </a:rPr>
                  <a:t> </a:t>
                </a:r>
              </a:p>
            </p:txBody>
          </p:sp>
        </mc:Fallback>
      </mc:AlternateContent>
      <p:sp>
        <p:nvSpPr>
          <p:cNvPr id="12" name="Content Placeholder 90">
            <a:extLst>
              <a:ext uri="{FF2B5EF4-FFF2-40B4-BE49-F238E27FC236}">
                <a16:creationId xmlns:a16="http://schemas.microsoft.com/office/drawing/2014/main" id="{EB31DC69-9544-B362-A54C-35CF1514F40D}"/>
              </a:ext>
            </a:extLst>
          </p:cNvPr>
          <p:cNvSpPr>
            <a:spLocks noGrp="1"/>
          </p:cNvSpPr>
          <p:nvPr>
            <p:ph idx="1"/>
          </p:nvPr>
        </p:nvSpPr>
        <p:spPr>
          <a:xfrm>
            <a:off x="838200" y="1825625"/>
            <a:ext cx="10515600" cy="502286"/>
          </a:xfrm>
        </p:spPr>
        <p:txBody>
          <a:bodyPr/>
          <a:lstStyle/>
          <a:p>
            <a:pPr marL="0" indent="0">
              <a:buNone/>
            </a:pPr>
            <a:r>
              <a:rPr lang="en-US" dirty="0"/>
              <a:t>Compute the final state of circuit:</a:t>
            </a:r>
          </a:p>
        </p:txBody>
      </p:sp>
      <p:sp>
        <p:nvSpPr>
          <p:cNvPr id="8" name="TextBox 7">
            <a:extLst>
              <a:ext uri="{FF2B5EF4-FFF2-40B4-BE49-F238E27FC236}">
                <a16:creationId xmlns:a16="http://schemas.microsoft.com/office/drawing/2014/main" id="{2148A943-3028-406E-3A28-55242FEEFF86}"/>
              </a:ext>
            </a:extLst>
          </p:cNvPr>
          <p:cNvSpPr txBox="1"/>
          <p:nvPr/>
        </p:nvSpPr>
        <p:spPr>
          <a:xfrm>
            <a:off x="8611457" y="2150301"/>
            <a:ext cx="1099716" cy="523220"/>
          </a:xfrm>
          <a:prstGeom prst="rect">
            <a:avLst/>
          </a:prstGeom>
          <a:noFill/>
        </p:spPr>
        <p:txBody>
          <a:bodyPr wrap="square">
            <a:spAutoFit/>
          </a:bodyPr>
          <a:lstStyle/>
          <a:p>
            <a:r>
              <a:rPr lang="en-US" sz="1400" dirty="0"/>
              <a:t>NOT gate</a:t>
            </a:r>
          </a:p>
          <a:p>
            <a:endParaRPr lang="en-US" sz="1400" dirty="0"/>
          </a:p>
        </p:txBody>
      </p:sp>
    </p:spTree>
    <p:extLst>
      <p:ext uri="{BB962C8B-B14F-4D97-AF65-F5344CB8AC3E}">
        <p14:creationId xmlns:p14="http://schemas.microsoft.com/office/powerpoint/2010/main" val="26340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2" grpId="0" animBg="1"/>
      <p:bldP spid="83" grpId="0"/>
      <p:bldP spid="85" grpId="0" animBg="1"/>
      <p:bldP spid="86" grpId="0"/>
      <p:bldP spid="88" grpId="0" animBg="1"/>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A5BA-F7E0-BB86-C9E7-C9824CDFB3A9}"/>
              </a:ext>
            </a:extLst>
          </p:cNvPr>
          <p:cNvSpPr>
            <a:spLocks noGrp="1"/>
          </p:cNvSpPr>
          <p:nvPr>
            <p:ph type="title"/>
          </p:nvPr>
        </p:nvSpPr>
        <p:spPr/>
        <p:txBody>
          <a:bodyPr/>
          <a:lstStyle/>
          <a:p>
            <a:r>
              <a:rPr lang="en-US" dirty="0"/>
              <a:t>Universal computation with reversible circuits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194FAD-725C-122F-760E-6489EFE61761}"/>
                  </a:ext>
                </a:extLst>
              </p:cNvPr>
              <p:cNvSpPr>
                <a:spLocks noGrp="1"/>
              </p:cNvSpPr>
              <p:nvPr>
                <p:ph idx="1"/>
              </p:nvPr>
            </p:nvSpPr>
            <p:spPr>
              <a:xfrm>
                <a:off x="838200" y="1825624"/>
                <a:ext cx="10515600" cy="4532313"/>
              </a:xfrm>
            </p:spPr>
            <p:txBody>
              <a:bodyPr>
                <a:normAutofit/>
              </a:bodyPr>
              <a:lstStyle/>
              <a:p>
                <a:r>
                  <a:rPr lang="en-US" sz="2400" dirty="0"/>
                  <a:t>Every Boolean function </a:t>
                </a:r>
                <a14:m>
                  <m:oMath xmlns:m="http://schemas.openxmlformats.org/officeDocument/2006/math">
                    <m:r>
                      <a:rPr lang="en-CA" sz="2400" b="0" i="1" smtClean="0">
                        <a:latin typeface="Cambria Math" panose="02040503050406030204" pitchFamily="18" charset="0"/>
                      </a:rPr>
                      <m:t>𝑓</m:t>
                    </m:r>
                    <m:r>
                      <a:rPr lang="en-CA" sz="2400" b="0" i="1" smtClean="0">
                        <a:latin typeface="Cambria Math" panose="02040503050406030204" pitchFamily="18" charset="0"/>
                      </a:rPr>
                      <m:t>:</m:t>
                    </m:r>
                    <m:sSup>
                      <m:sSupPr>
                        <m:ctrlPr>
                          <a:rPr lang="en-CA" sz="2400" b="0" i="1" smtClean="0">
                            <a:latin typeface="Cambria Math" panose="02040503050406030204" pitchFamily="18" charset="0"/>
                          </a:rPr>
                        </m:ctrlPr>
                      </m:sSupPr>
                      <m:e>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0,1</m:t>
                            </m:r>
                          </m:e>
                        </m:d>
                      </m:e>
                      <m:sup>
                        <m:r>
                          <a:rPr lang="en-CA" sz="2400" b="0" i="1" smtClean="0">
                            <a:latin typeface="Cambria Math" panose="02040503050406030204" pitchFamily="18" charset="0"/>
                          </a:rPr>
                          <m:t>𝑛</m:t>
                        </m:r>
                      </m:sup>
                    </m:sSup>
                    <m:r>
                      <a:rPr lang="en-CA" sz="2400" b="0" i="1" smtClean="0">
                        <a:latin typeface="Cambria Math" panose="02040503050406030204" pitchFamily="18" charset="0"/>
                      </a:rPr>
                      <m:t>→</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0,1</m:t>
                        </m:r>
                      </m:e>
                    </m:d>
                  </m:oMath>
                </a14:m>
                <a:r>
                  <a:rPr lang="en-US" sz="2400" dirty="0"/>
                  <a:t> can be encoded into a </a:t>
                </a:r>
                <a14:m>
                  <m:oMath xmlns:m="http://schemas.openxmlformats.org/officeDocument/2006/math">
                    <m:r>
                      <a:rPr lang="en-CA" sz="2400" b="0" i="1" smtClean="0">
                        <a:latin typeface="Cambria Math" panose="02040503050406030204" pitchFamily="18" charset="0"/>
                      </a:rPr>
                      <m:t>(</m:t>
                    </m:r>
                    <m:r>
                      <a:rPr lang="en-CA" sz="2400" b="0" i="1" smtClean="0">
                        <a:latin typeface="Cambria Math" panose="02040503050406030204" pitchFamily="18" charset="0"/>
                      </a:rPr>
                      <m:t>𝑛</m:t>
                    </m:r>
                    <m:r>
                      <a:rPr lang="en-CA" sz="2400" b="0" i="1" smtClean="0">
                        <a:latin typeface="Cambria Math" panose="02040503050406030204" pitchFamily="18" charset="0"/>
                      </a:rPr>
                      <m:t>+1)</m:t>
                    </m:r>
                  </m:oMath>
                </a14:m>
                <a:r>
                  <a:rPr lang="en-US" sz="2400" dirty="0"/>
                  <a:t>-bit </a:t>
                </a:r>
                <a:r>
                  <a:rPr lang="en-US" sz="2400" b="1" i="1" dirty="0"/>
                  <a:t>reversible</a:t>
                </a:r>
                <a:r>
                  <a:rPr lang="en-US" sz="2400" dirty="0"/>
                  <a:t> transformation.</a:t>
                </a:r>
                <a:br>
                  <a:rPr lang="en-US" sz="2400" dirty="0"/>
                </a:br>
                <a:br>
                  <a:rPr lang="en-US" sz="2400" dirty="0"/>
                </a:b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𝑓</m:t>
                        </m:r>
                      </m:sub>
                    </m:sSub>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𝑛</m:t>
                            </m:r>
                          </m:sub>
                        </m:sSub>
                        <m:r>
                          <a:rPr lang="en-CA" sz="2400" b="0" i="1" smtClean="0">
                            <a:latin typeface="Cambria Math" panose="02040503050406030204" pitchFamily="18" charset="0"/>
                          </a:rPr>
                          <m:t>,</m:t>
                        </m:r>
                        <m:r>
                          <a:rPr lang="en-CA" sz="2400" b="0" i="1" smtClean="0">
                            <a:latin typeface="Cambria Math" panose="02040503050406030204" pitchFamily="18" charset="0"/>
                          </a:rPr>
                          <m:t>𝑏</m:t>
                        </m:r>
                      </m:e>
                    </m:d>
                    <m:r>
                      <a:rPr lang="en-CA" sz="2400" b="0" i="1" smtClean="0">
                        <a:latin typeface="Cambria Math" panose="02040503050406030204" pitchFamily="18" charset="0"/>
                      </a:rPr>
                      <m:t>=</m:t>
                    </m:r>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𝑛</m:t>
                            </m:r>
                          </m:sub>
                        </m:sSub>
                        <m:r>
                          <a:rPr lang="en-CA" sz="2400" b="0" i="1" smtClean="0">
                            <a:latin typeface="Cambria Math" panose="02040503050406030204" pitchFamily="18" charset="0"/>
                          </a:rPr>
                          <m:t>,</m:t>
                        </m:r>
                        <m:r>
                          <a:rPr lang="en-CA" sz="2400" b="0" i="1" smtClean="0">
                            <a:latin typeface="Cambria Math" panose="02040503050406030204" pitchFamily="18" charset="0"/>
                          </a:rPr>
                          <m:t>𝑏</m:t>
                        </m:r>
                        <m:r>
                          <a:rPr lang="en-CA" sz="2400" b="0" i="1" smtClean="0">
                            <a:latin typeface="Cambria Math" panose="02040503050406030204" pitchFamily="18" charset="0"/>
                          </a:rPr>
                          <m:t>⊕</m:t>
                        </m:r>
                        <m:r>
                          <a:rPr lang="en-CA" sz="2400" b="0" i="1" smtClean="0">
                            <a:latin typeface="Cambria Math" panose="02040503050406030204" pitchFamily="18" charset="0"/>
                          </a:rPr>
                          <m:t>𝑓</m:t>
                        </m:r>
                        <m:d>
                          <m:dPr>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 </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𝑛</m:t>
                                </m:r>
                              </m:sub>
                            </m:sSub>
                          </m:e>
                        </m:d>
                      </m:e>
                    </m:d>
                  </m:oMath>
                </a14:m>
                <a:br>
                  <a:rPr lang="en-CA" sz="2400" dirty="0"/>
                </a:br>
                <a:br>
                  <a:rPr lang="en-CA" sz="1600" dirty="0"/>
                </a:br>
                <a:endParaRPr lang="en-US" sz="1200" dirty="0"/>
              </a:p>
              <a:p>
                <a:r>
                  <a:rPr lang="en-US" sz="2400" dirty="0"/>
                  <a:t>Running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𝑓</m:t>
                        </m:r>
                      </m:sub>
                    </m:sSub>
                  </m:oMath>
                </a14:m>
                <a:r>
                  <a:rPr lang="en-US" sz="2400" dirty="0"/>
                  <a:t> on input </a:t>
                </a:r>
                <a14:m>
                  <m:oMath xmlns:m="http://schemas.openxmlformats.org/officeDocument/2006/math">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𝑛</m:t>
                            </m:r>
                          </m:sub>
                        </m:sSub>
                        <m:r>
                          <a:rPr lang="en-CA" sz="2400" b="0" i="1" smtClean="0">
                            <a:latin typeface="Cambria Math" panose="02040503050406030204" pitchFamily="18" charset="0"/>
                          </a:rPr>
                          <m:t>,0</m:t>
                        </m:r>
                      </m:e>
                    </m:d>
                  </m:oMath>
                </a14:m>
                <a:r>
                  <a:rPr lang="en-US" sz="2400" dirty="0"/>
                  <a:t> yields </a:t>
                </a:r>
                <a14:m>
                  <m:oMath xmlns:m="http://schemas.openxmlformats.org/officeDocument/2006/math">
                    <m:r>
                      <a:rPr lang="en-CA" sz="2400" b="0" i="1" smtClean="0">
                        <a:latin typeface="Cambria Math" panose="02040503050406030204" pitchFamily="18" charset="0"/>
                      </a:rPr>
                      <m:t>𝑓</m:t>
                    </m:r>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𝑛</m:t>
                        </m:r>
                      </m:sub>
                    </m:sSub>
                    <m:r>
                      <a:rPr lang="en-CA" sz="2400" b="0" i="1" smtClean="0">
                        <a:latin typeface="Cambria Math" panose="02040503050406030204" pitchFamily="18" charset="0"/>
                      </a:rPr>
                      <m:t>)</m:t>
                    </m:r>
                  </m:oMath>
                </a14:m>
                <a:r>
                  <a:rPr lang="en-US" sz="2400" dirty="0"/>
                  <a:t> in last bit (</a:t>
                </a:r>
                <a:r>
                  <a:rPr lang="en-US" sz="2400" b="1" i="1" dirty="0">
                    <a:solidFill>
                      <a:srgbClr val="C00000"/>
                    </a:solidFill>
                  </a:rPr>
                  <a:t>ancilla</a:t>
                </a:r>
                <a:r>
                  <a:rPr lang="en-US" sz="2400" b="1" i="1" dirty="0"/>
                  <a:t> </a:t>
                </a:r>
                <a:r>
                  <a:rPr lang="en-US" sz="2400" dirty="0"/>
                  <a:t>bit)</a:t>
                </a:r>
              </a:p>
              <a:p>
                <a:endParaRPr lang="en-US" sz="2400" b="1" dirty="0"/>
              </a:p>
              <a:p>
                <a14:m>
                  <m:oMath xmlns:m="http://schemas.openxmlformats.org/officeDocument/2006/math">
                    <m:sSub>
                      <m:sSubPr>
                        <m:ctrlPr>
                          <a:rPr lang="en-CA" sz="2400" i="1">
                            <a:latin typeface="Cambria Math" panose="02040503050406030204" pitchFamily="18" charset="0"/>
                          </a:rPr>
                        </m:ctrlPr>
                      </m:sSubPr>
                      <m:e>
                        <m:r>
                          <a:rPr lang="en-CA" sz="2400" b="0" i="1" smtClean="0">
                            <a:latin typeface="Cambria Math" panose="02040503050406030204" pitchFamily="18" charset="0"/>
                          </a:rPr>
                          <m:t>𝑅</m:t>
                        </m:r>
                      </m:e>
                      <m:sub>
                        <m:r>
                          <a:rPr lang="en-CA" sz="2400" i="1">
                            <a:latin typeface="Cambria Math" panose="02040503050406030204" pitchFamily="18" charset="0"/>
                          </a:rPr>
                          <m:t>𝑓</m:t>
                        </m:r>
                      </m:sub>
                    </m:sSub>
                    <m:r>
                      <a:rPr lang="en-CA" sz="2400" i="1">
                        <a:latin typeface="Cambria Math" panose="02040503050406030204" pitchFamily="18" charset="0"/>
                      </a:rPr>
                      <m:t> </m:t>
                    </m:r>
                  </m:oMath>
                </a14:m>
                <a:r>
                  <a:rPr lang="en-CA" sz="2400" dirty="0"/>
                  <a:t>is its own inverse, thus reversible.</a:t>
                </a:r>
                <a:endParaRPr lang="en-US" sz="2400" b="1" dirty="0"/>
              </a:p>
              <a:p>
                <a:endParaRPr lang="en-US" sz="2400" dirty="0"/>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12194FAD-725C-122F-760E-6489EFE61761}"/>
                  </a:ext>
                </a:extLst>
              </p:cNvPr>
              <p:cNvSpPr>
                <a:spLocks noGrp="1" noRot="1" noChangeAspect="1" noMove="1" noResize="1" noEditPoints="1" noAdjustHandles="1" noChangeArrowheads="1" noChangeShapeType="1" noTextEdit="1"/>
              </p:cNvSpPr>
              <p:nvPr>
                <p:ph idx="1"/>
              </p:nvPr>
            </p:nvSpPr>
            <p:spPr>
              <a:xfrm>
                <a:off x="838200" y="1825624"/>
                <a:ext cx="10515600" cy="4532313"/>
              </a:xfrm>
              <a:blipFill>
                <a:blip r:embed="rId2"/>
                <a:stretch>
                  <a:fillRect l="-844" t="-1676"/>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99ACEA54-913D-8CB3-494F-B935AA4B07C1}"/>
              </a:ext>
            </a:extLst>
          </p:cNvPr>
          <p:cNvCxnSpPr/>
          <p:nvPr/>
        </p:nvCxnSpPr>
        <p:spPr>
          <a:xfrm>
            <a:off x="7832607" y="4650498"/>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3BAF0D3-4D6C-F3EB-71DF-5F5595CD7217}"/>
              </a:ext>
            </a:extLst>
          </p:cNvPr>
          <p:cNvCxnSpPr/>
          <p:nvPr/>
        </p:nvCxnSpPr>
        <p:spPr>
          <a:xfrm>
            <a:off x="7832607" y="5031499"/>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247A8B7-3E9E-68C0-8DBD-6C4052240DFF}"/>
              </a:ext>
            </a:extLst>
          </p:cNvPr>
          <p:cNvCxnSpPr>
            <a:cxnSpLocks/>
          </p:cNvCxnSpPr>
          <p:nvPr/>
        </p:nvCxnSpPr>
        <p:spPr>
          <a:xfrm>
            <a:off x="7832607" y="5445836"/>
            <a:ext cx="267958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F8C30A2-A972-77DA-0C5B-305510918A61}"/>
              </a:ext>
            </a:extLst>
          </p:cNvPr>
          <p:cNvSpPr/>
          <p:nvPr/>
        </p:nvSpPr>
        <p:spPr>
          <a:xfrm>
            <a:off x="8094030" y="4543545"/>
            <a:ext cx="2062675" cy="2039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4CED6E9-D22B-BDE4-137A-0AA40FD6ABB9}"/>
              </a:ext>
            </a:extLst>
          </p:cNvPr>
          <p:cNvCxnSpPr>
            <a:cxnSpLocks/>
          </p:cNvCxnSpPr>
          <p:nvPr/>
        </p:nvCxnSpPr>
        <p:spPr>
          <a:xfrm>
            <a:off x="9358989" y="5031499"/>
            <a:ext cx="11531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4899F0-A2A0-31FC-6AA1-5D3991AFA5A2}"/>
              </a:ext>
            </a:extLst>
          </p:cNvPr>
          <p:cNvCxnSpPr>
            <a:cxnSpLocks/>
          </p:cNvCxnSpPr>
          <p:nvPr/>
        </p:nvCxnSpPr>
        <p:spPr>
          <a:xfrm>
            <a:off x="9358989" y="4650498"/>
            <a:ext cx="11531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DABE39-2961-0A53-EBDD-CF2F4A6F9058}"/>
              </a:ext>
            </a:extLst>
          </p:cNvPr>
          <p:cNvCxnSpPr>
            <a:cxnSpLocks/>
          </p:cNvCxnSpPr>
          <p:nvPr/>
        </p:nvCxnSpPr>
        <p:spPr>
          <a:xfrm>
            <a:off x="7828942" y="6388232"/>
            <a:ext cx="2683246"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0056F082-62D1-EA18-850D-758B08830239}"/>
                  </a:ext>
                </a:extLst>
              </p:cNvPr>
              <p:cNvSpPr/>
              <p:nvPr/>
            </p:nvSpPr>
            <p:spPr>
              <a:xfrm>
                <a:off x="7130138" y="4465832"/>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1</m:t>
                              </m:r>
                            </m:sub>
                          </m:sSub>
                        </m:e>
                      </m:d>
                    </m:oMath>
                  </m:oMathPara>
                </a14:m>
                <a:endParaRPr lang="en-US" dirty="0"/>
              </a:p>
            </p:txBody>
          </p:sp>
        </mc:Choice>
        <mc:Fallback xmlns="">
          <p:sp>
            <p:nvSpPr>
              <p:cNvPr id="18" name="Rectangle 17">
                <a:extLst>
                  <a:ext uri="{FF2B5EF4-FFF2-40B4-BE49-F238E27FC236}">
                    <a16:creationId xmlns:a16="http://schemas.microsoft.com/office/drawing/2014/main" id="{0056F082-62D1-EA18-850D-758B08830239}"/>
                  </a:ext>
                </a:extLst>
              </p:cNvPr>
              <p:cNvSpPr>
                <a:spLocks noRot="1" noChangeAspect="1" noMove="1" noResize="1" noEditPoints="1" noAdjustHandles="1" noChangeArrowheads="1" noChangeShapeType="1" noTextEdit="1"/>
              </p:cNvSpPr>
              <p:nvPr/>
            </p:nvSpPr>
            <p:spPr>
              <a:xfrm>
                <a:off x="7130138" y="4465832"/>
                <a:ext cx="61677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6C9ED94D-B122-E5CD-665E-D29418FAAA6C}"/>
                  </a:ext>
                </a:extLst>
              </p:cNvPr>
              <p:cNvSpPr/>
              <p:nvPr/>
            </p:nvSpPr>
            <p:spPr>
              <a:xfrm>
                <a:off x="7125743" y="4798894"/>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2</m:t>
                              </m:r>
                            </m:sub>
                          </m:sSub>
                        </m:e>
                      </m:d>
                    </m:oMath>
                  </m:oMathPara>
                </a14:m>
                <a:endParaRPr lang="en-US" dirty="0"/>
              </a:p>
            </p:txBody>
          </p:sp>
        </mc:Choice>
        <mc:Fallback xmlns="">
          <p:sp>
            <p:nvSpPr>
              <p:cNvPr id="19" name="Rectangle 18">
                <a:extLst>
                  <a:ext uri="{FF2B5EF4-FFF2-40B4-BE49-F238E27FC236}">
                    <a16:creationId xmlns:a16="http://schemas.microsoft.com/office/drawing/2014/main" id="{6C9ED94D-B122-E5CD-665E-D29418FAAA6C}"/>
                  </a:ext>
                </a:extLst>
              </p:cNvPr>
              <p:cNvSpPr>
                <a:spLocks noRot="1" noChangeAspect="1" noMove="1" noResize="1" noEditPoints="1" noAdjustHandles="1" noChangeArrowheads="1" noChangeShapeType="1" noTextEdit="1"/>
              </p:cNvSpPr>
              <p:nvPr/>
            </p:nvSpPr>
            <p:spPr>
              <a:xfrm>
                <a:off x="7125743" y="4798894"/>
                <a:ext cx="61677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354FC34-81A8-723D-F447-FA82A017E6A4}"/>
                  </a:ext>
                </a:extLst>
              </p:cNvPr>
              <p:cNvSpPr/>
              <p:nvPr/>
            </p:nvSpPr>
            <p:spPr>
              <a:xfrm>
                <a:off x="7129821" y="5180564"/>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3</m:t>
                              </m:r>
                            </m:sub>
                          </m:sSub>
                        </m:e>
                      </m:d>
                    </m:oMath>
                  </m:oMathPara>
                </a14:m>
                <a:endParaRPr lang="en-US" dirty="0"/>
              </a:p>
            </p:txBody>
          </p:sp>
        </mc:Choice>
        <mc:Fallback xmlns="">
          <p:sp>
            <p:nvSpPr>
              <p:cNvPr id="20" name="Rectangle 19">
                <a:extLst>
                  <a:ext uri="{FF2B5EF4-FFF2-40B4-BE49-F238E27FC236}">
                    <a16:creationId xmlns:a16="http://schemas.microsoft.com/office/drawing/2014/main" id="{C354FC34-81A8-723D-F447-FA82A017E6A4}"/>
                  </a:ext>
                </a:extLst>
              </p:cNvPr>
              <p:cNvSpPr>
                <a:spLocks noRot="1" noChangeAspect="1" noMove="1" noResize="1" noEditPoints="1" noAdjustHandles="1" noChangeArrowheads="1" noChangeShapeType="1" noTextEdit="1"/>
              </p:cNvSpPr>
              <p:nvPr/>
            </p:nvSpPr>
            <p:spPr>
              <a:xfrm>
                <a:off x="7129821" y="5180564"/>
                <a:ext cx="61677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2464EE4-12FA-DEB3-F1DC-6BB6AADDF394}"/>
                  </a:ext>
                </a:extLst>
              </p:cNvPr>
              <p:cNvSpPr/>
              <p:nvPr/>
            </p:nvSpPr>
            <p:spPr>
              <a:xfrm>
                <a:off x="7125743" y="6184776"/>
                <a:ext cx="5236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r>
                            <a:rPr lang="en-CA" b="0" i="1" smtClean="0">
                              <a:latin typeface="Cambria Math" panose="02040503050406030204" pitchFamily="18" charset="0"/>
                            </a:rPr>
                            <m:t>𝑏</m:t>
                          </m:r>
                        </m:e>
                      </m:d>
                    </m:oMath>
                  </m:oMathPara>
                </a14:m>
                <a:endParaRPr lang="en-US" dirty="0"/>
              </a:p>
            </p:txBody>
          </p:sp>
        </mc:Choice>
        <mc:Fallback xmlns="">
          <p:sp>
            <p:nvSpPr>
              <p:cNvPr id="21" name="Rectangle 20">
                <a:extLst>
                  <a:ext uri="{FF2B5EF4-FFF2-40B4-BE49-F238E27FC236}">
                    <a16:creationId xmlns:a16="http://schemas.microsoft.com/office/drawing/2014/main" id="{72464EE4-12FA-DEB3-F1DC-6BB6AADDF394}"/>
                  </a:ext>
                </a:extLst>
              </p:cNvPr>
              <p:cNvSpPr>
                <a:spLocks noRot="1" noChangeAspect="1" noMove="1" noResize="1" noEditPoints="1" noAdjustHandles="1" noChangeArrowheads="1" noChangeShapeType="1" noTextEdit="1"/>
              </p:cNvSpPr>
              <p:nvPr/>
            </p:nvSpPr>
            <p:spPr>
              <a:xfrm>
                <a:off x="7125743" y="6184776"/>
                <a:ext cx="523668" cy="369332"/>
              </a:xfrm>
              <a:prstGeom prst="rect">
                <a:avLst/>
              </a:prstGeom>
              <a:blipFill>
                <a:blip r:embed="rId7"/>
                <a:stretch>
                  <a:fillRect/>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20E5B44C-32FE-9364-DF9B-F5D060FC0F3E}"/>
              </a:ext>
            </a:extLst>
          </p:cNvPr>
          <p:cNvCxnSpPr>
            <a:cxnSpLocks/>
          </p:cNvCxnSpPr>
          <p:nvPr/>
        </p:nvCxnSpPr>
        <p:spPr>
          <a:xfrm>
            <a:off x="7820580" y="6009300"/>
            <a:ext cx="2683246"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27DEBFF-3A76-91B7-D384-82C9F0038336}"/>
                  </a:ext>
                </a:extLst>
              </p:cNvPr>
              <p:cNvSpPr/>
              <p:nvPr/>
            </p:nvSpPr>
            <p:spPr>
              <a:xfrm>
                <a:off x="7117381" y="5805844"/>
                <a:ext cx="6362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𝑛</m:t>
                              </m:r>
                            </m:sub>
                          </m:sSub>
                        </m:e>
                      </m:d>
                    </m:oMath>
                  </m:oMathPara>
                </a14:m>
                <a:endParaRPr lang="en-US" dirty="0"/>
              </a:p>
            </p:txBody>
          </p:sp>
        </mc:Choice>
        <mc:Fallback xmlns="">
          <p:sp>
            <p:nvSpPr>
              <p:cNvPr id="32" name="Rectangle 31">
                <a:extLst>
                  <a:ext uri="{FF2B5EF4-FFF2-40B4-BE49-F238E27FC236}">
                    <a16:creationId xmlns:a16="http://schemas.microsoft.com/office/drawing/2014/main" id="{B27DEBFF-3A76-91B7-D384-82C9F0038336}"/>
                  </a:ext>
                </a:extLst>
              </p:cNvPr>
              <p:cNvSpPr>
                <a:spLocks noRot="1" noChangeAspect="1" noMove="1" noResize="1" noEditPoints="1" noAdjustHandles="1" noChangeArrowheads="1" noChangeShapeType="1" noTextEdit="1"/>
              </p:cNvSpPr>
              <p:nvPr/>
            </p:nvSpPr>
            <p:spPr>
              <a:xfrm>
                <a:off x="7117381" y="5805844"/>
                <a:ext cx="636200" cy="369332"/>
              </a:xfrm>
              <a:prstGeom prst="rect">
                <a:avLst/>
              </a:prstGeom>
              <a:blipFill>
                <a:blip r:embed="rId8"/>
                <a:stretch>
                  <a:fillRect/>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539FE2F5-6378-4391-ABD7-61F316438DC1}"/>
              </a:ext>
            </a:extLst>
          </p:cNvPr>
          <p:cNvSpPr txBox="1"/>
          <p:nvPr/>
        </p:nvSpPr>
        <p:spPr>
          <a:xfrm rot="5400000">
            <a:off x="7264606" y="5599127"/>
            <a:ext cx="475565" cy="369332"/>
          </a:xfrm>
          <a:prstGeom prst="rect">
            <a:avLst/>
          </a:prstGeom>
          <a:noFill/>
        </p:spPr>
        <p:txBody>
          <a:bodyPr wrap="square" rtlCol="0">
            <a:spAutoFit/>
          </a:bodyPr>
          <a:lstStyle/>
          <a:p>
            <a:r>
              <a:rPr lang="en-US" dirty="0"/>
              <a:t>…</a:t>
            </a:r>
          </a:p>
        </p:txBody>
      </p:sp>
      <p:sp>
        <p:nvSpPr>
          <p:cNvPr id="35" name="TextBox 34">
            <a:extLst>
              <a:ext uri="{FF2B5EF4-FFF2-40B4-BE49-F238E27FC236}">
                <a16:creationId xmlns:a16="http://schemas.microsoft.com/office/drawing/2014/main" id="{E728C979-1C3C-E8BE-557B-4639F86714F9}"/>
              </a:ext>
            </a:extLst>
          </p:cNvPr>
          <p:cNvSpPr txBox="1"/>
          <p:nvPr/>
        </p:nvSpPr>
        <p:spPr>
          <a:xfrm rot="5400000">
            <a:off x="10178875" y="5621178"/>
            <a:ext cx="475565"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15F584D-43C4-54C5-127E-34070AEF56E1}"/>
                  </a:ext>
                </a:extLst>
              </p:cNvPr>
              <p:cNvSpPr txBox="1"/>
              <p:nvPr/>
            </p:nvSpPr>
            <p:spPr>
              <a:xfrm>
                <a:off x="8804453" y="5173921"/>
                <a:ext cx="641827" cy="62421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𝑓</m:t>
                          </m:r>
                        </m:sub>
                      </m:sSub>
                    </m:oMath>
                  </m:oMathPara>
                </a14:m>
                <a:endParaRPr lang="en-US" sz="3200" dirty="0"/>
              </a:p>
            </p:txBody>
          </p:sp>
        </mc:Choice>
        <mc:Fallback xmlns="">
          <p:sp>
            <p:nvSpPr>
              <p:cNvPr id="36" name="TextBox 35">
                <a:extLst>
                  <a:ext uri="{FF2B5EF4-FFF2-40B4-BE49-F238E27FC236}">
                    <a16:creationId xmlns:a16="http://schemas.microsoft.com/office/drawing/2014/main" id="{715F584D-43C4-54C5-127E-34070AEF56E1}"/>
                  </a:ext>
                </a:extLst>
              </p:cNvPr>
              <p:cNvSpPr txBox="1">
                <a:spLocks noRot="1" noChangeAspect="1" noMove="1" noResize="1" noEditPoints="1" noAdjustHandles="1" noChangeArrowheads="1" noChangeShapeType="1" noTextEdit="1"/>
              </p:cNvSpPr>
              <p:nvPr/>
            </p:nvSpPr>
            <p:spPr>
              <a:xfrm>
                <a:off x="8804453" y="5173921"/>
                <a:ext cx="641827" cy="624210"/>
              </a:xfrm>
              <a:prstGeom prst="rect">
                <a:avLst/>
              </a:prstGeom>
              <a:blipFill>
                <a:blip r:embed="rId9"/>
                <a:stretch>
                  <a:fillRect l="-5882"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2D7C5922-F7AF-DE47-66FE-2FC9EF8149D1}"/>
                  </a:ext>
                </a:extLst>
              </p:cNvPr>
              <p:cNvSpPr/>
              <p:nvPr/>
            </p:nvSpPr>
            <p:spPr>
              <a:xfrm>
                <a:off x="10596926" y="4465832"/>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1</m:t>
                              </m:r>
                            </m:sub>
                          </m:sSub>
                        </m:e>
                      </m:d>
                    </m:oMath>
                  </m:oMathPara>
                </a14:m>
                <a:endParaRPr lang="en-US" dirty="0"/>
              </a:p>
            </p:txBody>
          </p:sp>
        </mc:Choice>
        <mc:Fallback xmlns="">
          <p:sp>
            <p:nvSpPr>
              <p:cNvPr id="37" name="Rectangle 36">
                <a:extLst>
                  <a:ext uri="{FF2B5EF4-FFF2-40B4-BE49-F238E27FC236}">
                    <a16:creationId xmlns:a16="http://schemas.microsoft.com/office/drawing/2014/main" id="{2D7C5922-F7AF-DE47-66FE-2FC9EF8149D1}"/>
                  </a:ext>
                </a:extLst>
              </p:cNvPr>
              <p:cNvSpPr>
                <a:spLocks noRot="1" noChangeAspect="1" noMove="1" noResize="1" noEditPoints="1" noAdjustHandles="1" noChangeArrowheads="1" noChangeShapeType="1" noTextEdit="1"/>
              </p:cNvSpPr>
              <p:nvPr/>
            </p:nvSpPr>
            <p:spPr>
              <a:xfrm>
                <a:off x="10596926" y="4465832"/>
                <a:ext cx="616771"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6CA6BF22-A4C5-A259-E730-CA34A27592FF}"/>
                  </a:ext>
                </a:extLst>
              </p:cNvPr>
              <p:cNvSpPr/>
              <p:nvPr/>
            </p:nvSpPr>
            <p:spPr>
              <a:xfrm>
                <a:off x="10592531" y="4798894"/>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2</m:t>
                              </m:r>
                            </m:sub>
                          </m:sSub>
                        </m:e>
                      </m:d>
                    </m:oMath>
                  </m:oMathPara>
                </a14:m>
                <a:endParaRPr lang="en-US" dirty="0"/>
              </a:p>
            </p:txBody>
          </p:sp>
        </mc:Choice>
        <mc:Fallback xmlns="">
          <p:sp>
            <p:nvSpPr>
              <p:cNvPr id="38" name="Rectangle 37">
                <a:extLst>
                  <a:ext uri="{FF2B5EF4-FFF2-40B4-BE49-F238E27FC236}">
                    <a16:creationId xmlns:a16="http://schemas.microsoft.com/office/drawing/2014/main" id="{6CA6BF22-A4C5-A259-E730-CA34A27592FF}"/>
                  </a:ext>
                </a:extLst>
              </p:cNvPr>
              <p:cNvSpPr>
                <a:spLocks noRot="1" noChangeAspect="1" noMove="1" noResize="1" noEditPoints="1" noAdjustHandles="1" noChangeArrowheads="1" noChangeShapeType="1" noTextEdit="1"/>
              </p:cNvSpPr>
              <p:nvPr/>
            </p:nvSpPr>
            <p:spPr>
              <a:xfrm>
                <a:off x="10592531" y="4798894"/>
                <a:ext cx="616771"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EF76B056-5C2B-83A4-9EB9-B3B4D0929170}"/>
                  </a:ext>
                </a:extLst>
              </p:cNvPr>
              <p:cNvSpPr/>
              <p:nvPr/>
            </p:nvSpPr>
            <p:spPr>
              <a:xfrm>
                <a:off x="10596609" y="5180564"/>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3</m:t>
                              </m:r>
                            </m:sub>
                          </m:sSub>
                        </m:e>
                      </m:d>
                    </m:oMath>
                  </m:oMathPara>
                </a14:m>
                <a:endParaRPr lang="en-US" dirty="0"/>
              </a:p>
            </p:txBody>
          </p:sp>
        </mc:Choice>
        <mc:Fallback xmlns="">
          <p:sp>
            <p:nvSpPr>
              <p:cNvPr id="39" name="Rectangle 38">
                <a:extLst>
                  <a:ext uri="{FF2B5EF4-FFF2-40B4-BE49-F238E27FC236}">
                    <a16:creationId xmlns:a16="http://schemas.microsoft.com/office/drawing/2014/main" id="{EF76B056-5C2B-83A4-9EB9-B3B4D0929170}"/>
                  </a:ext>
                </a:extLst>
              </p:cNvPr>
              <p:cNvSpPr>
                <a:spLocks noRot="1" noChangeAspect="1" noMove="1" noResize="1" noEditPoints="1" noAdjustHandles="1" noChangeArrowheads="1" noChangeShapeType="1" noTextEdit="1"/>
              </p:cNvSpPr>
              <p:nvPr/>
            </p:nvSpPr>
            <p:spPr>
              <a:xfrm>
                <a:off x="10596609" y="5180564"/>
                <a:ext cx="616771"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3DB68245-5B02-8995-26E1-E2D67A295DE6}"/>
                  </a:ext>
                </a:extLst>
              </p:cNvPr>
              <p:cNvSpPr/>
              <p:nvPr/>
            </p:nvSpPr>
            <p:spPr>
              <a:xfrm>
                <a:off x="10592531" y="6184776"/>
                <a:ext cx="13116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r>
                            <a:rPr lang="en-CA" b="0" i="1" smtClean="0">
                              <a:latin typeface="Cambria Math" panose="02040503050406030204" pitchFamily="18" charset="0"/>
                            </a:rPr>
                            <m:t>𝑏</m:t>
                          </m:r>
                          <m:r>
                            <a:rPr lang="en-CA" b="0" i="1" smtClean="0">
                              <a:latin typeface="Cambria Math" panose="02040503050406030204" pitchFamily="18" charset="0"/>
                            </a:rPr>
                            <m:t>⊕</m:t>
                          </m:r>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m:t>
                          </m:r>
                        </m:e>
                      </m:d>
                    </m:oMath>
                  </m:oMathPara>
                </a14:m>
                <a:endParaRPr lang="en-US" dirty="0"/>
              </a:p>
            </p:txBody>
          </p:sp>
        </mc:Choice>
        <mc:Fallback xmlns="">
          <p:sp>
            <p:nvSpPr>
              <p:cNvPr id="40" name="Rectangle 39">
                <a:extLst>
                  <a:ext uri="{FF2B5EF4-FFF2-40B4-BE49-F238E27FC236}">
                    <a16:creationId xmlns:a16="http://schemas.microsoft.com/office/drawing/2014/main" id="{3DB68245-5B02-8995-26E1-E2D67A295DE6}"/>
                  </a:ext>
                </a:extLst>
              </p:cNvPr>
              <p:cNvSpPr>
                <a:spLocks noRot="1" noChangeAspect="1" noMove="1" noResize="1" noEditPoints="1" noAdjustHandles="1" noChangeArrowheads="1" noChangeShapeType="1" noTextEdit="1"/>
              </p:cNvSpPr>
              <p:nvPr/>
            </p:nvSpPr>
            <p:spPr>
              <a:xfrm>
                <a:off x="10592531" y="6184776"/>
                <a:ext cx="1311641" cy="369332"/>
              </a:xfrm>
              <a:prstGeom prst="rect">
                <a:avLst/>
              </a:prstGeom>
              <a:blipFill>
                <a:blip r:embed="rId13"/>
                <a:stretch>
                  <a:fillRect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A53CCB3-1BC3-9D23-E759-659361011C86}"/>
                  </a:ext>
                </a:extLst>
              </p:cNvPr>
              <p:cNvSpPr/>
              <p:nvPr/>
            </p:nvSpPr>
            <p:spPr>
              <a:xfrm>
                <a:off x="10584169" y="5805844"/>
                <a:ext cx="6362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𝑛</m:t>
                              </m:r>
                            </m:sub>
                          </m:sSub>
                        </m:e>
                      </m:d>
                    </m:oMath>
                  </m:oMathPara>
                </a14:m>
                <a:endParaRPr lang="en-US" dirty="0"/>
              </a:p>
            </p:txBody>
          </p:sp>
        </mc:Choice>
        <mc:Fallback xmlns="">
          <p:sp>
            <p:nvSpPr>
              <p:cNvPr id="41" name="Rectangle 40">
                <a:extLst>
                  <a:ext uri="{FF2B5EF4-FFF2-40B4-BE49-F238E27FC236}">
                    <a16:creationId xmlns:a16="http://schemas.microsoft.com/office/drawing/2014/main" id="{5A53CCB3-1BC3-9D23-E759-659361011C86}"/>
                  </a:ext>
                </a:extLst>
              </p:cNvPr>
              <p:cNvSpPr>
                <a:spLocks noRot="1" noChangeAspect="1" noMove="1" noResize="1" noEditPoints="1" noAdjustHandles="1" noChangeArrowheads="1" noChangeShapeType="1" noTextEdit="1"/>
              </p:cNvSpPr>
              <p:nvPr/>
            </p:nvSpPr>
            <p:spPr>
              <a:xfrm>
                <a:off x="10584169" y="5805844"/>
                <a:ext cx="636200" cy="369332"/>
              </a:xfrm>
              <a:prstGeom prst="rect">
                <a:avLst/>
              </a:prstGeom>
              <a:blipFill>
                <a:blip r:embed="rId14"/>
                <a:stretch>
                  <a:fillRect/>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F7CA151D-5BB7-95A4-C81C-F6B43F47185D}"/>
              </a:ext>
            </a:extLst>
          </p:cNvPr>
          <p:cNvSpPr txBox="1"/>
          <p:nvPr/>
        </p:nvSpPr>
        <p:spPr>
          <a:xfrm rot="5400000">
            <a:off x="10731394" y="5599127"/>
            <a:ext cx="475565"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18716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A5BA-F7E0-BB86-C9E7-C9824CDFB3A9}"/>
              </a:ext>
            </a:extLst>
          </p:cNvPr>
          <p:cNvSpPr>
            <a:spLocks noGrp="1"/>
          </p:cNvSpPr>
          <p:nvPr>
            <p:ph type="title"/>
          </p:nvPr>
        </p:nvSpPr>
        <p:spPr/>
        <p:txBody>
          <a:bodyPr/>
          <a:lstStyle/>
          <a:p>
            <a:r>
              <a:rPr lang="en-US" dirty="0"/>
              <a:t>Universal computation with reversible circuits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194FAD-725C-122F-760E-6489EFE61761}"/>
                  </a:ext>
                </a:extLst>
              </p:cNvPr>
              <p:cNvSpPr>
                <a:spLocks noGrp="1"/>
              </p:cNvSpPr>
              <p:nvPr>
                <p:ph idx="1"/>
              </p:nvPr>
            </p:nvSpPr>
            <p:spPr>
              <a:xfrm>
                <a:off x="838200" y="1825624"/>
                <a:ext cx="10515600" cy="4532313"/>
              </a:xfrm>
            </p:spPr>
            <p:txBody>
              <a:bodyPr>
                <a:normAutofit/>
              </a:bodyPr>
              <a:lstStyle/>
              <a:p>
                <a:r>
                  <a:rPr lang="en-CA" sz="2400" dirty="0"/>
                  <a:t>An </a:t>
                </a:r>
                <a:r>
                  <a:rPr lang="en-CA" sz="2400" b="1" i="1" dirty="0"/>
                  <a:t>irreversible</a:t>
                </a:r>
                <a:r>
                  <a:rPr lang="en-CA" sz="2400" dirty="0"/>
                  <a:t> circuit </a:t>
                </a:r>
                <a14:m>
                  <m:oMath xmlns:m="http://schemas.openxmlformats.org/officeDocument/2006/math">
                    <m:sSub>
                      <m:sSubPr>
                        <m:ctrlPr>
                          <a:rPr lang="en-CA" sz="2400" i="1">
                            <a:latin typeface="Cambria Math" panose="02040503050406030204" pitchFamily="18" charset="0"/>
                          </a:rPr>
                        </m:ctrlPr>
                      </m:sSubPr>
                      <m:e>
                        <m:r>
                          <a:rPr lang="en-CA" sz="2400" i="1">
                            <a:latin typeface="Cambria Math" panose="02040503050406030204" pitchFamily="18" charset="0"/>
                          </a:rPr>
                          <m:t>𝐶</m:t>
                        </m:r>
                      </m:e>
                      <m:sub>
                        <m:r>
                          <a:rPr lang="en-CA" sz="2400" i="1">
                            <a:latin typeface="Cambria Math" panose="02040503050406030204" pitchFamily="18" charset="0"/>
                          </a:rPr>
                          <m:t>𝑓</m:t>
                        </m:r>
                      </m:sub>
                    </m:sSub>
                    <m:r>
                      <a:rPr lang="en-CA" sz="2400" i="1">
                        <a:latin typeface="Cambria Math" panose="02040503050406030204" pitchFamily="18" charset="0"/>
                      </a:rPr>
                      <m:t> </m:t>
                    </m:r>
                  </m:oMath>
                </a14:m>
                <a:r>
                  <a:rPr lang="en-US" sz="2400" dirty="0"/>
                  <a:t>for </a:t>
                </a:r>
                <a14:m>
                  <m:oMath xmlns:m="http://schemas.openxmlformats.org/officeDocument/2006/math">
                    <m:r>
                      <a:rPr lang="en-CA" sz="2400" b="0" i="1" smtClean="0">
                        <a:latin typeface="Cambria Math" panose="02040503050406030204" pitchFamily="18" charset="0"/>
                      </a:rPr>
                      <m:t>𝑓</m:t>
                    </m:r>
                  </m:oMath>
                </a14:m>
                <a:r>
                  <a:rPr lang="en-US" sz="2400" dirty="0"/>
                  <a:t>, consisting of AND/OR/NOT gates, can be used to construct a </a:t>
                </a:r>
                <a:r>
                  <a:rPr lang="en-US" sz="2400" b="1" i="1" dirty="0"/>
                  <a:t>reversible </a:t>
                </a:r>
                <a:r>
                  <a:rPr lang="en-US" sz="2400" dirty="0"/>
                  <a:t>circuit for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𝑓</m:t>
                        </m:r>
                      </m:sub>
                    </m:sSub>
                  </m:oMath>
                </a14:m>
                <a:r>
                  <a:rPr lang="en-US" sz="2400" dirty="0"/>
                  <a:t>.</a:t>
                </a:r>
                <a:endParaRPr lang="en-CA" sz="2400" dirty="0"/>
              </a:p>
              <a:p>
                <a:r>
                  <a:rPr lang="en-CA" sz="2400" b="1" dirty="0">
                    <a:solidFill>
                      <a:srgbClr val="C00000"/>
                    </a:solidFill>
                  </a:rPr>
                  <a:t>High level idea</a:t>
                </a:r>
                <a:r>
                  <a:rPr lang="en-CA" sz="2400" dirty="0"/>
                  <a:t>: convert each gate of </a:t>
                </a:r>
                <a14:m>
                  <m:oMath xmlns:m="http://schemas.openxmlformats.org/officeDocument/2006/math">
                    <m:sSub>
                      <m:sSubPr>
                        <m:ctrlPr>
                          <a:rPr lang="en-CA" sz="2400" i="1">
                            <a:latin typeface="Cambria Math" panose="02040503050406030204" pitchFamily="18" charset="0"/>
                          </a:rPr>
                        </m:ctrlPr>
                      </m:sSubPr>
                      <m:e>
                        <m:r>
                          <a:rPr lang="en-CA" sz="2400" i="1">
                            <a:latin typeface="Cambria Math" panose="02040503050406030204" pitchFamily="18" charset="0"/>
                          </a:rPr>
                          <m:t>𝐶</m:t>
                        </m:r>
                      </m:e>
                      <m:sub>
                        <m:r>
                          <a:rPr lang="en-CA" sz="2400" i="1">
                            <a:latin typeface="Cambria Math" panose="02040503050406030204" pitchFamily="18" charset="0"/>
                          </a:rPr>
                          <m:t>𝑓</m:t>
                        </m:r>
                      </m:sub>
                    </m:sSub>
                  </m:oMath>
                </a14:m>
                <a:r>
                  <a:rPr lang="en-CA" sz="2400" dirty="0"/>
                  <a:t> into its reversible equivalent. You will work this out on the Problem Set!</a:t>
                </a:r>
              </a:p>
              <a:p>
                <a:r>
                  <a:rPr lang="en-CA" sz="2400" dirty="0"/>
                  <a:t>In general, this construction requires many ancilla bits.</a:t>
                </a:r>
              </a:p>
              <a:p>
                <a:endParaRPr lang="en-CA" sz="2400" dirty="0"/>
              </a:p>
              <a:p>
                <a:endParaRPr lang="en-CA" sz="2400" dirty="0"/>
              </a:p>
            </p:txBody>
          </p:sp>
        </mc:Choice>
        <mc:Fallback xmlns="">
          <p:sp>
            <p:nvSpPr>
              <p:cNvPr id="3" name="Content Placeholder 2">
                <a:extLst>
                  <a:ext uri="{FF2B5EF4-FFF2-40B4-BE49-F238E27FC236}">
                    <a16:creationId xmlns:a16="http://schemas.microsoft.com/office/drawing/2014/main" id="{12194FAD-725C-122F-760E-6489EFE61761}"/>
                  </a:ext>
                </a:extLst>
              </p:cNvPr>
              <p:cNvSpPr>
                <a:spLocks noGrp="1" noRot="1" noChangeAspect="1" noMove="1" noResize="1" noEditPoints="1" noAdjustHandles="1" noChangeArrowheads="1" noChangeShapeType="1" noTextEdit="1"/>
              </p:cNvSpPr>
              <p:nvPr>
                <p:ph idx="1"/>
              </p:nvPr>
            </p:nvSpPr>
            <p:spPr>
              <a:xfrm>
                <a:off x="838200" y="1825624"/>
                <a:ext cx="10515600" cy="4532313"/>
              </a:xfrm>
              <a:blipFill>
                <a:blip r:embed="rId2"/>
                <a:stretch>
                  <a:fillRect l="-844" t="-1676"/>
                </a:stretch>
              </a:blipFill>
            </p:spPr>
            <p:txBody>
              <a:bodyPr/>
              <a:lstStyle/>
              <a:p>
                <a:r>
                  <a:rPr lang="en-US">
                    <a:noFill/>
                  </a:rPr>
                  <a:t> </a:t>
                </a:r>
              </a:p>
            </p:txBody>
          </p:sp>
        </mc:Fallback>
      </mc:AlternateContent>
      <p:pic>
        <p:nvPicPr>
          <p:cNvPr id="4" name="Picture 2" descr="Circuit Simplification Examples | Boolean Algebra | Electronics Textbook">
            <a:extLst>
              <a:ext uri="{FF2B5EF4-FFF2-40B4-BE49-F238E27FC236}">
                <a16:creationId xmlns:a16="http://schemas.microsoft.com/office/drawing/2014/main" id="{FF275AE0-80E3-2FFA-807F-AD1F8B313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353" y="4537072"/>
            <a:ext cx="3673769" cy="2062163"/>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extLst>
              <a:ext uri="{FF2B5EF4-FFF2-40B4-BE49-F238E27FC236}">
                <a16:creationId xmlns:a16="http://schemas.microsoft.com/office/drawing/2014/main" id="{6B77CA56-2DC5-8631-1A48-178082F0B351}"/>
              </a:ext>
            </a:extLst>
          </p:cNvPr>
          <p:cNvSpPr/>
          <p:nvPr/>
        </p:nvSpPr>
        <p:spPr>
          <a:xfrm>
            <a:off x="5538787" y="5394343"/>
            <a:ext cx="1038577" cy="270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82D9D76-FEDE-2651-EF74-FD134B6EFACC}"/>
              </a:ext>
            </a:extLst>
          </p:cNvPr>
          <p:cNvCxnSpPr>
            <a:cxnSpLocks/>
          </p:cNvCxnSpPr>
          <p:nvPr/>
        </p:nvCxnSpPr>
        <p:spPr>
          <a:xfrm>
            <a:off x="7832607" y="4650498"/>
            <a:ext cx="181939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A18816-8ECE-F437-A83A-652BD9224B18}"/>
              </a:ext>
            </a:extLst>
          </p:cNvPr>
          <p:cNvCxnSpPr/>
          <p:nvPr/>
        </p:nvCxnSpPr>
        <p:spPr>
          <a:xfrm>
            <a:off x="7832607" y="5031499"/>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A0D7262-C44D-77D7-4F1E-4853DD7B0E61}"/>
              </a:ext>
            </a:extLst>
          </p:cNvPr>
          <p:cNvCxnSpPr>
            <a:cxnSpLocks/>
          </p:cNvCxnSpPr>
          <p:nvPr/>
        </p:nvCxnSpPr>
        <p:spPr>
          <a:xfrm>
            <a:off x="7832607" y="5445836"/>
            <a:ext cx="267958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6C9463E-9B71-9B62-2A58-F22271296CBF}"/>
              </a:ext>
            </a:extLst>
          </p:cNvPr>
          <p:cNvSpPr/>
          <p:nvPr/>
        </p:nvSpPr>
        <p:spPr>
          <a:xfrm>
            <a:off x="8094031" y="4543546"/>
            <a:ext cx="389570" cy="624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80A945C-9E12-FE65-AA0E-B93230CE1A48}"/>
              </a:ext>
            </a:extLst>
          </p:cNvPr>
          <p:cNvCxnSpPr>
            <a:cxnSpLocks/>
          </p:cNvCxnSpPr>
          <p:nvPr/>
        </p:nvCxnSpPr>
        <p:spPr>
          <a:xfrm>
            <a:off x="8483601" y="5031499"/>
            <a:ext cx="202858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DDBEB20-31B4-3BA9-007F-198860B7AC25}"/>
              </a:ext>
            </a:extLst>
          </p:cNvPr>
          <p:cNvCxnSpPr>
            <a:cxnSpLocks/>
          </p:cNvCxnSpPr>
          <p:nvPr/>
        </p:nvCxnSpPr>
        <p:spPr>
          <a:xfrm>
            <a:off x="9358989" y="4650498"/>
            <a:ext cx="11531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958BA3-F4CA-C062-3D07-38F45BDC9285}"/>
              </a:ext>
            </a:extLst>
          </p:cNvPr>
          <p:cNvCxnSpPr>
            <a:cxnSpLocks/>
          </p:cNvCxnSpPr>
          <p:nvPr/>
        </p:nvCxnSpPr>
        <p:spPr>
          <a:xfrm>
            <a:off x="7828942" y="6388232"/>
            <a:ext cx="2683246"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64D7D29-CDFF-E045-8549-6A9AA89ED965}"/>
                  </a:ext>
                </a:extLst>
              </p:cNvPr>
              <p:cNvSpPr/>
              <p:nvPr/>
            </p:nvSpPr>
            <p:spPr>
              <a:xfrm>
                <a:off x="7130138" y="4465832"/>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1</m:t>
                              </m:r>
                            </m:sub>
                          </m:sSub>
                        </m:e>
                      </m:d>
                    </m:oMath>
                  </m:oMathPara>
                </a14:m>
                <a:endParaRPr lang="en-US" dirty="0"/>
              </a:p>
            </p:txBody>
          </p:sp>
        </mc:Choice>
        <mc:Fallback xmlns="">
          <p:sp>
            <p:nvSpPr>
              <p:cNvPr id="13" name="Rectangle 12">
                <a:extLst>
                  <a:ext uri="{FF2B5EF4-FFF2-40B4-BE49-F238E27FC236}">
                    <a16:creationId xmlns:a16="http://schemas.microsoft.com/office/drawing/2014/main" id="{864D7D29-CDFF-E045-8549-6A9AA89ED965}"/>
                  </a:ext>
                </a:extLst>
              </p:cNvPr>
              <p:cNvSpPr>
                <a:spLocks noRot="1" noChangeAspect="1" noMove="1" noResize="1" noEditPoints="1" noAdjustHandles="1" noChangeArrowheads="1" noChangeShapeType="1" noTextEdit="1"/>
              </p:cNvSpPr>
              <p:nvPr/>
            </p:nvSpPr>
            <p:spPr>
              <a:xfrm>
                <a:off x="7130138" y="4465832"/>
                <a:ext cx="61677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D8FFE864-37E0-4661-AC80-0BE5391A7BE0}"/>
                  </a:ext>
                </a:extLst>
              </p:cNvPr>
              <p:cNvSpPr/>
              <p:nvPr/>
            </p:nvSpPr>
            <p:spPr>
              <a:xfrm>
                <a:off x="7125743" y="4798894"/>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2</m:t>
                              </m:r>
                            </m:sub>
                          </m:sSub>
                        </m:e>
                      </m:d>
                    </m:oMath>
                  </m:oMathPara>
                </a14:m>
                <a:endParaRPr lang="en-US" dirty="0"/>
              </a:p>
            </p:txBody>
          </p:sp>
        </mc:Choice>
        <mc:Fallback xmlns="">
          <p:sp>
            <p:nvSpPr>
              <p:cNvPr id="14" name="Rectangle 13">
                <a:extLst>
                  <a:ext uri="{FF2B5EF4-FFF2-40B4-BE49-F238E27FC236}">
                    <a16:creationId xmlns:a16="http://schemas.microsoft.com/office/drawing/2014/main" id="{D8FFE864-37E0-4661-AC80-0BE5391A7BE0}"/>
                  </a:ext>
                </a:extLst>
              </p:cNvPr>
              <p:cNvSpPr>
                <a:spLocks noRot="1" noChangeAspect="1" noMove="1" noResize="1" noEditPoints="1" noAdjustHandles="1" noChangeArrowheads="1" noChangeShapeType="1" noTextEdit="1"/>
              </p:cNvSpPr>
              <p:nvPr/>
            </p:nvSpPr>
            <p:spPr>
              <a:xfrm>
                <a:off x="7125743" y="4798894"/>
                <a:ext cx="61677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C22749A-3391-F483-AC6B-539BD426DF28}"/>
                  </a:ext>
                </a:extLst>
              </p:cNvPr>
              <p:cNvSpPr/>
              <p:nvPr/>
            </p:nvSpPr>
            <p:spPr>
              <a:xfrm>
                <a:off x="7129821" y="5180564"/>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3</m:t>
                              </m:r>
                            </m:sub>
                          </m:sSub>
                        </m:e>
                      </m:d>
                    </m:oMath>
                  </m:oMathPara>
                </a14:m>
                <a:endParaRPr lang="en-US" dirty="0"/>
              </a:p>
            </p:txBody>
          </p:sp>
        </mc:Choice>
        <mc:Fallback xmlns="">
          <p:sp>
            <p:nvSpPr>
              <p:cNvPr id="15" name="Rectangle 14">
                <a:extLst>
                  <a:ext uri="{FF2B5EF4-FFF2-40B4-BE49-F238E27FC236}">
                    <a16:creationId xmlns:a16="http://schemas.microsoft.com/office/drawing/2014/main" id="{9C22749A-3391-F483-AC6B-539BD426DF28}"/>
                  </a:ext>
                </a:extLst>
              </p:cNvPr>
              <p:cNvSpPr>
                <a:spLocks noRot="1" noChangeAspect="1" noMove="1" noResize="1" noEditPoints="1" noAdjustHandles="1" noChangeArrowheads="1" noChangeShapeType="1" noTextEdit="1"/>
              </p:cNvSpPr>
              <p:nvPr/>
            </p:nvSpPr>
            <p:spPr>
              <a:xfrm>
                <a:off x="7129821" y="5180564"/>
                <a:ext cx="61677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618D2E4C-580F-209E-7C8D-E37AB56E9BBD}"/>
                  </a:ext>
                </a:extLst>
              </p:cNvPr>
              <p:cNvSpPr/>
              <p:nvPr/>
            </p:nvSpPr>
            <p:spPr>
              <a:xfrm>
                <a:off x="7125743" y="6184776"/>
                <a:ext cx="5236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r>
                            <a:rPr lang="en-CA" b="0" i="1" smtClean="0">
                              <a:latin typeface="Cambria Math" panose="02040503050406030204" pitchFamily="18" charset="0"/>
                            </a:rPr>
                            <m:t>𝑏</m:t>
                          </m:r>
                        </m:e>
                      </m:d>
                    </m:oMath>
                  </m:oMathPara>
                </a14:m>
                <a:endParaRPr lang="en-US" dirty="0"/>
              </a:p>
            </p:txBody>
          </p:sp>
        </mc:Choice>
        <mc:Fallback xmlns="">
          <p:sp>
            <p:nvSpPr>
              <p:cNvPr id="16" name="Rectangle 15">
                <a:extLst>
                  <a:ext uri="{FF2B5EF4-FFF2-40B4-BE49-F238E27FC236}">
                    <a16:creationId xmlns:a16="http://schemas.microsoft.com/office/drawing/2014/main" id="{618D2E4C-580F-209E-7C8D-E37AB56E9BBD}"/>
                  </a:ext>
                </a:extLst>
              </p:cNvPr>
              <p:cNvSpPr>
                <a:spLocks noRot="1" noChangeAspect="1" noMove="1" noResize="1" noEditPoints="1" noAdjustHandles="1" noChangeArrowheads="1" noChangeShapeType="1" noTextEdit="1"/>
              </p:cNvSpPr>
              <p:nvPr/>
            </p:nvSpPr>
            <p:spPr>
              <a:xfrm>
                <a:off x="7125743" y="6184776"/>
                <a:ext cx="523668" cy="369332"/>
              </a:xfrm>
              <a:prstGeom prst="rect">
                <a:avLst/>
              </a:prstGeom>
              <a:blipFill>
                <a:blip r:embed="rId7"/>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2A3DACC5-66EB-7E52-0CDA-CCB7B2058547}"/>
              </a:ext>
            </a:extLst>
          </p:cNvPr>
          <p:cNvCxnSpPr>
            <a:cxnSpLocks/>
          </p:cNvCxnSpPr>
          <p:nvPr/>
        </p:nvCxnSpPr>
        <p:spPr>
          <a:xfrm>
            <a:off x="7820580" y="6009300"/>
            <a:ext cx="2683246"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5713C74-0280-97A2-DAF3-7BB7B465CE9C}"/>
                  </a:ext>
                </a:extLst>
              </p:cNvPr>
              <p:cNvSpPr/>
              <p:nvPr/>
            </p:nvSpPr>
            <p:spPr>
              <a:xfrm>
                <a:off x="7117381" y="5805844"/>
                <a:ext cx="6362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𝑛</m:t>
                              </m:r>
                            </m:sub>
                          </m:sSub>
                        </m:e>
                      </m:d>
                    </m:oMath>
                  </m:oMathPara>
                </a14:m>
                <a:endParaRPr lang="en-US" dirty="0"/>
              </a:p>
            </p:txBody>
          </p:sp>
        </mc:Choice>
        <mc:Fallback xmlns="">
          <p:sp>
            <p:nvSpPr>
              <p:cNvPr id="18" name="Rectangle 17">
                <a:extLst>
                  <a:ext uri="{FF2B5EF4-FFF2-40B4-BE49-F238E27FC236}">
                    <a16:creationId xmlns:a16="http://schemas.microsoft.com/office/drawing/2014/main" id="{55713C74-0280-97A2-DAF3-7BB7B465CE9C}"/>
                  </a:ext>
                </a:extLst>
              </p:cNvPr>
              <p:cNvSpPr>
                <a:spLocks noRot="1" noChangeAspect="1" noMove="1" noResize="1" noEditPoints="1" noAdjustHandles="1" noChangeArrowheads="1" noChangeShapeType="1" noTextEdit="1"/>
              </p:cNvSpPr>
              <p:nvPr/>
            </p:nvSpPr>
            <p:spPr>
              <a:xfrm>
                <a:off x="7117381" y="5805844"/>
                <a:ext cx="636200" cy="369332"/>
              </a:xfrm>
              <a:prstGeom prst="rect">
                <a:avLst/>
              </a:prstGeom>
              <a:blipFill>
                <a:blip r:embed="rId8"/>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4BD43386-F072-448C-82BD-F2EB8F067585}"/>
              </a:ext>
            </a:extLst>
          </p:cNvPr>
          <p:cNvSpPr txBox="1"/>
          <p:nvPr/>
        </p:nvSpPr>
        <p:spPr>
          <a:xfrm rot="5400000">
            <a:off x="7264606" y="5599127"/>
            <a:ext cx="475565" cy="369332"/>
          </a:xfrm>
          <a:prstGeom prst="rect">
            <a:avLst/>
          </a:prstGeom>
          <a:noFill/>
        </p:spPr>
        <p:txBody>
          <a:bodyPr wrap="square" rtlCol="0">
            <a:spAutoFit/>
          </a:bodyPr>
          <a:lstStyle/>
          <a:p>
            <a:r>
              <a:rPr lang="en-US" dirty="0"/>
              <a:t>…</a:t>
            </a:r>
          </a:p>
        </p:txBody>
      </p:sp>
      <p:sp>
        <p:nvSpPr>
          <p:cNvPr id="20" name="TextBox 19">
            <a:extLst>
              <a:ext uri="{FF2B5EF4-FFF2-40B4-BE49-F238E27FC236}">
                <a16:creationId xmlns:a16="http://schemas.microsoft.com/office/drawing/2014/main" id="{24DCAC8E-4734-7A83-A112-59FA1A9B8964}"/>
              </a:ext>
            </a:extLst>
          </p:cNvPr>
          <p:cNvSpPr txBox="1"/>
          <p:nvPr/>
        </p:nvSpPr>
        <p:spPr>
          <a:xfrm rot="5400000">
            <a:off x="10178875" y="5621178"/>
            <a:ext cx="475565"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4DC0B14-7A7A-9954-DD93-F156E6C27BBC}"/>
                  </a:ext>
                </a:extLst>
              </p:cNvPr>
              <p:cNvSpPr txBox="1"/>
              <p:nvPr/>
            </p:nvSpPr>
            <p:spPr>
              <a:xfrm>
                <a:off x="8717162" y="3853052"/>
                <a:ext cx="641827" cy="62421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𝑓</m:t>
                          </m:r>
                        </m:sub>
                      </m:sSub>
                    </m:oMath>
                  </m:oMathPara>
                </a14:m>
                <a:endParaRPr lang="en-US" sz="3200" dirty="0"/>
              </a:p>
            </p:txBody>
          </p:sp>
        </mc:Choice>
        <mc:Fallback xmlns="">
          <p:sp>
            <p:nvSpPr>
              <p:cNvPr id="21" name="TextBox 20">
                <a:extLst>
                  <a:ext uri="{FF2B5EF4-FFF2-40B4-BE49-F238E27FC236}">
                    <a16:creationId xmlns:a16="http://schemas.microsoft.com/office/drawing/2014/main" id="{24DC0B14-7A7A-9954-DD93-F156E6C27BBC}"/>
                  </a:ext>
                </a:extLst>
              </p:cNvPr>
              <p:cNvSpPr txBox="1">
                <a:spLocks noRot="1" noChangeAspect="1" noMove="1" noResize="1" noEditPoints="1" noAdjustHandles="1" noChangeArrowheads="1" noChangeShapeType="1" noTextEdit="1"/>
              </p:cNvSpPr>
              <p:nvPr/>
            </p:nvSpPr>
            <p:spPr>
              <a:xfrm>
                <a:off x="8717162" y="3853052"/>
                <a:ext cx="641827" cy="624210"/>
              </a:xfrm>
              <a:prstGeom prst="rect">
                <a:avLst/>
              </a:prstGeom>
              <a:blipFill>
                <a:blip r:embed="rId9"/>
                <a:stretch>
                  <a:fillRect l="-3922"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FEFD4140-0CE8-575F-1687-028EBED3DF9B}"/>
                  </a:ext>
                </a:extLst>
              </p:cNvPr>
              <p:cNvSpPr/>
              <p:nvPr/>
            </p:nvSpPr>
            <p:spPr>
              <a:xfrm>
                <a:off x="10596926" y="4465832"/>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1</m:t>
                              </m:r>
                            </m:sub>
                          </m:sSub>
                        </m:e>
                      </m:d>
                    </m:oMath>
                  </m:oMathPara>
                </a14:m>
                <a:endParaRPr lang="en-US" dirty="0"/>
              </a:p>
            </p:txBody>
          </p:sp>
        </mc:Choice>
        <mc:Fallback xmlns="">
          <p:sp>
            <p:nvSpPr>
              <p:cNvPr id="22" name="Rectangle 21">
                <a:extLst>
                  <a:ext uri="{FF2B5EF4-FFF2-40B4-BE49-F238E27FC236}">
                    <a16:creationId xmlns:a16="http://schemas.microsoft.com/office/drawing/2014/main" id="{FEFD4140-0CE8-575F-1687-028EBED3DF9B}"/>
                  </a:ext>
                </a:extLst>
              </p:cNvPr>
              <p:cNvSpPr>
                <a:spLocks noRot="1" noChangeAspect="1" noMove="1" noResize="1" noEditPoints="1" noAdjustHandles="1" noChangeArrowheads="1" noChangeShapeType="1" noTextEdit="1"/>
              </p:cNvSpPr>
              <p:nvPr/>
            </p:nvSpPr>
            <p:spPr>
              <a:xfrm>
                <a:off x="10596926" y="4465832"/>
                <a:ext cx="616771"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C2163DE-5AC6-B0DD-78B9-589628A91669}"/>
                  </a:ext>
                </a:extLst>
              </p:cNvPr>
              <p:cNvSpPr/>
              <p:nvPr/>
            </p:nvSpPr>
            <p:spPr>
              <a:xfrm>
                <a:off x="10592531" y="4798894"/>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2</m:t>
                              </m:r>
                            </m:sub>
                          </m:sSub>
                        </m:e>
                      </m:d>
                    </m:oMath>
                  </m:oMathPara>
                </a14:m>
                <a:endParaRPr lang="en-US" dirty="0"/>
              </a:p>
            </p:txBody>
          </p:sp>
        </mc:Choice>
        <mc:Fallback xmlns="">
          <p:sp>
            <p:nvSpPr>
              <p:cNvPr id="23" name="Rectangle 22">
                <a:extLst>
                  <a:ext uri="{FF2B5EF4-FFF2-40B4-BE49-F238E27FC236}">
                    <a16:creationId xmlns:a16="http://schemas.microsoft.com/office/drawing/2014/main" id="{8C2163DE-5AC6-B0DD-78B9-589628A91669}"/>
                  </a:ext>
                </a:extLst>
              </p:cNvPr>
              <p:cNvSpPr>
                <a:spLocks noRot="1" noChangeAspect="1" noMove="1" noResize="1" noEditPoints="1" noAdjustHandles="1" noChangeArrowheads="1" noChangeShapeType="1" noTextEdit="1"/>
              </p:cNvSpPr>
              <p:nvPr/>
            </p:nvSpPr>
            <p:spPr>
              <a:xfrm>
                <a:off x="10592531" y="4798894"/>
                <a:ext cx="616771"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92587D04-DFA2-94BA-320B-F7C319F91F3A}"/>
                  </a:ext>
                </a:extLst>
              </p:cNvPr>
              <p:cNvSpPr/>
              <p:nvPr/>
            </p:nvSpPr>
            <p:spPr>
              <a:xfrm>
                <a:off x="10596609" y="5180564"/>
                <a:ext cx="616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3</m:t>
                              </m:r>
                            </m:sub>
                          </m:sSub>
                        </m:e>
                      </m:d>
                    </m:oMath>
                  </m:oMathPara>
                </a14:m>
                <a:endParaRPr lang="en-US" dirty="0"/>
              </a:p>
            </p:txBody>
          </p:sp>
        </mc:Choice>
        <mc:Fallback xmlns="">
          <p:sp>
            <p:nvSpPr>
              <p:cNvPr id="24" name="Rectangle 23">
                <a:extLst>
                  <a:ext uri="{FF2B5EF4-FFF2-40B4-BE49-F238E27FC236}">
                    <a16:creationId xmlns:a16="http://schemas.microsoft.com/office/drawing/2014/main" id="{92587D04-DFA2-94BA-320B-F7C319F91F3A}"/>
                  </a:ext>
                </a:extLst>
              </p:cNvPr>
              <p:cNvSpPr>
                <a:spLocks noRot="1" noChangeAspect="1" noMove="1" noResize="1" noEditPoints="1" noAdjustHandles="1" noChangeArrowheads="1" noChangeShapeType="1" noTextEdit="1"/>
              </p:cNvSpPr>
              <p:nvPr/>
            </p:nvSpPr>
            <p:spPr>
              <a:xfrm>
                <a:off x="10596609" y="5180564"/>
                <a:ext cx="616771"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C2A05528-03FE-7042-DA3D-918B651D015F}"/>
                  </a:ext>
                </a:extLst>
              </p:cNvPr>
              <p:cNvSpPr/>
              <p:nvPr/>
            </p:nvSpPr>
            <p:spPr>
              <a:xfrm>
                <a:off x="10592531" y="6184776"/>
                <a:ext cx="13116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r>
                            <a:rPr lang="en-CA" b="0" i="1" smtClean="0">
                              <a:latin typeface="Cambria Math" panose="02040503050406030204" pitchFamily="18" charset="0"/>
                            </a:rPr>
                            <m:t>𝑏</m:t>
                          </m:r>
                          <m:r>
                            <a:rPr lang="en-CA" b="0" i="1" smtClean="0">
                              <a:latin typeface="Cambria Math" panose="02040503050406030204" pitchFamily="18" charset="0"/>
                            </a:rPr>
                            <m:t>⊕</m:t>
                          </m:r>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m:t>
                          </m:r>
                        </m:e>
                      </m:d>
                    </m:oMath>
                  </m:oMathPara>
                </a14:m>
                <a:endParaRPr lang="en-US" dirty="0"/>
              </a:p>
            </p:txBody>
          </p:sp>
        </mc:Choice>
        <mc:Fallback xmlns="">
          <p:sp>
            <p:nvSpPr>
              <p:cNvPr id="25" name="Rectangle 24">
                <a:extLst>
                  <a:ext uri="{FF2B5EF4-FFF2-40B4-BE49-F238E27FC236}">
                    <a16:creationId xmlns:a16="http://schemas.microsoft.com/office/drawing/2014/main" id="{C2A05528-03FE-7042-DA3D-918B651D015F}"/>
                  </a:ext>
                </a:extLst>
              </p:cNvPr>
              <p:cNvSpPr>
                <a:spLocks noRot="1" noChangeAspect="1" noMove="1" noResize="1" noEditPoints="1" noAdjustHandles="1" noChangeArrowheads="1" noChangeShapeType="1" noTextEdit="1"/>
              </p:cNvSpPr>
              <p:nvPr/>
            </p:nvSpPr>
            <p:spPr>
              <a:xfrm>
                <a:off x="10592531" y="6184776"/>
                <a:ext cx="1311641" cy="369332"/>
              </a:xfrm>
              <a:prstGeom prst="rect">
                <a:avLst/>
              </a:prstGeom>
              <a:blipFill>
                <a:blip r:embed="rId13"/>
                <a:stretch>
                  <a:fillRect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6F728D63-CD89-C4F9-4548-758D537A216D}"/>
                  </a:ext>
                </a:extLst>
              </p:cNvPr>
              <p:cNvSpPr/>
              <p:nvPr/>
            </p:nvSpPr>
            <p:spPr>
              <a:xfrm>
                <a:off x="10584169" y="5805844"/>
                <a:ext cx="6362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𝑛</m:t>
                              </m:r>
                            </m:sub>
                          </m:sSub>
                        </m:e>
                      </m:d>
                    </m:oMath>
                  </m:oMathPara>
                </a14:m>
                <a:endParaRPr lang="en-US" dirty="0"/>
              </a:p>
            </p:txBody>
          </p:sp>
        </mc:Choice>
        <mc:Fallback xmlns="">
          <p:sp>
            <p:nvSpPr>
              <p:cNvPr id="26" name="Rectangle 25">
                <a:extLst>
                  <a:ext uri="{FF2B5EF4-FFF2-40B4-BE49-F238E27FC236}">
                    <a16:creationId xmlns:a16="http://schemas.microsoft.com/office/drawing/2014/main" id="{6F728D63-CD89-C4F9-4548-758D537A216D}"/>
                  </a:ext>
                </a:extLst>
              </p:cNvPr>
              <p:cNvSpPr>
                <a:spLocks noRot="1" noChangeAspect="1" noMove="1" noResize="1" noEditPoints="1" noAdjustHandles="1" noChangeArrowheads="1" noChangeShapeType="1" noTextEdit="1"/>
              </p:cNvSpPr>
              <p:nvPr/>
            </p:nvSpPr>
            <p:spPr>
              <a:xfrm>
                <a:off x="10584169" y="5805844"/>
                <a:ext cx="636200" cy="369332"/>
              </a:xfrm>
              <a:prstGeom prst="rect">
                <a:avLst/>
              </a:prstGeom>
              <a:blipFill>
                <a:blip r:embed="rId14"/>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29CEB2AD-68B9-221C-B693-9B0128B989AF}"/>
              </a:ext>
            </a:extLst>
          </p:cNvPr>
          <p:cNvSpPr txBox="1"/>
          <p:nvPr/>
        </p:nvSpPr>
        <p:spPr>
          <a:xfrm rot="5400000">
            <a:off x="10731394" y="5599127"/>
            <a:ext cx="475565"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883C81A-1285-50F9-22C9-18F43EAD110A}"/>
                  </a:ext>
                </a:extLst>
              </p:cNvPr>
              <p:cNvSpPr txBox="1"/>
              <p:nvPr/>
            </p:nvSpPr>
            <p:spPr>
              <a:xfrm>
                <a:off x="3103323" y="3962745"/>
                <a:ext cx="641827" cy="62421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𝐶</m:t>
                          </m:r>
                        </m:e>
                        <m:sub>
                          <m:r>
                            <a:rPr lang="en-CA" sz="3200" b="0" i="1" smtClean="0">
                              <a:latin typeface="Cambria Math" panose="02040503050406030204" pitchFamily="18" charset="0"/>
                            </a:rPr>
                            <m:t>𝑓</m:t>
                          </m:r>
                        </m:sub>
                      </m:sSub>
                    </m:oMath>
                  </m:oMathPara>
                </a14:m>
                <a:endParaRPr lang="en-US" sz="3200" dirty="0"/>
              </a:p>
            </p:txBody>
          </p:sp>
        </mc:Choice>
        <mc:Fallback xmlns="">
          <p:sp>
            <p:nvSpPr>
              <p:cNvPr id="28" name="TextBox 27">
                <a:extLst>
                  <a:ext uri="{FF2B5EF4-FFF2-40B4-BE49-F238E27FC236}">
                    <a16:creationId xmlns:a16="http://schemas.microsoft.com/office/drawing/2014/main" id="{C883C81A-1285-50F9-22C9-18F43EAD110A}"/>
                  </a:ext>
                </a:extLst>
              </p:cNvPr>
              <p:cNvSpPr txBox="1">
                <a:spLocks noRot="1" noChangeAspect="1" noMove="1" noResize="1" noEditPoints="1" noAdjustHandles="1" noChangeArrowheads="1" noChangeShapeType="1" noTextEdit="1"/>
              </p:cNvSpPr>
              <p:nvPr/>
            </p:nvSpPr>
            <p:spPr>
              <a:xfrm>
                <a:off x="3103323" y="3962745"/>
                <a:ext cx="641827" cy="624210"/>
              </a:xfrm>
              <a:prstGeom prst="rect">
                <a:avLst/>
              </a:prstGeom>
              <a:blipFill>
                <a:blip r:embed="rId15"/>
                <a:stretch>
                  <a:fillRect l="-3922" b="-14286"/>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69BF4AC5-57B8-D66F-9553-67B8234A24D7}"/>
              </a:ext>
            </a:extLst>
          </p:cNvPr>
          <p:cNvSpPr/>
          <p:nvPr/>
        </p:nvSpPr>
        <p:spPr>
          <a:xfrm>
            <a:off x="8720162" y="4932021"/>
            <a:ext cx="389570" cy="624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7B0F65E-BFBF-DD5F-511E-3086004827B3}"/>
              </a:ext>
            </a:extLst>
          </p:cNvPr>
          <p:cNvSpPr/>
          <p:nvPr/>
        </p:nvSpPr>
        <p:spPr>
          <a:xfrm>
            <a:off x="9321034" y="5805844"/>
            <a:ext cx="315425" cy="837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5A8D7D7-B597-3BDA-518D-5E118808E9AD}"/>
              </a:ext>
            </a:extLst>
          </p:cNvPr>
          <p:cNvSpPr/>
          <p:nvPr/>
        </p:nvSpPr>
        <p:spPr>
          <a:xfrm>
            <a:off x="9876018" y="5232684"/>
            <a:ext cx="389570" cy="427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B298ECF-B591-05A0-8648-E0A642B25870}"/>
              </a:ext>
            </a:extLst>
          </p:cNvPr>
          <p:cNvSpPr/>
          <p:nvPr/>
        </p:nvSpPr>
        <p:spPr>
          <a:xfrm>
            <a:off x="10154428" y="6179199"/>
            <a:ext cx="389570" cy="427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818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996C-B5F6-B594-B19D-FDB3BDDBA4D7}"/>
              </a:ext>
            </a:extLst>
          </p:cNvPr>
          <p:cNvSpPr>
            <a:spLocks noGrp="1"/>
          </p:cNvSpPr>
          <p:nvPr>
            <p:ph type="title"/>
          </p:nvPr>
        </p:nvSpPr>
        <p:spPr/>
        <p:txBody>
          <a:bodyPr/>
          <a:lstStyle/>
          <a:p>
            <a:r>
              <a:rPr lang="en-US" dirty="0"/>
              <a:t>Reversible computing, linear algebra style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AA8FCB-12CC-692A-1B75-ED3ACF8A8CF2}"/>
                  </a:ext>
                </a:extLst>
              </p:cNvPr>
              <p:cNvSpPr>
                <a:spLocks noGrp="1"/>
              </p:cNvSpPr>
              <p:nvPr>
                <p:ph idx="1"/>
              </p:nvPr>
            </p:nvSpPr>
            <p:spPr/>
            <p:txBody>
              <a:bodyPr>
                <a:normAutofit/>
              </a:bodyPr>
              <a:lstStyle/>
              <a:p>
                <a:r>
                  <a:rPr lang="en-US" sz="2400" dirty="0"/>
                  <a:t>As a sneak preview of quantum math, let’s put reversible computing on a linear algebraic foundations: the math of vectors, matrices, tensors.</a:t>
                </a:r>
              </a:p>
              <a:p>
                <a:endParaRPr lang="en-US" sz="2400" dirty="0"/>
              </a:p>
              <a:p>
                <a:r>
                  <a:rPr lang="en-US" sz="2400" dirty="0"/>
                  <a:t>States of </a:t>
                </a:r>
                <a14:m>
                  <m:oMath xmlns:m="http://schemas.openxmlformats.org/officeDocument/2006/math">
                    <m:r>
                      <a:rPr lang="en-CA" sz="2400" b="0" i="1" smtClean="0">
                        <a:latin typeface="Cambria Math" panose="02040503050406030204" pitchFamily="18" charset="0"/>
                      </a:rPr>
                      <m:t>𝑑</m:t>
                    </m:r>
                  </m:oMath>
                </a14:m>
                <a:r>
                  <a:rPr lang="en-US" sz="2400" dirty="0"/>
                  <a:t>-dim system </a:t>
                </a:r>
                <a14:m>
                  <m:oMath xmlns:m="http://schemas.openxmlformats.org/officeDocument/2006/math">
                    <m:r>
                      <a:rPr lang="en-CA" sz="2400" b="0" i="1" smtClean="0">
                        <a:latin typeface="Cambria Math" panose="02040503050406030204" pitchFamily="18" charset="0"/>
                      </a:rPr>
                      <m:t>𝑆</m:t>
                    </m:r>
                  </m:oMath>
                </a14:m>
                <a:r>
                  <a:rPr lang="en-US" sz="2400" dirty="0"/>
                  <a:t> are represented by </a:t>
                </a:r>
                <a14:m>
                  <m:oMath xmlns:m="http://schemas.openxmlformats.org/officeDocument/2006/math">
                    <m:r>
                      <a:rPr lang="en-CA" sz="2400" b="0" i="1" smtClean="0">
                        <a:latin typeface="Cambria Math" panose="02040503050406030204" pitchFamily="18" charset="0"/>
                      </a:rPr>
                      <m:t>𝑑</m:t>
                    </m:r>
                  </m:oMath>
                </a14:m>
                <a:r>
                  <a:rPr lang="en-US" sz="2400" dirty="0"/>
                  <a:t>-dim </a:t>
                </a:r>
                <a:r>
                  <a:rPr lang="en-US" sz="2400" b="1" i="1" dirty="0">
                    <a:solidFill>
                      <a:srgbClr val="C00000"/>
                    </a:solidFill>
                  </a:rPr>
                  <a:t>column vectors</a:t>
                </a:r>
              </a:p>
            </p:txBody>
          </p:sp>
        </mc:Choice>
        <mc:Fallback xmlns="">
          <p:sp>
            <p:nvSpPr>
              <p:cNvPr id="3" name="Content Placeholder 2">
                <a:extLst>
                  <a:ext uri="{FF2B5EF4-FFF2-40B4-BE49-F238E27FC236}">
                    <a16:creationId xmlns:a16="http://schemas.microsoft.com/office/drawing/2014/main" id="{61AA8FCB-12CC-692A-1B75-ED3ACF8A8CF2}"/>
                  </a:ext>
                </a:extLst>
              </p:cNvPr>
              <p:cNvSpPr>
                <a:spLocks noGrp="1" noRot="1" noChangeAspect="1" noMove="1" noResize="1" noEditPoints="1" noAdjustHandles="1" noChangeArrowheads="1" noChangeShapeType="1" noTextEdit="1"/>
              </p:cNvSpPr>
              <p:nvPr>
                <p:ph idx="1"/>
              </p:nvPr>
            </p:nvSpPr>
            <p:spPr>
              <a:blipFill>
                <a:blip r:embed="rId2"/>
                <a:stretch>
                  <a:fillRect l="-844" t="-1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273FB42-DEDE-B642-37B4-CE634C671BED}"/>
                  </a:ext>
                </a:extLst>
              </p:cNvPr>
              <p:cNvSpPr/>
              <p:nvPr/>
            </p:nvSpPr>
            <p:spPr>
              <a:xfrm>
                <a:off x="2851662" y="3937076"/>
                <a:ext cx="1291059"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|0⟩</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a:rPr lang="en-CA" b="0" i="1" smtClean="0">
                                    <a:latin typeface="Cambria Math" panose="02040503050406030204" pitchFamily="18" charset="0"/>
                                  </a:rPr>
                                  <m:t>1</m:t>
                                </m:r>
                              </m:e>
                            </m:mr>
                            <m:mr>
                              <m:e>
                                <m:r>
                                  <a:rPr lang="en-CA" b="0" i="1" smtClean="0">
                                    <a:latin typeface="Cambria Math" panose="02040503050406030204" pitchFamily="18" charset="0"/>
                                  </a:rPr>
                                  <m:t>0</m:t>
                                </m:r>
                              </m:e>
                            </m:mr>
                            <m:mr>
                              <m:e>
                                <m:r>
                                  <a:rPr lang="en-CA" b="0" i="1" smtClean="0">
                                    <a:latin typeface="Cambria Math" panose="02040503050406030204" pitchFamily="18" charset="0"/>
                                  </a:rPr>
                                  <m:t>⋮</m:t>
                                </m:r>
                              </m:e>
                            </m:mr>
                            <m:mr>
                              <m:e>
                                <m:r>
                                  <a:rPr lang="en-CA" b="0" i="1" smtClean="0">
                                    <a:latin typeface="Cambria Math" panose="02040503050406030204" pitchFamily="18" charset="0"/>
                                  </a:rPr>
                                  <m:t>0</m:t>
                                </m:r>
                              </m:e>
                            </m:mr>
                          </m:m>
                        </m:e>
                      </m:d>
                    </m:oMath>
                  </m:oMathPara>
                </a14:m>
                <a:endParaRPr lang="en-US" dirty="0"/>
              </a:p>
            </p:txBody>
          </p:sp>
        </mc:Choice>
        <mc:Fallback xmlns="">
          <p:sp>
            <p:nvSpPr>
              <p:cNvPr id="6" name="Rectangle 5">
                <a:extLst>
                  <a:ext uri="{FF2B5EF4-FFF2-40B4-BE49-F238E27FC236}">
                    <a16:creationId xmlns:a16="http://schemas.microsoft.com/office/drawing/2014/main" id="{B273FB42-DEDE-B642-37B4-CE634C671BED}"/>
                  </a:ext>
                </a:extLst>
              </p:cNvPr>
              <p:cNvSpPr>
                <a:spLocks noRot="1" noChangeAspect="1" noMove="1" noResize="1" noEditPoints="1" noAdjustHandles="1" noChangeArrowheads="1" noChangeShapeType="1" noTextEdit="1"/>
              </p:cNvSpPr>
              <p:nvPr/>
            </p:nvSpPr>
            <p:spPr>
              <a:xfrm>
                <a:off x="2851662" y="3937076"/>
                <a:ext cx="1291059" cy="1126975"/>
              </a:xfrm>
              <a:prstGeom prst="rect">
                <a:avLst/>
              </a:prstGeom>
              <a:blipFill>
                <a:blip r:embed="rId3"/>
                <a:stretch>
                  <a:fillRect b="-2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4DF8F0E-8FEC-6462-C4A6-285D5448D24E}"/>
                  </a:ext>
                </a:extLst>
              </p:cNvPr>
              <p:cNvSpPr/>
              <p:nvPr/>
            </p:nvSpPr>
            <p:spPr>
              <a:xfrm>
                <a:off x="4542861" y="3937075"/>
                <a:ext cx="1291059"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|1⟩</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CA" b="0" i="1" smtClean="0">
                                    <a:latin typeface="Cambria Math" panose="02040503050406030204" pitchFamily="18" charset="0"/>
                                  </a:rPr>
                                  <m:t>0</m:t>
                                </m:r>
                              </m:e>
                            </m:mr>
                            <m:mr>
                              <m:e>
                                <m:r>
                                  <a:rPr lang="en-CA" b="0" i="1" smtClean="0">
                                    <a:latin typeface="Cambria Math" panose="02040503050406030204" pitchFamily="18" charset="0"/>
                                  </a:rPr>
                                  <m:t>1</m:t>
                                </m:r>
                              </m:e>
                            </m:mr>
                            <m:mr>
                              <m:e>
                                <m:r>
                                  <a:rPr lang="en-CA" i="1">
                                    <a:latin typeface="Cambria Math" panose="02040503050406030204" pitchFamily="18" charset="0"/>
                                  </a:rPr>
                                  <m:t>⋮</m:t>
                                </m:r>
                              </m:e>
                            </m:mr>
                            <m:mr>
                              <m:e>
                                <m:r>
                                  <a:rPr lang="en-CA" i="1">
                                    <a:latin typeface="Cambria Math" panose="02040503050406030204" pitchFamily="18" charset="0"/>
                                  </a:rPr>
                                  <m:t>0</m:t>
                                </m:r>
                              </m:e>
                            </m:mr>
                          </m:m>
                        </m:e>
                      </m:d>
                    </m:oMath>
                  </m:oMathPara>
                </a14:m>
                <a:endParaRPr lang="en-US" dirty="0"/>
              </a:p>
            </p:txBody>
          </p:sp>
        </mc:Choice>
        <mc:Fallback xmlns="">
          <p:sp>
            <p:nvSpPr>
              <p:cNvPr id="7" name="Rectangle 6">
                <a:extLst>
                  <a:ext uri="{FF2B5EF4-FFF2-40B4-BE49-F238E27FC236}">
                    <a16:creationId xmlns:a16="http://schemas.microsoft.com/office/drawing/2014/main" id="{D4DF8F0E-8FEC-6462-C4A6-285D5448D24E}"/>
                  </a:ext>
                </a:extLst>
              </p:cNvPr>
              <p:cNvSpPr>
                <a:spLocks noRot="1" noChangeAspect="1" noMove="1" noResize="1" noEditPoints="1" noAdjustHandles="1" noChangeArrowheads="1" noChangeShapeType="1" noTextEdit="1"/>
              </p:cNvSpPr>
              <p:nvPr/>
            </p:nvSpPr>
            <p:spPr>
              <a:xfrm>
                <a:off x="4542861" y="3937075"/>
                <a:ext cx="1291059" cy="1126975"/>
              </a:xfrm>
              <a:prstGeom prst="rect">
                <a:avLst/>
              </a:prstGeom>
              <a:blipFill>
                <a:blip r:embed="rId4"/>
                <a:stretch>
                  <a:fillRect b="-2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54ED92C-8FE3-7965-BBA3-ABA3EB4685BB}"/>
                  </a:ext>
                </a:extLst>
              </p:cNvPr>
              <p:cNvSpPr/>
              <p:nvPr/>
            </p:nvSpPr>
            <p:spPr>
              <a:xfrm>
                <a:off x="7724404" y="3937075"/>
                <a:ext cx="1707134"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𝑑</m:t>
                      </m:r>
                      <m:r>
                        <a:rPr lang="en-CA" b="0" i="1" smtClean="0">
                          <a:latin typeface="Cambria Math" panose="02040503050406030204" pitchFamily="18" charset="0"/>
                        </a:rPr>
                        <m:t>−1⟩=</m:t>
                      </m:r>
                      <m:d>
                        <m:dPr>
                          <m:ctrlPr>
                            <a:rPr lang="en-US" b="0"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CA" b="0" i="1" smtClean="0">
                                    <a:latin typeface="Cambria Math" panose="02040503050406030204" pitchFamily="18" charset="0"/>
                                  </a:rPr>
                                  <m:t>0</m:t>
                                </m:r>
                              </m:e>
                            </m:mr>
                            <m:mr>
                              <m:e>
                                <m:r>
                                  <a:rPr lang="en-CA" i="1">
                                    <a:latin typeface="Cambria Math" panose="02040503050406030204" pitchFamily="18" charset="0"/>
                                  </a:rPr>
                                  <m:t>0</m:t>
                                </m:r>
                              </m:e>
                            </m:mr>
                            <m:mr>
                              <m:e>
                                <m:r>
                                  <a:rPr lang="en-CA" i="1">
                                    <a:latin typeface="Cambria Math" panose="02040503050406030204" pitchFamily="18" charset="0"/>
                                  </a:rPr>
                                  <m:t>⋮</m:t>
                                </m:r>
                              </m:e>
                            </m:mr>
                            <m:mr>
                              <m:e>
                                <m:r>
                                  <a:rPr lang="en-CA" b="0" i="1" smtClean="0">
                                    <a:latin typeface="Cambria Math" panose="02040503050406030204" pitchFamily="18" charset="0"/>
                                  </a:rPr>
                                  <m:t>1</m:t>
                                </m:r>
                              </m:e>
                            </m:mr>
                          </m:m>
                        </m:e>
                      </m:d>
                    </m:oMath>
                  </m:oMathPara>
                </a14:m>
                <a:endParaRPr lang="en-US" dirty="0"/>
              </a:p>
            </p:txBody>
          </p:sp>
        </mc:Choice>
        <mc:Fallback xmlns="">
          <p:sp>
            <p:nvSpPr>
              <p:cNvPr id="8" name="Rectangle 7">
                <a:extLst>
                  <a:ext uri="{FF2B5EF4-FFF2-40B4-BE49-F238E27FC236}">
                    <a16:creationId xmlns:a16="http://schemas.microsoft.com/office/drawing/2014/main" id="{E54ED92C-8FE3-7965-BBA3-ABA3EB4685BB}"/>
                  </a:ext>
                </a:extLst>
              </p:cNvPr>
              <p:cNvSpPr>
                <a:spLocks noRot="1" noChangeAspect="1" noMove="1" noResize="1" noEditPoints="1" noAdjustHandles="1" noChangeArrowheads="1" noChangeShapeType="1" noTextEdit="1"/>
              </p:cNvSpPr>
              <p:nvPr/>
            </p:nvSpPr>
            <p:spPr>
              <a:xfrm>
                <a:off x="7724404" y="3937075"/>
                <a:ext cx="1707134" cy="1126975"/>
              </a:xfrm>
              <a:prstGeom prst="rect">
                <a:avLst/>
              </a:prstGeom>
              <a:blipFill>
                <a:blip r:embed="rId5"/>
                <a:stretch>
                  <a:fillRect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45499D5-F7AC-DC43-6BEE-0143F0FCC89F}"/>
                  </a:ext>
                </a:extLst>
              </p:cNvPr>
              <p:cNvSpPr/>
              <p:nvPr/>
            </p:nvSpPr>
            <p:spPr>
              <a:xfrm>
                <a:off x="6493718" y="4358023"/>
                <a:ext cx="46198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m:t>
                      </m:r>
                    </m:oMath>
                  </m:oMathPara>
                </a14:m>
                <a:endParaRPr lang="en-US" sz="2000" dirty="0"/>
              </a:p>
            </p:txBody>
          </p:sp>
        </mc:Choice>
        <mc:Fallback xmlns="">
          <p:sp>
            <p:nvSpPr>
              <p:cNvPr id="9" name="Rectangle 8">
                <a:extLst>
                  <a:ext uri="{FF2B5EF4-FFF2-40B4-BE49-F238E27FC236}">
                    <a16:creationId xmlns:a16="http://schemas.microsoft.com/office/drawing/2014/main" id="{845499D5-F7AC-DC43-6BEE-0143F0FCC89F}"/>
                  </a:ext>
                </a:extLst>
              </p:cNvPr>
              <p:cNvSpPr>
                <a:spLocks noRot="1" noChangeAspect="1" noMove="1" noResize="1" noEditPoints="1" noAdjustHandles="1" noChangeArrowheads="1" noChangeShapeType="1" noTextEdit="1"/>
              </p:cNvSpPr>
              <p:nvPr/>
            </p:nvSpPr>
            <p:spPr>
              <a:xfrm>
                <a:off x="6493718" y="4358023"/>
                <a:ext cx="461985" cy="40011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847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996C-B5F6-B594-B19D-FDB3BDDBA4D7}"/>
              </a:ext>
            </a:extLst>
          </p:cNvPr>
          <p:cNvSpPr>
            <a:spLocks noGrp="1"/>
          </p:cNvSpPr>
          <p:nvPr>
            <p:ph type="title"/>
          </p:nvPr>
        </p:nvSpPr>
        <p:spPr/>
        <p:txBody>
          <a:bodyPr/>
          <a:lstStyle/>
          <a:p>
            <a:r>
              <a:rPr lang="en-US" dirty="0"/>
              <a:t>Transformation matrices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AA8FCB-12CC-692A-1B75-ED3ACF8A8CF2}"/>
                  </a:ext>
                </a:extLst>
              </p:cNvPr>
              <p:cNvSpPr>
                <a:spLocks noGrp="1"/>
              </p:cNvSpPr>
              <p:nvPr>
                <p:ph idx="1"/>
              </p:nvPr>
            </p:nvSpPr>
            <p:spPr/>
            <p:txBody>
              <a:bodyPr>
                <a:normAutofit/>
              </a:bodyPr>
              <a:lstStyle/>
              <a:p>
                <a:r>
                  <a:rPr lang="en-CA" sz="2400" dirty="0"/>
                  <a:t>Reversible transformations correspond to</a:t>
                </a:r>
                <a:r>
                  <a:rPr lang="en-CA" sz="2400" b="0" dirty="0"/>
                  <a:t> </a:t>
                </a:r>
                <a14:m>
                  <m:oMath xmlns:m="http://schemas.openxmlformats.org/officeDocument/2006/math">
                    <m:r>
                      <a:rPr lang="en-CA" sz="2400" b="0" i="1" smtClean="0">
                        <a:latin typeface="Cambria Math" panose="02040503050406030204" pitchFamily="18" charset="0"/>
                      </a:rPr>
                      <m:t>𝑑</m:t>
                    </m:r>
                    <m:r>
                      <a:rPr lang="en-CA" sz="2400" b="0" i="1" smtClean="0">
                        <a:latin typeface="Cambria Math" panose="02040503050406030204" pitchFamily="18" charset="0"/>
                      </a:rPr>
                      <m:t>×</m:t>
                    </m:r>
                    <m:r>
                      <a:rPr lang="en-CA" sz="2400" b="0" i="1" smtClean="0">
                        <a:latin typeface="Cambria Math" panose="02040503050406030204" pitchFamily="18" charset="0"/>
                      </a:rPr>
                      <m:t>𝑑</m:t>
                    </m:r>
                  </m:oMath>
                </a14:m>
                <a:r>
                  <a:rPr lang="en-CA" sz="2400" dirty="0"/>
                  <a:t> </a:t>
                </a:r>
                <a:r>
                  <a:rPr lang="en-CA" sz="2400" b="1" i="1" dirty="0"/>
                  <a:t>permutation matrices</a:t>
                </a:r>
                <a:r>
                  <a:rPr lang="en-CA" sz="2400" dirty="0"/>
                  <a:t>.</a:t>
                </a:r>
              </a:p>
              <a:p>
                <a:endParaRPr lang="en-CA" sz="2400" dirty="0"/>
              </a:p>
              <a:p>
                <a:endParaRPr lang="en-CA" sz="2400" dirty="0"/>
              </a:p>
              <a:p>
                <a:pPr marL="0" indent="0">
                  <a:buNone/>
                </a:pPr>
                <a:endParaRPr lang="en-CA" sz="2400" dirty="0"/>
              </a:p>
              <a:p>
                <a:endParaRPr lang="en-CA" sz="2400" dirty="0"/>
              </a:p>
              <a:p>
                <a:r>
                  <a:rPr lang="en-CA" sz="2400" dirty="0"/>
                  <a:t>Applying transformation </a:t>
                </a:r>
                <a14:m>
                  <m:oMath xmlns:m="http://schemas.openxmlformats.org/officeDocument/2006/math">
                    <m:r>
                      <a:rPr lang="en-CA" sz="2400" b="0" i="1" smtClean="0">
                        <a:latin typeface="Cambria Math" panose="02040503050406030204" pitchFamily="18" charset="0"/>
                      </a:rPr>
                      <m:t>𝑅</m:t>
                    </m:r>
                    <m:r>
                      <a:rPr lang="en-CA" sz="2400" b="0" i="1" smtClean="0">
                        <a:latin typeface="Cambria Math" panose="02040503050406030204" pitchFamily="18" charset="0"/>
                      </a:rPr>
                      <m:t> </m:t>
                    </m:r>
                  </m:oMath>
                </a14:m>
                <a:r>
                  <a:rPr lang="en-CA" sz="2400" dirty="0"/>
                  <a:t>to </a:t>
                </a:r>
                <a14:m>
                  <m:oMath xmlns:m="http://schemas.openxmlformats.org/officeDocument/2006/math">
                    <m:r>
                      <a:rPr lang="en-CA" sz="2400" b="0" i="1" smtClean="0">
                        <a:latin typeface="Cambria Math" panose="02040503050406030204" pitchFamily="18" charset="0"/>
                      </a:rPr>
                      <m:t>|</m:t>
                    </m:r>
                    <m:r>
                      <a:rPr lang="en-CA" sz="2400" b="0" i="1" smtClean="0">
                        <a:latin typeface="Cambria Math" panose="02040503050406030204" pitchFamily="18" charset="0"/>
                      </a:rPr>
                      <m:t>𝑥</m:t>
                    </m:r>
                    <m:r>
                      <a:rPr lang="en-CA" sz="2400" b="0" i="1" smtClean="0">
                        <a:latin typeface="Cambria Math" panose="02040503050406030204" pitchFamily="18" charset="0"/>
                      </a:rPr>
                      <m:t>⟩</m:t>
                    </m:r>
                  </m:oMath>
                </a14:m>
                <a:r>
                  <a:rPr lang="en-CA" sz="2400" dirty="0"/>
                  <a:t> corresponds to matrix-vector multiplication.</a:t>
                </a:r>
              </a:p>
            </p:txBody>
          </p:sp>
        </mc:Choice>
        <mc:Fallback xmlns="">
          <p:sp>
            <p:nvSpPr>
              <p:cNvPr id="3" name="Content Placeholder 2">
                <a:extLst>
                  <a:ext uri="{FF2B5EF4-FFF2-40B4-BE49-F238E27FC236}">
                    <a16:creationId xmlns:a16="http://schemas.microsoft.com/office/drawing/2014/main" id="{61AA8FCB-12CC-692A-1B75-ED3ACF8A8CF2}"/>
                  </a:ext>
                </a:extLst>
              </p:cNvPr>
              <p:cNvSpPr>
                <a:spLocks noGrp="1" noRot="1" noChangeAspect="1" noMove="1" noResize="1" noEditPoints="1" noAdjustHandles="1" noChangeArrowheads="1" noChangeShapeType="1" noTextEdit="1"/>
              </p:cNvSpPr>
              <p:nvPr>
                <p:ph idx="1"/>
              </p:nvPr>
            </p:nvSpPr>
            <p:spPr>
              <a:blipFill>
                <a:blip r:embed="rId2"/>
                <a:stretch>
                  <a:fillRect l="-844" t="-1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2666600-D6A4-A09D-F2EC-67701DCC16F3}"/>
                  </a:ext>
                </a:extLst>
              </p:cNvPr>
              <p:cNvSpPr/>
              <p:nvPr/>
            </p:nvSpPr>
            <p:spPr>
              <a:xfrm>
                <a:off x="4208975" y="2604094"/>
                <a:ext cx="2240485" cy="1055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𝑅</m:t>
                      </m:r>
                      <m:r>
                        <a:rPr lang="en-CA" b="0" i="1" smtClean="0">
                          <a:latin typeface="Cambria Math" panose="02040503050406030204" pitchFamily="18" charset="0"/>
                        </a:rPr>
                        <m:t>=</m:t>
                      </m:r>
                      <m:d>
                        <m:dPr>
                          <m:ctrlPr>
                            <a:rPr lang="en-CA" b="0" i="1" smtClean="0">
                              <a:latin typeface="Cambria Math" panose="02040503050406030204" pitchFamily="18" charset="0"/>
                            </a:rPr>
                          </m:ctrlPr>
                        </m:dPr>
                        <m:e>
                          <m:m>
                            <m:mPr>
                              <m:mcs>
                                <m:mc>
                                  <m:mcPr>
                                    <m:count m:val="2"/>
                                    <m:mcJc m:val="center"/>
                                  </m:mcPr>
                                </m:mc>
                              </m:mcs>
                              <m:ctrlPr>
                                <a:rPr lang="en-CA" b="0" i="1" smtClean="0">
                                  <a:latin typeface="Cambria Math" panose="02040503050406030204" pitchFamily="18" charset="0"/>
                                </a:rPr>
                              </m:ctrlPr>
                            </m:mPr>
                            <m:mr>
                              <m:e>
                                <m:m>
                                  <m:mPr>
                                    <m:mcs>
                                      <m:mc>
                                        <m:mcPr>
                                          <m:count m:val="2"/>
                                          <m:mcJc m:val="center"/>
                                        </m:mcPr>
                                      </m:mc>
                                    </m:mcs>
                                    <m:ctrlPr>
                                      <a:rPr lang="en-CA" b="0" i="1" smtClean="0">
                                        <a:latin typeface="Cambria Math" panose="02040503050406030204" pitchFamily="18" charset="0"/>
                                      </a:rPr>
                                    </m:ctrlPr>
                                  </m:mPr>
                                  <m:mr>
                                    <m:e>
                                      <m:r>
                                        <m:rPr>
                                          <m:brk m:alnAt="7"/>
                                        </m:rPr>
                                        <a:rPr lang="en-CA" b="0" i="1" smtClean="0">
                                          <a:latin typeface="Cambria Math" panose="02040503050406030204" pitchFamily="18" charset="0"/>
                                        </a:rPr>
                                        <m:t>0</m:t>
                                      </m:r>
                                    </m:e>
                                    <m:e>
                                      <m:r>
                                        <a:rPr lang="en-CA" b="0" i="1" smtClean="0">
                                          <a:latin typeface="Cambria Math" panose="02040503050406030204" pitchFamily="18" charset="0"/>
                                        </a:rPr>
                                        <m:t>0</m:t>
                                      </m:r>
                                    </m:e>
                                  </m:mr>
                                  <m:mr>
                                    <m:e>
                                      <m:r>
                                        <a:rPr lang="en-CA" b="0" i="1" smtClean="0">
                                          <a:latin typeface="Cambria Math" panose="02040503050406030204" pitchFamily="18" charset="0"/>
                                        </a:rPr>
                                        <m:t>0</m:t>
                                      </m:r>
                                    </m:e>
                                    <m:e>
                                      <m:r>
                                        <a:rPr lang="en-CA" b="0" i="1" smtClean="0">
                                          <a:latin typeface="Cambria Math" panose="02040503050406030204" pitchFamily="18" charset="0"/>
                                        </a:rPr>
                                        <m:t>0</m:t>
                                      </m:r>
                                    </m:e>
                                  </m:mr>
                                </m:m>
                              </m:e>
                              <m:e>
                                <m:m>
                                  <m:mPr>
                                    <m:mcs>
                                      <m:mc>
                                        <m:mcPr>
                                          <m:count m:val="2"/>
                                          <m:mcJc m:val="center"/>
                                        </m:mcPr>
                                      </m:mc>
                                    </m:mcs>
                                    <m:ctrlPr>
                                      <a:rPr lang="en-CA" b="0" i="1" smtClean="0">
                                        <a:latin typeface="Cambria Math" panose="02040503050406030204" pitchFamily="18" charset="0"/>
                                      </a:rPr>
                                    </m:ctrlPr>
                                  </m:mPr>
                                  <m:mr>
                                    <m:e>
                                      <m:r>
                                        <m:rPr>
                                          <m:brk m:alnAt="7"/>
                                        </m:rPr>
                                        <a:rPr lang="en-CA" b="1" i="1" smtClean="0">
                                          <a:solidFill>
                                            <a:srgbClr val="C00000"/>
                                          </a:solidFill>
                                          <a:latin typeface="Cambria Math" panose="02040503050406030204" pitchFamily="18" charset="0"/>
                                        </a:rPr>
                                        <m:t>𝟏</m:t>
                                      </m:r>
                                    </m:e>
                                    <m:e>
                                      <m:r>
                                        <a:rPr lang="en-CA" b="0" i="1" smtClean="0">
                                          <a:latin typeface="Cambria Math" panose="02040503050406030204" pitchFamily="18" charset="0"/>
                                        </a:rPr>
                                        <m:t>0</m:t>
                                      </m:r>
                                    </m:e>
                                  </m:mr>
                                  <m:mr>
                                    <m:e>
                                      <m:r>
                                        <a:rPr lang="en-CA" b="0" i="1" smtClean="0">
                                          <a:latin typeface="Cambria Math" panose="02040503050406030204" pitchFamily="18" charset="0"/>
                                        </a:rPr>
                                        <m:t>0</m:t>
                                      </m:r>
                                    </m:e>
                                    <m:e>
                                      <m:r>
                                        <a:rPr lang="en-CA" b="1" i="1" smtClean="0">
                                          <a:solidFill>
                                            <a:srgbClr val="C00000"/>
                                          </a:solidFill>
                                          <a:latin typeface="Cambria Math" panose="02040503050406030204" pitchFamily="18" charset="0"/>
                                        </a:rPr>
                                        <m:t>𝟏</m:t>
                                      </m:r>
                                    </m:e>
                                  </m:mr>
                                </m:m>
                              </m:e>
                            </m:mr>
                            <m:mr>
                              <m:e>
                                <m:m>
                                  <m:mPr>
                                    <m:mcs>
                                      <m:mc>
                                        <m:mcPr>
                                          <m:count m:val="2"/>
                                          <m:mcJc m:val="center"/>
                                        </m:mcPr>
                                      </m:mc>
                                    </m:mcs>
                                    <m:ctrlPr>
                                      <a:rPr lang="en-CA" b="0" i="1" smtClean="0">
                                        <a:latin typeface="Cambria Math" panose="02040503050406030204" pitchFamily="18" charset="0"/>
                                      </a:rPr>
                                    </m:ctrlPr>
                                  </m:mPr>
                                  <m:mr>
                                    <m:e>
                                      <m:r>
                                        <m:rPr>
                                          <m:brk m:alnAt="7"/>
                                        </m:rPr>
                                        <a:rPr lang="en-CA" b="1" i="1" smtClean="0">
                                          <a:solidFill>
                                            <a:srgbClr val="C00000"/>
                                          </a:solidFill>
                                          <a:latin typeface="Cambria Math" panose="02040503050406030204" pitchFamily="18" charset="0"/>
                                        </a:rPr>
                                        <m:t>𝟏</m:t>
                                      </m:r>
                                    </m:e>
                                    <m:e>
                                      <m:r>
                                        <a:rPr lang="en-CA" b="0" i="1" smtClean="0">
                                          <a:latin typeface="Cambria Math" panose="02040503050406030204" pitchFamily="18" charset="0"/>
                                        </a:rPr>
                                        <m:t>0</m:t>
                                      </m:r>
                                    </m:e>
                                  </m:mr>
                                  <m:mr>
                                    <m:e>
                                      <m:r>
                                        <a:rPr lang="en-CA" b="0" i="1" smtClean="0">
                                          <a:latin typeface="Cambria Math" panose="02040503050406030204" pitchFamily="18" charset="0"/>
                                        </a:rPr>
                                        <m:t>0</m:t>
                                      </m:r>
                                    </m:e>
                                    <m:e>
                                      <m:r>
                                        <a:rPr lang="en-CA" b="1" i="1" smtClean="0">
                                          <a:solidFill>
                                            <a:srgbClr val="C00000"/>
                                          </a:solidFill>
                                          <a:latin typeface="Cambria Math" panose="02040503050406030204" pitchFamily="18" charset="0"/>
                                        </a:rPr>
                                        <m:t>𝟏</m:t>
                                      </m:r>
                                    </m:e>
                                  </m:mr>
                                </m:m>
                              </m:e>
                              <m:e>
                                <m:m>
                                  <m:mPr>
                                    <m:mcs>
                                      <m:mc>
                                        <m:mcPr>
                                          <m:count m:val="2"/>
                                          <m:mcJc m:val="center"/>
                                        </m:mcPr>
                                      </m:mc>
                                    </m:mcs>
                                    <m:ctrlPr>
                                      <a:rPr lang="en-CA" b="0" i="1" smtClean="0">
                                        <a:latin typeface="Cambria Math" panose="02040503050406030204" pitchFamily="18" charset="0"/>
                                      </a:rPr>
                                    </m:ctrlPr>
                                  </m:mPr>
                                  <m:mr>
                                    <m:e>
                                      <m:r>
                                        <m:rPr>
                                          <m:brk m:alnAt="7"/>
                                        </m:rPr>
                                        <a:rPr lang="en-CA" b="0" i="1" smtClean="0">
                                          <a:latin typeface="Cambria Math" panose="02040503050406030204" pitchFamily="18" charset="0"/>
                                        </a:rPr>
                                        <m:t>0</m:t>
                                      </m:r>
                                    </m:e>
                                    <m:e>
                                      <m:r>
                                        <a:rPr lang="en-CA" b="0" i="1" smtClean="0">
                                          <a:latin typeface="Cambria Math" panose="02040503050406030204" pitchFamily="18" charset="0"/>
                                        </a:rPr>
                                        <m:t>0</m:t>
                                      </m:r>
                                    </m:e>
                                  </m:mr>
                                  <m:mr>
                                    <m:e>
                                      <m:r>
                                        <a:rPr lang="en-CA" b="0" i="1" smtClean="0">
                                          <a:latin typeface="Cambria Math" panose="02040503050406030204" pitchFamily="18" charset="0"/>
                                        </a:rPr>
                                        <m:t>0</m:t>
                                      </m:r>
                                    </m:e>
                                    <m:e>
                                      <m:r>
                                        <a:rPr lang="en-CA" b="0" i="1" smtClean="0">
                                          <a:latin typeface="Cambria Math" panose="02040503050406030204" pitchFamily="18" charset="0"/>
                                        </a:rPr>
                                        <m:t>0</m:t>
                                      </m:r>
                                    </m:e>
                                  </m:mr>
                                </m:m>
                              </m:e>
                            </m:mr>
                          </m:m>
                        </m:e>
                      </m:d>
                    </m:oMath>
                  </m:oMathPara>
                </a14:m>
                <a:endParaRPr lang="en-US" dirty="0"/>
              </a:p>
            </p:txBody>
          </p:sp>
        </mc:Choice>
        <mc:Fallback xmlns="">
          <p:sp>
            <p:nvSpPr>
              <p:cNvPr id="6" name="Rectangle 5">
                <a:extLst>
                  <a:ext uri="{FF2B5EF4-FFF2-40B4-BE49-F238E27FC236}">
                    <a16:creationId xmlns:a16="http://schemas.microsoft.com/office/drawing/2014/main" id="{E2666600-D6A4-A09D-F2EC-67701DCC16F3}"/>
                  </a:ext>
                </a:extLst>
              </p:cNvPr>
              <p:cNvSpPr>
                <a:spLocks noRot="1" noChangeAspect="1" noMove="1" noResize="1" noEditPoints="1" noAdjustHandles="1" noChangeArrowheads="1" noChangeShapeType="1" noTextEdit="1"/>
              </p:cNvSpPr>
              <p:nvPr/>
            </p:nvSpPr>
            <p:spPr>
              <a:xfrm>
                <a:off x="4208975" y="2604094"/>
                <a:ext cx="2240485" cy="1055995"/>
              </a:xfrm>
              <a:prstGeom prst="rect">
                <a:avLst/>
              </a:prstGeom>
              <a:blipFill>
                <a:blip r:embed="rId3"/>
                <a:stretch>
                  <a:fillRect b="-238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2EDF7646-10FB-3664-64E7-34AF253AF787}"/>
              </a:ext>
            </a:extLst>
          </p:cNvPr>
          <p:cNvSpPr/>
          <p:nvPr/>
        </p:nvSpPr>
        <p:spPr>
          <a:xfrm>
            <a:off x="8189074" y="2280928"/>
            <a:ext cx="4379383" cy="646331"/>
          </a:xfrm>
          <a:prstGeom prst="rect">
            <a:avLst/>
          </a:prstGeom>
        </p:spPr>
        <p:txBody>
          <a:bodyPr wrap="square">
            <a:spAutoFit/>
          </a:bodyPr>
          <a:lstStyle/>
          <a:p>
            <a:r>
              <a:rPr lang="en-CA" dirty="0">
                <a:solidFill>
                  <a:srgbClr val="C00000"/>
                </a:solidFill>
              </a:rPr>
              <a:t>Matrix with exactly one 1 in </a:t>
            </a:r>
            <a:br>
              <a:rPr lang="en-CA" dirty="0">
                <a:solidFill>
                  <a:srgbClr val="C00000"/>
                </a:solidFill>
              </a:rPr>
            </a:br>
            <a:r>
              <a:rPr lang="en-CA" dirty="0">
                <a:solidFill>
                  <a:srgbClr val="C00000"/>
                </a:solidFill>
              </a:rPr>
              <a:t>each column and row</a:t>
            </a:r>
            <a:endParaRPr lang="en-US" dirty="0">
              <a:solidFill>
                <a:srgbClr val="C00000"/>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EFE5C74-7F83-DA81-B5F3-813A3273DB80}"/>
                  </a:ext>
                </a:extLst>
              </p:cNvPr>
              <p:cNvSpPr/>
              <p:nvPr/>
            </p:nvSpPr>
            <p:spPr>
              <a:xfrm>
                <a:off x="3447099" y="4815593"/>
                <a:ext cx="4353051"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𝑦</m:t>
                          </m:r>
                        </m:e>
                      </m:d>
                      <m:r>
                        <a:rPr lang="en-CA" b="0" i="1" smtClean="0">
                          <a:latin typeface="Cambria Math" panose="02040503050406030204" pitchFamily="18" charset="0"/>
                        </a:rPr>
                        <m:t>=</m:t>
                      </m:r>
                      <m:r>
                        <a:rPr lang="en-CA" b="0" i="1" smtClean="0">
                          <a:latin typeface="Cambria Math" panose="02040503050406030204" pitchFamily="18" charset="0"/>
                        </a:rPr>
                        <m:t>𝑅</m:t>
                      </m:r>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𝑥</m:t>
                          </m:r>
                        </m:e>
                      </m:d>
                      <m:r>
                        <a:rPr lang="en-CA" b="0" i="1" smtClean="0">
                          <a:latin typeface="Cambria Math" panose="02040503050406030204" pitchFamily="18" charset="0"/>
                        </a:rPr>
                        <m:t>=</m:t>
                      </m:r>
                      <m:d>
                        <m:dPr>
                          <m:ctrlPr>
                            <a:rPr lang="en-CA" b="0" i="1" smtClean="0">
                              <a:latin typeface="Cambria Math" panose="02040503050406030204" pitchFamily="18" charset="0"/>
                            </a:rPr>
                          </m:ctrlPr>
                        </m:dPr>
                        <m:e>
                          <m:m>
                            <m:mPr>
                              <m:mcs>
                                <m:mc>
                                  <m:mcPr>
                                    <m:count m:val="2"/>
                                    <m:mcJc m:val="center"/>
                                  </m:mcPr>
                                </m:mc>
                              </m:mcs>
                              <m:ctrlPr>
                                <a:rPr lang="en-CA" b="0" i="1" smtClean="0">
                                  <a:latin typeface="Cambria Math" panose="02040503050406030204" pitchFamily="18" charset="0"/>
                                </a:rPr>
                              </m:ctrlPr>
                            </m:mPr>
                            <m:mr>
                              <m:e>
                                <m:m>
                                  <m:mPr>
                                    <m:mcs>
                                      <m:mc>
                                        <m:mcPr>
                                          <m:count m:val="2"/>
                                          <m:mcJc m:val="center"/>
                                        </m:mcPr>
                                      </m:mc>
                                    </m:mcs>
                                    <m:ctrlPr>
                                      <a:rPr lang="en-CA" b="0" i="1" smtClean="0">
                                        <a:latin typeface="Cambria Math" panose="02040503050406030204" pitchFamily="18" charset="0"/>
                                      </a:rPr>
                                    </m:ctrlPr>
                                  </m:mPr>
                                  <m:mr>
                                    <m:e>
                                      <m:r>
                                        <m:rPr>
                                          <m:brk m:alnAt="7"/>
                                        </m:rPr>
                                        <a:rPr lang="en-CA" b="0" i="1" smtClean="0">
                                          <a:latin typeface="Cambria Math" panose="02040503050406030204" pitchFamily="18" charset="0"/>
                                        </a:rPr>
                                        <m:t>0</m:t>
                                      </m:r>
                                    </m:e>
                                    <m:e>
                                      <m:r>
                                        <a:rPr lang="en-CA" b="0" i="1" smtClean="0">
                                          <a:latin typeface="Cambria Math" panose="02040503050406030204" pitchFamily="18" charset="0"/>
                                        </a:rPr>
                                        <m:t>0</m:t>
                                      </m:r>
                                    </m:e>
                                  </m:mr>
                                  <m:mr>
                                    <m:e>
                                      <m:r>
                                        <a:rPr lang="en-CA" b="0" i="1" smtClean="0">
                                          <a:latin typeface="Cambria Math" panose="02040503050406030204" pitchFamily="18" charset="0"/>
                                        </a:rPr>
                                        <m:t>0</m:t>
                                      </m:r>
                                    </m:e>
                                    <m:e>
                                      <m:r>
                                        <a:rPr lang="en-CA" b="0" i="1" smtClean="0">
                                          <a:latin typeface="Cambria Math" panose="02040503050406030204" pitchFamily="18" charset="0"/>
                                        </a:rPr>
                                        <m:t>0</m:t>
                                      </m:r>
                                    </m:e>
                                  </m:mr>
                                </m:m>
                              </m:e>
                              <m:e>
                                <m:m>
                                  <m:mPr>
                                    <m:mcs>
                                      <m:mc>
                                        <m:mcPr>
                                          <m:count m:val="2"/>
                                          <m:mcJc m:val="center"/>
                                        </m:mcPr>
                                      </m:mc>
                                    </m:mcs>
                                    <m:ctrlPr>
                                      <a:rPr lang="en-CA" b="0" i="1" smtClean="0">
                                        <a:latin typeface="Cambria Math" panose="02040503050406030204" pitchFamily="18" charset="0"/>
                                      </a:rPr>
                                    </m:ctrlPr>
                                  </m:mPr>
                                  <m:mr>
                                    <m:e>
                                      <m:r>
                                        <m:rPr>
                                          <m:brk m:alnAt="7"/>
                                        </m:rPr>
                                        <a:rPr lang="en-CA" b="0" i="1" smtClean="0">
                                          <a:latin typeface="Cambria Math" panose="02040503050406030204" pitchFamily="18" charset="0"/>
                                        </a:rPr>
                                        <m:t>1</m:t>
                                      </m:r>
                                    </m:e>
                                    <m:e>
                                      <m:r>
                                        <a:rPr lang="en-CA" b="0" i="1" smtClean="0">
                                          <a:latin typeface="Cambria Math" panose="02040503050406030204" pitchFamily="18" charset="0"/>
                                        </a:rPr>
                                        <m:t>0</m:t>
                                      </m:r>
                                    </m:e>
                                  </m:mr>
                                  <m:mr>
                                    <m:e>
                                      <m:r>
                                        <a:rPr lang="en-CA" b="0" i="1" smtClean="0">
                                          <a:latin typeface="Cambria Math" panose="02040503050406030204" pitchFamily="18" charset="0"/>
                                        </a:rPr>
                                        <m:t>0</m:t>
                                      </m:r>
                                    </m:e>
                                    <m:e>
                                      <m:r>
                                        <a:rPr lang="en-CA" b="0" i="1" smtClean="0">
                                          <a:latin typeface="Cambria Math" panose="02040503050406030204" pitchFamily="18" charset="0"/>
                                        </a:rPr>
                                        <m:t>1</m:t>
                                      </m:r>
                                    </m:e>
                                  </m:mr>
                                </m:m>
                              </m:e>
                            </m:mr>
                            <m:mr>
                              <m:e>
                                <m:m>
                                  <m:mPr>
                                    <m:mcs>
                                      <m:mc>
                                        <m:mcPr>
                                          <m:count m:val="2"/>
                                          <m:mcJc m:val="center"/>
                                        </m:mcPr>
                                      </m:mc>
                                    </m:mcs>
                                    <m:ctrlPr>
                                      <a:rPr lang="en-CA" b="0" i="1" smtClean="0">
                                        <a:latin typeface="Cambria Math" panose="02040503050406030204" pitchFamily="18" charset="0"/>
                                      </a:rPr>
                                    </m:ctrlPr>
                                  </m:mPr>
                                  <m:mr>
                                    <m:e>
                                      <m:r>
                                        <m:rPr>
                                          <m:brk m:alnAt="7"/>
                                        </m:rPr>
                                        <a:rPr lang="en-CA" b="0" i="1" smtClean="0">
                                          <a:latin typeface="Cambria Math" panose="02040503050406030204" pitchFamily="18" charset="0"/>
                                        </a:rPr>
                                        <m:t>1</m:t>
                                      </m:r>
                                    </m:e>
                                    <m:e>
                                      <m:r>
                                        <a:rPr lang="en-CA" b="0" i="1" smtClean="0">
                                          <a:latin typeface="Cambria Math" panose="02040503050406030204" pitchFamily="18" charset="0"/>
                                        </a:rPr>
                                        <m:t>0</m:t>
                                      </m:r>
                                    </m:e>
                                  </m:mr>
                                  <m:mr>
                                    <m:e>
                                      <m:r>
                                        <a:rPr lang="en-CA" b="0" i="1" smtClean="0">
                                          <a:latin typeface="Cambria Math" panose="02040503050406030204" pitchFamily="18" charset="0"/>
                                        </a:rPr>
                                        <m:t>0</m:t>
                                      </m:r>
                                    </m:e>
                                    <m:e>
                                      <m:r>
                                        <a:rPr lang="en-CA" b="0" i="1" smtClean="0">
                                          <a:latin typeface="Cambria Math" panose="02040503050406030204" pitchFamily="18" charset="0"/>
                                        </a:rPr>
                                        <m:t>1</m:t>
                                      </m:r>
                                    </m:e>
                                  </m:mr>
                                </m:m>
                              </m:e>
                              <m:e>
                                <m:m>
                                  <m:mPr>
                                    <m:mcs>
                                      <m:mc>
                                        <m:mcPr>
                                          <m:count m:val="2"/>
                                          <m:mcJc m:val="center"/>
                                        </m:mcPr>
                                      </m:mc>
                                    </m:mcs>
                                    <m:ctrlPr>
                                      <a:rPr lang="en-CA" b="0" i="1" smtClean="0">
                                        <a:latin typeface="Cambria Math" panose="02040503050406030204" pitchFamily="18" charset="0"/>
                                      </a:rPr>
                                    </m:ctrlPr>
                                  </m:mPr>
                                  <m:mr>
                                    <m:e>
                                      <m:r>
                                        <m:rPr>
                                          <m:brk m:alnAt="7"/>
                                        </m:rPr>
                                        <a:rPr lang="en-CA" b="0" i="1" smtClean="0">
                                          <a:latin typeface="Cambria Math" panose="02040503050406030204" pitchFamily="18" charset="0"/>
                                        </a:rPr>
                                        <m:t>0</m:t>
                                      </m:r>
                                    </m:e>
                                    <m:e>
                                      <m:r>
                                        <a:rPr lang="en-CA" b="0" i="1" smtClean="0">
                                          <a:latin typeface="Cambria Math" panose="02040503050406030204" pitchFamily="18" charset="0"/>
                                        </a:rPr>
                                        <m:t>0</m:t>
                                      </m:r>
                                    </m:e>
                                  </m:mr>
                                  <m:mr>
                                    <m:e>
                                      <m:r>
                                        <a:rPr lang="en-CA" b="0" i="1" smtClean="0">
                                          <a:latin typeface="Cambria Math" panose="02040503050406030204" pitchFamily="18" charset="0"/>
                                        </a:rPr>
                                        <m:t>0</m:t>
                                      </m:r>
                                    </m:e>
                                    <m:e>
                                      <m:r>
                                        <a:rPr lang="en-CA" b="0" i="1" smtClean="0">
                                          <a:latin typeface="Cambria Math" panose="02040503050406030204" pitchFamily="18" charset="0"/>
                                        </a:rPr>
                                        <m:t>0</m:t>
                                      </m:r>
                                    </m:e>
                                  </m:mr>
                                </m:m>
                              </m:e>
                            </m:mr>
                          </m:m>
                        </m:e>
                      </m:d>
                      <m:d>
                        <m:dPr>
                          <m:ctrlPr>
                            <a:rPr lang="en-US" b="0"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CA" b="0" i="1" smtClean="0">
                                    <a:latin typeface="Cambria Math" panose="02040503050406030204" pitchFamily="18" charset="0"/>
                                  </a:rPr>
                                  <m:t>0</m:t>
                                </m:r>
                              </m:e>
                            </m:mr>
                            <m:mr>
                              <m:e>
                                <m:r>
                                  <a:rPr lang="en-CA" b="0" i="1" smtClean="0">
                                    <a:latin typeface="Cambria Math" panose="02040503050406030204" pitchFamily="18" charset="0"/>
                                  </a:rPr>
                                  <m:t>1</m:t>
                                </m:r>
                              </m:e>
                            </m:mr>
                            <m:mr>
                              <m:e>
                                <m:r>
                                  <a:rPr lang="en-CA" b="0" i="1" smtClean="0">
                                    <a:latin typeface="Cambria Math" panose="02040503050406030204" pitchFamily="18" charset="0"/>
                                  </a:rPr>
                                  <m:t>0</m:t>
                                </m:r>
                              </m:e>
                            </m:mr>
                            <m:mr>
                              <m:e>
                                <m:r>
                                  <a:rPr lang="en-CA" i="1">
                                    <a:latin typeface="Cambria Math" panose="02040503050406030204" pitchFamily="18" charset="0"/>
                                  </a:rPr>
                                  <m:t>0</m:t>
                                </m:r>
                              </m:e>
                            </m:mr>
                          </m:m>
                        </m:e>
                      </m:d>
                      <m:r>
                        <a:rPr lang="en-CA"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CA" b="0" i="1" smtClean="0">
                                    <a:latin typeface="Cambria Math" panose="02040503050406030204" pitchFamily="18" charset="0"/>
                                  </a:rPr>
                                  <m:t>0</m:t>
                                </m:r>
                              </m:e>
                            </m:mr>
                            <m:mr>
                              <m:e>
                                <m:r>
                                  <a:rPr lang="en-CA" b="0" i="1" smtClean="0">
                                    <a:latin typeface="Cambria Math" panose="02040503050406030204" pitchFamily="18" charset="0"/>
                                  </a:rPr>
                                  <m:t>0</m:t>
                                </m:r>
                              </m:e>
                            </m:mr>
                            <m:mr>
                              <m:e>
                                <m:r>
                                  <a:rPr lang="en-CA" b="0" i="1" smtClean="0">
                                    <a:latin typeface="Cambria Math" panose="02040503050406030204" pitchFamily="18" charset="0"/>
                                  </a:rPr>
                                  <m:t>0</m:t>
                                </m:r>
                              </m:e>
                            </m:mr>
                            <m:mr>
                              <m:e>
                                <m:r>
                                  <a:rPr lang="en-CA" b="0" i="1" smtClean="0">
                                    <a:latin typeface="Cambria Math" panose="02040503050406030204" pitchFamily="18" charset="0"/>
                                  </a:rPr>
                                  <m:t>1</m:t>
                                </m:r>
                              </m:e>
                            </m:mr>
                          </m:m>
                        </m:e>
                      </m:d>
                    </m:oMath>
                  </m:oMathPara>
                </a14:m>
                <a:endParaRPr lang="en-US" dirty="0"/>
              </a:p>
            </p:txBody>
          </p:sp>
        </mc:Choice>
        <mc:Fallback xmlns="">
          <p:sp>
            <p:nvSpPr>
              <p:cNvPr id="8" name="Rectangle 7">
                <a:extLst>
                  <a:ext uri="{FF2B5EF4-FFF2-40B4-BE49-F238E27FC236}">
                    <a16:creationId xmlns:a16="http://schemas.microsoft.com/office/drawing/2014/main" id="{4EFE5C74-7F83-DA81-B5F3-813A3273DB80}"/>
                  </a:ext>
                </a:extLst>
              </p:cNvPr>
              <p:cNvSpPr>
                <a:spLocks noRot="1" noChangeAspect="1" noMove="1" noResize="1" noEditPoints="1" noAdjustHandles="1" noChangeArrowheads="1" noChangeShapeType="1" noTextEdit="1"/>
              </p:cNvSpPr>
              <p:nvPr/>
            </p:nvSpPr>
            <p:spPr>
              <a:xfrm>
                <a:off x="3447099" y="4815593"/>
                <a:ext cx="4353051" cy="1126975"/>
              </a:xfrm>
              <a:prstGeom prst="rect">
                <a:avLst/>
              </a:prstGeom>
              <a:blipFill>
                <a:blip r:embed="rId4"/>
                <a:stretch>
                  <a:fillRect b="-1111"/>
                </a:stretch>
              </a:blipFill>
            </p:spPr>
            <p:txBody>
              <a:bodyPr/>
              <a:lstStyle/>
              <a:p>
                <a:r>
                  <a:rPr lang="en-US">
                    <a:noFill/>
                  </a:rPr>
                  <a:t> </a:t>
                </a:r>
              </a:p>
            </p:txBody>
          </p:sp>
        </mc:Fallback>
      </mc:AlternateContent>
    </p:spTree>
    <p:extLst>
      <p:ext uri="{BB962C8B-B14F-4D97-AF65-F5344CB8AC3E}">
        <p14:creationId xmlns:p14="http://schemas.microsoft.com/office/powerpoint/2010/main" val="29794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996C-B5F6-B594-B19D-FDB3BDDBA4D7}"/>
              </a:ext>
            </a:extLst>
          </p:cNvPr>
          <p:cNvSpPr>
            <a:spLocks noGrp="1"/>
          </p:cNvSpPr>
          <p:nvPr>
            <p:ph type="title"/>
          </p:nvPr>
        </p:nvSpPr>
        <p:spPr/>
        <p:txBody>
          <a:bodyPr/>
          <a:lstStyle/>
          <a:p>
            <a:r>
              <a:rPr lang="en-US" dirty="0"/>
              <a:t>Transformation matrices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AA8FCB-12CC-692A-1B75-ED3ACF8A8CF2}"/>
                  </a:ext>
                </a:extLst>
              </p:cNvPr>
              <p:cNvSpPr>
                <a:spLocks noGrp="1"/>
              </p:cNvSpPr>
              <p:nvPr>
                <p:ph idx="1"/>
              </p:nvPr>
            </p:nvSpPr>
            <p:spPr/>
            <p:txBody>
              <a:bodyPr>
                <a:normAutofit/>
              </a:bodyPr>
              <a:lstStyle/>
              <a:p>
                <a:r>
                  <a:rPr lang="en-CA" sz="2400" dirty="0"/>
                  <a:t>The transformation corresponding to applying </a:t>
                </a:r>
                <a14:m>
                  <m:oMath xmlns:m="http://schemas.openxmlformats.org/officeDocument/2006/math">
                    <m:r>
                      <a:rPr lang="en-CA" sz="2400" b="0" i="1" smtClean="0">
                        <a:latin typeface="Cambria Math" panose="02040503050406030204" pitchFamily="18" charset="0"/>
                      </a:rPr>
                      <m:t>𝑅</m:t>
                    </m:r>
                  </m:oMath>
                </a14:m>
                <a:r>
                  <a:rPr lang="en-CA" sz="2400" dirty="0"/>
                  <a:t> first and then </a:t>
                </a:r>
                <a14:m>
                  <m:oMath xmlns:m="http://schemas.openxmlformats.org/officeDocument/2006/math">
                    <m:r>
                      <a:rPr lang="en-CA" sz="2400" b="0" i="1" smtClean="0">
                        <a:latin typeface="Cambria Math" panose="02040503050406030204" pitchFamily="18" charset="0"/>
                      </a:rPr>
                      <m:t>𝑈</m:t>
                    </m:r>
                  </m:oMath>
                </a14:m>
                <a:r>
                  <a:rPr lang="en-CA" sz="2400" dirty="0"/>
                  <a:t> corresponds to the matrix product </a:t>
                </a:r>
                <a14:m>
                  <m:oMath xmlns:m="http://schemas.openxmlformats.org/officeDocument/2006/math">
                    <m:r>
                      <a:rPr lang="en-CA" sz="2400" b="0" i="1" smtClean="0">
                        <a:latin typeface="Cambria Math" panose="02040503050406030204" pitchFamily="18" charset="0"/>
                      </a:rPr>
                      <m:t>𝑈𝑅</m:t>
                    </m:r>
                  </m:oMath>
                </a14:m>
                <a:r>
                  <a:rPr lang="en-CA" sz="2400" dirty="0"/>
                  <a:t>. </a:t>
                </a:r>
                <a:r>
                  <a:rPr lang="en-CA" sz="2400" b="1" i="1" dirty="0">
                    <a:solidFill>
                      <a:srgbClr val="C00000"/>
                    </a:solidFill>
                  </a:rPr>
                  <a:t>Note</a:t>
                </a:r>
                <a:r>
                  <a:rPr lang="en-CA" sz="2400" dirty="0"/>
                  <a:t>: order matters!</a:t>
                </a:r>
              </a:p>
              <a:p>
                <a:endParaRPr lang="en-CA" sz="2400" dirty="0"/>
              </a:p>
              <a:p>
                <a:r>
                  <a:rPr lang="en-CA" sz="2400" dirty="0"/>
                  <a:t>The inverse transformation </a:t>
                </a:r>
                <a14:m>
                  <m:oMath xmlns:m="http://schemas.openxmlformats.org/officeDocument/2006/math">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𝑅</m:t>
                        </m:r>
                      </m:e>
                      <m:sup>
                        <m:r>
                          <a:rPr lang="en-CA" sz="2400" b="0" i="1" smtClean="0">
                            <a:latin typeface="Cambria Math" panose="02040503050406030204" pitchFamily="18" charset="0"/>
                          </a:rPr>
                          <m:t>−1</m:t>
                        </m:r>
                      </m:sup>
                    </m:sSup>
                  </m:oMath>
                </a14:m>
                <a:r>
                  <a:rPr lang="en-CA" sz="2400" dirty="0"/>
                  <a:t> is simply the matrix inverse of </a:t>
                </a:r>
                <a14:m>
                  <m:oMath xmlns:m="http://schemas.openxmlformats.org/officeDocument/2006/math">
                    <m:r>
                      <a:rPr lang="en-CA" sz="2400" b="0" i="1" smtClean="0">
                        <a:latin typeface="Cambria Math" panose="02040503050406030204" pitchFamily="18" charset="0"/>
                      </a:rPr>
                      <m:t>𝑅</m:t>
                    </m:r>
                  </m:oMath>
                </a14:m>
                <a:r>
                  <a:rPr lang="en-CA" sz="2400" dirty="0"/>
                  <a:t>.</a:t>
                </a:r>
              </a:p>
              <a:p>
                <a:endParaRPr lang="en-CA" sz="2400" dirty="0"/>
              </a:p>
              <a:p>
                <a:r>
                  <a:rPr lang="en-CA" sz="2400" dirty="0"/>
                  <a:t>Since </a:t>
                </a:r>
                <a14:m>
                  <m:oMath xmlns:m="http://schemas.openxmlformats.org/officeDocument/2006/math">
                    <m:r>
                      <a:rPr lang="en-CA" sz="2400" b="0" i="1" smtClean="0">
                        <a:latin typeface="Cambria Math" panose="02040503050406030204" pitchFamily="18" charset="0"/>
                      </a:rPr>
                      <m:t>𝑅</m:t>
                    </m:r>
                  </m:oMath>
                </a14:m>
                <a:r>
                  <a:rPr lang="en-CA" sz="2400" dirty="0"/>
                  <a:t> is a permutation matrix, </a:t>
                </a:r>
                <a14:m>
                  <m:oMath xmlns:m="http://schemas.openxmlformats.org/officeDocument/2006/math">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𝑅</m:t>
                        </m:r>
                      </m:e>
                      <m:sup>
                        <m:r>
                          <a:rPr lang="en-CA" sz="2400" b="0" i="1" smtClean="0">
                            <a:latin typeface="Cambria Math" panose="02040503050406030204" pitchFamily="18" charset="0"/>
                          </a:rPr>
                          <m:t>−1</m:t>
                        </m:r>
                      </m:sup>
                    </m:sSup>
                  </m:oMath>
                </a14:m>
                <a:r>
                  <a:rPr lang="en-CA" sz="2400" dirty="0"/>
                  <a:t> is also the </a:t>
                </a:r>
                <a:r>
                  <a:rPr lang="en-CA" sz="2400" b="1" i="1" dirty="0"/>
                  <a:t>transpose</a:t>
                </a:r>
                <a:r>
                  <a:rPr lang="en-CA" sz="2400" dirty="0"/>
                  <a:t> </a:t>
                </a:r>
                <a14:m>
                  <m:oMath xmlns:m="http://schemas.openxmlformats.org/officeDocument/2006/math">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𝑅</m:t>
                        </m:r>
                      </m:e>
                      <m:sup>
                        <m:r>
                          <a:rPr lang="en-CA" sz="2400" b="0" i="1" smtClean="0">
                            <a:latin typeface="Cambria Math" panose="02040503050406030204" pitchFamily="18" charset="0"/>
                          </a:rPr>
                          <m:t>⊤</m:t>
                        </m:r>
                      </m:sup>
                    </m:sSup>
                  </m:oMath>
                </a14:m>
                <a:r>
                  <a:rPr lang="en-CA" sz="2400" dirty="0"/>
                  <a:t> of </a:t>
                </a:r>
                <a14:m>
                  <m:oMath xmlns:m="http://schemas.openxmlformats.org/officeDocument/2006/math">
                    <m:r>
                      <a:rPr lang="en-CA" sz="2400" b="0" i="1" smtClean="0">
                        <a:latin typeface="Cambria Math" panose="02040503050406030204" pitchFamily="18" charset="0"/>
                      </a:rPr>
                      <m:t>𝑅</m:t>
                    </m:r>
                  </m:oMath>
                </a14:m>
                <a:r>
                  <a:rPr lang="en-CA" sz="2400" dirty="0"/>
                  <a:t>, </a:t>
                </a:r>
                <a:br>
                  <a:rPr lang="en-CA" sz="2400" dirty="0"/>
                </a:br>
                <a:r>
                  <a:rPr lang="en-CA" sz="2400" dirty="0"/>
                  <a:t>where the rows and columns of </a:t>
                </a:r>
                <a14:m>
                  <m:oMath xmlns:m="http://schemas.openxmlformats.org/officeDocument/2006/math">
                    <m:r>
                      <a:rPr lang="en-CA" sz="2400" b="0" i="1" smtClean="0">
                        <a:latin typeface="Cambria Math" panose="02040503050406030204" pitchFamily="18" charset="0"/>
                      </a:rPr>
                      <m:t>𝑅</m:t>
                    </m:r>
                  </m:oMath>
                </a14:m>
                <a:r>
                  <a:rPr lang="en-CA" sz="2400" dirty="0"/>
                  <a:t> are switched.</a:t>
                </a:r>
                <a:br>
                  <a:rPr lang="en-CA" sz="2400" dirty="0"/>
                </a:br>
                <a:br>
                  <a:rPr lang="en-CA" sz="2400" dirty="0"/>
                </a:br>
                <a:endParaRPr lang="en-CA" sz="2400" dirty="0"/>
              </a:p>
            </p:txBody>
          </p:sp>
        </mc:Choice>
        <mc:Fallback xmlns="">
          <p:sp>
            <p:nvSpPr>
              <p:cNvPr id="3" name="Content Placeholder 2">
                <a:extLst>
                  <a:ext uri="{FF2B5EF4-FFF2-40B4-BE49-F238E27FC236}">
                    <a16:creationId xmlns:a16="http://schemas.microsoft.com/office/drawing/2014/main" id="{61AA8FCB-12CC-692A-1B75-ED3ACF8A8CF2}"/>
                  </a:ext>
                </a:extLst>
              </p:cNvPr>
              <p:cNvSpPr>
                <a:spLocks noGrp="1" noRot="1" noChangeAspect="1" noMove="1" noResize="1" noEditPoints="1" noAdjustHandles="1" noChangeArrowheads="1" noChangeShapeType="1" noTextEdit="1"/>
              </p:cNvSpPr>
              <p:nvPr>
                <p:ph idx="1"/>
              </p:nvPr>
            </p:nvSpPr>
            <p:spPr>
              <a:blipFill>
                <a:blip r:embed="rId2"/>
                <a:stretch>
                  <a:fillRect l="-844" t="-1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4397BEB-68A3-98BF-0C40-559BC3C95042}"/>
                  </a:ext>
                </a:extLst>
              </p:cNvPr>
              <p:cNvSpPr/>
              <p:nvPr/>
            </p:nvSpPr>
            <p:spPr>
              <a:xfrm>
                <a:off x="2465900" y="5004394"/>
                <a:ext cx="2240485" cy="1055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𝑅</m:t>
                      </m:r>
                      <m:r>
                        <a:rPr lang="en-CA" b="0" i="1" smtClean="0">
                          <a:latin typeface="Cambria Math" panose="02040503050406030204" pitchFamily="18" charset="0"/>
                        </a:rPr>
                        <m:t>=</m:t>
                      </m:r>
                      <m:d>
                        <m:dPr>
                          <m:ctrlPr>
                            <a:rPr lang="en-CA" b="0" i="1" smtClean="0">
                              <a:latin typeface="Cambria Math" panose="02040503050406030204" pitchFamily="18" charset="0"/>
                            </a:rPr>
                          </m:ctrlPr>
                        </m:dPr>
                        <m:e>
                          <m:m>
                            <m:mPr>
                              <m:mcs>
                                <m:mc>
                                  <m:mcPr>
                                    <m:count m:val="2"/>
                                    <m:mcJc m:val="center"/>
                                  </m:mcPr>
                                </m:mc>
                              </m:mcs>
                              <m:ctrlPr>
                                <a:rPr lang="en-CA" b="0" i="1" smtClean="0">
                                  <a:solidFill>
                                    <a:schemeClr val="tx1"/>
                                  </a:solidFill>
                                  <a:latin typeface="Cambria Math" panose="02040503050406030204" pitchFamily="18" charset="0"/>
                                </a:rPr>
                              </m:ctrlPr>
                            </m:mPr>
                            <m:mr>
                              <m:e>
                                <m:m>
                                  <m:mPr>
                                    <m:mcs>
                                      <m:mc>
                                        <m:mcPr>
                                          <m:count m:val="2"/>
                                          <m:mcJc m:val="center"/>
                                        </m:mcPr>
                                      </m:mc>
                                    </m:mcs>
                                    <m:ctrlPr>
                                      <a:rPr lang="en-CA" b="0" i="1" smtClean="0">
                                        <a:solidFill>
                                          <a:schemeClr val="tx1"/>
                                        </a:solidFill>
                                        <a:latin typeface="Cambria Math" panose="02040503050406030204" pitchFamily="18" charset="0"/>
                                      </a:rPr>
                                    </m:ctrlPr>
                                  </m:mPr>
                                  <m:mr>
                                    <m:e>
                                      <m:r>
                                        <m:rPr>
                                          <m:brk m:alnAt="7"/>
                                        </m:rPr>
                                        <a:rPr lang="en-CA" b="0" i="1" smtClean="0">
                                          <a:solidFill>
                                            <a:schemeClr val="tx1"/>
                                          </a:solidFill>
                                          <a:latin typeface="Cambria Math" panose="02040503050406030204" pitchFamily="18" charset="0"/>
                                        </a:rPr>
                                        <m:t>0</m:t>
                                      </m:r>
                                    </m:e>
                                    <m:e>
                                      <m:r>
                                        <a:rPr lang="en-CA" b="0" i="1" smtClean="0">
                                          <a:solidFill>
                                            <a:schemeClr val="tx1"/>
                                          </a:solidFill>
                                          <a:latin typeface="Cambria Math" panose="02040503050406030204" pitchFamily="18" charset="0"/>
                                        </a:rPr>
                                        <m:t>0</m:t>
                                      </m:r>
                                    </m:e>
                                  </m:mr>
                                  <m:mr>
                                    <m:e>
                                      <m:r>
                                        <a:rPr lang="en-CA" b="0" i="1" smtClean="0">
                                          <a:solidFill>
                                            <a:schemeClr val="tx1"/>
                                          </a:solidFill>
                                          <a:latin typeface="Cambria Math" panose="02040503050406030204" pitchFamily="18" charset="0"/>
                                        </a:rPr>
                                        <m:t>0</m:t>
                                      </m:r>
                                    </m:e>
                                    <m:e>
                                      <m:r>
                                        <a:rPr lang="en-CA" b="0" i="1" smtClean="0">
                                          <a:solidFill>
                                            <a:schemeClr val="tx1"/>
                                          </a:solidFill>
                                          <a:latin typeface="Cambria Math" panose="02040503050406030204" pitchFamily="18" charset="0"/>
                                        </a:rPr>
                                        <m:t>0</m:t>
                                      </m:r>
                                    </m:e>
                                  </m:mr>
                                </m:m>
                              </m:e>
                              <m:e>
                                <m:m>
                                  <m:mPr>
                                    <m:mcs>
                                      <m:mc>
                                        <m:mcPr>
                                          <m:count m:val="2"/>
                                          <m:mcJc m:val="center"/>
                                        </m:mcPr>
                                      </m:mc>
                                    </m:mcs>
                                    <m:ctrlPr>
                                      <a:rPr lang="en-CA" b="0" i="1" smtClean="0">
                                        <a:solidFill>
                                          <a:schemeClr val="tx1"/>
                                        </a:solidFill>
                                        <a:latin typeface="Cambria Math" panose="02040503050406030204" pitchFamily="18" charset="0"/>
                                      </a:rPr>
                                    </m:ctrlPr>
                                  </m:mPr>
                                  <m:mr>
                                    <m:e>
                                      <m:r>
                                        <m:rPr>
                                          <m:brk m:alnAt="7"/>
                                        </m:rPr>
                                        <a:rPr lang="en-CA" b="1" i="1" smtClean="0">
                                          <a:solidFill>
                                            <a:srgbClr val="C00000"/>
                                          </a:solidFill>
                                          <a:latin typeface="Cambria Math" panose="02040503050406030204" pitchFamily="18" charset="0"/>
                                        </a:rPr>
                                        <m:t>𝟏</m:t>
                                      </m:r>
                                    </m:e>
                                    <m:e>
                                      <m:r>
                                        <a:rPr lang="en-CA" b="0" i="1" smtClean="0">
                                          <a:solidFill>
                                            <a:schemeClr val="tx1"/>
                                          </a:solidFill>
                                          <a:latin typeface="Cambria Math" panose="02040503050406030204" pitchFamily="18" charset="0"/>
                                        </a:rPr>
                                        <m:t>0</m:t>
                                      </m:r>
                                    </m:e>
                                  </m:mr>
                                  <m:mr>
                                    <m:e>
                                      <m:r>
                                        <a:rPr lang="en-CA" b="0" i="1" smtClean="0">
                                          <a:solidFill>
                                            <a:schemeClr val="tx1"/>
                                          </a:solidFill>
                                          <a:latin typeface="Cambria Math" panose="02040503050406030204" pitchFamily="18" charset="0"/>
                                        </a:rPr>
                                        <m:t>0</m:t>
                                      </m:r>
                                    </m:e>
                                    <m:e>
                                      <m:r>
                                        <a:rPr lang="en-CA" b="1" i="1" smtClean="0">
                                          <a:solidFill>
                                            <a:srgbClr val="C00000"/>
                                          </a:solidFill>
                                          <a:latin typeface="Cambria Math" panose="02040503050406030204" pitchFamily="18" charset="0"/>
                                        </a:rPr>
                                        <m:t>𝟏</m:t>
                                      </m:r>
                                    </m:e>
                                  </m:mr>
                                </m:m>
                              </m:e>
                            </m:mr>
                            <m:mr>
                              <m:e>
                                <m:m>
                                  <m:mPr>
                                    <m:mcs>
                                      <m:mc>
                                        <m:mcPr>
                                          <m:count m:val="2"/>
                                          <m:mcJc m:val="center"/>
                                        </m:mcPr>
                                      </m:mc>
                                    </m:mcs>
                                    <m:ctrlPr>
                                      <a:rPr lang="en-CA" b="0" i="1" smtClean="0">
                                        <a:solidFill>
                                          <a:schemeClr val="tx1"/>
                                        </a:solidFill>
                                        <a:latin typeface="Cambria Math" panose="02040503050406030204" pitchFamily="18" charset="0"/>
                                      </a:rPr>
                                    </m:ctrlPr>
                                  </m:mPr>
                                  <m:mr>
                                    <m:e>
                                      <m:r>
                                        <a:rPr lang="en-CA" b="0" i="1" smtClean="0">
                                          <a:solidFill>
                                            <a:schemeClr val="tx1"/>
                                          </a:solidFill>
                                          <a:latin typeface="Cambria Math" panose="02040503050406030204" pitchFamily="18" charset="0"/>
                                        </a:rPr>
                                        <m:t>0</m:t>
                                      </m:r>
                                    </m:e>
                                    <m:e>
                                      <m:r>
                                        <a:rPr lang="en-CA" b="1" i="1" smtClean="0">
                                          <a:solidFill>
                                            <a:srgbClr val="C00000"/>
                                          </a:solidFill>
                                          <a:latin typeface="Cambria Math" panose="02040503050406030204" pitchFamily="18" charset="0"/>
                                        </a:rPr>
                                        <m:t>𝟏</m:t>
                                      </m:r>
                                    </m:e>
                                  </m:mr>
                                  <m:mr>
                                    <m:e>
                                      <m:r>
                                        <a:rPr lang="en-CA" b="1" i="1" smtClean="0">
                                          <a:solidFill>
                                            <a:srgbClr val="C00000"/>
                                          </a:solidFill>
                                          <a:latin typeface="Cambria Math" panose="02040503050406030204" pitchFamily="18" charset="0"/>
                                        </a:rPr>
                                        <m:t>𝟏</m:t>
                                      </m:r>
                                    </m:e>
                                    <m:e>
                                      <m:r>
                                        <a:rPr lang="en-CA" b="0" i="1" smtClean="0">
                                          <a:solidFill>
                                            <a:schemeClr val="tx1"/>
                                          </a:solidFill>
                                          <a:latin typeface="Cambria Math" panose="02040503050406030204" pitchFamily="18" charset="0"/>
                                        </a:rPr>
                                        <m:t>0</m:t>
                                      </m:r>
                                    </m:e>
                                  </m:mr>
                                </m:m>
                              </m:e>
                              <m:e>
                                <m:m>
                                  <m:mPr>
                                    <m:mcs>
                                      <m:mc>
                                        <m:mcPr>
                                          <m:count m:val="2"/>
                                          <m:mcJc m:val="center"/>
                                        </m:mcPr>
                                      </m:mc>
                                    </m:mcs>
                                    <m:ctrlPr>
                                      <a:rPr lang="en-CA" b="0" i="1" smtClean="0">
                                        <a:solidFill>
                                          <a:schemeClr val="tx1"/>
                                        </a:solidFill>
                                        <a:latin typeface="Cambria Math" panose="02040503050406030204" pitchFamily="18" charset="0"/>
                                      </a:rPr>
                                    </m:ctrlPr>
                                  </m:mPr>
                                  <m:mr>
                                    <m:e>
                                      <m:r>
                                        <m:rPr>
                                          <m:brk m:alnAt="7"/>
                                        </m:rPr>
                                        <a:rPr lang="en-CA" b="0" i="1" smtClean="0">
                                          <a:solidFill>
                                            <a:schemeClr val="tx1"/>
                                          </a:solidFill>
                                          <a:latin typeface="Cambria Math" panose="02040503050406030204" pitchFamily="18" charset="0"/>
                                        </a:rPr>
                                        <m:t>0</m:t>
                                      </m:r>
                                    </m:e>
                                    <m:e>
                                      <m:r>
                                        <a:rPr lang="en-CA" b="0" i="1" smtClean="0">
                                          <a:solidFill>
                                            <a:schemeClr val="tx1"/>
                                          </a:solidFill>
                                          <a:latin typeface="Cambria Math" panose="02040503050406030204" pitchFamily="18" charset="0"/>
                                        </a:rPr>
                                        <m:t>0</m:t>
                                      </m:r>
                                    </m:e>
                                  </m:mr>
                                  <m:mr>
                                    <m:e>
                                      <m:r>
                                        <a:rPr lang="en-CA" b="0" i="1" smtClean="0">
                                          <a:solidFill>
                                            <a:schemeClr val="tx1"/>
                                          </a:solidFill>
                                          <a:latin typeface="Cambria Math" panose="02040503050406030204" pitchFamily="18" charset="0"/>
                                        </a:rPr>
                                        <m:t>0</m:t>
                                      </m:r>
                                    </m:e>
                                    <m:e>
                                      <m:r>
                                        <a:rPr lang="en-CA" b="0" i="1" smtClean="0">
                                          <a:solidFill>
                                            <a:schemeClr val="tx1"/>
                                          </a:solidFill>
                                          <a:latin typeface="Cambria Math" panose="02040503050406030204" pitchFamily="18" charset="0"/>
                                        </a:rPr>
                                        <m:t>0</m:t>
                                      </m:r>
                                    </m:e>
                                  </m:mr>
                                </m:m>
                              </m:e>
                            </m:mr>
                          </m:m>
                        </m:e>
                      </m:d>
                    </m:oMath>
                  </m:oMathPara>
                </a14:m>
                <a:endParaRPr lang="en-US" dirty="0"/>
              </a:p>
            </p:txBody>
          </p:sp>
        </mc:Choice>
        <mc:Fallback xmlns="">
          <p:sp>
            <p:nvSpPr>
              <p:cNvPr id="4" name="Rectangle 3">
                <a:extLst>
                  <a:ext uri="{FF2B5EF4-FFF2-40B4-BE49-F238E27FC236}">
                    <a16:creationId xmlns:a16="http://schemas.microsoft.com/office/drawing/2014/main" id="{F4397BEB-68A3-98BF-0C40-559BC3C95042}"/>
                  </a:ext>
                </a:extLst>
              </p:cNvPr>
              <p:cNvSpPr>
                <a:spLocks noRot="1" noChangeAspect="1" noMove="1" noResize="1" noEditPoints="1" noAdjustHandles="1" noChangeArrowheads="1" noChangeShapeType="1" noTextEdit="1"/>
              </p:cNvSpPr>
              <p:nvPr/>
            </p:nvSpPr>
            <p:spPr>
              <a:xfrm>
                <a:off x="2465900" y="5004394"/>
                <a:ext cx="2240485" cy="1055995"/>
              </a:xfrm>
              <a:prstGeom prst="rect">
                <a:avLst/>
              </a:prstGeom>
              <a:blipFill>
                <a:blip r:embed="rId3"/>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5EB2A90-AC12-9B41-F232-E5CECF5F6C82}"/>
                  </a:ext>
                </a:extLst>
              </p:cNvPr>
              <p:cNvSpPr/>
              <p:nvPr/>
            </p:nvSpPr>
            <p:spPr>
              <a:xfrm>
                <a:off x="6733100" y="5004393"/>
                <a:ext cx="2375971" cy="1055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𝑅</m:t>
                          </m:r>
                        </m:e>
                        <m:sup>
                          <m:r>
                            <a:rPr lang="en-CA" b="0" i="1" smtClean="0">
                              <a:latin typeface="Cambria Math" panose="02040503050406030204" pitchFamily="18" charset="0"/>
                            </a:rPr>
                            <m:t>⊤</m:t>
                          </m:r>
                        </m:sup>
                      </m:sSup>
                      <m:r>
                        <a:rPr lang="en-CA" b="0" i="1" smtClean="0">
                          <a:latin typeface="Cambria Math" panose="02040503050406030204" pitchFamily="18" charset="0"/>
                        </a:rPr>
                        <m:t>=</m:t>
                      </m:r>
                      <m:d>
                        <m:dPr>
                          <m:ctrlPr>
                            <a:rPr lang="en-CA" b="0" i="1" smtClean="0">
                              <a:latin typeface="Cambria Math" panose="02040503050406030204" pitchFamily="18" charset="0"/>
                            </a:rPr>
                          </m:ctrlPr>
                        </m:dPr>
                        <m:e>
                          <m:m>
                            <m:mPr>
                              <m:mcs>
                                <m:mc>
                                  <m:mcPr>
                                    <m:count m:val="2"/>
                                    <m:mcJc m:val="center"/>
                                  </m:mcPr>
                                </m:mc>
                              </m:mcs>
                              <m:ctrlPr>
                                <a:rPr lang="en-CA" b="0" i="1" smtClean="0">
                                  <a:solidFill>
                                    <a:schemeClr val="tx1"/>
                                  </a:solidFill>
                                  <a:latin typeface="Cambria Math" panose="02040503050406030204" pitchFamily="18" charset="0"/>
                                </a:rPr>
                              </m:ctrlPr>
                            </m:mPr>
                            <m:mr>
                              <m:e>
                                <m:m>
                                  <m:mPr>
                                    <m:mcs>
                                      <m:mc>
                                        <m:mcPr>
                                          <m:count m:val="2"/>
                                          <m:mcJc m:val="center"/>
                                        </m:mcPr>
                                      </m:mc>
                                    </m:mcs>
                                    <m:ctrlPr>
                                      <a:rPr lang="en-CA" b="0" i="1" smtClean="0">
                                        <a:solidFill>
                                          <a:schemeClr val="tx1"/>
                                        </a:solidFill>
                                        <a:latin typeface="Cambria Math" panose="02040503050406030204" pitchFamily="18" charset="0"/>
                                      </a:rPr>
                                    </m:ctrlPr>
                                  </m:mPr>
                                  <m:mr>
                                    <m:e>
                                      <m:r>
                                        <m:rPr>
                                          <m:brk m:alnAt="7"/>
                                        </m:rPr>
                                        <a:rPr lang="en-CA" b="0" i="1" smtClean="0">
                                          <a:solidFill>
                                            <a:schemeClr val="tx1"/>
                                          </a:solidFill>
                                          <a:latin typeface="Cambria Math" panose="02040503050406030204" pitchFamily="18" charset="0"/>
                                        </a:rPr>
                                        <m:t>0</m:t>
                                      </m:r>
                                    </m:e>
                                    <m:e>
                                      <m:r>
                                        <a:rPr lang="en-CA" b="0" i="1" smtClean="0">
                                          <a:solidFill>
                                            <a:schemeClr val="tx1"/>
                                          </a:solidFill>
                                          <a:latin typeface="Cambria Math" panose="02040503050406030204" pitchFamily="18" charset="0"/>
                                        </a:rPr>
                                        <m:t>0</m:t>
                                      </m:r>
                                    </m:e>
                                  </m:mr>
                                  <m:mr>
                                    <m:e>
                                      <m:r>
                                        <a:rPr lang="en-CA" b="0" i="1" smtClean="0">
                                          <a:solidFill>
                                            <a:schemeClr val="tx1"/>
                                          </a:solidFill>
                                          <a:latin typeface="Cambria Math" panose="02040503050406030204" pitchFamily="18" charset="0"/>
                                        </a:rPr>
                                        <m:t>0</m:t>
                                      </m:r>
                                    </m:e>
                                    <m:e>
                                      <m:r>
                                        <a:rPr lang="en-CA" b="0" i="1" smtClean="0">
                                          <a:solidFill>
                                            <a:schemeClr val="tx1"/>
                                          </a:solidFill>
                                          <a:latin typeface="Cambria Math" panose="02040503050406030204" pitchFamily="18" charset="0"/>
                                        </a:rPr>
                                        <m:t>0</m:t>
                                      </m:r>
                                    </m:e>
                                  </m:mr>
                                </m:m>
                              </m:e>
                              <m:e>
                                <m:m>
                                  <m:mPr>
                                    <m:mcs>
                                      <m:mc>
                                        <m:mcPr>
                                          <m:count m:val="2"/>
                                          <m:mcJc m:val="center"/>
                                        </m:mcPr>
                                      </m:mc>
                                    </m:mcs>
                                    <m:ctrlPr>
                                      <a:rPr lang="en-CA" b="0" i="1" smtClean="0">
                                        <a:solidFill>
                                          <a:schemeClr val="tx1"/>
                                        </a:solidFill>
                                        <a:latin typeface="Cambria Math" panose="02040503050406030204" pitchFamily="18" charset="0"/>
                                      </a:rPr>
                                    </m:ctrlPr>
                                  </m:mPr>
                                  <m:mr>
                                    <m:e>
                                      <m:r>
                                        <a:rPr lang="en-CA" b="0" i="1" smtClean="0">
                                          <a:solidFill>
                                            <a:schemeClr val="tx1"/>
                                          </a:solidFill>
                                          <a:latin typeface="Cambria Math" panose="02040503050406030204" pitchFamily="18" charset="0"/>
                                        </a:rPr>
                                        <m:t>0</m:t>
                                      </m:r>
                                    </m:e>
                                    <m:e>
                                      <m:r>
                                        <a:rPr lang="en-CA" b="1" i="1" smtClean="0">
                                          <a:solidFill>
                                            <a:srgbClr val="C00000"/>
                                          </a:solidFill>
                                          <a:latin typeface="Cambria Math" panose="02040503050406030204" pitchFamily="18" charset="0"/>
                                        </a:rPr>
                                        <m:t>𝟏</m:t>
                                      </m:r>
                                    </m:e>
                                  </m:mr>
                                  <m:mr>
                                    <m:e>
                                      <m:r>
                                        <a:rPr lang="en-CA" b="1" i="1" smtClean="0">
                                          <a:solidFill>
                                            <a:srgbClr val="C00000"/>
                                          </a:solidFill>
                                          <a:latin typeface="Cambria Math" panose="02040503050406030204" pitchFamily="18" charset="0"/>
                                        </a:rPr>
                                        <m:t>𝟏</m:t>
                                      </m:r>
                                    </m:e>
                                    <m:e>
                                      <m:r>
                                        <a:rPr lang="en-CA" b="0" i="1" smtClean="0">
                                          <a:solidFill>
                                            <a:schemeClr val="tx1"/>
                                          </a:solidFill>
                                          <a:latin typeface="Cambria Math" panose="02040503050406030204" pitchFamily="18" charset="0"/>
                                        </a:rPr>
                                        <m:t>0</m:t>
                                      </m:r>
                                    </m:e>
                                  </m:mr>
                                </m:m>
                              </m:e>
                            </m:mr>
                            <m:mr>
                              <m:e>
                                <m:m>
                                  <m:mPr>
                                    <m:mcs>
                                      <m:mc>
                                        <m:mcPr>
                                          <m:count m:val="2"/>
                                          <m:mcJc m:val="center"/>
                                        </m:mcPr>
                                      </m:mc>
                                    </m:mcs>
                                    <m:ctrlPr>
                                      <a:rPr lang="en-CA" b="0" i="1" smtClean="0">
                                        <a:solidFill>
                                          <a:schemeClr val="tx1"/>
                                        </a:solidFill>
                                        <a:latin typeface="Cambria Math" panose="02040503050406030204" pitchFamily="18" charset="0"/>
                                      </a:rPr>
                                    </m:ctrlPr>
                                  </m:mPr>
                                  <m:mr>
                                    <m:e>
                                      <m:r>
                                        <m:rPr>
                                          <m:brk m:alnAt="7"/>
                                        </m:rPr>
                                        <a:rPr lang="en-CA" b="1" i="1" smtClean="0">
                                          <a:solidFill>
                                            <a:srgbClr val="C00000"/>
                                          </a:solidFill>
                                          <a:latin typeface="Cambria Math" panose="02040503050406030204" pitchFamily="18" charset="0"/>
                                        </a:rPr>
                                        <m:t>𝟏</m:t>
                                      </m:r>
                                    </m:e>
                                    <m:e>
                                      <m:r>
                                        <a:rPr lang="en-CA" b="0" i="1" smtClean="0">
                                          <a:solidFill>
                                            <a:schemeClr val="tx1"/>
                                          </a:solidFill>
                                          <a:latin typeface="Cambria Math" panose="02040503050406030204" pitchFamily="18" charset="0"/>
                                        </a:rPr>
                                        <m:t>0</m:t>
                                      </m:r>
                                    </m:e>
                                  </m:mr>
                                  <m:mr>
                                    <m:e>
                                      <m:r>
                                        <a:rPr lang="en-CA" b="0" i="1" smtClean="0">
                                          <a:solidFill>
                                            <a:schemeClr val="tx1"/>
                                          </a:solidFill>
                                          <a:latin typeface="Cambria Math" panose="02040503050406030204" pitchFamily="18" charset="0"/>
                                        </a:rPr>
                                        <m:t>0</m:t>
                                      </m:r>
                                    </m:e>
                                    <m:e>
                                      <m:r>
                                        <a:rPr lang="en-CA" b="1" i="1" smtClean="0">
                                          <a:solidFill>
                                            <a:srgbClr val="C00000"/>
                                          </a:solidFill>
                                          <a:latin typeface="Cambria Math" panose="02040503050406030204" pitchFamily="18" charset="0"/>
                                        </a:rPr>
                                        <m:t>𝟏</m:t>
                                      </m:r>
                                    </m:e>
                                  </m:mr>
                                </m:m>
                              </m:e>
                              <m:e>
                                <m:m>
                                  <m:mPr>
                                    <m:mcs>
                                      <m:mc>
                                        <m:mcPr>
                                          <m:count m:val="2"/>
                                          <m:mcJc m:val="center"/>
                                        </m:mcPr>
                                      </m:mc>
                                    </m:mcs>
                                    <m:ctrlPr>
                                      <a:rPr lang="en-CA" b="0" i="1" smtClean="0">
                                        <a:solidFill>
                                          <a:schemeClr val="tx1"/>
                                        </a:solidFill>
                                        <a:latin typeface="Cambria Math" panose="02040503050406030204" pitchFamily="18" charset="0"/>
                                      </a:rPr>
                                    </m:ctrlPr>
                                  </m:mPr>
                                  <m:mr>
                                    <m:e>
                                      <m:r>
                                        <m:rPr>
                                          <m:brk m:alnAt="7"/>
                                        </m:rPr>
                                        <a:rPr lang="en-CA" b="0" i="1" smtClean="0">
                                          <a:solidFill>
                                            <a:schemeClr val="tx1"/>
                                          </a:solidFill>
                                          <a:latin typeface="Cambria Math" panose="02040503050406030204" pitchFamily="18" charset="0"/>
                                        </a:rPr>
                                        <m:t>0</m:t>
                                      </m:r>
                                    </m:e>
                                    <m:e>
                                      <m:r>
                                        <a:rPr lang="en-CA" b="0" i="1" smtClean="0">
                                          <a:solidFill>
                                            <a:schemeClr val="tx1"/>
                                          </a:solidFill>
                                          <a:latin typeface="Cambria Math" panose="02040503050406030204" pitchFamily="18" charset="0"/>
                                        </a:rPr>
                                        <m:t>0</m:t>
                                      </m:r>
                                    </m:e>
                                  </m:mr>
                                  <m:mr>
                                    <m:e>
                                      <m:r>
                                        <a:rPr lang="en-CA" b="0" i="1" smtClean="0">
                                          <a:solidFill>
                                            <a:schemeClr val="tx1"/>
                                          </a:solidFill>
                                          <a:latin typeface="Cambria Math" panose="02040503050406030204" pitchFamily="18" charset="0"/>
                                        </a:rPr>
                                        <m:t>0</m:t>
                                      </m:r>
                                    </m:e>
                                    <m:e>
                                      <m:r>
                                        <a:rPr lang="en-CA" b="0" i="1" smtClean="0">
                                          <a:solidFill>
                                            <a:schemeClr val="tx1"/>
                                          </a:solidFill>
                                          <a:latin typeface="Cambria Math" panose="02040503050406030204" pitchFamily="18" charset="0"/>
                                        </a:rPr>
                                        <m:t>0</m:t>
                                      </m:r>
                                    </m:e>
                                  </m:mr>
                                </m:m>
                              </m:e>
                            </m:mr>
                          </m:m>
                        </m:e>
                      </m:d>
                    </m:oMath>
                  </m:oMathPara>
                </a14:m>
                <a:endParaRPr lang="en-US" dirty="0"/>
              </a:p>
            </p:txBody>
          </p:sp>
        </mc:Choice>
        <mc:Fallback xmlns="">
          <p:sp>
            <p:nvSpPr>
              <p:cNvPr id="5" name="Rectangle 4">
                <a:extLst>
                  <a:ext uri="{FF2B5EF4-FFF2-40B4-BE49-F238E27FC236}">
                    <a16:creationId xmlns:a16="http://schemas.microsoft.com/office/drawing/2014/main" id="{65EB2A90-AC12-9B41-F232-E5CECF5F6C82}"/>
                  </a:ext>
                </a:extLst>
              </p:cNvPr>
              <p:cNvSpPr>
                <a:spLocks noRot="1" noChangeAspect="1" noMove="1" noResize="1" noEditPoints="1" noAdjustHandles="1" noChangeArrowheads="1" noChangeShapeType="1" noTextEdit="1"/>
              </p:cNvSpPr>
              <p:nvPr/>
            </p:nvSpPr>
            <p:spPr>
              <a:xfrm>
                <a:off x="6733100" y="5004393"/>
                <a:ext cx="2375971" cy="1055995"/>
              </a:xfrm>
              <a:prstGeom prst="rect">
                <a:avLst/>
              </a:prstGeom>
              <a:blipFill>
                <a:blip r:embed="rId4"/>
                <a:stretch>
                  <a:fillRect b="-2381"/>
                </a:stretch>
              </a:blipFill>
            </p:spPr>
            <p:txBody>
              <a:bodyPr/>
              <a:lstStyle/>
              <a:p>
                <a:r>
                  <a:rPr lang="en-US">
                    <a:noFill/>
                  </a:rPr>
                  <a:t> </a:t>
                </a:r>
              </a:p>
            </p:txBody>
          </p:sp>
        </mc:Fallback>
      </mc:AlternateContent>
    </p:spTree>
    <p:extLst>
      <p:ext uri="{BB962C8B-B14F-4D97-AF65-F5344CB8AC3E}">
        <p14:creationId xmlns:p14="http://schemas.microsoft.com/office/powerpoint/2010/main" val="401438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49E5-65FB-08CE-4816-82136F4DF962}"/>
              </a:ext>
            </a:extLst>
          </p:cNvPr>
          <p:cNvSpPr>
            <a:spLocks noGrp="1"/>
          </p:cNvSpPr>
          <p:nvPr>
            <p:ph type="title"/>
          </p:nvPr>
        </p:nvSpPr>
        <p:spPr/>
        <p:txBody>
          <a:bodyPr/>
          <a:lstStyle/>
          <a:p>
            <a:r>
              <a:rPr lang="en-US" dirty="0"/>
              <a:t>Tensor products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FEC4ED-DD4A-992F-7DCC-150195B37A39}"/>
                  </a:ext>
                </a:extLst>
              </p:cNvPr>
              <p:cNvSpPr>
                <a:spLocks noGrp="1"/>
              </p:cNvSpPr>
              <p:nvPr>
                <p:ph idx="1"/>
              </p:nvPr>
            </p:nvSpPr>
            <p:spPr/>
            <p:txBody>
              <a:bodyPr>
                <a:normAutofit lnSpcReduction="10000"/>
              </a:bodyPr>
              <a:lstStyle/>
              <a:p>
                <a:r>
                  <a:rPr lang="en-US" sz="2400" dirty="0"/>
                  <a:t>Let </a:t>
                </a:r>
                <a14:m>
                  <m:oMath xmlns:m="http://schemas.openxmlformats.org/officeDocument/2006/math">
                    <m:sSub>
                      <m:sSubPr>
                        <m:ctrlPr>
                          <a:rPr lang="en-CA" sz="2400" i="1">
                            <a:latin typeface="Cambria Math" panose="02040503050406030204" pitchFamily="18" charset="0"/>
                          </a:rPr>
                        </m:ctrlPr>
                      </m:sSubPr>
                      <m:e>
                        <m:r>
                          <a:rPr lang="en-CA" sz="2400" i="1">
                            <a:latin typeface="Cambria Math" panose="02040503050406030204" pitchFamily="18" charset="0"/>
                          </a:rPr>
                          <m:t>𝑆</m:t>
                        </m:r>
                      </m:e>
                      <m:sub>
                        <m:r>
                          <a:rPr lang="en-CA" sz="2400" i="1">
                            <a:latin typeface="Cambria Math" panose="02040503050406030204" pitchFamily="18" charset="0"/>
                          </a:rPr>
                          <m:t>1</m:t>
                        </m:r>
                      </m:sub>
                    </m:sSub>
                    <m:r>
                      <a:rPr lang="en-CA" sz="2400" b="0" i="1" smtClean="0">
                        <a:latin typeface="Cambria Math" panose="02040503050406030204" pitchFamily="18" charset="0"/>
                      </a:rPr>
                      <m:t>,</m:t>
                    </m:r>
                  </m:oMath>
                </a14:m>
                <a:r>
                  <a:rPr lang="en-CA" sz="2400" dirty="0"/>
                  <a:t> </a:t>
                </a:r>
                <a14:m>
                  <m:oMath xmlns:m="http://schemas.openxmlformats.org/officeDocument/2006/math">
                    <m:sSub>
                      <m:sSubPr>
                        <m:ctrlPr>
                          <a:rPr lang="en-CA" sz="2400" i="1">
                            <a:latin typeface="Cambria Math" panose="02040503050406030204" pitchFamily="18" charset="0"/>
                          </a:rPr>
                        </m:ctrlPr>
                      </m:sSubPr>
                      <m:e>
                        <m:r>
                          <a:rPr lang="en-CA" sz="2400" i="1">
                            <a:latin typeface="Cambria Math" panose="02040503050406030204" pitchFamily="18" charset="0"/>
                          </a:rPr>
                          <m:t>𝑆</m:t>
                        </m:r>
                      </m:e>
                      <m:sub>
                        <m:r>
                          <a:rPr lang="en-CA" sz="2400" b="0" i="1" smtClean="0">
                            <a:latin typeface="Cambria Math" panose="02040503050406030204" pitchFamily="18" charset="0"/>
                          </a:rPr>
                          <m:t>2</m:t>
                        </m:r>
                      </m:sub>
                    </m:sSub>
                  </m:oMath>
                </a14:m>
                <a:r>
                  <a:rPr lang="en-US" sz="2400" dirty="0"/>
                  <a:t> be </a:t>
                </a:r>
                <a14:m>
                  <m:oMath xmlns:m="http://schemas.openxmlformats.org/officeDocument/2006/math">
                    <m:r>
                      <a:rPr lang="en-CA" sz="2400" b="0" i="1" smtClean="0">
                        <a:latin typeface="Cambria Math" panose="02040503050406030204" pitchFamily="18" charset="0"/>
                      </a:rPr>
                      <m:t>𝑑</m:t>
                    </m:r>
                  </m:oMath>
                </a14:m>
                <a:r>
                  <a:rPr lang="en-US" sz="2400" dirty="0"/>
                  <a:t>-dim systems, and </a:t>
                </a: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𝑥</m:t>
                        </m:r>
                      </m:e>
                    </m:d>
                    <m:r>
                      <a:rPr lang="en-CA" sz="2400" b="0" i="1" smtClean="0">
                        <a:latin typeface="Cambria Math" panose="02040503050406030204" pitchFamily="18" charset="0"/>
                      </a:rPr>
                      <m:t>,|</m:t>
                    </m:r>
                    <m:r>
                      <a:rPr lang="en-CA" sz="2400" b="0" i="1" smtClean="0">
                        <a:latin typeface="Cambria Math" panose="02040503050406030204" pitchFamily="18" charset="0"/>
                      </a:rPr>
                      <m:t>𝑦</m:t>
                    </m:r>
                    <m:r>
                      <a:rPr lang="en-CA" sz="2400" b="0" i="1" smtClean="0">
                        <a:latin typeface="Cambria Math" panose="02040503050406030204" pitchFamily="18" charset="0"/>
                      </a:rPr>
                      <m:t>⟩</m:t>
                    </m:r>
                  </m:oMath>
                </a14:m>
                <a:r>
                  <a:rPr lang="en-US" sz="2400" dirty="0"/>
                  <a:t> are </a:t>
                </a:r>
                <a14:m>
                  <m:oMath xmlns:m="http://schemas.openxmlformats.org/officeDocument/2006/math">
                    <m:r>
                      <a:rPr lang="en-CA" sz="2400" b="0" i="1" smtClean="0">
                        <a:latin typeface="Cambria Math" panose="02040503050406030204" pitchFamily="18" charset="0"/>
                      </a:rPr>
                      <m:t>𝑑</m:t>
                    </m:r>
                  </m:oMath>
                </a14:m>
                <a:r>
                  <a:rPr lang="en-US" sz="2400" dirty="0"/>
                  <a:t>-dim states.</a:t>
                </a:r>
              </a:p>
              <a:p>
                <a:endParaRPr lang="en-US" sz="2400" dirty="0"/>
              </a:p>
              <a:p>
                <a:r>
                  <a:rPr lang="en-US" sz="2400" dirty="0"/>
                  <a:t>The tensor product state </a:t>
                </a: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𝑥</m:t>
                        </m:r>
                      </m:e>
                    </m:d>
                    <m:r>
                      <a:rPr lang="en-CA" sz="2400" b="0" i="1" smtClean="0">
                        <a:latin typeface="Cambria Math" panose="02040503050406030204" pitchFamily="18" charset="0"/>
                      </a:rPr>
                      <m:t>⊗|</m:t>
                    </m:r>
                    <m:r>
                      <a:rPr lang="en-CA" sz="2400" b="0" i="1" smtClean="0">
                        <a:latin typeface="Cambria Math" panose="02040503050406030204" pitchFamily="18" charset="0"/>
                      </a:rPr>
                      <m:t>𝑦</m:t>
                    </m:r>
                    <m:r>
                      <a:rPr lang="en-CA" sz="2400" b="0" i="1" smtClean="0">
                        <a:latin typeface="Cambria Math" panose="02040503050406030204" pitchFamily="18" charset="0"/>
                      </a:rPr>
                      <m:t>⟩</m:t>
                    </m:r>
                  </m:oMath>
                </a14:m>
                <a:r>
                  <a:rPr lang="en-US" sz="2400" dirty="0"/>
                  <a:t> is represented as </a:t>
                </a:r>
                <a14:m>
                  <m:oMath xmlns:m="http://schemas.openxmlformats.org/officeDocument/2006/math">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𝑑</m:t>
                        </m:r>
                      </m:e>
                      <m:sup>
                        <m:r>
                          <a:rPr lang="en-CA" sz="2400" b="0" i="1" smtClean="0">
                            <a:latin typeface="Cambria Math" panose="02040503050406030204" pitchFamily="18" charset="0"/>
                          </a:rPr>
                          <m:t>2</m:t>
                        </m:r>
                      </m:sup>
                    </m:sSup>
                  </m:oMath>
                </a14:m>
                <a:r>
                  <a:rPr lang="en-US" sz="2400" dirty="0"/>
                  <a:t>-dim vector where entries are indexed by some ordering of all states of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𝑆</m:t>
                        </m:r>
                      </m:e>
                      <m:sub>
                        <m:r>
                          <a:rPr lang="en-CA" sz="2400" b="0" i="1" smtClean="0">
                            <a:latin typeface="Cambria Math" panose="02040503050406030204" pitchFamily="18" charset="0"/>
                          </a:rPr>
                          <m:t>2</m:t>
                        </m:r>
                      </m:sub>
                    </m:sSub>
                  </m:oMath>
                </a14:m>
                <a:r>
                  <a:rPr lang="en-US" sz="2400" dirty="0"/>
                  <a:t>.</a:t>
                </a:r>
              </a:p>
              <a:p>
                <a:endParaRPr lang="en-US" sz="2400" dirty="0"/>
              </a:p>
              <a:p>
                <a:r>
                  <a:rPr lang="en-US" sz="2400" dirty="0"/>
                  <a:t>The tensor product transformation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a14:m>
                <a:r>
                  <a:rPr lang="en-US" sz="2400" dirty="0"/>
                  <a:t> is represented as </a:t>
                </a:r>
                <a14:m>
                  <m:oMath xmlns:m="http://schemas.openxmlformats.org/officeDocument/2006/math">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𝑑</m:t>
                        </m:r>
                      </m:e>
                      <m:sup>
                        <m:r>
                          <a:rPr lang="en-CA" sz="2400" b="0" i="1" smtClean="0">
                            <a:latin typeface="Cambria Math" panose="02040503050406030204" pitchFamily="18" charset="0"/>
                          </a:rPr>
                          <m:t>2</m:t>
                        </m:r>
                      </m:sup>
                    </m:sSup>
                    <m:r>
                      <a:rPr lang="en-CA" sz="2400" b="0" i="1" smtClean="0">
                        <a:latin typeface="Cambria Math" panose="02040503050406030204" pitchFamily="18" charset="0"/>
                      </a:rPr>
                      <m:t>×</m:t>
                    </m:r>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𝑑</m:t>
                        </m:r>
                      </m:e>
                      <m:sup>
                        <m:r>
                          <a:rPr lang="en-CA" sz="2400" b="0" i="1" smtClean="0">
                            <a:latin typeface="Cambria Math" panose="02040503050406030204" pitchFamily="18" charset="0"/>
                          </a:rPr>
                          <m:t>2</m:t>
                        </m:r>
                      </m:sup>
                    </m:sSup>
                  </m:oMath>
                </a14:m>
                <a:r>
                  <a:rPr lang="en-US" sz="2400" dirty="0"/>
                  <a:t> matrix where rows/columns are indexed by the </a:t>
                </a:r>
                <a:r>
                  <a:rPr lang="en-US" sz="2400" b="1" dirty="0"/>
                  <a:t>same</a:t>
                </a:r>
                <a:r>
                  <a:rPr lang="en-US" sz="2400" dirty="0"/>
                  <a:t> ordering of states.</a:t>
                </a:r>
              </a:p>
              <a:p>
                <a:endParaRPr lang="en-US" sz="2400" dirty="0"/>
              </a:p>
              <a:p>
                <a:r>
                  <a:rPr lang="en-US" sz="2400" dirty="0"/>
                  <a:t>Vector/matrix representations of tensor products implicitly use some ordering that changes depending on textbook/scientist/API/blog… make sure you’re aware of the convention!</a:t>
                </a:r>
              </a:p>
            </p:txBody>
          </p:sp>
        </mc:Choice>
        <mc:Fallback xmlns="">
          <p:sp>
            <p:nvSpPr>
              <p:cNvPr id="3" name="Content Placeholder 2">
                <a:extLst>
                  <a:ext uri="{FF2B5EF4-FFF2-40B4-BE49-F238E27FC236}">
                    <a16:creationId xmlns:a16="http://schemas.microsoft.com/office/drawing/2014/main" id="{08FEC4ED-DD4A-992F-7DCC-150195B37A39}"/>
                  </a:ext>
                </a:extLst>
              </p:cNvPr>
              <p:cNvSpPr>
                <a:spLocks noGrp="1" noRot="1" noChangeAspect="1" noMove="1" noResize="1" noEditPoints="1" noAdjustHandles="1" noChangeArrowheads="1" noChangeShapeType="1" noTextEdit="1"/>
              </p:cNvSpPr>
              <p:nvPr>
                <p:ph idx="1"/>
              </p:nvPr>
            </p:nvSpPr>
            <p:spPr>
              <a:blipFill>
                <a:blip r:embed="rId2"/>
                <a:stretch>
                  <a:fillRect l="-844" t="-2616" r="-1206"/>
                </a:stretch>
              </a:blipFill>
            </p:spPr>
            <p:txBody>
              <a:bodyPr/>
              <a:lstStyle/>
              <a:p>
                <a:r>
                  <a:rPr lang="en-US">
                    <a:noFill/>
                  </a:rPr>
                  <a:t> </a:t>
                </a:r>
              </a:p>
            </p:txBody>
          </p:sp>
        </mc:Fallback>
      </mc:AlternateContent>
    </p:spTree>
    <p:extLst>
      <p:ext uri="{BB962C8B-B14F-4D97-AF65-F5344CB8AC3E}">
        <p14:creationId xmlns:p14="http://schemas.microsoft.com/office/powerpoint/2010/main" val="105203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AEB7-56BF-8E4A-BF36-35090F5FBC49}"/>
              </a:ext>
            </a:extLst>
          </p:cNvPr>
          <p:cNvSpPr>
            <a:spLocks noGrp="1"/>
          </p:cNvSpPr>
          <p:nvPr>
            <p:ph type="title"/>
          </p:nvPr>
        </p:nvSpPr>
        <p:spPr/>
        <p:txBody>
          <a:bodyPr/>
          <a:lstStyle/>
          <a:p>
            <a:r>
              <a:rPr lang="en-US" dirty="0"/>
              <a:t>Tensor products, representations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63AD8D-2082-0D41-BCB0-15A86F83C21B}"/>
                  </a:ext>
                </a:extLst>
              </p:cNvPr>
              <p:cNvSpPr>
                <a:spLocks noGrp="1"/>
              </p:cNvSpPr>
              <p:nvPr>
                <p:ph idx="1"/>
              </p:nvPr>
            </p:nvSpPr>
            <p:spPr>
              <a:xfrm>
                <a:off x="838200" y="1448014"/>
                <a:ext cx="10515600" cy="4830548"/>
              </a:xfrm>
            </p:spPr>
            <p:txBody>
              <a:bodyPr>
                <a:noAutofit/>
              </a:bodyPr>
              <a:lstStyle/>
              <a:p>
                <a:pPr>
                  <a:lnSpc>
                    <a:spcPct val="100000"/>
                  </a:lnSpc>
                </a:pPr>
                <a:r>
                  <a:rPr lang="en-CA" sz="2200" dirty="0"/>
                  <a:t>Let </a:t>
                </a:r>
                <a14:m>
                  <m:oMath xmlns:m="http://schemas.openxmlformats.org/officeDocument/2006/math">
                    <m:d>
                      <m:dPr>
                        <m:begChr m:val="|"/>
                        <m:endChr m:val="⟩"/>
                        <m:ctrlPr>
                          <a:rPr lang="en-CA" sz="2200" i="1">
                            <a:latin typeface="Cambria Math" panose="02040503050406030204" pitchFamily="18" charset="0"/>
                          </a:rPr>
                        </m:ctrlPr>
                      </m:dPr>
                      <m:e>
                        <m:r>
                          <a:rPr lang="en-CA" sz="2200" b="0" i="1" smtClean="0">
                            <a:latin typeface="Cambria Math" panose="02040503050406030204" pitchFamily="18" charset="0"/>
                          </a:rPr>
                          <m:t>𝑣</m:t>
                        </m:r>
                      </m:e>
                    </m:d>
                    <m:r>
                      <a:rPr lang="en-US" sz="2200" i="1">
                        <a:latin typeface="Cambria Math" panose="02040503050406030204" pitchFamily="18" charset="0"/>
                      </a:rPr>
                      <m:t>=</m:t>
                    </m:r>
                    <m:d>
                      <m:dPr>
                        <m:ctrlPr>
                          <a:rPr lang="en-US" sz="2200" i="1">
                            <a:latin typeface="Cambria Math" panose="02040503050406030204" pitchFamily="18" charset="0"/>
                          </a:rPr>
                        </m:ctrlPr>
                      </m:dPr>
                      <m:e>
                        <m:m>
                          <m:mPr>
                            <m:mcs>
                              <m:mc>
                                <m:mcPr>
                                  <m:count m:val="1"/>
                                  <m:mcJc m:val="center"/>
                                </m:mcPr>
                              </m:mc>
                            </m:mcs>
                            <m:ctrlPr>
                              <a:rPr lang="en-US" sz="2200" i="1">
                                <a:latin typeface="Cambria Math" panose="02040503050406030204" pitchFamily="18" charset="0"/>
                              </a:rPr>
                            </m:ctrlPr>
                          </m:mPr>
                          <m:mr>
                            <m:e>
                              <m:sSub>
                                <m:sSubPr>
                                  <m:ctrlPr>
                                    <a:rPr lang="en-CA" sz="2200" i="1">
                                      <a:latin typeface="Cambria Math" panose="02040503050406030204" pitchFamily="18" charset="0"/>
                                    </a:rPr>
                                  </m:ctrlPr>
                                </m:sSubPr>
                                <m:e>
                                  <m:r>
                                    <a:rPr lang="en-CA" sz="2200" b="0" i="1" smtClean="0">
                                      <a:latin typeface="Cambria Math" panose="02040503050406030204" pitchFamily="18" charset="0"/>
                                    </a:rPr>
                                    <m:t>𝑣</m:t>
                                  </m:r>
                                </m:e>
                                <m:sub>
                                  <m:r>
                                    <a:rPr lang="en-CA" sz="2200" b="0" i="1" smtClean="0">
                                      <a:latin typeface="Cambria Math" panose="02040503050406030204" pitchFamily="18" charset="0"/>
                                    </a:rPr>
                                    <m:t>1</m:t>
                                  </m:r>
                                </m:sub>
                              </m:sSub>
                            </m:e>
                          </m:mr>
                          <m:mr>
                            <m:e>
                              <m:r>
                                <a:rPr lang="en-US" sz="2200" i="1">
                                  <a:latin typeface="Cambria Math" panose="02040503050406030204" pitchFamily="18" charset="0"/>
                                </a:rPr>
                                <m:t>⋮</m:t>
                              </m:r>
                            </m:e>
                          </m:mr>
                          <m:mr>
                            <m:e>
                              <m:sSub>
                                <m:sSubPr>
                                  <m:ctrlPr>
                                    <a:rPr lang="en-CA" sz="2200" i="1">
                                      <a:latin typeface="Cambria Math" panose="02040503050406030204" pitchFamily="18" charset="0"/>
                                    </a:rPr>
                                  </m:ctrlPr>
                                </m:sSubPr>
                                <m:e>
                                  <m:r>
                                    <a:rPr lang="en-CA" sz="2200" b="0" i="1" smtClean="0">
                                      <a:latin typeface="Cambria Math" panose="02040503050406030204" pitchFamily="18" charset="0"/>
                                    </a:rPr>
                                    <m:t>𝑣</m:t>
                                  </m:r>
                                </m:e>
                                <m:sub>
                                  <m:r>
                                    <a:rPr lang="en-CA" sz="2200" b="0" i="1" smtClean="0">
                                      <a:latin typeface="Cambria Math" panose="02040503050406030204" pitchFamily="18" charset="0"/>
                                    </a:rPr>
                                    <m:t>𝑑</m:t>
                                  </m:r>
                                </m:sub>
                              </m:sSub>
                            </m:e>
                          </m:mr>
                        </m:m>
                      </m:e>
                    </m:d>
                  </m:oMath>
                </a14:m>
                <a:r>
                  <a:rPr lang="en-US" sz="2200" dirty="0"/>
                  <a:t>, </a:t>
                </a:r>
                <a14:m>
                  <m:oMath xmlns:m="http://schemas.openxmlformats.org/officeDocument/2006/math">
                    <m:d>
                      <m:dPr>
                        <m:begChr m:val="|"/>
                        <m:endChr m:val="⟩"/>
                        <m:ctrlPr>
                          <a:rPr lang="en-CA" sz="2200" i="1">
                            <a:latin typeface="Cambria Math" panose="02040503050406030204" pitchFamily="18" charset="0"/>
                          </a:rPr>
                        </m:ctrlPr>
                      </m:dPr>
                      <m:e>
                        <m:r>
                          <a:rPr lang="en-CA" sz="2200" b="0" i="1" smtClean="0">
                            <a:latin typeface="Cambria Math" panose="02040503050406030204" pitchFamily="18" charset="0"/>
                          </a:rPr>
                          <m:t>𝑤</m:t>
                        </m:r>
                      </m:e>
                    </m:d>
                    <m:r>
                      <a:rPr lang="en-US" sz="2200" i="1">
                        <a:latin typeface="Cambria Math" panose="02040503050406030204" pitchFamily="18" charset="0"/>
                      </a:rPr>
                      <m:t>=</m:t>
                    </m:r>
                    <m:d>
                      <m:dPr>
                        <m:ctrlPr>
                          <a:rPr lang="en-US" sz="2200" i="1">
                            <a:latin typeface="Cambria Math" panose="02040503050406030204" pitchFamily="18" charset="0"/>
                          </a:rPr>
                        </m:ctrlPr>
                      </m:dPr>
                      <m:e>
                        <m:m>
                          <m:mPr>
                            <m:mcs>
                              <m:mc>
                                <m:mcPr>
                                  <m:count m:val="1"/>
                                  <m:mcJc m:val="center"/>
                                </m:mcPr>
                              </m:mc>
                            </m:mcs>
                            <m:ctrlPr>
                              <a:rPr lang="en-US" sz="2200" i="1">
                                <a:latin typeface="Cambria Math" panose="02040503050406030204" pitchFamily="18" charset="0"/>
                              </a:rPr>
                            </m:ctrlPr>
                          </m:mPr>
                          <m:mr>
                            <m:e>
                              <m:sSub>
                                <m:sSubPr>
                                  <m:ctrlPr>
                                    <a:rPr lang="en-CA" sz="2200" b="0" i="1" smtClean="0">
                                      <a:latin typeface="Cambria Math" panose="02040503050406030204" pitchFamily="18" charset="0"/>
                                    </a:rPr>
                                  </m:ctrlPr>
                                </m:sSubPr>
                                <m:e>
                                  <m:r>
                                    <a:rPr lang="en-CA" sz="2200" b="0" i="1" smtClean="0">
                                      <a:latin typeface="Cambria Math" panose="02040503050406030204" pitchFamily="18" charset="0"/>
                                    </a:rPr>
                                    <m:t>𝑤</m:t>
                                  </m:r>
                                </m:e>
                                <m:sub>
                                  <m:r>
                                    <a:rPr lang="en-CA" sz="2200" b="0" i="1" smtClean="0">
                                      <a:latin typeface="Cambria Math" panose="02040503050406030204" pitchFamily="18" charset="0"/>
                                    </a:rPr>
                                    <m:t>1</m:t>
                                  </m:r>
                                </m:sub>
                              </m:sSub>
                            </m:e>
                          </m:mr>
                          <m:mr>
                            <m:e>
                              <m:r>
                                <a:rPr lang="en-US" sz="2200" i="1">
                                  <a:latin typeface="Cambria Math" panose="02040503050406030204" pitchFamily="18" charset="0"/>
                                </a:rPr>
                                <m:t>⋮</m:t>
                              </m:r>
                            </m:e>
                          </m:mr>
                          <m:mr>
                            <m:e>
                              <m:sSub>
                                <m:sSubPr>
                                  <m:ctrlPr>
                                    <a:rPr lang="en-CA" sz="2200" i="1">
                                      <a:latin typeface="Cambria Math" panose="02040503050406030204" pitchFamily="18" charset="0"/>
                                    </a:rPr>
                                  </m:ctrlPr>
                                </m:sSubPr>
                                <m:e>
                                  <m:r>
                                    <a:rPr lang="en-CA" sz="2200" b="0" i="1" smtClean="0">
                                      <a:latin typeface="Cambria Math" panose="02040503050406030204" pitchFamily="18" charset="0"/>
                                    </a:rPr>
                                    <m:t>𝑤</m:t>
                                  </m:r>
                                </m:e>
                                <m:sub>
                                  <m:r>
                                    <a:rPr lang="en-CA" sz="2200" b="0" i="1" smtClean="0">
                                      <a:latin typeface="Cambria Math" panose="02040503050406030204" pitchFamily="18" charset="0"/>
                                    </a:rPr>
                                    <m:t>𝑑</m:t>
                                  </m:r>
                                </m:sub>
                              </m:sSub>
                            </m:e>
                          </m:mr>
                        </m:m>
                      </m:e>
                    </m:d>
                  </m:oMath>
                </a14:m>
                <a:r>
                  <a:rPr lang="en-US" sz="2200" dirty="0"/>
                  <a:t>. Then </a:t>
                </a:r>
                <a14:m>
                  <m:oMath xmlns:m="http://schemas.openxmlformats.org/officeDocument/2006/math">
                    <m:d>
                      <m:dPr>
                        <m:begChr m:val="|"/>
                        <m:endChr m:val="⟩"/>
                        <m:ctrlPr>
                          <a:rPr lang="en-CA" sz="2200" i="1">
                            <a:latin typeface="Cambria Math" panose="02040503050406030204" pitchFamily="18" charset="0"/>
                          </a:rPr>
                        </m:ctrlPr>
                      </m:dPr>
                      <m:e>
                        <m:r>
                          <a:rPr lang="en-CA" sz="2200" i="1">
                            <a:latin typeface="Cambria Math" panose="02040503050406030204" pitchFamily="18" charset="0"/>
                          </a:rPr>
                          <m:t>𝑣</m:t>
                        </m:r>
                      </m:e>
                    </m:d>
                    <m:r>
                      <a:rPr lang="en-CA" sz="2200" b="0" i="1" smtClean="0">
                        <a:latin typeface="Cambria Math" panose="02040503050406030204" pitchFamily="18" charset="0"/>
                      </a:rPr>
                      <m:t>⊗</m:t>
                    </m:r>
                    <m:d>
                      <m:dPr>
                        <m:begChr m:val="|"/>
                        <m:endChr m:val="⟩"/>
                        <m:ctrlPr>
                          <a:rPr lang="en-CA" sz="2200" b="0" i="1" smtClean="0">
                            <a:latin typeface="Cambria Math" panose="02040503050406030204" pitchFamily="18" charset="0"/>
                          </a:rPr>
                        </m:ctrlPr>
                      </m:dPr>
                      <m:e>
                        <m:r>
                          <a:rPr lang="en-CA" sz="2200" b="0" i="1" smtClean="0">
                            <a:latin typeface="Cambria Math" panose="02040503050406030204" pitchFamily="18" charset="0"/>
                          </a:rPr>
                          <m:t>𝑤</m:t>
                        </m:r>
                      </m:e>
                    </m:d>
                    <m:r>
                      <a:rPr lang="en-CA" sz="2200" b="0" i="0" smtClean="0">
                        <a:latin typeface="Cambria Math" panose="02040503050406030204" pitchFamily="18" charset="0"/>
                      </a:rPr>
                      <m:t>=</m:t>
                    </m:r>
                    <m:d>
                      <m:dPr>
                        <m:ctrlPr>
                          <a:rPr lang="en-US" sz="2200" i="1">
                            <a:latin typeface="Cambria Math" panose="02040503050406030204" pitchFamily="18" charset="0"/>
                          </a:rPr>
                        </m:ctrlPr>
                      </m:dPr>
                      <m:e>
                        <m:m>
                          <m:mPr>
                            <m:mcs>
                              <m:mc>
                                <m:mcPr>
                                  <m:count m:val="1"/>
                                  <m:mcJc m:val="center"/>
                                </m:mcPr>
                              </m:mc>
                            </m:mcs>
                            <m:ctrlPr>
                              <a:rPr lang="en-US" sz="2200" i="1">
                                <a:latin typeface="Cambria Math" panose="02040503050406030204" pitchFamily="18" charset="0"/>
                              </a:rPr>
                            </m:ctrlPr>
                          </m:mPr>
                          <m:mr>
                            <m:e>
                              <m:eqArr>
                                <m:eqArrPr>
                                  <m:ctrlPr>
                                    <a:rPr lang="en-CA" sz="2200" i="1">
                                      <a:latin typeface="Cambria Math" panose="02040503050406030204" pitchFamily="18" charset="0"/>
                                    </a:rPr>
                                  </m:ctrlPr>
                                </m:eqArrPr>
                                <m:e>
                                  <m:sSub>
                                    <m:sSubPr>
                                      <m:ctrlPr>
                                        <a:rPr lang="en-CA" sz="2200" i="1">
                                          <a:latin typeface="Cambria Math" panose="02040503050406030204" pitchFamily="18" charset="0"/>
                                        </a:rPr>
                                      </m:ctrlPr>
                                    </m:sSubPr>
                                    <m:e>
                                      <m:sSub>
                                        <m:sSubPr>
                                          <m:ctrlPr>
                                            <a:rPr lang="en-CA" sz="2200" b="0" i="1" smtClean="0">
                                              <a:latin typeface="Cambria Math" panose="02040503050406030204" pitchFamily="18" charset="0"/>
                                            </a:rPr>
                                          </m:ctrlPr>
                                        </m:sSubPr>
                                        <m:e>
                                          <m:r>
                                            <a:rPr lang="en-CA" sz="2200" b="0" i="1" smtClean="0">
                                              <a:latin typeface="Cambria Math" panose="02040503050406030204" pitchFamily="18" charset="0"/>
                                            </a:rPr>
                                            <m:t>𝑣</m:t>
                                          </m:r>
                                        </m:e>
                                        <m:sub>
                                          <m:r>
                                            <a:rPr lang="en-CA" sz="2200" b="0" i="1" smtClean="0">
                                              <a:latin typeface="Cambria Math" panose="02040503050406030204" pitchFamily="18" charset="0"/>
                                            </a:rPr>
                                            <m:t>1</m:t>
                                          </m:r>
                                        </m:sub>
                                      </m:sSub>
                                      <m:r>
                                        <a:rPr lang="en-CA" sz="2200" i="1">
                                          <a:latin typeface="Cambria Math" panose="02040503050406030204" pitchFamily="18" charset="0"/>
                                        </a:rPr>
                                        <m:t>𝑤</m:t>
                                      </m:r>
                                    </m:e>
                                    <m:sub>
                                      <m:r>
                                        <a:rPr lang="en-CA" sz="2200" i="1">
                                          <a:latin typeface="Cambria Math" panose="02040503050406030204" pitchFamily="18" charset="0"/>
                                        </a:rPr>
                                        <m:t>1</m:t>
                                      </m:r>
                                    </m:sub>
                                  </m:sSub>
                                </m:e>
                                <m:e>
                                  <m:sSub>
                                    <m:sSubPr>
                                      <m:ctrlPr>
                                        <a:rPr lang="en-CA" sz="2200" b="0" i="1" smtClean="0">
                                          <a:latin typeface="Cambria Math" panose="02040503050406030204" pitchFamily="18" charset="0"/>
                                        </a:rPr>
                                      </m:ctrlPr>
                                    </m:sSubPr>
                                    <m:e>
                                      <m:r>
                                        <a:rPr lang="en-CA" sz="2200" b="0" i="1" smtClean="0">
                                          <a:latin typeface="Cambria Math" panose="02040503050406030204" pitchFamily="18" charset="0"/>
                                        </a:rPr>
                                        <m:t>𝑣</m:t>
                                      </m:r>
                                    </m:e>
                                    <m:sub>
                                      <m:r>
                                        <a:rPr lang="en-CA" sz="2200" b="0" i="1" smtClean="0">
                                          <a:latin typeface="Cambria Math" panose="02040503050406030204" pitchFamily="18" charset="0"/>
                                        </a:rPr>
                                        <m:t>1</m:t>
                                      </m:r>
                                    </m:sub>
                                  </m:sSub>
                                  <m:sSub>
                                    <m:sSubPr>
                                      <m:ctrlPr>
                                        <a:rPr lang="en-CA" sz="2200" b="0" i="1" smtClean="0">
                                          <a:latin typeface="Cambria Math" panose="02040503050406030204" pitchFamily="18" charset="0"/>
                                        </a:rPr>
                                      </m:ctrlPr>
                                    </m:sSubPr>
                                    <m:e>
                                      <m:r>
                                        <a:rPr lang="en-CA" sz="2200" b="0" i="1" smtClean="0">
                                          <a:latin typeface="Cambria Math" panose="02040503050406030204" pitchFamily="18" charset="0"/>
                                        </a:rPr>
                                        <m:t>𝑤</m:t>
                                      </m:r>
                                    </m:e>
                                    <m:sub>
                                      <m:r>
                                        <a:rPr lang="en-CA" sz="2200" b="0" i="1" smtClean="0">
                                          <a:latin typeface="Cambria Math" panose="02040503050406030204" pitchFamily="18" charset="0"/>
                                        </a:rPr>
                                        <m:t>2</m:t>
                                      </m:r>
                                    </m:sub>
                                  </m:sSub>
                                </m:e>
                              </m:eqArr>
                            </m:e>
                          </m:mr>
                          <m:mr>
                            <m:e>
                              <m:r>
                                <a:rPr lang="en-US" sz="2200" i="1">
                                  <a:latin typeface="Cambria Math" panose="02040503050406030204" pitchFamily="18" charset="0"/>
                                </a:rPr>
                                <m:t>⋮</m:t>
                              </m:r>
                            </m:e>
                          </m:mr>
                          <m:mr>
                            <m:e>
                              <m:eqArr>
                                <m:eqArrPr>
                                  <m:ctrlPr>
                                    <a:rPr lang="en-CA" sz="2200" b="0" i="1" smtClean="0">
                                      <a:latin typeface="Cambria Math" panose="02040503050406030204" pitchFamily="18" charset="0"/>
                                    </a:rPr>
                                  </m:ctrlPr>
                                </m:eqArrPr>
                                <m:e>
                                  <m:sSub>
                                    <m:sSubPr>
                                      <m:ctrlPr>
                                        <a:rPr lang="en-CA" sz="2200" b="0" i="1" smtClean="0">
                                          <a:latin typeface="Cambria Math" panose="02040503050406030204" pitchFamily="18" charset="0"/>
                                        </a:rPr>
                                      </m:ctrlPr>
                                    </m:sSubPr>
                                    <m:e>
                                      <m:r>
                                        <a:rPr lang="en-CA" sz="2200" b="0" i="1" smtClean="0">
                                          <a:latin typeface="Cambria Math" panose="02040503050406030204" pitchFamily="18" charset="0"/>
                                        </a:rPr>
                                        <m:t>𝑣</m:t>
                                      </m:r>
                                    </m:e>
                                    <m:sub>
                                      <m:r>
                                        <a:rPr lang="en-CA" sz="2200" b="0" i="1" smtClean="0">
                                          <a:latin typeface="Cambria Math" panose="02040503050406030204" pitchFamily="18" charset="0"/>
                                        </a:rPr>
                                        <m:t>2</m:t>
                                      </m:r>
                                    </m:sub>
                                  </m:sSub>
                                  <m:sSub>
                                    <m:sSubPr>
                                      <m:ctrlPr>
                                        <a:rPr lang="en-CA" sz="2200" i="1">
                                          <a:latin typeface="Cambria Math" panose="02040503050406030204" pitchFamily="18" charset="0"/>
                                        </a:rPr>
                                      </m:ctrlPr>
                                    </m:sSubPr>
                                    <m:e>
                                      <m:r>
                                        <a:rPr lang="en-CA" sz="2200" i="1">
                                          <a:latin typeface="Cambria Math" panose="02040503050406030204" pitchFamily="18" charset="0"/>
                                        </a:rPr>
                                        <m:t>𝑤</m:t>
                                      </m:r>
                                    </m:e>
                                    <m:sub>
                                      <m:r>
                                        <a:rPr lang="en-CA" sz="2200" b="0" i="1" smtClean="0">
                                          <a:latin typeface="Cambria Math" panose="02040503050406030204" pitchFamily="18" charset="0"/>
                                        </a:rPr>
                                        <m:t>1</m:t>
                                      </m:r>
                                    </m:sub>
                                  </m:sSub>
                                </m:e>
                                <m:e>
                                  <m:r>
                                    <a:rPr lang="en-CA" sz="2200" b="0" i="1" smtClean="0">
                                      <a:latin typeface="Cambria Math" panose="02040503050406030204" pitchFamily="18" charset="0"/>
                                    </a:rPr>
                                    <m:t>⋮</m:t>
                                  </m:r>
                                </m:e>
                                <m:e>
                                  <m:sSub>
                                    <m:sSubPr>
                                      <m:ctrlPr>
                                        <a:rPr lang="en-CA" sz="2200" b="0" i="1" smtClean="0">
                                          <a:latin typeface="Cambria Math" panose="02040503050406030204" pitchFamily="18" charset="0"/>
                                        </a:rPr>
                                      </m:ctrlPr>
                                    </m:sSubPr>
                                    <m:e>
                                      <m:r>
                                        <a:rPr lang="en-CA" sz="2200" b="0" i="1" smtClean="0">
                                          <a:latin typeface="Cambria Math" panose="02040503050406030204" pitchFamily="18" charset="0"/>
                                        </a:rPr>
                                        <m:t>𝑣</m:t>
                                      </m:r>
                                    </m:e>
                                    <m:sub>
                                      <m:r>
                                        <a:rPr lang="en-CA" sz="2200" b="0" i="1" smtClean="0">
                                          <a:latin typeface="Cambria Math" panose="02040503050406030204" pitchFamily="18" charset="0"/>
                                        </a:rPr>
                                        <m:t>𝑑</m:t>
                                      </m:r>
                                    </m:sub>
                                  </m:sSub>
                                  <m:sSub>
                                    <m:sSubPr>
                                      <m:ctrlPr>
                                        <a:rPr lang="en-CA" sz="2200" b="0" i="1" smtClean="0">
                                          <a:latin typeface="Cambria Math" panose="02040503050406030204" pitchFamily="18" charset="0"/>
                                        </a:rPr>
                                      </m:ctrlPr>
                                    </m:sSubPr>
                                    <m:e>
                                      <m:r>
                                        <a:rPr lang="en-CA" sz="2200" b="0" i="1" smtClean="0">
                                          <a:latin typeface="Cambria Math" panose="02040503050406030204" pitchFamily="18" charset="0"/>
                                        </a:rPr>
                                        <m:t>𝑤</m:t>
                                      </m:r>
                                    </m:e>
                                    <m:sub>
                                      <m:r>
                                        <a:rPr lang="en-CA" sz="2200" b="0" i="1" smtClean="0">
                                          <a:latin typeface="Cambria Math" panose="02040503050406030204" pitchFamily="18" charset="0"/>
                                        </a:rPr>
                                        <m:t>𝑑</m:t>
                                      </m:r>
                                    </m:sub>
                                  </m:sSub>
                                </m:e>
                              </m:eqArr>
                            </m:e>
                          </m:mr>
                        </m:m>
                      </m:e>
                    </m:d>
                  </m:oMath>
                </a14:m>
                <a:r>
                  <a:rPr lang="en-US" sz="2200" dirty="0"/>
                  <a:t>. </a:t>
                </a:r>
              </a:p>
              <a:p>
                <a:pPr>
                  <a:lnSpc>
                    <a:spcPct val="100000"/>
                  </a:lnSpc>
                </a:pPr>
                <a:endParaRPr lang="en-US" sz="2200" dirty="0"/>
              </a:p>
              <a:p>
                <a:pPr>
                  <a:lnSpc>
                    <a:spcPct val="100000"/>
                  </a:lnSpc>
                </a:pPr>
                <a:r>
                  <a:rPr lang="en-US" sz="2200" dirty="0"/>
                  <a:t>Let </a:t>
                </a:r>
                <a14:m>
                  <m:oMath xmlns:m="http://schemas.openxmlformats.org/officeDocument/2006/math">
                    <m:r>
                      <a:rPr lang="en-CA" sz="2200" b="0" i="1" smtClean="0">
                        <a:latin typeface="Cambria Math" panose="02040503050406030204" pitchFamily="18" charset="0"/>
                        <a:ea typeface="Cambria Math" panose="02040503050406030204" pitchFamily="18" charset="0"/>
                      </a:rPr>
                      <m:t>𝐴</m:t>
                    </m:r>
                    <m:r>
                      <a:rPr lang="en-US" sz="2200" i="1">
                        <a:latin typeface="Cambria Math" panose="02040503050406030204" pitchFamily="18" charset="0"/>
                        <a:ea typeface="Cambria Math" panose="02040503050406030204" pitchFamily="18" charset="0"/>
                      </a:rPr>
                      <m:t>=</m:t>
                    </m:r>
                    <m:d>
                      <m:dPr>
                        <m:ctrlPr>
                          <a:rPr lang="en-US" sz="2200" i="1" smtClean="0">
                            <a:latin typeface="Cambria Math" panose="02040503050406030204" pitchFamily="18" charset="0"/>
                            <a:ea typeface="Cambria Math" panose="02040503050406030204" pitchFamily="18" charset="0"/>
                          </a:rPr>
                        </m:ctrlPr>
                      </m:dPr>
                      <m:e>
                        <m:m>
                          <m:mPr>
                            <m:mcs>
                              <m:mc>
                                <m:mcPr>
                                  <m:count m:val="3"/>
                                  <m:mcJc m:val="center"/>
                                </m:mcPr>
                              </m:mc>
                            </m:mcs>
                            <m:ctrlPr>
                              <a:rPr lang="en-US" sz="2200" i="1" smtClean="0">
                                <a:latin typeface="Cambria Math" panose="02040503050406030204" pitchFamily="18" charset="0"/>
                                <a:ea typeface="Cambria Math" panose="02040503050406030204" pitchFamily="18" charset="0"/>
                              </a:rPr>
                            </m:ctrlPr>
                          </m:mPr>
                          <m:mr>
                            <m:e>
                              <m:sSub>
                                <m:sSubPr>
                                  <m:ctrlPr>
                                    <a:rPr lang="en-CA" sz="2200" b="0" i="1" smtClean="0">
                                      <a:latin typeface="Cambria Math" panose="02040503050406030204" pitchFamily="18" charset="0"/>
                                      <a:ea typeface="Cambria Math" panose="02040503050406030204" pitchFamily="18" charset="0"/>
                                    </a:rPr>
                                  </m:ctrlPr>
                                </m:sSubPr>
                                <m:e>
                                  <m:r>
                                    <m:rPr>
                                      <m:brk m:alnAt="7"/>
                                    </m:rPr>
                                    <a:rPr lang="en-CA" sz="2200" b="0" i="1" smtClean="0">
                                      <a:latin typeface="Cambria Math" panose="02040503050406030204" pitchFamily="18" charset="0"/>
                                      <a:ea typeface="Cambria Math" panose="02040503050406030204" pitchFamily="18" charset="0"/>
                                    </a:rPr>
                                    <m:t>𝐴</m:t>
                                  </m:r>
                                </m:e>
                                <m:sub>
                                  <m:r>
                                    <a:rPr lang="en-CA" sz="2200" b="0" i="1" smtClean="0">
                                      <a:latin typeface="Cambria Math" panose="02040503050406030204" pitchFamily="18" charset="0"/>
                                      <a:ea typeface="Cambria Math" panose="02040503050406030204" pitchFamily="18" charset="0"/>
                                    </a:rPr>
                                    <m:t>11</m:t>
                                  </m:r>
                                </m:sub>
                              </m:sSub>
                            </m:e>
                            <m:e>
                              <m:r>
                                <a:rPr lang="en-US" sz="2200" i="1" smtClean="0">
                                  <a:latin typeface="Cambria Math" panose="02040503050406030204" pitchFamily="18" charset="0"/>
                                  <a:ea typeface="Cambria Math" panose="02040503050406030204" pitchFamily="18" charset="0"/>
                                </a:rPr>
                                <m:t>⋯</m:t>
                              </m:r>
                            </m:e>
                            <m:e>
                              <m:sSub>
                                <m:sSubPr>
                                  <m:ctrlPr>
                                    <a:rPr lang="en-CA" sz="2200" b="0" i="1" smtClean="0">
                                      <a:latin typeface="Cambria Math" panose="02040503050406030204" pitchFamily="18" charset="0"/>
                                      <a:ea typeface="Cambria Math" panose="02040503050406030204" pitchFamily="18" charset="0"/>
                                    </a:rPr>
                                  </m:ctrlPr>
                                </m:sSubPr>
                                <m:e>
                                  <m:r>
                                    <a:rPr lang="en-CA" sz="2200" b="0" i="1" smtClean="0">
                                      <a:latin typeface="Cambria Math" panose="02040503050406030204" pitchFamily="18" charset="0"/>
                                      <a:ea typeface="Cambria Math" panose="02040503050406030204" pitchFamily="18" charset="0"/>
                                    </a:rPr>
                                    <m:t>𝐴</m:t>
                                  </m:r>
                                </m:e>
                                <m:sub>
                                  <m:r>
                                    <a:rPr lang="en-CA" sz="2200" b="0" i="1" smtClean="0">
                                      <a:latin typeface="Cambria Math" panose="02040503050406030204" pitchFamily="18" charset="0"/>
                                      <a:ea typeface="Cambria Math" panose="02040503050406030204" pitchFamily="18" charset="0"/>
                                    </a:rPr>
                                    <m:t>1</m:t>
                                  </m:r>
                                  <m:r>
                                    <a:rPr lang="en-CA" sz="2200" b="0" i="1" smtClean="0">
                                      <a:latin typeface="Cambria Math" panose="02040503050406030204" pitchFamily="18" charset="0"/>
                                      <a:ea typeface="Cambria Math" panose="02040503050406030204" pitchFamily="18" charset="0"/>
                                    </a:rPr>
                                    <m:t>𝑑</m:t>
                                  </m:r>
                                </m:sub>
                              </m:sSub>
                            </m:e>
                          </m:mr>
                          <m:mr>
                            <m:e>
                              <m:r>
                                <a:rPr lang="en-US" sz="2200" i="1" smtClean="0">
                                  <a:latin typeface="Cambria Math" panose="02040503050406030204" pitchFamily="18" charset="0"/>
                                  <a:ea typeface="Cambria Math" panose="02040503050406030204" pitchFamily="18" charset="0"/>
                                </a:rPr>
                                <m:t>⋮</m:t>
                              </m:r>
                            </m:e>
                            <m:e>
                              <m:r>
                                <a:rPr lang="en-US" sz="2200" i="1" smtClean="0">
                                  <a:latin typeface="Cambria Math" panose="02040503050406030204" pitchFamily="18" charset="0"/>
                                  <a:ea typeface="Cambria Math" panose="02040503050406030204" pitchFamily="18" charset="0"/>
                                </a:rPr>
                                <m:t>⋱</m:t>
                              </m:r>
                            </m:e>
                            <m:e>
                              <m:r>
                                <a:rPr lang="en-US" sz="2200" i="1" smtClean="0">
                                  <a:latin typeface="Cambria Math" panose="02040503050406030204" pitchFamily="18" charset="0"/>
                                  <a:ea typeface="Cambria Math" panose="02040503050406030204" pitchFamily="18" charset="0"/>
                                </a:rPr>
                                <m:t>⋮</m:t>
                              </m:r>
                            </m:e>
                          </m:mr>
                          <m:mr>
                            <m:e>
                              <m:sSub>
                                <m:sSubPr>
                                  <m:ctrlPr>
                                    <a:rPr lang="en-CA" sz="2200" b="0" i="1" smtClean="0">
                                      <a:latin typeface="Cambria Math" panose="02040503050406030204" pitchFamily="18" charset="0"/>
                                      <a:ea typeface="Cambria Math" panose="02040503050406030204" pitchFamily="18" charset="0"/>
                                    </a:rPr>
                                  </m:ctrlPr>
                                </m:sSubPr>
                                <m:e>
                                  <m:r>
                                    <a:rPr lang="en-CA" sz="2200" b="0" i="1" smtClean="0">
                                      <a:latin typeface="Cambria Math" panose="02040503050406030204" pitchFamily="18" charset="0"/>
                                      <a:ea typeface="Cambria Math" panose="02040503050406030204" pitchFamily="18" charset="0"/>
                                    </a:rPr>
                                    <m:t>𝐴</m:t>
                                  </m:r>
                                </m:e>
                                <m:sub>
                                  <m:r>
                                    <a:rPr lang="en-CA" sz="2200" b="0" i="1" smtClean="0">
                                      <a:latin typeface="Cambria Math" panose="02040503050406030204" pitchFamily="18" charset="0"/>
                                      <a:ea typeface="Cambria Math" panose="02040503050406030204" pitchFamily="18" charset="0"/>
                                    </a:rPr>
                                    <m:t>𝑑</m:t>
                                  </m:r>
                                  <m:r>
                                    <a:rPr lang="en-CA" sz="2200" b="0" i="1" smtClean="0">
                                      <a:latin typeface="Cambria Math" panose="02040503050406030204" pitchFamily="18" charset="0"/>
                                      <a:ea typeface="Cambria Math" panose="02040503050406030204" pitchFamily="18" charset="0"/>
                                    </a:rPr>
                                    <m:t>1</m:t>
                                  </m:r>
                                </m:sub>
                              </m:sSub>
                            </m:e>
                            <m:e>
                              <m:r>
                                <a:rPr lang="en-US" sz="2200" i="1" smtClean="0">
                                  <a:latin typeface="Cambria Math" panose="02040503050406030204" pitchFamily="18" charset="0"/>
                                  <a:ea typeface="Cambria Math" panose="02040503050406030204" pitchFamily="18" charset="0"/>
                                </a:rPr>
                                <m:t>⋯</m:t>
                              </m:r>
                            </m:e>
                            <m:e>
                              <m:sSub>
                                <m:sSubPr>
                                  <m:ctrlPr>
                                    <a:rPr lang="en-CA" sz="2200" b="0" i="1" smtClean="0">
                                      <a:latin typeface="Cambria Math" panose="02040503050406030204" pitchFamily="18" charset="0"/>
                                      <a:ea typeface="Cambria Math" panose="02040503050406030204" pitchFamily="18" charset="0"/>
                                    </a:rPr>
                                  </m:ctrlPr>
                                </m:sSubPr>
                                <m:e>
                                  <m:r>
                                    <a:rPr lang="en-CA" sz="2200" b="0" i="1" smtClean="0">
                                      <a:latin typeface="Cambria Math" panose="02040503050406030204" pitchFamily="18" charset="0"/>
                                      <a:ea typeface="Cambria Math" panose="02040503050406030204" pitchFamily="18" charset="0"/>
                                    </a:rPr>
                                    <m:t>𝐴</m:t>
                                  </m:r>
                                </m:e>
                                <m:sub>
                                  <m:r>
                                    <a:rPr lang="en-CA" sz="2200" b="0" i="1" smtClean="0">
                                      <a:latin typeface="Cambria Math" panose="02040503050406030204" pitchFamily="18" charset="0"/>
                                      <a:ea typeface="Cambria Math" panose="02040503050406030204" pitchFamily="18" charset="0"/>
                                    </a:rPr>
                                    <m:t>𝑑𝑑</m:t>
                                  </m:r>
                                </m:sub>
                              </m:sSub>
                            </m:e>
                          </m:mr>
                        </m:m>
                      </m:e>
                    </m:d>
                  </m:oMath>
                </a14:m>
                <a:r>
                  <a:rPr lang="en-US" sz="2200" dirty="0"/>
                  <a:t>, and </a:t>
                </a:r>
                <a14:m>
                  <m:oMath xmlns:m="http://schemas.openxmlformats.org/officeDocument/2006/math">
                    <m:r>
                      <a:rPr lang="en-CA" sz="2200" b="0" i="1" smtClean="0">
                        <a:latin typeface="Cambria Math" panose="02040503050406030204" pitchFamily="18" charset="0"/>
                        <a:ea typeface="Cambria Math" panose="02040503050406030204" pitchFamily="18" charset="0"/>
                      </a:rPr>
                      <m:t>𝐵</m:t>
                    </m:r>
                    <m:r>
                      <a:rPr lang="en-US" sz="2200" i="1">
                        <a:latin typeface="Cambria Math" panose="02040503050406030204" pitchFamily="18" charset="0"/>
                        <a:ea typeface="Cambria Math" panose="02040503050406030204" pitchFamily="18" charset="0"/>
                      </a:rPr>
                      <m:t>=</m:t>
                    </m:r>
                    <m:d>
                      <m:dPr>
                        <m:ctrlPr>
                          <a:rPr lang="en-US" sz="2200" i="1">
                            <a:latin typeface="Cambria Math" panose="02040503050406030204" pitchFamily="18" charset="0"/>
                            <a:ea typeface="Cambria Math" panose="02040503050406030204" pitchFamily="18" charset="0"/>
                          </a:rPr>
                        </m:ctrlPr>
                      </m:dPr>
                      <m:e>
                        <m:m>
                          <m:mPr>
                            <m:mcs>
                              <m:mc>
                                <m:mcPr>
                                  <m:count m:val="3"/>
                                  <m:mcJc m:val="center"/>
                                </m:mcPr>
                              </m:mc>
                            </m:mcs>
                            <m:ctrlPr>
                              <a:rPr lang="en-US" sz="2200" i="1">
                                <a:latin typeface="Cambria Math" panose="02040503050406030204" pitchFamily="18" charset="0"/>
                                <a:ea typeface="Cambria Math" panose="02040503050406030204" pitchFamily="18" charset="0"/>
                              </a:rPr>
                            </m:ctrlPr>
                          </m:mPr>
                          <m:mr>
                            <m:e>
                              <m:sSub>
                                <m:sSubPr>
                                  <m:ctrlPr>
                                    <a:rPr lang="en-CA" sz="2200" i="1" smtClean="0">
                                      <a:latin typeface="Cambria Math" panose="02040503050406030204" pitchFamily="18" charset="0"/>
                                      <a:ea typeface="Cambria Math" panose="02040503050406030204" pitchFamily="18" charset="0"/>
                                    </a:rPr>
                                  </m:ctrlPr>
                                </m:sSubPr>
                                <m:e>
                                  <m:r>
                                    <a:rPr lang="en-CA" sz="2200" b="0" i="1" smtClean="0">
                                      <a:latin typeface="Cambria Math" panose="02040503050406030204" pitchFamily="18" charset="0"/>
                                      <a:ea typeface="Cambria Math" panose="02040503050406030204" pitchFamily="18" charset="0"/>
                                    </a:rPr>
                                    <m:t>𝐵</m:t>
                                  </m:r>
                                </m:e>
                                <m:sub>
                                  <m:r>
                                    <a:rPr lang="en-CA" sz="2200" i="1">
                                      <a:latin typeface="Cambria Math" panose="02040503050406030204" pitchFamily="18" charset="0"/>
                                      <a:ea typeface="Cambria Math" panose="02040503050406030204" pitchFamily="18" charset="0"/>
                                    </a:rPr>
                                    <m:t>11</m:t>
                                  </m:r>
                                </m:sub>
                              </m:sSub>
                            </m:e>
                            <m:e>
                              <m:r>
                                <a:rPr lang="en-US" sz="2200" i="1">
                                  <a:latin typeface="Cambria Math" panose="02040503050406030204" pitchFamily="18" charset="0"/>
                                  <a:ea typeface="Cambria Math" panose="02040503050406030204" pitchFamily="18" charset="0"/>
                                </a:rPr>
                                <m:t>⋯</m:t>
                              </m:r>
                            </m:e>
                            <m:e>
                              <m:sSub>
                                <m:sSubPr>
                                  <m:ctrlPr>
                                    <a:rPr lang="en-CA" sz="2200" i="1">
                                      <a:latin typeface="Cambria Math" panose="02040503050406030204" pitchFamily="18" charset="0"/>
                                      <a:ea typeface="Cambria Math" panose="02040503050406030204" pitchFamily="18" charset="0"/>
                                    </a:rPr>
                                  </m:ctrlPr>
                                </m:sSubPr>
                                <m:e>
                                  <m:r>
                                    <a:rPr lang="en-CA" sz="2200" b="0" i="1" smtClean="0">
                                      <a:latin typeface="Cambria Math" panose="02040503050406030204" pitchFamily="18" charset="0"/>
                                      <a:ea typeface="Cambria Math" panose="02040503050406030204" pitchFamily="18" charset="0"/>
                                    </a:rPr>
                                    <m:t>𝐵</m:t>
                                  </m:r>
                                </m:e>
                                <m:sub>
                                  <m:r>
                                    <a:rPr lang="en-CA" sz="2200" i="1">
                                      <a:latin typeface="Cambria Math" panose="02040503050406030204" pitchFamily="18" charset="0"/>
                                      <a:ea typeface="Cambria Math" panose="02040503050406030204" pitchFamily="18" charset="0"/>
                                    </a:rPr>
                                    <m:t>1</m:t>
                                  </m:r>
                                  <m:r>
                                    <a:rPr lang="en-CA" sz="2200" b="0" i="1" smtClean="0">
                                      <a:latin typeface="Cambria Math" panose="02040503050406030204" pitchFamily="18" charset="0"/>
                                      <a:ea typeface="Cambria Math" panose="02040503050406030204" pitchFamily="18" charset="0"/>
                                    </a:rPr>
                                    <m:t>𝑑</m:t>
                                  </m:r>
                                </m:sub>
                              </m:sSub>
                            </m:e>
                          </m:mr>
                          <m:mr>
                            <m:e>
                              <m:r>
                                <a:rPr lang="en-US" sz="2200" i="1">
                                  <a:latin typeface="Cambria Math" panose="02040503050406030204" pitchFamily="18" charset="0"/>
                                  <a:ea typeface="Cambria Math" panose="02040503050406030204" pitchFamily="18" charset="0"/>
                                </a:rPr>
                                <m:t>⋮</m:t>
                              </m:r>
                            </m:e>
                            <m:e>
                              <m:r>
                                <a:rPr lang="en-US" sz="2200" i="1">
                                  <a:latin typeface="Cambria Math" panose="02040503050406030204" pitchFamily="18" charset="0"/>
                                  <a:ea typeface="Cambria Math" panose="02040503050406030204" pitchFamily="18" charset="0"/>
                                </a:rPr>
                                <m:t>⋱</m:t>
                              </m:r>
                            </m:e>
                            <m:e>
                              <m:r>
                                <a:rPr lang="en-US" sz="2200" i="1">
                                  <a:latin typeface="Cambria Math" panose="02040503050406030204" pitchFamily="18" charset="0"/>
                                  <a:ea typeface="Cambria Math" panose="02040503050406030204" pitchFamily="18" charset="0"/>
                                </a:rPr>
                                <m:t>⋮</m:t>
                              </m:r>
                            </m:e>
                          </m:mr>
                          <m:mr>
                            <m:e>
                              <m:sSub>
                                <m:sSubPr>
                                  <m:ctrlPr>
                                    <a:rPr lang="en-CA" sz="2200" i="1">
                                      <a:latin typeface="Cambria Math" panose="02040503050406030204" pitchFamily="18" charset="0"/>
                                      <a:ea typeface="Cambria Math" panose="02040503050406030204" pitchFamily="18" charset="0"/>
                                    </a:rPr>
                                  </m:ctrlPr>
                                </m:sSubPr>
                                <m:e>
                                  <m:r>
                                    <a:rPr lang="en-CA" sz="2200" b="0" i="1" smtClean="0">
                                      <a:latin typeface="Cambria Math" panose="02040503050406030204" pitchFamily="18" charset="0"/>
                                      <a:ea typeface="Cambria Math" panose="02040503050406030204" pitchFamily="18" charset="0"/>
                                    </a:rPr>
                                    <m:t>𝐵</m:t>
                                  </m:r>
                                </m:e>
                                <m:sub>
                                  <m:r>
                                    <a:rPr lang="en-CA" sz="2200" b="0" i="1" smtClean="0">
                                      <a:latin typeface="Cambria Math" panose="02040503050406030204" pitchFamily="18" charset="0"/>
                                      <a:ea typeface="Cambria Math" panose="02040503050406030204" pitchFamily="18" charset="0"/>
                                    </a:rPr>
                                    <m:t>𝑑</m:t>
                                  </m:r>
                                  <m:r>
                                    <a:rPr lang="en-CA" sz="2200" i="1">
                                      <a:latin typeface="Cambria Math" panose="02040503050406030204" pitchFamily="18" charset="0"/>
                                      <a:ea typeface="Cambria Math" panose="02040503050406030204" pitchFamily="18" charset="0"/>
                                    </a:rPr>
                                    <m:t>1</m:t>
                                  </m:r>
                                </m:sub>
                              </m:sSub>
                            </m:e>
                            <m:e>
                              <m:r>
                                <a:rPr lang="en-US" sz="2200" i="1">
                                  <a:latin typeface="Cambria Math" panose="02040503050406030204" pitchFamily="18" charset="0"/>
                                  <a:ea typeface="Cambria Math" panose="02040503050406030204" pitchFamily="18" charset="0"/>
                                </a:rPr>
                                <m:t>⋯</m:t>
                              </m:r>
                            </m:e>
                            <m:e>
                              <m:sSub>
                                <m:sSubPr>
                                  <m:ctrlPr>
                                    <a:rPr lang="en-CA" sz="2200" i="1">
                                      <a:latin typeface="Cambria Math" panose="02040503050406030204" pitchFamily="18" charset="0"/>
                                      <a:ea typeface="Cambria Math" panose="02040503050406030204" pitchFamily="18" charset="0"/>
                                    </a:rPr>
                                  </m:ctrlPr>
                                </m:sSubPr>
                                <m:e>
                                  <m:r>
                                    <a:rPr lang="en-CA" sz="2200" b="0" i="1" smtClean="0">
                                      <a:latin typeface="Cambria Math" panose="02040503050406030204" pitchFamily="18" charset="0"/>
                                      <a:ea typeface="Cambria Math" panose="02040503050406030204" pitchFamily="18" charset="0"/>
                                    </a:rPr>
                                    <m:t>𝐵</m:t>
                                  </m:r>
                                </m:e>
                                <m:sub>
                                  <m:r>
                                    <a:rPr lang="en-CA" sz="2200" b="0" i="1" smtClean="0">
                                      <a:latin typeface="Cambria Math" panose="02040503050406030204" pitchFamily="18" charset="0"/>
                                      <a:ea typeface="Cambria Math" panose="02040503050406030204" pitchFamily="18" charset="0"/>
                                    </a:rPr>
                                    <m:t>𝑑𝑑</m:t>
                                  </m:r>
                                </m:sub>
                              </m:sSub>
                            </m:e>
                          </m:mr>
                        </m:m>
                      </m:e>
                    </m:d>
                  </m:oMath>
                </a14:m>
                <a:r>
                  <a:rPr lang="en-US" sz="2200" dirty="0"/>
                  <a:t>. </a:t>
                </a:r>
                <a:br>
                  <a:rPr lang="en-US" sz="2200" dirty="0"/>
                </a:br>
                <a:br>
                  <a:rPr lang="en-US" sz="2200" dirty="0"/>
                </a:br>
                <a:r>
                  <a:rPr lang="en-US" sz="2200" dirty="0"/>
                  <a:t>Then </a:t>
                </a:r>
                <a14:m>
                  <m:oMath xmlns:m="http://schemas.openxmlformats.org/officeDocument/2006/math">
                    <m:r>
                      <a:rPr lang="en-CA" sz="2200" i="1">
                        <a:latin typeface="Cambria Math" panose="02040503050406030204" pitchFamily="18" charset="0"/>
                        <a:ea typeface="Cambria Math" panose="02040503050406030204" pitchFamily="18" charset="0"/>
                      </a:rPr>
                      <m:t>𝐴</m:t>
                    </m:r>
                    <m:r>
                      <a:rPr lang="en-CA" sz="2200" b="0" i="1" smtClean="0">
                        <a:latin typeface="Cambria Math" panose="02040503050406030204" pitchFamily="18" charset="0"/>
                        <a:ea typeface="Cambria Math" panose="02040503050406030204" pitchFamily="18" charset="0"/>
                      </a:rPr>
                      <m:t>⊗</m:t>
                    </m:r>
                    <m:r>
                      <a:rPr lang="en-CA" sz="2200" b="0" i="1" smtClean="0">
                        <a:latin typeface="Cambria Math" panose="02040503050406030204" pitchFamily="18" charset="0"/>
                        <a:ea typeface="Cambria Math" panose="02040503050406030204" pitchFamily="18" charset="0"/>
                      </a:rPr>
                      <m:t>𝐵</m:t>
                    </m:r>
                    <m:r>
                      <a:rPr lang="en-CA" sz="2200" b="0" i="1" smtClean="0">
                        <a:latin typeface="Cambria Math" panose="02040503050406030204" pitchFamily="18" charset="0"/>
                        <a:ea typeface="Cambria Math" panose="02040503050406030204" pitchFamily="18" charset="0"/>
                      </a:rPr>
                      <m:t> =</m:t>
                    </m:r>
                    <m:d>
                      <m:dPr>
                        <m:ctrlPr>
                          <a:rPr lang="en-US" sz="2200" i="1">
                            <a:latin typeface="Cambria Math" panose="02040503050406030204" pitchFamily="18" charset="0"/>
                            <a:ea typeface="Cambria Math" panose="02040503050406030204" pitchFamily="18" charset="0"/>
                          </a:rPr>
                        </m:ctrlPr>
                      </m:dPr>
                      <m:e>
                        <m:m>
                          <m:mPr>
                            <m:mcs>
                              <m:mc>
                                <m:mcPr>
                                  <m:count m:val="3"/>
                                  <m:mcJc m:val="center"/>
                                </m:mcPr>
                              </m:mc>
                            </m:mcs>
                            <m:ctrlPr>
                              <a:rPr lang="en-US" sz="2200" i="1">
                                <a:latin typeface="Cambria Math" panose="02040503050406030204" pitchFamily="18" charset="0"/>
                                <a:ea typeface="Cambria Math" panose="02040503050406030204" pitchFamily="18" charset="0"/>
                              </a:rPr>
                            </m:ctrlPr>
                          </m:mPr>
                          <m:mr>
                            <m:e>
                              <m:sSub>
                                <m:sSubPr>
                                  <m:ctrlPr>
                                    <a:rPr lang="en-CA" sz="2200" i="1">
                                      <a:latin typeface="Cambria Math" panose="02040503050406030204" pitchFamily="18" charset="0"/>
                                      <a:ea typeface="Cambria Math" panose="02040503050406030204" pitchFamily="18" charset="0"/>
                                    </a:rPr>
                                  </m:ctrlPr>
                                </m:sSubPr>
                                <m:e>
                                  <m:r>
                                    <m:rPr>
                                      <m:brk m:alnAt="7"/>
                                    </m:rPr>
                                    <a:rPr lang="en-CA" sz="2200" i="1">
                                      <a:latin typeface="Cambria Math" panose="02040503050406030204" pitchFamily="18" charset="0"/>
                                      <a:ea typeface="Cambria Math" panose="02040503050406030204" pitchFamily="18" charset="0"/>
                                    </a:rPr>
                                    <m:t>𝐴</m:t>
                                  </m:r>
                                </m:e>
                                <m:sub>
                                  <m:r>
                                    <a:rPr lang="en-CA" sz="2200" i="1">
                                      <a:latin typeface="Cambria Math" panose="02040503050406030204" pitchFamily="18" charset="0"/>
                                      <a:ea typeface="Cambria Math" panose="02040503050406030204" pitchFamily="18" charset="0"/>
                                    </a:rPr>
                                    <m:t>11</m:t>
                                  </m:r>
                                </m:sub>
                              </m:sSub>
                              <m:r>
                                <a:rPr lang="en-CA" sz="2200" b="0" i="1" smtClean="0">
                                  <a:latin typeface="Cambria Math" panose="02040503050406030204" pitchFamily="18" charset="0"/>
                                  <a:ea typeface="Cambria Math" panose="02040503050406030204" pitchFamily="18" charset="0"/>
                                </a:rPr>
                                <m:t>𝐵</m:t>
                              </m:r>
                            </m:e>
                            <m:e>
                              <m:r>
                                <a:rPr lang="en-US" sz="2200" i="1">
                                  <a:latin typeface="Cambria Math" panose="02040503050406030204" pitchFamily="18" charset="0"/>
                                  <a:ea typeface="Cambria Math" panose="02040503050406030204" pitchFamily="18" charset="0"/>
                                </a:rPr>
                                <m:t>⋯</m:t>
                              </m:r>
                            </m:e>
                            <m:e>
                              <m:sSub>
                                <m:sSubPr>
                                  <m:ctrlPr>
                                    <a:rPr lang="en-CA" sz="2200" i="1">
                                      <a:latin typeface="Cambria Math" panose="02040503050406030204" pitchFamily="18" charset="0"/>
                                      <a:ea typeface="Cambria Math" panose="02040503050406030204" pitchFamily="18" charset="0"/>
                                    </a:rPr>
                                  </m:ctrlPr>
                                </m:sSubPr>
                                <m:e>
                                  <m:r>
                                    <a:rPr lang="en-CA" sz="2200" i="1">
                                      <a:latin typeface="Cambria Math" panose="02040503050406030204" pitchFamily="18" charset="0"/>
                                      <a:ea typeface="Cambria Math" panose="02040503050406030204" pitchFamily="18" charset="0"/>
                                    </a:rPr>
                                    <m:t>𝐴</m:t>
                                  </m:r>
                                </m:e>
                                <m:sub>
                                  <m:r>
                                    <a:rPr lang="en-CA" sz="2200" i="1">
                                      <a:latin typeface="Cambria Math" panose="02040503050406030204" pitchFamily="18" charset="0"/>
                                      <a:ea typeface="Cambria Math" panose="02040503050406030204" pitchFamily="18" charset="0"/>
                                    </a:rPr>
                                    <m:t>1</m:t>
                                  </m:r>
                                  <m:r>
                                    <a:rPr lang="en-CA" sz="2200" b="0" i="1" smtClean="0">
                                      <a:latin typeface="Cambria Math" panose="02040503050406030204" pitchFamily="18" charset="0"/>
                                      <a:ea typeface="Cambria Math" panose="02040503050406030204" pitchFamily="18" charset="0"/>
                                    </a:rPr>
                                    <m:t>𝑑</m:t>
                                  </m:r>
                                </m:sub>
                              </m:sSub>
                              <m:r>
                                <a:rPr lang="en-CA" sz="2200" b="0" i="1" smtClean="0">
                                  <a:latin typeface="Cambria Math" panose="02040503050406030204" pitchFamily="18" charset="0"/>
                                  <a:ea typeface="Cambria Math" panose="02040503050406030204" pitchFamily="18" charset="0"/>
                                </a:rPr>
                                <m:t>𝐵</m:t>
                              </m:r>
                            </m:e>
                          </m:mr>
                          <m:mr>
                            <m:e>
                              <m:r>
                                <a:rPr lang="en-US" sz="2200" i="1">
                                  <a:latin typeface="Cambria Math" panose="02040503050406030204" pitchFamily="18" charset="0"/>
                                  <a:ea typeface="Cambria Math" panose="02040503050406030204" pitchFamily="18" charset="0"/>
                                </a:rPr>
                                <m:t>⋮</m:t>
                              </m:r>
                            </m:e>
                            <m:e>
                              <m:r>
                                <a:rPr lang="en-US" sz="2200" i="1">
                                  <a:latin typeface="Cambria Math" panose="02040503050406030204" pitchFamily="18" charset="0"/>
                                  <a:ea typeface="Cambria Math" panose="02040503050406030204" pitchFamily="18" charset="0"/>
                                </a:rPr>
                                <m:t>⋱</m:t>
                              </m:r>
                            </m:e>
                            <m:e>
                              <m:r>
                                <a:rPr lang="en-US" sz="2200" i="1">
                                  <a:latin typeface="Cambria Math" panose="02040503050406030204" pitchFamily="18" charset="0"/>
                                  <a:ea typeface="Cambria Math" panose="02040503050406030204" pitchFamily="18" charset="0"/>
                                </a:rPr>
                                <m:t>⋮</m:t>
                              </m:r>
                            </m:e>
                          </m:mr>
                          <m:mr>
                            <m:e>
                              <m:sSub>
                                <m:sSubPr>
                                  <m:ctrlPr>
                                    <a:rPr lang="en-CA" sz="2200" i="1">
                                      <a:latin typeface="Cambria Math" panose="02040503050406030204" pitchFamily="18" charset="0"/>
                                      <a:ea typeface="Cambria Math" panose="02040503050406030204" pitchFamily="18" charset="0"/>
                                    </a:rPr>
                                  </m:ctrlPr>
                                </m:sSubPr>
                                <m:e>
                                  <m:r>
                                    <a:rPr lang="en-CA" sz="2200" i="1">
                                      <a:latin typeface="Cambria Math" panose="02040503050406030204" pitchFamily="18" charset="0"/>
                                      <a:ea typeface="Cambria Math" panose="02040503050406030204" pitchFamily="18" charset="0"/>
                                    </a:rPr>
                                    <m:t>𝐴</m:t>
                                  </m:r>
                                </m:e>
                                <m:sub>
                                  <m:r>
                                    <a:rPr lang="en-CA" sz="2200" b="0" i="1" smtClean="0">
                                      <a:latin typeface="Cambria Math" panose="02040503050406030204" pitchFamily="18" charset="0"/>
                                      <a:ea typeface="Cambria Math" panose="02040503050406030204" pitchFamily="18" charset="0"/>
                                    </a:rPr>
                                    <m:t>𝑑</m:t>
                                  </m:r>
                                  <m:r>
                                    <a:rPr lang="en-CA" sz="2200" i="1">
                                      <a:latin typeface="Cambria Math" panose="02040503050406030204" pitchFamily="18" charset="0"/>
                                      <a:ea typeface="Cambria Math" panose="02040503050406030204" pitchFamily="18" charset="0"/>
                                    </a:rPr>
                                    <m:t>1</m:t>
                                  </m:r>
                                </m:sub>
                              </m:sSub>
                              <m:r>
                                <a:rPr lang="en-CA" sz="2200" b="0" i="1" smtClean="0">
                                  <a:latin typeface="Cambria Math" panose="02040503050406030204" pitchFamily="18" charset="0"/>
                                  <a:ea typeface="Cambria Math" panose="02040503050406030204" pitchFamily="18" charset="0"/>
                                </a:rPr>
                                <m:t>𝐵</m:t>
                              </m:r>
                            </m:e>
                            <m:e>
                              <m:r>
                                <a:rPr lang="en-US" sz="2200" i="1">
                                  <a:latin typeface="Cambria Math" panose="02040503050406030204" pitchFamily="18" charset="0"/>
                                  <a:ea typeface="Cambria Math" panose="02040503050406030204" pitchFamily="18" charset="0"/>
                                </a:rPr>
                                <m:t>⋯</m:t>
                              </m:r>
                            </m:e>
                            <m:e>
                              <m:sSub>
                                <m:sSubPr>
                                  <m:ctrlPr>
                                    <a:rPr lang="en-CA" sz="2200" i="1">
                                      <a:latin typeface="Cambria Math" panose="02040503050406030204" pitchFamily="18" charset="0"/>
                                      <a:ea typeface="Cambria Math" panose="02040503050406030204" pitchFamily="18" charset="0"/>
                                    </a:rPr>
                                  </m:ctrlPr>
                                </m:sSubPr>
                                <m:e>
                                  <m:r>
                                    <a:rPr lang="en-CA" sz="2200" i="1">
                                      <a:latin typeface="Cambria Math" panose="02040503050406030204" pitchFamily="18" charset="0"/>
                                      <a:ea typeface="Cambria Math" panose="02040503050406030204" pitchFamily="18" charset="0"/>
                                    </a:rPr>
                                    <m:t>𝐴</m:t>
                                  </m:r>
                                </m:e>
                                <m:sub>
                                  <m:r>
                                    <a:rPr lang="en-CA" sz="2200" b="0" i="1" smtClean="0">
                                      <a:latin typeface="Cambria Math" panose="02040503050406030204" pitchFamily="18" charset="0"/>
                                      <a:ea typeface="Cambria Math" panose="02040503050406030204" pitchFamily="18" charset="0"/>
                                    </a:rPr>
                                    <m:t>𝑑𝑑</m:t>
                                  </m:r>
                                </m:sub>
                              </m:sSub>
                              <m:r>
                                <a:rPr lang="en-CA" sz="2200" b="0" i="1" smtClean="0">
                                  <a:latin typeface="Cambria Math" panose="02040503050406030204" pitchFamily="18" charset="0"/>
                                  <a:ea typeface="Cambria Math" panose="02040503050406030204" pitchFamily="18" charset="0"/>
                                </a:rPr>
                                <m:t>𝐵</m:t>
                              </m:r>
                            </m:e>
                          </m:mr>
                        </m:m>
                      </m:e>
                    </m:d>
                  </m:oMath>
                </a14:m>
                <a:r>
                  <a:rPr lang="en-US" sz="2200" dirty="0"/>
                  <a:t> is a </a:t>
                </a:r>
                <a14:m>
                  <m:oMath xmlns:m="http://schemas.openxmlformats.org/officeDocument/2006/math">
                    <m:sSup>
                      <m:sSupPr>
                        <m:ctrlPr>
                          <a:rPr lang="en-CA" sz="2200" b="0" i="1" smtClean="0">
                            <a:latin typeface="Cambria Math" panose="02040503050406030204" pitchFamily="18" charset="0"/>
                          </a:rPr>
                        </m:ctrlPr>
                      </m:sSupPr>
                      <m:e>
                        <m:r>
                          <a:rPr lang="en-CA" sz="2200" i="1" smtClean="0">
                            <a:latin typeface="Cambria Math" panose="02040503050406030204" pitchFamily="18" charset="0"/>
                          </a:rPr>
                          <m:t>𝑑</m:t>
                        </m:r>
                      </m:e>
                      <m:sup>
                        <m:r>
                          <a:rPr lang="en-CA" sz="2200" b="0" i="1" smtClean="0">
                            <a:latin typeface="Cambria Math" panose="02040503050406030204" pitchFamily="18" charset="0"/>
                          </a:rPr>
                          <m:t>2</m:t>
                        </m:r>
                      </m:sup>
                    </m:sSup>
                    <m:r>
                      <a:rPr lang="en-CA" sz="2200" b="0" i="1" smtClean="0">
                        <a:latin typeface="Cambria Math" panose="02040503050406030204" pitchFamily="18" charset="0"/>
                      </a:rPr>
                      <m:t>×</m:t>
                    </m:r>
                    <m:sSup>
                      <m:sSupPr>
                        <m:ctrlPr>
                          <a:rPr lang="en-CA" sz="2200" b="0" i="1" smtClean="0">
                            <a:latin typeface="Cambria Math" panose="02040503050406030204" pitchFamily="18" charset="0"/>
                          </a:rPr>
                        </m:ctrlPr>
                      </m:sSupPr>
                      <m:e>
                        <m:r>
                          <a:rPr lang="en-CA" sz="2200" b="0" i="1" smtClean="0">
                            <a:latin typeface="Cambria Math" panose="02040503050406030204" pitchFamily="18" charset="0"/>
                          </a:rPr>
                          <m:t>𝑑</m:t>
                        </m:r>
                      </m:e>
                      <m:sup>
                        <m:r>
                          <a:rPr lang="en-CA" sz="2200" b="0" i="1" smtClean="0">
                            <a:latin typeface="Cambria Math" panose="02040503050406030204" pitchFamily="18" charset="0"/>
                          </a:rPr>
                          <m:t>2</m:t>
                        </m:r>
                      </m:sup>
                    </m:sSup>
                    <m:r>
                      <a:rPr lang="en-CA" sz="2200" b="0" i="1" smtClean="0">
                        <a:latin typeface="Cambria Math" panose="02040503050406030204" pitchFamily="18" charset="0"/>
                      </a:rPr>
                      <m:t> </m:t>
                    </m:r>
                  </m:oMath>
                </a14:m>
                <a:r>
                  <a:rPr lang="en-US" sz="2200" dirty="0"/>
                  <a:t>block matrix. </a:t>
                </a:r>
              </a:p>
            </p:txBody>
          </p:sp>
        </mc:Choice>
        <mc:Fallback xmlns="">
          <p:sp>
            <p:nvSpPr>
              <p:cNvPr id="3" name="Content Placeholder 2">
                <a:extLst>
                  <a:ext uri="{FF2B5EF4-FFF2-40B4-BE49-F238E27FC236}">
                    <a16:creationId xmlns:a16="http://schemas.microsoft.com/office/drawing/2014/main" id="{DD63AD8D-2082-0D41-BCB0-15A86F83C21B}"/>
                  </a:ext>
                </a:extLst>
              </p:cNvPr>
              <p:cNvSpPr>
                <a:spLocks noGrp="1" noRot="1" noChangeAspect="1" noMove="1" noResize="1" noEditPoints="1" noAdjustHandles="1" noChangeArrowheads="1" noChangeShapeType="1" noTextEdit="1"/>
              </p:cNvSpPr>
              <p:nvPr>
                <p:ph idx="1"/>
              </p:nvPr>
            </p:nvSpPr>
            <p:spPr>
              <a:xfrm>
                <a:off x="838200" y="1448014"/>
                <a:ext cx="10515600" cy="4830548"/>
              </a:xfrm>
              <a:blipFill>
                <a:blip r:embed="rId2"/>
                <a:stretch>
                  <a:fillRect l="-72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0785BAD-86E1-2055-D9D2-3970135B2597}"/>
              </a:ext>
            </a:extLst>
          </p:cNvPr>
          <p:cNvPicPr>
            <a:picLocks noChangeAspect="1"/>
          </p:cNvPicPr>
          <p:nvPr/>
        </p:nvPicPr>
        <p:blipFill>
          <a:blip r:embed="rId3"/>
          <a:srcRect/>
          <a:stretch/>
        </p:blipFill>
        <p:spPr>
          <a:xfrm>
            <a:off x="5036286" y="4254286"/>
            <a:ext cx="6663717" cy="2311400"/>
          </a:xfrm>
          <a:prstGeom prst="rect">
            <a:avLst/>
          </a:prstGeom>
          <a:ln w="38100">
            <a:solidFill>
              <a:srgbClr val="7030A0"/>
            </a:solidFill>
          </a:ln>
        </p:spPr>
      </p:pic>
    </p:spTree>
    <p:extLst>
      <p:ext uri="{BB962C8B-B14F-4D97-AF65-F5344CB8AC3E}">
        <p14:creationId xmlns:p14="http://schemas.microsoft.com/office/powerpoint/2010/main" val="9831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CF45-D9D6-7EEC-F68B-0ED541CDAB3A}"/>
              </a:ext>
            </a:extLst>
          </p:cNvPr>
          <p:cNvSpPr>
            <a:spLocks noGrp="1"/>
          </p:cNvSpPr>
          <p:nvPr>
            <p:ph type="title"/>
          </p:nvPr>
        </p:nvSpPr>
        <p:spPr/>
        <p:txBody>
          <a:bodyPr/>
          <a:lstStyle/>
          <a:p>
            <a:r>
              <a:rPr lang="en-US" dirty="0"/>
              <a:t>The physics of information</a:t>
            </a:r>
          </a:p>
        </p:txBody>
      </p:sp>
      <p:sp>
        <p:nvSpPr>
          <p:cNvPr id="3" name="Content Placeholder 2">
            <a:extLst>
              <a:ext uri="{FF2B5EF4-FFF2-40B4-BE49-F238E27FC236}">
                <a16:creationId xmlns:a16="http://schemas.microsoft.com/office/drawing/2014/main" id="{E90B5776-B85A-A93B-A4D8-05FF79DD7B17}"/>
              </a:ext>
            </a:extLst>
          </p:cNvPr>
          <p:cNvSpPr>
            <a:spLocks noGrp="1"/>
          </p:cNvSpPr>
          <p:nvPr>
            <p:ph idx="1"/>
          </p:nvPr>
        </p:nvSpPr>
        <p:spPr/>
        <p:txBody>
          <a:bodyPr>
            <a:normAutofit/>
          </a:bodyPr>
          <a:lstStyle/>
          <a:p>
            <a:r>
              <a:rPr lang="en-US" sz="2400" dirty="0"/>
              <a:t>In (classical) computing, we see operations like</a:t>
            </a:r>
          </a:p>
          <a:p>
            <a:endParaRPr lang="en-US" sz="2400" dirty="0"/>
          </a:p>
          <a:p>
            <a:endParaRPr lang="en-US" sz="2400" dirty="0"/>
          </a:p>
          <a:p>
            <a:endParaRPr lang="en-US" sz="2400" dirty="0"/>
          </a:p>
          <a:p>
            <a:endParaRPr lang="en-US" sz="2400" dirty="0"/>
          </a:p>
          <a:p>
            <a:r>
              <a:rPr lang="en-US" sz="2400" dirty="0"/>
              <a:t>Information appears to be </a:t>
            </a:r>
            <a:r>
              <a:rPr lang="en-US" sz="2400" i="1" dirty="0"/>
              <a:t>erased</a:t>
            </a:r>
            <a:r>
              <a:rPr lang="en-US" sz="2400" dirty="0"/>
              <a:t>.</a:t>
            </a:r>
          </a:p>
          <a:p>
            <a:endParaRPr lang="en-US" sz="2400" dirty="0"/>
          </a:p>
          <a:p>
            <a:r>
              <a:rPr lang="en-US" sz="2400" dirty="0"/>
              <a:t>Is this actually possible? Can information… </a:t>
            </a:r>
            <a:r>
              <a:rPr lang="en-US" sz="2400" i="1" dirty="0"/>
              <a:t>disappear?</a:t>
            </a:r>
            <a:endParaRPr lang="en-US" sz="2400" dirty="0"/>
          </a:p>
          <a:p>
            <a:endParaRPr lang="en-US" sz="2400" dirty="0"/>
          </a:p>
          <a:p>
            <a:endParaRPr lang="en-US" sz="2400" dirty="0"/>
          </a:p>
          <a:p>
            <a:endParaRPr lang="en-US" sz="2400" dirty="0"/>
          </a:p>
        </p:txBody>
      </p:sp>
      <p:sp>
        <p:nvSpPr>
          <p:cNvPr id="4" name="TextBox 3">
            <a:extLst>
              <a:ext uri="{FF2B5EF4-FFF2-40B4-BE49-F238E27FC236}">
                <a16:creationId xmlns:a16="http://schemas.microsoft.com/office/drawing/2014/main" id="{82AAA543-83D1-D2F0-B7D0-DE64CAE6C01E}"/>
              </a:ext>
            </a:extLst>
          </p:cNvPr>
          <p:cNvSpPr txBox="1"/>
          <p:nvPr/>
        </p:nvSpPr>
        <p:spPr>
          <a:xfrm>
            <a:off x="2178755" y="2800965"/>
            <a:ext cx="4661432" cy="1200329"/>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A = 0      #reset</a:t>
            </a:r>
          </a:p>
          <a:p>
            <a:r>
              <a:rPr lang="en-US" sz="2400" dirty="0">
                <a:latin typeface="Courier New" panose="02070309020205020404" pitchFamily="49" charset="0"/>
                <a:cs typeface="Courier New" panose="02070309020205020404" pitchFamily="49" charset="0"/>
              </a:rPr>
              <a:t>...</a:t>
            </a:r>
          </a:p>
        </p:txBody>
      </p:sp>
      <p:pic>
        <p:nvPicPr>
          <p:cNvPr id="1026" name="Picture 2" descr="Digital Logic AND Gate – Digital Gates - Electrical Technology">
            <a:extLst>
              <a:ext uri="{FF2B5EF4-FFF2-40B4-BE49-F238E27FC236}">
                <a16:creationId xmlns:a16="http://schemas.microsoft.com/office/drawing/2014/main" id="{065F764C-011D-FFAD-B286-EF1D5FE42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894" y="2478394"/>
            <a:ext cx="3163005" cy="184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69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49E5-65FB-08CE-4816-82136F4DF962}"/>
              </a:ext>
            </a:extLst>
          </p:cNvPr>
          <p:cNvSpPr>
            <a:spLocks noGrp="1"/>
          </p:cNvSpPr>
          <p:nvPr>
            <p:ph type="title"/>
          </p:nvPr>
        </p:nvSpPr>
        <p:spPr/>
        <p:txBody>
          <a:bodyPr/>
          <a:lstStyle/>
          <a:p>
            <a:r>
              <a:rPr lang="en-US" dirty="0"/>
              <a:t>Tensor products, bits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FEC4ED-DD4A-992F-7DCC-150195B37A39}"/>
                  </a:ext>
                </a:extLst>
              </p:cNvPr>
              <p:cNvSpPr>
                <a:spLocks noGrp="1"/>
              </p:cNvSpPr>
              <p:nvPr>
                <p:ph idx="1"/>
              </p:nvPr>
            </p:nvSpPr>
            <p:spPr>
              <a:xfrm>
                <a:off x="838200" y="1825625"/>
                <a:ext cx="10906125" cy="588964"/>
              </a:xfrm>
            </p:spPr>
            <p:txBody>
              <a:bodyPr>
                <a:normAutofit/>
              </a:bodyPr>
              <a:lstStyle/>
              <a:p>
                <a:pPr marL="0" indent="0">
                  <a:buNone/>
                </a:pPr>
                <a14:m>
                  <m:oMath xmlns:m="http://schemas.openxmlformats.org/officeDocument/2006/math">
                    <m:r>
                      <a:rPr lang="en-US" sz="2400" i="1" smtClean="0">
                        <a:latin typeface="Cambria Math" panose="02040503050406030204" pitchFamily="18" charset="0"/>
                      </a:rPr>
                      <m:t>𝑆</m:t>
                    </m:r>
                  </m:oMath>
                </a14:m>
                <a:r>
                  <a:rPr lang="en-US" sz="2400" dirty="0"/>
                  <a:t> is a bit, i.e., </a:t>
                </a:r>
                <a14:m>
                  <m:oMath xmlns:m="http://schemas.openxmlformats.org/officeDocument/2006/math">
                    <m:r>
                      <a:rPr lang="en-CA" sz="2400" b="0" i="1" smtClean="0">
                        <a:latin typeface="Cambria Math" panose="02040503050406030204" pitchFamily="18" charset="0"/>
                      </a:rPr>
                      <m:t>𝑑</m:t>
                    </m:r>
                    <m:r>
                      <a:rPr lang="en-CA" sz="2400" b="0" i="1" smtClean="0">
                        <a:latin typeface="Cambria Math" panose="02040503050406030204" pitchFamily="18" charset="0"/>
                      </a:rPr>
                      <m:t>=2</m:t>
                    </m:r>
                  </m:oMath>
                </a14:m>
                <a:r>
                  <a:rPr lang="en-US" sz="2400" dirty="0"/>
                  <a:t>. Vector representation of states:</a:t>
                </a:r>
                <a:endParaRPr lang="en-US" sz="2000" dirty="0"/>
              </a:p>
              <a:p>
                <a:pPr lvl="1"/>
                <a:endParaRPr lang="en-US" sz="2000" dirty="0"/>
              </a:p>
              <a:p>
                <a:pPr marL="457200" lvl="1" indent="0">
                  <a:buNone/>
                </a:pPr>
                <a:endParaRPr lang="en-US" sz="2000" dirty="0"/>
              </a:p>
            </p:txBody>
          </p:sp>
        </mc:Choice>
        <mc:Fallback xmlns="">
          <p:sp>
            <p:nvSpPr>
              <p:cNvPr id="3" name="Content Placeholder 2">
                <a:extLst>
                  <a:ext uri="{FF2B5EF4-FFF2-40B4-BE49-F238E27FC236}">
                    <a16:creationId xmlns:a16="http://schemas.microsoft.com/office/drawing/2014/main" id="{08FEC4ED-DD4A-992F-7DCC-150195B37A39}"/>
                  </a:ext>
                </a:extLst>
              </p:cNvPr>
              <p:cNvSpPr>
                <a:spLocks noGrp="1" noRot="1" noChangeAspect="1" noMove="1" noResize="1" noEditPoints="1" noAdjustHandles="1" noChangeArrowheads="1" noChangeShapeType="1" noTextEdit="1"/>
              </p:cNvSpPr>
              <p:nvPr>
                <p:ph idx="1"/>
              </p:nvPr>
            </p:nvSpPr>
            <p:spPr>
              <a:xfrm>
                <a:off x="838200" y="1825625"/>
                <a:ext cx="10906125" cy="588964"/>
              </a:xfrm>
              <a:blipFill>
                <a:blip r:embed="rId3"/>
                <a:stretch>
                  <a:fillRect l="-233" t="-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2A66247-3CEF-5E11-40DB-832BCBF06013}"/>
                  </a:ext>
                </a:extLst>
              </p:cNvPr>
              <p:cNvSpPr/>
              <p:nvPr/>
            </p:nvSpPr>
            <p:spPr>
              <a:xfrm>
                <a:off x="1991859" y="2576927"/>
                <a:ext cx="1725922" cy="8107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m:t>
                          </m:r>
                        </m:e>
                      </m:d>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eqArr>
                            <m:eqArrPr>
                              <m:ctrlPr>
                                <a:rPr lang="en-US" sz="2800" b="0" i="1" smtClean="0">
                                  <a:latin typeface="Cambria Math" panose="02040503050406030204" pitchFamily="18" charset="0"/>
                                  <a:ea typeface="Cambria Math" panose="02040503050406030204" pitchFamily="18" charset="0"/>
                                </a:rPr>
                              </m:ctrlPr>
                            </m:eqArrPr>
                            <m:e>
                              <m:r>
                                <a:rPr lang="en-US" sz="2800" b="0" i="1" smtClean="0">
                                  <a:latin typeface="Cambria Math" panose="02040503050406030204" pitchFamily="18" charset="0"/>
                                  <a:ea typeface="Cambria Math" panose="02040503050406030204" pitchFamily="18" charset="0"/>
                                </a:rPr>
                                <m:t>1</m:t>
                              </m:r>
                            </m:e>
                            <m:e>
                              <m:r>
                                <a:rPr lang="en-US" sz="2800" b="0" i="1" smtClean="0">
                                  <a:latin typeface="Cambria Math" panose="02040503050406030204" pitchFamily="18" charset="0"/>
                                  <a:ea typeface="Cambria Math" panose="02040503050406030204" pitchFamily="18" charset="0"/>
                                </a:rPr>
                                <m:t>0</m:t>
                              </m:r>
                            </m:e>
                          </m:eqArr>
                        </m:e>
                      </m:d>
                    </m:oMath>
                  </m:oMathPara>
                </a14:m>
                <a:endParaRPr lang="en-US" sz="2800" dirty="0"/>
              </a:p>
            </p:txBody>
          </p:sp>
        </mc:Choice>
        <mc:Fallback xmlns="">
          <p:sp>
            <p:nvSpPr>
              <p:cNvPr id="5" name="Rectangle 4">
                <a:extLst>
                  <a:ext uri="{FF2B5EF4-FFF2-40B4-BE49-F238E27FC236}">
                    <a16:creationId xmlns:a16="http://schemas.microsoft.com/office/drawing/2014/main" id="{62A66247-3CEF-5E11-40DB-832BCBF06013}"/>
                  </a:ext>
                </a:extLst>
              </p:cNvPr>
              <p:cNvSpPr>
                <a:spLocks noRot="1" noChangeAspect="1" noMove="1" noResize="1" noEditPoints="1" noAdjustHandles="1" noChangeArrowheads="1" noChangeShapeType="1" noTextEdit="1"/>
              </p:cNvSpPr>
              <p:nvPr/>
            </p:nvSpPr>
            <p:spPr>
              <a:xfrm>
                <a:off x="1991859" y="2576927"/>
                <a:ext cx="1725922" cy="810799"/>
              </a:xfrm>
              <a:prstGeom prst="rect">
                <a:avLst/>
              </a:prstGeom>
              <a:blipFill>
                <a:blip r:embed="rId4"/>
                <a:stretch>
                  <a:fillRect b="-9375"/>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3BC82C4C-52AC-9EBD-F2AF-2BFEC2847F60}"/>
              </a:ext>
            </a:extLst>
          </p:cNvPr>
          <p:cNvSpPr txBox="1">
            <a:spLocks/>
          </p:cNvSpPr>
          <p:nvPr/>
        </p:nvSpPr>
        <p:spPr>
          <a:xfrm>
            <a:off x="838199" y="3854448"/>
            <a:ext cx="10906125" cy="58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Transformations:</a:t>
            </a:r>
            <a:endParaRPr lang="en-US" sz="2000" dirty="0"/>
          </a:p>
          <a:p>
            <a:pPr lvl="1"/>
            <a:endParaRPr lang="en-US" sz="2000" dirty="0"/>
          </a:p>
          <a:p>
            <a:pPr marL="457200" lvl="1" indent="0">
              <a:buFont typeface="Arial" panose="020B0604020202020204" pitchFamily="34" charset="0"/>
              <a:buNone/>
            </a:pPr>
            <a:endParaRPr lang="en-US" sz="2000"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75C5C43-E7CE-2D82-8454-332CC038E65E}"/>
                  </a:ext>
                </a:extLst>
              </p:cNvPr>
              <p:cNvSpPr/>
              <p:nvPr/>
            </p:nvSpPr>
            <p:spPr>
              <a:xfrm>
                <a:off x="7071582" y="4742526"/>
                <a:ext cx="1809406" cy="708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solidFill>
                                    <a:schemeClr val="tx1"/>
                                  </a:solidFill>
                                  <a:latin typeface="Cambria Math" panose="02040503050406030204" pitchFamily="18" charset="0"/>
                                  <a:ea typeface="Cambria Math" panose="02040503050406030204" pitchFamily="18" charset="0"/>
                                </a:rPr>
                              </m:ctrlPr>
                            </m:mPr>
                            <m:mr>
                              <m:e>
                                <m:r>
                                  <m:rPr>
                                    <m:brk m:alnAt="7"/>
                                  </m:rPr>
                                  <a:rPr lang="en-US" sz="2400" b="0" i="1" smtClean="0">
                                    <a:solidFill>
                                      <a:schemeClr val="tx1"/>
                                    </a:solidFill>
                                    <a:latin typeface="Cambria Math" panose="02040503050406030204" pitchFamily="18" charset="0"/>
                                    <a:ea typeface="Cambria Math" panose="02040503050406030204" pitchFamily="18" charset="0"/>
                                  </a:rPr>
                                  <m:t>0</m:t>
                                </m:r>
                              </m:e>
                              <m:e>
                                <m:r>
                                  <a:rPr lang="en-US" sz="2400" b="0" i="1" smtClean="0">
                                    <a:solidFill>
                                      <a:schemeClr val="tx1"/>
                                    </a:solidFill>
                                    <a:latin typeface="Cambria Math" panose="02040503050406030204" pitchFamily="18" charset="0"/>
                                    <a:ea typeface="Cambria Math" panose="02040503050406030204" pitchFamily="18" charset="0"/>
                                  </a:rPr>
                                  <m:t>1</m:t>
                                </m:r>
                              </m:e>
                            </m:mr>
                            <m:mr>
                              <m:e>
                                <m:r>
                                  <a:rPr lang="en-US" sz="2400" b="0" i="1" smtClean="0">
                                    <a:solidFill>
                                      <a:schemeClr val="tx1"/>
                                    </a:solidFill>
                                    <a:latin typeface="Cambria Math" panose="02040503050406030204" pitchFamily="18" charset="0"/>
                                    <a:ea typeface="Cambria Math" panose="02040503050406030204" pitchFamily="18" charset="0"/>
                                  </a:rPr>
                                  <m:t>1</m:t>
                                </m:r>
                              </m:e>
                              <m:e>
                                <m:r>
                                  <a:rPr lang="en-US" sz="2400" b="0" i="1" smtClean="0">
                                    <a:solidFill>
                                      <a:schemeClr val="tx1"/>
                                    </a:solidFill>
                                    <a:latin typeface="Cambria Math" panose="02040503050406030204" pitchFamily="18" charset="0"/>
                                    <a:ea typeface="Cambria Math" panose="02040503050406030204" pitchFamily="18" charset="0"/>
                                  </a:rPr>
                                  <m:t>0</m:t>
                                </m:r>
                              </m:e>
                            </m:mr>
                          </m:m>
                        </m:e>
                      </m:d>
                    </m:oMath>
                  </m:oMathPara>
                </a14:m>
                <a:endParaRPr lang="en-US" sz="2400" dirty="0"/>
              </a:p>
            </p:txBody>
          </p:sp>
        </mc:Choice>
        <mc:Fallback xmlns="">
          <p:sp>
            <p:nvSpPr>
              <p:cNvPr id="11" name="Rectangle 10">
                <a:extLst>
                  <a:ext uri="{FF2B5EF4-FFF2-40B4-BE49-F238E27FC236}">
                    <a16:creationId xmlns:a16="http://schemas.microsoft.com/office/drawing/2014/main" id="{475C5C43-E7CE-2D82-8454-332CC038E65E}"/>
                  </a:ext>
                </a:extLst>
              </p:cNvPr>
              <p:cNvSpPr>
                <a:spLocks noRot="1" noChangeAspect="1" noMove="1" noResize="1" noEditPoints="1" noAdjustHandles="1" noChangeArrowheads="1" noChangeShapeType="1" noTextEdit="1"/>
              </p:cNvSpPr>
              <p:nvPr/>
            </p:nvSpPr>
            <p:spPr>
              <a:xfrm>
                <a:off x="7071582" y="4742526"/>
                <a:ext cx="1809406" cy="708143"/>
              </a:xfrm>
              <a:prstGeom prst="rect">
                <a:avLst/>
              </a:prstGeom>
              <a:blipFill>
                <a:blip r:embed="rId5"/>
                <a:stretch>
                  <a:fillRect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30BFB5C-1F0C-FD45-1CA4-932AD28A7035}"/>
                  </a:ext>
                </a:extLst>
              </p:cNvPr>
              <p:cNvSpPr/>
              <p:nvPr/>
            </p:nvSpPr>
            <p:spPr>
              <a:xfrm>
                <a:off x="1987885" y="4742527"/>
                <a:ext cx="1729896" cy="708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𝐼</m:t>
                      </m:r>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a:rPr lang="en-US" sz="2400" b="0" i="1" smtClean="0">
                                    <a:latin typeface="Cambria Math" panose="02040503050406030204" pitchFamily="18" charset="0"/>
                                    <a:ea typeface="Cambria Math" panose="02040503050406030204" pitchFamily="18" charset="0"/>
                                  </a:rPr>
                                  <m:t>1</m:t>
                                </m:r>
                              </m:e>
                              <m:e>
                                <m:r>
                                  <a:rPr lang="en-US" sz="2400" b="0" i="1" smtClean="0">
                                    <a:latin typeface="Cambria Math" panose="02040503050406030204" pitchFamily="18" charset="0"/>
                                    <a:ea typeface="Cambria Math" panose="02040503050406030204" pitchFamily="18" charset="0"/>
                                  </a:rPr>
                                  <m:t>0</m:t>
                                </m:r>
                              </m:e>
                            </m:mr>
                            <m:mr>
                              <m:e>
                                <m: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1</m:t>
                                </m:r>
                              </m:e>
                            </m:mr>
                          </m:m>
                        </m:e>
                      </m:d>
                    </m:oMath>
                  </m:oMathPara>
                </a14:m>
                <a:endParaRPr lang="en-US" sz="2400" dirty="0"/>
              </a:p>
            </p:txBody>
          </p:sp>
        </mc:Choice>
        <mc:Fallback xmlns="">
          <p:sp>
            <p:nvSpPr>
              <p:cNvPr id="12" name="Rectangle 11">
                <a:extLst>
                  <a:ext uri="{FF2B5EF4-FFF2-40B4-BE49-F238E27FC236}">
                    <a16:creationId xmlns:a16="http://schemas.microsoft.com/office/drawing/2014/main" id="{430BFB5C-1F0C-FD45-1CA4-932AD28A7035}"/>
                  </a:ext>
                </a:extLst>
              </p:cNvPr>
              <p:cNvSpPr>
                <a:spLocks noRot="1" noChangeAspect="1" noMove="1" noResize="1" noEditPoints="1" noAdjustHandles="1" noChangeArrowheads="1" noChangeShapeType="1" noTextEdit="1"/>
              </p:cNvSpPr>
              <p:nvPr/>
            </p:nvSpPr>
            <p:spPr>
              <a:xfrm>
                <a:off x="1987885" y="4742527"/>
                <a:ext cx="1729896" cy="708143"/>
              </a:xfrm>
              <a:prstGeom prst="rect">
                <a:avLst/>
              </a:prstGeom>
              <a:blipFill>
                <a:blip r:embed="rId6"/>
                <a:stretch>
                  <a:fillRect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1401B7A-BFD7-F4F8-F0AE-E86B11478C12}"/>
                  </a:ext>
                </a:extLst>
              </p:cNvPr>
              <p:cNvSpPr/>
              <p:nvPr/>
            </p:nvSpPr>
            <p:spPr>
              <a:xfrm>
                <a:off x="7071582" y="2555823"/>
                <a:ext cx="1503360" cy="7057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eqArr>
                            <m:eqArrPr>
                              <m:ctrlPr>
                                <a:rPr lang="en-US" sz="2400" b="0" i="1" smtClean="0">
                                  <a:latin typeface="Cambria Math" panose="02040503050406030204" pitchFamily="18" charset="0"/>
                                  <a:ea typeface="Cambria Math" panose="02040503050406030204" pitchFamily="18" charset="0"/>
                                </a:rPr>
                              </m:ctrlPr>
                            </m:eqArrPr>
                            <m:e>
                              <m: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1</m:t>
                              </m:r>
                            </m:e>
                          </m:eqArr>
                        </m:e>
                      </m:d>
                    </m:oMath>
                  </m:oMathPara>
                </a14:m>
                <a:endParaRPr lang="en-US" sz="2400" dirty="0"/>
              </a:p>
            </p:txBody>
          </p:sp>
        </mc:Choice>
        <mc:Fallback xmlns="">
          <p:sp>
            <p:nvSpPr>
              <p:cNvPr id="13" name="Rectangle 12">
                <a:extLst>
                  <a:ext uri="{FF2B5EF4-FFF2-40B4-BE49-F238E27FC236}">
                    <a16:creationId xmlns:a16="http://schemas.microsoft.com/office/drawing/2014/main" id="{D1401B7A-BFD7-F4F8-F0AE-E86B11478C12}"/>
                  </a:ext>
                </a:extLst>
              </p:cNvPr>
              <p:cNvSpPr>
                <a:spLocks noRot="1" noChangeAspect="1" noMove="1" noResize="1" noEditPoints="1" noAdjustHandles="1" noChangeArrowheads="1" noChangeShapeType="1" noTextEdit="1"/>
              </p:cNvSpPr>
              <p:nvPr/>
            </p:nvSpPr>
            <p:spPr>
              <a:xfrm>
                <a:off x="7071582" y="2555823"/>
                <a:ext cx="1503360" cy="705771"/>
              </a:xfrm>
              <a:prstGeom prst="rect">
                <a:avLst/>
              </a:prstGeom>
              <a:blipFill>
                <a:blip r:embed="rId7"/>
                <a:stretch>
                  <a:fillRect b="-8929"/>
                </a:stretch>
              </a:blipFill>
            </p:spPr>
            <p:txBody>
              <a:bodyPr/>
              <a:lstStyle/>
              <a:p>
                <a:r>
                  <a:rPr lang="en-US">
                    <a:noFill/>
                  </a:rPr>
                  <a:t> </a:t>
                </a:r>
              </a:p>
            </p:txBody>
          </p:sp>
        </mc:Fallback>
      </mc:AlternateContent>
    </p:spTree>
    <p:extLst>
      <p:ext uri="{BB962C8B-B14F-4D97-AF65-F5344CB8AC3E}">
        <p14:creationId xmlns:p14="http://schemas.microsoft.com/office/powerpoint/2010/main" val="207579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49E5-65FB-08CE-4816-82136F4DF962}"/>
              </a:ext>
            </a:extLst>
          </p:cNvPr>
          <p:cNvSpPr>
            <a:spLocks noGrp="1"/>
          </p:cNvSpPr>
          <p:nvPr>
            <p:ph type="title"/>
          </p:nvPr>
        </p:nvSpPr>
        <p:spPr/>
        <p:txBody>
          <a:bodyPr/>
          <a:lstStyle/>
          <a:p>
            <a:r>
              <a:rPr lang="en-US" dirty="0"/>
              <a:t>Tensor products, bits</a:t>
            </a:r>
          </a:p>
        </p:txBody>
      </p:sp>
      <p:sp>
        <p:nvSpPr>
          <p:cNvPr id="3" name="Content Placeholder 2">
            <a:extLst>
              <a:ext uri="{FF2B5EF4-FFF2-40B4-BE49-F238E27FC236}">
                <a16:creationId xmlns:a16="http://schemas.microsoft.com/office/drawing/2014/main" id="{08FEC4ED-DD4A-992F-7DCC-150195B37A39}"/>
              </a:ext>
            </a:extLst>
          </p:cNvPr>
          <p:cNvSpPr>
            <a:spLocks noGrp="1"/>
          </p:cNvSpPr>
          <p:nvPr>
            <p:ph idx="1"/>
          </p:nvPr>
        </p:nvSpPr>
        <p:spPr>
          <a:xfrm>
            <a:off x="838200" y="1825625"/>
            <a:ext cx="10906125" cy="588964"/>
          </a:xfrm>
        </p:spPr>
        <p:txBody>
          <a:bodyPr>
            <a:normAutofit/>
          </a:bodyPr>
          <a:lstStyle/>
          <a:p>
            <a:pPr marL="0" indent="0">
              <a:buNone/>
            </a:pPr>
            <a:r>
              <a:rPr lang="en-US" sz="2400" dirty="0"/>
              <a:t>Vector representation of two bits:</a:t>
            </a:r>
            <a:endParaRPr lang="en-US" sz="2000" dirty="0"/>
          </a:p>
          <a:p>
            <a:pPr lvl="1"/>
            <a:endParaRPr lang="en-US" sz="2000" dirty="0"/>
          </a:p>
          <a:p>
            <a:pPr marL="457200" lvl="1" indent="0">
              <a:buNone/>
            </a:pPr>
            <a:endParaRPr lang="en-US" sz="2000" dirty="0"/>
          </a:p>
        </p:txBody>
      </p:sp>
      <p:grpSp>
        <p:nvGrpSpPr>
          <p:cNvPr id="4" name="Group 3">
            <a:extLst>
              <a:ext uri="{FF2B5EF4-FFF2-40B4-BE49-F238E27FC236}">
                <a16:creationId xmlns:a16="http://schemas.microsoft.com/office/drawing/2014/main" id="{67EA6D0E-DB1D-C244-A738-D9D4F5AEED70}"/>
              </a:ext>
            </a:extLst>
          </p:cNvPr>
          <p:cNvGrpSpPr/>
          <p:nvPr/>
        </p:nvGrpSpPr>
        <p:grpSpPr>
          <a:xfrm>
            <a:off x="1987885" y="2549526"/>
            <a:ext cx="8606752" cy="1055998"/>
            <a:chOff x="1880614" y="4602967"/>
            <a:chExt cx="8606752" cy="1055998"/>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2A66247-3CEF-5E11-40DB-832BCBF06013}"/>
                    </a:ext>
                  </a:extLst>
                </p:cNvPr>
                <p:cNvSpPr/>
                <p:nvPr/>
              </p:nvSpPr>
              <p:spPr>
                <a:xfrm>
                  <a:off x="1880614" y="4602970"/>
                  <a:ext cx="1882182" cy="1055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1</m:t>
                                  </m:r>
                                </m:e>
                              </m:mr>
                              <m:mr>
                                <m:e>
                                  <m:r>
                                    <a:rPr lang="en-US" b="0" i="1" smtClean="0">
                                      <a:latin typeface="Cambria Math" panose="02040503050406030204" pitchFamily="18" charset="0"/>
                                      <a:ea typeface="Cambria Math" panose="02040503050406030204" pitchFamily="18" charset="0"/>
                                    </a:rPr>
                                    <m:t>0</m:t>
                                  </m:r>
                                </m:e>
                              </m:mr>
                              <m:mr>
                                <m:e>
                                  <m:eqArr>
                                    <m:eqArrPr>
                                      <m:ctrlPr>
                                        <a:rPr lang="en-US" b="0" i="1" smtClean="0">
                                          <a:latin typeface="Cambria Math" panose="02040503050406030204" pitchFamily="18" charset="0"/>
                                          <a:ea typeface="Cambria Math" panose="02040503050406030204" pitchFamily="18" charset="0"/>
                                        </a:rPr>
                                      </m:ctrlPr>
                                    </m:eqArrP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rPr>
                                        <m:t>0</m:t>
                                      </m:r>
                                    </m:e>
                                  </m:eqArr>
                                </m:e>
                              </m:mr>
                            </m:m>
                          </m:e>
                        </m:d>
                      </m:oMath>
                    </m:oMathPara>
                  </a14:m>
                  <a:endParaRPr lang="en-US" dirty="0"/>
                </a:p>
              </p:txBody>
            </p:sp>
          </mc:Choice>
          <mc:Fallback xmlns="">
            <p:sp>
              <p:nvSpPr>
                <p:cNvPr id="19" name="Rectangle 18">
                  <a:extLst>
                    <a:ext uri="{FF2B5EF4-FFF2-40B4-BE49-F238E27FC236}">
                      <a16:creationId xmlns:a16="http://schemas.microsoft.com/office/drawing/2014/main" id="{A8219BF3-1672-6A4F-B0DC-925E36ACB2F8}"/>
                    </a:ext>
                  </a:extLst>
                </p:cNvPr>
                <p:cNvSpPr>
                  <a:spLocks noRot="1" noChangeAspect="1" noMove="1" noResize="1" noEditPoints="1" noAdjustHandles="1" noChangeArrowheads="1" noChangeShapeType="1" noTextEdit="1"/>
                </p:cNvSpPr>
                <p:nvPr/>
              </p:nvSpPr>
              <p:spPr>
                <a:xfrm>
                  <a:off x="1880614" y="4602970"/>
                  <a:ext cx="1882182" cy="1055995"/>
                </a:xfrm>
                <a:prstGeom prst="rect">
                  <a:avLst/>
                </a:prstGeom>
                <a:blipFill>
                  <a:blip r:embed="rId4"/>
                  <a:stretch>
                    <a:fillRect b="-2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105DBD6-3487-0EFB-B920-BF5988982DA5}"/>
                    </a:ext>
                  </a:extLst>
                </p:cNvPr>
                <p:cNvSpPr/>
                <p:nvPr/>
              </p:nvSpPr>
              <p:spPr>
                <a:xfrm>
                  <a:off x="4122137" y="4602967"/>
                  <a:ext cx="1882182" cy="1054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1</m:t>
                                  </m:r>
                                </m:e>
                              </m:mr>
                              <m:mr>
                                <m:e>
                                  <m:eqArr>
                                    <m:eqArrPr>
                                      <m:ctrlPr>
                                        <a:rPr lang="en-US" b="0" i="1" smtClean="0">
                                          <a:latin typeface="Cambria Math" panose="02040503050406030204" pitchFamily="18" charset="0"/>
                                          <a:ea typeface="Cambria Math" panose="02040503050406030204" pitchFamily="18" charset="0"/>
                                        </a:rPr>
                                      </m:ctrlPr>
                                    </m:eqArrP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rPr>
                                        <m:t>0</m:t>
                                      </m:r>
                                    </m:e>
                                  </m:eqArr>
                                </m:e>
                              </m:mr>
                            </m:m>
                          </m:e>
                        </m:d>
                      </m:oMath>
                    </m:oMathPara>
                  </a14:m>
                  <a:endParaRPr lang="en-US" dirty="0"/>
                </a:p>
              </p:txBody>
            </p:sp>
          </mc:Choice>
          <mc:Fallback xmlns="">
            <p:sp>
              <p:nvSpPr>
                <p:cNvPr id="20" name="Rectangle 19">
                  <a:extLst>
                    <a:ext uri="{FF2B5EF4-FFF2-40B4-BE49-F238E27FC236}">
                      <a16:creationId xmlns:a16="http://schemas.microsoft.com/office/drawing/2014/main" id="{6BE7FECB-BE66-954D-A4BB-3A8753E1C0AF}"/>
                    </a:ext>
                  </a:extLst>
                </p:cNvPr>
                <p:cNvSpPr>
                  <a:spLocks noRot="1" noChangeAspect="1" noMove="1" noResize="1" noEditPoints="1" noAdjustHandles="1" noChangeArrowheads="1" noChangeShapeType="1" noTextEdit="1"/>
                </p:cNvSpPr>
                <p:nvPr/>
              </p:nvSpPr>
              <p:spPr>
                <a:xfrm>
                  <a:off x="4122137" y="4602967"/>
                  <a:ext cx="1882182" cy="1054199"/>
                </a:xfrm>
                <a:prstGeom prst="rect">
                  <a:avLst/>
                </a:prstGeom>
                <a:blipFill>
                  <a:blip r:embed="rId5"/>
                  <a:stretch>
                    <a:fillRect b="-2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25D0752-8F46-1949-4E9A-C2EAFC156405}"/>
                    </a:ext>
                  </a:extLst>
                </p:cNvPr>
                <p:cNvSpPr/>
                <p:nvPr/>
              </p:nvSpPr>
              <p:spPr>
                <a:xfrm>
                  <a:off x="6363661" y="4602968"/>
                  <a:ext cx="1882182" cy="1055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mr>
                              <m:mr>
                                <m:e>
                                  <m:eqArr>
                                    <m:eqArrPr>
                                      <m:ctrlPr>
                                        <a:rPr lang="en-US" b="0" i="1" smtClean="0">
                                          <a:latin typeface="Cambria Math" panose="02040503050406030204" pitchFamily="18" charset="0"/>
                                          <a:ea typeface="Cambria Math" panose="02040503050406030204" pitchFamily="18" charset="0"/>
                                        </a:rPr>
                                      </m:ctrlPr>
                                    </m:eqArrPr>
                                    <m:e>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rPr>
                                        <m:t>0</m:t>
                                      </m:r>
                                    </m:e>
                                  </m:eqArr>
                                </m:e>
                              </m:mr>
                            </m:m>
                          </m:e>
                        </m:d>
                      </m:oMath>
                    </m:oMathPara>
                  </a14:m>
                  <a:endParaRPr lang="en-US" dirty="0"/>
                </a:p>
              </p:txBody>
            </p:sp>
          </mc:Choice>
          <mc:Fallback xmlns="">
            <p:sp>
              <p:nvSpPr>
                <p:cNvPr id="21" name="Rectangle 20">
                  <a:extLst>
                    <a:ext uri="{FF2B5EF4-FFF2-40B4-BE49-F238E27FC236}">
                      <a16:creationId xmlns:a16="http://schemas.microsoft.com/office/drawing/2014/main" id="{0BD6004B-7254-C047-AF6F-E15C9A16FBA9}"/>
                    </a:ext>
                  </a:extLst>
                </p:cNvPr>
                <p:cNvSpPr>
                  <a:spLocks noRot="1" noChangeAspect="1" noMove="1" noResize="1" noEditPoints="1" noAdjustHandles="1" noChangeArrowheads="1" noChangeShapeType="1" noTextEdit="1"/>
                </p:cNvSpPr>
                <p:nvPr/>
              </p:nvSpPr>
              <p:spPr>
                <a:xfrm>
                  <a:off x="6363661" y="4602968"/>
                  <a:ext cx="1882182" cy="1055995"/>
                </a:xfrm>
                <a:prstGeom prst="rect">
                  <a:avLst/>
                </a:prstGeom>
                <a:blipFill>
                  <a:blip r:embed="rId6"/>
                  <a:stretch>
                    <a:fillRect b="-2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64B6BD9-3BEC-67E3-550D-05A4C23D85F7}"/>
                    </a:ext>
                  </a:extLst>
                </p:cNvPr>
                <p:cNvSpPr/>
                <p:nvPr/>
              </p:nvSpPr>
              <p:spPr>
                <a:xfrm>
                  <a:off x="8605184" y="4602967"/>
                  <a:ext cx="1882182" cy="1055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mr>
                              <m:mr>
                                <m:e>
                                  <m:eqArr>
                                    <m:eqArrPr>
                                      <m:ctrlPr>
                                        <a:rPr lang="en-US" b="0" i="1" smtClean="0">
                                          <a:latin typeface="Cambria Math" panose="02040503050406030204" pitchFamily="18" charset="0"/>
                                          <a:ea typeface="Cambria Math" panose="02040503050406030204" pitchFamily="18" charset="0"/>
                                        </a:rPr>
                                      </m:ctrlPr>
                                    </m:eqArrP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rPr>
                                        <m:t>1</m:t>
                                      </m:r>
                                    </m:e>
                                  </m:eqArr>
                                </m:e>
                              </m:mr>
                            </m:m>
                          </m:e>
                        </m:d>
                      </m:oMath>
                    </m:oMathPara>
                  </a14:m>
                  <a:endParaRPr lang="en-US" dirty="0"/>
                </a:p>
              </p:txBody>
            </p:sp>
          </mc:Choice>
          <mc:Fallback xmlns="">
            <p:sp>
              <p:nvSpPr>
                <p:cNvPr id="22" name="Rectangle 21">
                  <a:extLst>
                    <a:ext uri="{FF2B5EF4-FFF2-40B4-BE49-F238E27FC236}">
                      <a16:creationId xmlns:a16="http://schemas.microsoft.com/office/drawing/2014/main" id="{87DB44E5-A57C-464A-B651-219B97AED235}"/>
                    </a:ext>
                  </a:extLst>
                </p:cNvPr>
                <p:cNvSpPr>
                  <a:spLocks noRot="1" noChangeAspect="1" noMove="1" noResize="1" noEditPoints="1" noAdjustHandles="1" noChangeArrowheads="1" noChangeShapeType="1" noTextEdit="1"/>
                </p:cNvSpPr>
                <p:nvPr/>
              </p:nvSpPr>
              <p:spPr>
                <a:xfrm>
                  <a:off x="8605184" y="4602967"/>
                  <a:ext cx="1882182" cy="1055995"/>
                </a:xfrm>
                <a:prstGeom prst="rect">
                  <a:avLst/>
                </a:prstGeom>
                <a:blipFill>
                  <a:blip r:embed="rId7"/>
                  <a:stretch>
                    <a:fillRect b="-241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F6D0652-136A-7AD5-2B27-E75E9CEF8E87}"/>
                  </a:ext>
                </a:extLst>
              </p:cNvPr>
              <p:cNvSpPr/>
              <p:nvPr/>
            </p:nvSpPr>
            <p:spPr>
              <a:xfrm>
                <a:off x="8690122" y="4639941"/>
                <a:ext cx="2692532" cy="1055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ea typeface="Cambria Math" panose="02040503050406030204" pitchFamily="18" charset="0"/>
                        </a:rPr>
                        <m:t>𝐶𝑁𝑂𝑇</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CA" b="1" i="1" smtClean="0">
                                          <a:solidFill>
                                            <a:srgbClr val="C00000"/>
                                          </a:solidFill>
                                          <a:latin typeface="Cambria Math" panose="02040503050406030204" pitchFamily="18" charset="0"/>
                                          <a:ea typeface="Cambria Math" panose="02040503050406030204" pitchFamily="18" charset="0"/>
                                        </a:rPr>
                                        <m:t>𝟏</m:t>
                                      </m:r>
                                    </m:e>
                                    <m:e>
                                      <m:r>
                                        <a:rPr lang="en-CA" b="0" i="1" smtClean="0">
                                          <a:latin typeface="Cambria Math" panose="02040503050406030204" pitchFamily="18" charset="0"/>
                                          <a:ea typeface="Cambria Math" panose="02040503050406030204" pitchFamily="18" charset="0"/>
                                        </a:rPr>
                                        <m:t>0</m:t>
                                      </m:r>
                                    </m:e>
                                  </m:mr>
                                  <m:mr>
                                    <m:e>
                                      <m:r>
                                        <a:rPr lang="en-CA" b="0" i="1" smtClean="0">
                                          <a:latin typeface="Cambria Math" panose="02040503050406030204" pitchFamily="18" charset="0"/>
                                          <a:ea typeface="Cambria Math" panose="02040503050406030204" pitchFamily="18" charset="0"/>
                                        </a:rPr>
                                        <m:t>0</m:t>
                                      </m:r>
                                    </m:e>
                                    <m:e>
                                      <m:r>
                                        <a:rPr lang="en-CA" b="1" i="1" smtClean="0">
                                          <a:solidFill>
                                            <a:srgbClr val="C00000"/>
                                          </a:solidFill>
                                          <a:latin typeface="Cambria Math" panose="02040503050406030204" pitchFamily="18" charset="0"/>
                                          <a:ea typeface="Cambria Math" panose="02040503050406030204" pitchFamily="18" charset="0"/>
                                        </a:rPr>
                                        <m:t>𝟏</m:t>
                                      </m:r>
                                    </m:e>
                                  </m:mr>
                                </m:m>
                              </m:e>
                              <m:e/>
                            </m:mr>
                            <m:mr>
                              <m:e/>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CA" b="0" i="1" smtClean="0">
                                          <a:latin typeface="Cambria Math" panose="02040503050406030204" pitchFamily="18" charset="0"/>
                                          <a:ea typeface="Cambria Math" panose="02040503050406030204" pitchFamily="18" charset="0"/>
                                        </a:rPr>
                                        <m:t>0</m:t>
                                      </m:r>
                                    </m:e>
                                    <m:e>
                                      <m:r>
                                        <a:rPr lang="en-CA" b="1" i="1" smtClean="0">
                                          <a:solidFill>
                                            <a:srgbClr val="C00000"/>
                                          </a:solidFill>
                                          <a:latin typeface="Cambria Math" panose="02040503050406030204" pitchFamily="18" charset="0"/>
                                          <a:ea typeface="Cambria Math" panose="02040503050406030204" pitchFamily="18" charset="0"/>
                                        </a:rPr>
                                        <m:t>𝟏</m:t>
                                      </m:r>
                                    </m:e>
                                  </m:mr>
                                  <m:mr>
                                    <m:e>
                                      <m:r>
                                        <a:rPr lang="en-CA" b="1" i="1" smtClean="0">
                                          <a:solidFill>
                                            <a:srgbClr val="C00000"/>
                                          </a:solidFill>
                                          <a:latin typeface="Cambria Math" panose="02040503050406030204" pitchFamily="18" charset="0"/>
                                          <a:ea typeface="Cambria Math" panose="02040503050406030204" pitchFamily="18" charset="0"/>
                                        </a:rPr>
                                        <m:t>𝟏</m:t>
                                      </m:r>
                                    </m:e>
                                    <m:e>
                                      <m:r>
                                        <a:rPr lang="en-CA" b="0" i="1" smtClean="0">
                                          <a:latin typeface="Cambria Math" panose="02040503050406030204" pitchFamily="18" charset="0"/>
                                          <a:ea typeface="Cambria Math" panose="02040503050406030204" pitchFamily="18" charset="0"/>
                                        </a:rPr>
                                        <m:t>0</m:t>
                                      </m:r>
                                    </m:e>
                                  </m:mr>
                                </m:m>
                              </m:e>
                            </m:mr>
                          </m:m>
                        </m:e>
                      </m:d>
                    </m:oMath>
                  </m:oMathPara>
                </a14:m>
                <a:endParaRPr lang="en-US" dirty="0"/>
              </a:p>
            </p:txBody>
          </p:sp>
        </mc:Choice>
        <mc:Fallback xmlns="">
          <p:sp>
            <p:nvSpPr>
              <p:cNvPr id="9" name="Rectangle 8">
                <a:extLst>
                  <a:ext uri="{FF2B5EF4-FFF2-40B4-BE49-F238E27FC236}">
                    <a16:creationId xmlns:a16="http://schemas.microsoft.com/office/drawing/2014/main" id="{3F6D0652-136A-7AD5-2B27-E75E9CEF8E87}"/>
                  </a:ext>
                </a:extLst>
              </p:cNvPr>
              <p:cNvSpPr>
                <a:spLocks noRot="1" noChangeAspect="1" noMove="1" noResize="1" noEditPoints="1" noAdjustHandles="1" noChangeArrowheads="1" noChangeShapeType="1" noTextEdit="1"/>
              </p:cNvSpPr>
              <p:nvPr/>
            </p:nvSpPr>
            <p:spPr>
              <a:xfrm>
                <a:off x="8690122" y="4639941"/>
                <a:ext cx="2692532" cy="1055995"/>
              </a:xfrm>
              <a:prstGeom prst="rect">
                <a:avLst/>
              </a:prstGeom>
              <a:blipFill>
                <a:blip r:embed="rId8"/>
                <a:stretch>
                  <a:fillRect b="-2381"/>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3BC82C4C-52AC-9EBD-F2AF-2BFEC2847F60}"/>
              </a:ext>
            </a:extLst>
          </p:cNvPr>
          <p:cNvSpPr txBox="1">
            <a:spLocks/>
          </p:cNvSpPr>
          <p:nvPr/>
        </p:nvSpPr>
        <p:spPr>
          <a:xfrm>
            <a:off x="838199" y="3854448"/>
            <a:ext cx="10906125" cy="58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Matrix representation of transformations:</a:t>
            </a:r>
            <a:endParaRPr lang="en-US" sz="2000" dirty="0"/>
          </a:p>
          <a:p>
            <a:pPr lvl="1"/>
            <a:endParaRPr lang="en-US" sz="2000" dirty="0"/>
          </a:p>
          <a:p>
            <a:pPr marL="457200" lvl="1" indent="0">
              <a:buFont typeface="Arial" panose="020B0604020202020204" pitchFamily="34" charset="0"/>
              <a:buNone/>
            </a:pPr>
            <a:endParaRPr lang="en-US" sz="2000"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75C5C43-E7CE-2D82-8454-332CC038E65E}"/>
                  </a:ext>
                </a:extLst>
              </p:cNvPr>
              <p:cNvSpPr/>
              <p:nvPr/>
            </p:nvSpPr>
            <p:spPr>
              <a:xfrm>
                <a:off x="4577764" y="4639941"/>
                <a:ext cx="2998385"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𝑋</m:t>
                      </m:r>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e/>
                                  </m:mr>
                                  <m:mr>
                                    <m:e/>
                                    <m:e/>
                                  </m:mr>
                                </m:m>
                              </m:e>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CA" b="1" i="1" smtClean="0">
                                          <a:solidFill>
                                            <a:srgbClr val="C00000"/>
                                          </a:solidFill>
                                          <a:latin typeface="Cambria Math" panose="02040503050406030204" pitchFamily="18" charset="0"/>
                                          <a:ea typeface="Cambria Math" panose="02040503050406030204" pitchFamily="18" charset="0"/>
                                        </a:rPr>
                                        <m:t>𝟏</m:t>
                                      </m:r>
                                    </m:e>
                                    <m:e>
                                      <m:r>
                                        <a:rPr lang="en-CA" b="0" i="1" smtClean="0">
                                          <a:latin typeface="Cambria Math" panose="02040503050406030204" pitchFamily="18" charset="0"/>
                                          <a:ea typeface="Cambria Math" panose="02040503050406030204" pitchFamily="18" charset="0"/>
                                        </a:rPr>
                                        <m:t>0</m:t>
                                      </m:r>
                                    </m:e>
                                  </m:mr>
                                  <m:mr>
                                    <m:e>
                                      <m:r>
                                        <a:rPr lang="en-CA" b="0" i="1" smtClean="0">
                                          <a:latin typeface="Cambria Math" panose="02040503050406030204" pitchFamily="18" charset="0"/>
                                          <a:ea typeface="Cambria Math" panose="02040503050406030204" pitchFamily="18" charset="0"/>
                                        </a:rPr>
                                        <m:t>0</m:t>
                                      </m:r>
                                    </m:e>
                                    <m:e>
                                      <m:r>
                                        <a:rPr lang="en-CA" b="1" i="1" smtClean="0">
                                          <a:solidFill>
                                            <a:srgbClr val="C00000"/>
                                          </a:solidFill>
                                          <a:latin typeface="Cambria Math" panose="02040503050406030204" pitchFamily="18" charset="0"/>
                                          <a:ea typeface="Cambria Math" panose="02040503050406030204" pitchFamily="18" charset="0"/>
                                        </a:rPr>
                                        <m:t>𝟏</m:t>
                                      </m:r>
                                    </m:e>
                                  </m:mr>
                                </m:m>
                              </m:e>
                            </m:mr>
                            <m:m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CA" b="1" i="1" smtClean="0">
                                          <a:solidFill>
                                            <a:srgbClr val="C00000"/>
                                          </a:solidFill>
                                          <a:latin typeface="Cambria Math" panose="02040503050406030204" pitchFamily="18" charset="0"/>
                                          <a:ea typeface="Cambria Math" panose="02040503050406030204" pitchFamily="18" charset="0"/>
                                        </a:rPr>
                                        <m:t>𝟏</m:t>
                                      </m:r>
                                    </m:e>
                                    <m:e>
                                      <m:r>
                                        <a:rPr lang="en-CA" b="0" i="1" smtClean="0">
                                          <a:latin typeface="Cambria Math" panose="02040503050406030204" pitchFamily="18" charset="0"/>
                                          <a:ea typeface="Cambria Math" panose="02040503050406030204" pitchFamily="18" charset="0"/>
                                        </a:rPr>
                                        <m:t>0</m:t>
                                      </m:r>
                                    </m:e>
                                  </m:mr>
                                  <m:mr>
                                    <m:e>
                                      <m:r>
                                        <a:rPr lang="en-CA" b="0" i="1" smtClean="0">
                                          <a:latin typeface="Cambria Math" panose="02040503050406030204" pitchFamily="18" charset="0"/>
                                          <a:ea typeface="Cambria Math" panose="02040503050406030204" pitchFamily="18" charset="0"/>
                                        </a:rPr>
                                        <m:t>0</m:t>
                                      </m:r>
                                    </m:e>
                                    <m:e>
                                      <m:r>
                                        <a:rPr lang="en-CA" b="1" i="1" smtClean="0">
                                          <a:solidFill>
                                            <a:srgbClr val="C00000"/>
                                          </a:solidFill>
                                          <a:latin typeface="Cambria Math" panose="02040503050406030204" pitchFamily="18" charset="0"/>
                                          <a:ea typeface="Cambria Math" panose="02040503050406030204" pitchFamily="18" charset="0"/>
                                        </a:rPr>
                                        <m:t>𝟏</m:t>
                                      </m:r>
                                    </m:e>
                                  </m:mr>
                                </m:m>
                              </m:e>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e/>
                                  </m:mr>
                                  <m:mr>
                                    <m:e/>
                                    <m:e/>
                                  </m:mr>
                                </m:m>
                              </m:e>
                            </m:mr>
                          </m:m>
                        </m:e>
                      </m:d>
                    </m:oMath>
                  </m:oMathPara>
                </a14:m>
                <a:endParaRPr lang="en-US" dirty="0"/>
              </a:p>
            </p:txBody>
          </p:sp>
        </mc:Choice>
        <mc:Fallback xmlns="">
          <p:sp>
            <p:nvSpPr>
              <p:cNvPr id="11" name="Rectangle 10">
                <a:extLst>
                  <a:ext uri="{FF2B5EF4-FFF2-40B4-BE49-F238E27FC236}">
                    <a16:creationId xmlns:a16="http://schemas.microsoft.com/office/drawing/2014/main" id="{475C5C43-E7CE-2D82-8454-332CC038E65E}"/>
                  </a:ext>
                </a:extLst>
              </p:cNvPr>
              <p:cNvSpPr>
                <a:spLocks noRot="1" noChangeAspect="1" noMove="1" noResize="1" noEditPoints="1" noAdjustHandles="1" noChangeArrowheads="1" noChangeShapeType="1" noTextEdit="1"/>
              </p:cNvSpPr>
              <p:nvPr/>
            </p:nvSpPr>
            <p:spPr>
              <a:xfrm>
                <a:off x="4577764" y="4639941"/>
                <a:ext cx="2998385" cy="11269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30BFB5C-1F0C-FD45-1CA4-932AD28A7035}"/>
                  </a:ext>
                </a:extLst>
              </p:cNvPr>
              <p:cNvSpPr/>
              <p:nvPr/>
            </p:nvSpPr>
            <p:spPr>
              <a:xfrm>
                <a:off x="838199" y="4690572"/>
                <a:ext cx="2679580" cy="1055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ea typeface="Cambria Math" panose="02040503050406030204" pitchFamily="18" charset="0"/>
                        </a:rPr>
                        <m:t>𝐼</m:t>
                      </m:r>
                      <m:r>
                        <a:rPr lang="en-CA"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a:rPr lang="en-CA" b="0" i="1" smtClean="0">
                                          <a:latin typeface="Cambria Math" panose="02040503050406030204" pitchFamily="18" charset="0"/>
                                          <a:ea typeface="Cambria Math" panose="02040503050406030204" pitchFamily="18" charset="0"/>
                                        </a:rPr>
                                        <m:t>0</m:t>
                                      </m:r>
                                    </m:e>
                                    <m:e>
                                      <m:r>
                                        <a:rPr lang="en-CA" b="1" i="1" smtClean="0">
                                          <a:solidFill>
                                            <a:srgbClr val="C00000"/>
                                          </a:solidFill>
                                          <a:latin typeface="Cambria Math" panose="02040503050406030204" pitchFamily="18" charset="0"/>
                                          <a:ea typeface="Cambria Math" panose="02040503050406030204" pitchFamily="18" charset="0"/>
                                        </a:rPr>
                                        <m:t>𝟏</m:t>
                                      </m:r>
                                    </m:e>
                                  </m:mr>
                                  <m:mr>
                                    <m:e>
                                      <m:r>
                                        <a:rPr lang="en-CA" b="1" i="1" smtClean="0">
                                          <a:solidFill>
                                            <a:srgbClr val="C00000"/>
                                          </a:solidFill>
                                          <a:latin typeface="Cambria Math" panose="02040503050406030204" pitchFamily="18" charset="0"/>
                                          <a:ea typeface="Cambria Math" panose="02040503050406030204" pitchFamily="18" charset="0"/>
                                        </a:rPr>
                                        <m:t>𝟏</m:t>
                                      </m:r>
                                    </m:e>
                                    <m:e>
                                      <m:r>
                                        <m:rPr>
                                          <m:brk m:alnAt="7"/>
                                        </m:rPr>
                                        <a:rPr lang="en-CA" b="0" i="1" smtClean="0">
                                          <a:latin typeface="Cambria Math" panose="02040503050406030204" pitchFamily="18" charset="0"/>
                                          <a:ea typeface="Cambria Math" panose="02040503050406030204" pitchFamily="18" charset="0"/>
                                        </a:rPr>
                                        <m:t>0</m:t>
                                      </m:r>
                                    </m:e>
                                  </m:mr>
                                </m:m>
                              </m:e>
                              <m:e/>
                            </m:mr>
                            <m:mr>
                              <m:e/>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CA" b="0" i="1" smtClean="0">
                                          <a:latin typeface="Cambria Math" panose="02040503050406030204" pitchFamily="18" charset="0"/>
                                          <a:ea typeface="Cambria Math" panose="02040503050406030204" pitchFamily="18" charset="0"/>
                                        </a:rPr>
                                        <m:t>0</m:t>
                                      </m:r>
                                    </m:e>
                                    <m:e>
                                      <m:r>
                                        <a:rPr lang="en-CA" b="1" i="1" smtClean="0">
                                          <a:solidFill>
                                            <a:srgbClr val="C00000"/>
                                          </a:solidFill>
                                          <a:latin typeface="Cambria Math" panose="02040503050406030204" pitchFamily="18" charset="0"/>
                                          <a:ea typeface="Cambria Math" panose="02040503050406030204" pitchFamily="18" charset="0"/>
                                        </a:rPr>
                                        <m:t>𝟏</m:t>
                                      </m:r>
                                    </m:e>
                                  </m:mr>
                                  <m:mr>
                                    <m:e>
                                      <m:r>
                                        <a:rPr lang="en-CA" b="1" i="1" smtClean="0">
                                          <a:solidFill>
                                            <a:srgbClr val="C00000"/>
                                          </a:solidFill>
                                          <a:latin typeface="Cambria Math" panose="02040503050406030204" pitchFamily="18" charset="0"/>
                                          <a:ea typeface="Cambria Math" panose="02040503050406030204" pitchFamily="18" charset="0"/>
                                        </a:rPr>
                                        <m:t>𝟏</m:t>
                                      </m:r>
                                    </m:e>
                                    <m:e>
                                      <m:r>
                                        <a:rPr lang="en-CA" b="0" i="1" smtClean="0">
                                          <a:latin typeface="Cambria Math" panose="02040503050406030204" pitchFamily="18" charset="0"/>
                                          <a:ea typeface="Cambria Math" panose="02040503050406030204" pitchFamily="18" charset="0"/>
                                        </a:rPr>
                                        <m:t>0</m:t>
                                      </m:r>
                                    </m:e>
                                  </m:mr>
                                </m:m>
                              </m:e>
                            </m:mr>
                          </m:m>
                        </m:e>
                      </m:d>
                    </m:oMath>
                  </m:oMathPara>
                </a14:m>
                <a:endParaRPr lang="en-US" dirty="0"/>
              </a:p>
            </p:txBody>
          </p:sp>
        </mc:Choice>
        <mc:Fallback xmlns="">
          <p:sp>
            <p:nvSpPr>
              <p:cNvPr id="12" name="Rectangle 11">
                <a:extLst>
                  <a:ext uri="{FF2B5EF4-FFF2-40B4-BE49-F238E27FC236}">
                    <a16:creationId xmlns:a16="http://schemas.microsoft.com/office/drawing/2014/main" id="{430BFB5C-1F0C-FD45-1CA4-932AD28A7035}"/>
                  </a:ext>
                </a:extLst>
              </p:cNvPr>
              <p:cNvSpPr>
                <a:spLocks noRot="1" noChangeAspect="1" noMove="1" noResize="1" noEditPoints="1" noAdjustHandles="1" noChangeArrowheads="1" noChangeShapeType="1" noTextEdit="1"/>
              </p:cNvSpPr>
              <p:nvPr/>
            </p:nvSpPr>
            <p:spPr>
              <a:xfrm>
                <a:off x="838199" y="4690572"/>
                <a:ext cx="2679580" cy="1055995"/>
              </a:xfrm>
              <a:prstGeom prst="rect">
                <a:avLst/>
              </a:prstGeom>
              <a:blipFill>
                <a:blip r:embed="rId10"/>
                <a:stretch>
                  <a:fillRect b="-2381"/>
                </a:stretch>
              </a:blipFill>
            </p:spPr>
            <p:txBody>
              <a:bodyPr/>
              <a:lstStyle/>
              <a:p>
                <a:r>
                  <a:rPr lang="en-US">
                    <a:noFill/>
                  </a:rPr>
                  <a:t> </a:t>
                </a:r>
              </a:p>
            </p:txBody>
          </p:sp>
        </mc:Fallback>
      </mc:AlternateContent>
    </p:spTree>
    <p:extLst>
      <p:ext uri="{BB962C8B-B14F-4D97-AF65-F5344CB8AC3E}">
        <p14:creationId xmlns:p14="http://schemas.microsoft.com/office/powerpoint/2010/main" val="399933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6BE7-710B-55F6-D872-93BC51DC696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81B553B-CDA5-30AE-5456-EA946F62CEB0}"/>
              </a:ext>
            </a:extLst>
          </p:cNvPr>
          <p:cNvSpPr>
            <a:spLocks noGrp="1"/>
          </p:cNvSpPr>
          <p:nvPr>
            <p:ph idx="1"/>
          </p:nvPr>
        </p:nvSpPr>
        <p:spPr/>
        <p:txBody>
          <a:bodyPr>
            <a:normAutofit/>
          </a:bodyPr>
          <a:lstStyle/>
          <a:p>
            <a:r>
              <a:rPr lang="en-US" sz="2400" dirty="0" err="1"/>
              <a:t>Landauer’s</a:t>
            </a:r>
            <a:r>
              <a:rPr lang="en-US" sz="2400" dirty="0"/>
              <a:t> insight: reversibility of physics implies reversibility of computation</a:t>
            </a:r>
          </a:p>
          <a:p>
            <a:endParaRPr lang="en-US" sz="2400" dirty="0"/>
          </a:p>
          <a:p>
            <a:r>
              <a:rPr lang="en-US" sz="2400" dirty="0"/>
              <a:t>Principles of reversible computing</a:t>
            </a:r>
          </a:p>
          <a:p>
            <a:endParaRPr lang="en-US" sz="2400" dirty="0"/>
          </a:p>
          <a:p>
            <a:r>
              <a:rPr lang="en-US" sz="2400" dirty="0"/>
              <a:t>Universal computing with reversible circuits</a:t>
            </a:r>
          </a:p>
          <a:p>
            <a:endParaRPr lang="en-US" sz="2400" dirty="0"/>
          </a:p>
          <a:p>
            <a:r>
              <a:rPr lang="en-US" sz="2400" dirty="0"/>
              <a:t>Linear algebra formulation of reversible computing</a:t>
            </a:r>
          </a:p>
          <a:p>
            <a:endParaRPr lang="en-US" sz="2400" dirty="0"/>
          </a:p>
          <a:p>
            <a:r>
              <a:rPr lang="en-US" sz="2400" b="1" dirty="0"/>
              <a:t>Next</a:t>
            </a:r>
            <a:r>
              <a:rPr lang="en-US" sz="2400" dirty="0"/>
              <a:t>: quantum information!</a:t>
            </a:r>
            <a:endParaRPr lang="en-US" sz="2400" b="1" dirty="0"/>
          </a:p>
        </p:txBody>
      </p:sp>
    </p:spTree>
    <p:extLst>
      <p:ext uri="{BB962C8B-B14F-4D97-AF65-F5344CB8AC3E}">
        <p14:creationId xmlns:p14="http://schemas.microsoft.com/office/powerpoint/2010/main" val="196337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9E9E-F190-B19C-F5D1-4CEFCD2BAE78}"/>
              </a:ext>
            </a:extLst>
          </p:cNvPr>
          <p:cNvSpPr>
            <a:spLocks noGrp="1"/>
          </p:cNvSpPr>
          <p:nvPr>
            <p:ph type="title"/>
          </p:nvPr>
        </p:nvSpPr>
        <p:spPr/>
        <p:txBody>
          <a:bodyPr/>
          <a:lstStyle/>
          <a:p>
            <a:r>
              <a:rPr lang="en-US" dirty="0"/>
              <a:t>Reversibility of physics</a:t>
            </a:r>
          </a:p>
        </p:txBody>
      </p:sp>
      <p:sp>
        <p:nvSpPr>
          <p:cNvPr id="3" name="Content Placeholder 2">
            <a:extLst>
              <a:ext uri="{FF2B5EF4-FFF2-40B4-BE49-F238E27FC236}">
                <a16:creationId xmlns:a16="http://schemas.microsoft.com/office/drawing/2014/main" id="{57698B1C-7D33-3E5E-01DB-FDFE785C5853}"/>
              </a:ext>
            </a:extLst>
          </p:cNvPr>
          <p:cNvSpPr>
            <a:spLocks noGrp="1"/>
          </p:cNvSpPr>
          <p:nvPr>
            <p:ph idx="1"/>
          </p:nvPr>
        </p:nvSpPr>
        <p:spPr/>
        <p:txBody>
          <a:bodyPr>
            <a:normAutofit/>
          </a:bodyPr>
          <a:lstStyle/>
          <a:p>
            <a:r>
              <a:rPr lang="en-US" sz="2400" dirty="0"/>
              <a:t>The laws of physics – both quantum and classical – are inherently </a:t>
            </a:r>
            <a:br>
              <a:rPr lang="en-US" sz="2400" dirty="0"/>
            </a:br>
            <a:r>
              <a:rPr lang="en-US" sz="2400" i="1" dirty="0"/>
              <a:t>reversible</a:t>
            </a:r>
            <a:r>
              <a:rPr lang="en-US" sz="2400" dirty="0"/>
              <a:t>. </a:t>
            </a:r>
          </a:p>
          <a:p>
            <a:endParaRPr lang="en-US" sz="2400" dirty="0"/>
          </a:p>
          <a:p>
            <a:r>
              <a:rPr lang="en-US" sz="2400" dirty="0"/>
              <a:t>Any isolated physical process running in one direction, can </a:t>
            </a:r>
            <a:br>
              <a:rPr lang="en-US" sz="2400" dirty="0"/>
            </a:br>
            <a:r>
              <a:rPr lang="en-US" sz="2400" dirty="0"/>
              <a:t>(in principle) run in reverse.</a:t>
            </a:r>
          </a:p>
          <a:p>
            <a:endParaRPr lang="en-US" sz="2400" dirty="0"/>
          </a:p>
          <a:p>
            <a:r>
              <a:rPr lang="en-US" sz="2400" dirty="0"/>
              <a:t>In fact: at a microscopic level, one should not be able to tell the </a:t>
            </a:r>
            <a:br>
              <a:rPr lang="en-US" sz="2400" dirty="0"/>
            </a:br>
            <a:r>
              <a:rPr lang="en-US" sz="2400" dirty="0"/>
              <a:t>difference between time running forwards or backwards.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lvl="1"/>
            <a:endParaRPr lang="en-US" dirty="0"/>
          </a:p>
          <a:p>
            <a:endParaRPr lang="en-US" sz="2400" dirty="0"/>
          </a:p>
          <a:p>
            <a:endParaRPr lang="en-US" sz="2400" dirty="0"/>
          </a:p>
        </p:txBody>
      </p:sp>
      <p:pic>
        <p:nvPicPr>
          <p:cNvPr id="2054" name="Picture 6" descr="enter image description here">
            <a:extLst>
              <a:ext uri="{FF2B5EF4-FFF2-40B4-BE49-F238E27FC236}">
                <a16:creationId xmlns:a16="http://schemas.microsoft.com/office/drawing/2014/main" id="{55AFAF0E-3448-DB08-215C-141BDBA53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6217" y="1109663"/>
            <a:ext cx="15113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81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9E9E-F190-B19C-F5D1-4CEFCD2BAE78}"/>
              </a:ext>
            </a:extLst>
          </p:cNvPr>
          <p:cNvSpPr>
            <a:spLocks noGrp="1"/>
          </p:cNvSpPr>
          <p:nvPr>
            <p:ph type="title"/>
          </p:nvPr>
        </p:nvSpPr>
        <p:spPr/>
        <p:txBody>
          <a:bodyPr/>
          <a:lstStyle/>
          <a:p>
            <a:r>
              <a:rPr lang="en-US" dirty="0"/>
              <a:t>Reversibility of physics</a:t>
            </a:r>
          </a:p>
        </p:txBody>
      </p:sp>
      <p:sp>
        <p:nvSpPr>
          <p:cNvPr id="3" name="Content Placeholder 2">
            <a:extLst>
              <a:ext uri="{FF2B5EF4-FFF2-40B4-BE49-F238E27FC236}">
                <a16:creationId xmlns:a16="http://schemas.microsoft.com/office/drawing/2014/main" id="{57698B1C-7D33-3E5E-01DB-FDFE785C5853}"/>
              </a:ext>
            </a:extLst>
          </p:cNvPr>
          <p:cNvSpPr>
            <a:spLocks noGrp="1"/>
          </p:cNvSpPr>
          <p:nvPr>
            <p:ph idx="1"/>
          </p:nvPr>
        </p:nvSpPr>
        <p:spPr/>
        <p:txBody>
          <a:bodyPr>
            <a:normAutofit/>
          </a:bodyPr>
          <a:lstStyle/>
          <a:p>
            <a:r>
              <a:rPr lang="en-US" sz="2400" dirty="0"/>
              <a:t>Even the process of an egg falling and breaking is (in principle) </a:t>
            </a:r>
            <a:br>
              <a:rPr lang="en-US" sz="2400" dirty="0"/>
            </a:br>
            <a:r>
              <a:rPr lang="en-US" sz="2400" dirty="0"/>
              <a:t>reversible and possible according to physics.</a:t>
            </a:r>
          </a:p>
          <a:p>
            <a:endParaRPr lang="en-US" sz="2400" dirty="0"/>
          </a:p>
          <a:p>
            <a:r>
              <a:rPr lang="en-US" sz="2400" dirty="0"/>
              <a:t>However, in the macroscopic world such events are </a:t>
            </a:r>
            <a:br>
              <a:rPr lang="en-US" sz="2400" dirty="0"/>
            </a:br>
            <a:r>
              <a:rPr lang="en-US" sz="2400" i="1" dirty="0"/>
              <a:t>extremely unlikely</a:t>
            </a:r>
            <a:r>
              <a:rPr lang="en-US" sz="2400" dirty="0"/>
              <a:t>.</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lvl="1"/>
            <a:endParaRPr lang="en-US" dirty="0"/>
          </a:p>
          <a:p>
            <a:endParaRPr lang="en-US" sz="2400" dirty="0"/>
          </a:p>
          <a:p>
            <a:endParaRPr lang="en-US" sz="2400" dirty="0"/>
          </a:p>
        </p:txBody>
      </p:sp>
      <p:pic>
        <p:nvPicPr>
          <p:cNvPr id="4" name="Picture 2" descr="Egg Falling Breaking On Kitchen Floor Stock Footage Video (100%  Royalty-free) 1015370518 | Shutterstock">
            <a:extLst>
              <a:ext uri="{FF2B5EF4-FFF2-40B4-BE49-F238E27FC236}">
                <a16:creationId xmlns:a16="http://schemas.microsoft.com/office/drawing/2014/main" id="{CBF645CE-151F-E147-2177-A453EE44E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320" y="4492448"/>
            <a:ext cx="2352874" cy="1325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ite egg on wooden table stock image. Image of health - 25730361">
            <a:extLst>
              <a:ext uri="{FF2B5EF4-FFF2-40B4-BE49-F238E27FC236}">
                <a16:creationId xmlns:a16="http://schemas.microsoft.com/office/drawing/2014/main" id="{F492BF16-DCC6-60D9-4D87-28276C222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963" y="1833473"/>
            <a:ext cx="1989588" cy="1325563"/>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extLst>
              <a:ext uri="{FF2B5EF4-FFF2-40B4-BE49-F238E27FC236}">
                <a16:creationId xmlns:a16="http://schemas.microsoft.com/office/drawing/2014/main" id="{E69915FD-15D9-4E00-DEA6-E0B4F68CA4E7}"/>
              </a:ext>
            </a:extLst>
          </p:cNvPr>
          <p:cNvSpPr/>
          <p:nvPr/>
        </p:nvSpPr>
        <p:spPr>
          <a:xfrm rot="5400000">
            <a:off x="10058304" y="3702225"/>
            <a:ext cx="1038577" cy="270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0AFF3306-A326-759E-E0E0-6FF4C99DE829}"/>
              </a:ext>
            </a:extLst>
          </p:cNvPr>
          <p:cNvSpPr/>
          <p:nvPr/>
        </p:nvSpPr>
        <p:spPr>
          <a:xfrm rot="16200000">
            <a:off x="10395632" y="3702226"/>
            <a:ext cx="1038577" cy="270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90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6CE8-357C-1AD9-097B-AA09B4C085CF}"/>
              </a:ext>
            </a:extLst>
          </p:cNvPr>
          <p:cNvSpPr>
            <a:spLocks noGrp="1"/>
          </p:cNvSpPr>
          <p:nvPr>
            <p:ph type="title"/>
          </p:nvPr>
        </p:nvSpPr>
        <p:spPr/>
        <p:txBody>
          <a:bodyPr/>
          <a:lstStyle/>
          <a:p>
            <a:r>
              <a:rPr lang="en-US" dirty="0"/>
              <a:t>Reversibility of computation</a:t>
            </a:r>
          </a:p>
        </p:txBody>
      </p:sp>
      <p:sp>
        <p:nvSpPr>
          <p:cNvPr id="3" name="Content Placeholder 2">
            <a:extLst>
              <a:ext uri="{FF2B5EF4-FFF2-40B4-BE49-F238E27FC236}">
                <a16:creationId xmlns:a16="http://schemas.microsoft.com/office/drawing/2014/main" id="{70A08C29-F1B9-B859-F70A-9FF063EAF87C}"/>
              </a:ext>
            </a:extLst>
          </p:cNvPr>
          <p:cNvSpPr>
            <a:spLocks noGrp="1"/>
          </p:cNvSpPr>
          <p:nvPr>
            <p:ph idx="1"/>
          </p:nvPr>
        </p:nvSpPr>
        <p:spPr/>
        <p:txBody>
          <a:bodyPr>
            <a:normAutofit/>
          </a:bodyPr>
          <a:lstStyle/>
          <a:p>
            <a:r>
              <a:rPr lang="en-US" sz="2400" dirty="0"/>
              <a:t>In 1960s the physicist Rolf </a:t>
            </a:r>
            <a:r>
              <a:rPr lang="en-US" sz="2400" dirty="0" err="1"/>
              <a:t>Landauer</a:t>
            </a:r>
            <a:r>
              <a:rPr lang="en-US" sz="2400" dirty="0"/>
              <a:t> had a simple but powerful observation:</a:t>
            </a:r>
          </a:p>
          <a:p>
            <a:endParaRPr lang="en-US" sz="2000" dirty="0"/>
          </a:p>
          <a:p>
            <a:pPr marL="914400" lvl="1" indent="-457200">
              <a:buFont typeface="+mj-lt"/>
              <a:buAutoNum type="arabicPeriod"/>
            </a:pPr>
            <a:r>
              <a:rPr lang="en-US" sz="2000" dirty="0"/>
              <a:t>Computation is a physical process.</a:t>
            </a:r>
          </a:p>
          <a:p>
            <a:pPr marL="914400" lvl="1" indent="-457200">
              <a:buFont typeface="+mj-lt"/>
              <a:buAutoNum type="arabicPeriod"/>
            </a:pPr>
            <a:r>
              <a:rPr lang="en-US" sz="2000" dirty="0"/>
              <a:t>Physical processes are fundamentally reversible.</a:t>
            </a:r>
            <a:endParaRPr lang="en-US" sz="2800" dirty="0"/>
          </a:p>
          <a:p>
            <a:pPr marL="914400" lvl="1" indent="-457200">
              <a:buFont typeface="+mj-lt"/>
              <a:buAutoNum type="arabicPeriod"/>
            </a:pPr>
            <a:r>
              <a:rPr lang="en-US" sz="2000" dirty="0"/>
              <a:t>Therefore, </a:t>
            </a:r>
            <a:r>
              <a:rPr lang="en-US" sz="2000" i="1" dirty="0">
                <a:solidFill>
                  <a:srgbClr val="C00000"/>
                </a:solidFill>
              </a:rPr>
              <a:t>computation can be performed reversibly</a:t>
            </a:r>
            <a:r>
              <a:rPr lang="en-US" sz="2000" dirty="0">
                <a:solidFill>
                  <a:srgbClr val="C00000"/>
                </a:solidFill>
              </a:rPr>
              <a:t>. </a:t>
            </a:r>
          </a:p>
          <a:p>
            <a:endParaRPr lang="en-US" sz="2400" i="1" dirty="0"/>
          </a:p>
          <a:p>
            <a:r>
              <a:rPr lang="en-US" sz="2400" dirty="0"/>
              <a:t>This observation led to study of </a:t>
            </a:r>
            <a:r>
              <a:rPr lang="en-US" sz="2400" i="1" dirty="0"/>
              <a:t>reversible</a:t>
            </a:r>
            <a:br>
              <a:rPr lang="en-US" sz="2400" i="1" dirty="0"/>
            </a:br>
            <a:r>
              <a:rPr lang="en-US" sz="2400" i="1" dirty="0"/>
              <a:t>computing</a:t>
            </a:r>
            <a:r>
              <a:rPr lang="en-US" sz="2400" dirty="0"/>
              <a:t>, which later influenced the </a:t>
            </a:r>
            <a:br>
              <a:rPr lang="en-US" sz="2400" dirty="0"/>
            </a:br>
            <a:r>
              <a:rPr lang="en-US" sz="2400" dirty="0"/>
              <a:t>study of quantum computing.</a:t>
            </a:r>
          </a:p>
        </p:txBody>
      </p:sp>
      <p:pic>
        <p:nvPicPr>
          <p:cNvPr id="4" name="Picture 3">
            <a:extLst>
              <a:ext uri="{FF2B5EF4-FFF2-40B4-BE49-F238E27FC236}">
                <a16:creationId xmlns:a16="http://schemas.microsoft.com/office/drawing/2014/main" id="{B82D1460-50AE-F2D8-F79B-FE1E0DC844D0}"/>
              </a:ext>
            </a:extLst>
          </p:cNvPr>
          <p:cNvPicPr>
            <a:picLocks noChangeAspect="1"/>
          </p:cNvPicPr>
          <p:nvPr/>
        </p:nvPicPr>
        <p:blipFill>
          <a:blip r:embed="rId2"/>
          <a:stretch>
            <a:fillRect/>
          </a:stretch>
        </p:blipFill>
        <p:spPr>
          <a:xfrm>
            <a:off x="7100711" y="4108837"/>
            <a:ext cx="4735689" cy="2384038"/>
          </a:xfrm>
          <a:prstGeom prst="rect">
            <a:avLst/>
          </a:prstGeom>
          <a:ln>
            <a:solidFill>
              <a:schemeClr val="tx1"/>
            </a:solidFill>
          </a:ln>
        </p:spPr>
      </p:pic>
    </p:spTree>
    <p:extLst>
      <p:ext uri="{BB962C8B-B14F-4D97-AF65-F5344CB8AC3E}">
        <p14:creationId xmlns:p14="http://schemas.microsoft.com/office/powerpoint/2010/main" val="342436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996C-B5F6-B594-B19D-FDB3BDDBA4D7}"/>
              </a:ext>
            </a:extLst>
          </p:cNvPr>
          <p:cNvSpPr>
            <a:spLocks noGrp="1"/>
          </p:cNvSpPr>
          <p:nvPr>
            <p:ph type="title"/>
          </p:nvPr>
        </p:nvSpPr>
        <p:spPr/>
        <p:txBody>
          <a:bodyPr/>
          <a:lstStyle/>
          <a:p>
            <a:r>
              <a:rPr lang="en-US" dirty="0"/>
              <a:t>Reversible classical information processing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AA8FCB-12CC-692A-1B75-ED3ACF8A8CF2}"/>
                  </a:ext>
                </a:extLst>
              </p:cNvPr>
              <p:cNvSpPr>
                <a:spLocks noGrp="1"/>
              </p:cNvSpPr>
              <p:nvPr>
                <p:ph idx="1"/>
              </p:nvPr>
            </p:nvSpPr>
            <p:spPr/>
            <p:txBody>
              <a:bodyPr>
                <a:normAutofit/>
              </a:bodyPr>
              <a:lstStyle/>
              <a:p>
                <a:r>
                  <a:rPr lang="en-US" sz="2400" dirty="0"/>
                  <a:t>Consider a physical system </a:t>
                </a:r>
                <a14:m>
                  <m:oMath xmlns:m="http://schemas.openxmlformats.org/officeDocument/2006/math">
                    <m:r>
                      <a:rPr lang="en-CA" sz="2400" i="1">
                        <a:latin typeface="Cambria Math" panose="02040503050406030204" pitchFamily="18" charset="0"/>
                      </a:rPr>
                      <m:t>𝑆</m:t>
                    </m:r>
                    <m:r>
                      <a:rPr lang="en-CA" sz="2400" i="1">
                        <a:latin typeface="Cambria Math" panose="02040503050406030204" pitchFamily="18" charset="0"/>
                      </a:rPr>
                      <m:t> </m:t>
                    </m:r>
                  </m:oMath>
                </a14:m>
                <a:r>
                  <a:rPr lang="en-US" sz="2400" dirty="0"/>
                  <a:t>with </a:t>
                </a:r>
                <a:r>
                  <a:rPr lang="en-US" sz="2400" i="1" dirty="0"/>
                  <a:t>d</a:t>
                </a:r>
                <a:r>
                  <a:rPr lang="en-US" sz="2400" dirty="0"/>
                  <a:t> distinguishable states </a:t>
                </a: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0</m:t>
                        </m:r>
                      </m:e>
                    </m:d>
                    <m:r>
                      <a:rPr lang="en-CA" sz="2400" b="0" i="1" smtClean="0">
                        <a:latin typeface="Cambria Math" panose="02040503050406030204" pitchFamily="18" charset="0"/>
                      </a:rPr>
                      <m:t>,…,|</m:t>
                    </m:r>
                    <m:r>
                      <a:rPr lang="en-CA" sz="2400" b="0" i="1" smtClean="0">
                        <a:latin typeface="Cambria Math" panose="02040503050406030204" pitchFamily="18" charset="0"/>
                      </a:rPr>
                      <m:t>𝑑</m:t>
                    </m:r>
                    <m:r>
                      <a:rPr lang="en-CA" sz="2400" b="0" i="1" smtClean="0">
                        <a:latin typeface="Cambria Math" panose="02040503050406030204" pitchFamily="18" charset="0"/>
                      </a:rPr>
                      <m:t>−1⟩</m:t>
                    </m:r>
                  </m:oMath>
                </a14:m>
                <a:endParaRPr lang="en-CA" sz="2400" dirty="0"/>
              </a:p>
              <a:p>
                <a:endParaRPr lang="en-CA" sz="2400" dirty="0"/>
              </a:p>
              <a:p>
                <a:r>
                  <a:rPr lang="en-CA" sz="2400" dirty="0"/>
                  <a:t>The information of the system is stored in its state.</a:t>
                </a:r>
                <a:br>
                  <a:rPr lang="en-CA" sz="2400" dirty="0"/>
                </a:br>
                <a:endParaRPr lang="en-CA" sz="2400" dirty="0"/>
              </a:p>
              <a:p>
                <a:endParaRPr lang="en-US" sz="2400" dirty="0"/>
              </a:p>
            </p:txBody>
          </p:sp>
        </mc:Choice>
        <mc:Fallback xmlns="">
          <p:sp>
            <p:nvSpPr>
              <p:cNvPr id="3" name="Content Placeholder 2">
                <a:extLst>
                  <a:ext uri="{FF2B5EF4-FFF2-40B4-BE49-F238E27FC236}">
                    <a16:creationId xmlns:a16="http://schemas.microsoft.com/office/drawing/2014/main" id="{61AA8FCB-12CC-692A-1B75-ED3ACF8A8CF2}"/>
                  </a:ext>
                </a:extLst>
              </p:cNvPr>
              <p:cNvSpPr>
                <a:spLocks noGrp="1" noRot="1" noChangeAspect="1" noMove="1" noResize="1" noEditPoints="1" noAdjustHandles="1" noChangeArrowheads="1" noChangeShapeType="1" noTextEdit="1"/>
              </p:cNvSpPr>
              <p:nvPr>
                <p:ph idx="1"/>
              </p:nvPr>
            </p:nvSpPr>
            <p:spPr>
              <a:blipFill>
                <a:blip r:embed="rId2"/>
                <a:stretch>
                  <a:fillRect l="-844" t="-1744"/>
                </a:stretch>
              </a:blipFill>
            </p:spPr>
            <p:txBody>
              <a:bodyPr/>
              <a:lstStyle/>
              <a:p>
                <a:r>
                  <a:rPr lang="en-US">
                    <a:noFill/>
                  </a:rPr>
                  <a:t> </a:t>
                </a:r>
              </a:p>
            </p:txBody>
          </p:sp>
        </mc:Fallback>
      </mc:AlternateContent>
      <p:sp>
        <p:nvSpPr>
          <p:cNvPr id="4" name="Cube 3">
            <a:extLst>
              <a:ext uri="{FF2B5EF4-FFF2-40B4-BE49-F238E27FC236}">
                <a16:creationId xmlns:a16="http://schemas.microsoft.com/office/drawing/2014/main" id="{A3DB8FBF-DDA5-EF19-6A06-4B6073251B82}"/>
              </a:ext>
            </a:extLst>
          </p:cNvPr>
          <p:cNvSpPr/>
          <p:nvPr/>
        </p:nvSpPr>
        <p:spPr>
          <a:xfrm>
            <a:off x="9729749" y="4492591"/>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F19ADC0-6961-8176-452B-9E6239B70570}"/>
                  </a:ext>
                </a:extLst>
              </p:cNvPr>
              <p:cNvSpPr/>
              <p:nvPr/>
            </p:nvSpPr>
            <p:spPr>
              <a:xfrm>
                <a:off x="10014885" y="5942568"/>
                <a:ext cx="3638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𝑆</m:t>
                      </m:r>
                    </m:oMath>
                  </m:oMathPara>
                </a14:m>
                <a:endParaRPr lang="en-US" dirty="0"/>
              </a:p>
            </p:txBody>
          </p:sp>
        </mc:Choice>
        <mc:Fallback xmlns="">
          <p:sp>
            <p:nvSpPr>
              <p:cNvPr id="5" name="Rectangle 4">
                <a:extLst>
                  <a:ext uri="{FF2B5EF4-FFF2-40B4-BE49-F238E27FC236}">
                    <a16:creationId xmlns:a16="http://schemas.microsoft.com/office/drawing/2014/main" id="{7F19ADC0-6961-8176-452B-9E6239B70570}"/>
                  </a:ext>
                </a:extLst>
              </p:cNvPr>
              <p:cNvSpPr>
                <a:spLocks noRot="1" noChangeAspect="1" noMove="1" noResize="1" noEditPoints="1" noAdjustHandles="1" noChangeArrowheads="1" noChangeShapeType="1" noTextEdit="1"/>
              </p:cNvSpPr>
              <p:nvPr/>
            </p:nvSpPr>
            <p:spPr>
              <a:xfrm>
                <a:off x="10014885" y="5942568"/>
                <a:ext cx="363881" cy="36933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570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996C-B5F6-B594-B19D-FDB3BDDBA4D7}"/>
              </a:ext>
            </a:extLst>
          </p:cNvPr>
          <p:cNvSpPr>
            <a:spLocks noGrp="1"/>
          </p:cNvSpPr>
          <p:nvPr>
            <p:ph type="title"/>
          </p:nvPr>
        </p:nvSpPr>
        <p:spPr/>
        <p:txBody>
          <a:bodyPr/>
          <a:lstStyle/>
          <a:p>
            <a:r>
              <a:rPr lang="en-US" dirty="0"/>
              <a:t>Reversible classical information processing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AA8FCB-12CC-692A-1B75-ED3ACF8A8CF2}"/>
                  </a:ext>
                </a:extLst>
              </p:cNvPr>
              <p:cNvSpPr>
                <a:spLocks noGrp="1"/>
              </p:cNvSpPr>
              <p:nvPr>
                <p:ph idx="1"/>
              </p:nvPr>
            </p:nvSpPr>
            <p:spPr/>
            <p:txBody>
              <a:bodyPr>
                <a:normAutofit/>
              </a:bodyPr>
              <a:lstStyle/>
              <a:p>
                <a:r>
                  <a:rPr lang="en-US" sz="2400" dirty="0"/>
                  <a:t>Consider a physical system </a:t>
                </a:r>
                <a14:m>
                  <m:oMath xmlns:m="http://schemas.openxmlformats.org/officeDocument/2006/math">
                    <m:r>
                      <a:rPr lang="en-CA" sz="2400" i="1">
                        <a:latin typeface="Cambria Math" panose="02040503050406030204" pitchFamily="18" charset="0"/>
                      </a:rPr>
                      <m:t>𝑆</m:t>
                    </m:r>
                    <m:r>
                      <a:rPr lang="en-CA" sz="2400" i="1">
                        <a:latin typeface="Cambria Math" panose="02040503050406030204" pitchFamily="18" charset="0"/>
                      </a:rPr>
                      <m:t> </m:t>
                    </m:r>
                  </m:oMath>
                </a14:m>
                <a:r>
                  <a:rPr lang="en-US" sz="2400" dirty="0"/>
                  <a:t>with </a:t>
                </a:r>
                <a:r>
                  <a:rPr lang="en-US" sz="2400" i="1" dirty="0"/>
                  <a:t>d</a:t>
                </a:r>
                <a:r>
                  <a:rPr lang="en-US" sz="2400" dirty="0"/>
                  <a:t> distinguishable states </a:t>
                </a: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0</m:t>
                        </m:r>
                      </m:e>
                    </m:d>
                    <m:r>
                      <a:rPr lang="en-CA" sz="2400" b="0" i="1" smtClean="0">
                        <a:latin typeface="Cambria Math" panose="02040503050406030204" pitchFamily="18" charset="0"/>
                      </a:rPr>
                      <m:t>,…,|</m:t>
                    </m:r>
                    <m:r>
                      <a:rPr lang="en-CA" sz="2400" b="0" i="1" smtClean="0">
                        <a:latin typeface="Cambria Math" panose="02040503050406030204" pitchFamily="18" charset="0"/>
                      </a:rPr>
                      <m:t>𝑑</m:t>
                    </m:r>
                    <m:r>
                      <a:rPr lang="en-CA" sz="2400" b="0" i="1" smtClean="0">
                        <a:latin typeface="Cambria Math" panose="02040503050406030204" pitchFamily="18" charset="0"/>
                      </a:rPr>
                      <m:t>−1⟩</m:t>
                    </m:r>
                  </m:oMath>
                </a14:m>
                <a:endParaRPr lang="en-CA" sz="2400" dirty="0"/>
              </a:p>
              <a:p>
                <a:endParaRPr lang="en-CA" sz="2400" dirty="0"/>
              </a:p>
              <a:p>
                <a:r>
                  <a:rPr lang="en-CA" sz="2400" dirty="0"/>
                  <a:t>The information of the system is stored in its state.</a:t>
                </a:r>
                <a:br>
                  <a:rPr lang="en-CA" sz="2400" dirty="0"/>
                </a:br>
                <a:endParaRPr lang="en-CA" sz="2400" dirty="0"/>
              </a:p>
              <a:p>
                <a:endParaRPr lang="en-US" sz="2400" dirty="0"/>
              </a:p>
            </p:txBody>
          </p:sp>
        </mc:Choice>
        <mc:Fallback xmlns="">
          <p:sp>
            <p:nvSpPr>
              <p:cNvPr id="3" name="Content Placeholder 2">
                <a:extLst>
                  <a:ext uri="{FF2B5EF4-FFF2-40B4-BE49-F238E27FC236}">
                    <a16:creationId xmlns:a16="http://schemas.microsoft.com/office/drawing/2014/main" id="{61AA8FCB-12CC-692A-1B75-ED3ACF8A8CF2}"/>
                  </a:ext>
                </a:extLst>
              </p:cNvPr>
              <p:cNvSpPr>
                <a:spLocks noGrp="1" noRot="1" noChangeAspect="1" noMove="1" noResize="1" noEditPoints="1" noAdjustHandles="1" noChangeArrowheads="1" noChangeShapeType="1" noTextEdit="1"/>
              </p:cNvSpPr>
              <p:nvPr>
                <p:ph idx="1"/>
              </p:nvPr>
            </p:nvSpPr>
            <p:spPr>
              <a:blipFill>
                <a:blip r:embed="rId2"/>
                <a:stretch>
                  <a:fillRect l="-844" t="-1744"/>
                </a:stretch>
              </a:blipFill>
            </p:spPr>
            <p:txBody>
              <a:bodyPr/>
              <a:lstStyle/>
              <a:p>
                <a:r>
                  <a:rPr lang="en-US">
                    <a:noFill/>
                  </a:rPr>
                  <a:t> </a:t>
                </a:r>
              </a:p>
            </p:txBody>
          </p:sp>
        </mc:Fallback>
      </mc:AlternateContent>
      <p:sp>
        <p:nvSpPr>
          <p:cNvPr id="4" name="Cube 3">
            <a:extLst>
              <a:ext uri="{FF2B5EF4-FFF2-40B4-BE49-F238E27FC236}">
                <a16:creationId xmlns:a16="http://schemas.microsoft.com/office/drawing/2014/main" id="{A3DB8FBF-DDA5-EF19-6A06-4B6073251B82}"/>
              </a:ext>
            </a:extLst>
          </p:cNvPr>
          <p:cNvSpPr/>
          <p:nvPr/>
        </p:nvSpPr>
        <p:spPr>
          <a:xfrm>
            <a:off x="9729749" y="4492591"/>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F19ADC0-6961-8176-452B-9E6239B70570}"/>
                  </a:ext>
                </a:extLst>
              </p:cNvPr>
              <p:cNvSpPr/>
              <p:nvPr/>
            </p:nvSpPr>
            <p:spPr>
              <a:xfrm>
                <a:off x="10014885" y="5942568"/>
                <a:ext cx="3638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𝑆</m:t>
                      </m:r>
                    </m:oMath>
                  </m:oMathPara>
                </a14:m>
                <a:endParaRPr lang="en-US" dirty="0"/>
              </a:p>
            </p:txBody>
          </p:sp>
        </mc:Choice>
        <mc:Fallback xmlns="">
          <p:sp>
            <p:nvSpPr>
              <p:cNvPr id="5" name="Rectangle 4">
                <a:extLst>
                  <a:ext uri="{FF2B5EF4-FFF2-40B4-BE49-F238E27FC236}">
                    <a16:creationId xmlns:a16="http://schemas.microsoft.com/office/drawing/2014/main" id="{7F19ADC0-6961-8176-452B-9E6239B70570}"/>
                  </a:ext>
                </a:extLst>
              </p:cNvPr>
              <p:cNvSpPr>
                <a:spLocks noRot="1" noChangeAspect="1" noMove="1" noResize="1" noEditPoints="1" noAdjustHandles="1" noChangeArrowheads="1" noChangeShapeType="1" noTextEdit="1"/>
              </p:cNvSpPr>
              <p:nvPr/>
            </p:nvSpPr>
            <p:spPr>
              <a:xfrm>
                <a:off x="10014885" y="5942568"/>
                <a:ext cx="36388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F78921B-E35D-EB8C-C4B9-72C07F1B2145}"/>
                  </a:ext>
                </a:extLst>
              </p:cNvPr>
              <p:cNvSpPr txBox="1"/>
              <p:nvPr/>
            </p:nvSpPr>
            <p:spPr>
              <a:xfrm>
                <a:off x="9875911" y="5085107"/>
                <a:ext cx="641827"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|0⟩</m:t>
                      </m:r>
                    </m:oMath>
                  </m:oMathPara>
                </a14:m>
                <a:endParaRPr lang="en-US" dirty="0"/>
              </a:p>
            </p:txBody>
          </p:sp>
        </mc:Choice>
        <mc:Fallback xmlns="">
          <p:sp>
            <p:nvSpPr>
              <p:cNvPr id="6" name="TextBox 5">
                <a:extLst>
                  <a:ext uri="{FF2B5EF4-FFF2-40B4-BE49-F238E27FC236}">
                    <a16:creationId xmlns:a16="http://schemas.microsoft.com/office/drawing/2014/main" id="{1F78921B-E35D-EB8C-C4B9-72C07F1B2145}"/>
                  </a:ext>
                </a:extLst>
              </p:cNvPr>
              <p:cNvSpPr txBox="1">
                <a:spLocks noRot="1" noChangeAspect="1" noMove="1" noResize="1" noEditPoints="1" noAdjustHandles="1" noChangeArrowheads="1" noChangeShapeType="1" noTextEdit="1"/>
              </p:cNvSpPr>
              <p:nvPr/>
            </p:nvSpPr>
            <p:spPr>
              <a:xfrm>
                <a:off x="9875911" y="5085107"/>
                <a:ext cx="641827" cy="369332"/>
              </a:xfrm>
              <a:prstGeom prst="rect">
                <a:avLst/>
              </a:prstGeom>
              <a:blipFill>
                <a:blip r:embed="rId4"/>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64047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996C-B5F6-B594-B19D-FDB3BDDBA4D7}"/>
              </a:ext>
            </a:extLst>
          </p:cNvPr>
          <p:cNvSpPr>
            <a:spLocks noGrp="1"/>
          </p:cNvSpPr>
          <p:nvPr>
            <p:ph type="title"/>
          </p:nvPr>
        </p:nvSpPr>
        <p:spPr/>
        <p:txBody>
          <a:bodyPr/>
          <a:lstStyle/>
          <a:p>
            <a:r>
              <a:rPr lang="en-US" dirty="0"/>
              <a:t>Reversible classical information processing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AA8FCB-12CC-692A-1B75-ED3ACF8A8CF2}"/>
                  </a:ext>
                </a:extLst>
              </p:cNvPr>
              <p:cNvSpPr>
                <a:spLocks noGrp="1"/>
              </p:cNvSpPr>
              <p:nvPr>
                <p:ph idx="1"/>
              </p:nvPr>
            </p:nvSpPr>
            <p:spPr/>
            <p:txBody>
              <a:bodyPr>
                <a:normAutofit/>
              </a:bodyPr>
              <a:lstStyle/>
              <a:p>
                <a:r>
                  <a:rPr lang="en-US" sz="2400" dirty="0"/>
                  <a:t>Consider a physical system </a:t>
                </a:r>
                <a14:m>
                  <m:oMath xmlns:m="http://schemas.openxmlformats.org/officeDocument/2006/math">
                    <m:r>
                      <a:rPr lang="en-CA" sz="2400" i="1">
                        <a:latin typeface="Cambria Math" panose="02040503050406030204" pitchFamily="18" charset="0"/>
                      </a:rPr>
                      <m:t>𝑆</m:t>
                    </m:r>
                    <m:r>
                      <a:rPr lang="en-CA" sz="2400" i="1">
                        <a:latin typeface="Cambria Math" panose="02040503050406030204" pitchFamily="18" charset="0"/>
                      </a:rPr>
                      <m:t> </m:t>
                    </m:r>
                  </m:oMath>
                </a14:m>
                <a:r>
                  <a:rPr lang="en-US" sz="2400" dirty="0"/>
                  <a:t>with </a:t>
                </a:r>
                <a:r>
                  <a:rPr lang="en-US" sz="2400" i="1" dirty="0"/>
                  <a:t>d</a:t>
                </a:r>
                <a:r>
                  <a:rPr lang="en-US" sz="2400" dirty="0"/>
                  <a:t> distinguishable states </a:t>
                </a:r>
                <a14:m>
                  <m:oMath xmlns:m="http://schemas.openxmlformats.org/officeDocument/2006/math">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0</m:t>
                        </m:r>
                      </m:e>
                    </m:d>
                    <m:r>
                      <a:rPr lang="en-CA" sz="2400" b="0" i="1" smtClean="0">
                        <a:latin typeface="Cambria Math" panose="02040503050406030204" pitchFamily="18" charset="0"/>
                      </a:rPr>
                      <m:t>,…,|</m:t>
                    </m:r>
                    <m:r>
                      <a:rPr lang="en-CA" sz="2400" b="0" i="1" smtClean="0">
                        <a:latin typeface="Cambria Math" panose="02040503050406030204" pitchFamily="18" charset="0"/>
                      </a:rPr>
                      <m:t>𝑑</m:t>
                    </m:r>
                    <m:r>
                      <a:rPr lang="en-CA" sz="2400" b="0" i="1" smtClean="0">
                        <a:latin typeface="Cambria Math" panose="02040503050406030204" pitchFamily="18" charset="0"/>
                      </a:rPr>
                      <m:t>−1⟩</m:t>
                    </m:r>
                  </m:oMath>
                </a14:m>
                <a:endParaRPr lang="en-CA" sz="2400" dirty="0"/>
              </a:p>
              <a:p>
                <a:endParaRPr lang="en-CA" sz="2400" dirty="0"/>
              </a:p>
              <a:p>
                <a:r>
                  <a:rPr lang="en-CA" sz="2400" dirty="0"/>
                  <a:t>The information of the system is stored in its state.</a:t>
                </a:r>
                <a:br>
                  <a:rPr lang="en-CA" sz="2400" dirty="0"/>
                </a:br>
                <a:endParaRPr lang="en-CA" sz="2400" dirty="0"/>
              </a:p>
              <a:p>
                <a:endParaRPr lang="en-US" sz="2400" dirty="0"/>
              </a:p>
            </p:txBody>
          </p:sp>
        </mc:Choice>
        <mc:Fallback xmlns="">
          <p:sp>
            <p:nvSpPr>
              <p:cNvPr id="3" name="Content Placeholder 2">
                <a:extLst>
                  <a:ext uri="{FF2B5EF4-FFF2-40B4-BE49-F238E27FC236}">
                    <a16:creationId xmlns:a16="http://schemas.microsoft.com/office/drawing/2014/main" id="{61AA8FCB-12CC-692A-1B75-ED3ACF8A8CF2}"/>
                  </a:ext>
                </a:extLst>
              </p:cNvPr>
              <p:cNvSpPr>
                <a:spLocks noGrp="1" noRot="1" noChangeAspect="1" noMove="1" noResize="1" noEditPoints="1" noAdjustHandles="1" noChangeArrowheads="1" noChangeShapeType="1" noTextEdit="1"/>
              </p:cNvSpPr>
              <p:nvPr>
                <p:ph idx="1"/>
              </p:nvPr>
            </p:nvSpPr>
            <p:spPr>
              <a:blipFill>
                <a:blip r:embed="rId2"/>
                <a:stretch>
                  <a:fillRect l="-844" t="-1744"/>
                </a:stretch>
              </a:blipFill>
            </p:spPr>
            <p:txBody>
              <a:bodyPr/>
              <a:lstStyle/>
              <a:p>
                <a:r>
                  <a:rPr lang="en-US">
                    <a:noFill/>
                  </a:rPr>
                  <a:t> </a:t>
                </a:r>
              </a:p>
            </p:txBody>
          </p:sp>
        </mc:Fallback>
      </mc:AlternateContent>
      <p:sp>
        <p:nvSpPr>
          <p:cNvPr id="4" name="Cube 3">
            <a:extLst>
              <a:ext uri="{FF2B5EF4-FFF2-40B4-BE49-F238E27FC236}">
                <a16:creationId xmlns:a16="http://schemas.microsoft.com/office/drawing/2014/main" id="{A3DB8FBF-DDA5-EF19-6A06-4B6073251B82}"/>
              </a:ext>
            </a:extLst>
          </p:cNvPr>
          <p:cNvSpPr/>
          <p:nvPr/>
        </p:nvSpPr>
        <p:spPr>
          <a:xfrm>
            <a:off x="9729749" y="4492591"/>
            <a:ext cx="1165473" cy="118503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F19ADC0-6961-8176-452B-9E6239B70570}"/>
                  </a:ext>
                </a:extLst>
              </p:cNvPr>
              <p:cNvSpPr/>
              <p:nvPr/>
            </p:nvSpPr>
            <p:spPr>
              <a:xfrm>
                <a:off x="10014885" y="5942568"/>
                <a:ext cx="3638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𝑆</m:t>
                      </m:r>
                    </m:oMath>
                  </m:oMathPara>
                </a14:m>
                <a:endParaRPr lang="en-US" dirty="0"/>
              </a:p>
            </p:txBody>
          </p:sp>
        </mc:Choice>
        <mc:Fallback xmlns="">
          <p:sp>
            <p:nvSpPr>
              <p:cNvPr id="5" name="Rectangle 4">
                <a:extLst>
                  <a:ext uri="{FF2B5EF4-FFF2-40B4-BE49-F238E27FC236}">
                    <a16:creationId xmlns:a16="http://schemas.microsoft.com/office/drawing/2014/main" id="{7F19ADC0-6961-8176-452B-9E6239B70570}"/>
                  </a:ext>
                </a:extLst>
              </p:cNvPr>
              <p:cNvSpPr>
                <a:spLocks noRot="1" noChangeAspect="1" noMove="1" noResize="1" noEditPoints="1" noAdjustHandles="1" noChangeArrowheads="1" noChangeShapeType="1" noTextEdit="1"/>
              </p:cNvSpPr>
              <p:nvPr/>
            </p:nvSpPr>
            <p:spPr>
              <a:xfrm>
                <a:off x="10014885" y="5942568"/>
                <a:ext cx="36388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F78921B-E35D-EB8C-C4B9-72C07F1B2145}"/>
                  </a:ext>
                </a:extLst>
              </p:cNvPr>
              <p:cNvSpPr txBox="1"/>
              <p:nvPr/>
            </p:nvSpPr>
            <p:spPr>
              <a:xfrm>
                <a:off x="9875911" y="5085107"/>
                <a:ext cx="641827"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|5⟩</m:t>
                      </m:r>
                    </m:oMath>
                  </m:oMathPara>
                </a14:m>
                <a:endParaRPr lang="en-US" dirty="0"/>
              </a:p>
            </p:txBody>
          </p:sp>
        </mc:Choice>
        <mc:Fallback xmlns="">
          <p:sp>
            <p:nvSpPr>
              <p:cNvPr id="6" name="TextBox 5">
                <a:extLst>
                  <a:ext uri="{FF2B5EF4-FFF2-40B4-BE49-F238E27FC236}">
                    <a16:creationId xmlns:a16="http://schemas.microsoft.com/office/drawing/2014/main" id="{1F78921B-E35D-EB8C-C4B9-72C07F1B2145}"/>
                  </a:ext>
                </a:extLst>
              </p:cNvPr>
              <p:cNvSpPr txBox="1">
                <a:spLocks noRot="1" noChangeAspect="1" noMove="1" noResize="1" noEditPoints="1" noAdjustHandles="1" noChangeArrowheads="1" noChangeShapeType="1" noTextEdit="1"/>
              </p:cNvSpPr>
              <p:nvPr/>
            </p:nvSpPr>
            <p:spPr>
              <a:xfrm>
                <a:off x="9875911" y="5085107"/>
                <a:ext cx="641827" cy="369332"/>
              </a:xfrm>
              <a:prstGeom prst="rect">
                <a:avLst/>
              </a:prstGeom>
              <a:blipFill>
                <a:blip r:embed="rId4"/>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826411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1807</Words>
  <Application>Microsoft Macintosh PowerPoint</Application>
  <PresentationFormat>Widescreen</PresentationFormat>
  <Paragraphs>332</Paragraphs>
  <Slides>32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Cambria Math</vt:lpstr>
      <vt:lpstr>Courier New</vt:lpstr>
      <vt:lpstr>Office Theme</vt:lpstr>
      <vt:lpstr>Introduction to  Quantum Computing</vt:lpstr>
      <vt:lpstr>Admin</vt:lpstr>
      <vt:lpstr>The physics of information</vt:lpstr>
      <vt:lpstr>Reversibility of physics</vt:lpstr>
      <vt:lpstr>Reversibility of physics</vt:lpstr>
      <vt:lpstr>Reversibility of computation</vt:lpstr>
      <vt:lpstr>Reversible classical information processing</vt:lpstr>
      <vt:lpstr>Reversible classical information processing</vt:lpstr>
      <vt:lpstr>Reversible classical information processing</vt:lpstr>
      <vt:lpstr>Reversible classical information processing</vt:lpstr>
      <vt:lpstr>Reversible classical information processing</vt:lpstr>
      <vt:lpstr>Reversible classical information processing</vt:lpstr>
      <vt:lpstr>Reversible classical information processing</vt:lpstr>
      <vt:lpstr>Reversible classical information processing</vt:lpstr>
      <vt:lpstr>Composite systems</vt:lpstr>
      <vt:lpstr>Composite systems</vt:lpstr>
      <vt:lpstr>Composite systems</vt:lpstr>
      <vt:lpstr>Composite systems</vt:lpstr>
      <vt:lpstr>Reversible computation</vt:lpstr>
      <vt:lpstr>Reversible computation</vt:lpstr>
      <vt:lpstr>Reversible computation</vt:lpstr>
      <vt:lpstr>Reversible computation</vt:lpstr>
      <vt:lpstr>Universal computation with reversible circuits</vt:lpstr>
      <vt:lpstr>Universal computation with reversible circuits</vt:lpstr>
      <vt:lpstr>Reversible computing, linear algebra style</vt:lpstr>
      <vt:lpstr>Transformation matrices</vt:lpstr>
      <vt:lpstr>Transformation matrices</vt:lpstr>
      <vt:lpstr>Tensor products</vt:lpstr>
      <vt:lpstr>Tensor products, representations</vt:lpstr>
      <vt:lpstr>Tensor products, bits</vt:lpstr>
      <vt:lpstr>Tensor products, bits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10</cp:revision>
  <dcterms:created xsi:type="dcterms:W3CDTF">2024-09-09T02:24:43Z</dcterms:created>
  <dcterms:modified xsi:type="dcterms:W3CDTF">2025-08-23T22:35:41Z</dcterms:modified>
</cp:coreProperties>
</file>