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22" r:id="rId2"/>
    <p:sldId id="336" r:id="rId3"/>
    <p:sldId id="360" r:id="rId4"/>
    <p:sldId id="337" r:id="rId5"/>
    <p:sldId id="321" r:id="rId6"/>
    <p:sldId id="320" r:id="rId7"/>
    <p:sldId id="339" r:id="rId8"/>
    <p:sldId id="340" r:id="rId9"/>
    <p:sldId id="341" r:id="rId10"/>
    <p:sldId id="356" r:id="rId11"/>
    <p:sldId id="323" r:id="rId12"/>
    <p:sldId id="324" r:id="rId13"/>
    <p:sldId id="325" r:id="rId14"/>
    <p:sldId id="326" r:id="rId15"/>
    <p:sldId id="342" r:id="rId16"/>
    <p:sldId id="327" r:id="rId17"/>
    <p:sldId id="348" r:id="rId18"/>
    <p:sldId id="328" r:id="rId19"/>
    <p:sldId id="276" r:id="rId20"/>
    <p:sldId id="343" r:id="rId21"/>
    <p:sldId id="300" r:id="rId22"/>
    <p:sldId id="275" r:id="rId23"/>
    <p:sldId id="277" r:id="rId24"/>
    <p:sldId id="279" r:id="rId25"/>
    <p:sldId id="330" r:id="rId26"/>
    <p:sldId id="282" r:id="rId27"/>
    <p:sldId id="283" r:id="rId28"/>
    <p:sldId id="357" r:id="rId29"/>
    <p:sldId id="358" r:id="rId30"/>
    <p:sldId id="359" r:id="rId31"/>
    <p:sldId id="284" r:id="rId32"/>
    <p:sldId id="285" r:id="rId33"/>
    <p:sldId id="331" r:id="rId34"/>
    <p:sldId id="344" r:id="rId35"/>
    <p:sldId id="345" r:id="rId36"/>
    <p:sldId id="349" r:id="rId37"/>
    <p:sldId id="346" r:id="rId38"/>
    <p:sldId id="351" r:id="rId39"/>
    <p:sldId id="352" r:id="rId40"/>
    <p:sldId id="355" r:id="rId41"/>
    <p:sldId id="31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1"/>
    <p:restoredTop sz="86728"/>
  </p:normalViewPr>
  <p:slideViewPr>
    <p:cSldViewPr snapToGrid="0" snapToObjects="1">
      <p:cViewPr>
        <p:scale>
          <a:sx n="90" d="100"/>
          <a:sy n="90" d="100"/>
        </p:scale>
        <p:origin x="240" y="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205A58-19C9-4F41-A71E-1F68C1D502D5}" type="datetimeFigureOut">
              <a:rPr lang="en-US" smtClean="0"/>
              <a:t>4/3/25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ED2AE-EB41-9F45-9C74-C3A90C95E38F}" type="slidenum">
              <a:rPr lang="en-US" smtClean="0"/>
              <a:t>‹#›</a:t>
            </a:fld>
            <a:endParaRPr lang="en-US"/>
          </a:p>
        </p:txBody>
      </p:sp>
    </p:spTree>
    <p:extLst>
      <p:ext uri="{BB962C8B-B14F-4D97-AF65-F5344CB8AC3E}">
        <p14:creationId xmlns:p14="http://schemas.microsoft.com/office/powerpoint/2010/main" val="4136782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good morning; I’m really happy to be here. I’m a faculty member in computer science department here at Columbia and my field of research is theoretical quantum computing. One of the most exciting things over my academic career so far is how quantum computing went from being this very niche, esoteric research area when I started grad school 15 years ago, and now it’s a common occurrence for me to hear people sitting next to me on planes or my uber driver to talk to me about quantum computers. </a:t>
            </a:r>
          </a:p>
        </p:txBody>
      </p:sp>
      <p:sp>
        <p:nvSpPr>
          <p:cNvPr id="4" name="Slide Number Placeholder 3"/>
          <p:cNvSpPr>
            <a:spLocks noGrp="1"/>
          </p:cNvSpPr>
          <p:nvPr>
            <p:ph type="sldNum" sz="quarter" idx="10"/>
          </p:nvPr>
        </p:nvSpPr>
        <p:spPr/>
        <p:txBody>
          <a:bodyPr/>
          <a:lstStyle/>
          <a:p>
            <a:fld id="{F14ABD3E-01D4-C24B-A46A-13DB8ED76BF5}" type="slidenum">
              <a:rPr lang="en-US" smtClean="0"/>
              <a:t>1</a:t>
            </a:fld>
            <a:endParaRPr lang="en-US"/>
          </a:p>
        </p:txBody>
      </p:sp>
    </p:spTree>
    <p:extLst>
      <p:ext uri="{BB962C8B-B14F-4D97-AF65-F5344CB8AC3E}">
        <p14:creationId xmlns:p14="http://schemas.microsoft.com/office/powerpoint/2010/main" val="3936104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D2CC5-0F57-F41F-8667-B06D2BBEDE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125F8-5687-30FC-451B-7ACD31174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643CB8-787D-2397-0DFF-A9BAC0A495B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6012FC8C-D57A-F098-6113-8A898C2B3359}"/>
              </a:ext>
            </a:extLst>
          </p:cNvPr>
          <p:cNvSpPr>
            <a:spLocks noGrp="1"/>
          </p:cNvSpPr>
          <p:nvPr>
            <p:ph type="sldNum" sz="quarter" idx="10"/>
          </p:nvPr>
        </p:nvSpPr>
        <p:spPr/>
        <p:txBody>
          <a:bodyPr/>
          <a:lstStyle/>
          <a:p>
            <a:fld id="{F14ABD3E-01D4-C24B-A46A-13DB8ED76BF5}" type="slidenum">
              <a:rPr lang="en-US" smtClean="0"/>
              <a:t>10</a:t>
            </a:fld>
            <a:endParaRPr lang="en-US"/>
          </a:p>
        </p:txBody>
      </p:sp>
    </p:spTree>
    <p:extLst>
      <p:ext uri="{BB962C8B-B14F-4D97-AF65-F5344CB8AC3E}">
        <p14:creationId xmlns:p14="http://schemas.microsoft.com/office/powerpoint/2010/main" val="1023131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p:cNvSpPr>
            <a:spLocks noGrp="1"/>
          </p:cNvSpPr>
          <p:nvPr>
            <p:ph type="sldNum" sz="quarter" idx="10"/>
          </p:nvPr>
        </p:nvSpPr>
        <p:spPr/>
        <p:txBody>
          <a:bodyPr/>
          <a:lstStyle/>
          <a:p>
            <a:fld id="{F14ABD3E-01D4-C24B-A46A-13DB8ED76BF5}" type="slidenum">
              <a:rPr lang="en-US" smtClean="0"/>
              <a:t>11</a:t>
            </a:fld>
            <a:endParaRPr lang="en-US"/>
          </a:p>
        </p:txBody>
      </p:sp>
    </p:spTree>
    <p:extLst>
      <p:ext uri="{BB962C8B-B14F-4D97-AF65-F5344CB8AC3E}">
        <p14:creationId xmlns:p14="http://schemas.microsoft.com/office/powerpoint/2010/main" val="24388762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p:cNvSpPr>
            <a:spLocks noGrp="1"/>
          </p:cNvSpPr>
          <p:nvPr>
            <p:ph type="sldNum" sz="quarter" idx="10"/>
          </p:nvPr>
        </p:nvSpPr>
        <p:spPr/>
        <p:txBody>
          <a:bodyPr/>
          <a:lstStyle/>
          <a:p>
            <a:fld id="{F14ABD3E-01D4-C24B-A46A-13DB8ED76BF5}" type="slidenum">
              <a:rPr lang="en-US" smtClean="0"/>
              <a:t>12</a:t>
            </a:fld>
            <a:endParaRPr lang="en-US"/>
          </a:p>
        </p:txBody>
      </p:sp>
    </p:spTree>
    <p:extLst>
      <p:ext uri="{BB962C8B-B14F-4D97-AF65-F5344CB8AC3E}">
        <p14:creationId xmlns:p14="http://schemas.microsoft.com/office/powerpoint/2010/main" val="4140051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p:cNvSpPr>
            <a:spLocks noGrp="1"/>
          </p:cNvSpPr>
          <p:nvPr>
            <p:ph type="sldNum" sz="quarter" idx="10"/>
          </p:nvPr>
        </p:nvSpPr>
        <p:spPr/>
        <p:txBody>
          <a:bodyPr/>
          <a:lstStyle/>
          <a:p>
            <a:fld id="{F14ABD3E-01D4-C24B-A46A-13DB8ED76BF5}" type="slidenum">
              <a:rPr lang="en-US" smtClean="0"/>
              <a:t>13</a:t>
            </a:fld>
            <a:endParaRPr lang="en-US"/>
          </a:p>
        </p:txBody>
      </p:sp>
    </p:spTree>
    <p:extLst>
      <p:ext uri="{BB962C8B-B14F-4D97-AF65-F5344CB8AC3E}">
        <p14:creationId xmlns:p14="http://schemas.microsoft.com/office/powerpoint/2010/main" val="36110868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p:cNvSpPr>
            <a:spLocks noGrp="1"/>
          </p:cNvSpPr>
          <p:nvPr>
            <p:ph type="sldNum" sz="quarter" idx="10"/>
          </p:nvPr>
        </p:nvSpPr>
        <p:spPr/>
        <p:txBody>
          <a:bodyPr/>
          <a:lstStyle/>
          <a:p>
            <a:fld id="{F14ABD3E-01D4-C24B-A46A-13DB8ED76BF5}" type="slidenum">
              <a:rPr lang="en-US" smtClean="0"/>
              <a:t>14</a:t>
            </a:fld>
            <a:endParaRPr lang="en-US"/>
          </a:p>
        </p:txBody>
      </p:sp>
    </p:spTree>
    <p:extLst>
      <p:ext uri="{BB962C8B-B14F-4D97-AF65-F5344CB8AC3E}">
        <p14:creationId xmlns:p14="http://schemas.microsoft.com/office/powerpoint/2010/main" val="21251282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ACAA7-9CA9-A438-CF9E-E31E329607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3484E-E99A-7655-431C-E6615CC1E2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DCAE23-53DB-7302-FA7D-E0B52FA3EA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D4E072FE-544D-C60C-2A15-D75DE4D5F6B1}"/>
              </a:ext>
            </a:extLst>
          </p:cNvPr>
          <p:cNvSpPr>
            <a:spLocks noGrp="1"/>
          </p:cNvSpPr>
          <p:nvPr>
            <p:ph type="sldNum" sz="quarter" idx="10"/>
          </p:nvPr>
        </p:nvSpPr>
        <p:spPr/>
        <p:txBody>
          <a:bodyPr/>
          <a:lstStyle/>
          <a:p>
            <a:fld id="{F14ABD3E-01D4-C24B-A46A-13DB8ED76BF5}" type="slidenum">
              <a:rPr lang="en-US" smtClean="0"/>
              <a:t>15</a:t>
            </a:fld>
            <a:endParaRPr lang="en-US"/>
          </a:p>
        </p:txBody>
      </p:sp>
    </p:spTree>
    <p:extLst>
      <p:ext uri="{BB962C8B-B14F-4D97-AF65-F5344CB8AC3E}">
        <p14:creationId xmlns:p14="http://schemas.microsoft.com/office/powerpoint/2010/main" val="2696594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p:cNvSpPr>
            <a:spLocks noGrp="1"/>
          </p:cNvSpPr>
          <p:nvPr>
            <p:ph type="sldNum" sz="quarter" idx="10"/>
          </p:nvPr>
        </p:nvSpPr>
        <p:spPr/>
        <p:txBody>
          <a:bodyPr/>
          <a:lstStyle/>
          <a:p>
            <a:fld id="{F14ABD3E-01D4-C24B-A46A-13DB8ED76BF5}" type="slidenum">
              <a:rPr lang="en-US" smtClean="0"/>
              <a:t>16</a:t>
            </a:fld>
            <a:endParaRPr lang="en-US"/>
          </a:p>
        </p:txBody>
      </p:sp>
    </p:spTree>
    <p:extLst>
      <p:ext uri="{BB962C8B-B14F-4D97-AF65-F5344CB8AC3E}">
        <p14:creationId xmlns:p14="http://schemas.microsoft.com/office/powerpoint/2010/main" val="1811148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AF2E2-81DE-AEB0-D24D-015E7B19EE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F94723-8BDE-6B65-CE7B-2FD086B511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44C2E-0DC0-B89C-3B5A-90065088DD8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AEF6A848-13FA-5C40-6FAA-7947D13655F1}"/>
              </a:ext>
            </a:extLst>
          </p:cNvPr>
          <p:cNvSpPr>
            <a:spLocks noGrp="1"/>
          </p:cNvSpPr>
          <p:nvPr>
            <p:ph type="sldNum" sz="quarter" idx="10"/>
          </p:nvPr>
        </p:nvSpPr>
        <p:spPr/>
        <p:txBody>
          <a:bodyPr/>
          <a:lstStyle/>
          <a:p>
            <a:fld id="{F14ABD3E-01D4-C24B-A46A-13DB8ED76BF5}" type="slidenum">
              <a:rPr lang="en-US" smtClean="0"/>
              <a:t>17</a:t>
            </a:fld>
            <a:endParaRPr lang="en-US"/>
          </a:p>
        </p:txBody>
      </p:sp>
    </p:spTree>
    <p:extLst>
      <p:ext uri="{BB962C8B-B14F-4D97-AF65-F5344CB8AC3E}">
        <p14:creationId xmlns:p14="http://schemas.microsoft.com/office/powerpoint/2010/main" val="168082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p:cNvSpPr>
            <a:spLocks noGrp="1"/>
          </p:cNvSpPr>
          <p:nvPr>
            <p:ph type="sldNum" sz="quarter" idx="10"/>
          </p:nvPr>
        </p:nvSpPr>
        <p:spPr/>
        <p:txBody>
          <a:bodyPr/>
          <a:lstStyle/>
          <a:p>
            <a:fld id="{F14ABD3E-01D4-C24B-A46A-13DB8ED76BF5}" type="slidenum">
              <a:rPr lang="en-US" smtClean="0"/>
              <a:t>18</a:t>
            </a:fld>
            <a:endParaRPr lang="en-US"/>
          </a:p>
        </p:txBody>
      </p:sp>
    </p:spTree>
    <p:extLst>
      <p:ext uri="{BB962C8B-B14F-4D97-AF65-F5344CB8AC3E}">
        <p14:creationId xmlns:p14="http://schemas.microsoft.com/office/powerpoint/2010/main" val="1044334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Okay, so there’s a new type of quantum computer, so what can it do?</a:t>
            </a:r>
          </a:p>
        </p:txBody>
      </p:sp>
      <p:sp>
        <p:nvSpPr>
          <p:cNvPr id="4" name="Slide Number Placeholder 3"/>
          <p:cNvSpPr>
            <a:spLocks noGrp="1"/>
          </p:cNvSpPr>
          <p:nvPr>
            <p:ph type="sldNum" sz="quarter" idx="10"/>
          </p:nvPr>
        </p:nvSpPr>
        <p:spPr/>
        <p:txBody>
          <a:bodyPr/>
          <a:lstStyle/>
          <a:p>
            <a:fld id="{F14ABD3E-01D4-C24B-A46A-13DB8ED76BF5}" type="slidenum">
              <a:rPr lang="en-US" smtClean="0"/>
              <a:t>19</a:t>
            </a:fld>
            <a:endParaRPr lang="en-US"/>
          </a:p>
        </p:txBody>
      </p:sp>
    </p:spTree>
    <p:extLst>
      <p:ext uri="{BB962C8B-B14F-4D97-AF65-F5344CB8AC3E}">
        <p14:creationId xmlns:p14="http://schemas.microsoft.com/office/powerpoint/2010/main" val="2559363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that is due to the buzz around quantum computing in the media these days. By now I’m sure many of you have seen the breathless headlines like these. </a:t>
            </a:r>
          </a:p>
        </p:txBody>
      </p:sp>
      <p:sp>
        <p:nvSpPr>
          <p:cNvPr id="4" name="Slide Number Placeholder 3"/>
          <p:cNvSpPr>
            <a:spLocks noGrp="1"/>
          </p:cNvSpPr>
          <p:nvPr>
            <p:ph type="sldNum" sz="quarter" idx="5"/>
          </p:nvPr>
        </p:nvSpPr>
        <p:spPr/>
        <p:txBody>
          <a:bodyPr/>
          <a:lstStyle/>
          <a:p>
            <a:fld id="{65FED2AE-EB41-9F45-9C74-C3A90C95E38F}" type="slidenum">
              <a:rPr lang="en-US" smtClean="0"/>
              <a:t>2</a:t>
            </a:fld>
            <a:endParaRPr lang="en-US"/>
          </a:p>
        </p:txBody>
      </p:sp>
    </p:spTree>
    <p:extLst>
      <p:ext uri="{BB962C8B-B14F-4D97-AF65-F5344CB8AC3E}">
        <p14:creationId xmlns:p14="http://schemas.microsoft.com/office/powerpoint/2010/main" val="3404848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would this be such a big deal? Let me give you an example. Here’s an interesting fact. The industrial process for artificial nitrogen fixation, which is called the Haber process, it’s used in fertilizer production, for example, makes up at least 1% of the world’s energy consumption. This industrial process relies on an extremely clever catalytic reaction that allows us to produce ammonia in this enormously scalable way. So it’s one of the most important chemical reactions in the world today. However, despite being so important, we don’t fully understand everything there is to know about it. It relies on some metal catalysts that were discovered to be effective, but there could potentially be better ones, that would cause the reaction to use less energy over all. Imagine if we were able to find a way to save even just 0.01% in energy for this reaction. This would have a huge impact on the world.</a:t>
            </a:r>
          </a:p>
        </p:txBody>
      </p:sp>
      <p:sp>
        <p:nvSpPr>
          <p:cNvPr id="4" name="Slide Number Placeholder 3"/>
          <p:cNvSpPr>
            <a:spLocks noGrp="1"/>
          </p:cNvSpPr>
          <p:nvPr>
            <p:ph type="sldNum" sz="quarter" idx="10"/>
          </p:nvPr>
        </p:nvSpPr>
        <p:spPr/>
        <p:txBody>
          <a:bodyPr/>
          <a:lstStyle/>
          <a:p>
            <a:fld id="{F14ABD3E-01D4-C24B-A46A-13DB8ED76BF5}" type="slidenum">
              <a:rPr lang="en-US" smtClean="0"/>
              <a:t>21</a:t>
            </a:fld>
            <a:endParaRPr lang="en-US"/>
          </a:p>
        </p:txBody>
      </p:sp>
    </p:spTree>
    <p:extLst>
      <p:ext uri="{BB962C8B-B14F-4D97-AF65-F5344CB8AC3E}">
        <p14:creationId xmlns:p14="http://schemas.microsoft.com/office/powerpoint/2010/main" val="1222092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8EA0A-B72F-EC14-6033-AE2A079C9A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B3AF70-DC41-3E5A-F3A5-AEEC2B6F3B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772C99-AC9D-9D4B-EB7E-ED3706954542}"/>
              </a:ext>
            </a:extLst>
          </p:cNvPr>
          <p:cNvSpPr>
            <a:spLocks noGrp="1"/>
          </p:cNvSpPr>
          <p:nvPr>
            <p:ph type="body" idx="1"/>
          </p:nvPr>
        </p:nvSpPr>
        <p:spPr/>
        <p:txBody>
          <a:bodyPr/>
          <a:lstStyle/>
          <a:p>
            <a:r>
              <a:rPr lang="en-US" dirty="0"/>
              <a:t>Okay, so there’s a new type of quantum computer, so what can it do?</a:t>
            </a:r>
          </a:p>
        </p:txBody>
      </p:sp>
      <p:sp>
        <p:nvSpPr>
          <p:cNvPr id="4" name="Slide Number Placeholder 3">
            <a:extLst>
              <a:ext uri="{FF2B5EF4-FFF2-40B4-BE49-F238E27FC236}">
                <a16:creationId xmlns:a16="http://schemas.microsoft.com/office/drawing/2014/main" id="{83F80A48-1890-E660-9E55-BB5A2DDA8034}"/>
              </a:ext>
            </a:extLst>
          </p:cNvPr>
          <p:cNvSpPr>
            <a:spLocks noGrp="1"/>
          </p:cNvSpPr>
          <p:nvPr>
            <p:ph type="sldNum" sz="quarter" idx="10"/>
          </p:nvPr>
        </p:nvSpPr>
        <p:spPr/>
        <p:txBody>
          <a:bodyPr/>
          <a:lstStyle/>
          <a:p>
            <a:fld id="{F14ABD3E-01D4-C24B-A46A-13DB8ED76BF5}" type="slidenum">
              <a:rPr lang="en-US" smtClean="0"/>
              <a:t>35</a:t>
            </a:fld>
            <a:endParaRPr lang="en-US"/>
          </a:p>
        </p:txBody>
      </p:sp>
    </p:spTree>
    <p:extLst>
      <p:ext uri="{BB962C8B-B14F-4D97-AF65-F5344CB8AC3E}">
        <p14:creationId xmlns:p14="http://schemas.microsoft.com/office/powerpoint/2010/main" val="273064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2A1BD-E8D0-A00B-14DE-08BFB4539B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12E8B4-EC6E-B21E-51D6-2139306DED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59B2E2-AE42-AAF1-52FE-3D439A4D01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B84EFF0F-22AD-F91B-80F3-5114AA5CF6BE}"/>
              </a:ext>
            </a:extLst>
          </p:cNvPr>
          <p:cNvSpPr>
            <a:spLocks noGrp="1"/>
          </p:cNvSpPr>
          <p:nvPr>
            <p:ph type="sldNum" sz="quarter" idx="10"/>
          </p:nvPr>
        </p:nvSpPr>
        <p:spPr/>
        <p:txBody>
          <a:bodyPr/>
          <a:lstStyle/>
          <a:p>
            <a:fld id="{F14ABD3E-01D4-C24B-A46A-13DB8ED76BF5}" type="slidenum">
              <a:rPr lang="en-US" smtClean="0"/>
              <a:t>36</a:t>
            </a:fld>
            <a:endParaRPr lang="en-US"/>
          </a:p>
        </p:txBody>
      </p:sp>
    </p:spTree>
    <p:extLst>
      <p:ext uri="{BB962C8B-B14F-4D97-AF65-F5344CB8AC3E}">
        <p14:creationId xmlns:p14="http://schemas.microsoft.com/office/powerpoint/2010/main" val="1934375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37815-36C0-4189-CA82-CD1F35263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9131D7-144E-D61B-A7A5-156C9AB65B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3C2C07-E41E-B3C9-E6DF-9AED414C38E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37DC5531-C2A5-2457-B259-FBE881EDCD79}"/>
              </a:ext>
            </a:extLst>
          </p:cNvPr>
          <p:cNvSpPr>
            <a:spLocks noGrp="1"/>
          </p:cNvSpPr>
          <p:nvPr>
            <p:ph type="sldNum" sz="quarter" idx="10"/>
          </p:nvPr>
        </p:nvSpPr>
        <p:spPr/>
        <p:txBody>
          <a:bodyPr/>
          <a:lstStyle/>
          <a:p>
            <a:fld id="{F14ABD3E-01D4-C24B-A46A-13DB8ED76BF5}" type="slidenum">
              <a:rPr lang="en-US" smtClean="0"/>
              <a:t>37</a:t>
            </a:fld>
            <a:endParaRPr lang="en-US"/>
          </a:p>
        </p:txBody>
      </p:sp>
    </p:spTree>
    <p:extLst>
      <p:ext uri="{BB962C8B-B14F-4D97-AF65-F5344CB8AC3E}">
        <p14:creationId xmlns:p14="http://schemas.microsoft.com/office/powerpoint/2010/main" val="2206226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CC3272-2AC1-9305-153C-04666976D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352387-FAF8-2311-CFF3-3935ACE6CD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F393D-3EDB-764E-5B6F-1E35350E59D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909ED722-21FB-E6B7-2980-01E0D28510A6}"/>
              </a:ext>
            </a:extLst>
          </p:cNvPr>
          <p:cNvSpPr>
            <a:spLocks noGrp="1"/>
          </p:cNvSpPr>
          <p:nvPr>
            <p:ph type="sldNum" sz="quarter" idx="10"/>
          </p:nvPr>
        </p:nvSpPr>
        <p:spPr/>
        <p:txBody>
          <a:bodyPr/>
          <a:lstStyle/>
          <a:p>
            <a:fld id="{F14ABD3E-01D4-C24B-A46A-13DB8ED76BF5}" type="slidenum">
              <a:rPr lang="en-US" smtClean="0"/>
              <a:t>38</a:t>
            </a:fld>
            <a:endParaRPr lang="en-US"/>
          </a:p>
        </p:txBody>
      </p:sp>
    </p:spTree>
    <p:extLst>
      <p:ext uri="{BB962C8B-B14F-4D97-AF65-F5344CB8AC3E}">
        <p14:creationId xmlns:p14="http://schemas.microsoft.com/office/powerpoint/2010/main" val="3533235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87B3C-F7B0-FD21-169D-9A8293876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37B29-C3FA-CD42-3BAC-369442A80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7A4CB-1CA4-C205-C110-E7A010966E5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8A87B6BB-676A-4521-0A45-36A979DE867E}"/>
              </a:ext>
            </a:extLst>
          </p:cNvPr>
          <p:cNvSpPr>
            <a:spLocks noGrp="1"/>
          </p:cNvSpPr>
          <p:nvPr>
            <p:ph type="sldNum" sz="quarter" idx="10"/>
          </p:nvPr>
        </p:nvSpPr>
        <p:spPr/>
        <p:txBody>
          <a:bodyPr/>
          <a:lstStyle/>
          <a:p>
            <a:fld id="{F14ABD3E-01D4-C24B-A46A-13DB8ED76BF5}" type="slidenum">
              <a:rPr lang="en-US" smtClean="0"/>
              <a:t>39</a:t>
            </a:fld>
            <a:endParaRPr lang="en-US"/>
          </a:p>
        </p:txBody>
      </p:sp>
    </p:spTree>
    <p:extLst>
      <p:ext uri="{BB962C8B-B14F-4D97-AF65-F5344CB8AC3E}">
        <p14:creationId xmlns:p14="http://schemas.microsoft.com/office/powerpoint/2010/main" val="2122650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8345C-3789-0E5C-A09B-0FFA6074EF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6A632C-79F8-7C79-5C5C-91ED679D93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CC6BA9-A38D-3FBF-3059-471F79426C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638B7192-8167-15D3-B917-0BAAA4CCFFC8}"/>
              </a:ext>
            </a:extLst>
          </p:cNvPr>
          <p:cNvSpPr>
            <a:spLocks noGrp="1"/>
          </p:cNvSpPr>
          <p:nvPr>
            <p:ph type="sldNum" sz="quarter" idx="10"/>
          </p:nvPr>
        </p:nvSpPr>
        <p:spPr/>
        <p:txBody>
          <a:bodyPr/>
          <a:lstStyle/>
          <a:p>
            <a:fld id="{F14ABD3E-01D4-C24B-A46A-13DB8ED76BF5}" type="slidenum">
              <a:rPr lang="en-US" smtClean="0"/>
              <a:t>40</a:t>
            </a:fld>
            <a:endParaRPr lang="en-US"/>
          </a:p>
        </p:txBody>
      </p:sp>
    </p:spTree>
    <p:extLst>
      <p:ext uri="{BB962C8B-B14F-4D97-AF65-F5344CB8AC3E}">
        <p14:creationId xmlns:p14="http://schemas.microsoft.com/office/powerpoint/2010/main" val="731654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3E51E-A9F4-C93D-175E-AA2AA4A72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D67A22-BB45-F6F0-1539-8096582ED3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1773C1-F1C6-320F-43F8-91F7BE935E20}"/>
              </a:ext>
            </a:extLst>
          </p:cNvPr>
          <p:cNvSpPr>
            <a:spLocks noGrp="1"/>
          </p:cNvSpPr>
          <p:nvPr>
            <p:ph type="body" idx="1"/>
          </p:nvPr>
        </p:nvSpPr>
        <p:spPr/>
        <p:txBody>
          <a:bodyPr/>
          <a:lstStyle/>
          <a:p>
            <a:r>
              <a:rPr lang="en-US" dirty="0"/>
              <a:t>By now I’m sure many of us are familiar with the breathless headlines about quantum computers. </a:t>
            </a:r>
          </a:p>
        </p:txBody>
      </p:sp>
      <p:sp>
        <p:nvSpPr>
          <p:cNvPr id="4" name="Slide Number Placeholder 3">
            <a:extLst>
              <a:ext uri="{FF2B5EF4-FFF2-40B4-BE49-F238E27FC236}">
                <a16:creationId xmlns:a16="http://schemas.microsoft.com/office/drawing/2014/main" id="{0FF6A57A-1992-7AF5-733A-2A5A7C3025FD}"/>
              </a:ext>
            </a:extLst>
          </p:cNvPr>
          <p:cNvSpPr>
            <a:spLocks noGrp="1"/>
          </p:cNvSpPr>
          <p:nvPr>
            <p:ph type="sldNum" sz="quarter" idx="5"/>
          </p:nvPr>
        </p:nvSpPr>
        <p:spPr/>
        <p:txBody>
          <a:bodyPr/>
          <a:lstStyle/>
          <a:p>
            <a:fld id="{65FED2AE-EB41-9F45-9C74-C3A90C95E38F}" type="slidenum">
              <a:rPr lang="en-US" smtClean="0"/>
              <a:t>3</a:t>
            </a:fld>
            <a:endParaRPr lang="en-US"/>
          </a:p>
        </p:txBody>
      </p:sp>
    </p:spTree>
    <p:extLst>
      <p:ext uri="{BB962C8B-B14F-4D97-AF65-F5344CB8AC3E}">
        <p14:creationId xmlns:p14="http://schemas.microsoft.com/office/powerpoint/2010/main" val="430796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E85DA-E8D8-8FA1-E64F-2016CAD37A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DE7185-60BF-EE87-2B38-0ECFF4ACF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3871C2-E8DD-EC6D-E750-2B8E9252EA47}"/>
              </a:ext>
            </a:extLst>
          </p:cNvPr>
          <p:cNvSpPr>
            <a:spLocks noGrp="1"/>
          </p:cNvSpPr>
          <p:nvPr>
            <p:ph type="body" idx="1"/>
          </p:nvPr>
        </p:nvSpPr>
        <p:spPr/>
        <p:txBody>
          <a:bodyPr/>
          <a:lstStyle/>
          <a:p>
            <a:r>
              <a:rPr lang="en-US" dirty="0"/>
              <a:t>Okay, so there’s a new type of quantum computer, so what can it do?</a:t>
            </a:r>
          </a:p>
        </p:txBody>
      </p:sp>
      <p:sp>
        <p:nvSpPr>
          <p:cNvPr id="4" name="Slide Number Placeholder 3">
            <a:extLst>
              <a:ext uri="{FF2B5EF4-FFF2-40B4-BE49-F238E27FC236}">
                <a16:creationId xmlns:a16="http://schemas.microsoft.com/office/drawing/2014/main" id="{C15DA57C-ADAD-03B6-6F76-09F82ABD505D}"/>
              </a:ext>
            </a:extLst>
          </p:cNvPr>
          <p:cNvSpPr>
            <a:spLocks noGrp="1"/>
          </p:cNvSpPr>
          <p:nvPr>
            <p:ph type="sldNum" sz="quarter" idx="10"/>
          </p:nvPr>
        </p:nvSpPr>
        <p:spPr/>
        <p:txBody>
          <a:bodyPr/>
          <a:lstStyle/>
          <a:p>
            <a:fld id="{F14ABD3E-01D4-C24B-A46A-13DB8ED76BF5}" type="slidenum">
              <a:rPr lang="en-US" smtClean="0"/>
              <a:t>4</a:t>
            </a:fld>
            <a:endParaRPr lang="en-US"/>
          </a:p>
        </p:txBody>
      </p:sp>
    </p:spTree>
    <p:extLst>
      <p:ext uri="{BB962C8B-B14F-4D97-AF65-F5344CB8AC3E}">
        <p14:creationId xmlns:p14="http://schemas.microsoft.com/office/powerpoint/2010/main" val="2692809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p:cNvSpPr>
            <a:spLocks noGrp="1"/>
          </p:cNvSpPr>
          <p:nvPr>
            <p:ph type="sldNum" sz="quarter" idx="10"/>
          </p:nvPr>
        </p:nvSpPr>
        <p:spPr/>
        <p:txBody>
          <a:bodyPr/>
          <a:lstStyle/>
          <a:p>
            <a:fld id="{F14ABD3E-01D4-C24B-A46A-13DB8ED76BF5}" type="slidenum">
              <a:rPr lang="en-US" smtClean="0"/>
              <a:t>5</a:t>
            </a:fld>
            <a:endParaRPr lang="en-US"/>
          </a:p>
        </p:txBody>
      </p:sp>
    </p:spTree>
    <p:extLst>
      <p:ext uri="{BB962C8B-B14F-4D97-AF65-F5344CB8AC3E}">
        <p14:creationId xmlns:p14="http://schemas.microsoft.com/office/powerpoint/2010/main" val="8454116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p:cNvSpPr>
            <a:spLocks noGrp="1"/>
          </p:cNvSpPr>
          <p:nvPr>
            <p:ph type="sldNum" sz="quarter" idx="10"/>
          </p:nvPr>
        </p:nvSpPr>
        <p:spPr/>
        <p:txBody>
          <a:bodyPr/>
          <a:lstStyle/>
          <a:p>
            <a:fld id="{F14ABD3E-01D4-C24B-A46A-13DB8ED76BF5}" type="slidenum">
              <a:rPr lang="en-US" smtClean="0"/>
              <a:t>6</a:t>
            </a:fld>
            <a:endParaRPr lang="en-US"/>
          </a:p>
        </p:txBody>
      </p:sp>
    </p:spTree>
    <p:extLst>
      <p:ext uri="{BB962C8B-B14F-4D97-AF65-F5344CB8AC3E}">
        <p14:creationId xmlns:p14="http://schemas.microsoft.com/office/powerpoint/2010/main" val="3048889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F88FF-5D3B-FBCA-015E-E9B8CED1A0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92AD14-3A5F-ECA4-FE50-FBD70B86CA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D0D921-16CE-E010-D4BB-1EB32A9EF6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83C3D8C7-AB1B-783B-0168-0595D340C0AA}"/>
              </a:ext>
            </a:extLst>
          </p:cNvPr>
          <p:cNvSpPr>
            <a:spLocks noGrp="1"/>
          </p:cNvSpPr>
          <p:nvPr>
            <p:ph type="sldNum" sz="quarter" idx="10"/>
          </p:nvPr>
        </p:nvSpPr>
        <p:spPr/>
        <p:txBody>
          <a:bodyPr/>
          <a:lstStyle/>
          <a:p>
            <a:fld id="{F14ABD3E-01D4-C24B-A46A-13DB8ED76BF5}" type="slidenum">
              <a:rPr lang="en-US" smtClean="0"/>
              <a:t>7</a:t>
            </a:fld>
            <a:endParaRPr lang="en-US"/>
          </a:p>
        </p:txBody>
      </p:sp>
    </p:spTree>
    <p:extLst>
      <p:ext uri="{BB962C8B-B14F-4D97-AF65-F5344CB8AC3E}">
        <p14:creationId xmlns:p14="http://schemas.microsoft.com/office/powerpoint/2010/main" val="15095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BCCFB-872D-892A-20F3-8C481D3039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2F630-32E8-B804-B7AB-5291A9BE36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4C94E-5441-A3CE-07C1-F79CB039AEE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8054CA9F-EEB0-F583-B7C0-74381F54F4A8}"/>
              </a:ext>
            </a:extLst>
          </p:cNvPr>
          <p:cNvSpPr>
            <a:spLocks noGrp="1"/>
          </p:cNvSpPr>
          <p:nvPr>
            <p:ph type="sldNum" sz="quarter" idx="10"/>
          </p:nvPr>
        </p:nvSpPr>
        <p:spPr/>
        <p:txBody>
          <a:bodyPr/>
          <a:lstStyle/>
          <a:p>
            <a:fld id="{F14ABD3E-01D4-C24B-A46A-13DB8ED76BF5}" type="slidenum">
              <a:rPr lang="en-US" smtClean="0"/>
              <a:t>8</a:t>
            </a:fld>
            <a:endParaRPr lang="en-US"/>
          </a:p>
        </p:txBody>
      </p:sp>
    </p:spTree>
    <p:extLst>
      <p:ext uri="{BB962C8B-B14F-4D97-AF65-F5344CB8AC3E}">
        <p14:creationId xmlns:p14="http://schemas.microsoft.com/office/powerpoint/2010/main" val="796928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53A5F-51CB-AD2A-CE68-02B8DD96EE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C7798-9ADA-AB0C-7AA7-B45333AF4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590DC-0DD7-D405-2B22-B21C0AA1337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put together a lot of light bulbs together, and the on/off pattern of these light bulbs represents a series of bits. All the wonders of modern computing is, at the end of the day, simply the manipulation of billions and trillions of these simple bits, at extremely high speeds.  The physics needed to describe this kind of information processing is purely classical physics.</a:t>
            </a:r>
          </a:p>
          <a:p>
            <a:endParaRPr lang="en-US" dirty="0"/>
          </a:p>
        </p:txBody>
      </p:sp>
      <p:sp>
        <p:nvSpPr>
          <p:cNvPr id="4" name="Slide Number Placeholder 3">
            <a:extLst>
              <a:ext uri="{FF2B5EF4-FFF2-40B4-BE49-F238E27FC236}">
                <a16:creationId xmlns:a16="http://schemas.microsoft.com/office/drawing/2014/main" id="{21E04C41-DF13-9B96-CF7B-A58ED377D5F0}"/>
              </a:ext>
            </a:extLst>
          </p:cNvPr>
          <p:cNvSpPr>
            <a:spLocks noGrp="1"/>
          </p:cNvSpPr>
          <p:nvPr>
            <p:ph type="sldNum" sz="quarter" idx="10"/>
          </p:nvPr>
        </p:nvSpPr>
        <p:spPr/>
        <p:txBody>
          <a:bodyPr/>
          <a:lstStyle/>
          <a:p>
            <a:fld id="{F14ABD3E-01D4-C24B-A46A-13DB8ED76BF5}" type="slidenum">
              <a:rPr lang="en-US" smtClean="0"/>
              <a:t>9</a:t>
            </a:fld>
            <a:endParaRPr lang="en-US"/>
          </a:p>
        </p:txBody>
      </p:sp>
    </p:spTree>
    <p:extLst>
      <p:ext uri="{BB962C8B-B14F-4D97-AF65-F5344CB8AC3E}">
        <p14:creationId xmlns:p14="http://schemas.microsoft.com/office/powerpoint/2010/main" val="998548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54BD1-617A-8045-B7DA-3D4DF33E21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19F643-ECA4-5B4F-A66C-0B8BDB751F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FB4A0F-995B-2649-B5FE-865BEB0072B0}"/>
              </a:ext>
            </a:extLst>
          </p:cNvPr>
          <p:cNvSpPr>
            <a:spLocks noGrp="1"/>
          </p:cNvSpPr>
          <p:nvPr>
            <p:ph type="dt" sz="half" idx="10"/>
          </p:nvPr>
        </p:nvSpPr>
        <p:spPr/>
        <p:txBody>
          <a:bodyPr/>
          <a:lstStyle/>
          <a:p>
            <a:fld id="{9ABC8CDF-DD70-3C48-9159-17A28E373621}" type="datetimeFigureOut">
              <a:rPr lang="en-US" smtClean="0"/>
              <a:t>4/3/25</a:t>
            </a:fld>
            <a:endParaRPr lang="en-US"/>
          </a:p>
        </p:txBody>
      </p:sp>
      <p:sp>
        <p:nvSpPr>
          <p:cNvPr id="5" name="Footer Placeholder 4">
            <a:extLst>
              <a:ext uri="{FF2B5EF4-FFF2-40B4-BE49-F238E27FC236}">
                <a16:creationId xmlns:a16="http://schemas.microsoft.com/office/drawing/2014/main" id="{B09F2BAD-9AB8-0D47-ADEA-9DAC821A1F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8494D-ED1A-D740-9729-235EBF56397D}"/>
              </a:ext>
            </a:extLst>
          </p:cNvPr>
          <p:cNvSpPr>
            <a:spLocks noGrp="1"/>
          </p:cNvSpPr>
          <p:nvPr>
            <p:ph type="sldNum" sz="quarter" idx="12"/>
          </p:nvPr>
        </p:nvSpPr>
        <p:spPr/>
        <p:txBody>
          <a:bodyPr/>
          <a:lstStyle/>
          <a:p>
            <a:fld id="{8CF35B31-03AC-364F-BECC-5D57EAC55BD9}" type="slidenum">
              <a:rPr lang="en-US" smtClean="0"/>
              <a:t>‹#›</a:t>
            </a:fld>
            <a:endParaRPr lang="en-US"/>
          </a:p>
        </p:txBody>
      </p:sp>
    </p:spTree>
    <p:extLst>
      <p:ext uri="{BB962C8B-B14F-4D97-AF65-F5344CB8AC3E}">
        <p14:creationId xmlns:p14="http://schemas.microsoft.com/office/powerpoint/2010/main" val="2899394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055F5-995E-264D-9A51-8ECB5B57B7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BFBC2A-7906-9746-BD65-5AB49060FD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D6D9F-3DE4-6948-97B3-F7AB0865765F}"/>
              </a:ext>
            </a:extLst>
          </p:cNvPr>
          <p:cNvSpPr>
            <a:spLocks noGrp="1"/>
          </p:cNvSpPr>
          <p:nvPr>
            <p:ph type="dt" sz="half" idx="10"/>
          </p:nvPr>
        </p:nvSpPr>
        <p:spPr/>
        <p:txBody>
          <a:bodyPr/>
          <a:lstStyle/>
          <a:p>
            <a:fld id="{9ABC8CDF-DD70-3C48-9159-17A28E373621}" type="datetimeFigureOut">
              <a:rPr lang="en-US" smtClean="0"/>
              <a:t>4/3/25</a:t>
            </a:fld>
            <a:endParaRPr lang="en-US"/>
          </a:p>
        </p:txBody>
      </p:sp>
      <p:sp>
        <p:nvSpPr>
          <p:cNvPr id="5" name="Footer Placeholder 4">
            <a:extLst>
              <a:ext uri="{FF2B5EF4-FFF2-40B4-BE49-F238E27FC236}">
                <a16:creationId xmlns:a16="http://schemas.microsoft.com/office/drawing/2014/main" id="{3216BE86-3975-624C-A7C4-B402A1D69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BD0180-7548-CF41-90BE-7AE5B6FA3009}"/>
              </a:ext>
            </a:extLst>
          </p:cNvPr>
          <p:cNvSpPr>
            <a:spLocks noGrp="1"/>
          </p:cNvSpPr>
          <p:nvPr>
            <p:ph type="sldNum" sz="quarter" idx="12"/>
          </p:nvPr>
        </p:nvSpPr>
        <p:spPr/>
        <p:txBody>
          <a:bodyPr/>
          <a:lstStyle/>
          <a:p>
            <a:fld id="{8CF35B31-03AC-364F-BECC-5D57EAC55BD9}" type="slidenum">
              <a:rPr lang="en-US" smtClean="0"/>
              <a:t>‹#›</a:t>
            </a:fld>
            <a:endParaRPr lang="en-US"/>
          </a:p>
        </p:txBody>
      </p:sp>
    </p:spTree>
    <p:extLst>
      <p:ext uri="{BB962C8B-B14F-4D97-AF65-F5344CB8AC3E}">
        <p14:creationId xmlns:p14="http://schemas.microsoft.com/office/powerpoint/2010/main" val="3908707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EB6759-17EB-F742-A44B-FFFC21DBCB2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921B2E-550C-EA43-B6E3-9E6ABE265F9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D94066-269B-704F-A85C-737B5E845024}"/>
              </a:ext>
            </a:extLst>
          </p:cNvPr>
          <p:cNvSpPr>
            <a:spLocks noGrp="1"/>
          </p:cNvSpPr>
          <p:nvPr>
            <p:ph type="dt" sz="half" idx="10"/>
          </p:nvPr>
        </p:nvSpPr>
        <p:spPr/>
        <p:txBody>
          <a:bodyPr/>
          <a:lstStyle/>
          <a:p>
            <a:fld id="{9ABC8CDF-DD70-3C48-9159-17A28E373621}" type="datetimeFigureOut">
              <a:rPr lang="en-US" smtClean="0"/>
              <a:t>4/3/25</a:t>
            </a:fld>
            <a:endParaRPr lang="en-US"/>
          </a:p>
        </p:txBody>
      </p:sp>
      <p:sp>
        <p:nvSpPr>
          <p:cNvPr id="5" name="Footer Placeholder 4">
            <a:extLst>
              <a:ext uri="{FF2B5EF4-FFF2-40B4-BE49-F238E27FC236}">
                <a16:creationId xmlns:a16="http://schemas.microsoft.com/office/drawing/2014/main" id="{89C66B5C-F5D7-1D4B-AA66-893EAC6BC2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096375-53AE-2F43-AF5C-97F292781D46}"/>
              </a:ext>
            </a:extLst>
          </p:cNvPr>
          <p:cNvSpPr>
            <a:spLocks noGrp="1"/>
          </p:cNvSpPr>
          <p:nvPr>
            <p:ph type="sldNum" sz="quarter" idx="12"/>
          </p:nvPr>
        </p:nvSpPr>
        <p:spPr/>
        <p:txBody>
          <a:bodyPr/>
          <a:lstStyle/>
          <a:p>
            <a:fld id="{8CF35B31-03AC-364F-BECC-5D57EAC55BD9}" type="slidenum">
              <a:rPr lang="en-US" smtClean="0"/>
              <a:t>‹#›</a:t>
            </a:fld>
            <a:endParaRPr lang="en-US"/>
          </a:p>
        </p:txBody>
      </p:sp>
    </p:spTree>
    <p:extLst>
      <p:ext uri="{BB962C8B-B14F-4D97-AF65-F5344CB8AC3E}">
        <p14:creationId xmlns:p14="http://schemas.microsoft.com/office/powerpoint/2010/main" val="37972192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8FF73-0F36-1F4F-B467-AFDAB7968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713160-C884-BD4E-90F7-7131B9774A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FC965D-E80D-1244-8F87-FAA9CA6DBA2F}"/>
              </a:ext>
            </a:extLst>
          </p:cNvPr>
          <p:cNvSpPr>
            <a:spLocks noGrp="1"/>
          </p:cNvSpPr>
          <p:nvPr>
            <p:ph type="dt" sz="half" idx="10"/>
          </p:nvPr>
        </p:nvSpPr>
        <p:spPr/>
        <p:txBody>
          <a:bodyPr/>
          <a:lstStyle/>
          <a:p>
            <a:fld id="{9ABC8CDF-DD70-3C48-9159-17A28E373621}" type="datetimeFigureOut">
              <a:rPr lang="en-US" smtClean="0"/>
              <a:t>4/3/25</a:t>
            </a:fld>
            <a:endParaRPr lang="en-US"/>
          </a:p>
        </p:txBody>
      </p:sp>
      <p:sp>
        <p:nvSpPr>
          <p:cNvPr id="5" name="Footer Placeholder 4">
            <a:extLst>
              <a:ext uri="{FF2B5EF4-FFF2-40B4-BE49-F238E27FC236}">
                <a16:creationId xmlns:a16="http://schemas.microsoft.com/office/drawing/2014/main" id="{C82DAB17-AD8C-D44C-9112-F45871690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3DC47-A416-5847-B910-2064AFC83039}"/>
              </a:ext>
            </a:extLst>
          </p:cNvPr>
          <p:cNvSpPr>
            <a:spLocks noGrp="1"/>
          </p:cNvSpPr>
          <p:nvPr>
            <p:ph type="sldNum" sz="quarter" idx="12"/>
          </p:nvPr>
        </p:nvSpPr>
        <p:spPr/>
        <p:txBody>
          <a:bodyPr/>
          <a:lstStyle/>
          <a:p>
            <a:fld id="{8CF35B31-03AC-364F-BECC-5D57EAC55BD9}" type="slidenum">
              <a:rPr lang="en-US" smtClean="0"/>
              <a:t>‹#›</a:t>
            </a:fld>
            <a:endParaRPr lang="en-US"/>
          </a:p>
        </p:txBody>
      </p:sp>
    </p:spTree>
    <p:extLst>
      <p:ext uri="{BB962C8B-B14F-4D97-AF65-F5344CB8AC3E}">
        <p14:creationId xmlns:p14="http://schemas.microsoft.com/office/powerpoint/2010/main" val="239273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3364D-20FC-5946-9868-8163340B46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12D04B-59C7-FA4B-B80F-9FDFB29DDA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01647B-7A7A-DA4D-ACE0-921B648E1DDF}"/>
              </a:ext>
            </a:extLst>
          </p:cNvPr>
          <p:cNvSpPr>
            <a:spLocks noGrp="1"/>
          </p:cNvSpPr>
          <p:nvPr>
            <p:ph type="dt" sz="half" idx="10"/>
          </p:nvPr>
        </p:nvSpPr>
        <p:spPr/>
        <p:txBody>
          <a:bodyPr/>
          <a:lstStyle/>
          <a:p>
            <a:fld id="{9ABC8CDF-DD70-3C48-9159-17A28E373621}" type="datetimeFigureOut">
              <a:rPr lang="en-US" smtClean="0"/>
              <a:t>4/3/25</a:t>
            </a:fld>
            <a:endParaRPr lang="en-US"/>
          </a:p>
        </p:txBody>
      </p:sp>
      <p:sp>
        <p:nvSpPr>
          <p:cNvPr id="5" name="Footer Placeholder 4">
            <a:extLst>
              <a:ext uri="{FF2B5EF4-FFF2-40B4-BE49-F238E27FC236}">
                <a16:creationId xmlns:a16="http://schemas.microsoft.com/office/drawing/2014/main" id="{14BC0492-4898-E14A-B952-8181E2A3D0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F0B1B7-2CF5-C044-977E-C81DAD608531}"/>
              </a:ext>
            </a:extLst>
          </p:cNvPr>
          <p:cNvSpPr>
            <a:spLocks noGrp="1"/>
          </p:cNvSpPr>
          <p:nvPr>
            <p:ph type="sldNum" sz="quarter" idx="12"/>
          </p:nvPr>
        </p:nvSpPr>
        <p:spPr/>
        <p:txBody>
          <a:bodyPr/>
          <a:lstStyle/>
          <a:p>
            <a:fld id="{8CF35B31-03AC-364F-BECC-5D57EAC55BD9}" type="slidenum">
              <a:rPr lang="en-US" smtClean="0"/>
              <a:t>‹#›</a:t>
            </a:fld>
            <a:endParaRPr lang="en-US"/>
          </a:p>
        </p:txBody>
      </p:sp>
    </p:spTree>
    <p:extLst>
      <p:ext uri="{BB962C8B-B14F-4D97-AF65-F5344CB8AC3E}">
        <p14:creationId xmlns:p14="http://schemas.microsoft.com/office/powerpoint/2010/main" val="1928172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4F994-494F-D44A-92F0-7FA36D3134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8A3E8E-6DF1-EC40-8EF8-291481AAB4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D40C40-7045-B847-A700-B50ADA735B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E88A60-93C8-6C4C-BAC8-AC2A091AA42D}"/>
              </a:ext>
            </a:extLst>
          </p:cNvPr>
          <p:cNvSpPr>
            <a:spLocks noGrp="1"/>
          </p:cNvSpPr>
          <p:nvPr>
            <p:ph type="dt" sz="half" idx="10"/>
          </p:nvPr>
        </p:nvSpPr>
        <p:spPr/>
        <p:txBody>
          <a:bodyPr/>
          <a:lstStyle/>
          <a:p>
            <a:fld id="{9ABC8CDF-DD70-3C48-9159-17A28E373621}" type="datetimeFigureOut">
              <a:rPr lang="en-US" smtClean="0"/>
              <a:t>4/3/25</a:t>
            </a:fld>
            <a:endParaRPr lang="en-US"/>
          </a:p>
        </p:txBody>
      </p:sp>
      <p:sp>
        <p:nvSpPr>
          <p:cNvPr id="6" name="Footer Placeholder 5">
            <a:extLst>
              <a:ext uri="{FF2B5EF4-FFF2-40B4-BE49-F238E27FC236}">
                <a16:creationId xmlns:a16="http://schemas.microsoft.com/office/drawing/2014/main" id="{0CFB07D8-EDD7-AA4D-8DAB-51FAB2AB95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6E11AA-3122-1A47-B72D-DF293974DB2A}"/>
              </a:ext>
            </a:extLst>
          </p:cNvPr>
          <p:cNvSpPr>
            <a:spLocks noGrp="1"/>
          </p:cNvSpPr>
          <p:nvPr>
            <p:ph type="sldNum" sz="quarter" idx="12"/>
          </p:nvPr>
        </p:nvSpPr>
        <p:spPr/>
        <p:txBody>
          <a:bodyPr/>
          <a:lstStyle/>
          <a:p>
            <a:fld id="{8CF35B31-03AC-364F-BECC-5D57EAC55BD9}" type="slidenum">
              <a:rPr lang="en-US" smtClean="0"/>
              <a:t>‹#›</a:t>
            </a:fld>
            <a:endParaRPr lang="en-US"/>
          </a:p>
        </p:txBody>
      </p:sp>
    </p:spTree>
    <p:extLst>
      <p:ext uri="{BB962C8B-B14F-4D97-AF65-F5344CB8AC3E}">
        <p14:creationId xmlns:p14="http://schemas.microsoft.com/office/powerpoint/2010/main" val="756987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58CD7-AFCF-1F4B-B7B5-6D71DAF3B79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04D10A8-C769-1F4E-881D-2C6E5D36EB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C5BAB2-42CF-014D-9A30-6908C1A21F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2434227-00F3-BC46-8DB4-D498069A85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D65C06-4CB7-354A-9E70-BA6D9A4620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B64F7C-93CF-724D-846F-8919B40FEB05}"/>
              </a:ext>
            </a:extLst>
          </p:cNvPr>
          <p:cNvSpPr>
            <a:spLocks noGrp="1"/>
          </p:cNvSpPr>
          <p:nvPr>
            <p:ph type="dt" sz="half" idx="10"/>
          </p:nvPr>
        </p:nvSpPr>
        <p:spPr/>
        <p:txBody>
          <a:bodyPr/>
          <a:lstStyle/>
          <a:p>
            <a:fld id="{9ABC8CDF-DD70-3C48-9159-17A28E373621}" type="datetimeFigureOut">
              <a:rPr lang="en-US" smtClean="0"/>
              <a:t>4/3/25</a:t>
            </a:fld>
            <a:endParaRPr lang="en-US"/>
          </a:p>
        </p:txBody>
      </p:sp>
      <p:sp>
        <p:nvSpPr>
          <p:cNvPr id="8" name="Footer Placeholder 7">
            <a:extLst>
              <a:ext uri="{FF2B5EF4-FFF2-40B4-BE49-F238E27FC236}">
                <a16:creationId xmlns:a16="http://schemas.microsoft.com/office/drawing/2014/main" id="{FEE869AE-CC18-AE4C-BF4F-84FC0334F0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3F59D9-FDF7-0942-A717-BF73A1CCF7C6}"/>
              </a:ext>
            </a:extLst>
          </p:cNvPr>
          <p:cNvSpPr>
            <a:spLocks noGrp="1"/>
          </p:cNvSpPr>
          <p:nvPr>
            <p:ph type="sldNum" sz="quarter" idx="12"/>
          </p:nvPr>
        </p:nvSpPr>
        <p:spPr/>
        <p:txBody>
          <a:bodyPr/>
          <a:lstStyle/>
          <a:p>
            <a:fld id="{8CF35B31-03AC-364F-BECC-5D57EAC55BD9}" type="slidenum">
              <a:rPr lang="en-US" smtClean="0"/>
              <a:t>‹#›</a:t>
            </a:fld>
            <a:endParaRPr lang="en-US"/>
          </a:p>
        </p:txBody>
      </p:sp>
    </p:spTree>
    <p:extLst>
      <p:ext uri="{BB962C8B-B14F-4D97-AF65-F5344CB8AC3E}">
        <p14:creationId xmlns:p14="http://schemas.microsoft.com/office/powerpoint/2010/main" val="248364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11EDA-FCE2-5141-85D8-16DD6B5574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AD144B-4787-2548-8272-33A8989DED65}"/>
              </a:ext>
            </a:extLst>
          </p:cNvPr>
          <p:cNvSpPr>
            <a:spLocks noGrp="1"/>
          </p:cNvSpPr>
          <p:nvPr>
            <p:ph type="dt" sz="half" idx="10"/>
          </p:nvPr>
        </p:nvSpPr>
        <p:spPr/>
        <p:txBody>
          <a:bodyPr/>
          <a:lstStyle/>
          <a:p>
            <a:fld id="{9ABC8CDF-DD70-3C48-9159-17A28E373621}" type="datetimeFigureOut">
              <a:rPr lang="en-US" smtClean="0"/>
              <a:t>4/3/25</a:t>
            </a:fld>
            <a:endParaRPr lang="en-US"/>
          </a:p>
        </p:txBody>
      </p:sp>
      <p:sp>
        <p:nvSpPr>
          <p:cNvPr id="4" name="Footer Placeholder 3">
            <a:extLst>
              <a:ext uri="{FF2B5EF4-FFF2-40B4-BE49-F238E27FC236}">
                <a16:creationId xmlns:a16="http://schemas.microsoft.com/office/drawing/2014/main" id="{21B75974-13B9-4945-9B8F-60F6FF0C06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938BD4-B239-5B40-80F6-19192F81DE86}"/>
              </a:ext>
            </a:extLst>
          </p:cNvPr>
          <p:cNvSpPr>
            <a:spLocks noGrp="1"/>
          </p:cNvSpPr>
          <p:nvPr>
            <p:ph type="sldNum" sz="quarter" idx="12"/>
          </p:nvPr>
        </p:nvSpPr>
        <p:spPr/>
        <p:txBody>
          <a:bodyPr/>
          <a:lstStyle/>
          <a:p>
            <a:fld id="{8CF35B31-03AC-364F-BECC-5D57EAC55BD9}" type="slidenum">
              <a:rPr lang="en-US" smtClean="0"/>
              <a:t>‹#›</a:t>
            </a:fld>
            <a:endParaRPr lang="en-US"/>
          </a:p>
        </p:txBody>
      </p:sp>
    </p:spTree>
    <p:extLst>
      <p:ext uri="{BB962C8B-B14F-4D97-AF65-F5344CB8AC3E}">
        <p14:creationId xmlns:p14="http://schemas.microsoft.com/office/powerpoint/2010/main" val="3092324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70EF22-14D2-9242-A883-FCBA5883AA98}"/>
              </a:ext>
            </a:extLst>
          </p:cNvPr>
          <p:cNvSpPr>
            <a:spLocks noGrp="1"/>
          </p:cNvSpPr>
          <p:nvPr>
            <p:ph type="dt" sz="half" idx="10"/>
          </p:nvPr>
        </p:nvSpPr>
        <p:spPr/>
        <p:txBody>
          <a:bodyPr/>
          <a:lstStyle/>
          <a:p>
            <a:fld id="{9ABC8CDF-DD70-3C48-9159-17A28E373621}" type="datetimeFigureOut">
              <a:rPr lang="en-US" smtClean="0"/>
              <a:t>4/3/25</a:t>
            </a:fld>
            <a:endParaRPr lang="en-US"/>
          </a:p>
        </p:txBody>
      </p:sp>
      <p:sp>
        <p:nvSpPr>
          <p:cNvPr id="3" name="Footer Placeholder 2">
            <a:extLst>
              <a:ext uri="{FF2B5EF4-FFF2-40B4-BE49-F238E27FC236}">
                <a16:creationId xmlns:a16="http://schemas.microsoft.com/office/drawing/2014/main" id="{44A7FFD0-5585-DB4A-8CCE-A0B34EC8E4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D2DB1-8486-B04F-8EEE-95D782BCD611}"/>
              </a:ext>
            </a:extLst>
          </p:cNvPr>
          <p:cNvSpPr>
            <a:spLocks noGrp="1"/>
          </p:cNvSpPr>
          <p:nvPr>
            <p:ph type="sldNum" sz="quarter" idx="12"/>
          </p:nvPr>
        </p:nvSpPr>
        <p:spPr/>
        <p:txBody>
          <a:bodyPr/>
          <a:lstStyle/>
          <a:p>
            <a:fld id="{8CF35B31-03AC-364F-BECC-5D57EAC55BD9}" type="slidenum">
              <a:rPr lang="en-US" smtClean="0"/>
              <a:t>‹#›</a:t>
            </a:fld>
            <a:endParaRPr lang="en-US"/>
          </a:p>
        </p:txBody>
      </p:sp>
    </p:spTree>
    <p:extLst>
      <p:ext uri="{BB962C8B-B14F-4D97-AF65-F5344CB8AC3E}">
        <p14:creationId xmlns:p14="http://schemas.microsoft.com/office/powerpoint/2010/main" val="2380318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26BFB-704C-4D42-A17A-54C898D6AE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2246C-FA2C-2C49-A444-63962BDEC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3032A-E7B1-5849-95FB-A023E2473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045458-0CCD-DE4E-AC36-38F60C501506}"/>
              </a:ext>
            </a:extLst>
          </p:cNvPr>
          <p:cNvSpPr>
            <a:spLocks noGrp="1"/>
          </p:cNvSpPr>
          <p:nvPr>
            <p:ph type="dt" sz="half" idx="10"/>
          </p:nvPr>
        </p:nvSpPr>
        <p:spPr/>
        <p:txBody>
          <a:bodyPr/>
          <a:lstStyle/>
          <a:p>
            <a:fld id="{9ABC8CDF-DD70-3C48-9159-17A28E373621}" type="datetimeFigureOut">
              <a:rPr lang="en-US" smtClean="0"/>
              <a:t>4/3/25</a:t>
            </a:fld>
            <a:endParaRPr lang="en-US"/>
          </a:p>
        </p:txBody>
      </p:sp>
      <p:sp>
        <p:nvSpPr>
          <p:cNvPr id="6" name="Footer Placeholder 5">
            <a:extLst>
              <a:ext uri="{FF2B5EF4-FFF2-40B4-BE49-F238E27FC236}">
                <a16:creationId xmlns:a16="http://schemas.microsoft.com/office/drawing/2014/main" id="{8A368C1B-B688-154A-840A-BB449FC94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8C87F9-B741-0149-931E-527FF4071591}"/>
              </a:ext>
            </a:extLst>
          </p:cNvPr>
          <p:cNvSpPr>
            <a:spLocks noGrp="1"/>
          </p:cNvSpPr>
          <p:nvPr>
            <p:ph type="sldNum" sz="quarter" idx="12"/>
          </p:nvPr>
        </p:nvSpPr>
        <p:spPr/>
        <p:txBody>
          <a:bodyPr/>
          <a:lstStyle/>
          <a:p>
            <a:fld id="{8CF35B31-03AC-364F-BECC-5D57EAC55BD9}" type="slidenum">
              <a:rPr lang="en-US" smtClean="0"/>
              <a:t>‹#›</a:t>
            </a:fld>
            <a:endParaRPr lang="en-US"/>
          </a:p>
        </p:txBody>
      </p:sp>
    </p:spTree>
    <p:extLst>
      <p:ext uri="{BB962C8B-B14F-4D97-AF65-F5344CB8AC3E}">
        <p14:creationId xmlns:p14="http://schemas.microsoft.com/office/powerpoint/2010/main" val="1952029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EE335-E774-5546-B336-CF7B04BE5E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0350B3-E62C-684C-8B18-9A3ACE2EC7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586240-84EE-114E-BE7E-38BCF6921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EABE3-D927-9D47-AF16-75B01079802C}"/>
              </a:ext>
            </a:extLst>
          </p:cNvPr>
          <p:cNvSpPr>
            <a:spLocks noGrp="1"/>
          </p:cNvSpPr>
          <p:nvPr>
            <p:ph type="dt" sz="half" idx="10"/>
          </p:nvPr>
        </p:nvSpPr>
        <p:spPr/>
        <p:txBody>
          <a:bodyPr/>
          <a:lstStyle/>
          <a:p>
            <a:fld id="{9ABC8CDF-DD70-3C48-9159-17A28E373621}" type="datetimeFigureOut">
              <a:rPr lang="en-US" smtClean="0"/>
              <a:t>4/3/25</a:t>
            </a:fld>
            <a:endParaRPr lang="en-US"/>
          </a:p>
        </p:txBody>
      </p:sp>
      <p:sp>
        <p:nvSpPr>
          <p:cNvPr id="6" name="Footer Placeholder 5">
            <a:extLst>
              <a:ext uri="{FF2B5EF4-FFF2-40B4-BE49-F238E27FC236}">
                <a16:creationId xmlns:a16="http://schemas.microsoft.com/office/drawing/2014/main" id="{B90D1B86-820A-A747-802B-47C3C7DC1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D2F2E-8781-5F40-8D1A-D15E00FEFB3F}"/>
              </a:ext>
            </a:extLst>
          </p:cNvPr>
          <p:cNvSpPr>
            <a:spLocks noGrp="1"/>
          </p:cNvSpPr>
          <p:nvPr>
            <p:ph type="sldNum" sz="quarter" idx="12"/>
          </p:nvPr>
        </p:nvSpPr>
        <p:spPr/>
        <p:txBody>
          <a:bodyPr/>
          <a:lstStyle/>
          <a:p>
            <a:fld id="{8CF35B31-03AC-364F-BECC-5D57EAC55BD9}" type="slidenum">
              <a:rPr lang="en-US" smtClean="0"/>
              <a:t>‹#›</a:t>
            </a:fld>
            <a:endParaRPr lang="en-US"/>
          </a:p>
        </p:txBody>
      </p:sp>
    </p:spTree>
    <p:extLst>
      <p:ext uri="{BB962C8B-B14F-4D97-AF65-F5344CB8AC3E}">
        <p14:creationId xmlns:p14="http://schemas.microsoft.com/office/powerpoint/2010/main" val="2298149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E24B0A-41CA-3A4C-81EC-C0BB54C129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A21D7D-E24E-7249-8A3A-822B4D297B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161A05-B144-714A-A820-148E1F6EE4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BC8CDF-DD70-3C48-9159-17A28E373621}" type="datetimeFigureOut">
              <a:rPr lang="en-US" smtClean="0"/>
              <a:t>4/3/25</a:t>
            </a:fld>
            <a:endParaRPr lang="en-US"/>
          </a:p>
        </p:txBody>
      </p:sp>
      <p:sp>
        <p:nvSpPr>
          <p:cNvPr id="5" name="Footer Placeholder 4">
            <a:extLst>
              <a:ext uri="{FF2B5EF4-FFF2-40B4-BE49-F238E27FC236}">
                <a16:creationId xmlns:a16="http://schemas.microsoft.com/office/drawing/2014/main" id="{F1CA4561-DE09-574D-B000-03DA354C3C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7B142A-78DD-0447-939C-83C18D0957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F35B31-03AC-364F-BECC-5D57EAC55BD9}" type="slidenum">
              <a:rPr lang="en-US" smtClean="0"/>
              <a:t>‹#›</a:t>
            </a:fld>
            <a:endParaRPr lang="en-US"/>
          </a:p>
        </p:txBody>
      </p:sp>
    </p:spTree>
    <p:extLst>
      <p:ext uri="{BB962C8B-B14F-4D97-AF65-F5344CB8AC3E}">
        <p14:creationId xmlns:p14="http://schemas.microsoft.com/office/powerpoint/2010/main" val="1420454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9.tiff"/><Relationship Id="rId7"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1.tiff"/><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tiff"/></Relationships>
</file>

<file path=ppt/slides/_rels/slide21.xml.rels><?xml version="1.0" encoding="UTF-8" standalone="yes"?>
<Relationships xmlns="http://schemas.openxmlformats.org/package/2006/relationships"><Relationship Id="rId3" Type="http://schemas.openxmlformats.org/officeDocument/2006/relationships/image" Target="../media/image22.tiff"/><Relationship Id="rId7" Type="http://schemas.openxmlformats.org/officeDocument/2006/relationships/image" Target="../media/image26.tif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image" Target="../media/image24.tiff"/><Relationship Id="rId4" Type="http://schemas.openxmlformats.org/officeDocument/2006/relationships/image" Target="../media/image23.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35.pn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7.tiff"/><Relationship Id="rId4" Type="http://schemas.openxmlformats.org/officeDocument/2006/relationships/image" Target="../media/image46.tiff"/></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tiff"/><Relationship Id="rId4" Type="http://schemas.openxmlformats.org/officeDocument/2006/relationships/image" Target="../media/image8.tiff"/></Relationships>
</file>

<file path=ppt/slides/_rels/slide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image" Target="../media/image8.tiff"/></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11.tiff"/></Relationships>
</file>

<file path=ppt/slides/_rels/slide9.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9.tiff"/><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35733" y="1403402"/>
            <a:ext cx="8098302" cy="2098226"/>
          </a:xfrm>
        </p:spPr>
        <p:txBody>
          <a:bodyPr>
            <a:normAutofit fontScale="90000"/>
          </a:bodyPr>
          <a:lstStyle/>
          <a:p>
            <a:r>
              <a:rPr lang="en-US" b="1" i="1" dirty="0"/>
              <a:t>Myths and Realities</a:t>
            </a:r>
            <a:br>
              <a:rPr lang="en-US" b="1" i="1" dirty="0"/>
            </a:br>
            <a:br>
              <a:rPr lang="en-US" b="1" dirty="0"/>
            </a:br>
            <a:r>
              <a:rPr lang="en-US" b="1" dirty="0"/>
              <a:t>of Quantum Computing</a:t>
            </a:r>
          </a:p>
        </p:txBody>
      </p:sp>
      <p:sp>
        <p:nvSpPr>
          <p:cNvPr id="5" name="TextBox 4"/>
          <p:cNvSpPr txBox="1"/>
          <p:nvPr/>
        </p:nvSpPr>
        <p:spPr>
          <a:xfrm>
            <a:off x="5121180" y="4315825"/>
            <a:ext cx="6527409" cy="1384995"/>
          </a:xfrm>
          <a:prstGeom prst="rect">
            <a:avLst/>
          </a:prstGeom>
          <a:noFill/>
        </p:spPr>
        <p:txBody>
          <a:bodyPr wrap="square" rtlCol="0">
            <a:spAutoFit/>
          </a:bodyPr>
          <a:lstStyle/>
          <a:p>
            <a:pPr algn="ctr"/>
            <a:r>
              <a:rPr lang="en-US" sz="3600" dirty="0"/>
              <a:t>Henry Yuen</a:t>
            </a:r>
          </a:p>
          <a:p>
            <a:pPr algn="ctr"/>
            <a:r>
              <a:rPr lang="en-US" sz="2400" dirty="0" err="1"/>
              <a:t>Srivani</a:t>
            </a:r>
            <a:r>
              <a:rPr lang="en-US" sz="2400" dirty="0"/>
              <a:t> Family Associate Professor </a:t>
            </a:r>
            <a:br>
              <a:rPr lang="en-US" sz="2400" dirty="0"/>
            </a:br>
            <a:r>
              <a:rPr lang="en-US" sz="2400" dirty="0"/>
              <a:t>Computer Science, Columbia University</a:t>
            </a:r>
          </a:p>
        </p:txBody>
      </p:sp>
      <p:pic>
        <p:nvPicPr>
          <p:cNvPr id="12292" name="Picture 4" descr="IQM Quantum Computers to Deliver Quantum Processing Units for the First ...">
            <a:extLst>
              <a:ext uri="{FF2B5EF4-FFF2-40B4-BE49-F238E27FC236}">
                <a16:creationId xmlns:a16="http://schemas.microsoft.com/office/drawing/2014/main" id="{C2A782BC-B351-D274-2CBE-03BD6F033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4" y="0"/>
            <a:ext cx="5043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5238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D0B5F-8951-1D41-FCB6-2F0926013343}"/>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175C55BF-A620-820D-BFC8-5F4CBFA3A97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16652" y="3993066"/>
            <a:ext cx="697124" cy="1058198"/>
          </a:xfrm>
          <a:prstGeom prst="rect">
            <a:avLst/>
          </a:prstGeom>
        </p:spPr>
      </p:pic>
      <p:pic>
        <p:nvPicPr>
          <p:cNvPr id="13" name="Picture 12">
            <a:extLst>
              <a:ext uri="{FF2B5EF4-FFF2-40B4-BE49-F238E27FC236}">
                <a16:creationId xmlns:a16="http://schemas.microsoft.com/office/drawing/2014/main" id="{D1357F18-1465-CEC7-9AB1-81279DC1107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99395" y="3993066"/>
            <a:ext cx="697124" cy="1058198"/>
          </a:xfrm>
          <a:prstGeom prst="rect">
            <a:avLst/>
          </a:prstGeom>
        </p:spPr>
      </p:pic>
      <p:pic>
        <p:nvPicPr>
          <p:cNvPr id="3" name="Picture 2">
            <a:extLst>
              <a:ext uri="{FF2B5EF4-FFF2-40B4-BE49-F238E27FC236}">
                <a16:creationId xmlns:a16="http://schemas.microsoft.com/office/drawing/2014/main" id="{E0681C05-FB92-6003-07D2-018C4C15FD11}"/>
              </a:ext>
            </a:extLst>
          </p:cNvPr>
          <p:cNvPicPr>
            <a:picLocks noChangeAspect="1"/>
          </p:cNvPicPr>
          <p:nvPr/>
        </p:nvPicPr>
        <p:blipFill>
          <a:blip r:embed="rId4"/>
          <a:stretch>
            <a:fillRect/>
          </a:stretch>
        </p:blipFill>
        <p:spPr>
          <a:xfrm>
            <a:off x="8379656" y="3282926"/>
            <a:ext cx="3518137" cy="3203802"/>
          </a:xfrm>
          <a:prstGeom prst="rect">
            <a:avLst/>
          </a:prstGeom>
        </p:spPr>
      </p:pic>
      <p:sp>
        <p:nvSpPr>
          <p:cNvPr id="17" name="Rectangular Callout 16">
            <a:extLst>
              <a:ext uri="{FF2B5EF4-FFF2-40B4-BE49-F238E27FC236}">
                <a16:creationId xmlns:a16="http://schemas.microsoft.com/office/drawing/2014/main" id="{DBE79DFB-4F08-D72A-B2B4-66D7F2CF5E7D}"/>
              </a:ext>
            </a:extLst>
          </p:cNvPr>
          <p:cNvSpPr/>
          <p:nvPr/>
        </p:nvSpPr>
        <p:spPr>
          <a:xfrm>
            <a:off x="4336931" y="3510744"/>
            <a:ext cx="3518137" cy="1540520"/>
          </a:xfrm>
          <a:prstGeom prst="wedgeRectCallout">
            <a:avLst>
              <a:gd name="adj1" fmla="val 81979"/>
              <a:gd name="adj2" fmla="val 15383"/>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2C8ADF3-7532-7EC5-24AD-B5ECAE5CCA0A}"/>
              </a:ext>
            </a:extLst>
          </p:cNvPr>
          <p:cNvSpPr txBox="1"/>
          <p:nvPr/>
        </p:nvSpPr>
        <p:spPr>
          <a:xfrm>
            <a:off x="4549923" y="3631991"/>
            <a:ext cx="3197523" cy="1200329"/>
          </a:xfrm>
          <a:prstGeom prst="rect">
            <a:avLst/>
          </a:prstGeom>
          <a:noFill/>
        </p:spPr>
        <p:txBody>
          <a:bodyPr wrap="square" rtlCol="0">
            <a:spAutoFit/>
          </a:bodyPr>
          <a:lstStyle/>
          <a:p>
            <a:r>
              <a:rPr lang="en-US" sz="2400" b="1" dirty="0"/>
              <a:t>Feynman: </a:t>
            </a:r>
            <a:r>
              <a:rPr lang="en-US" sz="2400" b="1" dirty="0">
                <a:solidFill>
                  <a:srgbClr val="C00000"/>
                </a:solidFill>
              </a:rPr>
              <a:t>Can computers exploit this weirdness?</a:t>
            </a:r>
          </a:p>
        </p:txBody>
      </p:sp>
      <p:pic>
        <p:nvPicPr>
          <p:cNvPr id="18" name="Picture 17">
            <a:extLst>
              <a:ext uri="{FF2B5EF4-FFF2-40B4-BE49-F238E27FC236}">
                <a16:creationId xmlns:a16="http://schemas.microsoft.com/office/drawing/2014/main" id="{56C15DD9-30B6-5F73-2CD5-5C7D114ED6B7}"/>
              </a:ext>
            </a:extLst>
          </p:cNvPr>
          <p:cNvPicPr>
            <a:picLocks noChangeAspect="1"/>
          </p:cNvPicPr>
          <p:nvPr/>
        </p:nvPicPr>
        <p:blipFill>
          <a:blip r:embed="rId5"/>
          <a:stretch>
            <a:fillRect/>
          </a:stretch>
        </p:blipFill>
        <p:spPr>
          <a:xfrm>
            <a:off x="537891" y="908939"/>
            <a:ext cx="2523106" cy="2019534"/>
          </a:xfrm>
          <a:prstGeom prst="rect">
            <a:avLst/>
          </a:prstGeom>
        </p:spPr>
      </p:pic>
      <p:sp>
        <p:nvSpPr>
          <p:cNvPr id="19" name="TextBox 18">
            <a:extLst>
              <a:ext uri="{FF2B5EF4-FFF2-40B4-BE49-F238E27FC236}">
                <a16:creationId xmlns:a16="http://schemas.microsoft.com/office/drawing/2014/main" id="{F2A4E186-AF43-E950-1D3C-34C84ECCB512}"/>
              </a:ext>
            </a:extLst>
          </p:cNvPr>
          <p:cNvSpPr txBox="1"/>
          <p:nvPr/>
        </p:nvSpPr>
        <p:spPr>
          <a:xfrm>
            <a:off x="244510" y="388357"/>
            <a:ext cx="3109869" cy="461665"/>
          </a:xfrm>
          <a:prstGeom prst="rect">
            <a:avLst/>
          </a:prstGeom>
          <a:noFill/>
        </p:spPr>
        <p:txBody>
          <a:bodyPr wrap="square" rtlCol="0">
            <a:spAutoFit/>
          </a:bodyPr>
          <a:lstStyle/>
          <a:p>
            <a:r>
              <a:rPr lang="en-US" sz="2400" b="1" dirty="0"/>
              <a:t>Wave/particle duality</a:t>
            </a:r>
          </a:p>
        </p:txBody>
      </p:sp>
      <p:pic>
        <p:nvPicPr>
          <p:cNvPr id="20" name="Picture 19">
            <a:extLst>
              <a:ext uri="{FF2B5EF4-FFF2-40B4-BE49-F238E27FC236}">
                <a16:creationId xmlns:a16="http://schemas.microsoft.com/office/drawing/2014/main" id="{83799345-6385-7A6A-4496-27D3DC0E6B1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90072" y="3980486"/>
            <a:ext cx="2985912" cy="2457422"/>
          </a:xfrm>
          <a:prstGeom prst="rect">
            <a:avLst/>
          </a:prstGeom>
        </p:spPr>
      </p:pic>
      <p:sp>
        <p:nvSpPr>
          <p:cNvPr id="21" name="TextBox 20">
            <a:extLst>
              <a:ext uri="{FF2B5EF4-FFF2-40B4-BE49-F238E27FC236}">
                <a16:creationId xmlns:a16="http://schemas.microsoft.com/office/drawing/2014/main" id="{559C0C75-EC1C-A31D-C271-2B2C3E617AE6}"/>
              </a:ext>
            </a:extLst>
          </p:cNvPr>
          <p:cNvSpPr txBox="1"/>
          <p:nvPr/>
        </p:nvSpPr>
        <p:spPr>
          <a:xfrm>
            <a:off x="910401" y="3531401"/>
            <a:ext cx="3109869" cy="461665"/>
          </a:xfrm>
          <a:prstGeom prst="rect">
            <a:avLst/>
          </a:prstGeom>
          <a:noFill/>
        </p:spPr>
        <p:txBody>
          <a:bodyPr wrap="square" rtlCol="0">
            <a:spAutoFit/>
          </a:bodyPr>
          <a:lstStyle/>
          <a:p>
            <a:r>
              <a:rPr lang="en-US" sz="2400" b="1" dirty="0"/>
              <a:t>Superposition</a:t>
            </a:r>
          </a:p>
        </p:txBody>
      </p:sp>
      <p:sp>
        <p:nvSpPr>
          <p:cNvPr id="22" name="TextBox 21">
            <a:extLst>
              <a:ext uri="{FF2B5EF4-FFF2-40B4-BE49-F238E27FC236}">
                <a16:creationId xmlns:a16="http://schemas.microsoft.com/office/drawing/2014/main" id="{CCBB2DF3-258C-B6E9-80E7-6AEADB674996}"/>
              </a:ext>
            </a:extLst>
          </p:cNvPr>
          <p:cNvSpPr txBox="1"/>
          <p:nvPr/>
        </p:nvSpPr>
        <p:spPr>
          <a:xfrm>
            <a:off x="8702315" y="140439"/>
            <a:ext cx="3109869" cy="461665"/>
          </a:xfrm>
          <a:prstGeom prst="rect">
            <a:avLst/>
          </a:prstGeom>
          <a:noFill/>
        </p:spPr>
        <p:txBody>
          <a:bodyPr wrap="square" rtlCol="0">
            <a:spAutoFit/>
          </a:bodyPr>
          <a:lstStyle/>
          <a:p>
            <a:r>
              <a:rPr lang="en-US" sz="2400" b="1" dirty="0"/>
              <a:t>Uncertainty principle</a:t>
            </a:r>
          </a:p>
        </p:txBody>
      </p:sp>
      <p:pic>
        <p:nvPicPr>
          <p:cNvPr id="23" name="Picture 2" descr="The Uncertainty Principle | You can know speed or location, … | Flickr">
            <a:extLst>
              <a:ext uri="{FF2B5EF4-FFF2-40B4-BE49-F238E27FC236}">
                <a16:creationId xmlns:a16="http://schemas.microsoft.com/office/drawing/2014/main" id="{71B8FC34-3CE1-87C1-36F5-CE51151CD9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7204" y="748600"/>
            <a:ext cx="3520589" cy="248918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Quantum entanglement can be endlessly 'embezzled' from quantum fields ...">
            <a:extLst>
              <a:ext uri="{FF2B5EF4-FFF2-40B4-BE49-F238E27FC236}">
                <a16:creationId xmlns:a16="http://schemas.microsoft.com/office/drawing/2014/main" id="{76E570E2-344A-713C-BD9C-06A1F6B2FB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0829" y="748600"/>
            <a:ext cx="3075710" cy="205047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A9E16DF-27D6-AC7D-637B-8EB7C70CAF52}"/>
              </a:ext>
            </a:extLst>
          </p:cNvPr>
          <p:cNvSpPr txBox="1"/>
          <p:nvPr/>
        </p:nvSpPr>
        <p:spPr>
          <a:xfrm>
            <a:off x="5146981" y="242258"/>
            <a:ext cx="3109869" cy="461665"/>
          </a:xfrm>
          <a:prstGeom prst="rect">
            <a:avLst/>
          </a:prstGeom>
          <a:noFill/>
        </p:spPr>
        <p:txBody>
          <a:bodyPr wrap="square" rtlCol="0">
            <a:spAutoFit/>
          </a:bodyPr>
          <a:lstStyle/>
          <a:p>
            <a:r>
              <a:rPr lang="en-US" sz="2400" b="1" dirty="0"/>
              <a:t>Entanglement</a:t>
            </a:r>
          </a:p>
        </p:txBody>
      </p:sp>
    </p:spTree>
    <p:extLst>
      <p:ext uri="{BB962C8B-B14F-4D97-AF65-F5344CB8AC3E}">
        <p14:creationId xmlns:p14="http://schemas.microsoft.com/office/powerpoint/2010/main" val="2551329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8298" y="2765787"/>
            <a:ext cx="2686422" cy="461665"/>
          </a:xfrm>
          <a:prstGeom prst="rect">
            <a:avLst/>
          </a:prstGeom>
          <a:noFill/>
        </p:spPr>
        <p:txBody>
          <a:bodyPr wrap="square" rtlCol="0">
            <a:spAutoFit/>
          </a:bodyPr>
          <a:lstStyle/>
          <a:p>
            <a:r>
              <a:rPr lang="en-US" sz="2400" b="1" dirty="0"/>
              <a:t>Quantum computer</a:t>
            </a:r>
          </a:p>
        </p:txBody>
      </p:sp>
      <p:sp>
        <p:nvSpPr>
          <p:cNvPr id="7" name="TextBox 6"/>
          <p:cNvSpPr txBox="1"/>
          <p:nvPr/>
        </p:nvSpPr>
        <p:spPr>
          <a:xfrm>
            <a:off x="5256665" y="2765786"/>
            <a:ext cx="3792741" cy="461665"/>
          </a:xfrm>
          <a:prstGeom prst="rect">
            <a:avLst/>
          </a:prstGeom>
          <a:noFill/>
        </p:spPr>
        <p:txBody>
          <a:bodyPr wrap="square" rtlCol="0">
            <a:spAutoFit/>
          </a:bodyPr>
          <a:lstStyle/>
          <a:p>
            <a:r>
              <a:rPr lang="en-US" sz="2400" b="1" dirty="0"/>
              <a:t>Quantum bit (“qubit”)</a:t>
            </a:r>
          </a:p>
        </p:txBody>
      </p:sp>
      <p:pic>
        <p:nvPicPr>
          <p:cNvPr id="1026" name="Picture 2" descr="452 Quantum Computing Illustrations &amp; Clip Art - iStock">
            <a:extLst>
              <a:ext uri="{FF2B5EF4-FFF2-40B4-BE49-F238E27FC236}">
                <a16:creationId xmlns:a16="http://schemas.microsoft.com/office/drawing/2014/main" id="{C963A11B-2341-C845-81EE-C580062D9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372981" y="501954"/>
            <a:ext cx="1364791" cy="2255493"/>
          </a:xfrm>
          <a:prstGeom prst="rect">
            <a:avLst/>
          </a:prstGeom>
          <a:noFill/>
          <a:extLst>
            <a:ext uri="{909E8E84-426E-40DD-AFC4-6F175D3DCCD1}">
              <a14:hiddenFill xmlns:a14="http://schemas.microsoft.com/office/drawing/2010/main">
                <a:solidFill>
                  <a:srgbClr val="FFFFFF"/>
                </a:solidFill>
              </a14:hiddenFill>
            </a:ext>
          </a:extLst>
        </p:spPr>
      </p:pic>
      <p:sp>
        <p:nvSpPr>
          <p:cNvPr id="17" name="Cube 16">
            <a:extLst>
              <a:ext uri="{FF2B5EF4-FFF2-40B4-BE49-F238E27FC236}">
                <a16:creationId xmlns:a16="http://schemas.microsoft.com/office/drawing/2014/main" id="{A0CBF9BA-C80F-314A-84C0-A26000BA6A88}"/>
              </a:ext>
            </a:extLst>
          </p:cNvPr>
          <p:cNvSpPr/>
          <p:nvPr/>
        </p:nvSpPr>
        <p:spPr>
          <a:xfrm>
            <a:off x="5549544" y="797537"/>
            <a:ext cx="1591056" cy="1536192"/>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011B04C-C4E3-554E-895A-51076B1117AF}"/>
              </a:ext>
            </a:extLst>
          </p:cNvPr>
          <p:cNvSpPr/>
          <p:nvPr/>
        </p:nvSpPr>
        <p:spPr>
          <a:xfrm>
            <a:off x="5549544" y="1236449"/>
            <a:ext cx="1178442" cy="1097280"/>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4CD829A-4F76-B740-9375-A705E7E1D2FB}"/>
              </a:ext>
            </a:extLst>
          </p:cNvPr>
          <p:cNvSpPr txBox="1"/>
          <p:nvPr/>
        </p:nvSpPr>
        <p:spPr>
          <a:xfrm>
            <a:off x="1024900" y="4043451"/>
            <a:ext cx="10640343" cy="1754326"/>
          </a:xfrm>
          <a:prstGeom prst="rect">
            <a:avLst/>
          </a:prstGeom>
          <a:noFill/>
        </p:spPr>
        <p:txBody>
          <a:bodyPr wrap="square" rtlCol="0">
            <a:spAutoFit/>
          </a:bodyPr>
          <a:lstStyle/>
          <a:p>
            <a:r>
              <a:rPr lang="en-US" sz="3600" dirty="0"/>
              <a:t>Quantum computing is based on processing </a:t>
            </a:r>
            <a:r>
              <a:rPr lang="en-US" sz="3600" b="1" dirty="0"/>
              <a:t>qubits</a:t>
            </a:r>
            <a:r>
              <a:rPr lang="en-US" sz="3600" dirty="0"/>
              <a:t>, and taking advantage of laws of quantum physics</a:t>
            </a:r>
          </a:p>
          <a:p>
            <a:r>
              <a:rPr lang="en-US" sz="3600" dirty="0"/>
              <a:t>instead of classical physics.</a:t>
            </a:r>
          </a:p>
        </p:txBody>
      </p:sp>
    </p:spTree>
    <p:extLst>
      <p:ext uri="{BB962C8B-B14F-4D97-AF65-F5344CB8AC3E}">
        <p14:creationId xmlns:p14="http://schemas.microsoft.com/office/powerpoint/2010/main" val="342841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8298" y="2765787"/>
            <a:ext cx="2686422" cy="461665"/>
          </a:xfrm>
          <a:prstGeom prst="rect">
            <a:avLst/>
          </a:prstGeom>
          <a:noFill/>
        </p:spPr>
        <p:txBody>
          <a:bodyPr wrap="square" rtlCol="0">
            <a:spAutoFit/>
          </a:bodyPr>
          <a:lstStyle/>
          <a:p>
            <a:r>
              <a:rPr lang="en-US" sz="2400" b="1" dirty="0"/>
              <a:t>Quantum computer</a:t>
            </a:r>
          </a:p>
        </p:txBody>
      </p:sp>
      <p:sp>
        <p:nvSpPr>
          <p:cNvPr id="7" name="TextBox 6"/>
          <p:cNvSpPr txBox="1"/>
          <p:nvPr/>
        </p:nvSpPr>
        <p:spPr>
          <a:xfrm>
            <a:off x="5256665" y="2765786"/>
            <a:ext cx="3792741" cy="461665"/>
          </a:xfrm>
          <a:prstGeom prst="rect">
            <a:avLst/>
          </a:prstGeom>
          <a:noFill/>
        </p:spPr>
        <p:txBody>
          <a:bodyPr wrap="square" rtlCol="0">
            <a:spAutoFit/>
          </a:bodyPr>
          <a:lstStyle/>
          <a:p>
            <a:r>
              <a:rPr lang="en-US" sz="2400" b="1" dirty="0"/>
              <a:t>Quantum bit (“qubit”)</a:t>
            </a:r>
          </a:p>
        </p:txBody>
      </p:sp>
      <p:pic>
        <p:nvPicPr>
          <p:cNvPr id="1026" name="Picture 2" descr="452 Quantum Computing Illustrations &amp; Clip Art - iStock">
            <a:extLst>
              <a:ext uri="{FF2B5EF4-FFF2-40B4-BE49-F238E27FC236}">
                <a16:creationId xmlns:a16="http://schemas.microsoft.com/office/drawing/2014/main" id="{C963A11B-2341-C845-81EE-C580062D9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372981" y="501954"/>
            <a:ext cx="1364791" cy="2255493"/>
          </a:xfrm>
          <a:prstGeom prst="rect">
            <a:avLst/>
          </a:prstGeom>
          <a:noFill/>
          <a:extLst>
            <a:ext uri="{909E8E84-426E-40DD-AFC4-6F175D3DCCD1}">
              <a14:hiddenFill xmlns:a14="http://schemas.microsoft.com/office/drawing/2010/main">
                <a:solidFill>
                  <a:srgbClr val="FFFFFF"/>
                </a:solidFill>
              </a14:hiddenFill>
            </a:ext>
          </a:extLst>
        </p:spPr>
      </p:pic>
      <p:sp>
        <p:nvSpPr>
          <p:cNvPr id="17" name="Cube 16">
            <a:extLst>
              <a:ext uri="{FF2B5EF4-FFF2-40B4-BE49-F238E27FC236}">
                <a16:creationId xmlns:a16="http://schemas.microsoft.com/office/drawing/2014/main" id="{A0CBF9BA-C80F-314A-84C0-A26000BA6A88}"/>
              </a:ext>
            </a:extLst>
          </p:cNvPr>
          <p:cNvSpPr/>
          <p:nvPr/>
        </p:nvSpPr>
        <p:spPr>
          <a:xfrm>
            <a:off x="5549544" y="797537"/>
            <a:ext cx="1591056" cy="1536192"/>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CE7976-5582-4848-94F2-713E16A46CE5}"/>
              </a:ext>
            </a:extLst>
          </p:cNvPr>
          <p:cNvSpPr/>
          <p:nvPr/>
        </p:nvSpPr>
        <p:spPr>
          <a:xfrm>
            <a:off x="4368918" y="1236449"/>
            <a:ext cx="1178442" cy="1097280"/>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2EEA772-16FB-E940-969F-E918567E29EF}"/>
              </a:ext>
            </a:extLst>
          </p:cNvPr>
          <p:cNvSpPr txBox="1"/>
          <p:nvPr/>
        </p:nvSpPr>
        <p:spPr>
          <a:xfrm>
            <a:off x="5849112" y="1415370"/>
            <a:ext cx="493776" cy="769441"/>
          </a:xfrm>
          <a:prstGeom prst="rect">
            <a:avLst/>
          </a:prstGeom>
          <a:solidFill>
            <a:schemeClr val="bg1"/>
          </a:solidFill>
        </p:spPr>
        <p:txBody>
          <a:bodyPr wrap="square" rtlCol="0">
            <a:spAutoFit/>
          </a:bodyPr>
          <a:lstStyle/>
          <a:p>
            <a:r>
              <a:rPr lang="en-US" sz="4400" dirty="0"/>
              <a:t>0</a:t>
            </a:r>
          </a:p>
        </p:txBody>
      </p:sp>
      <p:sp>
        <p:nvSpPr>
          <p:cNvPr id="2" name="TextBox 1">
            <a:extLst>
              <a:ext uri="{FF2B5EF4-FFF2-40B4-BE49-F238E27FC236}">
                <a16:creationId xmlns:a16="http://schemas.microsoft.com/office/drawing/2014/main" id="{8F9C7D96-E37C-D041-90D0-FD32F61253C9}"/>
              </a:ext>
            </a:extLst>
          </p:cNvPr>
          <p:cNvSpPr txBox="1"/>
          <p:nvPr/>
        </p:nvSpPr>
        <p:spPr>
          <a:xfrm>
            <a:off x="1372981" y="4201106"/>
            <a:ext cx="10640343" cy="646331"/>
          </a:xfrm>
          <a:prstGeom prst="rect">
            <a:avLst/>
          </a:prstGeom>
          <a:noFill/>
        </p:spPr>
        <p:txBody>
          <a:bodyPr wrap="square" rtlCol="0">
            <a:spAutoFit/>
          </a:bodyPr>
          <a:lstStyle/>
          <a:p>
            <a:r>
              <a:rPr lang="en-US" sz="3600" dirty="0"/>
              <a:t>Observing the qubit results in a </a:t>
            </a:r>
            <a:r>
              <a:rPr lang="en-US" sz="3600" b="1" i="1" dirty="0"/>
              <a:t>classical bit</a:t>
            </a:r>
            <a:r>
              <a:rPr lang="en-US" sz="3600" dirty="0"/>
              <a:t>. </a:t>
            </a:r>
          </a:p>
        </p:txBody>
      </p:sp>
    </p:spTree>
    <p:extLst>
      <p:ext uri="{BB962C8B-B14F-4D97-AF65-F5344CB8AC3E}">
        <p14:creationId xmlns:p14="http://schemas.microsoft.com/office/powerpoint/2010/main" val="3749435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8298" y="2765787"/>
            <a:ext cx="2686422" cy="461665"/>
          </a:xfrm>
          <a:prstGeom prst="rect">
            <a:avLst/>
          </a:prstGeom>
          <a:noFill/>
        </p:spPr>
        <p:txBody>
          <a:bodyPr wrap="square" rtlCol="0">
            <a:spAutoFit/>
          </a:bodyPr>
          <a:lstStyle/>
          <a:p>
            <a:r>
              <a:rPr lang="en-US" sz="2400" b="1" dirty="0"/>
              <a:t>Quantum computer</a:t>
            </a:r>
          </a:p>
        </p:txBody>
      </p:sp>
      <p:sp>
        <p:nvSpPr>
          <p:cNvPr id="7" name="TextBox 6"/>
          <p:cNvSpPr txBox="1"/>
          <p:nvPr/>
        </p:nvSpPr>
        <p:spPr>
          <a:xfrm>
            <a:off x="5256665" y="2765786"/>
            <a:ext cx="3792741" cy="461665"/>
          </a:xfrm>
          <a:prstGeom prst="rect">
            <a:avLst/>
          </a:prstGeom>
          <a:noFill/>
        </p:spPr>
        <p:txBody>
          <a:bodyPr wrap="square" rtlCol="0">
            <a:spAutoFit/>
          </a:bodyPr>
          <a:lstStyle/>
          <a:p>
            <a:r>
              <a:rPr lang="en-US" sz="2400" b="1" dirty="0"/>
              <a:t>Quantum bit (“qubit”)</a:t>
            </a:r>
          </a:p>
        </p:txBody>
      </p:sp>
      <p:pic>
        <p:nvPicPr>
          <p:cNvPr id="1026" name="Picture 2" descr="452 Quantum Computing Illustrations &amp; Clip Art - iStock">
            <a:extLst>
              <a:ext uri="{FF2B5EF4-FFF2-40B4-BE49-F238E27FC236}">
                <a16:creationId xmlns:a16="http://schemas.microsoft.com/office/drawing/2014/main" id="{C963A11B-2341-C845-81EE-C580062D9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372981" y="501954"/>
            <a:ext cx="1364791" cy="2255493"/>
          </a:xfrm>
          <a:prstGeom prst="rect">
            <a:avLst/>
          </a:prstGeom>
          <a:noFill/>
          <a:extLst>
            <a:ext uri="{909E8E84-426E-40DD-AFC4-6F175D3DCCD1}">
              <a14:hiddenFill xmlns:a14="http://schemas.microsoft.com/office/drawing/2010/main">
                <a:solidFill>
                  <a:srgbClr val="FFFFFF"/>
                </a:solidFill>
              </a14:hiddenFill>
            </a:ext>
          </a:extLst>
        </p:spPr>
      </p:pic>
      <p:sp>
        <p:nvSpPr>
          <p:cNvPr id="17" name="Cube 16">
            <a:extLst>
              <a:ext uri="{FF2B5EF4-FFF2-40B4-BE49-F238E27FC236}">
                <a16:creationId xmlns:a16="http://schemas.microsoft.com/office/drawing/2014/main" id="{A0CBF9BA-C80F-314A-84C0-A26000BA6A88}"/>
              </a:ext>
            </a:extLst>
          </p:cNvPr>
          <p:cNvSpPr/>
          <p:nvPr/>
        </p:nvSpPr>
        <p:spPr>
          <a:xfrm>
            <a:off x="5549544" y="797537"/>
            <a:ext cx="1591056" cy="1536192"/>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7009CD0-5B19-8741-8102-B0F44DA0A250}"/>
              </a:ext>
            </a:extLst>
          </p:cNvPr>
          <p:cNvSpPr txBox="1"/>
          <p:nvPr/>
        </p:nvSpPr>
        <p:spPr>
          <a:xfrm>
            <a:off x="1024900" y="3867225"/>
            <a:ext cx="10640343" cy="1754326"/>
          </a:xfrm>
          <a:prstGeom prst="rect">
            <a:avLst/>
          </a:prstGeom>
          <a:noFill/>
        </p:spPr>
        <p:txBody>
          <a:bodyPr wrap="square" rtlCol="0">
            <a:spAutoFit/>
          </a:bodyPr>
          <a:lstStyle/>
          <a:p>
            <a:r>
              <a:rPr lang="en-US" sz="3600" dirty="0"/>
              <a:t>Before observation, the state of the qubit can be in a </a:t>
            </a:r>
            <a:r>
              <a:rPr lang="en-US" sz="3600" b="1" dirty="0"/>
              <a:t>quantum superposition</a:t>
            </a:r>
            <a:r>
              <a:rPr lang="en-US" sz="3600" i="1" dirty="0"/>
              <a:t> </a:t>
            </a:r>
            <a:r>
              <a:rPr lang="en-US" sz="3600" dirty="0"/>
              <a:t>of 0 and 1 </a:t>
            </a:r>
            <a:br>
              <a:rPr lang="en-US" sz="3600" dirty="0"/>
            </a:br>
            <a:r>
              <a:rPr lang="en-US" sz="3600" b="1" dirty="0"/>
              <a:t>at the same time</a:t>
            </a:r>
            <a:r>
              <a:rPr lang="en-US" sz="3600" dirty="0"/>
              <a:t>.</a:t>
            </a:r>
          </a:p>
        </p:txBody>
      </p:sp>
      <p:sp>
        <p:nvSpPr>
          <p:cNvPr id="10" name="TextBox 9">
            <a:extLst>
              <a:ext uri="{FF2B5EF4-FFF2-40B4-BE49-F238E27FC236}">
                <a16:creationId xmlns:a16="http://schemas.microsoft.com/office/drawing/2014/main" id="{273DD8C9-0385-8441-8288-B19DBCB0C94B}"/>
              </a:ext>
            </a:extLst>
          </p:cNvPr>
          <p:cNvSpPr txBox="1"/>
          <p:nvPr/>
        </p:nvSpPr>
        <p:spPr>
          <a:xfrm>
            <a:off x="5875279" y="1419734"/>
            <a:ext cx="493776" cy="769441"/>
          </a:xfrm>
          <a:prstGeom prst="rect">
            <a:avLst/>
          </a:prstGeom>
          <a:solidFill>
            <a:schemeClr val="bg1"/>
          </a:solidFill>
        </p:spPr>
        <p:txBody>
          <a:bodyPr wrap="square" rtlCol="0">
            <a:spAutoFit/>
          </a:bodyPr>
          <a:lstStyle/>
          <a:p>
            <a:r>
              <a:rPr lang="en-US" sz="4400" dirty="0"/>
              <a:t>1</a:t>
            </a:r>
          </a:p>
        </p:txBody>
      </p:sp>
      <p:sp>
        <p:nvSpPr>
          <p:cNvPr id="9" name="TextBox 8">
            <a:extLst>
              <a:ext uri="{FF2B5EF4-FFF2-40B4-BE49-F238E27FC236}">
                <a16:creationId xmlns:a16="http://schemas.microsoft.com/office/drawing/2014/main" id="{A5142D2E-FE0B-4D40-9B6F-CE21BE4116B2}"/>
              </a:ext>
            </a:extLst>
          </p:cNvPr>
          <p:cNvSpPr txBox="1"/>
          <p:nvPr/>
        </p:nvSpPr>
        <p:spPr>
          <a:xfrm>
            <a:off x="5875280" y="1310265"/>
            <a:ext cx="493776" cy="769441"/>
          </a:xfrm>
          <a:prstGeom prst="rect">
            <a:avLst/>
          </a:prstGeom>
          <a:noFill/>
        </p:spPr>
        <p:txBody>
          <a:bodyPr wrap="square" rtlCol="0">
            <a:spAutoFit/>
          </a:bodyPr>
          <a:lstStyle/>
          <a:p>
            <a:r>
              <a:rPr lang="en-US" sz="4400" dirty="0"/>
              <a:t>0</a:t>
            </a:r>
          </a:p>
        </p:txBody>
      </p:sp>
      <p:sp>
        <p:nvSpPr>
          <p:cNvPr id="18" name="Rectangle 17">
            <a:extLst>
              <a:ext uri="{FF2B5EF4-FFF2-40B4-BE49-F238E27FC236}">
                <a16:creationId xmlns:a16="http://schemas.microsoft.com/office/drawing/2014/main" id="{7011B04C-C4E3-554E-895A-51076B1117AF}"/>
              </a:ext>
            </a:extLst>
          </p:cNvPr>
          <p:cNvSpPr/>
          <p:nvPr/>
        </p:nvSpPr>
        <p:spPr>
          <a:xfrm>
            <a:off x="5549544" y="1255814"/>
            <a:ext cx="1178442" cy="1097280"/>
          </a:xfrm>
          <a:prstGeom prst="rect">
            <a:avLst/>
          </a:prstGeom>
          <a:solidFill>
            <a:srgbClr val="1F4E79">
              <a:alpha val="27059"/>
            </a:srgb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978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8298" y="2765787"/>
            <a:ext cx="2686422" cy="461665"/>
          </a:xfrm>
          <a:prstGeom prst="rect">
            <a:avLst/>
          </a:prstGeom>
          <a:noFill/>
        </p:spPr>
        <p:txBody>
          <a:bodyPr wrap="square" rtlCol="0">
            <a:spAutoFit/>
          </a:bodyPr>
          <a:lstStyle/>
          <a:p>
            <a:r>
              <a:rPr lang="en-US" sz="2400" b="1" dirty="0"/>
              <a:t>Quantum computer</a:t>
            </a:r>
          </a:p>
        </p:txBody>
      </p:sp>
      <p:sp>
        <p:nvSpPr>
          <p:cNvPr id="7" name="TextBox 6"/>
          <p:cNvSpPr txBox="1"/>
          <p:nvPr/>
        </p:nvSpPr>
        <p:spPr>
          <a:xfrm>
            <a:off x="5256665" y="2765786"/>
            <a:ext cx="3792741" cy="461665"/>
          </a:xfrm>
          <a:prstGeom prst="rect">
            <a:avLst/>
          </a:prstGeom>
          <a:noFill/>
        </p:spPr>
        <p:txBody>
          <a:bodyPr wrap="square" rtlCol="0">
            <a:spAutoFit/>
          </a:bodyPr>
          <a:lstStyle/>
          <a:p>
            <a:r>
              <a:rPr lang="en-US" sz="2400" b="1" dirty="0"/>
              <a:t>Quantum bit (“qubit”)</a:t>
            </a:r>
          </a:p>
        </p:txBody>
      </p:sp>
      <p:pic>
        <p:nvPicPr>
          <p:cNvPr id="1026" name="Picture 2" descr="452 Quantum Computing Illustrations &amp; Clip Art - iStock">
            <a:extLst>
              <a:ext uri="{FF2B5EF4-FFF2-40B4-BE49-F238E27FC236}">
                <a16:creationId xmlns:a16="http://schemas.microsoft.com/office/drawing/2014/main" id="{C963A11B-2341-C845-81EE-C580062D9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372981" y="501954"/>
            <a:ext cx="1364791" cy="2255493"/>
          </a:xfrm>
          <a:prstGeom prst="rect">
            <a:avLst/>
          </a:prstGeom>
          <a:noFill/>
          <a:extLst>
            <a:ext uri="{909E8E84-426E-40DD-AFC4-6F175D3DCCD1}">
              <a14:hiddenFill xmlns:a14="http://schemas.microsoft.com/office/drawing/2010/main">
                <a:solidFill>
                  <a:srgbClr val="FFFFFF"/>
                </a:solidFill>
              </a14:hiddenFill>
            </a:ext>
          </a:extLst>
        </p:spPr>
      </p:pic>
      <p:sp>
        <p:nvSpPr>
          <p:cNvPr id="17" name="Cube 16">
            <a:extLst>
              <a:ext uri="{FF2B5EF4-FFF2-40B4-BE49-F238E27FC236}">
                <a16:creationId xmlns:a16="http://schemas.microsoft.com/office/drawing/2014/main" id="{A0CBF9BA-C80F-314A-84C0-A26000BA6A88}"/>
              </a:ext>
            </a:extLst>
          </p:cNvPr>
          <p:cNvSpPr/>
          <p:nvPr/>
        </p:nvSpPr>
        <p:spPr>
          <a:xfrm>
            <a:off x="5549544" y="797537"/>
            <a:ext cx="1591056" cy="1536192"/>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7009CD0-5B19-8741-8102-B0F44DA0A250}"/>
              </a:ext>
            </a:extLst>
          </p:cNvPr>
          <p:cNvSpPr txBox="1"/>
          <p:nvPr/>
        </p:nvSpPr>
        <p:spPr>
          <a:xfrm>
            <a:off x="801995" y="3796503"/>
            <a:ext cx="10640343" cy="1200329"/>
          </a:xfrm>
          <a:prstGeom prst="rect">
            <a:avLst/>
          </a:prstGeom>
          <a:noFill/>
        </p:spPr>
        <p:txBody>
          <a:bodyPr wrap="square" rtlCol="0">
            <a:spAutoFit/>
          </a:bodyPr>
          <a:lstStyle/>
          <a:p>
            <a:r>
              <a:rPr lang="en-US" sz="3600" dirty="0"/>
              <a:t>The state of a qubit is described by two numbers called </a:t>
            </a:r>
            <a:r>
              <a:rPr lang="en-US" sz="3600" b="1" i="1" dirty="0"/>
              <a:t>amplitudes</a:t>
            </a:r>
            <a:r>
              <a:rPr lang="en-US" sz="3600" dirty="0"/>
              <a:t>... </a:t>
            </a:r>
          </a:p>
        </p:txBody>
      </p:sp>
      <p:sp>
        <p:nvSpPr>
          <p:cNvPr id="10" name="TextBox 9">
            <a:extLst>
              <a:ext uri="{FF2B5EF4-FFF2-40B4-BE49-F238E27FC236}">
                <a16:creationId xmlns:a16="http://schemas.microsoft.com/office/drawing/2014/main" id="{273DD8C9-0385-8441-8288-B19DBCB0C94B}"/>
              </a:ext>
            </a:extLst>
          </p:cNvPr>
          <p:cNvSpPr txBox="1"/>
          <p:nvPr/>
        </p:nvSpPr>
        <p:spPr>
          <a:xfrm>
            <a:off x="5875279" y="1419734"/>
            <a:ext cx="493776" cy="769441"/>
          </a:xfrm>
          <a:prstGeom prst="rect">
            <a:avLst/>
          </a:prstGeom>
          <a:solidFill>
            <a:schemeClr val="bg1"/>
          </a:solidFill>
        </p:spPr>
        <p:txBody>
          <a:bodyPr wrap="square" rtlCol="0">
            <a:spAutoFit/>
          </a:bodyPr>
          <a:lstStyle/>
          <a:p>
            <a:r>
              <a:rPr lang="en-US" sz="4400" dirty="0"/>
              <a:t>1</a:t>
            </a:r>
          </a:p>
        </p:txBody>
      </p:sp>
      <p:sp>
        <p:nvSpPr>
          <p:cNvPr id="9" name="TextBox 8">
            <a:extLst>
              <a:ext uri="{FF2B5EF4-FFF2-40B4-BE49-F238E27FC236}">
                <a16:creationId xmlns:a16="http://schemas.microsoft.com/office/drawing/2014/main" id="{A5142D2E-FE0B-4D40-9B6F-CE21BE4116B2}"/>
              </a:ext>
            </a:extLst>
          </p:cNvPr>
          <p:cNvSpPr txBox="1"/>
          <p:nvPr/>
        </p:nvSpPr>
        <p:spPr>
          <a:xfrm>
            <a:off x="5875280" y="1310265"/>
            <a:ext cx="493776" cy="769441"/>
          </a:xfrm>
          <a:prstGeom prst="rect">
            <a:avLst/>
          </a:prstGeom>
          <a:noFill/>
        </p:spPr>
        <p:txBody>
          <a:bodyPr wrap="square" rtlCol="0">
            <a:spAutoFit/>
          </a:bodyPr>
          <a:lstStyle/>
          <a:p>
            <a:r>
              <a:rPr lang="en-US" sz="4400" dirty="0"/>
              <a:t>0</a:t>
            </a:r>
          </a:p>
        </p:txBody>
      </p:sp>
      <p:sp>
        <p:nvSpPr>
          <p:cNvPr id="18" name="Rectangle 17">
            <a:extLst>
              <a:ext uri="{FF2B5EF4-FFF2-40B4-BE49-F238E27FC236}">
                <a16:creationId xmlns:a16="http://schemas.microsoft.com/office/drawing/2014/main" id="{7011B04C-C4E3-554E-895A-51076B1117AF}"/>
              </a:ext>
            </a:extLst>
          </p:cNvPr>
          <p:cNvSpPr/>
          <p:nvPr/>
        </p:nvSpPr>
        <p:spPr>
          <a:xfrm>
            <a:off x="5549544" y="1255814"/>
            <a:ext cx="1178442" cy="1097280"/>
          </a:xfrm>
          <a:prstGeom prst="rect">
            <a:avLst/>
          </a:prstGeom>
          <a:solidFill>
            <a:srgbClr val="1F4E79">
              <a:alpha val="27059"/>
            </a:srgb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4312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C67B4-E3B8-753E-E61E-0F03EE728C6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3AF449DF-2DA1-F936-E0B6-2E587F5D415D}"/>
              </a:ext>
            </a:extLst>
          </p:cNvPr>
          <p:cNvSpPr txBox="1"/>
          <p:nvPr/>
        </p:nvSpPr>
        <p:spPr>
          <a:xfrm>
            <a:off x="788298" y="2765787"/>
            <a:ext cx="2686422" cy="461665"/>
          </a:xfrm>
          <a:prstGeom prst="rect">
            <a:avLst/>
          </a:prstGeom>
          <a:noFill/>
        </p:spPr>
        <p:txBody>
          <a:bodyPr wrap="square" rtlCol="0">
            <a:spAutoFit/>
          </a:bodyPr>
          <a:lstStyle/>
          <a:p>
            <a:r>
              <a:rPr lang="en-US" sz="2400" b="1" dirty="0"/>
              <a:t>Quantum computer</a:t>
            </a:r>
          </a:p>
        </p:txBody>
      </p:sp>
      <p:sp>
        <p:nvSpPr>
          <p:cNvPr id="7" name="TextBox 6">
            <a:extLst>
              <a:ext uri="{FF2B5EF4-FFF2-40B4-BE49-F238E27FC236}">
                <a16:creationId xmlns:a16="http://schemas.microsoft.com/office/drawing/2014/main" id="{5C706D52-3F4C-A374-20AB-3C01EC860451}"/>
              </a:ext>
            </a:extLst>
          </p:cNvPr>
          <p:cNvSpPr txBox="1"/>
          <p:nvPr/>
        </p:nvSpPr>
        <p:spPr>
          <a:xfrm>
            <a:off x="5256665" y="2765786"/>
            <a:ext cx="3792741" cy="461665"/>
          </a:xfrm>
          <a:prstGeom prst="rect">
            <a:avLst/>
          </a:prstGeom>
          <a:noFill/>
        </p:spPr>
        <p:txBody>
          <a:bodyPr wrap="square" rtlCol="0">
            <a:spAutoFit/>
          </a:bodyPr>
          <a:lstStyle/>
          <a:p>
            <a:r>
              <a:rPr lang="en-US" sz="2400" b="1" dirty="0"/>
              <a:t>Quantum bit (“qubit”)</a:t>
            </a:r>
          </a:p>
        </p:txBody>
      </p:sp>
      <p:pic>
        <p:nvPicPr>
          <p:cNvPr id="1026" name="Picture 2" descr="452 Quantum Computing Illustrations &amp; Clip Art - iStock">
            <a:extLst>
              <a:ext uri="{FF2B5EF4-FFF2-40B4-BE49-F238E27FC236}">
                <a16:creationId xmlns:a16="http://schemas.microsoft.com/office/drawing/2014/main" id="{8C6CF320-544C-9797-6F8B-9847CDF4AD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372981" y="501954"/>
            <a:ext cx="1364791" cy="2255493"/>
          </a:xfrm>
          <a:prstGeom prst="rect">
            <a:avLst/>
          </a:prstGeom>
          <a:noFill/>
          <a:extLst>
            <a:ext uri="{909E8E84-426E-40DD-AFC4-6F175D3DCCD1}">
              <a14:hiddenFill xmlns:a14="http://schemas.microsoft.com/office/drawing/2010/main">
                <a:solidFill>
                  <a:srgbClr val="FFFFFF"/>
                </a:solidFill>
              </a14:hiddenFill>
            </a:ext>
          </a:extLst>
        </p:spPr>
      </p:pic>
      <p:sp>
        <p:nvSpPr>
          <p:cNvPr id="17" name="Cube 16">
            <a:extLst>
              <a:ext uri="{FF2B5EF4-FFF2-40B4-BE49-F238E27FC236}">
                <a16:creationId xmlns:a16="http://schemas.microsoft.com/office/drawing/2014/main" id="{211245BE-DE19-731E-0275-C11E0058DA7B}"/>
              </a:ext>
            </a:extLst>
          </p:cNvPr>
          <p:cNvSpPr/>
          <p:nvPr/>
        </p:nvSpPr>
        <p:spPr>
          <a:xfrm>
            <a:off x="5549544" y="797537"/>
            <a:ext cx="1591056" cy="1536192"/>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DB2FD91-15E6-45B8-CE37-E964010C18C4}"/>
              </a:ext>
            </a:extLst>
          </p:cNvPr>
          <p:cNvSpPr txBox="1"/>
          <p:nvPr/>
        </p:nvSpPr>
        <p:spPr>
          <a:xfrm>
            <a:off x="801995" y="3796503"/>
            <a:ext cx="10640343" cy="1754326"/>
          </a:xfrm>
          <a:prstGeom prst="rect">
            <a:avLst/>
          </a:prstGeom>
          <a:noFill/>
        </p:spPr>
        <p:txBody>
          <a:bodyPr wrap="square" rtlCol="0">
            <a:spAutoFit/>
          </a:bodyPr>
          <a:lstStyle/>
          <a:p>
            <a:r>
              <a:rPr lang="en-US" sz="3600" dirty="0"/>
              <a:t>The state of a qubit is described by two numbers called </a:t>
            </a:r>
            <a:r>
              <a:rPr lang="en-US" sz="3600" b="1" i="1" dirty="0"/>
              <a:t>amplitudes</a:t>
            </a:r>
            <a:r>
              <a:rPr lang="en-US" sz="3600" dirty="0"/>
              <a:t>... these are “quantum probabilities”, which can be both positive and negative!</a:t>
            </a:r>
          </a:p>
        </p:txBody>
      </p:sp>
      <p:sp>
        <p:nvSpPr>
          <p:cNvPr id="10" name="TextBox 9">
            <a:extLst>
              <a:ext uri="{FF2B5EF4-FFF2-40B4-BE49-F238E27FC236}">
                <a16:creationId xmlns:a16="http://schemas.microsoft.com/office/drawing/2014/main" id="{BB457A06-AEF6-361F-D719-C7CED45600E7}"/>
              </a:ext>
            </a:extLst>
          </p:cNvPr>
          <p:cNvSpPr txBox="1"/>
          <p:nvPr/>
        </p:nvSpPr>
        <p:spPr>
          <a:xfrm>
            <a:off x="5875279" y="1419734"/>
            <a:ext cx="493776" cy="769441"/>
          </a:xfrm>
          <a:prstGeom prst="rect">
            <a:avLst/>
          </a:prstGeom>
          <a:solidFill>
            <a:schemeClr val="bg1"/>
          </a:solidFill>
        </p:spPr>
        <p:txBody>
          <a:bodyPr wrap="square" rtlCol="0">
            <a:spAutoFit/>
          </a:bodyPr>
          <a:lstStyle/>
          <a:p>
            <a:r>
              <a:rPr lang="en-US" sz="4400" dirty="0"/>
              <a:t>1</a:t>
            </a:r>
          </a:p>
        </p:txBody>
      </p:sp>
      <p:sp>
        <p:nvSpPr>
          <p:cNvPr id="9" name="TextBox 8">
            <a:extLst>
              <a:ext uri="{FF2B5EF4-FFF2-40B4-BE49-F238E27FC236}">
                <a16:creationId xmlns:a16="http://schemas.microsoft.com/office/drawing/2014/main" id="{990E0172-9D1B-2016-3F0B-161F15913F6E}"/>
              </a:ext>
            </a:extLst>
          </p:cNvPr>
          <p:cNvSpPr txBox="1"/>
          <p:nvPr/>
        </p:nvSpPr>
        <p:spPr>
          <a:xfrm>
            <a:off x="5875280" y="1310265"/>
            <a:ext cx="493776" cy="769441"/>
          </a:xfrm>
          <a:prstGeom prst="rect">
            <a:avLst/>
          </a:prstGeom>
          <a:noFill/>
        </p:spPr>
        <p:txBody>
          <a:bodyPr wrap="square" rtlCol="0">
            <a:spAutoFit/>
          </a:bodyPr>
          <a:lstStyle/>
          <a:p>
            <a:r>
              <a:rPr lang="en-US" sz="4400" dirty="0"/>
              <a:t>0</a:t>
            </a:r>
          </a:p>
        </p:txBody>
      </p:sp>
      <p:sp>
        <p:nvSpPr>
          <p:cNvPr id="18" name="Rectangle 17">
            <a:extLst>
              <a:ext uri="{FF2B5EF4-FFF2-40B4-BE49-F238E27FC236}">
                <a16:creationId xmlns:a16="http://schemas.microsoft.com/office/drawing/2014/main" id="{FE353CCD-287E-116B-5B04-21489D29942B}"/>
              </a:ext>
            </a:extLst>
          </p:cNvPr>
          <p:cNvSpPr/>
          <p:nvPr/>
        </p:nvSpPr>
        <p:spPr>
          <a:xfrm>
            <a:off x="5549544" y="1255814"/>
            <a:ext cx="1178442" cy="1097280"/>
          </a:xfrm>
          <a:prstGeom prst="rect">
            <a:avLst/>
          </a:prstGeom>
          <a:solidFill>
            <a:srgbClr val="1F4E79">
              <a:alpha val="27059"/>
            </a:srgb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8784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8298" y="2765787"/>
            <a:ext cx="2686422" cy="461665"/>
          </a:xfrm>
          <a:prstGeom prst="rect">
            <a:avLst/>
          </a:prstGeom>
          <a:noFill/>
        </p:spPr>
        <p:txBody>
          <a:bodyPr wrap="square" rtlCol="0">
            <a:spAutoFit/>
          </a:bodyPr>
          <a:lstStyle/>
          <a:p>
            <a:r>
              <a:rPr lang="en-US" sz="2400" b="1" dirty="0"/>
              <a:t>Quantum computer</a:t>
            </a:r>
          </a:p>
        </p:txBody>
      </p:sp>
      <p:sp>
        <p:nvSpPr>
          <p:cNvPr id="7" name="TextBox 6"/>
          <p:cNvSpPr txBox="1"/>
          <p:nvPr/>
        </p:nvSpPr>
        <p:spPr>
          <a:xfrm>
            <a:off x="5256665" y="2765786"/>
            <a:ext cx="3792741" cy="461665"/>
          </a:xfrm>
          <a:prstGeom prst="rect">
            <a:avLst/>
          </a:prstGeom>
          <a:noFill/>
        </p:spPr>
        <p:txBody>
          <a:bodyPr wrap="square" rtlCol="0">
            <a:spAutoFit/>
          </a:bodyPr>
          <a:lstStyle/>
          <a:p>
            <a:r>
              <a:rPr lang="en-US" sz="2400" b="1" dirty="0"/>
              <a:t>Quantum bit (“qubit”)</a:t>
            </a:r>
          </a:p>
        </p:txBody>
      </p:sp>
      <p:pic>
        <p:nvPicPr>
          <p:cNvPr id="1026" name="Picture 2" descr="452 Quantum Computing Illustrations &amp; Clip Art - iStock">
            <a:extLst>
              <a:ext uri="{FF2B5EF4-FFF2-40B4-BE49-F238E27FC236}">
                <a16:creationId xmlns:a16="http://schemas.microsoft.com/office/drawing/2014/main" id="{C963A11B-2341-C845-81EE-C580062D9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372981" y="501954"/>
            <a:ext cx="1364791" cy="2255493"/>
          </a:xfrm>
          <a:prstGeom prst="rect">
            <a:avLst/>
          </a:prstGeom>
          <a:noFill/>
          <a:extLst>
            <a:ext uri="{909E8E84-426E-40DD-AFC4-6F175D3DCCD1}">
              <a14:hiddenFill xmlns:a14="http://schemas.microsoft.com/office/drawing/2010/main">
                <a:solidFill>
                  <a:srgbClr val="FFFFFF"/>
                </a:solidFill>
              </a14:hiddenFill>
            </a:ext>
          </a:extLst>
        </p:spPr>
      </p:pic>
      <p:sp>
        <p:nvSpPr>
          <p:cNvPr id="17" name="Cube 16">
            <a:extLst>
              <a:ext uri="{FF2B5EF4-FFF2-40B4-BE49-F238E27FC236}">
                <a16:creationId xmlns:a16="http://schemas.microsoft.com/office/drawing/2014/main" id="{A0CBF9BA-C80F-314A-84C0-A26000BA6A88}"/>
              </a:ext>
            </a:extLst>
          </p:cNvPr>
          <p:cNvSpPr/>
          <p:nvPr/>
        </p:nvSpPr>
        <p:spPr>
          <a:xfrm>
            <a:off x="5549544" y="797537"/>
            <a:ext cx="1591056" cy="1536192"/>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27009CD0-5B19-8741-8102-B0F44DA0A250}"/>
                  </a:ext>
                </a:extLst>
              </p:cNvPr>
              <p:cNvSpPr txBox="1"/>
              <p:nvPr/>
            </p:nvSpPr>
            <p:spPr>
              <a:xfrm>
                <a:off x="775828" y="3744982"/>
                <a:ext cx="10640343" cy="3318986"/>
              </a:xfrm>
              <a:prstGeom prst="rect">
                <a:avLst/>
              </a:prstGeom>
              <a:noFill/>
            </p:spPr>
            <p:txBody>
              <a:bodyPr wrap="square" rtlCol="0">
                <a:spAutoFit/>
              </a:bodyPr>
              <a:lstStyle/>
              <a:p>
                <a:r>
                  <a:rPr lang="en-US" sz="3600" dirty="0"/>
                  <a:t>For example, a qubit can have “quantum probability” </a:t>
                </a:r>
              </a:p>
              <a:p>
                <a:r>
                  <a:rPr lang="en-US" sz="3600" b="0" dirty="0"/>
                  <a:t>+ </a:t>
                </a:r>
                <a14:m>
                  <m:oMath xmlns:m="http://schemas.openxmlformats.org/officeDocument/2006/math">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1</m:t>
                        </m:r>
                      </m:num>
                      <m:den>
                        <m:r>
                          <a:rPr lang="en-US" sz="3600" b="0" i="1" smtClean="0">
                            <a:latin typeface="Cambria Math" panose="02040503050406030204" pitchFamily="18" charset="0"/>
                          </a:rPr>
                          <m:t>2</m:t>
                        </m:r>
                      </m:den>
                    </m:f>
                  </m:oMath>
                </a14:m>
                <a:r>
                  <a:rPr lang="en-US" sz="3600" dirty="0"/>
                  <a:t> of being 0 , and </a:t>
                </a:r>
                <a:br>
                  <a:rPr lang="en-US" sz="3600" b="0" i="1" dirty="0">
                    <a:latin typeface="Cambria Math" panose="02040503050406030204" pitchFamily="18" charset="0"/>
                  </a:rPr>
                </a:br>
                <a14:m>
                  <m:oMath xmlns:m="http://schemas.openxmlformats.org/officeDocument/2006/math">
                    <m:r>
                      <a:rPr lang="en-CA" sz="3600" b="0" i="1" smtClean="0">
                        <a:latin typeface="Cambria Math" panose="02040503050406030204" pitchFamily="18" charset="0"/>
                      </a:rPr>
                      <m:t>−</m:t>
                    </m:r>
                    <m:f>
                      <m:fPr>
                        <m:ctrlPr>
                          <a:rPr lang="en-US" sz="3600" b="0" i="1" smtClean="0">
                            <a:latin typeface="Cambria Math" panose="02040503050406030204" pitchFamily="18" charset="0"/>
                          </a:rPr>
                        </m:ctrlPr>
                      </m:fPr>
                      <m:num>
                        <m:r>
                          <a:rPr lang="en-US" sz="3600" b="0" i="1" smtClean="0">
                            <a:latin typeface="Cambria Math" panose="02040503050406030204" pitchFamily="18" charset="0"/>
                          </a:rPr>
                          <m:t>1</m:t>
                        </m:r>
                      </m:num>
                      <m:den>
                        <m:r>
                          <a:rPr lang="en-US" sz="3600" b="0" i="1" smtClean="0">
                            <a:latin typeface="Cambria Math" panose="02040503050406030204" pitchFamily="18" charset="0"/>
                          </a:rPr>
                          <m:t>2</m:t>
                        </m:r>
                      </m:den>
                    </m:f>
                  </m:oMath>
                </a14:m>
                <a:r>
                  <a:rPr lang="en-US" sz="3600" dirty="0"/>
                  <a:t> of being 1</a:t>
                </a:r>
              </a:p>
              <a:p>
                <a:pPr marL="571500" indent="-571500">
                  <a:buFont typeface="Arial" panose="020B0604020202020204" pitchFamily="34" charset="0"/>
                  <a:buChar char="•"/>
                </a:pPr>
                <a:endParaRPr lang="en-US" sz="3600" dirty="0"/>
              </a:p>
              <a:p>
                <a:endParaRPr lang="en-US" sz="3600" dirty="0"/>
              </a:p>
            </p:txBody>
          </p:sp>
        </mc:Choice>
        <mc:Fallback>
          <p:sp>
            <p:nvSpPr>
              <p:cNvPr id="8" name="TextBox 7">
                <a:extLst>
                  <a:ext uri="{FF2B5EF4-FFF2-40B4-BE49-F238E27FC236}">
                    <a16:creationId xmlns:a16="http://schemas.microsoft.com/office/drawing/2014/main" id="{27009CD0-5B19-8741-8102-B0F44DA0A250}"/>
                  </a:ext>
                </a:extLst>
              </p:cNvPr>
              <p:cNvSpPr txBox="1">
                <a:spLocks noRot="1" noChangeAspect="1" noMove="1" noResize="1" noEditPoints="1" noAdjustHandles="1" noChangeArrowheads="1" noChangeShapeType="1" noTextEdit="1"/>
              </p:cNvSpPr>
              <p:nvPr/>
            </p:nvSpPr>
            <p:spPr>
              <a:xfrm>
                <a:off x="775828" y="3744982"/>
                <a:ext cx="10640343" cy="3318986"/>
              </a:xfrm>
              <a:prstGeom prst="rect">
                <a:avLst/>
              </a:prstGeom>
              <a:blipFill>
                <a:blip r:embed="rId4"/>
                <a:stretch>
                  <a:fillRect l="-1667" t="-2662"/>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273DD8C9-0385-8441-8288-B19DBCB0C94B}"/>
              </a:ext>
            </a:extLst>
          </p:cNvPr>
          <p:cNvSpPr txBox="1"/>
          <p:nvPr/>
        </p:nvSpPr>
        <p:spPr>
          <a:xfrm>
            <a:off x="5875279" y="1419734"/>
            <a:ext cx="493776" cy="769441"/>
          </a:xfrm>
          <a:prstGeom prst="rect">
            <a:avLst/>
          </a:prstGeom>
          <a:solidFill>
            <a:schemeClr val="bg1"/>
          </a:solidFill>
        </p:spPr>
        <p:txBody>
          <a:bodyPr wrap="square" rtlCol="0">
            <a:spAutoFit/>
          </a:bodyPr>
          <a:lstStyle/>
          <a:p>
            <a:r>
              <a:rPr lang="en-US" sz="4400" dirty="0"/>
              <a:t>1</a:t>
            </a:r>
          </a:p>
        </p:txBody>
      </p:sp>
      <p:sp>
        <p:nvSpPr>
          <p:cNvPr id="9" name="TextBox 8">
            <a:extLst>
              <a:ext uri="{FF2B5EF4-FFF2-40B4-BE49-F238E27FC236}">
                <a16:creationId xmlns:a16="http://schemas.microsoft.com/office/drawing/2014/main" id="{A5142D2E-FE0B-4D40-9B6F-CE21BE4116B2}"/>
              </a:ext>
            </a:extLst>
          </p:cNvPr>
          <p:cNvSpPr txBox="1"/>
          <p:nvPr/>
        </p:nvSpPr>
        <p:spPr>
          <a:xfrm>
            <a:off x="5875280" y="1310265"/>
            <a:ext cx="493776" cy="769441"/>
          </a:xfrm>
          <a:prstGeom prst="rect">
            <a:avLst/>
          </a:prstGeom>
          <a:noFill/>
        </p:spPr>
        <p:txBody>
          <a:bodyPr wrap="square" rtlCol="0">
            <a:spAutoFit/>
          </a:bodyPr>
          <a:lstStyle/>
          <a:p>
            <a:r>
              <a:rPr lang="en-US" sz="4400" dirty="0"/>
              <a:t>0</a:t>
            </a:r>
          </a:p>
        </p:txBody>
      </p:sp>
      <p:sp>
        <p:nvSpPr>
          <p:cNvPr id="18" name="Rectangle 17">
            <a:extLst>
              <a:ext uri="{FF2B5EF4-FFF2-40B4-BE49-F238E27FC236}">
                <a16:creationId xmlns:a16="http://schemas.microsoft.com/office/drawing/2014/main" id="{7011B04C-C4E3-554E-895A-51076B1117AF}"/>
              </a:ext>
            </a:extLst>
          </p:cNvPr>
          <p:cNvSpPr/>
          <p:nvPr/>
        </p:nvSpPr>
        <p:spPr>
          <a:xfrm>
            <a:off x="5549544" y="1255814"/>
            <a:ext cx="1178442" cy="1097280"/>
          </a:xfrm>
          <a:prstGeom prst="rect">
            <a:avLst/>
          </a:prstGeom>
          <a:solidFill>
            <a:srgbClr val="1F4E79">
              <a:alpha val="27059"/>
            </a:srgb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48892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08EE3-1396-7D7E-23C4-D29CE3ECC9A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21128B1-4A00-32E6-DC13-36AE19A91D5C}"/>
              </a:ext>
            </a:extLst>
          </p:cNvPr>
          <p:cNvSpPr txBox="1"/>
          <p:nvPr/>
        </p:nvSpPr>
        <p:spPr>
          <a:xfrm>
            <a:off x="788298" y="2765787"/>
            <a:ext cx="2686422" cy="461665"/>
          </a:xfrm>
          <a:prstGeom prst="rect">
            <a:avLst/>
          </a:prstGeom>
          <a:noFill/>
        </p:spPr>
        <p:txBody>
          <a:bodyPr wrap="square" rtlCol="0">
            <a:spAutoFit/>
          </a:bodyPr>
          <a:lstStyle/>
          <a:p>
            <a:r>
              <a:rPr lang="en-US" sz="2400" b="1" dirty="0"/>
              <a:t>Quantum computer</a:t>
            </a:r>
          </a:p>
        </p:txBody>
      </p:sp>
      <p:sp>
        <p:nvSpPr>
          <p:cNvPr id="7" name="TextBox 6">
            <a:extLst>
              <a:ext uri="{FF2B5EF4-FFF2-40B4-BE49-F238E27FC236}">
                <a16:creationId xmlns:a16="http://schemas.microsoft.com/office/drawing/2014/main" id="{1241416D-0DB8-8699-F161-040246130E11}"/>
              </a:ext>
            </a:extLst>
          </p:cNvPr>
          <p:cNvSpPr txBox="1"/>
          <p:nvPr/>
        </p:nvSpPr>
        <p:spPr>
          <a:xfrm>
            <a:off x="5256665" y="2765786"/>
            <a:ext cx="3792741" cy="461665"/>
          </a:xfrm>
          <a:prstGeom prst="rect">
            <a:avLst/>
          </a:prstGeom>
          <a:noFill/>
        </p:spPr>
        <p:txBody>
          <a:bodyPr wrap="square" rtlCol="0">
            <a:spAutoFit/>
          </a:bodyPr>
          <a:lstStyle/>
          <a:p>
            <a:r>
              <a:rPr lang="en-US" sz="2400" b="1" dirty="0"/>
              <a:t>Quantum bit (“qubit”)</a:t>
            </a:r>
          </a:p>
        </p:txBody>
      </p:sp>
      <p:pic>
        <p:nvPicPr>
          <p:cNvPr id="1026" name="Picture 2" descr="452 Quantum Computing Illustrations &amp; Clip Art - iStock">
            <a:extLst>
              <a:ext uri="{FF2B5EF4-FFF2-40B4-BE49-F238E27FC236}">
                <a16:creationId xmlns:a16="http://schemas.microsoft.com/office/drawing/2014/main" id="{967456F5-8271-7A7E-86F9-3747E27685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372981" y="501954"/>
            <a:ext cx="1364791" cy="2255493"/>
          </a:xfrm>
          <a:prstGeom prst="rect">
            <a:avLst/>
          </a:prstGeom>
          <a:noFill/>
          <a:extLst>
            <a:ext uri="{909E8E84-426E-40DD-AFC4-6F175D3DCCD1}">
              <a14:hiddenFill xmlns:a14="http://schemas.microsoft.com/office/drawing/2010/main">
                <a:solidFill>
                  <a:srgbClr val="FFFFFF"/>
                </a:solidFill>
              </a14:hiddenFill>
            </a:ext>
          </a:extLst>
        </p:spPr>
      </p:pic>
      <p:sp>
        <p:nvSpPr>
          <p:cNvPr id="17" name="Cube 16">
            <a:extLst>
              <a:ext uri="{FF2B5EF4-FFF2-40B4-BE49-F238E27FC236}">
                <a16:creationId xmlns:a16="http://schemas.microsoft.com/office/drawing/2014/main" id="{98FED391-1A3C-2208-8DD5-012288565EAA}"/>
              </a:ext>
            </a:extLst>
          </p:cNvPr>
          <p:cNvSpPr/>
          <p:nvPr/>
        </p:nvSpPr>
        <p:spPr>
          <a:xfrm>
            <a:off x="5549544" y="797537"/>
            <a:ext cx="1591056" cy="1536192"/>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EF72267-A0F9-B4CA-F5CB-D4C1BD00AAA9}"/>
              </a:ext>
            </a:extLst>
          </p:cNvPr>
          <p:cNvSpPr/>
          <p:nvPr/>
        </p:nvSpPr>
        <p:spPr>
          <a:xfrm>
            <a:off x="4368918" y="1236449"/>
            <a:ext cx="1178442" cy="1097280"/>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3A37F0E-8847-81FD-990B-09E5156069C5}"/>
              </a:ext>
            </a:extLst>
          </p:cNvPr>
          <p:cNvSpPr txBox="1"/>
          <p:nvPr/>
        </p:nvSpPr>
        <p:spPr>
          <a:xfrm>
            <a:off x="5849112" y="1415370"/>
            <a:ext cx="493776" cy="769441"/>
          </a:xfrm>
          <a:prstGeom prst="rect">
            <a:avLst/>
          </a:prstGeom>
          <a:solidFill>
            <a:schemeClr val="bg1"/>
          </a:solidFill>
        </p:spPr>
        <p:txBody>
          <a:bodyPr wrap="square" rtlCol="0">
            <a:spAutoFit/>
          </a:bodyPr>
          <a:lstStyle/>
          <a:p>
            <a:r>
              <a:rPr lang="en-US" sz="4400" dirty="0"/>
              <a:t>1</a:t>
            </a:r>
          </a:p>
        </p:txBody>
      </p:sp>
      <p:sp>
        <p:nvSpPr>
          <p:cNvPr id="2" name="TextBox 1">
            <a:extLst>
              <a:ext uri="{FF2B5EF4-FFF2-40B4-BE49-F238E27FC236}">
                <a16:creationId xmlns:a16="http://schemas.microsoft.com/office/drawing/2014/main" id="{F0B4D483-DB70-02D7-03BD-391C429B9F40}"/>
              </a:ext>
            </a:extLst>
          </p:cNvPr>
          <p:cNvSpPr txBox="1"/>
          <p:nvPr/>
        </p:nvSpPr>
        <p:spPr>
          <a:xfrm>
            <a:off x="1022716" y="4186818"/>
            <a:ext cx="10640343" cy="1754326"/>
          </a:xfrm>
          <a:prstGeom prst="rect">
            <a:avLst/>
          </a:prstGeom>
          <a:noFill/>
        </p:spPr>
        <p:txBody>
          <a:bodyPr wrap="square" rtlCol="0">
            <a:spAutoFit/>
          </a:bodyPr>
          <a:lstStyle/>
          <a:p>
            <a:r>
              <a:rPr lang="en-US" sz="3600" dirty="0"/>
              <a:t>Quantum probabilities can’t be directly observed… observing the qubit ”collapses” the state of qubit into classical probabilities.</a:t>
            </a:r>
          </a:p>
        </p:txBody>
      </p:sp>
    </p:spTree>
    <p:extLst>
      <p:ext uri="{BB962C8B-B14F-4D97-AF65-F5344CB8AC3E}">
        <p14:creationId xmlns:p14="http://schemas.microsoft.com/office/powerpoint/2010/main" val="3828923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8298" y="2765787"/>
            <a:ext cx="2686422" cy="461665"/>
          </a:xfrm>
          <a:prstGeom prst="rect">
            <a:avLst/>
          </a:prstGeom>
          <a:noFill/>
        </p:spPr>
        <p:txBody>
          <a:bodyPr wrap="square" rtlCol="0">
            <a:spAutoFit/>
          </a:bodyPr>
          <a:lstStyle/>
          <a:p>
            <a:r>
              <a:rPr lang="en-US" sz="2400" b="1" dirty="0"/>
              <a:t>Quantum computer</a:t>
            </a:r>
          </a:p>
        </p:txBody>
      </p:sp>
      <p:pic>
        <p:nvPicPr>
          <p:cNvPr id="1026" name="Picture 2" descr="452 Quantum Computing Illustrations &amp; Clip Art - iStock">
            <a:extLst>
              <a:ext uri="{FF2B5EF4-FFF2-40B4-BE49-F238E27FC236}">
                <a16:creationId xmlns:a16="http://schemas.microsoft.com/office/drawing/2014/main" id="{C963A11B-2341-C845-81EE-C580062D9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372981" y="501954"/>
            <a:ext cx="1364791" cy="225549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F4CD829A-4F76-B740-9375-A705E7E1D2FB}"/>
                  </a:ext>
                </a:extLst>
              </p:cNvPr>
              <p:cNvSpPr txBox="1"/>
              <p:nvPr/>
            </p:nvSpPr>
            <p:spPr>
              <a:xfrm>
                <a:off x="1008372" y="3704976"/>
                <a:ext cx="10640343" cy="2308324"/>
              </a:xfrm>
              <a:prstGeom prst="rect">
                <a:avLst/>
              </a:prstGeom>
              <a:noFill/>
            </p:spPr>
            <p:txBody>
              <a:bodyPr wrap="square" rtlCol="0">
                <a:spAutoFit/>
              </a:bodyPr>
              <a:lstStyle/>
              <a:p>
                <a:r>
                  <a:rPr lang="en-US" sz="3600" dirty="0"/>
                  <a:t>The power of quantum computing comes through when it uses </a:t>
                </a:r>
                <a:r>
                  <a:rPr lang="en-US" sz="3600" b="1" dirty="0"/>
                  <a:t>many qubits</a:t>
                </a:r>
                <a:r>
                  <a:rPr lang="en-US" sz="3600" dirty="0"/>
                  <a:t>. </a:t>
                </a:r>
                <a14:m>
                  <m:oMath xmlns:m="http://schemas.openxmlformats.org/officeDocument/2006/math">
                    <m:r>
                      <a:rPr lang="en-CA" sz="3600" b="0" i="1" smtClean="0">
                        <a:latin typeface="Cambria Math" panose="02040503050406030204" pitchFamily="18" charset="0"/>
                      </a:rPr>
                      <m:t>𝑁</m:t>
                    </m:r>
                  </m:oMath>
                </a14:m>
                <a:r>
                  <a:rPr lang="en-US" sz="3600" dirty="0"/>
                  <a:t> qubits requires </a:t>
                </a:r>
                <a14:m>
                  <m:oMath xmlns:m="http://schemas.openxmlformats.org/officeDocument/2006/math">
                    <m:sSup>
                      <m:sSupPr>
                        <m:ctrlPr>
                          <a:rPr lang="en-CA" sz="3600" b="0" i="1" smtClean="0">
                            <a:latin typeface="Cambria Math" panose="02040503050406030204" pitchFamily="18" charset="0"/>
                          </a:rPr>
                        </m:ctrlPr>
                      </m:sSupPr>
                      <m:e>
                        <m:r>
                          <a:rPr lang="en-CA" sz="3600" b="0" i="1" smtClean="0">
                            <a:latin typeface="Cambria Math" panose="02040503050406030204" pitchFamily="18" charset="0"/>
                          </a:rPr>
                          <m:t>2</m:t>
                        </m:r>
                      </m:e>
                      <m:sup>
                        <m:r>
                          <a:rPr lang="en-CA" sz="3600" b="0" i="1" smtClean="0">
                            <a:latin typeface="Cambria Math" panose="02040503050406030204" pitchFamily="18" charset="0"/>
                          </a:rPr>
                          <m:t>𝑁</m:t>
                        </m:r>
                      </m:sup>
                    </m:sSup>
                  </m:oMath>
                </a14:m>
                <a:r>
                  <a:rPr lang="en-US" sz="3600" dirty="0"/>
                  <a:t> different amplitudes to describe – </a:t>
                </a:r>
                <a:br>
                  <a:rPr lang="en-US" sz="3600" dirty="0"/>
                </a:br>
                <a:r>
                  <a:rPr lang="en-US" sz="3600" b="1" dirty="0"/>
                  <a:t>whole is (</a:t>
                </a:r>
                <a:r>
                  <a:rPr lang="en-US" sz="3600" b="1" dirty="0" err="1"/>
                  <a:t>waaaaay</a:t>
                </a:r>
                <a:r>
                  <a:rPr lang="en-US" sz="3600" b="1" dirty="0"/>
                  <a:t>) more than sum of its parts!</a:t>
                </a:r>
                <a:endParaRPr lang="en-US" sz="3600" dirty="0"/>
              </a:p>
            </p:txBody>
          </p:sp>
        </mc:Choice>
        <mc:Fallback xmlns="">
          <p:sp>
            <p:nvSpPr>
              <p:cNvPr id="19" name="TextBox 18">
                <a:extLst>
                  <a:ext uri="{FF2B5EF4-FFF2-40B4-BE49-F238E27FC236}">
                    <a16:creationId xmlns:a16="http://schemas.microsoft.com/office/drawing/2014/main" id="{F4CD829A-4F76-B740-9375-A705E7E1D2FB}"/>
                  </a:ext>
                </a:extLst>
              </p:cNvPr>
              <p:cNvSpPr txBox="1">
                <a:spLocks noRot="1" noChangeAspect="1" noMove="1" noResize="1" noEditPoints="1" noAdjustHandles="1" noChangeArrowheads="1" noChangeShapeType="1" noTextEdit="1"/>
              </p:cNvSpPr>
              <p:nvPr/>
            </p:nvSpPr>
            <p:spPr>
              <a:xfrm>
                <a:off x="1008372" y="3704976"/>
                <a:ext cx="10640343" cy="2308324"/>
              </a:xfrm>
              <a:prstGeom prst="rect">
                <a:avLst/>
              </a:prstGeom>
              <a:blipFill>
                <a:blip r:embed="rId4"/>
                <a:stretch>
                  <a:fillRect l="-1788" t="-3825" r="-1907" b="-8743"/>
                </a:stretch>
              </a:blipFill>
            </p:spPr>
            <p:txBody>
              <a:bodyPr/>
              <a:lstStyle/>
              <a:p>
                <a:r>
                  <a:rPr lang="en-US">
                    <a:noFill/>
                  </a:rPr>
                  <a:t> </a:t>
                </a:r>
              </a:p>
            </p:txBody>
          </p:sp>
        </mc:Fallback>
      </mc:AlternateContent>
      <p:grpSp>
        <p:nvGrpSpPr>
          <p:cNvPr id="2" name="Group 1">
            <a:extLst>
              <a:ext uri="{FF2B5EF4-FFF2-40B4-BE49-F238E27FC236}">
                <a16:creationId xmlns:a16="http://schemas.microsoft.com/office/drawing/2014/main" id="{A4E4AD12-BE84-774C-B397-91DD242AC21F}"/>
              </a:ext>
            </a:extLst>
          </p:cNvPr>
          <p:cNvGrpSpPr/>
          <p:nvPr/>
        </p:nvGrpSpPr>
        <p:grpSpPr>
          <a:xfrm>
            <a:off x="4801837" y="716572"/>
            <a:ext cx="2588326" cy="1945920"/>
            <a:chOff x="4391945" y="4215000"/>
            <a:chExt cx="2588326" cy="1945920"/>
          </a:xfrm>
        </p:grpSpPr>
        <p:sp>
          <p:nvSpPr>
            <p:cNvPr id="8" name="Cube 7">
              <a:extLst>
                <a:ext uri="{FF2B5EF4-FFF2-40B4-BE49-F238E27FC236}">
                  <a16:creationId xmlns:a16="http://schemas.microsoft.com/office/drawing/2014/main" id="{5DD79B44-D181-EF49-B241-4B43F31D8F5F}"/>
                </a:ext>
              </a:extLst>
            </p:cNvPr>
            <p:cNvSpPr/>
            <p:nvPr/>
          </p:nvSpPr>
          <p:spPr>
            <a:xfrm>
              <a:off x="4391945" y="4219086"/>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C7A4A10-A78A-7348-BEF6-ACCBBB566E05}"/>
                </a:ext>
              </a:extLst>
            </p:cNvPr>
            <p:cNvSpPr/>
            <p:nvPr/>
          </p:nvSpPr>
          <p:spPr>
            <a:xfrm>
              <a:off x="4391945" y="4339042"/>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be 9">
              <a:extLst>
                <a:ext uri="{FF2B5EF4-FFF2-40B4-BE49-F238E27FC236}">
                  <a16:creationId xmlns:a16="http://schemas.microsoft.com/office/drawing/2014/main" id="{0D04C63D-7563-3C4F-8419-0CB17B62B68B}"/>
                </a:ext>
              </a:extLst>
            </p:cNvPr>
            <p:cNvSpPr/>
            <p:nvPr/>
          </p:nvSpPr>
          <p:spPr>
            <a:xfrm>
              <a:off x="4823522" y="4215000"/>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479F5B9-36FD-484F-967B-0FF3D2C9EB8E}"/>
                </a:ext>
              </a:extLst>
            </p:cNvPr>
            <p:cNvSpPr/>
            <p:nvPr/>
          </p:nvSpPr>
          <p:spPr>
            <a:xfrm>
              <a:off x="4823522" y="4334956"/>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ube 11">
              <a:extLst>
                <a:ext uri="{FF2B5EF4-FFF2-40B4-BE49-F238E27FC236}">
                  <a16:creationId xmlns:a16="http://schemas.microsoft.com/office/drawing/2014/main" id="{6E03FFCB-3927-2B4C-A66F-90CBE0BE6CF5}"/>
                </a:ext>
              </a:extLst>
            </p:cNvPr>
            <p:cNvSpPr/>
            <p:nvPr/>
          </p:nvSpPr>
          <p:spPr>
            <a:xfrm>
              <a:off x="5277061" y="4223172"/>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9BF44A-4D9C-8B49-98DE-509E1D85BBB0}"/>
                </a:ext>
              </a:extLst>
            </p:cNvPr>
            <p:cNvSpPr/>
            <p:nvPr/>
          </p:nvSpPr>
          <p:spPr>
            <a:xfrm>
              <a:off x="5277061" y="4343128"/>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ube 13">
              <a:extLst>
                <a:ext uri="{FF2B5EF4-FFF2-40B4-BE49-F238E27FC236}">
                  <a16:creationId xmlns:a16="http://schemas.microsoft.com/office/drawing/2014/main" id="{7BF54FB1-A666-D444-9B63-AACD595B07BB}"/>
                </a:ext>
              </a:extLst>
            </p:cNvPr>
            <p:cNvSpPr/>
            <p:nvPr/>
          </p:nvSpPr>
          <p:spPr>
            <a:xfrm>
              <a:off x="5708638" y="4219086"/>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1CF8C0A-B4F0-EF44-B0AB-F43BE8294B7C}"/>
                </a:ext>
              </a:extLst>
            </p:cNvPr>
            <p:cNvSpPr/>
            <p:nvPr/>
          </p:nvSpPr>
          <p:spPr>
            <a:xfrm>
              <a:off x="5708638" y="4339042"/>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ube 15">
              <a:extLst>
                <a:ext uri="{FF2B5EF4-FFF2-40B4-BE49-F238E27FC236}">
                  <a16:creationId xmlns:a16="http://schemas.microsoft.com/office/drawing/2014/main" id="{06BC78C8-6837-9A41-88DC-55A4F6600674}"/>
                </a:ext>
              </a:extLst>
            </p:cNvPr>
            <p:cNvSpPr/>
            <p:nvPr/>
          </p:nvSpPr>
          <p:spPr>
            <a:xfrm>
              <a:off x="6128666" y="4219086"/>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BD8EC2D-0F1B-0547-B36D-A4AC063566AF}"/>
                </a:ext>
              </a:extLst>
            </p:cNvPr>
            <p:cNvSpPr/>
            <p:nvPr/>
          </p:nvSpPr>
          <p:spPr>
            <a:xfrm>
              <a:off x="6128666" y="4339042"/>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ube 20">
              <a:extLst>
                <a:ext uri="{FF2B5EF4-FFF2-40B4-BE49-F238E27FC236}">
                  <a16:creationId xmlns:a16="http://schemas.microsoft.com/office/drawing/2014/main" id="{E15AE732-5FCC-F64E-A436-60F3B53177B5}"/>
                </a:ext>
              </a:extLst>
            </p:cNvPr>
            <p:cNvSpPr/>
            <p:nvPr/>
          </p:nvSpPr>
          <p:spPr>
            <a:xfrm>
              <a:off x="6560243" y="4215000"/>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7CACC72-EA55-C742-BF3F-16BCEE67ED0B}"/>
                </a:ext>
              </a:extLst>
            </p:cNvPr>
            <p:cNvSpPr/>
            <p:nvPr/>
          </p:nvSpPr>
          <p:spPr>
            <a:xfrm>
              <a:off x="6560243" y="4334956"/>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ube 22">
              <a:extLst>
                <a:ext uri="{FF2B5EF4-FFF2-40B4-BE49-F238E27FC236}">
                  <a16:creationId xmlns:a16="http://schemas.microsoft.com/office/drawing/2014/main" id="{74DC2DDF-B622-F04E-827F-BADA606B12EA}"/>
                </a:ext>
              </a:extLst>
            </p:cNvPr>
            <p:cNvSpPr/>
            <p:nvPr/>
          </p:nvSpPr>
          <p:spPr>
            <a:xfrm>
              <a:off x="4391945" y="4728591"/>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8A282AF-35CB-1A41-BD9C-BBAF8CF3406B}"/>
                </a:ext>
              </a:extLst>
            </p:cNvPr>
            <p:cNvSpPr/>
            <p:nvPr/>
          </p:nvSpPr>
          <p:spPr>
            <a:xfrm>
              <a:off x="4391945" y="4848547"/>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ube 24">
              <a:extLst>
                <a:ext uri="{FF2B5EF4-FFF2-40B4-BE49-F238E27FC236}">
                  <a16:creationId xmlns:a16="http://schemas.microsoft.com/office/drawing/2014/main" id="{6BF8CDE0-F7C2-2849-AC6A-460080D9BF27}"/>
                </a:ext>
              </a:extLst>
            </p:cNvPr>
            <p:cNvSpPr/>
            <p:nvPr/>
          </p:nvSpPr>
          <p:spPr>
            <a:xfrm>
              <a:off x="4823522" y="4724505"/>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0070E84-268F-4144-AD30-C63B501B3592}"/>
                </a:ext>
              </a:extLst>
            </p:cNvPr>
            <p:cNvSpPr/>
            <p:nvPr/>
          </p:nvSpPr>
          <p:spPr>
            <a:xfrm>
              <a:off x="4823522" y="4844461"/>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ube 26">
              <a:extLst>
                <a:ext uri="{FF2B5EF4-FFF2-40B4-BE49-F238E27FC236}">
                  <a16:creationId xmlns:a16="http://schemas.microsoft.com/office/drawing/2014/main" id="{053FEFC1-46A5-0445-A1A5-B45A2785ECEF}"/>
                </a:ext>
              </a:extLst>
            </p:cNvPr>
            <p:cNvSpPr/>
            <p:nvPr/>
          </p:nvSpPr>
          <p:spPr>
            <a:xfrm>
              <a:off x="5277061" y="4732677"/>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EF6505-5DB6-DC45-BB0E-2737FD97B9B4}"/>
                </a:ext>
              </a:extLst>
            </p:cNvPr>
            <p:cNvSpPr/>
            <p:nvPr/>
          </p:nvSpPr>
          <p:spPr>
            <a:xfrm>
              <a:off x="5277061" y="4852633"/>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ube 28">
              <a:extLst>
                <a:ext uri="{FF2B5EF4-FFF2-40B4-BE49-F238E27FC236}">
                  <a16:creationId xmlns:a16="http://schemas.microsoft.com/office/drawing/2014/main" id="{8E4B95DC-F401-9248-BC5C-64D4DEFD07C6}"/>
                </a:ext>
              </a:extLst>
            </p:cNvPr>
            <p:cNvSpPr/>
            <p:nvPr/>
          </p:nvSpPr>
          <p:spPr>
            <a:xfrm>
              <a:off x="5708638" y="4728591"/>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204A3CD-D2C5-6744-A43E-F5EED0F1F086}"/>
                </a:ext>
              </a:extLst>
            </p:cNvPr>
            <p:cNvSpPr/>
            <p:nvPr/>
          </p:nvSpPr>
          <p:spPr>
            <a:xfrm>
              <a:off x="5708638" y="4848547"/>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ube 30">
              <a:extLst>
                <a:ext uri="{FF2B5EF4-FFF2-40B4-BE49-F238E27FC236}">
                  <a16:creationId xmlns:a16="http://schemas.microsoft.com/office/drawing/2014/main" id="{8EAE62DA-D27D-6C46-928E-09E798853B69}"/>
                </a:ext>
              </a:extLst>
            </p:cNvPr>
            <p:cNvSpPr/>
            <p:nvPr/>
          </p:nvSpPr>
          <p:spPr>
            <a:xfrm>
              <a:off x="6128666" y="4728591"/>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9D538EAB-EF15-F249-B76D-88C4E2F8EAAF}"/>
                </a:ext>
              </a:extLst>
            </p:cNvPr>
            <p:cNvSpPr/>
            <p:nvPr/>
          </p:nvSpPr>
          <p:spPr>
            <a:xfrm>
              <a:off x="6128666" y="4848547"/>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ube 32">
              <a:extLst>
                <a:ext uri="{FF2B5EF4-FFF2-40B4-BE49-F238E27FC236}">
                  <a16:creationId xmlns:a16="http://schemas.microsoft.com/office/drawing/2014/main" id="{F3C33904-C9B0-434A-A850-53D8F57D698A}"/>
                </a:ext>
              </a:extLst>
            </p:cNvPr>
            <p:cNvSpPr/>
            <p:nvPr/>
          </p:nvSpPr>
          <p:spPr>
            <a:xfrm>
              <a:off x="6560243" y="4724505"/>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10309C9-F251-EF47-BB35-1A11D51031F8}"/>
                </a:ext>
              </a:extLst>
            </p:cNvPr>
            <p:cNvSpPr/>
            <p:nvPr/>
          </p:nvSpPr>
          <p:spPr>
            <a:xfrm>
              <a:off x="6560243" y="4844461"/>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ube 34">
              <a:extLst>
                <a:ext uri="{FF2B5EF4-FFF2-40B4-BE49-F238E27FC236}">
                  <a16:creationId xmlns:a16="http://schemas.microsoft.com/office/drawing/2014/main" id="{33252210-6519-B444-AAEE-7178ADD08BE4}"/>
                </a:ext>
              </a:extLst>
            </p:cNvPr>
            <p:cNvSpPr/>
            <p:nvPr/>
          </p:nvSpPr>
          <p:spPr>
            <a:xfrm>
              <a:off x="4391945" y="5237699"/>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7B7B4B7-863D-9043-A60C-866FABFB5790}"/>
                </a:ext>
              </a:extLst>
            </p:cNvPr>
            <p:cNvSpPr/>
            <p:nvPr/>
          </p:nvSpPr>
          <p:spPr>
            <a:xfrm>
              <a:off x="4391945" y="5357655"/>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ube 36">
              <a:extLst>
                <a:ext uri="{FF2B5EF4-FFF2-40B4-BE49-F238E27FC236}">
                  <a16:creationId xmlns:a16="http://schemas.microsoft.com/office/drawing/2014/main" id="{BFE98D18-6775-7B4B-84BF-24229059BF25}"/>
                </a:ext>
              </a:extLst>
            </p:cNvPr>
            <p:cNvSpPr/>
            <p:nvPr/>
          </p:nvSpPr>
          <p:spPr>
            <a:xfrm>
              <a:off x="4823522" y="5233613"/>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1852090-6C44-EE4B-A8D4-4F9397F96737}"/>
                </a:ext>
              </a:extLst>
            </p:cNvPr>
            <p:cNvSpPr/>
            <p:nvPr/>
          </p:nvSpPr>
          <p:spPr>
            <a:xfrm>
              <a:off x="4823522" y="5353569"/>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ube 38">
              <a:extLst>
                <a:ext uri="{FF2B5EF4-FFF2-40B4-BE49-F238E27FC236}">
                  <a16:creationId xmlns:a16="http://schemas.microsoft.com/office/drawing/2014/main" id="{C8723339-2693-8E40-8D71-4954471E5F20}"/>
                </a:ext>
              </a:extLst>
            </p:cNvPr>
            <p:cNvSpPr/>
            <p:nvPr/>
          </p:nvSpPr>
          <p:spPr>
            <a:xfrm>
              <a:off x="5277061" y="5241785"/>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9A6D58A-EF59-354C-8B0B-B69D1B8820CE}"/>
                </a:ext>
              </a:extLst>
            </p:cNvPr>
            <p:cNvSpPr/>
            <p:nvPr/>
          </p:nvSpPr>
          <p:spPr>
            <a:xfrm>
              <a:off x="5277061" y="5361741"/>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a:extLst>
                <a:ext uri="{FF2B5EF4-FFF2-40B4-BE49-F238E27FC236}">
                  <a16:creationId xmlns:a16="http://schemas.microsoft.com/office/drawing/2014/main" id="{8AA0842D-7C2F-6B4E-95D0-3CD7253C6001}"/>
                </a:ext>
              </a:extLst>
            </p:cNvPr>
            <p:cNvSpPr/>
            <p:nvPr/>
          </p:nvSpPr>
          <p:spPr>
            <a:xfrm>
              <a:off x="5708638" y="5237699"/>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87F9D7A-8E52-7746-8291-3CE0713DF0CF}"/>
                </a:ext>
              </a:extLst>
            </p:cNvPr>
            <p:cNvSpPr/>
            <p:nvPr/>
          </p:nvSpPr>
          <p:spPr>
            <a:xfrm>
              <a:off x="5708638" y="5357655"/>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ube 42">
              <a:extLst>
                <a:ext uri="{FF2B5EF4-FFF2-40B4-BE49-F238E27FC236}">
                  <a16:creationId xmlns:a16="http://schemas.microsoft.com/office/drawing/2014/main" id="{18F40EFF-877E-444E-9011-647FFBEA373D}"/>
                </a:ext>
              </a:extLst>
            </p:cNvPr>
            <p:cNvSpPr/>
            <p:nvPr/>
          </p:nvSpPr>
          <p:spPr>
            <a:xfrm>
              <a:off x="6128666" y="5237699"/>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988DF146-7D5B-6F48-A3E1-FE87CA722256}"/>
                </a:ext>
              </a:extLst>
            </p:cNvPr>
            <p:cNvSpPr/>
            <p:nvPr/>
          </p:nvSpPr>
          <p:spPr>
            <a:xfrm>
              <a:off x="6128666" y="5357655"/>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a:extLst>
                <a:ext uri="{FF2B5EF4-FFF2-40B4-BE49-F238E27FC236}">
                  <a16:creationId xmlns:a16="http://schemas.microsoft.com/office/drawing/2014/main" id="{6EDF8BAB-D6C8-2A4B-8217-2E2BEF67F32A}"/>
                </a:ext>
              </a:extLst>
            </p:cNvPr>
            <p:cNvSpPr/>
            <p:nvPr/>
          </p:nvSpPr>
          <p:spPr>
            <a:xfrm>
              <a:off x="6560243" y="5233613"/>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2EA8E0C-2988-434C-AE4F-31282F730E65}"/>
                </a:ext>
              </a:extLst>
            </p:cNvPr>
            <p:cNvSpPr/>
            <p:nvPr/>
          </p:nvSpPr>
          <p:spPr>
            <a:xfrm>
              <a:off x="6560243" y="5353569"/>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a:extLst>
                <a:ext uri="{FF2B5EF4-FFF2-40B4-BE49-F238E27FC236}">
                  <a16:creationId xmlns:a16="http://schemas.microsoft.com/office/drawing/2014/main" id="{F2F2BB6D-1CD5-6B4E-979D-F6B299BB4341}"/>
                </a:ext>
              </a:extLst>
            </p:cNvPr>
            <p:cNvSpPr/>
            <p:nvPr/>
          </p:nvSpPr>
          <p:spPr>
            <a:xfrm>
              <a:off x="4391945" y="5747204"/>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312D037-BF3A-0F4B-960D-351A8D762F4B}"/>
                </a:ext>
              </a:extLst>
            </p:cNvPr>
            <p:cNvSpPr/>
            <p:nvPr/>
          </p:nvSpPr>
          <p:spPr>
            <a:xfrm>
              <a:off x="4391945" y="5867160"/>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ube 48">
              <a:extLst>
                <a:ext uri="{FF2B5EF4-FFF2-40B4-BE49-F238E27FC236}">
                  <a16:creationId xmlns:a16="http://schemas.microsoft.com/office/drawing/2014/main" id="{CBAED021-6D0E-2947-9B37-C53B1E76AA13}"/>
                </a:ext>
              </a:extLst>
            </p:cNvPr>
            <p:cNvSpPr/>
            <p:nvPr/>
          </p:nvSpPr>
          <p:spPr>
            <a:xfrm>
              <a:off x="4823522" y="5743118"/>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EC8A1BAC-7142-8142-8585-DDE43217DB2A}"/>
                </a:ext>
              </a:extLst>
            </p:cNvPr>
            <p:cNvSpPr/>
            <p:nvPr/>
          </p:nvSpPr>
          <p:spPr>
            <a:xfrm>
              <a:off x="4823522" y="5863074"/>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a:extLst>
                <a:ext uri="{FF2B5EF4-FFF2-40B4-BE49-F238E27FC236}">
                  <a16:creationId xmlns:a16="http://schemas.microsoft.com/office/drawing/2014/main" id="{F3D5C6F6-20EC-E249-9ABE-8EEA7960E09E}"/>
                </a:ext>
              </a:extLst>
            </p:cNvPr>
            <p:cNvSpPr/>
            <p:nvPr/>
          </p:nvSpPr>
          <p:spPr>
            <a:xfrm>
              <a:off x="5277061" y="5751290"/>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7FD3675-7B4A-C641-B26E-F9EED9EF009E}"/>
                </a:ext>
              </a:extLst>
            </p:cNvPr>
            <p:cNvSpPr/>
            <p:nvPr/>
          </p:nvSpPr>
          <p:spPr>
            <a:xfrm>
              <a:off x="5277061" y="5871246"/>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a:extLst>
                <a:ext uri="{FF2B5EF4-FFF2-40B4-BE49-F238E27FC236}">
                  <a16:creationId xmlns:a16="http://schemas.microsoft.com/office/drawing/2014/main" id="{078B23AC-7F36-EA40-98DB-6B160EA70EBD}"/>
                </a:ext>
              </a:extLst>
            </p:cNvPr>
            <p:cNvSpPr/>
            <p:nvPr/>
          </p:nvSpPr>
          <p:spPr>
            <a:xfrm>
              <a:off x="5708638" y="5747204"/>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7E9194FF-45ED-5148-BD97-A6D7A7B72936}"/>
                </a:ext>
              </a:extLst>
            </p:cNvPr>
            <p:cNvSpPr/>
            <p:nvPr/>
          </p:nvSpPr>
          <p:spPr>
            <a:xfrm>
              <a:off x="5708638" y="5867160"/>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ube 54">
              <a:extLst>
                <a:ext uri="{FF2B5EF4-FFF2-40B4-BE49-F238E27FC236}">
                  <a16:creationId xmlns:a16="http://schemas.microsoft.com/office/drawing/2014/main" id="{E0840681-6ABD-6244-B62C-D8FD60B50C37}"/>
                </a:ext>
              </a:extLst>
            </p:cNvPr>
            <p:cNvSpPr/>
            <p:nvPr/>
          </p:nvSpPr>
          <p:spPr>
            <a:xfrm>
              <a:off x="6128666" y="5747204"/>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43BFDE68-99A6-A342-B669-D06A26D498BD}"/>
                </a:ext>
              </a:extLst>
            </p:cNvPr>
            <p:cNvSpPr/>
            <p:nvPr/>
          </p:nvSpPr>
          <p:spPr>
            <a:xfrm>
              <a:off x="6128666" y="5867160"/>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a:extLst>
                <a:ext uri="{FF2B5EF4-FFF2-40B4-BE49-F238E27FC236}">
                  <a16:creationId xmlns:a16="http://schemas.microsoft.com/office/drawing/2014/main" id="{30229E3D-9FD0-6E4B-BA8E-361377E1D9EE}"/>
                </a:ext>
              </a:extLst>
            </p:cNvPr>
            <p:cNvSpPr/>
            <p:nvPr/>
          </p:nvSpPr>
          <p:spPr>
            <a:xfrm>
              <a:off x="6560243" y="5743118"/>
              <a:ext cx="420028" cy="405544"/>
            </a:xfrm>
            <a:prstGeom prst="cube">
              <a:avLst>
                <a:gd name="adj" fmla="val 297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DC22DD53-5AB4-0C43-B805-85826BBB008E}"/>
                </a:ext>
              </a:extLst>
            </p:cNvPr>
            <p:cNvSpPr/>
            <p:nvPr/>
          </p:nvSpPr>
          <p:spPr>
            <a:xfrm>
              <a:off x="6560243" y="5863074"/>
              <a:ext cx="311100" cy="289674"/>
            </a:xfrm>
            <a:prstGeom prst="rect">
              <a:avLst/>
            </a:prstGeom>
            <a:solidFill>
              <a:schemeClr val="accent5">
                <a:lumMod val="50000"/>
              </a:schemeClr>
            </a:solidFill>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4D3FCE52-4BE4-494A-9B45-32DAEF06C79D}"/>
                  </a:ext>
                </a:extLst>
              </p:cNvPr>
              <p:cNvSpPr txBox="1"/>
              <p:nvPr/>
            </p:nvSpPr>
            <p:spPr>
              <a:xfrm>
                <a:off x="8275279" y="611800"/>
                <a:ext cx="3730665" cy="2246769"/>
              </a:xfrm>
              <a:prstGeom prst="rect">
                <a:avLst/>
              </a:prstGeom>
              <a:solidFill>
                <a:srgbClr val="002060"/>
              </a:solidFill>
            </p:spPr>
            <p:txBody>
              <a:bodyPr wrap="square" rtlCol="0">
                <a:spAutoFit/>
              </a:bodyPr>
              <a:lstStyle/>
              <a:p>
                <a:r>
                  <a:rPr lang="en-CA" sz="2800" b="0" dirty="0">
                    <a:solidFill>
                      <a:schemeClr val="bg1">
                        <a:lumMod val="95000"/>
                      </a:schemeClr>
                    </a:solidFill>
                  </a:rPr>
                  <a:t> </a:t>
                </a:r>
                <a14:m>
                  <m:oMath xmlns:m="http://schemas.openxmlformats.org/officeDocument/2006/math">
                    <m:r>
                      <a:rPr lang="en-CA" sz="2800" b="0" i="1" smtClean="0">
                        <a:solidFill>
                          <a:schemeClr val="bg1">
                            <a:lumMod val="95000"/>
                          </a:schemeClr>
                        </a:solidFill>
                        <a:latin typeface="Cambria Math" panose="02040503050406030204" pitchFamily="18" charset="0"/>
                      </a:rPr>
                      <m:t>𝑁</m:t>
                    </m:r>
                    <m:r>
                      <a:rPr lang="en-CA" sz="2800" b="0" i="1" smtClean="0">
                        <a:solidFill>
                          <a:schemeClr val="bg1">
                            <a:lumMod val="95000"/>
                          </a:schemeClr>
                        </a:solidFill>
                        <a:latin typeface="Cambria Math" panose="02040503050406030204" pitchFamily="18" charset="0"/>
                      </a:rPr>
                      <m:t>=300</m:t>
                    </m:r>
                  </m:oMath>
                </a14:m>
                <a:endParaRPr lang="en-US" sz="2800" dirty="0">
                  <a:solidFill>
                    <a:schemeClr val="bg1">
                      <a:lumMod val="95000"/>
                    </a:schemeClr>
                  </a:solidFill>
                </a:endParaRPr>
              </a:p>
              <a:p>
                <a:br>
                  <a:rPr lang="en-CA" sz="2800" b="0" i="1" dirty="0">
                    <a:solidFill>
                      <a:schemeClr val="bg1">
                        <a:lumMod val="95000"/>
                      </a:schemeClr>
                    </a:solidFill>
                    <a:latin typeface="Cambria Math" panose="02040503050406030204" pitchFamily="18" charset="0"/>
                  </a:rPr>
                </a:br>
                <a14:m>
                  <m:oMath xmlns:m="http://schemas.openxmlformats.org/officeDocument/2006/math">
                    <m:sSup>
                      <m:sSupPr>
                        <m:ctrlPr>
                          <a:rPr lang="en-CA" sz="2800" b="0" i="1" smtClean="0">
                            <a:solidFill>
                              <a:schemeClr val="bg1">
                                <a:lumMod val="95000"/>
                              </a:schemeClr>
                            </a:solidFill>
                            <a:latin typeface="Cambria Math" panose="02040503050406030204" pitchFamily="18" charset="0"/>
                          </a:rPr>
                        </m:ctrlPr>
                      </m:sSupPr>
                      <m:e>
                        <m:r>
                          <a:rPr lang="en-CA" sz="2800" b="0" i="1" smtClean="0">
                            <a:solidFill>
                              <a:schemeClr val="bg1">
                                <a:lumMod val="95000"/>
                              </a:schemeClr>
                            </a:solidFill>
                            <a:latin typeface="Cambria Math" panose="02040503050406030204" pitchFamily="18" charset="0"/>
                          </a:rPr>
                          <m:t>2</m:t>
                        </m:r>
                      </m:e>
                      <m:sup>
                        <m:r>
                          <a:rPr lang="en-CA" sz="2800" b="0" i="1" smtClean="0">
                            <a:solidFill>
                              <a:schemeClr val="bg1">
                                <a:lumMod val="95000"/>
                              </a:schemeClr>
                            </a:solidFill>
                            <a:latin typeface="Cambria Math" panose="02040503050406030204" pitchFamily="18" charset="0"/>
                          </a:rPr>
                          <m:t>𝑁</m:t>
                        </m:r>
                      </m:sup>
                    </m:sSup>
                  </m:oMath>
                </a14:m>
                <a:r>
                  <a:rPr lang="en-US" sz="2800" dirty="0">
                    <a:solidFill>
                      <a:schemeClr val="bg1">
                        <a:lumMod val="95000"/>
                      </a:schemeClr>
                    </a:solidFill>
                  </a:rPr>
                  <a:t> = more than # of atoms in visible universe.</a:t>
                </a:r>
              </a:p>
            </p:txBody>
          </p:sp>
        </mc:Choice>
        <mc:Fallback xmlns="">
          <p:sp>
            <p:nvSpPr>
              <p:cNvPr id="59" name="TextBox 58">
                <a:extLst>
                  <a:ext uri="{FF2B5EF4-FFF2-40B4-BE49-F238E27FC236}">
                    <a16:creationId xmlns:a16="http://schemas.microsoft.com/office/drawing/2014/main" id="{4D3FCE52-4BE4-494A-9B45-32DAEF06C79D}"/>
                  </a:ext>
                </a:extLst>
              </p:cNvPr>
              <p:cNvSpPr txBox="1">
                <a:spLocks noRot="1" noChangeAspect="1" noMove="1" noResize="1" noEditPoints="1" noAdjustHandles="1" noChangeArrowheads="1" noChangeShapeType="1" noTextEdit="1"/>
              </p:cNvSpPr>
              <p:nvPr/>
            </p:nvSpPr>
            <p:spPr>
              <a:xfrm>
                <a:off x="8275279" y="611800"/>
                <a:ext cx="3730665" cy="2246769"/>
              </a:xfrm>
              <a:prstGeom prst="rect">
                <a:avLst/>
              </a:prstGeom>
              <a:blipFill>
                <a:blip r:embed="rId5"/>
                <a:stretch>
                  <a:fillRect l="-3390" b="-6742"/>
                </a:stretch>
              </a:blipFill>
            </p:spPr>
            <p:txBody>
              <a:bodyPr/>
              <a:lstStyle/>
              <a:p>
                <a:r>
                  <a:rPr lang="en-US">
                    <a:noFill/>
                  </a:rPr>
                  <a:t> </a:t>
                </a:r>
              </a:p>
            </p:txBody>
          </p:sp>
        </mc:Fallback>
      </mc:AlternateContent>
    </p:spTree>
    <p:extLst>
      <p:ext uri="{BB962C8B-B14F-4D97-AF65-F5344CB8AC3E}">
        <p14:creationId xmlns:p14="http://schemas.microsoft.com/office/powerpoint/2010/main" val="118381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2790" y="2675856"/>
            <a:ext cx="10515600" cy="2601996"/>
          </a:xfrm>
        </p:spPr>
        <p:txBody>
          <a:bodyPr>
            <a:normAutofit/>
          </a:bodyPr>
          <a:lstStyle/>
          <a:p>
            <a:pPr marL="0" indent="0">
              <a:buNone/>
            </a:pPr>
            <a:r>
              <a:rPr lang="en-US" sz="5400" b="1" dirty="0"/>
              <a:t>What can a quantum computer do?</a:t>
            </a:r>
          </a:p>
        </p:txBody>
      </p:sp>
    </p:spTree>
    <p:extLst>
      <p:ext uri="{BB962C8B-B14F-4D97-AF65-F5344CB8AC3E}">
        <p14:creationId xmlns:p14="http://schemas.microsoft.com/office/powerpoint/2010/main" val="8947004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F935DA-DCAA-5D99-1F62-1E7DB94DFA56}"/>
              </a:ext>
            </a:extLst>
          </p:cNvPr>
          <p:cNvPicPr>
            <a:picLocks noChangeAspect="1"/>
          </p:cNvPicPr>
          <p:nvPr/>
        </p:nvPicPr>
        <p:blipFill>
          <a:blip r:embed="rId3"/>
          <a:stretch>
            <a:fillRect/>
          </a:stretch>
        </p:blipFill>
        <p:spPr>
          <a:xfrm>
            <a:off x="4083688" y="1553527"/>
            <a:ext cx="7772400" cy="1652811"/>
          </a:xfrm>
          <a:prstGeom prst="rect">
            <a:avLst/>
          </a:prstGeom>
          <a:ln>
            <a:solidFill>
              <a:schemeClr val="tx1"/>
            </a:solidFill>
          </a:ln>
        </p:spPr>
      </p:pic>
      <p:pic>
        <p:nvPicPr>
          <p:cNvPr id="4" name="Picture 3">
            <a:extLst>
              <a:ext uri="{FF2B5EF4-FFF2-40B4-BE49-F238E27FC236}">
                <a16:creationId xmlns:a16="http://schemas.microsoft.com/office/drawing/2014/main" id="{97FD850C-AC96-94E7-FEA1-A0B2433042D3}"/>
              </a:ext>
            </a:extLst>
          </p:cNvPr>
          <p:cNvPicPr>
            <a:picLocks noChangeAspect="1"/>
          </p:cNvPicPr>
          <p:nvPr/>
        </p:nvPicPr>
        <p:blipFill>
          <a:blip r:embed="rId4"/>
          <a:stretch>
            <a:fillRect/>
          </a:stretch>
        </p:blipFill>
        <p:spPr>
          <a:xfrm>
            <a:off x="444528" y="692050"/>
            <a:ext cx="4495003" cy="4601688"/>
          </a:xfrm>
          <a:prstGeom prst="rect">
            <a:avLst/>
          </a:prstGeom>
          <a:ln>
            <a:solidFill>
              <a:schemeClr val="tx1"/>
            </a:solidFill>
          </a:ln>
        </p:spPr>
      </p:pic>
      <p:pic>
        <p:nvPicPr>
          <p:cNvPr id="6" name="Picture 5">
            <a:extLst>
              <a:ext uri="{FF2B5EF4-FFF2-40B4-BE49-F238E27FC236}">
                <a16:creationId xmlns:a16="http://schemas.microsoft.com/office/drawing/2014/main" id="{02481260-6FA7-8AF4-8918-AFABBEF4AB1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r="-921"/>
          <a:stretch/>
        </p:blipFill>
        <p:spPr>
          <a:xfrm>
            <a:off x="6096000" y="3402554"/>
            <a:ext cx="5931949" cy="3358729"/>
          </a:xfrm>
          <a:prstGeom prst="rect">
            <a:avLst/>
          </a:prstGeom>
          <a:ln w="38100">
            <a:solidFill>
              <a:schemeClr val="tx1"/>
            </a:solidFill>
          </a:ln>
        </p:spPr>
      </p:pic>
      <p:pic>
        <p:nvPicPr>
          <p:cNvPr id="13314" name="Picture 2" descr="Quantum Supremacy: How the Quantum Computer Revolution Will Change ...">
            <a:extLst>
              <a:ext uri="{FF2B5EF4-FFF2-40B4-BE49-F238E27FC236}">
                <a16:creationId xmlns:a16="http://schemas.microsoft.com/office/drawing/2014/main" id="{74DD9B3C-8D07-1C3A-4DDD-F04F69CAF5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804" y="2764593"/>
            <a:ext cx="2487493" cy="3843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363F83D-2A6A-A83A-A725-8A843EBCDA0A}"/>
              </a:ext>
            </a:extLst>
          </p:cNvPr>
          <p:cNvPicPr>
            <a:picLocks noChangeAspect="1"/>
          </p:cNvPicPr>
          <p:nvPr/>
        </p:nvPicPr>
        <p:blipFill>
          <a:blip r:embed="rId7"/>
          <a:stretch>
            <a:fillRect/>
          </a:stretch>
        </p:blipFill>
        <p:spPr>
          <a:xfrm>
            <a:off x="3741717" y="394299"/>
            <a:ext cx="7772400" cy="963012"/>
          </a:xfrm>
          <a:prstGeom prst="rect">
            <a:avLst/>
          </a:prstGeom>
          <a:ln>
            <a:solidFill>
              <a:schemeClr val="tx1"/>
            </a:solidFill>
          </a:ln>
        </p:spPr>
      </p:pic>
    </p:spTree>
    <p:extLst>
      <p:ext uri="{BB962C8B-B14F-4D97-AF65-F5344CB8AC3E}">
        <p14:creationId xmlns:p14="http://schemas.microsoft.com/office/powerpoint/2010/main" val="334610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9AFD2B3-03BE-504D-D17B-F3656B6049A2}"/>
              </a:ext>
            </a:extLst>
          </p:cNvPr>
          <p:cNvSpPr txBox="1"/>
          <p:nvPr/>
        </p:nvSpPr>
        <p:spPr>
          <a:xfrm>
            <a:off x="925188" y="2943675"/>
            <a:ext cx="6428547" cy="646331"/>
          </a:xfrm>
          <a:prstGeom prst="rect">
            <a:avLst/>
          </a:prstGeom>
          <a:noFill/>
        </p:spPr>
        <p:txBody>
          <a:bodyPr wrap="square" rtlCol="0">
            <a:spAutoFit/>
          </a:bodyPr>
          <a:lstStyle/>
          <a:p>
            <a:r>
              <a:rPr lang="en-US" sz="3600" b="1" dirty="0"/>
              <a:t>Simulate quantum physics.</a:t>
            </a:r>
          </a:p>
        </p:txBody>
      </p:sp>
      <p:pic>
        <p:nvPicPr>
          <p:cNvPr id="9" name="Picture 8">
            <a:extLst>
              <a:ext uri="{FF2B5EF4-FFF2-40B4-BE49-F238E27FC236}">
                <a16:creationId xmlns:a16="http://schemas.microsoft.com/office/drawing/2014/main" id="{59FEC600-6F14-E53D-5DDF-4860C4E084CE}"/>
              </a:ext>
            </a:extLst>
          </p:cNvPr>
          <p:cNvPicPr>
            <a:picLocks noChangeAspect="1"/>
          </p:cNvPicPr>
          <p:nvPr/>
        </p:nvPicPr>
        <p:blipFill>
          <a:blip r:embed="rId2"/>
          <a:stretch>
            <a:fillRect/>
          </a:stretch>
        </p:blipFill>
        <p:spPr>
          <a:xfrm>
            <a:off x="8379656" y="3282926"/>
            <a:ext cx="3518137" cy="3203802"/>
          </a:xfrm>
          <a:prstGeom prst="rect">
            <a:avLst/>
          </a:prstGeom>
        </p:spPr>
      </p:pic>
      <p:sp>
        <p:nvSpPr>
          <p:cNvPr id="10" name="Rectangular Callout 9">
            <a:extLst>
              <a:ext uri="{FF2B5EF4-FFF2-40B4-BE49-F238E27FC236}">
                <a16:creationId xmlns:a16="http://schemas.microsoft.com/office/drawing/2014/main" id="{430B6CF8-0E45-660B-E88C-1ABDD94FCAB3}"/>
              </a:ext>
            </a:extLst>
          </p:cNvPr>
          <p:cNvSpPr/>
          <p:nvPr/>
        </p:nvSpPr>
        <p:spPr>
          <a:xfrm>
            <a:off x="8487278" y="1783266"/>
            <a:ext cx="3518137" cy="1092268"/>
          </a:xfrm>
          <a:prstGeom prst="wedgeRectCallout">
            <a:avLst>
              <a:gd name="adj1" fmla="val 7711"/>
              <a:gd name="adj2" fmla="val 78975"/>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1A37E1-97FC-2DB8-C0C2-44DEAFE75B68}"/>
              </a:ext>
            </a:extLst>
          </p:cNvPr>
          <p:cNvSpPr txBox="1"/>
          <p:nvPr/>
        </p:nvSpPr>
        <p:spPr>
          <a:xfrm>
            <a:off x="8700270" y="1904513"/>
            <a:ext cx="3197523" cy="830997"/>
          </a:xfrm>
          <a:prstGeom prst="rect">
            <a:avLst/>
          </a:prstGeom>
          <a:noFill/>
        </p:spPr>
        <p:txBody>
          <a:bodyPr wrap="square" rtlCol="0">
            <a:spAutoFit/>
          </a:bodyPr>
          <a:lstStyle/>
          <a:p>
            <a:r>
              <a:rPr lang="en-US" sz="2400" b="1" dirty="0"/>
              <a:t>Feynman: </a:t>
            </a:r>
            <a:r>
              <a:rPr lang="en-US" sz="2400" b="1" dirty="0">
                <a:solidFill>
                  <a:srgbClr val="C00000"/>
                </a:solidFill>
              </a:rPr>
              <a:t>We live in a </a:t>
            </a:r>
          </a:p>
          <a:p>
            <a:r>
              <a:rPr lang="en-US" sz="2400" b="1" dirty="0">
                <a:solidFill>
                  <a:srgbClr val="C00000"/>
                </a:solidFill>
              </a:rPr>
              <a:t>quantum universe.</a:t>
            </a:r>
          </a:p>
        </p:txBody>
      </p:sp>
      <p:pic>
        <p:nvPicPr>
          <p:cNvPr id="12" name="Picture 11">
            <a:extLst>
              <a:ext uri="{FF2B5EF4-FFF2-40B4-BE49-F238E27FC236}">
                <a16:creationId xmlns:a16="http://schemas.microsoft.com/office/drawing/2014/main" id="{C563DC6C-976D-BEB4-F44A-EB2E111F4E16}"/>
              </a:ext>
            </a:extLst>
          </p:cNvPr>
          <p:cNvPicPr>
            <a:picLocks noChangeAspect="1"/>
          </p:cNvPicPr>
          <p:nvPr/>
        </p:nvPicPr>
        <p:blipFill>
          <a:blip r:embed="rId3"/>
          <a:stretch>
            <a:fillRect/>
          </a:stretch>
        </p:blipFill>
        <p:spPr>
          <a:xfrm>
            <a:off x="347753" y="283695"/>
            <a:ext cx="3628745" cy="2045705"/>
          </a:xfrm>
          <a:prstGeom prst="rect">
            <a:avLst/>
          </a:prstGeom>
        </p:spPr>
      </p:pic>
      <p:pic>
        <p:nvPicPr>
          <p:cNvPr id="13" name="Picture 12">
            <a:extLst>
              <a:ext uri="{FF2B5EF4-FFF2-40B4-BE49-F238E27FC236}">
                <a16:creationId xmlns:a16="http://schemas.microsoft.com/office/drawing/2014/main" id="{1D6293FF-30B6-642D-DB77-F1FF07942AD1}"/>
              </a:ext>
            </a:extLst>
          </p:cNvPr>
          <p:cNvPicPr>
            <a:picLocks noChangeAspect="1"/>
          </p:cNvPicPr>
          <p:nvPr/>
        </p:nvPicPr>
        <p:blipFill>
          <a:blip r:embed="rId4"/>
          <a:stretch>
            <a:fillRect/>
          </a:stretch>
        </p:blipFill>
        <p:spPr>
          <a:xfrm>
            <a:off x="5229435" y="371272"/>
            <a:ext cx="2876622" cy="1855421"/>
          </a:xfrm>
          <a:prstGeom prst="rect">
            <a:avLst/>
          </a:prstGeom>
          <a:solidFill>
            <a:schemeClr val="bg1"/>
          </a:solidFill>
        </p:spPr>
      </p:pic>
      <p:pic>
        <p:nvPicPr>
          <p:cNvPr id="16" name="Picture 15">
            <a:extLst>
              <a:ext uri="{FF2B5EF4-FFF2-40B4-BE49-F238E27FC236}">
                <a16:creationId xmlns:a16="http://schemas.microsoft.com/office/drawing/2014/main" id="{49A1014D-E9C6-701F-08B6-813BF1CA3B49}"/>
              </a:ext>
            </a:extLst>
          </p:cNvPr>
          <p:cNvPicPr>
            <a:picLocks noChangeAspect="1"/>
          </p:cNvPicPr>
          <p:nvPr/>
        </p:nvPicPr>
        <p:blipFill>
          <a:blip r:embed="rId5"/>
          <a:stretch>
            <a:fillRect/>
          </a:stretch>
        </p:blipFill>
        <p:spPr>
          <a:xfrm>
            <a:off x="511908" y="4237323"/>
            <a:ext cx="3300437" cy="2249405"/>
          </a:xfrm>
          <a:prstGeom prst="rect">
            <a:avLst/>
          </a:prstGeom>
        </p:spPr>
      </p:pic>
      <p:pic>
        <p:nvPicPr>
          <p:cNvPr id="9220" name="Picture 4" descr="Black Holes | Feeling the Ripples and Gravitational Waves.">
            <a:extLst>
              <a:ext uri="{FF2B5EF4-FFF2-40B4-BE49-F238E27FC236}">
                <a16:creationId xmlns:a16="http://schemas.microsoft.com/office/drawing/2014/main" id="{5C178CFC-22E4-BBE4-ED40-AB5DC7EDE0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9738" y="4122656"/>
            <a:ext cx="2364072" cy="2364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21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2FBAC7-1019-134F-9113-8FD64032F625}"/>
              </a:ext>
            </a:extLst>
          </p:cNvPr>
          <p:cNvPicPr>
            <a:picLocks noChangeAspect="1"/>
          </p:cNvPicPr>
          <p:nvPr/>
        </p:nvPicPr>
        <p:blipFill>
          <a:blip r:embed="rId3"/>
          <a:stretch>
            <a:fillRect/>
          </a:stretch>
        </p:blipFill>
        <p:spPr>
          <a:xfrm>
            <a:off x="261424" y="332045"/>
            <a:ext cx="2889838" cy="2875389"/>
          </a:xfrm>
          <a:prstGeom prst="rect">
            <a:avLst/>
          </a:prstGeom>
        </p:spPr>
      </p:pic>
      <p:sp>
        <p:nvSpPr>
          <p:cNvPr id="5" name="Title 1">
            <a:extLst>
              <a:ext uri="{FF2B5EF4-FFF2-40B4-BE49-F238E27FC236}">
                <a16:creationId xmlns:a16="http://schemas.microsoft.com/office/drawing/2014/main" id="{D3D52F44-681A-B748-9295-78C877488A89}"/>
              </a:ext>
            </a:extLst>
          </p:cNvPr>
          <p:cNvSpPr txBox="1">
            <a:spLocks/>
          </p:cNvSpPr>
          <p:nvPr/>
        </p:nvSpPr>
        <p:spPr>
          <a:xfrm>
            <a:off x="3440964" y="332045"/>
            <a:ext cx="3824429" cy="23175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Example:</a:t>
            </a:r>
          </a:p>
          <a:p>
            <a:r>
              <a:rPr lang="en-US" sz="2400" dirty="0"/>
              <a:t>Artificial nitrogen fixation for fertilizer production</a:t>
            </a:r>
            <a:br>
              <a:rPr lang="en-US" sz="2400" dirty="0"/>
            </a:br>
            <a:r>
              <a:rPr lang="en-US" sz="2400" dirty="0"/>
              <a:t>(i.e. Haber process) </a:t>
            </a:r>
          </a:p>
          <a:p>
            <a:r>
              <a:rPr lang="en-US" sz="2400" dirty="0"/>
              <a:t>Consumes &gt; 1% of world’s energy output.</a:t>
            </a:r>
          </a:p>
        </p:txBody>
      </p:sp>
      <p:pic>
        <p:nvPicPr>
          <p:cNvPr id="6" name="Picture 5">
            <a:extLst>
              <a:ext uri="{FF2B5EF4-FFF2-40B4-BE49-F238E27FC236}">
                <a16:creationId xmlns:a16="http://schemas.microsoft.com/office/drawing/2014/main" id="{67D09916-1A91-9645-92F5-2248568DCA6A}"/>
              </a:ext>
            </a:extLst>
          </p:cNvPr>
          <p:cNvPicPr>
            <a:picLocks noChangeAspect="1"/>
          </p:cNvPicPr>
          <p:nvPr/>
        </p:nvPicPr>
        <p:blipFill>
          <a:blip r:embed="rId4"/>
          <a:stretch>
            <a:fillRect/>
          </a:stretch>
        </p:blipFill>
        <p:spPr>
          <a:xfrm>
            <a:off x="613495" y="3941655"/>
            <a:ext cx="2966100" cy="2317360"/>
          </a:xfrm>
          <a:prstGeom prst="rect">
            <a:avLst/>
          </a:prstGeom>
        </p:spPr>
      </p:pic>
      <p:pic>
        <p:nvPicPr>
          <p:cNvPr id="7" name="Picture 6">
            <a:extLst>
              <a:ext uri="{FF2B5EF4-FFF2-40B4-BE49-F238E27FC236}">
                <a16:creationId xmlns:a16="http://schemas.microsoft.com/office/drawing/2014/main" id="{109A972F-3552-D841-955E-7C76198F4E01}"/>
              </a:ext>
            </a:extLst>
          </p:cNvPr>
          <p:cNvPicPr>
            <a:picLocks noChangeAspect="1"/>
          </p:cNvPicPr>
          <p:nvPr/>
        </p:nvPicPr>
        <p:blipFill>
          <a:blip r:embed="rId5"/>
          <a:stretch>
            <a:fillRect/>
          </a:stretch>
        </p:blipFill>
        <p:spPr>
          <a:xfrm>
            <a:off x="7914829" y="679303"/>
            <a:ext cx="4072916" cy="2115800"/>
          </a:xfrm>
          <a:prstGeom prst="rect">
            <a:avLst/>
          </a:prstGeom>
        </p:spPr>
      </p:pic>
      <p:pic>
        <p:nvPicPr>
          <p:cNvPr id="10" name="Picture 9">
            <a:extLst>
              <a:ext uri="{FF2B5EF4-FFF2-40B4-BE49-F238E27FC236}">
                <a16:creationId xmlns:a16="http://schemas.microsoft.com/office/drawing/2014/main" id="{BC058592-452E-1641-A71A-EF191CABD201}"/>
              </a:ext>
            </a:extLst>
          </p:cNvPr>
          <p:cNvPicPr>
            <a:picLocks noChangeAspect="1"/>
          </p:cNvPicPr>
          <p:nvPr/>
        </p:nvPicPr>
        <p:blipFill>
          <a:blip r:embed="rId6"/>
          <a:stretch>
            <a:fillRect/>
          </a:stretch>
        </p:blipFill>
        <p:spPr>
          <a:xfrm>
            <a:off x="3188707" y="2698822"/>
            <a:ext cx="2970327" cy="2121662"/>
          </a:xfrm>
          <a:prstGeom prst="rect">
            <a:avLst/>
          </a:prstGeom>
        </p:spPr>
      </p:pic>
      <p:sp>
        <p:nvSpPr>
          <p:cNvPr id="9" name="TextBox 8">
            <a:extLst>
              <a:ext uri="{FF2B5EF4-FFF2-40B4-BE49-F238E27FC236}">
                <a16:creationId xmlns:a16="http://schemas.microsoft.com/office/drawing/2014/main" id="{D0B0D0AC-AEB9-DA47-B303-047C15F04227}"/>
              </a:ext>
            </a:extLst>
          </p:cNvPr>
          <p:cNvSpPr txBox="1"/>
          <p:nvPr/>
        </p:nvSpPr>
        <p:spPr>
          <a:xfrm>
            <a:off x="6407064" y="3976950"/>
            <a:ext cx="6128825" cy="2246769"/>
          </a:xfrm>
          <a:prstGeom prst="rect">
            <a:avLst/>
          </a:prstGeom>
          <a:noFill/>
        </p:spPr>
        <p:txBody>
          <a:bodyPr wrap="square" rtlCol="0">
            <a:spAutoFit/>
          </a:bodyPr>
          <a:lstStyle/>
          <a:p>
            <a:r>
              <a:rPr lang="en-US" sz="2800" dirty="0"/>
              <a:t>Quantum computers could speed up </a:t>
            </a:r>
          </a:p>
          <a:p>
            <a:pPr marL="457200" indent="-457200">
              <a:buFont typeface="Arial" panose="020B0604020202020204" pitchFamily="34" charset="0"/>
              <a:buChar char="•"/>
            </a:pPr>
            <a:r>
              <a:rPr lang="en-US" sz="2800" dirty="0"/>
              <a:t>finding more efficient reaction pathways</a:t>
            </a:r>
          </a:p>
          <a:p>
            <a:pPr marL="457200" indent="-457200">
              <a:buFont typeface="Arial" panose="020B0604020202020204" pitchFamily="34" charset="0"/>
              <a:buChar char="•"/>
            </a:pPr>
            <a:r>
              <a:rPr lang="en-US" sz="2800" dirty="0"/>
              <a:t>develop exotic materials</a:t>
            </a:r>
          </a:p>
          <a:p>
            <a:pPr marL="457200" indent="-457200">
              <a:buFont typeface="Arial" panose="020B0604020202020204" pitchFamily="34" charset="0"/>
              <a:buChar char="•"/>
            </a:pPr>
            <a:r>
              <a:rPr lang="en-US" sz="2800" dirty="0"/>
              <a:t>drug design</a:t>
            </a:r>
          </a:p>
        </p:txBody>
      </p:sp>
      <p:pic>
        <p:nvPicPr>
          <p:cNvPr id="11" name="Picture 10">
            <a:extLst>
              <a:ext uri="{FF2B5EF4-FFF2-40B4-BE49-F238E27FC236}">
                <a16:creationId xmlns:a16="http://schemas.microsoft.com/office/drawing/2014/main" id="{75BA179F-9562-294B-9F6B-E19F5B2DDBF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440964" y="4869730"/>
            <a:ext cx="2390922" cy="1593948"/>
          </a:xfrm>
          <a:prstGeom prst="rect">
            <a:avLst/>
          </a:prstGeom>
        </p:spPr>
      </p:pic>
    </p:spTree>
    <p:extLst>
      <p:ext uri="{BB962C8B-B14F-4D97-AF65-F5344CB8AC3E}">
        <p14:creationId xmlns:p14="http://schemas.microsoft.com/office/powerpoint/2010/main" val="298581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39452" y="1700463"/>
            <a:ext cx="7267074" cy="2585323"/>
          </a:xfrm>
          <a:prstGeom prst="rect">
            <a:avLst/>
          </a:prstGeom>
          <a:noFill/>
        </p:spPr>
        <p:txBody>
          <a:bodyPr wrap="square" rtlCol="0">
            <a:spAutoFit/>
          </a:bodyPr>
          <a:lstStyle/>
          <a:p>
            <a:r>
              <a:rPr lang="en-US" sz="5400" b="1" i="1" dirty="0"/>
              <a:t>P = 15904</a:t>
            </a:r>
          </a:p>
          <a:p>
            <a:r>
              <a:rPr lang="en-US" sz="5400" b="1" i="1" dirty="0"/>
              <a:t>Q = 93520</a:t>
            </a:r>
          </a:p>
          <a:p>
            <a:r>
              <a:rPr lang="en-US" sz="5400" b="1" i="1" dirty="0"/>
              <a:t>P × Q = </a:t>
            </a:r>
            <a:r>
              <a:rPr lang="is-IS" sz="5400" b="1" i="1" dirty="0"/>
              <a:t>1487342080</a:t>
            </a:r>
            <a:endParaRPr lang="en-US" sz="5400" b="1" i="1" dirty="0"/>
          </a:p>
        </p:txBody>
      </p:sp>
    </p:spTree>
    <p:extLst>
      <p:ext uri="{BB962C8B-B14F-4D97-AF65-F5344CB8AC3E}">
        <p14:creationId xmlns:p14="http://schemas.microsoft.com/office/powerpoint/2010/main" val="72874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39452" y="1700463"/>
            <a:ext cx="7267074" cy="2585323"/>
          </a:xfrm>
          <a:prstGeom prst="rect">
            <a:avLst/>
          </a:prstGeom>
          <a:noFill/>
        </p:spPr>
        <p:txBody>
          <a:bodyPr wrap="square" rtlCol="0">
            <a:spAutoFit/>
          </a:bodyPr>
          <a:lstStyle/>
          <a:p>
            <a:endParaRPr lang="is-IS" sz="5400" b="1" i="1" dirty="0"/>
          </a:p>
          <a:p>
            <a:br>
              <a:rPr lang="is-IS" sz="5400" b="1" i="1" dirty="0"/>
            </a:br>
            <a:r>
              <a:rPr lang="en-US" sz="5400" b="1" i="1" dirty="0"/>
              <a:t>P × Q = </a:t>
            </a:r>
            <a:r>
              <a:rPr lang="is-IS" sz="5400" b="1" i="1" dirty="0"/>
              <a:t>597680597</a:t>
            </a:r>
            <a:endParaRPr lang="en-US" sz="5400" b="1" i="1" dirty="0"/>
          </a:p>
        </p:txBody>
      </p:sp>
      <p:sp>
        <p:nvSpPr>
          <p:cNvPr id="2" name="Rectangle 1"/>
          <p:cNvSpPr/>
          <p:nvPr/>
        </p:nvSpPr>
        <p:spPr>
          <a:xfrm>
            <a:off x="2839452" y="1700463"/>
            <a:ext cx="6096000" cy="1754326"/>
          </a:xfrm>
          <a:prstGeom prst="rect">
            <a:avLst/>
          </a:prstGeom>
        </p:spPr>
        <p:txBody>
          <a:bodyPr>
            <a:spAutoFit/>
          </a:bodyPr>
          <a:lstStyle/>
          <a:p>
            <a:r>
              <a:rPr lang="en-US" sz="5400" b="1" i="1" dirty="0"/>
              <a:t>P = </a:t>
            </a:r>
            <a:r>
              <a:rPr lang="cs-CZ" sz="5400" b="1" i="1" dirty="0"/>
              <a:t>17449</a:t>
            </a:r>
            <a:br>
              <a:rPr lang="cs-CZ" sz="5400" b="1" i="1" dirty="0"/>
            </a:br>
            <a:r>
              <a:rPr lang="en-US" sz="5400" b="1" i="1" dirty="0"/>
              <a:t>Q = </a:t>
            </a:r>
            <a:r>
              <a:rPr lang="is-IS" sz="5400" b="1" i="1" dirty="0"/>
              <a:t>34253</a:t>
            </a:r>
            <a:endParaRPr lang="en-US" sz="5400" dirty="0"/>
          </a:p>
        </p:txBody>
      </p:sp>
      <p:pic>
        <p:nvPicPr>
          <p:cNvPr id="3" name="Picture 2"/>
          <p:cNvPicPr>
            <a:picLocks noChangeAspect="1"/>
          </p:cNvPicPr>
          <p:nvPr/>
        </p:nvPicPr>
        <p:blipFill>
          <a:blip r:embed="rId2"/>
          <a:stretch>
            <a:fillRect/>
          </a:stretch>
        </p:blipFill>
        <p:spPr>
          <a:xfrm>
            <a:off x="5058276" y="4683627"/>
            <a:ext cx="6438900" cy="1854200"/>
          </a:xfrm>
          <a:prstGeom prst="rect">
            <a:avLst/>
          </a:prstGeom>
        </p:spPr>
      </p:pic>
    </p:spTree>
    <p:extLst>
      <p:ext uri="{BB962C8B-B14F-4D97-AF65-F5344CB8AC3E}">
        <p14:creationId xmlns:p14="http://schemas.microsoft.com/office/powerpoint/2010/main" val="206132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03527" y="3429000"/>
            <a:ext cx="1875689" cy="2813534"/>
          </a:xfrm>
          <a:prstGeom prst="rect">
            <a:avLst/>
          </a:prstGeom>
        </p:spPr>
      </p:pic>
      <p:sp>
        <p:nvSpPr>
          <p:cNvPr id="5" name="TextBox 4"/>
          <p:cNvSpPr txBox="1"/>
          <p:nvPr/>
        </p:nvSpPr>
        <p:spPr>
          <a:xfrm>
            <a:off x="3476016" y="4110753"/>
            <a:ext cx="7684168" cy="1200329"/>
          </a:xfrm>
          <a:prstGeom prst="rect">
            <a:avLst/>
          </a:prstGeom>
          <a:noFill/>
        </p:spPr>
        <p:txBody>
          <a:bodyPr wrap="square" rtlCol="0">
            <a:spAutoFit/>
          </a:bodyPr>
          <a:lstStyle/>
          <a:p>
            <a:r>
              <a:rPr lang="en-US" sz="3600" dirty="0"/>
              <a:t>Peter </a:t>
            </a:r>
            <a:r>
              <a:rPr lang="en-US" sz="3600" dirty="0" err="1"/>
              <a:t>Shor</a:t>
            </a:r>
            <a:r>
              <a:rPr lang="en-US" sz="3600" dirty="0"/>
              <a:t> (1994): quantum computers</a:t>
            </a:r>
            <a:br>
              <a:rPr lang="en-US" sz="3600" dirty="0"/>
            </a:br>
            <a:r>
              <a:rPr lang="en-US" sz="3600" dirty="0"/>
              <a:t>can factor large numbers very quickly!</a:t>
            </a:r>
          </a:p>
        </p:txBody>
      </p:sp>
      <p:sp>
        <p:nvSpPr>
          <p:cNvPr id="2" name="TextBox 1">
            <a:extLst>
              <a:ext uri="{FF2B5EF4-FFF2-40B4-BE49-F238E27FC236}">
                <a16:creationId xmlns:a16="http://schemas.microsoft.com/office/drawing/2014/main" id="{E21F3E28-07C4-9088-A35F-ED1CEC74CAA0}"/>
              </a:ext>
            </a:extLst>
          </p:cNvPr>
          <p:cNvSpPr txBox="1"/>
          <p:nvPr/>
        </p:nvSpPr>
        <p:spPr>
          <a:xfrm>
            <a:off x="660641" y="824894"/>
            <a:ext cx="8778327" cy="1200329"/>
          </a:xfrm>
          <a:prstGeom prst="rect">
            <a:avLst/>
          </a:prstGeom>
          <a:noFill/>
        </p:spPr>
        <p:txBody>
          <a:bodyPr wrap="square" rtlCol="0">
            <a:spAutoFit/>
          </a:bodyPr>
          <a:lstStyle/>
          <a:p>
            <a:r>
              <a:rPr lang="en-US" sz="3600" dirty="0"/>
              <a:t>RSA, most widely used encryption scheme (1978 - ): it is hard to factor large numbers</a:t>
            </a:r>
          </a:p>
        </p:txBody>
      </p:sp>
      <p:pic>
        <p:nvPicPr>
          <p:cNvPr id="10242" name="Picture 2" descr="RSA Archer Policy Program Management - subscription license (1 month ...">
            <a:extLst>
              <a:ext uri="{FF2B5EF4-FFF2-40B4-BE49-F238E27FC236}">
                <a16:creationId xmlns:a16="http://schemas.microsoft.com/office/drawing/2014/main" id="{6F18F1E5-F12B-EB6F-9F87-D15256E4F1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5962" y="703035"/>
            <a:ext cx="1925397" cy="1444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15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55731" y="2484470"/>
            <a:ext cx="6836269" cy="2601996"/>
          </a:xfrm>
        </p:spPr>
        <p:txBody>
          <a:bodyPr>
            <a:normAutofit/>
          </a:bodyPr>
          <a:lstStyle/>
          <a:p>
            <a:pPr marL="0" indent="0">
              <a:buNone/>
            </a:pPr>
            <a:r>
              <a:rPr lang="en-US" sz="5400" b="1" dirty="0"/>
              <a:t>Public Service Announcements</a:t>
            </a:r>
          </a:p>
        </p:txBody>
      </p:sp>
      <p:pic>
        <p:nvPicPr>
          <p:cNvPr id="2" name="Picture 1">
            <a:extLst>
              <a:ext uri="{FF2B5EF4-FFF2-40B4-BE49-F238E27FC236}">
                <a16:creationId xmlns:a16="http://schemas.microsoft.com/office/drawing/2014/main" id="{32DC2D34-50DA-7E4F-8349-04F6339C5E37}"/>
              </a:ext>
            </a:extLst>
          </p:cNvPr>
          <p:cNvPicPr>
            <a:picLocks noChangeAspect="1"/>
          </p:cNvPicPr>
          <p:nvPr/>
        </p:nvPicPr>
        <p:blipFill>
          <a:blip r:embed="rId2"/>
          <a:stretch>
            <a:fillRect/>
          </a:stretch>
        </p:blipFill>
        <p:spPr>
          <a:xfrm>
            <a:off x="1065027" y="1582152"/>
            <a:ext cx="3810000" cy="3695700"/>
          </a:xfrm>
          <a:prstGeom prst="rect">
            <a:avLst/>
          </a:prstGeom>
        </p:spPr>
      </p:pic>
    </p:spTree>
    <p:extLst>
      <p:ext uri="{BB962C8B-B14F-4D97-AF65-F5344CB8AC3E}">
        <p14:creationId xmlns:p14="http://schemas.microsoft.com/office/powerpoint/2010/main" val="13042734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large, balanced binary search tree.">
            <a:extLst>
              <a:ext uri="{FF2B5EF4-FFF2-40B4-BE49-F238E27FC236}">
                <a16:creationId xmlns:a16="http://schemas.microsoft.com/office/drawing/2014/main" id="{CED7DA89-5816-CC04-B06A-3B7E736B4B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186322" y="2914650"/>
            <a:ext cx="7819356" cy="3351734"/>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p:cNvSpPr>
            <a:spLocks noGrp="1"/>
          </p:cNvSpPr>
          <p:nvPr>
            <p:ph idx="1"/>
          </p:nvPr>
        </p:nvSpPr>
        <p:spPr>
          <a:xfrm>
            <a:off x="631991" y="447758"/>
            <a:ext cx="11113169" cy="2601996"/>
          </a:xfrm>
        </p:spPr>
        <p:txBody>
          <a:bodyPr>
            <a:normAutofit/>
          </a:bodyPr>
          <a:lstStyle/>
          <a:p>
            <a:pPr marL="0" indent="0">
              <a:buNone/>
            </a:pPr>
            <a:r>
              <a:rPr lang="en-US" sz="5400" b="1" dirty="0"/>
              <a:t>Myth: </a:t>
            </a:r>
            <a:r>
              <a:rPr lang="en-US" sz="5400" dirty="0"/>
              <a:t>Quantum computers can speed up </a:t>
            </a:r>
            <a:r>
              <a:rPr lang="en-US" sz="5400" i="1" dirty="0">
                <a:solidFill>
                  <a:srgbClr val="7030A0"/>
                </a:solidFill>
              </a:rPr>
              <a:t>every algorithm</a:t>
            </a:r>
            <a:r>
              <a:rPr lang="en-US" sz="5400" dirty="0">
                <a:solidFill>
                  <a:srgbClr val="7030A0"/>
                </a:solidFill>
              </a:rPr>
              <a:t> </a:t>
            </a:r>
            <a:r>
              <a:rPr lang="en-US" sz="5400" dirty="0"/>
              <a:t>by exploring all solutions simultaneously.</a:t>
            </a:r>
          </a:p>
        </p:txBody>
      </p:sp>
      <p:pic>
        <p:nvPicPr>
          <p:cNvPr id="5" name="Picture 4"/>
          <p:cNvPicPr>
            <a:picLocks noChangeAspect="1"/>
          </p:cNvPicPr>
          <p:nvPr/>
        </p:nvPicPr>
        <p:blipFill>
          <a:blip r:embed="rId3"/>
          <a:stretch>
            <a:fillRect/>
          </a:stretch>
        </p:blipFill>
        <p:spPr>
          <a:xfrm>
            <a:off x="6962273" y="4532120"/>
            <a:ext cx="4782887" cy="1773430"/>
          </a:xfrm>
          <a:prstGeom prst="rect">
            <a:avLst/>
          </a:prstGeom>
        </p:spPr>
      </p:pic>
    </p:spTree>
    <p:extLst>
      <p:ext uri="{BB962C8B-B14F-4D97-AF65-F5344CB8AC3E}">
        <p14:creationId xmlns:p14="http://schemas.microsoft.com/office/powerpoint/2010/main" val="84839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97831" y="591616"/>
            <a:ext cx="11113169" cy="2601996"/>
          </a:xfrm>
        </p:spPr>
        <p:txBody>
          <a:bodyPr>
            <a:normAutofit/>
          </a:bodyPr>
          <a:lstStyle/>
          <a:p>
            <a:pPr marL="0" indent="0">
              <a:buNone/>
            </a:pPr>
            <a:r>
              <a:rPr lang="en-US" sz="4800" b="1" dirty="0"/>
              <a:t>Reality: </a:t>
            </a:r>
            <a:r>
              <a:rPr lang="en-US" sz="4800" dirty="0"/>
              <a:t>Quantum computers can solve </a:t>
            </a:r>
            <a:r>
              <a:rPr lang="en-US" sz="4800" dirty="0">
                <a:solidFill>
                  <a:srgbClr val="7030A0"/>
                </a:solidFill>
              </a:rPr>
              <a:t>certain types of problems</a:t>
            </a:r>
            <a:r>
              <a:rPr lang="en-US" sz="4800" dirty="0"/>
              <a:t> faster by manipulating </a:t>
            </a:r>
            <a:r>
              <a:rPr lang="en-US" sz="4800" dirty="0">
                <a:solidFill>
                  <a:srgbClr val="FF0000"/>
                </a:solidFill>
              </a:rPr>
              <a:t>quantum probabilities</a:t>
            </a:r>
            <a:r>
              <a:rPr lang="en-US" sz="4800" dirty="0"/>
              <a:t>.</a:t>
            </a:r>
          </a:p>
        </p:txBody>
      </p:sp>
      <p:pic>
        <p:nvPicPr>
          <p:cNvPr id="24582" name="Picture 6" descr="A large, balanced binary search tree.">
            <a:extLst>
              <a:ext uri="{FF2B5EF4-FFF2-40B4-BE49-F238E27FC236}">
                <a16:creationId xmlns:a16="http://schemas.microsoft.com/office/drawing/2014/main" id="{28166FFA-83D6-492A-FCE2-34C89788D4A1}"/>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rot="10800000">
            <a:off x="2186322" y="2743200"/>
            <a:ext cx="7819356" cy="335173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F86D9B2E-D2C1-932C-5A44-769D430C5AAC}"/>
              </a:ext>
            </a:extLst>
          </p:cNvPr>
          <p:cNvCxnSpPr>
            <a:cxnSpLocks/>
          </p:cNvCxnSpPr>
          <p:nvPr/>
        </p:nvCxnSpPr>
        <p:spPr>
          <a:xfrm>
            <a:off x="2900363" y="4300538"/>
            <a:ext cx="929022" cy="13974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60CCEC5-8344-0720-D90A-B3312DD92D65}"/>
              </a:ext>
            </a:extLst>
          </p:cNvPr>
          <p:cNvSpPr txBox="1"/>
          <p:nvPr/>
        </p:nvSpPr>
        <p:spPr>
          <a:xfrm>
            <a:off x="977566" y="3057525"/>
            <a:ext cx="3408697" cy="1200329"/>
          </a:xfrm>
          <a:prstGeom prst="rect">
            <a:avLst/>
          </a:prstGeom>
          <a:noFill/>
        </p:spPr>
        <p:txBody>
          <a:bodyPr wrap="square" rtlCol="0">
            <a:spAutoFit/>
          </a:bodyPr>
          <a:lstStyle/>
          <a:p>
            <a:r>
              <a:rPr lang="en-US" sz="2400" dirty="0"/>
              <a:t>Some solutions get assigned </a:t>
            </a:r>
            <a:r>
              <a:rPr lang="en-US" sz="2400" b="1" i="1" dirty="0">
                <a:solidFill>
                  <a:srgbClr val="00B050"/>
                </a:solidFill>
              </a:rPr>
              <a:t>positive </a:t>
            </a:r>
            <a:r>
              <a:rPr lang="en-US" sz="2400" dirty="0"/>
              <a:t>“quantum probability”</a:t>
            </a:r>
          </a:p>
        </p:txBody>
      </p:sp>
    </p:spTree>
    <p:extLst>
      <p:ext uri="{BB962C8B-B14F-4D97-AF65-F5344CB8AC3E}">
        <p14:creationId xmlns:p14="http://schemas.microsoft.com/office/powerpoint/2010/main" val="4729849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95497-4B62-0714-AF84-2B991739B362}"/>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D03DBA0-FC4C-F52F-1C7F-4229F41FA722}"/>
              </a:ext>
            </a:extLst>
          </p:cNvPr>
          <p:cNvSpPr>
            <a:spLocks noGrp="1"/>
          </p:cNvSpPr>
          <p:nvPr>
            <p:ph idx="1"/>
          </p:nvPr>
        </p:nvSpPr>
        <p:spPr>
          <a:xfrm>
            <a:off x="697831" y="591616"/>
            <a:ext cx="11113169" cy="2601996"/>
          </a:xfrm>
        </p:spPr>
        <p:txBody>
          <a:bodyPr>
            <a:normAutofit/>
          </a:bodyPr>
          <a:lstStyle/>
          <a:p>
            <a:pPr marL="0" indent="0">
              <a:buNone/>
            </a:pPr>
            <a:r>
              <a:rPr lang="en-US" sz="4800" b="1" dirty="0"/>
              <a:t>Reality: </a:t>
            </a:r>
            <a:r>
              <a:rPr lang="en-US" sz="4800" dirty="0"/>
              <a:t>Quantum computers can solve </a:t>
            </a:r>
            <a:r>
              <a:rPr lang="en-US" sz="4800" dirty="0">
                <a:solidFill>
                  <a:srgbClr val="7030A0"/>
                </a:solidFill>
              </a:rPr>
              <a:t>certain types of problems</a:t>
            </a:r>
            <a:r>
              <a:rPr lang="en-US" sz="4800" dirty="0"/>
              <a:t> faster by manipulating </a:t>
            </a:r>
            <a:r>
              <a:rPr lang="en-US" sz="4800" dirty="0">
                <a:solidFill>
                  <a:srgbClr val="FF0000"/>
                </a:solidFill>
              </a:rPr>
              <a:t>quantum probabilities</a:t>
            </a:r>
            <a:r>
              <a:rPr lang="en-US" sz="4800" dirty="0"/>
              <a:t>.</a:t>
            </a:r>
          </a:p>
        </p:txBody>
      </p:sp>
      <p:pic>
        <p:nvPicPr>
          <p:cNvPr id="24582" name="Picture 6" descr="A large, balanced binary search tree.">
            <a:extLst>
              <a:ext uri="{FF2B5EF4-FFF2-40B4-BE49-F238E27FC236}">
                <a16:creationId xmlns:a16="http://schemas.microsoft.com/office/drawing/2014/main" id="{BBA7DA1B-C36E-F398-02FE-8F8A68C679D5}"/>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rot="10800000">
            <a:off x="2186322" y="2743200"/>
            <a:ext cx="7819356" cy="335173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6AC53D19-1EC6-3469-0DEF-D84DB500D5B7}"/>
              </a:ext>
            </a:extLst>
          </p:cNvPr>
          <p:cNvCxnSpPr>
            <a:cxnSpLocks/>
          </p:cNvCxnSpPr>
          <p:nvPr/>
        </p:nvCxnSpPr>
        <p:spPr>
          <a:xfrm flipH="1">
            <a:off x="7415548" y="4419067"/>
            <a:ext cx="2142790" cy="12789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935222C-784A-B094-69D9-9B66D007C19A}"/>
              </a:ext>
            </a:extLst>
          </p:cNvPr>
          <p:cNvSpPr txBox="1"/>
          <p:nvPr/>
        </p:nvSpPr>
        <p:spPr>
          <a:xfrm>
            <a:off x="8697912" y="3100209"/>
            <a:ext cx="3408697" cy="1200329"/>
          </a:xfrm>
          <a:prstGeom prst="rect">
            <a:avLst/>
          </a:prstGeom>
          <a:noFill/>
        </p:spPr>
        <p:txBody>
          <a:bodyPr wrap="square" rtlCol="0">
            <a:spAutoFit/>
          </a:bodyPr>
          <a:lstStyle/>
          <a:p>
            <a:r>
              <a:rPr lang="en-US" sz="2400" dirty="0"/>
              <a:t>Some solutions get assigned </a:t>
            </a:r>
            <a:r>
              <a:rPr lang="en-US" sz="2400" b="1" i="1" dirty="0">
                <a:solidFill>
                  <a:srgbClr val="C00000"/>
                </a:solidFill>
              </a:rPr>
              <a:t>negative</a:t>
            </a:r>
            <a:r>
              <a:rPr lang="en-US" sz="2400" b="1" i="1" dirty="0">
                <a:solidFill>
                  <a:srgbClr val="00B050"/>
                </a:solidFill>
              </a:rPr>
              <a:t> </a:t>
            </a:r>
            <a:r>
              <a:rPr lang="en-US" sz="2400" dirty="0"/>
              <a:t>“quantum probability”</a:t>
            </a:r>
          </a:p>
        </p:txBody>
      </p:sp>
    </p:spTree>
    <p:extLst>
      <p:ext uri="{BB962C8B-B14F-4D97-AF65-F5344CB8AC3E}">
        <p14:creationId xmlns:p14="http://schemas.microsoft.com/office/powerpoint/2010/main" val="1969693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707E4-6513-EFB2-70E8-8466CEAE46D7}"/>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2C56356-8EC0-C68A-082D-EB9029F40B7D}"/>
              </a:ext>
            </a:extLst>
          </p:cNvPr>
          <p:cNvSpPr>
            <a:spLocks noGrp="1"/>
          </p:cNvSpPr>
          <p:nvPr>
            <p:ph idx="1"/>
          </p:nvPr>
        </p:nvSpPr>
        <p:spPr>
          <a:xfrm>
            <a:off x="697831" y="591616"/>
            <a:ext cx="11113169" cy="2601996"/>
          </a:xfrm>
        </p:spPr>
        <p:txBody>
          <a:bodyPr>
            <a:normAutofit/>
          </a:bodyPr>
          <a:lstStyle/>
          <a:p>
            <a:pPr marL="0" indent="0">
              <a:buNone/>
            </a:pPr>
            <a:r>
              <a:rPr lang="en-US" sz="4800" b="1" dirty="0"/>
              <a:t>Reality: </a:t>
            </a:r>
            <a:r>
              <a:rPr lang="en-US" sz="4800" dirty="0"/>
              <a:t>Quantum computers can solve </a:t>
            </a:r>
            <a:r>
              <a:rPr lang="en-US" sz="4800" dirty="0">
                <a:solidFill>
                  <a:srgbClr val="7030A0"/>
                </a:solidFill>
              </a:rPr>
              <a:t>certain types of problems</a:t>
            </a:r>
            <a:r>
              <a:rPr lang="en-US" sz="4800" dirty="0"/>
              <a:t> faster by manipulating </a:t>
            </a:r>
            <a:r>
              <a:rPr lang="en-US" sz="4800" dirty="0">
                <a:solidFill>
                  <a:srgbClr val="FF0000"/>
                </a:solidFill>
              </a:rPr>
              <a:t>quantum probabilities</a:t>
            </a:r>
            <a:r>
              <a:rPr lang="en-US" sz="4800" dirty="0"/>
              <a:t>.</a:t>
            </a:r>
          </a:p>
        </p:txBody>
      </p:sp>
      <p:pic>
        <p:nvPicPr>
          <p:cNvPr id="24582" name="Picture 6" descr="A large, balanced binary search tree.">
            <a:extLst>
              <a:ext uri="{FF2B5EF4-FFF2-40B4-BE49-F238E27FC236}">
                <a16:creationId xmlns:a16="http://schemas.microsoft.com/office/drawing/2014/main" id="{7C489B1F-EA3C-B175-C178-614D933ADE92}"/>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rot="10800000">
            <a:off x="2186322" y="2743200"/>
            <a:ext cx="7819356" cy="33517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C0FD711-B069-4E2A-E634-6F409D2786F5}"/>
              </a:ext>
            </a:extLst>
          </p:cNvPr>
          <p:cNvSpPr txBox="1"/>
          <p:nvPr/>
        </p:nvSpPr>
        <p:spPr>
          <a:xfrm>
            <a:off x="7657766" y="2694893"/>
            <a:ext cx="4534234" cy="1569660"/>
          </a:xfrm>
          <a:prstGeom prst="rect">
            <a:avLst/>
          </a:prstGeom>
          <a:noFill/>
        </p:spPr>
        <p:txBody>
          <a:bodyPr wrap="square" rtlCol="0">
            <a:spAutoFit/>
          </a:bodyPr>
          <a:lstStyle/>
          <a:p>
            <a:r>
              <a:rPr lang="en-US" sz="2400" dirty="0"/>
              <a:t>If conditions are </a:t>
            </a:r>
            <a:r>
              <a:rPr lang="en-US" sz="2400" dirty="0" err="1"/>
              <a:t>juuuuuust</a:t>
            </a:r>
            <a:r>
              <a:rPr lang="en-US" sz="2400" dirty="0"/>
              <a:t> right, can get the quantum probabilities of bad solutions to </a:t>
            </a:r>
            <a:r>
              <a:rPr lang="en-US" sz="2400" b="1" i="1" dirty="0">
                <a:solidFill>
                  <a:srgbClr val="7030A0"/>
                </a:solidFill>
              </a:rPr>
              <a:t>cancel out</a:t>
            </a:r>
            <a:r>
              <a:rPr lang="en-US" sz="2400" dirty="0"/>
              <a:t>, leaving only </a:t>
            </a:r>
            <a:r>
              <a:rPr lang="en-US" sz="2400" b="1" i="1" dirty="0">
                <a:solidFill>
                  <a:srgbClr val="00B050"/>
                </a:solidFill>
              </a:rPr>
              <a:t>good solutions</a:t>
            </a:r>
            <a:r>
              <a:rPr lang="en-US" sz="2400" dirty="0"/>
              <a:t>!</a:t>
            </a:r>
          </a:p>
        </p:txBody>
      </p:sp>
    </p:spTree>
    <p:extLst>
      <p:ext uri="{BB962C8B-B14F-4D97-AF65-F5344CB8AC3E}">
        <p14:creationId xmlns:p14="http://schemas.microsoft.com/office/powerpoint/2010/main" val="203190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500" fill="hold"/>
                                        <p:tgtEl>
                                          <p:spTgt spid="24582"/>
                                        </p:tgtEl>
                                        <p:attrNameLst>
                                          <p:attrName>r</p:attrName>
                                        </p:attrNameLst>
                                      </p:cBhvr>
                                    </p:animRot>
                                  </p:childTnLst>
                                </p:cTn>
                              </p:par>
                            </p:childTnLst>
                          </p:cTn>
                        </p:par>
                        <p:par>
                          <p:cTn id="7" fill="hold">
                            <p:stCondLst>
                              <p:cond delay="500"/>
                            </p:stCondLst>
                            <p:childTnLst>
                              <p:par>
                                <p:cTn id="8" presetID="1" presetClass="exit" presetSubtype="0" fill="hold" nodeType="afterEffect">
                                  <p:stCondLst>
                                    <p:cond delay="0"/>
                                  </p:stCondLst>
                                  <p:childTnLst>
                                    <p:set>
                                      <p:cBhvr>
                                        <p:cTn id="9" dur="1" fill="hold">
                                          <p:stCondLst>
                                            <p:cond delay="0"/>
                                          </p:stCondLst>
                                        </p:cTn>
                                        <p:tgtEl>
                                          <p:spTgt spid="245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140F0-E1DC-F6EF-974F-F99277BA057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F917ED1-EB38-C26C-39AC-4B67BDB13168}"/>
              </a:ext>
            </a:extLst>
          </p:cNvPr>
          <p:cNvPicPr>
            <a:picLocks noChangeAspect="1"/>
          </p:cNvPicPr>
          <p:nvPr/>
        </p:nvPicPr>
        <p:blipFill>
          <a:blip r:embed="rId3">
            <a:lum bright="70000" contrast="-70000"/>
          </a:blip>
          <a:stretch>
            <a:fillRect/>
          </a:stretch>
        </p:blipFill>
        <p:spPr>
          <a:xfrm>
            <a:off x="4083688" y="1553527"/>
            <a:ext cx="7772400" cy="1652811"/>
          </a:xfrm>
          <a:prstGeom prst="rect">
            <a:avLst/>
          </a:prstGeom>
          <a:ln>
            <a:solidFill>
              <a:schemeClr val="tx1"/>
            </a:solidFill>
          </a:ln>
        </p:spPr>
      </p:pic>
      <p:pic>
        <p:nvPicPr>
          <p:cNvPr id="4" name="Picture 3">
            <a:extLst>
              <a:ext uri="{FF2B5EF4-FFF2-40B4-BE49-F238E27FC236}">
                <a16:creationId xmlns:a16="http://schemas.microsoft.com/office/drawing/2014/main" id="{1514700D-3CEB-68CF-14ED-18574D12C838}"/>
              </a:ext>
            </a:extLst>
          </p:cNvPr>
          <p:cNvPicPr>
            <a:picLocks noChangeAspect="1"/>
          </p:cNvPicPr>
          <p:nvPr/>
        </p:nvPicPr>
        <p:blipFill>
          <a:blip r:embed="rId4">
            <a:lum bright="70000" contrast="-70000"/>
          </a:blip>
          <a:stretch>
            <a:fillRect/>
          </a:stretch>
        </p:blipFill>
        <p:spPr>
          <a:xfrm>
            <a:off x="444528" y="692050"/>
            <a:ext cx="4495003" cy="4601688"/>
          </a:xfrm>
          <a:prstGeom prst="rect">
            <a:avLst/>
          </a:prstGeom>
          <a:ln>
            <a:solidFill>
              <a:schemeClr val="tx1"/>
            </a:solidFill>
          </a:ln>
        </p:spPr>
      </p:pic>
      <p:pic>
        <p:nvPicPr>
          <p:cNvPr id="6" name="Picture 5">
            <a:extLst>
              <a:ext uri="{FF2B5EF4-FFF2-40B4-BE49-F238E27FC236}">
                <a16:creationId xmlns:a16="http://schemas.microsoft.com/office/drawing/2014/main" id="{3293A4FC-B28F-726F-8D72-11F079C23176}"/>
              </a:ext>
            </a:extLst>
          </p:cNvPr>
          <p:cNvPicPr>
            <a:picLocks noChangeAspect="1"/>
          </p:cNvPicPr>
          <p:nvPr/>
        </p:nvPicPr>
        <p:blipFill rotWithShape="1">
          <a:blip r:embed="rId5" cstate="hqprint">
            <a:lum bright="70000" contrast="-70000"/>
            <a:extLst>
              <a:ext uri="{28A0092B-C50C-407E-A947-70E740481C1C}">
                <a14:useLocalDpi xmlns:a14="http://schemas.microsoft.com/office/drawing/2010/main"/>
              </a:ext>
            </a:extLst>
          </a:blip>
          <a:srcRect r="-921"/>
          <a:stretch/>
        </p:blipFill>
        <p:spPr>
          <a:xfrm>
            <a:off x="6096000" y="3402554"/>
            <a:ext cx="5931949" cy="3358729"/>
          </a:xfrm>
          <a:prstGeom prst="rect">
            <a:avLst/>
          </a:prstGeom>
          <a:ln w="38100">
            <a:solidFill>
              <a:schemeClr val="tx1"/>
            </a:solidFill>
          </a:ln>
        </p:spPr>
      </p:pic>
      <p:pic>
        <p:nvPicPr>
          <p:cNvPr id="13314" name="Picture 2" descr="Quantum Supremacy: How the Quantum Computer Revolution Will Change ...">
            <a:extLst>
              <a:ext uri="{FF2B5EF4-FFF2-40B4-BE49-F238E27FC236}">
                <a16:creationId xmlns:a16="http://schemas.microsoft.com/office/drawing/2014/main" id="{FB3F06E2-5B1E-3976-A850-318A0E327CE9}"/>
              </a:ext>
            </a:extLst>
          </p:cNvPr>
          <p:cNvPicPr>
            <a:picLocks noChangeAspect="1" noChangeArrowheads="1"/>
          </p:cNvPicPr>
          <p:nvPr/>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298804" y="2764593"/>
            <a:ext cx="2487493" cy="38433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29FA6D6-0C87-4267-AE50-95D37E9B917C}"/>
              </a:ext>
            </a:extLst>
          </p:cNvPr>
          <p:cNvPicPr>
            <a:picLocks noChangeAspect="1"/>
          </p:cNvPicPr>
          <p:nvPr/>
        </p:nvPicPr>
        <p:blipFill>
          <a:blip r:embed="rId7">
            <a:lum bright="70000" contrast="-70000"/>
          </a:blip>
          <a:stretch>
            <a:fillRect/>
          </a:stretch>
        </p:blipFill>
        <p:spPr>
          <a:xfrm>
            <a:off x="3741717" y="394299"/>
            <a:ext cx="7772400" cy="963012"/>
          </a:xfrm>
          <a:prstGeom prst="rect">
            <a:avLst/>
          </a:prstGeom>
          <a:ln>
            <a:solidFill>
              <a:schemeClr val="tx1"/>
            </a:solidFill>
          </a:ln>
        </p:spPr>
      </p:pic>
      <p:sp>
        <p:nvSpPr>
          <p:cNvPr id="2" name="TextBox 1">
            <a:extLst>
              <a:ext uri="{FF2B5EF4-FFF2-40B4-BE49-F238E27FC236}">
                <a16:creationId xmlns:a16="http://schemas.microsoft.com/office/drawing/2014/main" id="{DC36DA3A-2872-D87F-78E7-86EA4B18EFE0}"/>
              </a:ext>
            </a:extLst>
          </p:cNvPr>
          <p:cNvSpPr txBox="1"/>
          <p:nvPr/>
        </p:nvSpPr>
        <p:spPr>
          <a:xfrm>
            <a:off x="2528888" y="1553527"/>
            <a:ext cx="7229475" cy="4524315"/>
          </a:xfrm>
          <a:prstGeom prst="rect">
            <a:avLst/>
          </a:prstGeom>
          <a:solidFill>
            <a:schemeClr val="bg1"/>
          </a:solidFill>
          <a:ln w="76200">
            <a:solidFill>
              <a:srgbClr val="00B0F0"/>
            </a:solidFill>
          </a:ln>
        </p:spPr>
        <p:txBody>
          <a:bodyPr wrap="square" rtlCol="0">
            <a:spAutoFit/>
          </a:bodyPr>
          <a:lstStyle/>
          <a:p>
            <a:pPr algn="ctr"/>
            <a:endParaRPr lang="en-US" sz="3200" b="1" dirty="0"/>
          </a:p>
          <a:p>
            <a:pPr algn="ctr"/>
            <a:r>
              <a:rPr lang="en-US" sz="3200" b="1" dirty="0"/>
              <a:t>What is quantum computing?</a:t>
            </a:r>
          </a:p>
          <a:p>
            <a:pPr algn="ctr"/>
            <a:endParaRPr lang="en-US" sz="3200" b="1" dirty="0"/>
          </a:p>
          <a:p>
            <a:pPr algn="ctr"/>
            <a:r>
              <a:rPr lang="en-US" sz="3200" b="1" dirty="0"/>
              <a:t>What’s real, what’s hype?</a:t>
            </a:r>
          </a:p>
          <a:p>
            <a:pPr algn="ctr"/>
            <a:endParaRPr lang="en-US" sz="3200" b="1" dirty="0"/>
          </a:p>
          <a:p>
            <a:pPr algn="ctr"/>
            <a:r>
              <a:rPr lang="en-US" sz="3200" b="1" dirty="0"/>
              <a:t>What’s next? </a:t>
            </a:r>
            <a:br>
              <a:rPr lang="en-US" sz="3200" b="1" dirty="0"/>
            </a:br>
            <a:br>
              <a:rPr lang="en-US" sz="3200" b="1" dirty="0"/>
            </a:br>
            <a:r>
              <a:rPr lang="en-US" sz="3200" b="1" dirty="0"/>
              <a:t>Should I invest in quantum stocks?</a:t>
            </a:r>
          </a:p>
          <a:p>
            <a:pPr algn="ctr"/>
            <a:endParaRPr lang="en-US" sz="3200" b="1" dirty="0"/>
          </a:p>
        </p:txBody>
      </p:sp>
    </p:spTree>
    <p:extLst>
      <p:ext uri="{BB962C8B-B14F-4D97-AF65-F5344CB8AC3E}">
        <p14:creationId xmlns:p14="http://schemas.microsoft.com/office/powerpoint/2010/main" val="1176977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3760B-31DB-11A9-6463-F177543A6133}"/>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07D254E-43BC-669A-362C-58E1D821CCD9}"/>
              </a:ext>
            </a:extLst>
          </p:cNvPr>
          <p:cNvSpPr>
            <a:spLocks noGrp="1"/>
          </p:cNvSpPr>
          <p:nvPr>
            <p:ph idx="1"/>
          </p:nvPr>
        </p:nvSpPr>
        <p:spPr>
          <a:xfrm>
            <a:off x="697831" y="591616"/>
            <a:ext cx="11113169" cy="2601996"/>
          </a:xfrm>
        </p:spPr>
        <p:txBody>
          <a:bodyPr>
            <a:normAutofit/>
          </a:bodyPr>
          <a:lstStyle/>
          <a:p>
            <a:pPr marL="0" indent="0">
              <a:buNone/>
            </a:pPr>
            <a:r>
              <a:rPr lang="en-US" sz="4800" b="1" dirty="0"/>
              <a:t>Reality: </a:t>
            </a:r>
            <a:r>
              <a:rPr lang="en-US" sz="4800" dirty="0"/>
              <a:t>Quantum computers can solve </a:t>
            </a:r>
            <a:r>
              <a:rPr lang="en-US" sz="4800" dirty="0">
                <a:solidFill>
                  <a:srgbClr val="7030A0"/>
                </a:solidFill>
              </a:rPr>
              <a:t>certain types of problems</a:t>
            </a:r>
            <a:r>
              <a:rPr lang="en-US" sz="4800" dirty="0"/>
              <a:t> faster by manipulating </a:t>
            </a:r>
            <a:r>
              <a:rPr lang="en-US" sz="4800" dirty="0">
                <a:solidFill>
                  <a:srgbClr val="FF0000"/>
                </a:solidFill>
              </a:rPr>
              <a:t>quantum probabilities</a:t>
            </a:r>
            <a:r>
              <a:rPr lang="en-US" sz="4800" dirty="0"/>
              <a:t>.</a:t>
            </a:r>
          </a:p>
        </p:txBody>
      </p:sp>
      <p:sp>
        <p:nvSpPr>
          <p:cNvPr id="12" name="TextBox 11">
            <a:extLst>
              <a:ext uri="{FF2B5EF4-FFF2-40B4-BE49-F238E27FC236}">
                <a16:creationId xmlns:a16="http://schemas.microsoft.com/office/drawing/2014/main" id="{BD224A66-E2FF-78A4-EEF8-E20CDEF7B5B6}"/>
              </a:ext>
            </a:extLst>
          </p:cNvPr>
          <p:cNvSpPr txBox="1"/>
          <p:nvPr/>
        </p:nvSpPr>
        <p:spPr>
          <a:xfrm>
            <a:off x="7657766" y="2694893"/>
            <a:ext cx="4534234" cy="1569660"/>
          </a:xfrm>
          <a:prstGeom prst="rect">
            <a:avLst/>
          </a:prstGeom>
          <a:noFill/>
        </p:spPr>
        <p:txBody>
          <a:bodyPr wrap="square" rtlCol="0">
            <a:spAutoFit/>
          </a:bodyPr>
          <a:lstStyle/>
          <a:p>
            <a:r>
              <a:rPr lang="en-US" sz="2400" dirty="0"/>
              <a:t>If conditions are </a:t>
            </a:r>
            <a:r>
              <a:rPr lang="en-US" sz="2400" dirty="0" err="1"/>
              <a:t>juuuuuust</a:t>
            </a:r>
            <a:r>
              <a:rPr lang="en-US" sz="2400" dirty="0"/>
              <a:t> right, can get the quantum probabilities of bad solutions to </a:t>
            </a:r>
            <a:r>
              <a:rPr lang="en-US" sz="2400" b="1" i="1" dirty="0">
                <a:solidFill>
                  <a:srgbClr val="7030A0"/>
                </a:solidFill>
              </a:rPr>
              <a:t>cancel out</a:t>
            </a:r>
            <a:r>
              <a:rPr lang="en-US" sz="2400" dirty="0"/>
              <a:t>, leaving only </a:t>
            </a:r>
            <a:r>
              <a:rPr lang="en-US" sz="2400" b="1" i="1" dirty="0">
                <a:solidFill>
                  <a:srgbClr val="00B050"/>
                </a:solidFill>
              </a:rPr>
              <a:t>good solutions</a:t>
            </a:r>
            <a:r>
              <a:rPr lang="en-US" sz="2400" dirty="0"/>
              <a:t>!</a:t>
            </a:r>
          </a:p>
        </p:txBody>
      </p:sp>
      <p:pic>
        <p:nvPicPr>
          <p:cNvPr id="3" name="Picture 6" descr="A large, balanced binary search tree.">
            <a:extLst>
              <a:ext uri="{FF2B5EF4-FFF2-40B4-BE49-F238E27FC236}">
                <a16:creationId xmlns:a16="http://schemas.microsoft.com/office/drawing/2014/main" id="{6F653BED-56A7-FA48-C11D-134A0A323220}"/>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9082" r="-615"/>
          <a:stretch/>
        </p:blipFill>
        <p:spPr bwMode="auto">
          <a:xfrm rot="10800000">
            <a:off x="2138026" y="2743201"/>
            <a:ext cx="8577598" cy="3351734"/>
          </a:xfrm>
          <a:prstGeom prst="rect">
            <a:avLst/>
          </a:prstGeom>
          <a:noFill/>
          <a:extLst>
            <a:ext uri="{909E8E84-426E-40DD-AFC4-6F175D3DCCD1}">
              <a14:hiddenFill xmlns:a14="http://schemas.microsoft.com/office/drawing/2010/main">
                <a:solidFill>
                  <a:srgbClr val="FFFFFF"/>
                </a:solidFill>
              </a14:hiddenFill>
            </a:ext>
          </a:extLst>
        </p:spPr>
      </p:pic>
      <p:sp>
        <p:nvSpPr>
          <p:cNvPr id="8" name="5-Point Star 7">
            <a:extLst>
              <a:ext uri="{FF2B5EF4-FFF2-40B4-BE49-F238E27FC236}">
                <a16:creationId xmlns:a16="http://schemas.microsoft.com/office/drawing/2014/main" id="{452BE7D9-B15A-EE3D-A2DF-62CEBADAA475}"/>
              </a:ext>
            </a:extLst>
          </p:cNvPr>
          <p:cNvSpPr/>
          <p:nvPr/>
        </p:nvSpPr>
        <p:spPr>
          <a:xfrm>
            <a:off x="3286125" y="5614988"/>
            <a:ext cx="528638" cy="479948"/>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5-Point Star 8">
            <a:extLst>
              <a:ext uri="{FF2B5EF4-FFF2-40B4-BE49-F238E27FC236}">
                <a16:creationId xmlns:a16="http://schemas.microsoft.com/office/drawing/2014/main" id="{4E28C955-B3EA-DFA9-6CCC-5BB799EC5B60}"/>
              </a:ext>
            </a:extLst>
          </p:cNvPr>
          <p:cNvSpPr/>
          <p:nvPr/>
        </p:nvSpPr>
        <p:spPr>
          <a:xfrm>
            <a:off x="5395912" y="5614988"/>
            <a:ext cx="528638" cy="479948"/>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a:extLst>
              <a:ext uri="{FF2B5EF4-FFF2-40B4-BE49-F238E27FC236}">
                <a16:creationId xmlns:a16="http://schemas.microsoft.com/office/drawing/2014/main" id="{6C58E6C7-79A9-7AC4-373F-3A2EC95666CE}"/>
              </a:ext>
            </a:extLst>
          </p:cNvPr>
          <p:cNvSpPr/>
          <p:nvPr/>
        </p:nvSpPr>
        <p:spPr>
          <a:xfrm>
            <a:off x="9623822" y="5614988"/>
            <a:ext cx="528638" cy="479948"/>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a:extLst>
              <a:ext uri="{FF2B5EF4-FFF2-40B4-BE49-F238E27FC236}">
                <a16:creationId xmlns:a16="http://schemas.microsoft.com/office/drawing/2014/main" id="{4B4BC524-0D05-86CD-F0A6-36739DBD2907}"/>
              </a:ext>
            </a:extLst>
          </p:cNvPr>
          <p:cNvSpPr/>
          <p:nvPr/>
        </p:nvSpPr>
        <p:spPr>
          <a:xfrm>
            <a:off x="7774782" y="5614988"/>
            <a:ext cx="528638" cy="479948"/>
          </a:xfrm>
          <a:prstGeom prst="star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77E13D99-4788-87A1-D8CF-E4A7B101B630}"/>
              </a:ext>
            </a:extLst>
          </p:cNvPr>
          <p:cNvCxnSpPr>
            <a:cxnSpLocks/>
          </p:cNvCxnSpPr>
          <p:nvPr/>
        </p:nvCxnSpPr>
        <p:spPr>
          <a:xfrm flipH="1">
            <a:off x="3840500" y="4264553"/>
            <a:ext cx="4536739" cy="13504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EDBBA89-4E72-188F-8B3E-AE9A8500CAA6}"/>
              </a:ext>
            </a:extLst>
          </p:cNvPr>
          <p:cNvCxnSpPr>
            <a:cxnSpLocks/>
          </p:cNvCxnSpPr>
          <p:nvPr/>
        </p:nvCxnSpPr>
        <p:spPr>
          <a:xfrm flipH="1">
            <a:off x="5924550" y="4416953"/>
            <a:ext cx="2605089" cy="11980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CAAC902-B980-5448-E04E-EC26ACBEED55}"/>
              </a:ext>
            </a:extLst>
          </p:cNvPr>
          <p:cNvCxnSpPr>
            <a:cxnSpLocks/>
          </p:cNvCxnSpPr>
          <p:nvPr/>
        </p:nvCxnSpPr>
        <p:spPr>
          <a:xfrm flipH="1">
            <a:off x="8167687" y="4569353"/>
            <a:ext cx="514352" cy="10456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D68CCCE7-ACFF-FFE8-6AE1-6AE1814768C9}"/>
              </a:ext>
            </a:extLst>
          </p:cNvPr>
          <p:cNvCxnSpPr>
            <a:cxnSpLocks/>
          </p:cNvCxnSpPr>
          <p:nvPr/>
        </p:nvCxnSpPr>
        <p:spPr>
          <a:xfrm>
            <a:off x="9085594" y="4569353"/>
            <a:ext cx="731840" cy="104563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048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898358" y="2531478"/>
            <a:ext cx="11113169" cy="2601996"/>
          </a:xfrm>
        </p:spPr>
        <p:txBody>
          <a:bodyPr>
            <a:normAutofit/>
          </a:bodyPr>
          <a:lstStyle/>
          <a:p>
            <a:pPr marL="0" indent="0">
              <a:buNone/>
            </a:pPr>
            <a:r>
              <a:rPr lang="en-US" sz="5400" b="1" dirty="0"/>
              <a:t>Myth: </a:t>
            </a:r>
            <a:r>
              <a:rPr lang="en-US" sz="5400" dirty="0"/>
              <a:t>Quantum computers will break all internet security.</a:t>
            </a:r>
          </a:p>
        </p:txBody>
      </p:sp>
      <p:pic>
        <p:nvPicPr>
          <p:cNvPr id="5" name="Picture 4"/>
          <p:cNvPicPr>
            <a:picLocks noChangeAspect="1"/>
          </p:cNvPicPr>
          <p:nvPr/>
        </p:nvPicPr>
        <p:blipFill>
          <a:blip r:embed="rId2"/>
          <a:stretch>
            <a:fillRect/>
          </a:stretch>
        </p:blipFill>
        <p:spPr>
          <a:xfrm>
            <a:off x="6962273" y="4532120"/>
            <a:ext cx="4782887" cy="1773430"/>
          </a:xfrm>
          <a:prstGeom prst="rect">
            <a:avLst/>
          </a:prstGeom>
        </p:spPr>
      </p:pic>
      <p:sp>
        <p:nvSpPr>
          <p:cNvPr id="3" name="TextBox 2">
            <a:extLst>
              <a:ext uri="{FF2B5EF4-FFF2-40B4-BE49-F238E27FC236}">
                <a16:creationId xmlns:a16="http://schemas.microsoft.com/office/drawing/2014/main" id="{7C2A60A4-8565-1FE1-56B6-35E96A844235}"/>
              </a:ext>
            </a:extLst>
          </p:cNvPr>
          <p:cNvSpPr txBox="1"/>
          <p:nvPr/>
        </p:nvSpPr>
        <p:spPr>
          <a:xfrm>
            <a:off x="7141779" y="3870296"/>
            <a:ext cx="3310759" cy="707886"/>
          </a:xfrm>
          <a:prstGeom prst="rect">
            <a:avLst/>
          </a:prstGeom>
          <a:noFill/>
        </p:spPr>
        <p:txBody>
          <a:bodyPr wrap="square" rtlCol="0">
            <a:spAutoFit/>
          </a:bodyPr>
          <a:lstStyle/>
          <a:p>
            <a:r>
              <a:rPr lang="en-US" sz="4000" dirty="0"/>
              <a:t>(Probably)</a:t>
            </a:r>
          </a:p>
        </p:txBody>
      </p:sp>
    </p:spTree>
    <p:extLst>
      <p:ext uri="{BB962C8B-B14F-4D97-AF65-F5344CB8AC3E}">
        <p14:creationId xmlns:p14="http://schemas.microsoft.com/office/powerpoint/2010/main" val="190641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969795" y="820174"/>
            <a:ext cx="11113169" cy="1666792"/>
          </a:xfrm>
        </p:spPr>
        <p:txBody>
          <a:bodyPr>
            <a:normAutofit/>
          </a:bodyPr>
          <a:lstStyle/>
          <a:p>
            <a:pPr marL="0" indent="0">
              <a:buNone/>
            </a:pPr>
            <a:r>
              <a:rPr lang="en-US" sz="4400" b="1" dirty="0"/>
              <a:t>Reality: </a:t>
            </a:r>
            <a:r>
              <a:rPr lang="en-US" sz="4400" dirty="0"/>
              <a:t>Fed gov’t recently standardized </a:t>
            </a:r>
            <a:br>
              <a:rPr lang="en-US" sz="4400" dirty="0"/>
            </a:br>
            <a:r>
              <a:rPr lang="en-US" sz="4400" i="1" dirty="0">
                <a:solidFill>
                  <a:srgbClr val="FF0000"/>
                </a:solidFill>
              </a:rPr>
              <a:t>quantum-resistant </a:t>
            </a:r>
            <a:r>
              <a:rPr lang="en-US" sz="4400" dirty="0"/>
              <a:t>encryption systems. </a:t>
            </a:r>
          </a:p>
          <a:p>
            <a:pPr marL="0" indent="0">
              <a:buNone/>
            </a:pPr>
            <a:endParaRPr lang="en-US" sz="4400" b="1" i="1" dirty="0"/>
          </a:p>
        </p:txBody>
      </p:sp>
      <p:sp>
        <p:nvSpPr>
          <p:cNvPr id="2" name="Content Placeholder 2">
            <a:extLst>
              <a:ext uri="{FF2B5EF4-FFF2-40B4-BE49-F238E27FC236}">
                <a16:creationId xmlns:a16="http://schemas.microsoft.com/office/drawing/2014/main" id="{55FC654D-5897-466D-A638-0C60265C3820}"/>
              </a:ext>
            </a:extLst>
          </p:cNvPr>
          <p:cNvSpPr txBox="1">
            <a:spLocks/>
          </p:cNvSpPr>
          <p:nvPr/>
        </p:nvSpPr>
        <p:spPr>
          <a:xfrm>
            <a:off x="969795" y="5043445"/>
            <a:ext cx="8403306" cy="30002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dirty="0"/>
              <a:t>Post-quantum crypto already enabled by default in major software like Chrome.</a:t>
            </a:r>
          </a:p>
        </p:txBody>
      </p:sp>
      <p:pic>
        <p:nvPicPr>
          <p:cNvPr id="5" name="Picture 4">
            <a:extLst>
              <a:ext uri="{FF2B5EF4-FFF2-40B4-BE49-F238E27FC236}">
                <a16:creationId xmlns:a16="http://schemas.microsoft.com/office/drawing/2014/main" id="{AFE5F6BE-4061-978E-490E-8A6A8C06E923}"/>
              </a:ext>
            </a:extLst>
          </p:cNvPr>
          <p:cNvPicPr>
            <a:picLocks noChangeAspect="1"/>
          </p:cNvPicPr>
          <p:nvPr/>
        </p:nvPicPr>
        <p:blipFill>
          <a:blip r:embed="rId2"/>
          <a:stretch>
            <a:fillRect/>
          </a:stretch>
        </p:blipFill>
        <p:spPr>
          <a:xfrm>
            <a:off x="2600325" y="2486966"/>
            <a:ext cx="6367463" cy="2022137"/>
          </a:xfrm>
          <a:prstGeom prst="rect">
            <a:avLst/>
          </a:prstGeom>
        </p:spPr>
      </p:pic>
      <p:pic>
        <p:nvPicPr>
          <p:cNvPr id="11270" name="Picture 6" descr="Google Chrome - Wikipedia, wolna encyklopedia">
            <a:extLst>
              <a:ext uri="{FF2B5EF4-FFF2-40B4-BE49-F238E27FC236}">
                <a16:creationId xmlns:a16="http://schemas.microsoft.com/office/drawing/2014/main" id="{DF7E0E96-CA2D-F37E-E299-1490A037A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7788" y="4571916"/>
            <a:ext cx="1971675" cy="19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42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652514" y="2128002"/>
            <a:ext cx="11113169" cy="2601996"/>
          </a:xfrm>
        </p:spPr>
        <p:txBody>
          <a:bodyPr>
            <a:normAutofit/>
          </a:bodyPr>
          <a:lstStyle/>
          <a:p>
            <a:pPr marL="0" indent="0">
              <a:buNone/>
            </a:pPr>
            <a:r>
              <a:rPr lang="en-US" sz="5400" b="1" dirty="0"/>
              <a:t>Myth: </a:t>
            </a:r>
            <a:r>
              <a:rPr lang="en-US" sz="5400" dirty="0"/>
              <a:t>Quantum computers are going to solve large-scale industrial problems in the next 5 years.</a:t>
            </a:r>
          </a:p>
        </p:txBody>
      </p:sp>
    </p:spTree>
    <p:extLst>
      <p:ext uri="{BB962C8B-B14F-4D97-AF65-F5344CB8AC3E}">
        <p14:creationId xmlns:p14="http://schemas.microsoft.com/office/powerpoint/2010/main" val="156122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CAFB2A-1896-B714-91E8-3706DC029565}"/>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4B99BD1-9062-DA87-3CEC-A83F98BFFD48}"/>
              </a:ext>
            </a:extLst>
          </p:cNvPr>
          <p:cNvSpPr>
            <a:spLocks noGrp="1"/>
          </p:cNvSpPr>
          <p:nvPr>
            <p:ph idx="1"/>
          </p:nvPr>
        </p:nvSpPr>
        <p:spPr>
          <a:xfrm>
            <a:off x="866827" y="827004"/>
            <a:ext cx="11113169" cy="2601996"/>
          </a:xfrm>
        </p:spPr>
        <p:txBody>
          <a:bodyPr>
            <a:normAutofit/>
          </a:bodyPr>
          <a:lstStyle/>
          <a:p>
            <a:pPr marL="0" indent="0">
              <a:buNone/>
            </a:pPr>
            <a:r>
              <a:rPr lang="en-US" sz="4400" b="1" dirty="0"/>
              <a:t>Reality: </a:t>
            </a:r>
            <a:r>
              <a:rPr lang="en-US" sz="4400" dirty="0"/>
              <a:t>Quantum computing is making jump from academia to industry R&amp;D labs…</a:t>
            </a:r>
          </a:p>
        </p:txBody>
      </p:sp>
      <p:pic>
        <p:nvPicPr>
          <p:cNvPr id="14338" name="Picture 2" descr="IBM Quantum Experience | IBM Academic Initiative | Academic Software ...">
            <a:extLst>
              <a:ext uri="{FF2B5EF4-FFF2-40B4-BE49-F238E27FC236}">
                <a16:creationId xmlns:a16="http://schemas.microsoft.com/office/drawing/2014/main" id="{8CB0EC6B-B9EE-C312-7FEC-0F6109AC3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608" y="2620956"/>
            <a:ext cx="1960563" cy="19605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Braket: Amazon's Cloud-First Quantum Environment Is Generally Available">
            <a:extLst>
              <a:ext uri="{FF2B5EF4-FFF2-40B4-BE49-F238E27FC236}">
                <a16:creationId xmlns:a16="http://schemas.microsoft.com/office/drawing/2014/main" id="{C19D5261-5D9E-9E86-3A30-EFB669358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2042" y="2705889"/>
            <a:ext cx="33528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Microsoft Quantum researchers pin down largest quantum speedup for  unstructured problems">
            <a:extLst>
              <a:ext uri="{FF2B5EF4-FFF2-40B4-BE49-F238E27FC236}">
                <a16:creationId xmlns:a16="http://schemas.microsoft.com/office/drawing/2014/main" id="{4889D049-472C-29FB-F805-240FE7C92F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48584" y="270588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Quantum Computing Company Of The Week: PsiQuantum, One Of The Most Well ...">
            <a:extLst>
              <a:ext uri="{FF2B5EF4-FFF2-40B4-BE49-F238E27FC236}">
                <a16:creationId xmlns:a16="http://schemas.microsoft.com/office/drawing/2014/main" id="{8B13F530-671D-DE19-FD67-E01B2EEEB3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7900" y="2349892"/>
            <a:ext cx="2644773" cy="13223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B345B7C-3ABE-FF93-4DB1-0BEAF19A47A3}"/>
              </a:ext>
            </a:extLst>
          </p:cNvPr>
          <p:cNvPicPr>
            <a:picLocks noChangeAspect="1"/>
          </p:cNvPicPr>
          <p:nvPr/>
        </p:nvPicPr>
        <p:blipFill>
          <a:blip r:embed="rId6"/>
          <a:srcRect l="2638" r="59188"/>
          <a:stretch/>
        </p:blipFill>
        <p:spPr>
          <a:xfrm>
            <a:off x="9692520" y="3389903"/>
            <a:ext cx="1804122" cy="784225"/>
          </a:xfrm>
          <a:prstGeom prst="rect">
            <a:avLst/>
          </a:prstGeom>
        </p:spPr>
      </p:pic>
      <p:pic>
        <p:nvPicPr>
          <p:cNvPr id="2" name="Picture 1">
            <a:extLst>
              <a:ext uri="{FF2B5EF4-FFF2-40B4-BE49-F238E27FC236}">
                <a16:creationId xmlns:a16="http://schemas.microsoft.com/office/drawing/2014/main" id="{8ED58C24-F9CC-EE68-B78A-C4147C165B0C}"/>
              </a:ext>
            </a:extLst>
          </p:cNvPr>
          <p:cNvPicPr>
            <a:picLocks noChangeAspect="1"/>
          </p:cNvPicPr>
          <p:nvPr/>
        </p:nvPicPr>
        <p:blipFill>
          <a:blip r:embed="rId6"/>
          <a:srcRect l="44038"/>
          <a:stretch/>
        </p:blipFill>
        <p:spPr>
          <a:xfrm>
            <a:off x="9272194" y="4084041"/>
            <a:ext cx="2644773" cy="784225"/>
          </a:xfrm>
          <a:prstGeom prst="rect">
            <a:avLst/>
          </a:prstGeom>
        </p:spPr>
      </p:pic>
      <p:sp>
        <p:nvSpPr>
          <p:cNvPr id="9" name="Content Placeholder 2">
            <a:extLst>
              <a:ext uri="{FF2B5EF4-FFF2-40B4-BE49-F238E27FC236}">
                <a16:creationId xmlns:a16="http://schemas.microsoft.com/office/drawing/2014/main" id="{B117E4E6-F5B9-B680-29D9-5C099400CCF0}"/>
              </a:ext>
            </a:extLst>
          </p:cNvPr>
          <p:cNvSpPr txBox="1">
            <a:spLocks/>
          </p:cNvSpPr>
          <p:nvPr/>
        </p:nvSpPr>
        <p:spPr>
          <a:xfrm>
            <a:off x="591794" y="5344400"/>
            <a:ext cx="11325173" cy="2601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t>…but still very much a </a:t>
            </a:r>
            <a:r>
              <a:rPr lang="en-US" sz="4000" i="1" dirty="0"/>
              <a:t>long-term research</a:t>
            </a:r>
            <a:r>
              <a:rPr lang="en-US" sz="4000" dirty="0"/>
              <a:t> endeavor.</a:t>
            </a:r>
          </a:p>
        </p:txBody>
      </p:sp>
    </p:spTree>
    <p:extLst>
      <p:ext uri="{BB962C8B-B14F-4D97-AF65-F5344CB8AC3E}">
        <p14:creationId xmlns:p14="http://schemas.microsoft.com/office/powerpoint/2010/main" val="31100143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DA5BA-36D4-1185-39F6-A4816517464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51D84D-2718-1525-13E9-A85AC72FAE23}"/>
              </a:ext>
            </a:extLst>
          </p:cNvPr>
          <p:cNvSpPr>
            <a:spLocks noGrp="1"/>
          </p:cNvSpPr>
          <p:nvPr>
            <p:ph idx="1"/>
          </p:nvPr>
        </p:nvSpPr>
        <p:spPr>
          <a:xfrm>
            <a:off x="1077078" y="2618706"/>
            <a:ext cx="10515600" cy="2601996"/>
          </a:xfrm>
        </p:spPr>
        <p:txBody>
          <a:bodyPr>
            <a:normAutofit/>
          </a:bodyPr>
          <a:lstStyle/>
          <a:p>
            <a:pPr marL="0" indent="0">
              <a:buNone/>
            </a:pPr>
            <a:r>
              <a:rPr lang="en-US" sz="5400" b="1" dirty="0"/>
              <a:t>What is the status of quantum computing today?</a:t>
            </a:r>
          </a:p>
        </p:txBody>
      </p:sp>
    </p:spTree>
    <p:extLst>
      <p:ext uri="{BB962C8B-B14F-4D97-AF65-F5344CB8AC3E}">
        <p14:creationId xmlns:p14="http://schemas.microsoft.com/office/powerpoint/2010/main" val="2493325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29888-A14D-7420-5D97-DCC4AB60B7BF}"/>
            </a:ext>
          </a:extLst>
        </p:cNvPr>
        <p:cNvGrpSpPr/>
        <p:nvPr/>
      </p:nvGrpSpPr>
      <p:grpSpPr>
        <a:xfrm>
          <a:off x="0" y="0"/>
          <a:ext cx="0" cy="0"/>
          <a:chOff x="0" y="0"/>
          <a:chExt cx="0" cy="0"/>
        </a:xfrm>
      </p:grpSpPr>
      <p:pic>
        <p:nvPicPr>
          <p:cNvPr id="16390" name="Picture 6" descr="Quantum: Atom Computing Says It's First to Exceed 1,000 Qubits - High ...">
            <a:extLst>
              <a:ext uri="{FF2B5EF4-FFF2-40B4-BE49-F238E27FC236}">
                <a16:creationId xmlns:a16="http://schemas.microsoft.com/office/drawing/2014/main" id="{BADAC9F9-AC02-00C1-2D13-712941693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9050" y="2802702"/>
            <a:ext cx="2414588" cy="13360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Quantum Computing Company Of The Week: PsiQuantum, One Of The Most Well ...">
            <a:extLst>
              <a:ext uri="{FF2B5EF4-FFF2-40B4-BE49-F238E27FC236}">
                <a16:creationId xmlns:a16="http://schemas.microsoft.com/office/drawing/2014/main" id="{586F5AA6-A91C-4AA3-4EBC-481CDA70C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6706" y="3840034"/>
            <a:ext cx="2644773" cy="13223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BM Quantum Experience | IBM Academic Initiative | Academic Software ...">
            <a:extLst>
              <a:ext uri="{FF2B5EF4-FFF2-40B4-BE49-F238E27FC236}">
                <a16:creationId xmlns:a16="http://schemas.microsoft.com/office/drawing/2014/main" id="{6D0B6B03-8D8C-37F7-6E7D-3A6223A5BC2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1852"/>
          <a:stretch/>
        </p:blipFill>
        <p:spPr bwMode="auto">
          <a:xfrm>
            <a:off x="6379673" y="1446431"/>
            <a:ext cx="1960563" cy="133607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D09BE8C-CB8C-5CD0-2A61-902D15BE5A62}"/>
              </a:ext>
            </a:extLst>
          </p:cNvPr>
          <p:cNvSpPr txBox="1"/>
          <p:nvPr/>
        </p:nvSpPr>
        <p:spPr>
          <a:xfrm>
            <a:off x="624850" y="800100"/>
            <a:ext cx="10640343" cy="646331"/>
          </a:xfrm>
          <a:prstGeom prst="rect">
            <a:avLst/>
          </a:prstGeom>
          <a:noFill/>
        </p:spPr>
        <p:txBody>
          <a:bodyPr wrap="square" rtlCol="0">
            <a:spAutoFit/>
          </a:bodyPr>
          <a:lstStyle/>
          <a:p>
            <a:r>
              <a:rPr lang="en-US" sz="3600" b="1" dirty="0"/>
              <a:t>Many competing technological approaches:</a:t>
            </a:r>
          </a:p>
        </p:txBody>
      </p:sp>
      <p:sp>
        <p:nvSpPr>
          <p:cNvPr id="8" name="TextBox 7">
            <a:extLst>
              <a:ext uri="{FF2B5EF4-FFF2-40B4-BE49-F238E27FC236}">
                <a16:creationId xmlns:a16="http://schemas.microsoft.com/office/drawing/2014/main" id="{719BC688-87BC-B891-229D-97C3DCB38086}"/>
              </a:ext>
            </a:extLst>
          </p:cNvPr>
          <p:cNvSpPr txBox="1"/>
          <p:nvPr/>
        </p:nvSpPr>
        <p:spPr>
          <a:xfrm>
            <a:off x="192393" y="1971754"/>
            <a:ext cx="4991406" cy="584775"/>
          </a:xfrm>
          <a:prstGeom prst="rect">
            <a:avLst/>
          </a:prstGeom>
          <a:noFill/>
        </p:spPr>
        <p:txBody>
          <a:bodyPr wrap="square" rtlCol="0">
            <a:spAutoFit/>
          </a:bodyPr>
          <a:lstStyle/>
          <a:p>
            <a:r>
              <a:rPr lang="en-US" sz="3200" dirty="0"/>
              <a:t>Superconducting qubits</a:t>
            </a:r>
          </a:p>
        </p:txBody>
      </p:sp>
      <p:pic>
        <p:nvPicPr>
          <p:cNvPr id="16386" name="Picture 2" descr="Google officially lays claim to quantum supremacy">
            <a:extLst>
              <a:ext uri="{FF2B5EF4-FFF2-40B4-BE49-F238E27FC236}">
                <a16:creationId xmlns:a16="http://schemas.microsoft.com/office/drawing/2014/main" id="{4CA9FDC5-3801-ADA0-9168-64C31A9CA6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20358" y="1582983"/>
            <a:ext cx="1919925" cy="10813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45D7501-99E8-229F-428F-4A6D60960018}"/>
              </a:ext>
            </a:extLst>
          </p:cNvPr>
          <p:cNvPicPr>
            <a:picLocks noChangeAspect="1"/>
          </p:cNvPicPr>
          <p:nvPr/>
        </p:nvPicPr>
        <p:blipFill>
          <a:blip r:embed="rId7"/>
          <a:srcRect l="2638" r="59188"/>
          <a:stretch/>
        </p:blipFill>
        <p:spPr>
          <a:xfrm>
            <a:off x="4584296" y="1945534"/>
            <a:ext cx="1804122" cy="784225"/>
          </a:xfrm>
          <a:prstGeom prst="rect">
            <a:avLst/>
          </a:prstGeom>
        </p:spPr>
      </p:pic>
      <p:sp>
        <p:nvSpPr>
          <p:cNvPr id="12" name="TextBox 11">
            <a:extLst>
              <a:ext uri="{FF2B5EF4-FFF2-40B4-BE49-F238E27FC236}">
                <a16:creationId xmlns:a16="http://schemas.microsoft.com/office/drawing/2014/main" id="{3C334903-1962-3B8F-3FA7-20AD8BAC6567}"/>
              </a:ext>
            </a:extLst>
          </p:cNvPr>
          <p:cNvSpPr txBox="1"/>
          <p:nvPr/>
        </p:nvSpPr>
        <p:spPr>
          <a:xfrm>
            <a:off x="192393" y="3074832"/>
            <a:ext cx="4991406" cy="584775"/>
          </a:xfrm>
          <a:prstGeom prst="rect">
            <a:avLst/>
          </a:prstGeom>
          <a:noFill/>
        </p:spPr>
        <p:txBody>
          <a:bodyPr wrap="square" rtlCol="0">
            <a:spAutoFit/>
          </a:bodyPr>
          <a:lstStyle/>
          <a:p>
            <a:r>
              <a:rPr lang="en-US" sz="3200" dirty="0"/>
              <a:t>Neutral atom arrays</a:t>
            </a:r>
          </a:p>
        </p:txBody>
      </p:sp>
      <p:pic>
        <p:nvPicPr>
          <p:cNvPr id="16388" name="Picture 4" descr="Local Qubit Control Brings New Capabilities to QuEra's Quantum Computer">
            <a:extLst>
              <a:ext uri="{FF2B5EF4-FFF2-40B4-BE49-F238E27FC236}">
                <a16:creationId xmlns:a16="http://schemas.microsoft.com/office/drawing/2014/main" id="{CCF33EE1-1A94-7C78-2FA9-8BC8C2856F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96706" y="2917963"/>
            <a:ext cx="1922160" cy="1081215"/>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Versatile neutral atoms take on quantum circuits">
            <a:extLst>
              <a:ext uri="{FF2B5EF4-FFF2-40B4-BE49-F238E27FC236}">
                <a16:creationId xmlns:a16="http://schemas.microsoft.com/office/drawing/2014/main" id="{8BA51498-AFF8-7675-3D23-CAD94248B5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9684" y="2692924"/>
            <a:ext cx="2502169" cy="187662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291FDD9-090E-6F19-21A2-5AF34E22F5D1}"/>
              </a:ext>
            </a:extLst>
          </p:cNvPr>
          <p:cNvSpPr txBox="1"/>
          <p:nvPr/>
        </p:nvSpPr>
        <p:spPr>
          <a:xfrm>
            <a:off x="192393" y="4185727"/>
            <a:ext cx="3369448" cy="584775"/>
          </a:xfrm>
          <a:prstGeom prst="rect">
            <a:avLst/>
          </a:prstGeom>
          <a:noFill/>
        </p:spPr>
        <p:txBody>
          <a:bodyPr wrap="square" rtlCol="0">
            <a:spAutoFit/>
          </a:bodyPr>
          <a:lstStyle/>
          <a:p>
            <a:r>
              <a:rPr lang="en-US" sz="3200" dirty="0"/>
              <a:t>Photonic qubits</a:t>
            </a:r>
          </a:p>
        </p:txBody>
      </p:sp>
      <p:sp>
        <p:nvSpPr>
          <p:cNvPr id="15" name="TextBox 14">
            <a:extLst>
              <a:ext uri="{FF2B5EF4-FFF2-40B4-BE49-F238E27FC236}">
                <a16:creationId xmlns:a16="http://schemas.microsoft.com/office/drawing/2014/main" id="{47B43FFD-9BBD-D335-8EB1-A9395FAA7BE4}"/>
              </a:ext>
            </a:extLst>
          </p:cNvPr>
          <p:cNvSpPr txBox="1"/>
          <p:nvPr/>
        </p:nvSpPr>
        <p:spPr>
          <a:xfrm>
            <a:off x="247408" y="5341142"/>
            <a:ext cx="3406994" cy="584775"/>
          </a:xfrm>
          <a:prstGeom prst="rect">
            <a:avLst/>
          </a:prstGeom>
          <a:noFill/>
        </p:spPr>
        <p:txBody>
          <a:bodyPr wrap="square" rtlCol="0">
            <a:spAutoFit/>
          </a:bodyPr>
          <a:lstStyle/>
          <a:p>
            <a:r>
              <a:rPr lang="en-US" sz="3200" dirty="0"/>
              <a:t>Topological qubits</a:t>
            </a:r>
          </a:p>
        </p:txBody>
      </p:sp>
      <p:pic>
        <p:nvPicPr>
          <p:cNvPr id="16396" name="Picture 12" descr="Microsoft Logo, symbol, meaning, history, PNG, brand">
            <a:extLst>
              <a:ext uri="{FF2B5EF4-FFF2-40B4-BE49-F238E27FC236}">
                <a16:creationId xmlns:a16="http://schemas.microsoft.com/office/drawing/2014/main" id="{3C183346-C068-36A3-86BC-89F74A8FFDA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5401" y="4964896"/>
            <a:ext cx="2307382" cy="129790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DB07144-FBA9-F295-0CDD-1A2FAB9030A7}"/>
              </a:ext>
            </a:extLst>
          </p:cNvPr>
          <p:cNvSpPr txBox="1"/>
          <p:nvPr/>
        </p:nvSpPr>
        <p:spPr>
          <a:xfrm>
            <a:off x="7666521" y="5457735"/>
            <a:ext cx="4278071" cy="1200329"/>
          </a:xfrm>
          <a:prstGeom prst="rect">
            <a:avLst/>
          </a:prstGeom>
          <a:solidFill>
            <a:schemeClr val="accent4">
              <a:lumMod val="20000"/>
              <a:lumOff val="80000"/>
            </a:schemeClr>
          </a:solidFill>
          <a:ln>
            <a:solidFill>
              <a:schemeClr val="accent1"/>
            </a:solidFill>
          </a:ln>
        </p:spPr>
        <p:txBody>
          <a:bodyPr wrap="square" rtlCol="0">
            <a:spAutoFit/>
          </a:bodyPr>
          <a:lstStyle/>
          <a:p>
            <a:r>
              <a:rPr lang="en-US" sz="3600" b="1" dirty="0"/>
              <a:t>Unclear which will be “best” platform.</a:t>
            </a:r>
          </a:p>
        </p:txBody>
      </p:sp>
    </p:spTree>
    <p:extLst>
      <p:ext uri="{BB962C8B-B14F-4D97-AF65-F5344CB8AC3E}">
        <p14:creationId xmlns:p14="http://schemas.microsoft.com/office/powerpoint/2010/main" val="335064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9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39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C9F32-9D72-78F1-E374-371DFDDD1CDA}"/>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79D0D719-0C12-F783-9182-8FADC32CEE8C}"/>
              </a:ext>
            </a:extLst>
          </p:cNvPr>
          <p:cNvSpPr txBox="1"/>
          <p:nvPr/>
        </p:nvSpPr>
        <p:spPr>
          <a:xfrm>
            <a:off x="624850" y="800100"/>
            <a:ext cx="10640343" cy="646331"/>
          </a:xfrm>
          <a:prstGeom prst="rect">
            <a:avLst/>
          </a:prstGeom>
          <a:noFill/>
        </p:spPr>
        <p:txBody>
          <a:bodyPr wrap="square" rtlCol="0">
            <a:spAutoFit/>
          </a:bodyPr>
          <a:lstStyle/>
          <a:p>
            <a:r>
              <a:rPr lang="en-US" sz="3600" dirty="0"/>
              <a:t>“Vacuum tube” era of quantum computing</a:t>
            </a:r>
          </a:p>
        </p:txBody>
      </p:sp>
      <p:pic>
        <p:nvPicPr>
          <p:cNvPr id="15362" name="Picture 2" descr="The Vacuum Tubes of ENIAC [1689 2100] | Vacuum tube, Old computers ...">
            <a:extLst>
              <a:ext uri="{FF2B5EF4-FFF2-40B4-BE49-F238E27FC236}">
                <a16:creationId xmlns:a16="http://schemas.microsoft.com/office/drawing/2014/main" id="{41EEA543-9D2C-6132-E33F-F73A2FD25E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9958" y="2397277"/>
            <a:ext cx="2849562" cy="35424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957B511-800A-5ED7-5851-0F61B61AAE46}"/>
              </a:ext>
            </a:extLst>
          </p:cNvPr>
          <p:cNvPicPr>
            <a:picLocks noChangeAspect="1"/>
          </p:cNvPicPr>
          <p:nvPr/>
        </p:nvPicPr>
        <p:blipFill rotWithShape="1">
          <a:blip r:embed="rId4"/>
          <a:srcRect l="13094" r="13573"/>
          <a:stretch/>
        </p:blipFill>
        <p:spPr>
          <a:xfrm>
            <a:off x="8367458" y="3036110"/>
            <a:ext cx="3091423" cy="2371267"/>
          </a:xfrm>
          <a:prstGeom prst="rect">
            <a:avLst/>
          </a:prstGeom>
          <a:ln w="57150">
            <a:solidFill>
              <a:schemeClr val="tx1"/>
            </a:solidFill>
          </a:ln>
        </p:spPr>
      </p:pic>
      <p:sp>
        <p:nvSpPr>
          <p:cNvPr id="3" name="TextBox 2">
            <a:extLst>
              <a:ext uri="{FF2B5EF4-FFF2-40B4-BE49-F238E27FC236}">
                <a16:creationId xmlns:a16="http://schemas.microsoft.com/office/drawing/2014/main" id="{6B81DD20-FA00-5771-5D6D-B9125DF59515}"/>
              </a:ext>
            </a:extLst>
          </p:cNvPr>
          <p:cNvSpPr txBox="1"/>
          <p:nvPr/>
        </p:nvSpPr>
        <p:spPr>
          <a:xfrm>
            <a:off x="6748157" y="6126219"/>
            <a:ext cx="4471988" cy="369332"/>
          </a:xfrm>
          <a:prstGeom prst="rect">
            <a:avLst/>
          </a:prstGeom>
          <a:noFill/>
        </p:spPr>
        <p:txBody>
          <a:bodyPr wrap="square" rtlCol="0">
            <a:spAutoFit/>
          </a:bodyPr>
          <a:lstStyle/>
          <a:p>
            <a:r>
              <a:rPr lang="en-US" dirty="0"/>
              <a:t>Computers in 1940s and 1950s</a:t>
            </a:r>
          </a:p>
        </p:txBody>
      </p:sp>
      <p:pic>
        <p:nvPicPr>
          <p:cNvPr id="4" name="Picture 3">
            <a:extLst>
              <a:ext uri="{FF2B5EF4-FFF2-40B4-BE49-F238E27FC236}">
                <a16:creationId xmlns:a16="http://schemas.microsoft.com/office/drawing/2014/main" id="{4CDA922C-E6B3-9689-6597-E2146ACCF1D2}"/>
              </a:ext>
            </a:extLst>
          </p:cNvPr>
          <p:cNvPicPr>
            <a:picLocks noChangeAspect="1"/>
          </p:cNvPicPr>
          <p:nvPr/>
        </p:nvPicPr>
        <p:blipFill>
          <a:blip r:embed="rId5"/>
          <a:stretch>
            <a:fillRect/>
          </a:stretch>
        </p:blipFill>
        <p:spPr>
          <a:xfrm>
            <a:off x="805127" y="2440141"/>
            <a:ext cx="1906738" cy="3597618"/>
          </a:xfrm>
          <a:prstGeom prst="rect">
            <a:avLst/>
          </a:prstGeom>
        </p:spPr>
      </p:pic>
      <p:sp>
        <p:nvSpPr>
          <p:cNvPr id="6" name="TextBox 5">
            <a:extLst>
              <a:ext uri="{FF2B5EF4-FFF2-40B4-BE49-F238E27FC236}">
                <a16:creationId xmlns:a16="http://schemas.microsoft.com/office/drawing/2014/main" id="{E6EAF3AC-F865-CB31-F2A6-E691880A64D0}"/>
              </a:ext>
            </a:extLst>
          </p:cNvPr>
          <p:cNvSpPr txBox="1"/>
          <p:nvPr/>
        </p:nvSpPr>
        <p:spPr>
          <a:xfrm>
            <a:off x="747667" y="6126219"/>
            <a:ext cx="2262188" cy="369332"/>
          </a:xfrm>
          <a:prstGeom prst="rect">
            <a:avLst/>
          </a:prstGeom>
          <a:noFill/>
        </p:spPr>
        <p:txBody>
          <a:bodyPr wrap="square" rtlCol="0">
            <a:spAutoFit/>
          </a:bodyPr>
          <a:lstStyle/>
          <a:p>
            <a:r>
              <a:rPr lang="en-US" dirty="0"/>
              <a:t>Quantum computer</a:t>
            </a:r>
          </a:p>
        </p:txBody>
      </p:sp>
      <p:sp>
        <p:nvSpPr>
          <p:cNvPr id="8" name="TextBox 7">
            <a:extLst>
              <a:ext uri="{FF2B5EF4-FFF2-40B4-BE49-F238E27FC236}">
                <a16:creationId xmlns:a16="http://schemas.microsoft.com/office/drawing/2014/main" id="{2113FADC-6436-F8FD-CFC2-7DF49CF8F42C}"/>
              </a:ext>
            </a:extLst>
          </p:cNvPr>
          <p:cNvSpPr txBox="1"/>
          <p:nvPr/>
        </p:nvSpPr>
        <p:spPr>
          <a:xfrm>
            <a:off x="718832" y="1498836"/>
            <a:ext cx="12058650" cy="646331"/>
          </a:xfrm>
          <a:prstGeom prst="rect">
            <a:avLst/>
          </a:prstGeom>
          <a:noFill/>
        </p:spPr>
        <p:txBody>
          <a:bodyPr wrap="square" rtlCol="0">
            <a:spAutoFit/>
          </a:bodyPr>
          <a:lstStyle/>
          <a:p>
            <a:r>
              <a:rPr lang="en-US" sz="3600" dirty="0"/>
              <a:t>Room-sized, highly unreliable parts, limited capabilities</a:t>
            </a:r>
          </a:p>
        </p:txBody>
      </p:sp>
      <p:sp>
        <p:nvSpPr>
          <p:cNvPr id="9" name="TextBox 8">
            <a:extLst>
              <a:ext uri="{FF2B5EF4-FFF2-40B4-BE49-F238E27FC236}">
                <a16:creationId xmlns:a16="http://schemas.microsoft.com/office/drawing/2014/main" id="{C04F2FF1-D3FD-8049-01D9-FA57C3FBB688}"/>
              </a:ext>
            </a:extLst>
          </p:cNvPr>
          <p:cNvSpPr txBox="1"/>
          <p:nvPr/>
        </p:nvSpPr>
        <p:spPr>
          <a:xfrm>
            <a:off x="3009855" y="4058749"/>
            <a:ext cx="1742112" cy="523220"/>
          </a:xfrm>
          <a:prstGeom prst="rect">
            <a:avLst/>
          </a:prstGeom>
          <a:noFill/>
        </p:spPr>
        <p:txBody>
          <a:bodyPr wrap="square" rtlCol="0">
            <a:spAutoFit/>
          </a:bodyPr>
          <a:lstStyle/>
          <a:p>
            <a:pPr algn="ctr"/>
            <a:r>
              <a:rPr lang="en-US" sz="2800" dirty="0"/>
              <a:t>analogy</a:t>
            </a:r>
          </a:p>
        </p:txBody>
      </p:sp>
      <p:sp>
        <p:nvSpPr>
          <p:cNvPr id="10" name="Left-Right Arrow 9">
            <a:extLst>
              <a:ext uri="{FF2B5EF4-FFF2-40B4-BE49-F238E27FC236}">
                <a16:creationId xmlns:a16="http://schemas.microsoft.com/office/drawing/2014/main" id="{B22D5D3D-0A9C-CEF4-0AC2-8A847DB31C0E}"/>
              </a:ext>
            </a:extLst>
          </p:cNvPr>
          <p:cNvSpPr/>
          <p:nvPr/>
        </p:nvSpPr>
        <p:spPr>
          <a:xfrm>
            <a:off x="3179803" y="3554529"/>
            <a:ext cx="1343025" cy="514350"/>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694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6AC7CC-9577-AD62-4870-B5CBC6D99A74}"/>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36815CC6-E808-498D-0F24-F1A452E6E6EE}"/>
              </a:ext>
            </a:extLst>
          </p:cNvPr>
          <p:cNvSpPr txBox="1"/>
          <p:nvPr/>
        </p:nvSpPr>
        <p:spPr>
          <a:xfrm>
            <a:off x="624850" y="800100"/>
            <a:ext cx="10640343" cy="646331"/>
          </a:xfrm>
          <a:prstGeom prst="rect">
            <a:avLst/>
          </a:prstGeom>
          <a:noFill/>
        </p:spPr>
        <p:txBody>
          <a:bodyPr wrap="square" rtlCol="0">
            <a:spAutoFit/>
          </a:bodyPr>
          <a:lstStyle/>
          <a:p>
            <a:r>
              <a:rPr lang="en-US" sz="3600" b="1" dirty="0"/>
              <a:t>Grand challenge</a:t>
            </a:r>
            <a:r>
              <a:rPr lang="en-US" sz="3600" dirty="0"/>
              <a:t>: dealing with noise and errors</a:t>
            </a:r>
          </a:p>
        </p:txBody>
      </p:sp>
      <p:pic>
        <p:nvPicPr>
          <p:cNvPr id="11" name="Picture 2" descr="452 Quantum Computing Illustrations &amp; Clip Art - iStock">
            <a:extLst>
              <a:ext uri="{FF2B5EF4-FFF2-40B4-BE49-F238E27FC236}">
                <a16:creationId xmlns:a16="http://schemas.microsoft.com/office/drawing/2014/main" id="{D2C7441D-A62B-175B-5929-AC2F694F79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8191"/>
          <a:stretch/>
        </p:blipFill>
        <p:spPr bwMode="auto">
          <a:xfrm>
            <a:off x="10202359" y="2429821"/>
            <a:ext cx="1364791" cy="225549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4F10D93-A45D-A9E7-3D58-D90C8731DAAE}"/>
              </a:ext>
            </a:extLst>
          </p:cNvPr>
          <p:cNvSpPr txBox="1"/>
          <p:nvPr/>
        </p:nvSpPr>
        <p:spPr>
          <a:xfrm>
            <a:off x="624850" y="2430503"/>
            <a:ext cx="6847513" cy="2062103"/>
          </a:xfrm>
          <a:prstGeom prst="rect">
            <a:avLst/>
          </a:prstGeom>
          <a:noFill/>
        </p:spPr>
        <p:txBody>
          <a:bodyPr wrap="square" rtlCol="0">
            <a:spAutoFit/>
          </a:bodyPr>
          <a:lstStyle/>
          <a:p>
            <a:r>
              <a:rPr lang="en-US" sz="3200" dirty="0"/>
              <a:t>Qubits are fragile: environment is constantly trying to peek inside the qubits of a quantum computer.</a:t>
            </a:r>
          </a:p>
          <a:p>
            <a:endParaRPr lang="en-US" sz="3200" dirty="0"/>
          </a:p>
        </p:txBody>
      </p:sp>
      <p:sp>
        <p:nvSpPr>
          <p:cNvPr id="13" name="TextBox 12">
            <a:extLst>
              <a:ext uri="{FF2B5EF4-FFF2-40B4-BE49-F238E27FC236}">
                <a16:creationId xmlns:a16="http://schemas.microsoft.com/office/drawing/2014/main" id="{A913F0FE-2B71-A920-79D2-0257D47835A3}"/>
              </a:ext>
            </a:extLst>
          </p:cNvPr>
          <p:cNvSpPr txBox="1"/>
          <p:nvPr/>
        </p:nvSpPr>
        <p:spPr>
          <a:xfrm>
            <a:off x="624850" y="4859642"/>
            <a:ext cx="11644312" cy="1077218"/>
          </a:xfrm>
          <a:prstGeom prst="rect">
            <a:avLst/>
          </a:prstGeom>
          <a:noFill/>
        </p:spPr>
        <p:txBody>
          <a:bodyPr wrap="square" rtlCol="0">
            <a:spAutoFit/>
          </a:bodyPr>
          <a:lstStyle/>
          <a:p>
            <a:r>
              <a:rPr lang="en-US" sz="3200" dirty="0"/>
              <a:t>Unwanted observation destroys </a:t>
            </a:r>
            <a:br>
              <a:rPr lang="en-US" sz="3200" dirty="0"/>
            </a:br>
            <a:r>
              <a:rPr lang="en-US" sz="3200" dirty="0"/>
              <a:t>the quantum probabilities, leading to </a:t>
            </a:r>
            <a:r>
              <a:rPr lang="en-US" sz="3200" b="1" dirty="0">
                <a:solidFill>
                  <a:srgbClr val="C00000"/>
                </a:solidFill>
              </a:rPr>
              <a:t>errors</a:t>
            </a:r>
            <a:r>
              <a:rPr lang="en-US" sz="3200" dirty="0"/>
              <a:t> in computation.</a:t>
            </a:r>
          </a:p>
        </p:txBody>
      </p:sp>
      <p:pic>
        <p:nvPicPr>
          <p:cNvPr id="19460" name="Picture 4" descr="Man holding magnifying glass illustration, Inspector Clouseau The Pink ...">
            <a:extLst>
              <a:ext uri="{FF2B5EF4-FFF2-40B4-BE49-F238E27FC236}">
                <a16:creationId xmlns:a16="http://schemas.microsoft.com/office/drawing/2014/main" id="{AE4C4C38-2C8E-B8CA-0AE9-077F817041D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983" b="92936" l="6889" r="95000">
                        <a14:foregroundMark x1="9111" y1="52904" x2="7444" y2="72214"/>
                        <a14:foregroundMark x1="7444" y1="72214" x2="8778" y2="62009"/>
                        <a14:foregroundMark x1="8778" y1="62009" x2="6889" y2="68446"/>
                        <a14:foregroundMark x1="89667" y1="29199" x2="89889" y2="40502"/>
                        <a14:foregroundMark x1="89889" y1="40502" x2="94778" y2="33438"/>
                        <a14:foregroundMark x1="94778" y1="33438" x2="95000" y2="43328"/>
                        <a14:foregroundMark x1="95000" y1="43328" x2="92778" y2="52904"/>
                        <a14:foregroundMark x1="92778" y1="52904" x2="94556" y2="43014"/>
                        <a14:foregroundMark x1="94556" y1="43014" x2="93556" y2="33595"/>
                        <a14:foregroundMark x1="93556" y1="33595" x2="95222" y2="43328"/>
                        <a14:foregroundMark x1="95222" y1="43328" x2="91111" y2="48195"/>
                        <a14:foregroundMark x1="42778" y1="5338" x2="50333" y2="4710"/>
                        <a14:foregroundMark x1="50333" y1="4710" x2="43778" y2="2983"/>
                        <a14:foregroundMark x1="43778" y1="2983" x2="49000" y2="4396"/>
                        <a14:foregroundMark x1="91222" y1="36264" x2="89667" y2="36892"/>
                        <a14:foregroundMark x1="48222" y1="92936" x2="52111" y2="85243"/>
                        <a14:foregroundMark x1="52111" y1="85243" x2="52111" y2="86813"/>
                      </a14:backgroundRemoval>
                    </a14:imgEffect>
                  </a14:imgLayer>
                </a14:imgProps>
              </a:ext>
              <a:ext uri="{28A0092B-C50C-407E-A947-70E740481C1C}">
                <a14:useLocalDpi xmlns:a14="http://schemas.microsoft.com/office/drawing/2010/main" val="0"/>
              </a:ext>
            </a:extLst>
          </a:blip>
          <a:srcRect/>
          <a:stretch>
            <a:fillRect/>
          </a:stretch>
        </p:blipFill>
        <p:spPr bwMode="auto">
          <a:xfrm>
            <a:off x="8021149" y="2399626"/>
            <a:ext cx="2823606" cy="19983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2BC645D-646C-1B20-BE88-0C6994AF10C4}"/>
              </a:ext>
            </a:extLst>
          </p:cNvPr>
          <p:cNvSpPr txBox="1"/>
          <p:nvPr/>
        </p:nvSpPr>
        <p:spPr>
          <a:xfrm>
            <a:off x="9753660" y="1998358"/>
            <a:ext cx="2262188" cy="369332"/>
          </a:xfrm>
          <a:prstGeom prst="rect">
            <a:avLst/>
          </a:prstGeom>
          <a:noFill/>
        </p:spPr>
        <p:txBody>
          <a:bodyPr wrap="square" rtlCol="0">
            <a:spAutoFit/>
          </a:bodyPr>
          <a:lstStyle/>
          <a:p>
            <a:r>
              <a:rPr lang="en-US" dirty="0"/>
              <a:t>Quantum computer</a:t>
            </a:r>
          </a:p>
        </p:txBody>
      </p:sp>
      <p:sp>
        <p:nvSpPr>
          <p:cNvPr id="15" name="TextBox 14">
            <a:extLst>
              <a:ext uri="{FF2B5EF4-FFF2-40B4-BE49-F238E27FC236}">
                <a16:creationId xmlns:a16="http://schemas.microsoft.com/office/drawing/2014/main" id="{E0F7C7F0-E141-921C-C448-D24DB2FD4CD5}"/>
              </a:ext>
            </a:extLst>
          </p:cNvPr>
          <p:cNvSpPr txBox="1"/>
          <p:nvPr/>
        </p:nvSpPr>
        <p:spPr>
          <a:xfrm>
            <a:off x="7940171" y="4409705"/>
            <a:ext cx="1539793" cy="369332"/>
          </a:xfrm>
          <a:prstGeom prst="rect">
            <a:avLst/>
          </a:prstGeom>
          <a:noFill/>
        </p:spPr>
        <p:txBody>
          <a:bodyPr wrap="square" rtlCol="0">
            <a:spAutoFit/>
          </a:bodyPr>
          <a:lstStyle/>
          <a:p>
            <a:r>
              <a:rPr lang="en-US" dirty="0"/>
              <a:t>Environment</a:t>
            </a:r>
          </a:p>
        </p:txBody>
      </p:sp>
    </p:spTree>
    <p:extLst>
      <p:ext uri="{BB962C8B-B14F-4D97-AF65-F5344CB8AC3E}">
        <p14:creationId xmlns:p14="http://schemas.microsoft.com/office/powerpoint/2010/main" val="421904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03F46-362B-F172-DCD3-0F1254EC5ED8}"/>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D0151999-9580-3E39-E865-55EB0BC1E922}"/>
              </a:ext>
            </a:extLst>
          </p:cNvPr>
          <p:cNvSpPr txBox="1"/>
          <p:nvPr/>
        </p:nvSpPr>
        <p:spPr>
          <a:xfrm>
            <a:off x="639138" y="871538"/>
            <a:ext cx="10640343" cy="646331"/>
          </a:xfrm>
          <a:prstGeom prst="rect">
            <a:avLst/>
          </a:prstGeom>
          <a:noFill/>
        </p:spPr>
        <p:txBody>
          <a:bodyPr wrap="square" rtlCol="0">
            <a:spAutoFit/>
          </a:bodyPr>
          <a:lstStyle/>
          <a:p>
            <a:r>
              <a:rPr lang="en-US" sz="3600" dirty="0"/>
              <a:t>2023: breakthroughs in </a:t>
            </a:r>
            <a:r>
              <a:rPr lang="en-US" sz="3600" b="1" i="1" dirty="0">
                <a:solidFill>
                  <a:srgbClr val="7030A0"/>
                </a:solidFill>
              </a:rPr>
              <a:t>quantum error-correction</a:t>
            </a:r>
            <a:r>
              <a:rPr lang="en-US" sz="3600" dirty="0"/>
              <a:t>. </a:t>
            </a:r>
          </a:p>
        </p:txBody>
      </p:sp>
      <p:sp>
        <p:nvSpPr>
          <p:cNvPr id="2" name="TextBox 1">
            <a:extLst>
              <a:ext uri="{FF2B5EF4-FFF2-40B4-BE49-F238E27FC236}">
                <a16:creationId xmlns:a16="http://schemas.microsoft.com/office/drawing/2014/main" id="{0CEE1F38-2F20-CAB9-BC4C-E4714A045BB3}"/>
              </a:ext>
            </a:extLst>
          </p:cNvPr>
          <p:cNvSpPr txBox="1"/>
          <p:nvPr/>
        </p:nvSpPr>
        <p:spPr>
          <a:xfrm>
            <a:off x="639137" y="2274838"/>
            <a:ext cx="5804526" cy="2308324"/>
          </a:xfrm>
          <a:prstGeom prst="rect">
            <a:avLst/>
          </a:prstGeom>
          <a:noFill/>
        </p:spPr>
        <p:txBody>
          <a:bodyPr wrap="square" rtlCol="0">
            <a:spAutoFit/>
          </a:bodyPr>
          <a:lstStyle/>
          <a:p>
            <a:r>
              <a:rPr lang="en-US" sz="3600" dirty="0"/>
              <a:t>Experiments show it is possible (in principle) to build a </a:t>
            </a:r>
            <a:r>
              <a:rPr lang="en-US" sz="3600" b="1" i="1" dirty="0">
                <a:solidFill>
                  <a:srgbClr val="0070C0"/>
                </a:solidFill>
              </a:rPr>
              <a:t>reliable</a:t>
            </a:r>
            <a:r>
              <a:rPr lang="en-US" sz="3600" dirty="0"/>
              <a:t> qubit out of many </a:t>
            </a:r>
            <a:r>
              <a:rPr lang="en-US" sz="3600" b="1" i="1" dirty="0">
                <a:solidFill>
                  <a:srgbClr val="C00000"/>
                </a:solidFill>
              </a:rPr>
              <a:t>unreliable</a:t>
            </a:r>
            <a:r>
              <a:rPr lang="en-US" sz="3600" dirty="0"/>
              <a:t> ones.</a:t>
            </a:r>
          </a:p>
        </p:txBody>
      </p:sp>
      <p:sp>
        <p:nvSpPr>
          <p:cNvPr id="3" name="TextBox 2">
            <a:extLst>
              <a:ext uri="{FF2B5EF4-FFF2-40B4-BE49-F238E27FC236}">
                <a16:creationId xmlns:a16="http://schemas.microsoft.com/office/drawing/2014/main" id="{D59DF62D-437F-0E4C-EBA3-1465C5F11FAD}"/>
              </a:ext>
            </a:extLst>
          </p:cNvPr>
          <p:cNvSpPr txBox="1"/>
          <p:nvPr/>
        </p:nvSpPr>
        <p:spPr>
          <a:xfrm>
            <a:off x="639137" y="5663296"/>
            <a:ext cx="10640343" cy="646331"/>
          </a:xfrm>
          <a:prstGeom prst="rect">
            <a:avLst/>
          </a:prstGeom>
          <a:noFill/>
        </p:spPr>
        <p:txBody>
          <a:bodyPr wrap="square" rtlCol="0">
            <a:spAutoFit/>
          </a:bodyPr>
          <a:lstStyle/>
          <a:p>
            <a:r>
              <a:rPr lang="en-US" sz="3600" b="1" dirty="0"/>
              <a:t>Necessary path forward</a:t>
            </a:r>
            <a:r>
              <a:rPr lang="en-US" sz="3600" dirty="0"/>
              <a:t>: scale up error correction.</a:t>
            </a:r>
          </a:p>
        </p:txBody>
      </p:sp>
      <p:pic>
        <p:nvPicPr>
          <p:cNvPr id="4" name="Picture 2" descr="Image">
            <a:extLst>
              <a:ext uri="{FF2B5EF4-FFF2-40B4-BE49-F238E27FC236}">
                <a16:creationId xmlns:a16="http://schemas.microsoft.com/office/drawing/2014/main" id="{BF21BD0D-3994-4189-3479-51AADAC75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5065" y="2113521"/>
            <a:ext cx="4867731" cy="3172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49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E1DF3-14AC-2C91-C6F9-39680B06A59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D4AD85-B4CC-FF2E-44AA-0A03CFF64F3B}"/>
              </a:ext>
            </a:extLst>
          </p:cNvPr>
          <p:cNvSpPr>
            <a:spLocks noGrp="1"/>
          </p:cNvSpPr>
          <p:nvPr>
            <p:ph idx="1"/>
          </p:nvPr>
        </p:nvSpPr>
        <p:spPr>
          <a:xfrm>
            <a:off x="1822810" y="2889612"/>
            <a:ext cx="10515600" cy="2601996"/>
          </a:xfrm>
        </p:spPr>
        <p:txBody>
          <a:bodyPr>
            <a:normAutofit/>
          </a:bodyPr>
          <a:lstStyle/>
          <a:p>
            <a:pPr marL="0" indent="0">
              <a:buNone/>
            </a:pPr>
            <a:r>
              <a:rPr lang="en-US" sz="5400" b="1" dirty="0"/>
              <a:t>What is quantum computing?</a:t>
            </a:r>
          </a:p>
        </p:txBody>
      </p:sp>
    </p:spTree>
    <p:extLst>
      <p:ext uri="{BB962C8B-B14F-4D97-AF65-F5344CB8AC3E}">
        <p14:creationId xmlns:p14="http://schemas.microsoft.com/office/powerpoint/2010/main" val="29921528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EA0C61-2666-66A3-F7B2-80CB927CCDD9}"/>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C7BE68CB-D82C-03E4-9A96-C72D925F7807}"/>
              </a:ext>
            </a:extLst>
          </p:cNvPr>
          <p:cNvSpPr txBox="1"/>
          <p:nvPr/>
        </p:nvSpPr>
        <p:spPr>
          <a:xfrm>
            <a:off x="624850" y="800100"/>
            <a:ext cx="10640343" cy="646331"/>
          </a:xfrm>
          <a:prstGeom prst="rect">
            <a:avLst/>
          </a:prstGeom>
          <a:noFill/>
        </p:spPr>
        <p:txBody>
          <a:bodyPr wrap="square" rtlCol="0">
            <a:spAutoFit/>
          </a:bodyPr>
          <a:lstStyle/>
          <a:p>
            <a:r>
              <a:rPr lang="en-US" sz="3600" dirty="0"/>
              <a:t>Quantum computers: science fiction to science reality.</a:t>
            </a:r>
          </a:p>
        </p:txBody>
      </p:sp>
      <p:sp>
        <p:nvSpPr>
          <p:cNvPr id="2" name="TextBox 1">
            <a:extLst>
              <a:ext uri="{FF2B5EF4-FFF2-40B4-BE49-F238E27FC236}">
                <a16:creationId xmlns:a16="http://schemas.microsoft.com/office/drawing/2014/main" id="{C8708A60-455C-4E5D-D03A-D99CDE4CEAE5}"/>
              </a:ext>
            </a:extLst>
          </p:cNvPr>
          <p:cNvSpPr txBox="1"/>
          <p:nvPr/>
        </p:nvSpPr>
        <p:spPr>
          <a:xfrm>
            <a:off x="624850" y="2028286"/>
            <a:ext cx="8247689" cy="646331"/>
          </a:xfrm>
          <a:prstGeom prst="rect">
            <a:avLst/>
          </a:prstGeom>
          <a:noFill/>
        </p:spPr>
        <p:txBody>
          <a:bodyPr wrap="square" rtlCol="0">
            <a:spAutoFit/>
          </a:bodyPr>
          <a:lstStyle/>
          <a:p>
            <a:r>
              <a:rPr lang="en-US" sz="3600" dirty="0"/>
              <a:t>Many fundamental questions:</a:t>
            </a:r>
          </a:p>
        </p:txBody>
      </p:sp>
      <p:sp>
        <p:nvSpPr>
          <p:cNvPr id="3" name="TextBox 2">
            <a:extLst>
              <a:ext uri="{FF2B5EF4-FFF2-40B4-BE49-F238E27FC236}">
                <a16:creationId xmlns:a16="http://schemas.microsoft.com/office/drawing/2014/main" id="{3BDB80AF-DC38-9465-68DD-B9AF484A049B}"/>
              </a:ext>
            </a:extLst>
          </p:cNvPr>
          <p:cNvSpPr txBox="1"/>
          <p:nvPr/>
        </p:nvSpPr>
        <p:spPr>
          <a:xfrm>
            <a:off x="1135376" y="2846067"/>
            <a:ext cx="10851837" cy="1754326"/>
          </a:xfrm>
          <a:prstGeom prst="rect">
            <a:avLst/>
          </a:prstGeom>
          <a:noFill/>
        </p:spPr>
        <p:txBody>
          <a:bodyPr wrap="square" rtlCol="0">
            <a:spAutoFit/>
          </a:bodyPr>
          <a:lstStyle/>
          <a:p>
            <a:r>
              <a:rPr lang="en-US" sz="3600" dirty="0"/>
              <a:t>How to build better qubits?</a:t>
            </a:r>
          </a:p>
          <a:p>
            <a:r>
              <a:rPr lang="en-US" sz="3600" dirty="0"/>
              <a:t>How to correct errors efficiently?</a:t>
            </a:r>
          </a:p>
          <a:p>
            <a:r>
              <a:rPr lang="en-US" sz="3600" dirty="0"/>
              <a:t>What are quantum computers good at?</a:t>
            </a:r>
          </a:p>
        </p:txBody>
      </p:sp>
      <p:sp>
        <p:nvSpPr>
          <p:cNvPr id="4" name="TextBox 3">
            <a:extLst>
              <a:ext uri="{FF2B5EF4-FFF2-40B4-BE49-F238E27FC236}">
                <a16:creationId xmlns:a16="http://schemas.microsoft.com/office/drawing/2014/main" id="{8996A8B8-3F60-E0A4-4313-BF0A4C3E542A}"/>
              </a:ext>
            </a:extLst>
          </p:cNvPr>
          <p:cNvSpPr txBox="1"/>
          <p:nvPr/>
        </p:nvSpPr>
        <p:spPr>
          <a:xfrm>
            <a:off x="624850" y="5154390"/>
            <a:ext cx="8247689" cy="646331"/>
          </a:xfrm>
          <a:prstGeom prst="rect">
            <a:avLst/>
          </a:prstGeom>
          <a:noFill/>
        </p:spPr>
        <p:txBody>
          <a:bodyPr wrap="square" rtlCol="0">
            <a:spAutoFit/>
          </a:bodyPr>
          <a:lstStyle/>
          <a:p>
            <a:r>
              <a:rPr lang="en-US" sz="3600" dirty="0"/>
              <a:t>Many engineering challenges ahead.</a:t>
            </a:r>
          </a:p>
        </p:txBody>
      </p:sp>
    </p:spTree>
    <p:extLst>
      <p:ext uri="{BB962C8B-B14F-4D97-AF65-F5344CB8AC3E}">
        <p14:creationId xmlns:p14="http://schemas.microsoft.com/office/powerpoint/2010/main" val="5450864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E6777-C1C6-EF4E-B84C-6B142B9D9D4A}"/>
              </a:ext>
            </a:extLst>
          </p:cNvPr>
          <p:cNvSpPr>
            <a:spLocks noGrp="1"/>
          </p:cNvSpPr>
          <p:nvPr>
            <p:ph type="title"/>
          </p:nvPr>
        </p:nvSpPr>
        <p:spPr/>
        <p:txBody>
          <a:bodyPr>
            <a:normAutofit/>
          </a:bodyPr>
          <a:lstStyle/>
          <a:p>
            <a:pPr marL="0" indent="0">
              <a:buNone/>
            </a:pPr>
            <a:r>
              <a:rPr lang="en-US" sz="4000" b="1" dirty="0"/>
              <a:t>We’re in the early days of quantum computing.</a:t>
            </a:r>
          </a:p>
        </p:txBody>
      </p:sp>
      <p:pic>
        <p:nvPicPr>
          <p:cNvPr id="6" name="Picture 5">
            <a:extLst>
              <a:ext uri="{FF2B5EF4-FFF2-40B4-BE49-F238E27FC236}">
                <a16:creationId xmlns:a16="http://schemas.microsoft.com/office/drawing/2014/main" id="{9B18C3CB-3695-454A-8CB1-A9747B95A010}"/>
              </a:ext>
            </a:extLst>
          </p:cNvPr>
          <p:cNvPicPr>
            <a:picLocks noChangeAspect="1"/>
          </p:cNvPicPr>
          <p:nvPr/>
        </p:nvPicPr>
        <p:blipFill>
          <a:blip r:embed="rId2"/>
          <a:stretch>
            <a:fillRect/>
          </a:stretch>
        </p:blipFill>
        <p:spPr>
          <a:xfrm>
            <a:off x="2968471" y="1625583"/>
            <a:ext cx="6255055" cy="3971960"/>
          </a:xfrm>
          <a:prstGeom prst="rect">
            <a:avLst/>
          </a:prstGeom>
        </p:spPr>
      </p:pic>
      <p:sp>
        <p:nvSpPr>
          <p:cNvPr id="3" name="Title 1">
            <a:extLst>
              <a:ext uri="{FF2B5EF4-FFF2-40B4-BE49-F238E27FC236}">
                <a16:creationId xmlns:a16="http://schemas.microsoft.com/office/drawing/2014/main" id="{12CC335B-41B5-CDE7-E420-6F62A5ECA719}"/>
              </a:ext>
            </a:extLst>
          </p:cNvPr>
          <p:cNvSpPr txBox="1">
            <a:spLocks/>
          </p:cNvSpPr>
          <p:nvPr/>
        </p:nvSpPr>
        <p:spPr>
          <a:xfrm>
            <a:off x="3687289" y="5532437"/>
            <a:ext cx="481741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C00000"/>
                </a:solidFill>
              </a:rPr>
              <a:t>Thanks for listening!</a:t>
            </a:r>
          </a:p>
        </p:txBody>
      </p:sp>
    </p:spTree>
    <p:extLst>
      <p:ext uri="{BB962C8B-B14F-4D97-AF65-F5344CB8AC3E}">
        <p14:creationId xmlns:p14="http://schemas.microsoft.com/office/powerpoint/2010/main" val="390740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55226" y="808971"/>
            <a:ext cx="1625600" cy="1625600"/>
          </a:xfrm>
          <a:prstGeom prst="rect">
            <a:avLst/>
          </a:prstGeom>
        </p:spPr>
      </p:pic>
      <p:sp>
        <p:nvSpPr>
          <p:cNvPr id="5" name="TextBox 4"/>
          <p:cNvSpPr txBox="1"/>
          <p:nvPr/>
        </p:nvSpPr>
        <p:spPr>
          <a:xfrm>
            <a:off x="788298" y="2765787"/>
            <a:ext cx="2686422" cy="461665"/>
          </a:xfrm>
          <a:prstGeom prst="rect">
            <a:avLst/>
          </a:prstGeom>
          <a:noFill/>
        </p:spPr>
        <p:txBody>
          <a:bodyPr wrap="square" rtlCol="0">
            <a:spAutoFit/>
          </a:bodyPr>
          <a:lstStyle/>
          <a:p>
            <a:r>
              <a:rPr lang="en-US" sz="2400" b="1"/>
              <a:t>Classical computer</a:t>
            </a:r>
            <a:endParaRPr lang="en-US" sz="2400" b="1" dirty="0"/>
          </a:p>
        </p:txBody>
      </p:sp>
      <p:sp>
        <p:nvSpPr>
          <p:cNvPr id="6" name="TextBox 5"/>
          <p:cNvSpPr txBox="1"/>
          <p:nvPr/>
        </p:nvSpPr>
        <p:spPr>
          <a:xfrm>
            <a:off x="5529381" y="662667"/>
            <a:ext cx="8550774" cy="1862048"/>
          </a:xfrm>
          <a:prstGeom prst="rect">
            <a:avLst/>
          </a:prstGeom>
          <a:noFill/>
        </p:spPr>
        <p:txBody>
          <a:bodyPr wrap="square" rtlCol="0">
            <a:spAutoFit/>
          </a:bodyPr>
          <a:lstStyle/>
          <a:p>
            <a:r>
              <a:rPr lang="en-US" sz="11500" b="1" dirty="0"/>
              <a:t>0 		 1</a:t>
            </a:r>
          </a:p>
        </p:txBody>
      </p:sp>
      <p:sp>
        <p:nvSpPr>
          <p:cNvPr id="7" name="TextBox 6"/>
          <p:cNvSpPr txBox="1"/>
          <p:nvPr/>
        </p:nvSpPr>
        <p:spPr>
          <a:xfrm>
            <a:off x="5256666" y="2765786"/>
            <a:ext cx="2686422" cy="461665"/>
          </a:xfrm>
          <a:prstGeom prst="rect">
            <a:avLst/>
          </a:prstGeom>
          <a:noFill/>
        </p:spPr>
        <p:txBody>
          <a:bodyPr wrap="square" rtlCol="0">
            <a:spAutoFit/>
          </a:bodyPr>
          <a:lstStyle/>
          <a:p>
            <a:r>
              <a:rPr lang="en-US" sz="2400" b="1" dirty="0"/>
              <a:t>Classical bit</a:t>
            </a:r>
          </a:p>
        </p:txBody>
      </p:sp>
      <p:pic>
        <p:nvPicPr>
          <p:cNvPr id="15" name="Picture 1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49923" y="1119046"/>
            <a:ext cx="717042" cy="1092268"/>
          </a:xfrm>
          <a:prstGeom prst="rect">
            <a:avLst/>
          </a:prstGeom>
        </p:spPr>
      </p:pic>
      <p:pic>
        <p:nvPicPr>
          <p:cNvPr id="16" name="Picture 1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18679" y="1136081"/>
            <a:ext cx="697124" cy="1058198"/>
          </a:xfrm>
          <a:prstGeom prst="rect">
            <a:avLst/>
          </a:prstGeom>
        </p:spPr>
      </p:pic>
    </p:spTree>
    <p:extLst>
      <p:ext uri="{BB962C8B-B14F-4D97-AF65-F5344CB8AC3E}">
        <p14:creationId xmlns:p14="http://schemas.microsoft.com/office/powerpoint/2010/main" val="1591085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55226" y="808971"/>
            <a:ext cx="1625600" cy="1625600"/>
          </a:xfrm>
          <a:prstGeom prst="rect">
            <a:avLst/>
          </a:prstGeom>
        </p:spPr>
      </p:pic>
      <p:sp>
        <p:nvSpPr>
          <p:cNvPr id="5" name="TextBox 4"/>
          <p:cNvSpPr txBox="1"/>
          <p:nvPr/>
        </p:nvSpPr>
        <p:spPr>
          <a:xfrm>
            <a:off x="788298" y="2765787"/>
            <a:ext cx="2686422" cy="461665"/>
          </a:xfrm>
          <a:prstGeom prst="rect">
            <a:avLst/>
          </a:prstGeom>
          <a:noFill/>
        </p:spPr>
        <p:txBody>
          <a:bodyPr wrap="square" rtlCol="0">
            <a:spAutoFit/>
          </a:bodyPr>
          <a:lstStyle/>
          <a:p>
            <a:r>
              <a:rPr lang="en-US" sz="2400" b="1"/>
              <a:t>Classical computer</a:t>
            </a:r>
            <a:endParaRPr lang="en-US" sz="2400" b="1" dirty="0"/>
          </a:p>
        </p:txBody>
      </p:sp>
      <p:sp>
        <p:nvSpPr>
          <p:cNvPr id="6" name="TextBox 5"/>
          <p:cNvSpPr txBox="1"/>
          <p:nvPr/>
        </p:nvSpPr>
        <p:spPr>
          <a:xfrm>
            <a:off x="5529381" y="662667"/>
            <a:ext cx="8550774" cy="1862048"/>
          </a:xfrm>
          <a:prstGeom prst="rect">
            <a:avLst/>
          </a:prstGeom>
          <a:noFill/>
        </p:spPr>
        <p:txBody>
          <a:bodyPr wrap="square" rtlCol="0">
            <a:spAutoFit/>
          </a:bodyPr>
          <a:lstStyle/>
          <a:p>
            <a:r>
              <a:rPr lang="en-US" sz="11500" b="1" dirty="0"/>
              <a:t>0 		 1</a:t>
            </a:r>
          </a:p>
        </p:txBody>
      </p:sp>
      <p:sp>
        <p:nvSpPr>
          <p:cNvPr id="7" name="TextBox 6"/>
          <p:cNvSpPr txBox="1"/>
          <p:nvPr/>
        </p:nvSpPr>
        <p:spPr>
          <a:xfrm>
            <a:off x="5256666" y="2765786"/>
            <a:ext cx="2686422" cy="461665"/>
          </a:xfrm>
          <a:prstGeom prst="rect">
            <a:avLst/>
          </a:prstGeom>
          <a:noFill/>
        </p:spPr>
        <p:txBody>
          <a:bodyPr wrap="square" rtlCol="0">
            <a:spAutoFit/>
          </a:bodyPr>
          <a:lstStyle/>
          <a:p>
            <a:r>
              <a:rPr lang="en-US" sz="2400" b="1" dirty="0"/>
              <a:t>Classical bit</a:t>
            </a:r>
          </a:p>
        </p:txBody>
      </p:sp>
      <p:pic>
        <p:nvPicPr>
          <p:cNvPr id="15" name="Picture 14"/>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49923" y="1119046"/>
            <a:ext cx="717042" cy="1092268"/>
          </a:xfrm>
          <a:prstGeom prst="rect">
            <a:avLst/>
          </a:prstGeom>
        </p:spPr>
      </p:pic>
      <p:pic>
        <p:nvPicPr>
          <p:cNvPr id="16" name="Picture 15"/>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18679" y="1136081"/>
            <a:ext cx="697124" cy="1058198"/>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355232" y="3993066"/>
            <a:ext cx="717042" cy="1092268"/>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414791" y="3993066"/>
            <a:ext cx="697124" cy="1058198"/>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454432" y="3993066"/>
            <a:ext cx="717042" cy="1092268"/>
          </a:xfrm>
          <a:prstGeom prst="rect">
            <a:avLst/>
          </a:prstGeom>
        </p:spPr>
      </p:pic>
      <p:pic>
        <p:nvPicPr>
          <p:cNvPr id="11" name="Picture 10"/>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605431" y="3982313"/>
            <a:ext cx="717042" cy="1092268"/>
          </a:xfrm>
          <a:prstGeom prst="rect">
            <a:avLst/>
          </a:prstGeom>
        </p:spPr>
      </p:pic>
      <p:pic>
        <p:nvPicPr>
          <p:cNvPr id="12" name="Picture 11"/>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616652" y="3993066"/>
            <a:ext cx="697124" cy="1058198"/>
          </a:xfrm>
          <a:prstGeom prst="rect">
            <a:avLst/>
          </a:prstGeom>
        </p:spPr>
      </p:pic>
      <p:pic>
        <p:nvPicPr>
          <p:cNvPr id="13" name="Picture 12"/>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699395" y="3993066"/>
            <a:ext cx="697124" cy="1058198"/>
          </a:xfrm>
          <a:prstGeom prst="rect">
            <a:avLst/>
          </a:prstGeom>
        </p:spPr>
      </p:pic>
      <p:sp>
        <p:nvSpPr>
          <p:cNvPr id="14" name="TextBox 13"/>
          <p:cNvSpPr txBox="1"/>
          <p:nvPr/>
        </p:nvSpPr>
        <p:spPr>
          <a:xfrm>
            <a:off x="4341265" y="4995952"/>
            <a:ext cx="8550774" cy="1200329"/>
          </a:xfrm>
          <a:prstGeom prst="rect">
            <a:avLst/>
          </a:prstGeom>
          <a:noFill/>
        </p:spPr>
        <p:txBody>
          <a:bodyPr wrap="square" rtlCol="0">
            <a:spAutoFit/>
          </a:bodyPr>
          <a:lstStyle/>
          <a:p>
            <a:r>
              <a:rPr lang="en-US" sz="7200" b="1" dirty="0"/>
              <a:t>0 	 1 	 0   0   1   1</a:t>
            </a:r>
          </a:p>
        </p:txBody>
      </p:sp>
    </p:spTree>
    <p:extLst>
      <p:ext uri="{BB962C8B-B14F-4D97-AF65-F5344CB8AC3E}">
        <p14:creationId xmlns:p14="http://schemas.microsoft.com/office/powerpoint/2010/main" val="79852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690AC-B82F-5600-3727-FDF7B8BB281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82109B3-344C-B7AA-F88B-29778670DEA1}"/>
              </a:ext>
            </a:extLst>
          </p:cNvPr>
          <p:cNvPicPr>
            <a:picLocks noChangeAspect="1"/>
          </p:cNvPicPr>
          <p:nvPr/>
        </p:nvPicPr>
        <p:blipFill>
          <a:blip r:embed="rId3"/>
          <a:stretch>
            <a:fillRect/>
          </a:stretch>
        </p:blipFill>
        <p:spPr>
          <a:xfrm>
            <a:off x="1355226" y="808971"/>
            <a:ext cx="1625600" cy="1625600"/>
          </a:xfrm>
          <a:prstGeom prst="rect">
            <a:avLst/>
          </a:prstGeom>
        </p:spPr>
      </p:pic>
      <p:sp>
        <p:nvSpPr>
          <p:cNvPr id="5" name="TextBox 4">
            <a:extLst>
              <a:ext uri="{FF2B5EF4-FFF2-40B4-BE49-F238E27FC236}">
                <a16:creationId xmlns:a16="http://schemas.microsoft.com/office/drawing/2014/main" id="{3A3F638A-7127-A0B5-471B-7D297A363EB1}"/>
              </a:ext>
            </a:extLst>
          </p:cNvPr>
          <p:cNvSpPr txBox="1"/>
          <p:nvPr/>
        </p:nvSpPr>
        <p:spPr>
          <a:xfrm>
            <a:off x="788298" y="2765787"/>
            <a:ext cx="2686422" cy="461665"/>
          </a:xfrm>
          <a:prstGeom prst="rect">
            <a:avLst/>
          </a:prstGeom>
          <a:noFill/>
        </p:spPr>
        <p:txBody>
          <a:bodyPr wrap="square" rtlCol="0">
            <a:spAutoFit/>
          </a:bodyPr>
          <a:lstStyle/>
          <a:p>
            <a:r>
              <a:rPr lang="en-US" sz="2400" b="1"/>
              <a:t>Classical computer</a:t>
            </a:r>
            <a:endParaRPr lang="en-US" sz="2400" b="1" dirty="0"/>
          </a:p>
        </p:txBody>
      </p:sp>
      <p:sp>
        <p:nvSpPr>
          <p:cNvPr id="6" name="TextBox 5">
            <a:extLst>
              <a:ext uri="{FF2B5EF4-FFF2-40B4-BE49-F238E27FC236}">
                <a16:creationId xmlns:a16="http://schemas.microsoft.com/office/drawing/2014/main" id="{939DE65A-852A-5C6C-33BA-42745535C665}"/>
              </a:ext>
            </a:extLst>
          </p:cNvPr>
          <p:cNvSpPr txBox="1"/>
          <p:nvPr/>
        </p:nvSpPr>
        <p:spPr>
          <a:xfrm>
            <a:off x="5529381" y="662667"/>
            <a:ext cx="8550774" cy="1862048"/>
          </a:xfrm>
          <a:prstGeom prst="rect">
            <a:avLst/>
          </a:prstGeom>
          <a:noFill/>
        </p:spPr>
        <p:txBody>
          <a:bodyPr wrap="square" rtlCol="0">
            <a:spAutoFit/>
          </a:bodyPr>
          <a:lstStyle/>
          <a:p>
            <a:r>
              <a:rPr lang="en-US" sz="11500" b="1" dirty="0"/>
              <a:t>0 		 1</a:t>
            </a:r>
          </a:p>
        </p:txBody>
      </p:sp>
      <p:sp>
        <p:nvSpPr>
          <p:cNvPr id="7" name="TextBox 6">
            <a:extLst>
              <a:ext uri="{FF2B5EF4-FFF2-40B4-BE49-F238E27FC236}">
                <a16:creationId xmlns:a16="http://schemas.microsoft.com/office/drawing/2014/main" id="{33F1E76B-9296-34D7-B557-5C928E49E5B6}"/>
              </a:ext>
            </a:extLst>
          </p:cNvPr>
          <p:cNvSpPr txBox="1"/>
          <p:nvPr/>
        </p:nvSpPr>
        <p:spPr>
          <a:xfrm>
            <a:off x="5256666" y="2765786"/>
            <a:ext cx="2686422" cy="461665"/>
          </a:xfrm>
          <a:prstGeom prst="rect">
            <a:avLst/>
          </a:prstGeom>
          <a:noFill/>
        </p:spPr>
        <p:txBody>
          <a:bodyPr wrap="square" rtlCol="0">
            <a:spAutoFit/>
          </a:bodyPr>
          <a:lstStyle/>
          <a:p>
            <a:r>
              <a:rPr lang="en-US" sz="2400" b="1" dirty="0"/>
              <a:t>Classical bit</a:t>
            </a:r>
          </a:p>
        </p:txBody>
      </p:sp>
      <p:pic>
        <p:nvPicPr>
          <p:cNvPr id="15" name="Picture 14">
            <a:extLst>
              <a:ext uri="{FF2B5EF4-FFF2-40B4-BE49-F238E27FC236}">
                <a16:creationId xmlns:a16="http://schemas.microsoft.com/office/drawing/2014/main" id="{768B34C7-65CC-9E54-CCB8-2A74081AC44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549923" y="1119046"/>
            <a:ext cx="717042" cy="1092268"/>
          </a:xfrm>
          <a:prstGeom prst="rect">
            <a:avLst/>
          </a:prstGeom>
        </p:spPr>
      </p:pic>
      <p:pic>
        <p:nvPicPr>
          <p:cNvPr id="16" name="Picture 15">
            <a:extLst>
              <a:ext uri="{FF2B5EF4-FFF2-40B4-BE49-F238E27FC236}">
                <a16:creationId xmlns:a16="http://schemas.microsoft.com/office/drawing/2014/main" id="{8EF0A09C-8CBD-EBF9-3526-F3F6B02028D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518679" y="1136081"/>
            <a:ext cx="697124" cy="1058198"/>
          </a:xfrm>
          <a:prstGeom prst="rect">
            <a:avLst/>
          </a:prstGeom>
        </p:spPr>
      </p:pic>
      <p:pic>
        <p:nvPicPr>
          <p:cNvPr id="2050" name="Picture 2" descr="The Grand Secret of the Whole Machine - Ramparts of Civilization">
            <a:extLst>
              <a:ext uri="{FF2B5EF4-FFF2-40B4-BE49-F238E27FC236}">
                <a16:creationId xmlns:a16="http://schemas.microsoft.com/office/drawing/2014/main" id="{5A04F99A-DDA3-B68F-E9F2-5E6BD8AF2D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069" y="3720627"/>
            <a:ext cx="2649096" cy="232840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ular Callout 16">
            <a:extLst>
              <a:ext uri="{FF2B5EF4-FFF2-40B4-BE49-F238E27FC236}">
                <a16:creationId xmlns:a16="http://schemas.microsoft.com/office/drawing/2014/main" id="{B55610B8-F0F7-30D9-6E8A-BC7B12540C38}"/>
              </a:ext>
            </a:extLst>
          </p:cNvPr>
          <p:cNvSpPr/>
          <p:nvPr/>
        </p:nvSpPr>
        <p:spPr>
          <a:xfrm>
            <a:off x="2936165" y="3563250"/>
            <a:ext cx="3518137" cy="1701477"/>
          </a:xfrm>
          <a:prstGeom prst="wedgeRectCallout">
            <a:avLst>
              <a:gd name="adj1" fmla="val -78926"/>
              <a:gd name="adj2" fmla="val 36390"/>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D80DCC-B2EF-3D82-3E2F-E2C1E0D915E6}"/>
              </a:ext>
            </a:extLst>
          </p:cNvPr>
          <p:cNvSpPr txBox="1"/>
          <p:nvPr/>
        </p:nvSpPr>
        <p:spPr>
          <a:xfrm>
            <a:off x="3097889" y="3572522"/>
            <a:ext cx="3197523" cy="1569660"/>
          </a:xfrm>
          <a:prstGeom prst="rect">
            <a:avLst/>
          </a:prstGeom>
          <a:noFill/>
        </p:spPr>
        <p:txBody>
          <a:bodyPr wrap="square" rtlCol="0">
            <a:spAutoFit/>
          </a:bodyPr>
          <a:lstStyle/>
          <a:p>
            <a:r>
              <a:rPr lang="en-US" sz="2400" b="1" dirty="0"/>
              <a:t>Newton: </a:t>
            </a:r>
            <a:r>
              <a:rPr lang="en-US" sz="2400" b="1" dirty="0">
                <a:solidFill>
                  <a:srgbClr val="C00000"/>
                </a:solidFill>
              </a:rPr>
              <a:t>Classical physics can describe all information processing today.</a:t>
            </a:r>
          </a:p>
        </p:txBody>
      </p:sp>
    </p:spTree>
    <p:extLst>
      <p:ext uri="{BB962C8B-B14F-4D97-AF65-F5344CB8AC3E}">
        <p14:creationId xmlns:p14="http://schemas.microsoft.com/office/powerpoint/2010/main" val="1829989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A1108-B5CF-6DED-A60E-8539BF20D153}"/>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110655C-E7A2-765F-8A49-85948344690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16652" y="3993066"/>
            <a:ext cx="697124" cy="1058198"/>
          </a:xfrm>
          <a:prstGeom prst="rect">
            <a:avLst/>
          </a:prstGeom>
        </p:spPr>
      </p:pic>
      <p:pic>
        <p:nvPicPr>
          <p:cNvPr id="13" name="Picture 12">
            <a:extLst>
              <a:ext uri="{FF2B5EF4-FFF2-40B4-BE49-F238E27FC236}">
                <a16:creationId xmlns:a16="http://schemas.microsoft.com/office/drawing/2014/main" id="{63DE0F21-1FBA-A7BB-7B48-47F9B66F1B6C}"/>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99395" y="3993066"/>
            <a:ext cx="697124" cy="1058198"/>
          </a:xfrm>
          <a:prstGeom prst="rect">
            <a:avLst/>
          </a:prstGeom>
        </p:spPr>
      </p:pic>
      <p:pic>
        <p:nvPicPr>
          <p:cNvPr id="3" name="Picture 2">
            <a:extLst>
              <a:ext uri="{FF2B5EF4-FFF2-40B4-BE49-F238E27FC236}">
                <a16:creationId xmlns:a16="http://schemas.microsoft.com/office/drawing/2014/main" id="{5AB18825-6057-2A53-36C8-5A7FD6E1CF36}"/>
              </a:ext>
            </a:extLst>
          </p:cNvPr>
          <p:cNvPicPr>
            <a:picLocks noChangeAspect="1"/>
          </p:cNvPicPr>
          <p:nvPr/>
        </p:nvPicPr>
        <p:blipFill>
          <a:blip r:embed="rId4"/>
          <a:stretch>
            <a:fillRect/>
          </a:stretch>
        </p:blipFill>
        <p:spPr>
          <a:xfrm>
            <a:off x="8379656" y="3282926"/>
            <a:ext cx="3518137" cy="3203802"/>
          </a:xfrm>
          <a:prstGeom prst="rect">
            <a:avLst/>
          </a:prstGeom>
        </p:spPr>
      </p:pic>
      <p:pic>
        <p:nvPicPr>
          <p:cNvPr id="4" name="Picture 3">
            <a:extLst>
              <a:ext uri="{FF2B5EF4-FFF2-40B4-BE49-F238E27FC236}">
                <a16:creationId xmlns:a16="http://schemas.microsoft.com/office/drawing/2014/main" id="{8AB7B5DD-8AF5-4FA4-F014-D9F817611E23}"/>
              </a:ext>
            </a:extLst>
          </p:cNvPr>
          <p:cNvPicPr>
            <a:picLocks noChangeAspect="1"/>
          </p:cNvPicPr>
          <p:nvPr/>
        </p:nvPicPr>
        <p:blipFill>
          <a:blip r:embed="rId5"/>
          <a:stretch>
            <a:fillRect/>
          </a:stretch>
        </p:blipFill>
        <p:spPr>
          <a:xfrm>
            <a:off x="1355226" y="808971"/>
            <a:ext cx="1625600" cy="1625600"/>
          </a:xfrm>
          <a:prstGeom prst="rect">
            <a:avLst/>
          </a:prstGeom>
        </p:spPr>
      </p:pic>
      <p:sp>
        <p:nvSpPr>
          <p:cNvPr id="5" name="TextBox 4">
            <a:extLst>
              <a:ext uri="{FF2B5EF4-FFF2-40B4-BE49-F238E27FC236}">
                <a16:creationId xmlns:a16="http://schemas.microsoft.com/office/drawing/2014/main" id="{931B2F89-95D3-216F-CB32-EECF1C64BB90}"/>
              </a:ext>
            </a:extLst>
          </p:cNvPr>
          <p:cNvSpPr txBox="1"/>
          <p:nvPr/>
        </p:nvSpPr>
        <p:spPr>
          <a:xfrm>
            <a:off x="788298" y="2765787"/>
            <a:ext cx="2686422" cy="461665"/>
          </a:xfrm>
          <a:prstGeom prst="rect">
            <a:avLst/>
          </a:prstGeom>
          <a:noFill/>
        </p:spPr>
        <p:txBody>
          <a:bodyPr wrap="square" rtlCol="0">
            <a:spAutoFit/>
          </a:bodyPr>
          <a:lstStyle/>
          <a:p>
            <a:r>
              <a:rPr lang="en-US" sz="2400" b="1"/>
              <a:t>Classical computer</a:t>
            </a:r>
            <a:endParaRPr lang="en-US" sz="2400" b="1" dirty="0"/>
          </a:p>
        </p:txBody>
      </p:sp>
      <p:sp>
        <p:nvSpPr>
          <p:cNvPr id="6" name="TextBox 5">
            <a:extLst>
              <a:ext uri="{FF2B5EF4-FFF2-40B4-BE49-F238E27FC236}">
                <a16:creationId xmlns:a16="http://schemas.microsoft.com/office/drawing/2014/main" id="{6CC493B6-0386-A0FC-ABCD-33A017CA6B58}"/>
              </a:ext>
            </a:extLst>
          </p:cNvPr>
          <p:cNvSpPr txBox="1"/>
          <p:nvPr/>
        </p:nvSpPr>
        <p:spPr>
          <a:xfrm>
            <a:off x="5529381" y="662667"/>
            <a:ext cx="8550774" cy="1862048"/>
          </a:xfrm>
          <a:prstGeom prst="rect">
            <a:avLst/>
          </a:prstGeom>
          <a:noFill/>
        </p:spPr>
        <p:txBody>
          <a:bodyPr wrap="square" rtlCol="0">
            <a:spAutoFit/>
          </a:bodyPr>
          <a:lstStyle/>
          <a:p>
            <a:r>
              <a:rPr lang="en-US" sz="11500" b="1" dirty="0"/>
              <a:t>0 		 1</a:t>
            </a:r>
          </a:p>
        </p:txBody>
      </p:sp>
      <p:sp>
        <p:nvSpPr>
          <p:cNvPr id="7" name="TextBox 6">
            <a:extLst>
              <a:ext uri="{FF2B5EF4-FFF2-40B4-BE49-F238E27FC236}">
                <a16:creationId xmlns:a16="http://schemas.microsoft.com/office/drawing/2014/main" id="{7CFBCDE1-3981-C55E-6636-40400F173A7E}"/>
              </a:ext>
            </a:extLst>
          </p:cNvPr>
          <p:cNvSpPr txBox="1"/>
          <p:nvPr/>
        </p:nvSpPr>
        <p:spPr>
          <a:xfrm>
            <a:off x="5256666" y="2765786"/>
            <a:ext cx="2686422" cy="461665"/>
          </a:xfrm>
          <a:prstGeom prst="rect">
            <a:avLst/>
          </a:prstGeom>
          <a:noFill/>
        </p:spPr>
        <p:txBody>
          <a:bodyPr wrap="square" rtlCol="0">
            <a:spAutoFit/>
          </a:bodyPr>
          <a:lstStyle/>
          <a:p>
            <a:r>
              <a:rPr lang="en-US" sz="2400" b="1" dirty="0"/>
              <a:t>Classical bit</a:t>
            </a:r>
          </a:p>
        </p:txBody>
      </p:sp>
      <p:pic>
        <p:nvPicPr>
          <p:cNvPr id="15" name="Picture 14">
            <a:extLst>
              <a:ext uri="{FF2B5EF4-FFF2-40B4-BE49-F238E27FC236}">
                <a16:creationId xmlns:a16="http://schemas.microsoft.com/office/drawing/2014/main" id="{CCB7E2BD-2699-01E7-C879-05026A6BA87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4549923" y="1119046"/>
            <a:ext cx="717042" cy="1092268"/>
          </a:xfrm>
          <a:prstGeom prst="rect">
            <a:avLst/>
          </a:prstGeom>
        </p:spPr>
      </p:pic>
      <p:pic>
        <p:nvPicPr>
          <p:cNvPr id="16" name="Picture 15">
            <a:extLst>
              <a:ext uri="{FF2B5EF4-FFF2-40B4-BE49-F238E27FC236}">
                <a16:creationId xmlns:a16="http://schemas.microsoft.com/office/drawing/2014/main" id="{FD4E8B7B-F806-1C89-D08C-CA39B0E40C7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18679" y="1136081"/>
            <a:ext cx="697124" cy="1058198"/>
          </a:xfrm>
          <a:prstGeom prst="rect">
            <a:avLst/>
          </a:prstGeom>
        </p:spPr>
      </p:pic>
      <p:pic>
        <p:nvPicPr>
          <p:cNvPr id="2050" name="Picture 2" descr="The Grand Secret of the Whole Machine - Ramparts of Civilization">
            <a:extLst>
              <a:ext uri="{FF2B5EF4-FFF2-40B4-BE49-F238E27FC236}">
                <a16:creationId xmlns:a16="http://schemas.microsoft.com/office/drawing/2014/main" id="{25A1A9A8-EBAB-A1BE-2318-14F320FBBB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069" y="3720627"/>
            <a:ext cx="2649096" cy="2328402"/>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ular Callout 16">
            <a:extLst>
              <a:ext uri="{FF2B5EF4-FFF2-40B4-BE49-F238E27FC236}">
                <a16:creationId xmlns:a16="http://schemas.microsoft.com/office/drawing/2014/main" id="{E70D7060-BE65-F71E-4252-E98E56D1EEA9}"/>
              </a:ext>
            </a:extLst>
          </p:cNvPr>
          <p:cNvSpPr/>
          <p:nvPr/>
        </p:nvSpPr>
        <p:spPr>
          <a:xfrm>
            <a:off x="4336931" y="3510744"/>
            <a:ext cx="3518137" cy="1092268"/>
          </a:xfrm>
          <a:prstGeom prst="wedgeRectCallout">
            <a:avLst>
              <a:gd name="adj1" fmla="val 93166"/>
              <a:gd name="adj2" fmla="val 37118"/>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4FF7F5C-0E3A-62A3-FBB1-E8CDC2DBFE53}"/>
              </a:ext>
            </a:extLst>
          </p:cNvPr>
          <p:cNvSpPr txBox="1"/>
          <p:nvPr/>
        </p:nvSpPr>
        <p:spPr>
          <a:xfrm>
            <a:off x="4549923" y="3631991"/>
            <a:ext cx="3197523" cy="830997"/>
          </a:xfrm>
          <a:prstGeom prst="rect">
            <a:avLst/>
          </a:prstGeom>
          <a:noFill/>
        </p:spPr>
        <p:txBody>
          <a:bodyPr wrap="square" rtlCol="0">
            <a:spAutoFit/>
          </a:bodyPr>
          <a:lstStyle/>
          <a:p>
            <a:r>
              <a:rPr lang="en-US" sz="2400" b="1" dirty="0"/>
              <a:t>Feynman: </a:t>
            </a:r>
            <a:r>
              <a:rPr lang="en-US" sz="2400" b="1" dirty="0">
                <a:solidFill>
                  <a:srgbClr val="C00000"/>
                </a:solidFill>
              </a:rPr>
              <a:t>We live in a </a:t>
            </a:r>
          </a:p>
          <a:p>
            <a:r>
              <a:rPr lang="en-US" sz="2400" b="1" dirty="0">
                <a:solidFill>
                  <a:srgbClr val="C00000"/>
                </a:solidFill>
              </a:rPr>
              <a:t>quantum universe.</a:t>
            </a:r>
          </a:p>
        </p:txBody>
      </p:sp>
    </p:spTree>
    <p:extLst>
      <p:ext uri="{BB962C8B-B14F-4D97-AF65-F5344CB8AC3E}">
        <p14:creationId xmlns:p14="http://schemas.microsoft.com/office/powerpoint/2010/main" val="3794999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0E9E9-0310-E1EA-5FEE-45A45DECFCE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96E6133-CDC8-8722-29BC-23BAE0A8A4C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616652" y="3993066"/>
            <a:ext cx="697124" cy="1058198"/>
          </a:xfrm>
          <a:prstGeom prst="rect">
            <a:avLst/>
          </a:prstGeom>
        </p:spPr>
      </p:pic>
      <p:pic>
        <p:nvPicPr>
          <p:cNvPr id="13" name="Picture 12">
            <a:extLst>
              <a:ext uri="{FF2B5EF4-FFF2-40B4-BE49-F238E27FC236}">
                <a16:creationId xmlns:a16="http://schemas.microsoft.com/office/drawing/2014/main" id="{512AA7AC-6F53-F7FF-45BD-5799D14FD0B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699395" y="3993066"/>
            <a:ext cx="697124" cy="1058198"/>
          </a:xfrm>
          <a:prstGeom prst="rect">
            <a:avLst/>
          </a:prstGeom>
        </p:spPr>
      </p:pic>
      <p:pic>
        <p:nvPicPr>
          <p:cNvPr id="3" name="Picture 2">
            <a:extLst>
              <a:ext uri="{FF2B5EF4-FFF2-40B4-BE49-F238E27FC236}">
                <a16:creationId xmlns:a16="http://schemas.microsoft.com/office/drawing/2014/main" id="{10C640CF-7D1B-9749-D0CC-54F4E5E6F150}"/>
              </a:ext>
            </a:extLst>
          </p:cNvPr>
          <p:cNvPicPr>
            <a:picLocks noChangeAspect="1"/>
          </p:cNvPicPr>
          <p:nvPr/>
        </p:nvPicPr>
        <p:blipFill>
          <a:blip r:embed="rId4"/>
          <a:stretch>
            <a:fillRect/>
          </a:stretch>
        </p:blipFill>
        <p:spPr>
          <a:xfrm>
            <a:off x="8379656" y="3282926"/>
            <a:ext cx="3518137" cy="3203802"/>
          </a:xfrm>
          <a:prstGeom prst="rect">
            <a:avLst/>
          </a:prstGeom>
        </p:spPr>
      </p:pic>
      <p:sp>
        <p:nvSpPr>
          <p:cNvPr id="17" name="Rectangular Callout 16">
            <a:extLst>
              <a:ext uri="{FF2B5EF4-FFF2-40B4-BE49-F238E27FC236}">
                <a16:creationId xmlns:a16="http://schemas.microsoft.com/office/drawing/2014/main" id="{DAD0D1B8-714B-4297-9E52-8B33CFD54CF2}"/>
              </a:ext>
            </a:extLst>
          </p:cNvPr>
          <p:cNvSpPr/>
          <p:nvPr/>
        </p:nvSpPr>
        <p:spPr>
          <a:xfrm>
            <a:off x="4336931" y="3510744"/>
            <a:ext cx="3518137" cy="1104119"/>
          </a:xfrm>
          <a:prstGeom prst="wedgeRectCallout">
            <a:avLst>
              <a:gd name="adj1" fmla="val 97005"/>
              <a:gd name="adj2" fmla="val 37642"/>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10C9E1F-9C1A-7AD4-47EA-0156EEA0CF18}"/>
              </a:ext>
            </a:extLst>
          </p:cNvPr>
          <p:cNvSpPr txBox="1"/>
          <p:nvPr/>
        </p:nvSpPr>
        <p:spPr>
          <a:xfrm>
            <a:off x="4549923" y="3631991"/>
            <a:ext cx="3197523" cy="830997"/>
          </a:xfrm>
          <a:prstGeom prst="rect">
            <a:avLst/>
          </a:prstGeom>
          <a:noFill/>
        </p:spPr>
        <p:txBody>
          <a:bodyPr wrap="square" rtlCol="0">
            <a:spAutoFit/>
          </a:bodyPr>
          <a:lstStyle/>
          <a:p>
            <a:r>
              <a:rPr lang="en-US" sz="2400" b="1" dirty="0"/>
              <a:t>Feynman: </a:t>
            </a:r>
            <a:r>
              <a:rPr lang="en-US" sz="2400" b="1" dirty="0">
                <a:solidFill>
                  <a:srgbClr val="C00000"/>
                </a:solidFill>
              </a:rPr>
              <a:t>Quantum mechanics is weird.</a:t>
            </a:r>
          </a:p>
        </p:txBody>
      </p:sp>
      <p:pic>
        <p:nvPicPr>
          <p:cNvPr id="18" name="Picture 17">
            <a:extLst>
              <a:ext uri="{FF2B5EF4-FFF2-40B4-BE49-F238E27FC236}">
                <a16:creationId xmlns:a16="http://schemas.microsoft.com/office/drawing/2014/main" id="{E8AA6922-B424-0C72-AD35-2BD4869E99EB}"/>
              </a:ext>
            </a:extLst>
          </p:cNvPr>
          <p:cNvPicPr>
            <a:picLocks noChangeAspect="1"/>
          </p:cNvPicPr>
          <p:nvPr/>
        </p:nvPicPr>
        <p:blipFill>
          <a:blip r:embed="rId5"/>
          <a:stretch>
            <a:fillRect/>
          </a:stretch>
        </p:blipFill>
        <p:spPr>
          <a:xfrm>
            <a:off x="537891" y="908939"/>
            <a:ext cx="2523106" cy="2019534"/>
          </a:xfrm>
          <a:prstGeom prst="rect">
            <a:avLst/>
          </a:prstGeom>
        </p:spPr>
      </p:pic>
      <p:sp>
        <p:nvSpPr>
          <p:cNvPr id="19" name="TextBox 18">
            <a:extLst>
              <a:ext uri="{FF2B5EF4-FFF2-40B4-BE49-F238E27FC236}">
                <a16:creationId xmlns:a16="http://schemas.microsoft.com/office/drawing/2014/main" id="{E67D6B79-DC44-29D4-91CD-45C3A3825A2C}"/>
              </a:ext>
            </a:extLst>
          </p:cNvPr>
          <p:cNvSpPr txBox="1"/>
          <p:nvPr/>
        </p:nvSpPr>
        <p:spPr>
          <a:xfrm>
            <a:off x="244510" y="388357"/>
            <a:ext cx="3109869" cy="461665"/>
          </a:xfrm>
          <a:prstGeom prst="rect">
            <a:avLst/>
          </a:prstGeom>
          <a:noFill/>
        </p:spPr>
        <p:txBody>
          <a:bodyPr wrap="square" rtlCol="0">
            <a:spAutoFit/>
          </a:bodyPr>
          <a:lstStyle/>
          <a:p>
            <a:r>
              <a:rPr lang="en-US" sz="2400" b="1" dirty="0"/>
              <a:t>Wave/particle duality</a:t>
            </a:r>
          </a:p>
        </p:txBody>
      </p:sp>
      <p:pic>
        <p:nvPicPr>
          <p:cNvPr id="20" name="Picture 19">
            <a:extLst>
              <a:ext uri="{FF2B5EF4-FFF2-40B4-BE49-F238E27FC236}">
                <a16:creationId xmlns:a16="http://schemas.microsoft.com/office/drawing/2014/main" id="{B098C4C4-2476-4510-DB35-6A8D55DCCCD8}"/>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90072" y="3980486"/>
            <a:ext cx="2985912" cy="2457422"/>
          </a:xfrm>
          <a:prstGeom prst="rect">
            <a:avLst/>
          </a:prstGeom>
        </p:spPr>
      </p:pic>
      <p:sp>
        <p:nvSpPr>
          <p:cNvPr id="21" name="TextBox 20">
            <a:extLst>
              <a:ext uri="{FF2B5EF4-FFF2-40B4-BE49-F238E27FC236}">
                <a16:creationId xmlns:a16="http://schemas.microsoft.com/office/drawing/2014/main" id="{38EEBFA5-BAFD-7F94-9F11-A14597785910}"/>
              </a:ext>
            </a:extLst>
          </p:cNvPr>
          <p:cNvSpPr txBox="1"/>
          <p:nvPr/>
        </p:nvSpPr>
        <p:spPr>
          <a:xfrm>
            <a:off x="910401" y="3531401"/>
            <a:ext cx="3109869" cy="461665"/>
          </a:xfrm>
          <a:prstGeom prst="rect">
            <a:avLst/>
          </a:prstGeom>
          <a:noFill/>
        </p:spPr>
        <p:txBody>
          <a:bodyPr wrap="square" rtlCol="0">
            <a:spAutoFit/>
          </a:bodyPr>
          <a:lstStyle/>
          <a:p>
            <a:r>
              <a:rPr lang="en-US" sz="2400" b="1" dirty="0"/>
              <a:t>Superposition</a:t>
            </a:r>
          </a:p>
        </p:txBody>
      </p:sp>
      <p:sp>
        <p:nvSpPr>
          <p:cNvPr id="22" name="TextBox 21">
            <a:extLst>
              <a:ext uri="{FF2B5EF4-FFF2-40B4-BE49-F238E27FC236}">
                <a16:creationId xmlns:a16="http://schemas.microsoft.com/office/drawing/2014/main" id="{67510641-0915-42B1-4819-9D3F18495805}"/>
              </a:ext>
            </a:extLst>
          </p:cNvPr>
          <p:cNvSpPr txBox="1"/>
          <p:nvPr/>
        </p:nvSpPr>
        <p:spPr>
          <a:xfrm>
            <a:off x="8702315" y="140439"/>
            <a:ext cx="3109869" cy="461665"/>
          </a:xfrm>
          <a:prstGeom prst="rect">
            <a:avLst/>
          </a:prstGeom>
          <a:noFill/>
        </p:spPr>
        <p:txBody>
          <a:bodyPr wrap="square" rtlCol="0">
            <a:spAutoFit/>
          </a:bodyPr>
          <a:lstStyle/>
          <a:p>
            <a:r>
              <a:rPr lang="en-US" sz="2400" b="1" dirty="0"/>
              <a:t>Uncertainty principle</a:t>
            </a:r>
          </a:p>
        </p:txBody>
      </p:sp>
      <p:pic>
        <p:nvPicPr>
          <p:cNvPr id="23" name="Picture 2" descr="The Uncertainty Principle | You can know speed or location, … | Flickr">
            <a:extLst>
              <a:ext uri="{FF2B5EF4-FFF2-40B4-BE49-F238E27FC236}">
                <a16:creationId xmlns:a16="http://schemas.microsoft.com/office/drawing/2014/main" id="{C28F73B9-2E89-4FEB-AC2A-C0184A4133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7204" y="748600"/>
            <a:ext cx="3520589" cy="2489189"/>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Quantum entanglement can be endlessly 'embezzled' from quantum fields ...">
            <a:extLst>
              <a:ext uri="{FF2B5EF4-FFF2-40B4-BE49-F238E27FC236}">
                <a16:creationId xmlns:a16="http://schemas.microsoft.com/office/drawing/2014/main" id="{E64B92CF-5BD0-9FC3-B124-8D0197D72E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0829" y="748600"/>
            <a:ext cx="3075710" cy="205047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E939F9C2-87AA-F5F6-D3A1-B6DCBE9D4C29}"/>
              </a:ext>
            </a:extLst>
          </p:cNvPr>
          <p:cNvSpPr txBox="1"/>
          <p:nvPr/>
        </p:nvSpPr>
        <p:spPr>
          <a:xfrm>
            <a:off x="5146981" y="242258"/>
            <a:ext cx="3109869" cy="461665"/>
          </a:xfrm>
          <a:prstGeom prst="rect">
            <a:avLst/>
          </a:prstGeom>
          <a:noFill/>
        </p:spPr>
        <p:txBody>
          <a:bodyPr wrap="square" rtlCol="0">
            <a:spAutoFit/>
          </a:bodyPr>
          <a:lstStyle/>
          <a:p>
            <a:r>
              <a:rPr lang="en-US" sz="2400" b="1" dirty="0"/>
              <a:t>Entanglement</a:t>
            </a:r>
          </a:p>
        </p:txBody>
      </p:sp>
    </p:spTree>
    <p:extLst>
      <p:ext uri="{BB962C8B-B14F-4D97-AF65-F5344CB8AC3E}">
        <p14:creationId xmlns:p14="http://schemas.microsoft.com/office/powerpoint/2010/main" val="27623244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2195</TotalTime>
  <Words>2729</Words>
  <Application>Microsoft Macintosh PowerPoint</Application>
  <PresentationFormat>Widescreen</PresentationFormat>
  <Paragraphs>189</Paragraphs>
  <Slides>41</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Calibri Light</vt:lpstr>
      <vt:lpstr>Cambria Math</vt:lpstr>
      <vt:lpstr>Office Theme</vt:lpstr>
      <vt:lpstr>Myths and Realities  of Quantum Computing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We’re in the early days of quantum computing.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Henry Yuen</dc:creator>
  <cp:lastModifiedBy>Microsoft Office User</cp:lastModifiedBy>
  <cp:revision>184</cp:revision>
  <dcterms:created xsi:type="dcterms:W3CDTF">2022-03-25T00:25:03Z</dcterms:created>
  <dcterms:modified xsi:type="dcterms:W3CDTF">2025-04-04T13:02:37Z</dcterms:modified>
</cp:coreProperties>
</file>