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42"/>
  </p:notesMasterIdLst>
  <p:sldIdLst>
    <p:sldId id="256" r:id="rId2"/>
    <p:sldId id="258" r:id="rId3"/>
    <p:sldId id="432" r:id="rId4"/>
    <p:sldId id="434" r:id="rId5"/>
    <p:sldId id="458" r:id="rId6"/>
    <p:sldId id="461" r:id="rId7"/>
    <p:sldId id="416" r:id="rId8"/>
    <p:sldId id="459" r:id="rId9"/>
    <p:sldId id="460" r:id="rId10"/>
    <p:sldId id="462" r:id="rId11"/>
    <p:sldId id="463" r:id="rId12"/>
    <p:sldId id="433" r:id="rId13"/>
    <p:sldId id="418" r:id="rId14"/>
    <p:sldId id="273" r:id="rId15"/>
    <p:sldId id="419" r:id="rId16"/>
    <p:sldId id="444" r:id="rId17"/>
    <p:sldId id="464" r:id="rId18"/>
    <p:sldId id="452" r:id="rId19"/>
    <p:sldId id="453" r:id="rId20"/>
    <p:sldId id="446" r:id="rId21"/>
    <p:sldId id="435" r:id="rId22"/>
    <p:sldId id="447" r:id="rId23"/>
    <p:sldId id="448" r:id="rId24"/>
    <p:sldId id="449" r:id="rId25"/>
    <p:sldId id="450" r:id="rId26"/>
    <p:sldId id="451" r:id="rId27"/>
    <p:sldId id="437" r:id="rId28"/>
    <p:sldId id="439" r:id="rId29"/>
    <p:sldId id="440" r:id="rId30"/>
    <p:sldId id="441" r:id="rId31"/>
    <p:sldId id="274" r:id="rId32"/>
    <p:sldId id="422" r:id="rId33"/>
    <p:sldId id="421" r:id="rId34"/>
    <p:sldId id="424" r:id="rId35"/>
    <p:sldId id="266" r:id="rId36"/>
    <p:sldId id="465" r:id="rId37"/>
    <p:sldId id="442" r:id="rId38"/>
    <p:sldId id="443" r:id="rId39"/>
    <p:sldId id="455" r:id="rId40"/>
    <p:sldId id="26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64"/>
    <p:restoredTop sz="75077"/>
  </p:normalViewPr>
  <p:slideViewPr>
    <p:cSldViewPr snapToGrid="0">
      <p:cViewPr>
        <p:scale>
          <a:sx n="82" d="100"/>
          <a:sy n="82" d="100"/>
        </p:scale>
        <p:origin x="25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ED461-8456-7541-AAAC-FD64C4211597}" type="datetimeFigureOut">
              <a:rPr lang="en-US" smtClean="0"/>
              <a:t>9/6/25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6963D-93FE-D342-BCA8-DD7F70B3988F}" type="slidenum">
              <a:rPr lang="en-US" smtClean="0"/>
              <a:t>‹#›</a:t>
            </a:fld>
            <a:endParaRPr lang="en-US"/>
          </a:p>
        </p:txBody>
      </p:sp>
    </p:spTree>
    <p:extLst>
      <p:ext uri="{BB962C8B-B14F-4D97-AF65-F5344CB8AC3E}">
        <p14:creationId xmlns:p14="http://schemas.microsoft.com/office/powerpoint/2010/main" val="256216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the invitation to speak. This talk will be about various models of constant-time quantum computation: these are models where the computation on the device takes an amount of time that is independent of the system size.  It’s quite a fascinating problem to try to understand the computational power and limitations of these models. This talk will essentially be a bunch of different stories about these models.</a:t>
            </a:r>
          </a:p>
        </p:txBody>
      </p:sp>
      <p:sp>
        <p:nvSpPr>
          <p:cNvPr id="4" name="Slide Number Placeholder 3"/>
          <p:cNvSpPr>
            <a:spLocks noGrp="1"/>
          </p:cNvSpPr>
          <p:nvPr>
            <p:ph type="sldNum" sz="quarter" idx="5"/>
          </p:nvPr>
        </p:nvSpPr>
        <p:spPr/>
        <p:txBody>
          <a:bodyPr/>
          <a:lstStyle/>
          <a:p>
            <a:fld id="{4CC6963D-93FE-D342-BCA8-DD7F70B3988F}" type="slidenum">
              <a:rPr lang="en-US" smtClean="0"/>
              <a:t>1</a:t>
            </a:fld>
            <a:endParaRPr lang="en-US"/>
          </a:p>
        </p:txBody>
      </p:sp>
    </p:spTree>
    <p:extLst>
      <p:ext uri="{BB962C8B-B14F-4D97-AF65-F5344CB8AC3E}">
        <p14:creationId xmlns:p14="http://schemas.microsoft.com/office/powerpoint/2010/main" val="207696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64CC7-CB38-CBC4-38BD-08291C9A8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71114-01CA-8B1A-B9E9-EE49524E1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1ED86-4B51-C2BA-9A74-F4C69FD374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2C6FEF-D3B3-2268-1458-845E6F38C80F}"/>
              </a:ext>
            </a:extLst>
          </p:cNvPr>
          <p:cNvSpPr>
            <a:spLocks noGrp="1"/>
          </p:cNvSpPr>
          <p:nvPr>
            <p:ph type="sldNum" sz="quarter" idx="5"/>
          </p:nvPr>
        </p:nvSpPr>
        <p:spPr/>
        <p:txBody>
          <a:bodyPr/>
          <a:lstStyle/>
          <a:p>
            <a:fld id="{4CC6963D-93FE-D342-BCA8-DD7F70B3988F}" type="slidenum">
              <a:rPr lang="en-US" smtClean="0"/>
              <a:t>18</a:t>
            </a:fld>
            <a:endParaRPr lang="en-US"/>
          </a:p>
        </p:txBody>
      </p:sp>
    </p:spTree>
    <p:extLst>
      <p:ext uri="{BB962C8B-B14F-4D97-AF65-F5344CB8AC3E}">
        <p14:creationId xmlns:p14="http://schemas.microsoft.com/office/powerpoint/2010/main" val="103949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04CB3-A5AB-B70B-DFA3-F6C41B5D0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77B7E-F5B8-5F71-9275-4048EA94F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4DF76-EE3A-B69A-DCDA-D4554402BC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C83B18-8649-A168-E35B-A5322C394738}"/>
              </a:ext>
            </a:extLst>
          </p:cNvPr>
          <p:cNvSpPr>
            <a:spLocks noGrp="1"/>
          </p:cNvSpPr>
          <p:nvPr>
            <p:ph type="sldNum" sz="quarter" idx="5"/>
          </p:nvPr>
        </p:nvSpPr>
        <p:spPr/>
        <p:txBody>
          <a:bodyPr/>
          <a:lstStyle/>
          <a:p>
            <a:fld id="{4CC6963D-93FE-D342-BCA8-DD7F70B3988F}" type="slidenum">
              <a:rPr lang="en-US" smtClean="0"/>
              <a:t>19</a:t>
            </a:fld>
            <a:endParaRPr lang="en-US"/>
          </a:p>
        </p:txBody>
      </p:sp>
    </p:spTree>
    <p:extLst>
      <p:ext uri="{BB962C8B-B14F-4D97-AF65-F5344CB8AC3E}">
        <p14:creationId xmlns:p14="http://schemas.microsoft.com/office/powerpoint/2010/main" val="122959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F181F-4A95-9AFD-86B0-36F026C49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E62A1-6169-B4E6-EFA2-13D047AAC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D4D359-342A-08EE-7D7B-E31136791D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1714B6-EC55-DFF3-D33E-57DBF81AE728}"/>
              </a:ext>
            </a:extLst>
          </p:cNvPr>
          <p:cNvSpPr>
            <a:spLocks noGrp="1"/>
          </p:cNvSpPr>
          <p:nvPr>
            <p:ph type="sldNum" sz="quarter" idx="5"/>
          </p:nvPr>
        </p:nvSpPr>
        <p:spPr/>
        <p:txBody>
          <a:bodyPr/>
          <a:lstStyle/>
          <a:p>
            <a:fld id="{4CC6963D-93FE-D342-BCA8-DD7F70B3988F}" type="slidenum">
              <a:rPr lang="en-US" smtClean="0"/>
              <a:t>20</a:t>
            </a:fld>
            <a:endParaRPr lang="en-US"/>
          </a:p>
        </p:txBody>
      </p:sp>
    </p:spTree>
    <p:extLst>
      <p:ext uri="{BB962C8B-B14F-4D97-AF65-F5344CB8AC3E}">
        <p14:creationId xmlns:p14="http://schemas.microsoft.com/office/powerpoint/2010/main" val="3555304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we’re to think about proving various circuit lower bounds in terms of scaling the Himalayas, then proving QAC0_f lower bounds is like reaching the peak here. Very difficult, very dangerous, no one has ever done it before. Proving TC0 lower bounds would be like reaching a slightly lower peak, because we know that in order to get here you must’ve been able to get here first. Classical complexity theorists would be thrilled to make it up to this peak, </a:t>
            </a:r>
          </a:p>
        </p:txBody>
      </p:sp>
      <p:sp>
        <p:nvSpPr>
          <p:cNvPr id="4" name="Slide Number Placeholder 3"/>
          <p:cNvSpPr>
            <a:spLocks noGrp="1"/>
          </p:cNvSpPr>
          <p:nvPr>
            <p:ph type="sldNum" sz="quarter" idx="5"/>
          </p:nvPr>
        </p:nvSpPr>
        <p:spPr/>
        <p:txBody>
          <a:bodyPr/>
          <a:lstStyle/>
          <a:p>
            <a:fld id="{4CC6963D-93FE-D342-BCA8-DD7F70B3988F}" type="slidenum">
              <a:rPr lang="en-US" smtClean="0"/>
              <a:t>30</a:t>
            </a:fld>
            <a:endParaRPr lang="en-US"/>
          </a:p>
        </p:txBody>
      </p:sp>
    </p:spTree>
    <p:extLst>
      <p:ext uri="{BB962C8B-B14F-4D97-AF65-F5344CB8AC3E}">
        <p14:creationId xmlns:p14="http://schemas.microsoft.com/office/powerpoint/2010/main" val="385734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model I’ll talk about it something most people are familiar with: constant-depth quantum circuits with single and two-qubit gates. In complexity-speak this model is called QNC0, after the analogous classical circuit model NC0. This is a useful model of constant-time in the NISQ era. </a:t>
            </a:r>
          </a:p>
          <a:p>
            <a:endParaRPr lang="en-US" dirty="0"/>
          </a:p>
          <a:p>
            <a:r>
              <a:rPr lang="en-US" dirty="0"/>
              <a:t>QNC0 circuits have been studied a lot over the last twenty years or so, and we know a lot about them. For example, we know that they can be powerful. On the other hand, these circuits are quite weak in others ways: for example they cannot prepare states with long-range correlations like the Cat state, starting from a product state. This is because of simple </a:t>
            </a:r>
            <a:r>
              <a:rPr lang="en-US" dirty="0" err="1"/>
              <a:t>lightcone</a:t>
            </a:r>
            <a:r>
              <a:rPr lang="en-US" dirty="0"/>
              <a:t> or </a:t>
            </a:r>
            <a:r>
              <a:rPr lang="en-US" dirty="0" err="1"/>
              <a:t>Lieb</a:t>
            </a:r>
            <a:r>
              <a:rPr lang="en-US" dirty="0"/>
              <a:t>-Robinson-type arguments. Constant-depth circuits with only local interactions cannot generate correlations fast enough.</a:t>
            </a:r>
          </a:p>
        </p:txBody>
      </p:sp>
      <p:sp>
        <p:nvSpPr>
          <p:cNvPr id="4" name="Slide Number Placeholder 3"/>
          <p:cNvSpPr>
            <a:spLocks noGrp="1"/>
          </p:cNvSpPr>
          <p:nvPr>
            <p:ph type="sldNum" sz="quarter" idx="5"/>
          </p:nvPr>
        </p:nvSpPr>
        <p:spPr/>
        <p:txBody>
          <a:bodyPr/>
          <a:lstStyle/>
          <a:p>
            <a:fld id="{4CC6963D-93FE-D342-BCA8-DD7F70B3988F}" type="slidenum">
              <a:rPr lang="en-US" smtClean="0"/>
              <a:t>2</a:t>
            </a:fld>
            <a:endParaRPr lang="en-US"/>
          </a:p>
        </p:txBody>
      </p:sp>
    </p:spTree>
    <p:extLst>
      <p:ext uri="{BB962C8B-B14F-4D97-AF65-F5344CB8AC3E}">
        <p14:creationId xmlns:p14="http://schemas.microsoft.com/office/powerpoint/2010/main" val="3047820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consider models of constant-time quantum computation that are augmented with operations that can operate on many qubits simultaneously. Such models seem to get around </a:t>
            </a:r>
            <a:r>
              <a:rPr lang="en-US" dirty="0" err="1"/>
              <a:t>lightcone</a:t>
            </a:r>
            <a:r>
              <a:rPr lang="en-US" dirty="0"/>
              <a:t> arguments and </a:t>
            </a:r>
            <a:r>
              <a:rPr lang="en-US" dirty="0" err="1"/>
              <a:t>Lieb</a:t>
            </a:r>
            <a:r>
              <a:rPr lang="en-US" dirty="0"/>
              <a:t> Robinson bounds, so it’s interesting to think about what they’re capable of. This has motivated people to come up with a bunch of different models. The one that’s probably most familiar and experimentally relevant today are circuits with intermediate measurements and feed-forward operations. I’ll use the term “dynamic circuits” to refer to this; even though that’s a bit of marketing lingo it’s easier and shorter to say. </a:t>
            </a:r>
          </a:p>
          <a:p>
            <a:br>
              <a:rPr lang="en-US" dirty="0"/>
            </a:br>
            <a:r>
              <a:rPr lang="en-US" dirty="0"/>
              <a:t>Another model is that of constant-depth circuits that are completely unitary but you allow many-qubit gates, such as many-qubit Toffoli or many-qubit CZ gates. In complexity theory people have studied models like these, they’re called QAC0 and QAC0_f, these will play an important role in this talk. These are more experimentally speculative, whenever I ask an experimentalist if they can implement many-qubit gates they go “yes! Absolutely! We can do 3-qubit gates. Maybe 4!”. I don’t have the heart to tell them that I mean n as n goes to infinity.</a:t>
            </a:r>
            <a:br>
              <a:rPr lang="en-US" dirty="0"/>
            </a:br>
            <a:br>
              <a:rPr lang="en-US" dirty="0"/>
            </a:br>
            <a:r>
              <a:rPr lang="en-US" dirty="0"/>
              <a:t>The next model is that of constant T-depth circuits, which is something that we learned about yesterday in Isaac Kim’s talk. This is closely related to another model called the Magic Hierarchy, which consists of Clifford circuits interleaved with QNC0 circuits a constant number of times. These models are motivated by fault tolerance, where implementing non-Clifford gates are the dominant cost.</a:t>
            </a:r>
            <a:br>
              <a:rPr lang="en-US" dirty="0"/>
            </a:br>
            <a:br>
              <a:rPr lang="en-US" dirty="0"/>
            </a:br>
            <a:r>
              <a:rPr lang="en-US" dirty="0"/>
              <a:t>And finally the last model is that of short-time global Hamiltonian evolutions, which is a model of what an analog quantum simulator can do. I won’t talk at all about this.</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4CC6963D-93FE-D342-BCA8-DD7F70B3988F}" type="slidenum">
              <a:rPr lang="en-US" smtClean="0"/>
              <a:t>3</a:t>
            </a:fld>
            <a:endParaRPr lang="en-US"/>
          </a:p>
        </p:txBody>
      </p:sp>
    </p:spTree>
    <p:extLst>
      <p:ext uri="{BB962C8B-B14F-4D97-AF65-F5344CB8AC3E}">
        <p14:creationId xmlns:p14="http://schemas.microsoft.com/office/powerpoint/2010/main" val="152595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might seem like a zoo of models, but what’s really interesting is that there are nontrivial equivalences been many of these! For example if you can implement something efficiently with constant-T depth, then you can efficiently implement it in the dynamic circuit model with constantly many rounds of measurement and classical post-processing, and vice versa.</a:t>
            </a:r>
          </a:p>
        </p:txBody>
      </p:sp>
      <p:sp>
        <p:nvSpPr>
          <p:cNvPr id="4" name="Slide Number Placeholder 3"/>
          <p:cNvSpPr>
            <a:spLocks noGrp="1"/>
          </p:cNvSpPr>
          <p:nvPr>
            <p:ph type="sldNum" sz="quarter" idx="5"/>
          </p:nvPr>
        </p:nvSpPr>
        <p:spPr/>
        <p:txBody>
          <a:bodyPr/>
          <a:lstStyle/>
          <a:p>
            <a:fld id="{4CC6963D-93FE-D342-BCA8-DD7F70B3988F}" type="slidenum">
              <a:rPr lang="en-US" smtClean="0"/>
              <a:t>4</a:t>
            </a:fld>
            <a:endParaRPr lang="en-US"/>
          </a:p>
        </p:txBody>
      </p:sp>
    </p:spTree>
    <p:extLst>
      <p:ext uri="{BB962C8B-B14F-4D97-AF65-F5344CB8AC3E}">
        <p14:creationId xmlns:p14="http://schemas.microsoft.com/office/powerpoint/2010/main" val="121375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me tell you more about these models with many-qubit gates, namely the QAC0 and QAC0_f models. Th</a:t>
            </a:r>
          </a:p>
          <a:p>
            <a:endParaRPr lang="en-US" dirty="0"/>
          </a:p>
        </p:txBody>
      </p:sp>
      <p:sp>
        <p:nvSpPr>
          <p:cNvPr id="4" name="Slide Number Placeholder 3"/>
          <p:cNvSpPr>
            <a:spLocks noGrp="1"/>
          </p:cNvSpPr>
          <p:nvPr>
            <p:ph type="sldNum" sz="quarter" idx="5"/>
          </p:nvPr>
        </p:nvSpPr>
        <p:spPr/>
        <p:txBody>
          <a:bodyPr/>
          <a:lstStyle/>
          <a:p>
            <a:fld id="{4CC6963D-93FE-D342-BCA8-DD7F70B3988F}" type="slidenum">
              <a:rPr lang="en-US" smtClean="0"/>
              <a:t>5</a:t>
            </a:fld>
            <a:endParaRPr lang="en-US"/>
          </a:p>
        </p:txBody>
      </p:sp>
    </p:spTree>
    <p:extLst>
      <p:ext uri="{BB962C8B-B14F-4D97-AF65-F5344CB8AC3E}">
        <p14:creationId xmlns:p14="http://schemas.microsoft.com/office/powerpoint/2010/main" val="1360575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69EEA3-FAB0-9849-A1E8-0C469F6B5DE0}" type="slidenum">
              <a:rPr lang="en-US" smtClean="0"/>
              <a:t>13</a:t>
            </a:fld>
            <a:endParaRPr lang="en-US"/>
          </a:p>
        </p:txBody>
      </p:sp>
    </p:spTree>
    <p:extLst>
      <p:ext uri="{BB962C8B-B14F-4D97-AF65-F5344CB8AC3E}">
        <p14:creationId xmlns:p14="http://schemas.microsoft.com/office/powerpoint/2010/main" val="48631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6963D-93FE-D342-BCA8-DD7F70B3988F}" type="slidenum">
              <a:rPr lang="en-US" smtClean="0"/>
              <a:t>15</a:t>
            </a:fld>
            <a:endParaRPr lang="en-US"/>
          </a:p>
        </p:txBody>
      </p:sp>
    </p:spTree>
    <p:extLst>
      <p:ext uri="{BB962C8B-B14F-4D97-AF65-F5344CB8AC3E}">
        <p14:creationId xmlns:p14="http://schemas.microsoft.com/office/powerpoint/2010/main" val="2634092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1D9F0-7757-E8F2-40B1-9D3B4D28F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ABFA8-9F53-7D3C-03E1-7E0FF956E1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77720-6FE1-D6A6-4BDB-C0885B9399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F410CB-58BD-279F-1F9C-629055B64392}"/>
              </a:ext>
            </a:extLst>
          </p:cNvPr>
          <p:cNvSpPr>
            <a:spLocks noGrp="1"/>
          </p:cNvSpPr>
          <p:nvPr>
            <p:ph type="sldNum" sz="quarter" idx="5"/>
          </p:nvPr>
        </p:nvSpPr>
        <p:spPr/>
        <p:txBody>
          <a:bodyPr/>
          <a:lstStyle/>
          <a:p>
            <a:fld id="{4CC6963D-93FE-D342-BCA8-DD7F70B3988F}" type="slidenum">
              <a:rPr lang="en-US" smtClean="0"/>
              <a:t>16</a:t>
            </a:fld>
            <a:endParaRPr lang="en-US"/>
          </a:p>
        </p:txBody>
      </p:sp>
    </p:spTree>
    <p:extLst>
      <p:ext uri="{BB962C8B-B14F-4D97-AF65-F5344CB8AC3E}">
        <p14:creationId xmlns:p14="http://schemas.microsoft.com/office/powerpoint/2010/main" val="3282519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B7EB5-5D1E-3133-7E8B-97C444B06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766FC-835F-82CA-2F30-027537A08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3BE287-BF10-CCEF-F011-0A221F4F9D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716294-80A1-8D4B-AAC0-655F3F73822B}"/>
              </a:ext>
            </a:extLst>
          </p:cNvPr>
          <p:cNvSpPr>
            <a:spLocks noGrp="1"/>
          </p:cNvSpPr>
          <p:nvPr>
            <p:ph type="sldNum" sz="quarter" idx="5"/>
          </p:nvPr>
        </p:nvSpPr>
        <p:spPr/>
        <p:txBody>
          <a:bodyPr/>
          <a:lstStyle/>
          <a:p>
            <a:fld id="{4CC6963D-93FE-D342-BCA8-DD7F70B3988F}" type="slidenum">
              <a:rPr lang="en-US" smtClean="0"/>
              <a:t>17</a:t>
            </a:fld>
            <a:endParaRPr lang="en-US"/>
          </a:p>
        </p:txBody>
      </p:sp>
    </p:spTree>
    <p:extLst>
      <p:ext uri="{BB962C8B-B14F-4D97-AF65-F5344CB8AC3E}">
        <p14:creationId xmlns:p14="http://schemas.microsoft.com/office/powerpoint/2010/main" val="179527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7A8CB-F733-4C69-8F82-4AFB8707F8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D97D40-B771-5205-3C49-116CE97A9F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199B6D-0A98-B813-3140-885FB306579D}"/>
              </a:ext>
            </a:extLst>
          </p:cNvPr>
          <p:cNvSpPr>
            <a:spLocks noGrp="1"/>
          </p:cNvSpPr>
          <p:nvPr>
            <p:ph type="dt" sz="half" idx="10"/>
          </p:nvPr>
        </p:nvSpPr>
        <p:spPr/>
        <p:txBody>
          <a:bodyPr/>
          <a:lstStyle/>
          <a:p>
            <a:fld id="{F0CB341A-F66C-5F4B-A448-0C677B20CF91}" type="datetimeFigureOut">
              <a:rPr lang="en-US" smtClean="0"/>
              <a:t>9/6/25</a:t>
            </a:fld>
            <a:endParaRPr lang="en-US"/>
          </a:p>
        </p:txBody>
      </p:sp>
      <p:sp>
        <p:nvSpPr>
          <p:cNvPr id="5" name="Footer Placeholder 4">
            <a:extLst>
              <a:ext uri="{FF2B5EF4-FFF2-40B4-BE49-F238E27FC236}">
                <a16:creationId xmlns:a16="http://schemas.microsoft.com/office/drawing/2014/main" id="{960F44A8-97E3-CC13-28F9-4A9AB0966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EA82C-7C3E-0D61-92B1-455ABBDB5088}"/>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178905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2824-A99C-5FA0-691F-E41384961E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0371B3-45B0-11A9-BF4F-5FC9F88A9B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C6CD4-467D-54E8-896C-67E76797420F}"/>
              </a:ext>
            </a:extLst>
          </p:cNvPr>
          <p:cNvSpPr>
            <a:spLocks noGrp="1"/>
          </p:cNvSpPr>
          <p:nvPr>
            <p:ph type="dt" sz="half" idx="10"/>
          </p:nvPr>
        </p:nvSpPr>
        <p:spPr/>
        <p:txBody>
          <a:bodyPr/>
          <a:lstStyle/>
          <a:p>
            <a:fld id="{F0CB341A-F66C-5F4B-A448-0C677B20CF91}" type="datetimeFigureOut">
              <a:rPr lang="en-US" smtClean="0"/>
              <a:t>9/6/25</a:t>
            </a:fld>
            <a:endParaRPr lang="en-US"/>
          </a:p>
        </p:txBody>
      </p:sp>
      <p:sp>
        <p:nvSpPr>
          <p:cNvPr id="5" name="Footer Placeholder 4">
            <a:extLst>
              <a:ext uri="{FF2B5EF4-FFF2-40B4-BE49-F238E27FC236}">
                <a16:creationId xmlns:a16="http://schemas.microsoft.com/office/drawing/2014/main" id="{C5DE4E5D-9683-E89B-A7DD-6DBB3EEC2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BF500-9765-D6DE-B7B0-80A81FFC07A1}"/>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362477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C359A-C4E6-A1EE-D37E-63DB557ACA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0C69A2-4181-C469-C8AF-9FBCB17A70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2AE9B-5668-0966-8CDC-CE15A9BFB6D8}"/>
              </a:ext>
            </a:extLst>
          </p:cNvPr>
          <p:cNvSpPr>
            <a:spLocks noGrp="1"/>
          </p:cNvSpPr>
          <p:nvPr>
            <p:ph type="dt" sz="half" idx="10"/>
          </p:nvPr>
        </p:nvSpPr>
        <p:spPr/>
        <p:txBody>
          <a:bodyPr/>
          <a:lstStyle/>
          <a:p>
            <a:fld id="{F0CB341A-F66C-5F4B-A448-0C677B20CF91}" type="datetimeFigureOut">
              <a:rPr lang="en-US" smtClean="0"/>
              <a:t>9/6/25</a:t>
            </a:fld>
            <a:endParaRPr lang="en-US"/>
          </a:p>
        </p:txBody>
      </p:sp>
      <p:sp>
        <p:nvSpPr>
          <p:cNvPr id="5" name="Footer Placeholder 4">
            <a:extLst>
              <a:ext uri="{FF2B5EF4-FFF2-40B4-BE49-F238E27FC236}">
                <a16:creationId xmlns:a16="http://schemas.microsoft.com/office/drawing/2014/main" id="{239F2C66-296D-EFD7-F5E5-6B07564BC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77A2C-9CAB-D7D3-F82A-168CCBC177EF}"/>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6231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F453-F0A2-1EA2-5E88-5390DD277B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4FAF6-BA93-422C-8472-2331609930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C05AC-6DAA-7B5D-AA3B-FA6B6AC755B9}"/>
              </a:ext>
            </a:extLst>
          </p:cNvPr>
          <p:cNvSpPr>
            <a:spLocks noGrp="1"/>
          </p:cNvSpPr>
          <p:nvPr>
            <p:ph type="dt" sz="half" idx="10"/>
          </p:nvPr>
        </p:nvSpPr>
        <p:spPr/>
        <p:txBody>
          <a:bodyPr/>
          <a:lstStyle/>
          <a:p>
            <a:fld id="{F0CB341A-F66C-5F4B-A448-0C677B20CF91}" type="datetimeFigureOut">
              <a:rPr lang="en-US" smtClean="0"/>
              <a:t>9/6/25</a:t>
            </a:fld>
            <a:endParaRPr lang="en-US"/>
          </a:p>
        </p:txBody>
      </p:sp>
      <p:sp>
        <p:nvSpPr>
          <p:cNvPr id="5" name="Footer Placeholder 4">
            <a:extLst>
              <a:ext uri="{FF2B5EF4-FFF2-40B4-BE49-F238E27FC236}">
                <a16:creationId xmlns:a16="http://schemas.microsoft.com/office/drawing/2014/main" id="{B0EE5A47-C461-3E62-001E-22F40DA36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3063B-4AEC-6285-D777-25CEF038071E}"/>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101570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D13E-ABC2-9255-C6A2-EC62C4E9BC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191A59-0BB5-B245-6BAE-E07F3661CD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DF1683-4ECF-158B-5860-767E9D89BB5C}"/>
              </a:ext>
            </a:extLst>
          </p:cNvPr>
          <p:cNvSpPr>
            <a:spLocks noGrp="1"/>
          </p:cNvSpPr>
          <p:nvPr>
            <p:ph type="dt" sz="half" idx="10"/>
          </p:nvPr>
        </p:nvSpPr>
        <p:spPr/>
        <p:txBody>
          <a:bodyPr/>
          <a:lstStyle/>
          <a:p>
            <a:fld id="{F0CB341A-F66C-5F4B-A448-0C677B20CF91}" type="datetimeFigureOut">
              <a:rPr lang="en-US" smtClean="0"/>
              <a:t>9/6/25</a:t>
            </a:fld>
            <a:endParaRPr lang="en-US"/>
          </a:p>
        </p:txBody>
      </p:sp>
      <p:sp>
        <p:nvSpPr>
          <p:cNvPr id="5" name="Footer Placeholder 4">
            <a:extLst>
              <a:ext uri="{FF2B5EF4-FFF2-40B4-BE49-F238E27FC236}">
                <a16:creationId xmlns:a16="http://schemas.microsoft.com/office/drawing/2014/main" id="{FD78CEF0-1B03-1DBF-D0DA-BBC4B9FFD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B470E-E362-2C68-A2CA-C615BF262BBD}"/>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297041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50F73-8EE1-DDBD-5115-DF08B6F2E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984A60-73DD-541B-E1A3-7C0BB6A248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FB8DE9-B009-E468-0CB1-E218332C14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2D909C-BD79-A87B-DBD8-FEC6BE6B45DE}"/>
              </a:ext>
            </a:extLst>
          </p:cNvPr>
          <p:cNvSpPr>
            <a:spLocks noGrp="1"/>
          </p:cNvSpPr>
          <p:nvPr>
            <p:ph type="dt" sz="half" idx="10"/>
          </p:nvPr>
        </p:nvSpPr>
        <p:spPr/>
        <p:txBody>
          <a:bodyPr/>
          <a:lstStyle/>
          <a:p>
            <a:fld id="{F0CB341A-F66C-5F4B-A448-0C677B20CF91}" type="datetimeFigureOut">
              <a:rPr lang="en-US" smtClean="0"/>
              <a:t>9/6/25</a:t>
            </a:fld>
            <a:endParaRPr lang="en-US"/>
          </a:p>
        </p:txBody>
      </p:sp>
      <p:sp>
        <p:nvSpPr>
          <p:cNvPr id="6" name="Footer Placeholder 5">
            <a:extLst>
              <a:ext uri="{FF2B5EF4-FFF2-40B4-BE49-F238E27FC236}">
                <a16:creationId xmlns:a16="http://schemas.microsoft.com/office/drawing/2014/main" id="{458672B3-54DA-014B-6A2D-EDA420A757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843A3F-61E1-7481-DC5D-7BDBBE2629BF}"/>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308047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84DD-1DF0-F3F7-508B-4F08EBE8C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B48821-CF28-F8A2-4F07-E2922E4A37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283F1D-7CFB-8F07-C24D-A001D04E95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5F7313-93C0-01F7-9EC5-F8030D65A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4D60F4-D9D2-5053-2C8F-C1D4A2FB9C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108831-800E-470B-FBD3-47CD6E2ADD1A}"/>
              </a:ext>
            </a:extLst>
          </p:cNvPr>
          <p:cNvSpPr>
            <a:spLocks noGrp="1"/>
          </p:cNvSpPr>
          <p:nvPr>
            <p:ph type="dt" sz="half" idx="10"/>
          </p:nvPr>
        </p:nvSpPr>
        <p:spPr/>
        <p:txBody>
          <a:bodyPr/>
          <a:lstStyle/>
          <a:p>
            <a:fld id="{F0CB341A-F66C-5F4B-A448-0C677B20CF91}" type="datetimeFigureOut">
              <a:rPr lang="en-US" smtClean="0"/>
              <a:t>9/6/25</a:t>
            </a:fld>
            <a:endParaRPr lang="en-US"/>
          </a:p>
        </p:txBody>
      </p:sp>
      <p:sp>
        <p:nvSpPr>
          <p:cNvPr id="8" name="Footer Placeholder 7">
            <a:extLst>
              <a:ext uri="{FF2B5EF4-FFF2-40B4-BE49-F238E27FC236}">
                <a16:creationId xmlns:a16="http://schemas.microsoft.com/office/drawing/2014/main" id="{0B4920E6-A34C-3CE0-0F53-56B65702C1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35834F-FFCF-C67C-D803-BDA709A26131}"/>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89210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F2FD-DA3B-1A1E-1B78-627A16EE1F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80C9DF-8D13-CACD-7FC2-4ABDDA4995AF}"/>
              </a:ext>
            </a:extLst>
          </p:cNvPr>
          <p:cNvSpPr>
            <a:spLocks noGrp="1"/>
          </p:cNvSpPr>
          <p:nvPr>
            <p:ph type="dt" sz="half" idx="10"/>
          </p:nvPr>
        </p:nvSpPr>
        <p:spPr/>
        <p:txBody>
          <a:bodyPr/>
          <a:lstStyle/>
          <a:p>
            <a:fld id="{F0CB341A-F66C-5F4B-A448-0C677B20CF91}" type="datetimeFigureOut">
              <a:rPr lang="en-US" smtClean="0"/>
              <a:t>9/6/25</a:t>
            </a:fld>
            <a:endParaRPr lang="en-US"/>
          </a:p>
        </p:txBody>
      </p:sp>
      <p:sp>
        <p:nvSpPr>
          <p:cNvPr id="4" name="Footer Placeholder 3">
            <a:extLst>
              <a:ext uri="{FF2B5EF4-FFF2-40B4-BE49-F238E27FC236}">
                <a16:creationId xmlns:a16="http://schemas.microsoft.com/office/drawing/2014/main" id="{B3AF579B-333C-6988-A38A-EFDCC2B54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002EBC-B55B-726D-EE3A-77CAD8157CBD}"/>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104701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5876EF-D990-452F-A3E6-313FA57139BE}"/>
              </a:ext>
            </a:extLst>
          </p:cNvPr>
          <p:cNvSpPr>
            <a:spLocks noGrp="1"/>
          </p:cNvSpPr>
          <p:nvPr>
            <p:ph type="dt" sz="half" idx="10"/>
          </p:nvPr>
        </p:nvSpPr>
        <p:spPr/>
        <p:txBody>
          <a:bodyPr/>
          <a:lstStyle/>
          <a:p>
            <a:fld id="{F0CB341A-F66C-5F4B-A448-0C677B20CF91}" type="datetimeFigureOut">
              <a:rPr lang="en-US" smtClean="0"/>
              <a:t>9/6/25</a:t>
            </a:fld>
            <a:endParaRPr lang="en-US"/>
          </a:p>
        </p:txBody>
      </p:sp>
      <p:sp>
        <p:nvSpPr>
          <p:cNvPr id="3" name="Footer Placeholder 2">
            <a:extLst>
              <a:ext uri="{FF2B5EF4-FFF2-40B4-BE49-F238E27FC236}">
                <a16:creationId xmlns:a16="http://schemas.microsoft.com/office/drawing/2014/main" id="{9CD95D21-B6BE-603E-B1B0-69CBD34FA8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CF3B5C-A579-E0D7-EE1B-C022220BD07B}"/>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326461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16AA-72F5-D4C0-918A-013E675F3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FB44C4-E9D6-AC08-76A5-A9DF6ABBF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7EA930-4D01-C16F-A508-D780421D3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AABBF-C2D0-BC07-799A-0D6E2B0AFA3F}"/>
              </a:ext>
            </a:extLst>
          </p:cNvPr>
          <p:cNvSpPr>
            <a:spLocks noGrp="1"/>
          </p:cNvSpPr>
          <p:nvPr>
            <p:ph type="dt" sz="half" idx="10"/>
          </p:nvPr>
        </p:nvSpPr>
        <p:spPr/>
        <p:txBody>
          <a:bodyPr/>
          <a:lstStyle/>
          <a:p>
            <a:fld id="{F0CB341A-F66C-5F4B-A448-0C677B20CF91}" type="datetimeFigureOut">
              <a:rPr lang="en-US" smtClean="0"/>
              <a:t>9/6/25</a:t>
            </a:fld>
            <a:endParaRPr lang="en-US"/>
          </a:p>
        </p:txBody>
      </p:sp>
      <p:sp>
        <p:nvSpPr>
          <p:cNvPr id="6" name="Footer Placeholder 5">
            <a:extLst>
              <a:ext uri="{FF2B5EF4-FFF2-40B4-BE49-F238E27FC236}">
                <a16:creationId xmlns:a16="http://schemas.microsoft.com/office/drawing/2014/main" id="{0AB6D918-7CD4-C0B0-252F-E8E60D725F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487ED9-0C08-B473-0AA9-F4AA36F3BC9E}"/>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148840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7F91C-A494-2B51-D80D-3260F40075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B4257A-6B37-8ED6-AA71-DD7874B32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08D94C-16A6-F56B-2BDD-3DE99BD13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2E76BB-AA4D-02B4-071E-B88A676D9876}"/>
              </a:ext>
            </a:extLst>
          </p:cNvPr>
          <p:cNvSpPr>
            <a:spLocks noGrp="1"/>
          </p:cNvSpPr>
          <p:nvPr>
            <p:ph type="dt" sz="half" idx="10"/>
          </p:nvPr>
        </p:nvSpPr>
        <p:spPr/>
        <p:txBody>
          <a:bodyPr/>
          <a:lstStyle/>
          <a:p>
            <a:fld id="{F0CB341A-F66C-5F4B-A448-0C677B20CF91}" type="datetimeFigureOut">
              <a:rPr lang="en-US" smtClean="0"/>
              <a:t>9/6/25</a:t>
            </a:fld>
            <a:endParaRPr lang="en-US"/>
          </a:p>
        </p:txBody>
      </p:sp>
      <p:sp>
        <p:nvSpPr>
          <p:cNvPr id="6" name="Footer Placeholder 5">
            <a:extLst>
              <a:ext uri="{FF2B5EF4-FFF2-40B4-BE49-F238E27FC236}">
                <a16:creationId xmlns:a16="http://schemas.microsoft.com/office/drawing/2014/main" id="{867D10A5-D97B-54EA-1853-3DEC4165F5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A3BC7-18FF-069D-935F-F1B7D85358E4}"/>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387672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8755E0-4AA5-9387-0D6D-CA8ED575F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21CC52-370D-8B88-C20C-03FE285CD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E7580-CA89-86E6-8102-1D04506C5F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B341A-F66C-5F4B-A448-0C677B20CF91}" type="datetimeFigureOut">
              <a:rPr lang="en-US" smtClean="0"/>
              <a:t>9/6/25</a:t>
            </a:fld>
            <a:endParaRPr lang="en-US"/>
          </a:p>
        </p:txBody>
      </p:sp>
      <p:sp>
        <p:nvSpPr>
          <p:cNvPr id="5" name="Footer Placeholder 4">
            <a:extLst>
              <a:ext uri="{FF2B5EF4-FFF2-40B4-BE49-F238E27FC236}">
                <a16:creationId xmlns:a16="http://schemas.microsoft.com/office/drawing/2014/main" id="{0498D63B-3748-E7D7-B4CB-8F8318CCD9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26C436-D0EF-B024-D6F3-CC27FBFDA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00604-A65D-5B4C-A1CC-8F7954DCB886}" type="slidenum">
              <a:rPr lang="en-US" smtClean="0"/>
              <a:t>‹#›</a:t>
            </a:fld>
            <a:endParaRPr lang="en-US"/>
          </a:p>
        </p:txBody>
      </p:sp>
    </p:spTree>
    <p:extLst>
      <p:ext uri="{BB962C8B-B14F-4D97-AF65-F5344CB8AC3E}">
        <p14:creationId xmlns:p14="http://schemas.microsoft.com/office/powerpoint/2010/main" val="312042196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2.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3.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7.png"/><Relationship Id="rId12"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3.png"/><Relationship Id="rId9" Type="http://schemas.openxmlformats.org/officeDocument/2006/relationships/image" Target="../media/image39.pn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45.png"/><Relationship Id="rId12"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4.png"/><Relationship Id="rId5" Type="http://schemas.openxmlformats.org/officeDocument/2006/relationships/image" Target="../media/image35.png"/><Relationship Id="rId10" Type="http://schemas.openxmlformats.org/officeDocument/2006/relationships/image" Target="../media/image42.png"/><Relationship Id="rId4" Type="http://schemas.openxmlformats.org/officeDocument/2006/relationships/image" Target="../media/image33.png"/><Relationship Id="rId9" Type="http://schemas.openxmlformats.org/officeDocument/2006/relationships/image" Target="../media/image43.pn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450.png"/><Relationship Id="rId7" Type="http://schemas.openxmlformats.org/officeDocument/2006/relationships/image" Target="../media/image490.png"/><Relationship Id="rId12" Type="http://schemas.openxmlformats.org/officeDocument/2006/relationships/image" Target="../media/image540.png"/><Relationship Id="rId2" Type="http://schemas.openxmlformats.org/officeDocument/2006/relationships/image" Target="../media/image440.png"/><Relationship Id="rId1" Type="http://schemas.openxmlformats.org/officeDocument/2006/relationships/slideLayout" Target="../slideLayouts/slideLayout2.xml"/><Relationship Id="rId6" Type="http://schemas.openxmlformats.org/officeDocument/2006/relationships/image" Target="../media/image480.png"/><Relationship Id="rId11" Type="http://schemas.openxmlformats.org/officeDocument/2006/relationships/image" Target="../media/image530.png"/><Relationship Id="rId5" Type="http://schemas.openxmlformats.org/officeDocument/2006/relationships/image" Target="../media/image470.png"/><Relationship Id="rId10" Type="http://schemas.openxmlformats.org/officeDocument/2006/relationships/image" Target="../media/image520.png"/><Relationship Id="rId4" Type="http://schemas.openxmlformats.org/officeDocument/2006/relationships/image" Target="../media/image460.png"/><Relationship Id="rId9" Type="http://schemas.openxmlformats.org/officeDocument/2006/relationships/image" Target="../media/image510.png"/></Relationships>
</file>

<file path=ppt/slides/_rels/slide34.xml.rels><?xml version="1.0" encoding="UTF-8" standalone="yes"?>
<Relationships xmlns="http://schemas.openxmlformats.org/package/2006/relationships"><Relationship Id="rId8" Type="http://schemas.openxmlformats.org/officeDocument/2006/relationships/image" Target="../media/image500.png"/><Relationship Id="rId13" Type="http://schemas.openxmlformats.org/officeDocument/2006/relationships/image" Target="../media/image550.png"/><Relationship Id="rId3" Type="http://schemas.openxmlformats.org/officeDocument/2006/relationships/image" Target="../media/image450.png"/><Relationship Id="rId7" Type="http://schemas.openxmlformats.org/officeDocument/2006/relationships/image" Target="../media/image490.png"/><Relationship Id="rId12" Type="http://schemas.openxmlformats.org/officeDocument/2006/relationships/image" Target="../media/image540.png"/><Relationship Id="rId2" Type="http://schemas.openxmlformats.org/officeDocument/2006/relationships/image" Target="../media/image440.png"/><Relationship Id="rId1" Type="http://schemas.openxmlformats.org/officeDocument/2006/relationships/slideLayout" Target="../slideLayouts/slideLayout2.xml"/><Relationship Id="rId6" Type="http://schemas.openxmlformats.org/officeDocument/2006/relationships/image" Target="../media/image480.png"/><Relationship Id="rId11" Type="http://schemas.openxmlformats.org/officeDocument/2006/relationships/image" Target="../media/image530.png"/><Relationship Id="rId5" Type="http://schemas.openxmlformats.org/officeDocument/2006/relationships/image" Target="../media/image470.png"/><Relationship Id="rId10" Type="http://schemas.openxmlformats.org/officeDocument/2006/relationships/image" Target="../media/image520.png"/><Relationship Id="rId4" Type="http://schemas.openxmlformats.org/officeDocument/2006/relationships/image" Target="../media/image460.png"/><Relationship Id="rId9" Type="http://schemas.openxmlformats.org/officeDocument/2006/relationships/image" Target="../media/image510.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570.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B99F-8619-2855-CD36-FEB14CEB51E0}"/>
              </a:ext>
            </a:extLst>
          </p:cNvPr>
          <p:cNvSpPr>
            <a:spLocks noGrp="1"/>
          </p:cNvSpPr>
          <p:nvPr>
            <p:ph type="ctrTitle"/>
          </p:nvPr>
        </p:nvSpPr>
        <p:spPr>
          <a:xfrm>
            <a:off x="227695" y="82700"/>
            <a:ext cx="11809132" cy="3309612"/>
          </a:xfrm>
        </p:spPr>
        <p:txBody>
          <a:bodyPr anchor="ctr">
            <a:normAutofit/>
          </a:bodyPr>
          <a:lstStyle/>
          <a:p>
            <a:r>
              <a:rPr lang="en-US" dirty="0"/>
              <a:t>The power and limits of</a:t>
            </a:r>
            <a:br>
              <a:rPr lang="en-US" dirty="0"/>
            </a:br>
            <a:r>
              <a:rPr lang="en-US" dirty="0"/>
              <a:t>constant-time quantum computation</a:t>
            </a:r>
          </a:p>
        </p:txBody>
      </p:sp>
      <p:sp>
        <p:nvSpPr>
          <p:cNvPr id="3" name="Subtitle 2">
            <a:extLst>
              <a:ext uri="{FF2B5EF4-FFF2-40B4-BE49-F238E27FC236}">
                <a16:creationId xmlns:a16="http://schemas.microsoft.com/office/drawing/2014/main" id="{279A9B57-9DA2-80CD-3644-F7D48003AF7D}"/>
              </a:ext>
            </a:extLst>
          </p:cNvPr>
          <p:cNvSpPr>
            <a:spLocks noGrp="1"/>
          </p:cNvSpPr>
          <p:nvPr>
            <p:ph type="subTitle" idx="1"/>
          </p:nvPr>
        </p:nvSpPr>
        <p:spPr>
          <a:xfrm>
            <a:off x="1524000" y="5419214"/>
            <a:ext cx="9144000" cy="1655762"/>
          </a:xfrm>
        </p:spPr>
        <p:txBody>
          <a:bodyPr/>
          <a:lstStyle/>
          <a:p>
            <a:r>
              <a:rPr lang="en-US" dirty="0"/>
              <a:t>Henry Yuen</a:t>
            </a:r>
          </a:p>
          <a:p>
            <a:r>
              <a:rPr lang="en-US" dirty="0">
                <a:solidFill>
                  <a:srgbClr val="0070C0"/>
                </a:solidFill>
              </a:rPr>
              <a:t>Columbia University</a:t>
            </a:r>
          </a:p>
        </p:txBody>
      </p:sp>
      <p:pic>
        <p:nvPicPr>
          <p:cNvPr id="4" name="Image" descr="Image">
            <a:extLst>
              <a:ext uri="{FF2B5EF4-FFF2-40B4-BE49-F238E27FC236}">
                <a16:creationId xmlns:a16="http://schemas.microsoft.com/office/drawing/2014/main" id="{F0E1DA8B-516A-2033-E2CC-06F60568C7E7}"/>
              </a:ext>
            </a:extLst>
          </p:cNvPr>
          <p:cNvPicPr>
            <a:picLocks noChangeAspect="1"/>
          </p:cNvPicPr>
          <p:nvPr/>
        </p:nvPicPr>
        <p:blipFill>
          <a:blip r:embed="rId3"/>
          <a:srcRect l="24638" t="-2837" r="50254" b="53524"/>
          <a:stretch/>
        </p:blipFill>
        <p:spPr>
          <a:xfrm rot="10800000">
            <a:off x="139026" y="2624899"/>
            <a:ext cx="2438400" cy="3080289"/>
          </a:xfrm>
          <a:prstGeom prst="rect">
            <a:avLst/>
          </a:prstGeom>
          <a:ln w="12700">
            <a:miter lim="400000"/>
          </a:ln>
        </p:spPr>
      </p:pic>
      <p:pic>
        <p:nvPicPr>
          <p:cNvPr id="1026" name="Picture 2">
            <a:extLst>
              <a:ext uri="{FF2B5EF4-FFF2-40B4-BE49-F238E27FC236}">
                <a16:creationId xmlns:a16="http://schemas.microsoft.com/office/drawing/2014/main" id="{B9A2678B-9BAA-3873-12AE-DA0BBD172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778" y="3455914"/>
            <a:ext cx="3056443" cy="1149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91EDD87-F041-16AA-6C01-22950572C2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8054" y="3252251"/>
            <a:ext cx="2359891" cy="155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716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0646E-CF23-D621-5FD1-2BF4325337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86904-CC32-9FBE-574A-A0AC8D4D9E1D}"/>
              </a:ext>
            </a:extLst>
          </p:cNvPr>
          <p:cNvSpPr>
            <a:spLocks noGrp="1"/>
          </p:cNvSpPr>
          <p:nvPr>
            <p:ph type="title"/>
          </p:nvPr>
        </p:nvSpPr>
        <p:spPr/>
        <p:txBody>
          <a:bodyPr/>
          <a:lstStyle/>
          <a:p>
            <a:r>
              <a:rPr lang="en-US" dirty="0"/>
              <a:t>Equivalence with dynamic circuits</a:t>
            </a:r>
          </a:p>
        </p:txBody>
      </p:sp>
      <p:sp>
        <p:nvSpPr>
          <p:cNvPr id="3" name="Content Placeholder 2">
            <a:extLst>
              <a:ext uri="{FF2B5EF4-FFF2-40B4-BE49-F238E27FC236}">
                <a16:creationId xmlns:a16="http://schemas.microsoft.com/office/drawing/2014/main" id="{2DA33851-E976-CE54-0B13-18C15E8B0C18}"/>
              </a:ext>
            </a:extLst>
          </p:cNvPr>
          <p:cNvSpPr>
            <a:spLocks noGrp="1"/>
          </p:cNvSpPr>
          <p:nvPr>
            <p:ph idx="1"/>
          </p:nvPr>
        </p:nvSpPr>
        <p:spPr>
          <a:xfrm>
            <a:off x="838200" y="1825625"/>
            <a:ext cx="8034867" cy="2475442"/>
          </a:xfrm>
        </p:spPr>
        <p:txBody>
          <a:bodyPr>
            <a:normAutofit/>
          </a:bodyPr>
          <a:lstStyle/>
          <a:p>
            <a:pPr marL="0" indent="0">
              <a:buNone/>
            </a:pPr>
            <a:r>
              <a:rPr lang="en-US" sz="2600" dirty="0"/>
              <a:t>O(1)-depth dynamic circuits:</a:t>
            </a:r>
          </a:p>
          <a:p>
            <a:r>
              <a:rPr lang="en-US" sz="2600" dirty="0"/>
              <a:t>1- and 2-qubit gates</a:t>
            </a:r>
          </a:p>
          <a:p>
            <a:r>
              <a:rPr lang="en-US" sz="2600" dirty="0"/>
              <a:t>intermediate measurements</a:t>
            </a:r>
          </a:p>
          <a:p>
            <a:r>
              <a:rPr lang="en-US" sz="2600" dirty="0"/>
              <a:t>classical postprocessing of measurement outcomes forwarded to next layer of gates</a:t>
            </a:r>
          </a:p>
        </p:txBody>
      </p:sp>
      <p:pic>
        <p:nvPicPr>
          <p:cNvPr id="8" name="Picture 4">
            <a:extLst>
              <a:ext uri="{FF2B5EF4-FFF2-40B4-BE49-F238E27FC236}">
                <a16:creationId xmlns:a16="http://schemas.microsoft.com/office/drawing/2014/main" id="{DD0B1816-E7D9-543A-555F-984044808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614" y="1786996"/>
            <a:ext cx="3325053" cy="219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6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1BAFE-E39B-DE49-AD4A-177064021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25314-4901-844A-EF2D-612140AB6456}"/>
              </a:ext>
            </a:extLst>
          </p:cNvPr>
          <p:cNvSpPr>
            <a:spLocks noGrp="1"/>
          </p:cNvSpPr>
          <p:nvPr>
            <p:ph type="title"/>
          </p:nvPr>
        </p:nvSpPr>
        <p:spPr/>
        <p:txBody>
          <a:bodyPr/>
          <a:lstStyle/>
          <a:p>
            <a:r>
              <a:rPr lang="en-US" dirty="0"/>
              <a:t>Equivalence with dynamic circuits</a:t>
            </a:r>
          </a:p>
        </p:txBody>
      </p:sp>
      <p:sp>
        <p:nvSpPr>
          <p:cNvPr id="3" name="Content Placeholder 2">
            <a:extLst>
              <a:ext uri="{FF2B5EF4-FFF2-40B4-BE49-F238E27FC236}">
                <a16:creationId xmlns:a16="http://schemas.microsoft.com/office/drawing/2014/main" id="{D3366F16-93B4-AC14-F5AC-A1195F016214}"/>
              </a:ext>
            </a:extLst>
          </p:cNvPr>
          <p:cNvSpPr>
            <a:spLocks noGrp="1"/>
          </p:cNvSpPr>
          <p:nvPr>
            <p:ph idx="1"/>
          </p:nvPr>
        </p:nvSpPr>
        <p:spPr>
          <a:xfrm>
            <a:off x="838200" y="1825625"/>
            <a:ext cx="8034867" cy="2475442"/>
          </a:xfrm>
        </p:spPr>
        <p:txBody>
          <a:bodyPr>
            <a:normAutofit/>
          </a:bodyPr>
          <a:lstStyle/>
          <a:p>
            <a:pPr marL="0" indent="0">
              <a:buNone/>
            </a:pPr>
            <a:r>
              <a:rPr lang="en-US" sz="2600" dirty="0"/>
              <a:t>O(1)-depth </a:t>
            </a:r>
            <a:r>
              <a:rPr lang="en-US" sz="2600"/>
              <a:t>dynamic circuits:</a:t>
            </a:r>
            <a:endParaRPr lang="en-US" sz="2600" dirty="0"/>
          </a:p>
          <a:p>
            <a:r>
              <a:rPr lang="en-US" sz="2600" dirty="0"/>
              <a:t>1- and 2-qubit gates</a:t>
            </a:r>
          </a:p>
          <a:p>
            <a:r>
              <a:rPr lang="en-US" sz="2600" dirty="0"/>
              <a:t>intermediate measurements</a:t>
            </a:r>
          </a:p>
          <a:p>
            <a:r>
              <a:rPr lang="en-US" sz="2600" dirty="0"/>
              <a:t>classical postprocessing of measurement outcomes forwarded to next layer of gates</a:t>
            </a:r>
          </a:p>
        </p:txBody>
      </p:sp>
      <p:sp>
        <p:nvSpPr>
          <p:cNvPr id="5" name="TextBox 4">
            <a:extLst>
              <a:ext uri="{FF2B5EF4-FFF2-40B4-BE49-F238E27FC236}">
                <a16:creationId xmlns:a16="http://schemas.microsoft.com/office/drawing/2014/main" id="{CD50BB3D-A608-A97D-67D4-A19DF81FED8C}"/>
              </a:ext>
            </a:extLst>
          </p:cNvPr>
          <p:cNvSpPr txBox="1"/>
          <p:nvPr/>
        </p:nvSpPr>
        <p:spPr>
          <a:xfrm>
            <a:off x="5825067" y="5234635"/>
            <a:ext cx="6096000" cy="400110"/>
          </a:xfrm>
          <a:prstGeom prst="rect">
            <a:avLst/>
          </a:prstGeom>
          <a:noFill/>
        </p:spPr>
        <p:txBody>
          <a:bodyPr wrap="square">
            <a:spAutoFit/>
          </a:bodyPr>
          <a:lstStyle/>
          <a:p>
            <a:pPr algn="r"/>
            <a:r>
              <a:rPr lang="en-US" sz="2000" dirty="0">
                <a:solidFill>
                  <a:schemeClr val="bg1">
                    <a:lumMod val="50000"/>
                  </a:schemeClr>
                </a:solidFill>
              </a:rPr>
              <a:t>(folklore, </a:t>
            </a:r>
            <a:r>
              <a:rPr lang="en-US" sz="2000" dirty="0" err="1">
                <a:solidFill>
                  <a:schemeClr val="bg1">
                    <a:lumMod val="50000"/>
                  </a:schemeClr>
                </a:solidFill>
              </a:rPr>
              <a:t>Buhrman</a:t>
            </a:r>
            <a:r>
              <a:rPr lang="en-US" sz="2000" dirty="0">
                <a:solidFill>
                  <a:schemeClr val="bg1">
                    <a:lumMod val="50000"/>
                  </a:schemeClr>
                </a:solidFill>
              </a:rPr>
              <a:t>, et al ’24, Parham ‘25)</a:t>
            </a:r>
          </a:p>
        </p:txBody>
      </p:sp>
      <p:sp>
        <p:nvSpPr>
          <p:cNvPr id="7" name="TextBox 6">
            <a:extLst>
              <a:ext uri="{FF2B5EF4-FFF2-40B4-BE49-F238E27FC236}">
                <a16:creationId xmlns:a16="http://schemas.microsoft.com/office/drawing/2014/main" id="{22513E9B-81E7-720D-069D-19B31987AE55}"/>
              </a:ext>
            </a:extLst>
          </p:cNvPr>
          <p:cNvSpPr txBox="1"/>
          <p:nvPr/>
        </p:nvSpPr>
        <p:spPr>
          <a:xfrm>
            <a:off x="838200" y="4592684"/>
            <a:ext cx="10676467" cy="892552"/>
          </a:xfrm>
          <a:prstGeom prst="rect">
            <a:avLst/>
          </a:prstGeom>
          <a:noFill/>
        </p:spPr>
        <p:txBody>
          <a:bodyPr wrap="square">
            <a:spAutoFit/>
          </a:bodyPr>
          <a:lstStyle/>
          <a:p>
            <a:pPr marL="0" indent="0">
              <a:buNone/>
            </a:pPr>
            <a:r>
              <a:rPr lang="en-US" sz="2600" b="1" dirty="0"/>
              <a:t>Theorem</a:t>
            </a:r>
            <a:r>
              <a:rPr lang="en-US" sz="2600" dirty="0"/>
              <a:t>: O(1)-depth dynamic circuits with parity postprocessing are equivalent to QAC</a:t>
            </a:r>
            <a:r>
              <a:rPr lang="en-US" sz="2600" baseline="30000" dirty="0"/>
              <a:t>0</a:t>
            </a:r>
            <a:r>
              <a:rPr lang="en-US" sz="2600" baseline="-25000" dirty="0"/>
              <a:t>f</a:t>
            </a:r>
            <a:endParaRPr lang="en-US" sz="2600" dirty="0"/>
          </a:p>
        </p:txBody>
      </p:sp>
      <p:pic>
        <p:nvPicPr>
          <p:cNvPr id="8" name="Picture 4">
            <a:extLst>
              <a:ext uri="{FF2B5EF4-FFF2-40B4-BE49-F238E27FC236}">
                <a16:creationId xmlns:a16="http://schemas.microsoft.com/office/drawing/2014/main" id="{03984751-3972-A070-9010-D31590276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614" y="1786996"/>
            <a:ext cx="3325053" cy="219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10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134EA-5F7B-E3C5-32DE-CFB1B57002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4A22BE-A4D0-C90B-CF0F-AFE1C4C4B1A8}"/>
              </a:ext>
            </a:extLst>
          </p:cNvPr>
          <p:cNvSpPr>
            <a:spLocks noGrp="1"/>
          </p:cNvSpPr>
          <p:nvPr>
            <p:ph type="title"/>
          </p:nvPr>
        </p:nvSpPr>
        <p:spPr/>
        <p:txBody>
          <a:bodyPr/>
          <a:lstStyle/>
          <a:p>
            <a:r>
              <a:rPr lang="en-US" dirty="0"/>
              <a:t>Constant-time models of quantum computation</a:t>
            </a:r>
            <a:br>
              <a:rPr lang="en-US" dirty="0"/>
            </a:br>
            <a:r>
              <a:rPr lang="en-US" dirty="0"/>
              <a:t>can be powerful</a:t>
            </a:r>
          </a:p>
        </p:txBody>
      </p:sp>
      <p:sp>
        <p:nvSpPr>
          <p:cNvPr id="5" name="Text Placeholder 4">
            <a:extLst>
              <a:ext uri="{FF2B5EF4-FFF2-40B4-BE49-F238E27FC236}">
                <a16:creationId xmlns:a16="http://schemas.microsoft.com/office/drawing/2014/main" id="{392E08DF-B37F-AA71-9E8F-D746F3B042D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8728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5F0D-13F3-0490-4C0A-0E0ABC4A0245}"/>
              </a:ext>
            </a:extLst>
          </p:cNvPr>
          <p:cNvSpPr>
            <a:spLocks noGrp="1"/>
          </p:cNvSpPr>
          <p:nvPr>
            <p:ph type="title"/>
          </p:nvPr>
        </p:nvSpPr>
        <p:spPr/>
        <p:txBody>
          <a:bodyPr/>
          <a:lstStyle/>
          <a:p>
            <a:r>
              <a:rPr lang="en-US" dirty="0"/>
              <a:t>The power of QAC</a:t>
            </a:r>
            <a:r>
              <a:rPr lang="en-US" baseline="30000" dirty="0"/>
              <a:t>0</a:t>
            </a:r>
            <a:r>
              <a:rPr lang="en-US" baseline="-25000" dirty="0"/>
              <a:t>f</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C02D1E4-4891-DCBB-741D-9514AC4D4242}"/>
                  </a:ext>
                </a:extLst>
              </p:cNvPr>
              <p:cNvSpPr>
                <a:spLocks noGrp="1"/>
              </p:cNvSpPr>
              <p:nvPr>
                <p:ph idx="1"/>
              </p:nvPr>
            </p:nvSpPr>
            <p:spPr/>
            <p:txBody>
              <a:bodyPr>
                <a:normAutofit lnSpcReduction="10000"/>
              </a:bodyPr>
              <a:lstStyle/>
              <a:p>
                <a:pPr marL="0" indent="0">
                  <a:buNone/>
                </a:pPr>
                <a:r>
                  <a:rPr lang="en-US" dirty="0"/>
                  <a:t>FANOUT is equivalent to computing Parity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Thus: PARITY </a:t>
                </a:r>
                <a14:m>
                  <m:oMath xmlns:m="http://schemas.openxmlformats.org/officeDocument/2006/math">
                    <m:r>
                      <a:rPr lang="en-US" b="0" i="1" smtClean="0">
                        <a:latin typeface="Cambria Math" panose="02040503050406030204" pitchFamily="18" charset="0"/>
                      </a:rPr>
                      <m:t>∈</m:t>
                    </m:r>
                  </m:oMath>
                </a14:m>
                <a:r>
                  <a:rPr lang="en-US" dirty="0"/>
                  <a:t> QAC</a:t>
                </a:r>
                <a:r>
                  <a:rPr lang="en-US" baseline="30000" dirty="0"/>
                  <a:t>0</a:t>
                </a:r>
                <a:r>
                  <a:rPr lang="en-US" baseline="-25000" dirty="0"/>
                  <a:t>f</a:t>
                </a:r>
                <a:endParaRPr lang="en-US" dirty="0"/>
              </a:p>
              <a:p>
                <a:endParaRPr lang="en-US" dirty="0"/>
              </a:p>
              <a:p>
                <a:endParaRPr lang="en-US" dirty="0"/>
              </a:p>
            </p:txBody>
          </p:sp>
        </mc:Choice>
        <mc:Fallback>
          <p:sp>
            <p:nvSpPr>
              <p:cNvPr id="3" name="Content Placeholder 2">
                <a:extLst>
                  <a:ext uri="{FF2B5EF4-FFF2-40B4-BE49-F238E27FC236}">
                    <a16:creationId xmlns:a16="http://schemas.microsoft.com/office/drawing/2014/main" id="{4C02D1E4-4891-DCBB-741D-9514AC4D4242}"/>
                  </a:ext>
                </a:extLst>
              </p:cNvPr>
              <p:cNvSpPr>
                <a:spLocks noGrp="1" noRot="1" noChangeAspect="1" noMove="1" noResize="1" noEditPoints="1" noAdjustHandles="1" noChangeArrowheads="1" noChangeShapeType="1" noTextEdit="1"/>
              </p:cNvSpPr>
              <p:nvPr>
                <p:ph idx="1"/>
              </p:nvPr>
            </p:nvSpPr>
            <p:spPr>
              <a:blipFill>
                <a:blip r:embed="rId3"/>
                <a:stretch>
                  <a:fillRect l="-1206" t="-319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0208EDD-0102-A7A0-55BC-C7CE3C3F6600}"/>
              </a:ext>
            </a:extLst>
          </p:cNvPr>
          <p:cNvPicPr>
            <a:picLocks noChangeAspect="1"/>
          </p:cNvPicPr>
          <p:nvPr/>
        </p:nvPicPr>
        <p:blipFill rotWithShape="1">
          <a:blip r:embed="rId4"/>
          <a:srcRect r="83432"/>
          <a:stretch/>
        </p:blipFill>
        <p:spPr>
          <a:xfrm>
            <a:off x="3474734" y="2354698"/>
            <a:ext cx="1883079" cy="2686722"/>
          </a:xfrm>
          <a:prstGeom prst="rect">
            <a:avLst/>
          </a:prstGeom>
        </p:spPr>
      </p:pic>
      <p:sp>
        <p:nvSpPr>
          <p:cNvPr id="5" name="TextBox 4">
            <a:extLst>
              <a:ext uri="{FF2B5EF4-FFF2-40B4-BE49-F238E27FC236}">
                <a16:creationId xmlns:a16="http://schemas.microsoft.com/office/drawing/2014/main" id="{D15E0FDB-5838-8474-B9BF-6A67C68F43AA}"/>
              </a:ext>
            </a:extLst>
          </p:cNvPr>
          <p:cNvSpPr txBox="1"/>
          <p:nvPr/>
        </p:nvSpPr>
        <p:spPr>
          <a:xfrm>
            <a:off x="4432528" y="4875217"/>
            <a:ext cx="925285" cy="369332"/>
          </a:xfrm>
          <a:prstGeom prst="rect">
            <a:avLst/>
          </a:prstGeom>
          <a:noFill/>
        </p:spPr>
        <p:txBody>
          <a:bodyPr wrap="square" rtlCol="0">
            <a:spAutoFit/>
          </a:bodyPr>
          <a:lstStyle/>
          <a:p>
            <a:r>
              <a:rPr lang="en-US" dirty="0">
                <a:solidFill>
                  <a:srgbClr val="FF0000"/>
                </a:solidFill>
              </a:rPr>
              <a:t>PARITY</a:t>
            </a:r>
          </a:p>
        </p:txBody>
      </p:sp>
      <p:pic>
        <p:nvPicPr>
          <p:cNvPr id="6" name="Picture 5">
            <a:extLst>
              <a:ext uri="{FF2B5EF4-FFF2-40B4-BE49-F238E27FC236}">
                <a16:creationId xmlns:a16="http://schemas.microsoft.com/office/drawing/2014/main" id="{15035D9F-5EAF-043B-586D-7EF7D83BCF2B}"/>
              </a:ext>
            </a:extLst>
          </p:cNvPr>
          <p:cNvPicPr>
            <a:picLocks noChangeAspect="1"/>
          </p:cNvPicPr>
          <p:nvPr/>
        </p:nvPicPr>
        <p:blipFill rotWithShape="1">
          <a:blip r:embed="rId4"/>
          <a:srcRect l="69627"/>
          <a:stretch/>
        </p:blipFill>
        <p:spPr>
          <a:xfrm>
            <a:off x="5564492" y="2428876"/>
            <a:ext cx="3452125" cy="2686722"/>
          </a:xfrm>
          <a:prstGeom prst="rect">
            <a:avLst/>
          </a:prstGeom>
        </p:spPr>
      </p:pic>
      <p:sp>
        <p:nvSpPr>
          <p:cNvPr id="8" name="TextBox 7">
            <a:extLst>
              <a:ext uri="{FF2B5EF4-FFF2-40B4-BE49-F238E27FC236}">
                <a16:creationId xmlns:a16="http://schemas.microsoft.com/office/drawing/2014/main" id="{E876B537-AC5B-8165-52B2-E5CEF23F8AC3}"/>
              </a:ext>
            </a:extLst>
          </p:cNvPr>
          <p:cNvSpPr txBox="1"/>
          <p:nvPr/>
        </p:nvSpPr>
        <p:spPr>
          <a:xfrm>
            <a:off x="6577014" y="4875217"/>
            <a:ext cx="1219199" cy="369332"/>
          </a:xfrm>
          <a:prstGeom prst="rect">
            <a:avLst/>
          </a:prstGeom>
          <a:noFill/>
        </p:spPr>
        <p:txBody>
          <a:bodyPr wrap="square" rtlCol="0">
            <a:spAutoFit/>
          </a:bodyPr>
          <a:lstStyle/>
          <a:p>
            <a:r>
              <a:rPr lang="en-US" dirty="0">
                <a:solidFill>
                  <a:srgbClr val="FF0000"/>
                </a:solidFill>
              </a:rPr>
              <a:t>FANOUT</a:t>
            </a:r>
          </a:p>
        </p:txBody>
      </p:sp>
    </p:spTree>
    <p:extLst>
      <p:ext uri="{BB962C8B-B14F-4D97-AF65-F5344CB8AC3E}">
        <p14:creationId xmlns:p14="http://schemas.microsoft.com/office/powerpoint/2010/main" val="2048093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8000F-30B5-6203-E742-2768ACEEFC97}"/>
              </a:ext>
            </a:extLst>
          </p:cNvPr>
          <p:cNvSpPr>
            <a:spLocks noGrp="1"/>
          </p:cNvSpPr>
          <p:nvPr>
            <p:ph type="title"/>
          </p:nvPr>
        </p:nvSpPr>
        <p:spPr/>
        <p:txBody>
          <a:bodyPr/>
          <a:lstStyle/>
          <a:p>
            <a:r>
              <a:rPr lang="en-US" dirty="0"/>
              <a:t>The power of QAC</a:t>
            </a:r>
            <a:r>
              <a:rPr lang="en-US" baseline="30000" dirty="0"/>
              <a:t>0</a:t>
            </a:r>
            <a:r>
              <a:rPr lang="en-US" baseline="-25000" dirty="0"/>
              <a:t>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98903E-F390-2125-A4F0-907CDC566227}"/>
                  </a:ext>
                </a:extLst>
              </p:cNvPr>
              <p:cNvSpPr>
                <a:spLocks noGrp="1"/>
              </p:cNvSpPr>
              <p:nvPr>
                <p:ph idx="1"/>
              </p:nvPr>
            </p:nvSpPr>
            <p:spPr/>
            <p:txBody>
              <a:bodyPr/>
              <a:lstStyle/>
              <a:p>
                <a:pPr marL="0" indent="0">
                  <a:buNone/>
                </a:pPr>
                <a:r>
                  <a:rPr lang="en-US" dirty="0"/>
                  <a:t>FANOUT can be used to (approximately) compute:</a:t>
                </a:r>
              </a:p>
              <a:p>
                <a:pPr lvl="1"/>
                <a:r>
                  <a:rPr lang="en-US" dirty="0"/>
                  <a:t>Mod</a:t>
                </a:r>
                <a:r>
                  <a:rPr lang="en-US" b="0" dirty="0"/>
                  <a:t> </a:t>
                </a:r>
                <a14:m>
                  <m:oMath xmlns:m="http://schemas.openxmlformats.org/officeDocument/2006/math">
                    <m:r>
                      <a:rPr lang="en-US" b="0" i="1" smtClean="0">
                        <a:latin typeface="Cambria Math" panose="02040503050406030204" pitchFamily="18" charset="0"/>
                      </a:rPr>
                      <m:t>𝑞</m:t>
                    </m:r>
                  </m:oMath>
                </a14:m>
                <a:r>
                  <a:rPr lang="en-US" dirty="0"/>
                  <a:t> gates </a:t>
                </a:r>
              </a:p>
              <a:p>
                <a:pPr lvl="1"/>
                <a:r>
                  <a:rPr lang="en-US" dirty="0"/>
                  <a:t>Majority function</a:t>
                </a:r>
              </a:p>
              <a:p>
                <a:pPr lvl="1"/>
                <a:r>
                  <a:rPr lang="en-US" dirty="0"/>
                  <a:t>Threshold[</a:t>
                </a:r>
                <a14:m>
                  <m:oMath xmlns:m="http://schemas.openxmlformats.org/officeDocument/2006/math">
                    <m:r>
                      <a:rPr lang="en-US" b="0" i="1" smtClean="0">
                        <a:latin typeface="Cambria Math" panose="02040503050406030204" pitchFamily="18" charset="0"/>
                      </a:rPr>
                      <m:t>𝑡</m:t>
                    </m:r>
                  </m:oMath>
                </a14:m>
                <a:r>
                  <a:rPr lang="en-US" dirty="0"/>
                  <a:t>] functions</a:t>
                </a:r>
              </a:p>
              <a:p>
                <a:pPr lvl="1"/>
                <a:r>
                  <a:rPr lang="en-US" dirty="0"/>
                  <a:t>Exact[</a:t>
                </a:r>
                <a14:m>
                  <m:oMath xmlns:m="http://schemas.openxmlformats.org/officeDocument/2006/math">
                    <m:r>
                      <a:rPr lang="en-US" b="0" i="1" smtClean="0">
                        <a:latin typeface="Cambria Math" panose="02040503050406030204" pitchFamily="18" charset="0"/>
                      </a:rPr>
                      <m:t>𝑡</m:t>
                    </m:r>
                  </m:oMath>
                </a14:m>
                <a:r>
                  <a:rPr lang="en-US" dirty="0"/>
                  <a:t>] functions</a:t>
                </a:r>
              </a:p>
              <a:p>
                <a:pPr lvl="1"/>
                <a:r>
                  <a:rPr lang="en-US" dirty="0"/>
                  <a:t>Sorting</a:t>
                </a:r>
              </a:p>
              <a:p>
                <a:pPr lvl="1"/>
                <a:r>
                  <a:rPr lang="en-US" dirty="0"/>
                  <a:t>Arithmetic operations</a:t>
                </a:r>
              </a:p>
              <a:p>
                <a:pPr lvl="1"/>
                <a:r>
                  <a:rPr lang="en-US" dirty="0"/>
                  <a:t>Phase estimation</a:t>
                </a:r>
              </a:p>
              <a:p>
                <a:pPr lvl="1"/>
                <a:r>
                  <a:rPr lang="en-US" dirty="0"/>
                  <a:t>Quantum Fourier transform</a:t>
                </a:r>
              </a:p>
              <a:p>
                <a:pPr lvl="1"/>
                <a:r>
                  <a:rPr lang="en-US" dirty="0"/>
                  <a:t>…</a:t>
                </a:r>
              </a:p>
            </p:txBody>
          </p:sp>
        </mc:Choice>
        <mc:Fallback xmlns="">
          <p:sp>
            <p:nvSpPr>
              <p:cNvPr id="3" name="Content Placeholder 2">
                <a:extLst>
                  <a:ext uri="{FF2B5EF4-FFF2-40B4-BE49-F238E27FC236}">
                    <a16:creationId xmlns:a16="http://schemas.microsoft.com/office/drawing/2014/main" id="{4498903E-F390-2125-A4F0-907CDC566227}"/>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A4A5F70-1C10-2FBC-FD39-1A22688AA877}"/>
              </a:ext>
            </a:extLst>
          </p:cNvPr>
          <p:cNvPicPr>
            <a:picLocks noChangeAspect="1"/>
          </p:cNvPicPr>
          <p:nvPr/>
        </p:nvPicPr>
        <p:blipFill>
          <a:blip r:embed="rId3"/>
          <a:stretch>
            <a:fillRect/>
          </a:stretch>
        </p:blipFill>
        <p:spPr>
          <a:xfrm>
            <a:off x="5572048" y="4057650"/>
            <a:ext cx="6167513" cy="2415875"/>
          </a:xfrm>
          <a:prstGeom prst="rect">
            <a:avLst/>
          </a:prstGeom>
          <a:ln>
            <a:solidFill>
              <a:schemeClr val="accent1"/>
            </a:solidFill>
          </a:ln>
        </p:spPr>
      </p:pic>
    </p:spTree>
    <p:extLst>
      <p:ext uri="{BB962C8B-B14F-4D97-AF65-F5344CB8AC3E}">
        <p14:creationId xmlns:p14="http://schemas.microsoft.com/office/powerpoint/2010/main" val="226846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5F0D-13F3-0490-4C0A-0E0ABC4A0245}"/>
              </a:ext>
            </a:extLst>
          </p:cNvPr>
          <p:cNvSpPr>
            <a:spLocks noGrp="1"/>
          </p:cNvSpPr>
          <p:nvPr>
            <p:ph type="title"/>
          </p:nvPr>
        </p:nvSpPr>
        <p:spPr/>
        <p:txBody>
          <a:bodyPr/>
          <a:lstStyle/>
          <a:p>
            <a:r>
              <a:rPr lang="en-US" dirty="0"/>
              <a:t>The power of QAC</a:t>
            </a:r>
            <a:r>
              <a:rPr lang="en-US" baseline="30000" dirty="0"/>
              <a:t>0</a:t>
            </a:r>
            <a:r>
              <a:rPr lang="en-US" baseline="-25000" dirty="0"/>
              <a:t>f</a:t>
            </a:r>
            <a:endParaRPr lang="en-US" dirty="0"/>
          </a:p>
        </p:txBody>
      </p:sp>
      <p:sp>
        <p:nvSpPr>
          <p:cNvPr id="3" name="Content Placeholder 2">
            <a:extLst>
              <a:ext uri="{FF2B5EF4-FFF2-40B4-BE49-F238E27FC236}">
                <a16:creationId xmlns:a16="http://schemas.microsoft.com/office/drawing/2014/main" id="{4C02D1E4-4891-DCBB-741D-9514AC4D4242}"/>
              </a:ext>
            </a:extLst>
          </p:cNvPr>
          <p:cNvSpPr>
            <a:spLocks noGrp="1"/>
          </p:cNvSpPr>
          <p:nvPr>
            <p:ph idx="1"/>
          </p:nvPr>
        </p:nvSpPr>
        <p:spPr>
          <a:xfrm>
            <a:off x="838200" y="1825625"/>
            <a:ext cx="10515600" cy="657982"/>
          </a:xfrm>
        </p:spPr>
        <p:txBody>
          <a:bodyPr/>
          <a:lstStyle/>
          <a:p>
            <a:pPr marL="0" indent="0">
              <a:buNone/>
            </a:pPr>
            <a:r>
              <a:rPr lang="en-US" dirty="0"/>
              <a:t>Globally entangled states can be prepared in QAC</a:t>
            </a:r>
            <a:r>
              <a:rPr lang="en-US" baseline="30000" dirty="0"/>
              <a:t>0</a:t>
            </a:r>
            <a:r>
              <a:rPr lang="en-US" baseline="-25000" dirty="0"/>
              <a:t>f</a:t>
            </a:r>
            <a:endParaRPr lang="en-US" dirty="0"/>
          </a:p>
          <a:p>
            <a:endParaRPr lang="en-US" dirty="0"/>
          </a:p>
          <a:p>
            <a:endParaRPr lang="en-US" dirty="0"/>
          </a:p>
        </p:txBody>
      </p:sp>
      <p:cxnSp>
        <p:nvCxnSpPr>
          <p:cNvPr id="67" name="Straight Connector 66">
            <a:extLst>
              <a:ext uri="{FF2B5EF4-FFF2-40B4-BE49-F238E27FC236}">
                <a16:creationId xmlns:a16="http://schemas.microsoft.com/office/drawing/2014/main" id="{B385E194-17F4-55D5-32CA-4416C89413B2}"/>
              </a:ext>
            </a:extLst>
          </p:cNvPr>
          <p:cNvCxnSpPr>
            <a:cxnSpLocks/>
          </p:cNvCxnSpPr>
          <p:nvPr/>
        </p:nvCxnSpPr>
        <p:spPr>
          <a:xfrm>
            <a:off x="1651545" y="3108835"/>
            <a:ext cx="133034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D3CA8E7-D917-334E-AD41-66E894DD4740}"/>
              </a:ext>
            </a:extLst>
          </p:cNvPr>
          <p:cNvCxnSpPr>
            <a:cxnSpLocks/>
          </p:cNvCxnSpPr>
          <p:nvPr/>
        </p:nvCxnSpPr>
        <p:spPr>
          <a:xfrm>
            <a:off x="1651545" y="3370838"/>
            <a:ext cx="133034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57AAA09-25ED-976E-A41D-1242ADCB7CDB}"/>
              </a:ext>
            </a:extLst>
          </p:cNvPr>
          <p:cNvCxnSpPr>
            <a:cxnSpLocks/>
          </p:cNvCxnSpPr>
          <p:nvPr/>
        </p:nvCxnSpPr>
        <p:spPr>
          <a:xfrm>
            <a:off x="1651545" y="3682945"/>
            <a:ext cx="133034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7BC98CD-8852-A859-7D53-C33E624024B2}"/>
              </a:ext>
            </a:extLst>
          </p:cNvPr>
          <p:cNvCxnSpPr>
            <a:cxnSpLocks/>
          </p:cNvCxnSpPr>
          <p:nvPr/>
        </p:nvCxnSpPr>
        <p:spPr>
          <a:xfrm>
            <a:off x="1651545" y="4002726"/>
            <a:ext cx="133034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29647222-A1DF-EA16-C167-52492B6DD372}"/>
              </a:ext>
            </a:extLst>
          </p:cNvPr>
          <p:cNvSpPr/>
          <p:nvPr/>
        </p:nvSpPr>
        <p:spPr>
          <a:xfrm>
            <a:off x="1894478" y="3800629"/>
            <a:ext cx="451976" cy="3796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2" name="TextBox 71">
                <a:extLst>
                  <a:ext uri="{FF2B5EF4-FFF2-40B4-BE49-F238E27FC236}">
                    <a16:creationId xmlns:a16="http://schemas.microsoft.com/office/drawing/2014/main" id="{1378C427-B7FB-A90F-C1AB-915276C57107}"/>
                  </a:ext>
                </a:extLst>
              </p:cNvPr>
              <p:cNvSpPr txBox="1"/>
              <p:nvPr/>
            </p:nvSpPr>
            <p:spPr>
              <a:xfrm>
                <a:off x="1919547" y="3752327"/>
                <a:ext cx="45197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𝐻</m:t>
                      </m:r>
                    </m:oMath>
                  </m:oMathPara>
                </a14:m>
                <a:endParaRPr lang="en-US" sz="2400" dirty="0">
                  <a:ln>
                    <a:solidFill>
                      <a:schemeClr val="bg1">
                        <a:lumMod val="95000"/>
                      </a:schemeClr>
                    </a:solidFill>
                  </a:ln>
                </a:endParaRPr>
              </a:p>
            </p:txBody>
          </p:sp>
        </mc:Choice>
        <mc:Fallback>
          <p:sp>
            <p:nvSpPr>
              <p:cNvPr id="72" name="TextBox 71">
                <a:extLst>
                  <a:ext uri="{FF2B5EF4-FFF2-40B4-BE49-F238E27FC236}">
                    <a16:creationId xmlns:a16="http://schemas.microsoft.com/office/drawing/2014/main" id="{1378C427-B7FB-A90F-C1AB-915276C57107}"/>
                  </a:ext>
                </a:extLst>
              </p:cNvPr>
              <p:cNvSpPr txBox="1">
                <a:spLocks noRot="1" noChangeAspect="1" noMove="1" noResize="1" noEditPoints="1" noAdjustHandles="1" noChangeArrowheads="1" noChangeShapeType="1" noTextEdit="1"/>
              </p:cNvSpPr>
              <p:nvPr/>
            </p:nvSpPr>
            <p:spPr>
              <a:xfrm>
                <a:off x="1919547" y="3752327"/>
                <a:ext cx="451976"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3" name="TextBox 72">
                <a:extLst>
                  <a:ext uri="{FF2B5EF4-FFF2-40B4-BE49-F238E27FC236}">
                    <a16:creationId xmlns:a16="http://schemas.microsoft.com/office/drawing/2014/main" id="{F456E699-EC18-15D1-ED9A-269FB26F56A9}"/>
                  </a:ext>
                </a:extLst>
              </p:cNvPr>
              <p:cNvSpPr txBox="1"/>
              <p:nvPr/>
            </p:nvSpPr>
            <p:spPr>
              <a:xfrm>
                <a:off x="1164932" y="2889479"/>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73" name="TextBox 72">
                <a:extLst>
                  <a:ext uri="{FF2B5EF4-FFF2-40B4-BE49-F238E27FC236}">
                    <a16:creationId xmlns:a16="http://schemas.microsoft.com/office/drawing/2014/main" id="{F456E699-EC18-15D1-ED9A-269FB26F56A9}"/>
                  </a:ext>
                </a:extLst>
              </p:cNvPr>
              <p:cNvSpPr txBox="1">
                <a:spLocks noRot="1" noChangeAspect="1" noMove="1" noResize="1" noEditPoints="1" noAdjustHandles="1" noChangeArrowheads="1" noChangeShapeType="1" noTextEdit="1"/>
              </p:cNvSpPr>
              <p:nvPr/>
            </p:nvSpPr>
            <p:spPr>
              <a:xfrm>
                <a:off x="1164932" y="2889479"/>
                <a:ext cx="424779" cy="369332"/>
              </a:xfrm>
              <a:prstGeom prst="rect">
                <a:avLst/>
              </a:prstGeom>
              <a:blipFill>
                <a:blip r:embed="rId4"/>
                <a:stretch>
                  <a:fillRect l="-2857" r="-14286"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4" name="TextBox 73">
                <a:extLst>
                  <a:ext uri="{FF2B5EF4-FFF2-40B4-BE49-F238E27FC236}">
                    <a16:creationId xmlns:a16="http://schemas.microsoft.com/office/drawing/2014/main" id="{FDD8B284-E0BB-6288-BE8E-A4F9F80AFA17}"/>
                  </a:ext>
                </a:extLst>
              </p:cNvPr>
              <p:cNvSpPr txBox="1"/>
              <p:nvPr/>
            </p:nvSpPr>
            <p:spPr>
              <a:xfrm>
                <a:off x="1164932" y="3196855"/>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74" name="TextBox 73">
                <a:extLst>
                  <a:ext uri="{FF2B5EF4-FFF2-40B4-BE49-F238E27FC236}">
                    <a16:creationId xmlns:a16="http://schemas.microsoft.com/office/drawing/2014/main" id="{FDD8B284-E0BB-6288-BE8E-A4F9F80AFA17}"/>
                  </a:ext>
                </a:extLst>
              </p:cNvPr>
              <p:cNvSpPr txBox="1">
                <a:spLocks noRot="1" noChangeAspect="1" noMove="1" noResize="1" noEditPoints="1" noAdjustHandles="1" noChangeArrowheads="1" noChangeShapeType="1" noTextEdit="1"/>
              </p:cNvSpPr>
              <p:nvPr/>
            </p:nvSpPr>
            <p:spPr>
              <a:xfrm>
                <a:off x="1164932" y="3196855"/>
                <a:ext cx="424779" cy="369332"/>
              </a:xfrm>
              <a:prstGeom prst="rect">
                <a:avLst/>
              </a:prstGeom>
              <a:blipFill>
                <a:blip r:embed="rId5"/>
                <a:stretch>
                  <a:fillRect l="-2857" r="-14286"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5" name="TextBox 74">
                <a:extLst>
                  <a:ext uri="{FF2B5EF4-FFF2-40B4-BE49-F238E27FC236}">
                    <a16:creationId xmlns:a16="http://schemas.microsoft.com/office/drawing/2014/main" id="{DE37EF2B-5969-6173-F0BC-B3CFFCB5F6CE}"/>
                  </a:ext>
                </a:extLst>
              </p:cNvPr>
              <p:cNvSpPr txBox="1"/>
              <p:nvPr/>
            </p:nvSpPr>
            <p:spPr>
              <a:xfrm>
                <a:off x="1164932" y="3486117"/>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75" name="TextBox 74">
                <a:extLst>
                  <a:ext uri="{FF2B5EF4-FFF2-40B4-BE49-F238E27FC236}">
                    <a16:creationId xmlns:a16="http://schemas.microsoft.com/office/drawing/2014/main" id="{DE37EF2B-5969-6173-F0BC-B3CFFCB5F6CE}"/>
                  </a:ext>
                </a:extLst>
              </p:cNvPr>
              <p:cNvSpPr txBox="1">
                <a:spLocks noRot="1" noChangeAspect="1" noMove="1" noResize="1" noEditPoints="1" noAdjustHandles="1" noChangeArrowheads="1" noChangeShapeType="1" noTextEdit="1"/>
              </p:cNvSpPr>
              <p:nvPr/>
            </p:nvSpPr>
            <p:spPr>
              <a:xfrm>
                <a:off x="1164932" y="3486117"/>
                <a:ext cx="424779" cy="369332"/>
              </a:xfrm>
              <a:prstGeom prst="rect">
                <a:avLst/>
              </a:prstGeom>
              <a:blipFill>
                <a:blip r:embed="rId4"/>
                <a:stretch>
                  <a:fillRect l="-2857" r="-14286"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6" name="TextBox 75">
                <a:extLst>
                  <a:ext uri="{FF2B5EF4-FFF2-40B4-BE49-F238E27FC236}">
                    <a16:creationId xmlns:a16="http://schemas.microsoft.com/office/drawing/2014/main" id="{75F30FDD-5678-9990-72EA-DD45FB7E14C2}"/>
                  </a:ext>
                </a:extLst>
              </p:cNvPr>
              <p:cNvSpPr txBox="1"/>
              <p:nvPr/>
            </p:nvSpPr>
            <p:spPr>
              <a:xfrm>
                <a:off x="1164932" y="3793493"/>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76" name="TextBox 75">
                <a:extLst>
                  <a:ext uri="{FF2B5EF4-FFF2-40B4-BE49-F238E27FC236}">
                    <a16:creationId xmlns:a16="http://schemas.microsoft.com/office/drawing/2014/main" id="{75F30FDD-5678-9990-72EA-DD45FB7E14C2}"/>
                  </a:ext>
                </a:extLst>
              </p:cNvPr>
              <p:cNvSpPr txBox="1">
                <a:spLocks noRot="1" noChangeAspect="1" noMove="1" noResize="1" noEditPoints="1" noAdjustHandles="1" noChangeArrowheads="1" noChangeShapeType="1" noTextEdit="1"/>
              </p:cNvSpPr>
              <p:nvPr/>
            </p:nvSpPr>
            <p:spPr>
              <a:xfrm>
                <a:off x="1164932" y="3793493"/>
                <a:ext cx="424779" cy="369332"/>
              </a:xfrm>
              <a:prstGeom prst="rect">
                <a:avLst/>
              </a:prstGeom>
              <a:blipFill>
                <a:blip r:embed="rId5"/>
                <a:stretch>
                  <a:fillRect l="-2857" r="-14286" b="-16667"/>
                </a:stretch>
              </a:blipFill>
            </p:spPr>
            <p:txBody>
              <a:bodyPr/>
              <a:lstStyle/>
              <a:p>
                <a:r>
                  <a:rPr lang="en-US">
                    <a:noFill/>
                  </a:rPr>
                  <a:t> </a:t>
                </a:r>
              </a:p>
            </p:txBody>
          </p:sp>
        </mc:Fallback>
      </mc:AlternateContent>
      <p:cxnSp>
        <p:nvCxnSpPr>
          <p:cNvPr id="83" name="Straight Connector 82">
            <a:extLst>
              <a:ext uri="{FF2B5EF4-FFF2-40B4-BE49-F238E27FC236}">
                <a16:creationId xmlns:a16="http://schemas.microsoft.com/office/drawing/2014/main" id="{5743B469-F139-8CC3-F3CF-65E00EEBCD78}"/>
              </a:ext>
            </a:extLst>
          </p:cNvPr>
          <p:cNvCxnSpPr>
            <a:cxnSpLocks/>
            <a:stCxn id="90" idx="0"/>
          </p:cNvCxnSpPr>
          <p:nvPr/>
        </p:nvCxnSpPr>
        <p:spPr>
          <a:xfrm>
            <a:off x="2591087" y="3024999"/>
            <a:ext cx="1" cy="95462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C2D617BC-2BF7-6E0C-105E-BDF5D1481F6C}"/>
              </a:ext>
            </a:extLst>
          </p:cNvPr>
          <p:cNvSpPr/>
          <p:nvPr/>
        </p:nvSpPr>
        <p:spPr>
          <a:xfrm>
            <a:off x="2521286" y="3885175"/>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411C067E-2992-7F61-8D17-3BA5E8835AF4}"/>
              </a:ext>
            </a:extLst>
          </p:cNvPr>
          <p:cNvSpPr/>
          <p:nvPr/>
        </p:nvSpPr>
        <p:spPr>
          <a:xfrm>
            <a:off x="2521285" y="328517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175B215-B4C2-6553-0883-0169EFF1888C}"/>
              </a:ext>
            </a:extLst>
          </p:cNvPr>
          <p:cNvSpPr/>
          <p:nvPr/>
        </p:nvSpPr>
        <p:spPr>
          <a:xfrm>
            <a:off x="2521285" y="359740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E3FBB41A-7FD7-17F2-5BA9-27ABA6E5C8A6}"/>
              </a:ext>
            </a:extLst>
          </p:cNvPr>
          <p:cNvSpPr/>
          <p:nvPr/>
        </p:nvSpPr>
        <p:spPr>
          <a:xfrm>
            <a:off x="2521285" y="3024999"/>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E17B69-928F-9FBF-FD2B-E079B6B9A822}"/>
              </a:ext>
            </a:extLst>
          </p:cNvPr>
          <p:cNvSpPr txBox="1"/>
          <p:nvPr/>
        </p:nvSpPr>
        <p:spPr>
          <a:xfrm>
            <a:off x="1521980" y="4640429"/>
            <a:ext cx="1330348" cy="461665"/>
          </a:xfrm>
          <a:prstGeom prst="rect">
            <a:avLst/>
          </a:prstGeom>
          <a:noFill/>
        </p:spPr>
        <p:txBody>
          <a:bodyPr wrap="square" rtlCol="0">
            <a:spAutoFit/>
          </a:bodyPr>
          <a:lstStyle/>
          <a:p>
            <a:r>
              <a:rPr lang="en-US" sz="2400" dirty="0"/>
              <a:t>CAT state</a:t>
            </a:r>
          </a:p>
        </p:txBody>
      </p:sp>
      <p:pic>
        <p:nvPicPr>
          <p:cNvPr id="4098" name="Picture 2" descr="Toric code - Wikipedia">
            <a:extLst>
              <a:ext uri="{FF2B5EF4-FFF2-40B4-BE49-F238E27FC236}">
                <a16:creationId xmlns:a16="http://schemas.microsoft.com/office/drawing/2014/main" id="{8ED38184-51D8-ECAA-4AB6-E7036709FA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2584" y="2498064"/>
            <a:ext cx="2180166" cy="204063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ADF550E-D365-120E-4E07-8A48C9751B0A}"/>
              </a:ext>
            </a:extLst>
          </p:cNvPr>
          <p:cNvSpPr txBox="1"/>
          <p:nvPr/>
        </p:nvSpPr>
        <p:spPr>
          <a:xfrm>
            <a:off x="4862771" y="4658057"/>
            <a:ext cx="1619791" cy="461665"/>
          </a:xfrm>
          <a:prstGeom prst="rect">
            <a:avLst/>
          </a:prstGeom>
          <a:noFill/>
        </p:spPr>
        <p:txBody>
          <a:bodyPr wrap="square" rtlCol="0">
            <a:spAutoFit/>
          </a:bodyPr>
          <a:lstStyle/>
          <a:p>
            <a:r>
              <a:rPr lang="en-US" sz="2400" dirty="0"/>
              <a:t>Toric code</a:t>
            </a:r>
          </a:p>
        </p:txBody>
      </p:sp>
      <p:pic>
        <p:nvPicPr>
          <p:cNvPr id="21" name="Picture 20">
            <a:extLst>
              <a:ext uri="{FF2B5EF4-FFF2-40B4-BE49-F238E27FC236}">
                <a16:creationId xmlns:a16="http://schemas.microsoft.com/office/drawing/2014/main" id="{A7F45E32-7556-DCA6-EBFE-4DE7BE287804}"/>
              </a:ext>
            </a:extLst>
          </p:cNvPr>
          <p:cNvPicPr>
            <a:picLocks noChangeAspect="1"/>
          </p:cNvPicPr>
          <p:nvPr/>
        </p:nvPicPr>
        <p:blipFill>
          <a:blip r:embed="rId7"/>
          <a:stretch>
            <a:fillRect/>
          </a:stretch>
        </p:blipFill>
        <p:spPr>
          <a:xfrm>
            <a:off x="8489854" y="2483607"/>
            <a:ext cx="2180166" cy="2180166"/>
          </a:xfrm>
          <a:prstGeom prst="rect">
            <a:avLst/>
          </a:prstGeom>
        </p:spPr>
      </p:pic>
      <p:sp>
        <p:nvSpPr>
          <p:cNvPr id="22" name="TextBox 21">
            <a:extLst>
              <a:ext uri="{FF2B5EF4-FFF2-40B4-BE49-F238E27FC236}">
                <a16:creationId xmlns:a16="http://schemas.microsoft.com/office/drawing/2014/main" id="{F750DD01-F303-9CE6-2FBB-6F672AADF808}"/>
              </a:ext>
            </a:extLst>
          </p:cNvPr>
          <p:cNvSpPr txBox="1"/>
          <p:nvPr/>
        </p:nvSpPr>
        <p:spPr>
          <a:xfrm>
            <a:off x="838200" y="5610922"/>
            <a:ext cx="11006667" cy="769441"/>
          </a:xfrm>
          <a:prstGeom prst="rect">
            <a:avLst/>
          </a:prstGeom>
          <a:noFill/>
        </p:spPr>
        <p:txBody>
          <a:bodyPr wrap="square" rtlCol="0">
            <a:spAutoFit/>
          </a:bodyPr>
          <a:lstStyle/>
          <a:p>
            <a:r>
              <a:rPr lang="en-US" sz="2400" dirty="0"/>
              <a:t>These states can also be prepared using dynamic circuits with parity processing.</a:t>
            </a:r>
            <a:br>
              <a:rPr lang="en-US" sz="2400" dirty="0"/>
            </a:br>
            <a:r>
              <a:rPr lang="en-US" sz="2000" dirty="0">
                <a:solidFill>
                  <a:schemeClr val="bg1">
                    <a:lumMod val="50000"/>
                  </a:schemeClr>
                </a:solidFill>
              </a:rPr>
              <a:t>(</a:t>
            </a:r>
            <a:r>
              <a:rPr lang="en-US" sz="2000" dirty="0" err="1">
                <a:solidFill>
                  <a:schemeClr val="bg1">
                    <a:lumMod val="50000"/>
                  </a:schemeClr>
                </a:solidFill>
              </a:rPr>
              <a:t>Bravyi</a:t>
            </a:r>
            <a:r>
              <a:rPr lang="en-US" sz="2000" dirty="0">
                <a:solidFill>
                  <a:schemeClr val="bg1">
                    <a:lumMod val="50000"/>
                  </a:schemeClr>
                </a:solidFill>
              </a:rPr>
              <a:t>, et al. ‘22, </a:t>
            </a:r>
            <a:r>
              <a:rPr lang="en-US" sz="2000" dirty="0" err="1">
                <a:solidFill>
                  <a:schemeClr val="bg1">
                    <a:lumMod val="50000"/>
                  </a:schemeClr>
                </a:solidFill>
              </a:rPr>
              <a:t>Tantivasadakarn</a:t>
            </a:r>
            <a:r>
              <a:rPr lang="en-US" sz="2000" dirty="0">
                <a:solidFill>
                  <a:schemeClr val="bg1">
                    <a:lumMod val="50000"/>
                  </a:schemeClr>
                </a:solidFill>
              </a:rPr>
              <a:t>, Vishwanath, </a:t>
            </a:r>
            <a:r>
              <a:rPr lang="en-US" sz="2000" dirty="0" err="1">
                <a:solidFill>
                  <a:schemeClr val="bg1">
                    <a:lumMod val="50000"/>
                  </a:schemeClr>
                </a:solidFill>
              </a:rPr>
              <a:t>Verresen</a:t>
            </a:r>
            <a:r>
              <a:rPr lang="en-US" sz="2000" dirty="0">
                <a:solidFill>
                  <a:schemeClr val="bg1">
                    <a:lumMod val="50000"/>
                  </a:schemeClr>
                </a:solidFill>
              </a:rPr>
              <a:t>, ’23,…)</a:t>
            </a:r>
            <a:endParaRPr lang="en-US" sz="2400" dirty="0"/>
          </a:p>
        </p:txBody>
      </p:sp>
      <p:sp>
        <p:nvSpPr>
          <p:cNvPr id="20" name="TextBox 19">
            <a:extLst>
              <a:ext uri="{FF2B5EF4-FFF2-40B4-BE49-F238E27FC236}">
                <a16:creationId xmlns:a16="http://schemas.microsoft.com/office/drawing/2014/main" id="{F0F79207-1DB6-64A6-FA5B-ED0AA8DE5DA9}"/>
              </a:ext>
            </a:extLst>
          </p:cNvPr>
          <p:cNvSpPr txBox="1"/>
          <p:nvPr/>
        </p:nvSpPr>
        <p:spPr>
          <a:xfrm>
            <a:off x="7098225" y="4577541"/>
            <a:ext cx="5093776" cy="830997"/>
          </a:xfrm>
          <a:prstGeom prst="rect">
            <a:avLst/>
          </a:prstGeom>
          <a:noFill/>
        </p:spPr>
        <p:txBody>
          <a:bodyPr wrap="square" rtlCol="0">
            <a:spAutoFit/>
          </a:bodyPr>
          <a:lstStyle/>
          <a:p>
            <a:pPr algn="ctr"/>
            <a:r>
              <a:rPr lang="en-US" sz="2400" dirty="0"/>
              <a:t>Non-abelian </a:t>
            </a:r>
            <a:r>
              <a:rPr lang="en-US" sz="2400" dirty="0" err="1"/>
              <a:t>Anyons</a:t>
            </a:r>
            <a:r>
              <a:rPr lang="en-US" sz="2400" dirty="0"/>
              <a:t> </a:t>
            </a:r>
            <a:br>
              <a:rPr lang="en-US" sz="2400" dirty="0"/>
            </a:br>
            <a:r>
              <a:rPr lang="en-US" sz="2400" dirty="0"/>
              <a:t>(Quantum Double for Solvable Groups)</a:t>
            </a:r>
          </a:p>
        </p:txBody>
      </p:sp>
    </p:spTree>
    <p:extLst>
      <p:ext uri="{BB962C8B-B14F-4D97-AF65-F5344CB8AC3E}">
        <p14:creationId xmlns:p14="http://schemas.microsoft.com/office/powerpoint/2010/main" val="80420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6EF37-1F4D-8FAC-2607-E2F98430E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262125-529B-BFB8-52DE-8F7E444CC60D}"/>
              </a:ext>
            </a:extLst>
          </p:cNvPr>
          <p:cNvSpPr>
            <a:spLocks noGrp="1"/>
          </p:cNvSpPr>
          <p:nvPr>
            <p:ph type="title"/>
          </p:nvPr>
        </p:nvSpPr>
        <p:spPr/>
        <p:txBody>
          <a:bodyPr>
            <a:normAutofit/>
          </a:bodyPr>
          <a:lstStyle/>
          <a:p>
            <a:r>
              <a:rPr lang="en-US" sz="4000" b="1" dirty="0"/>
              <a:t>Example</a:t>
            </a:r>
            <a:r>
              <a:rPr lang="en-US" sz="4000" dirty="0"/>
              <a:t>: preparing stabilizer states with Fanout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9CB539B-FC10-0AC2-1030-C6C59309AE70}"/>
                  </a:ext>
                </a:extLst>
              </p:cNvPr>
              <p:cNvSpPr>
                <a:spLocks noGrp="1"/>
              </p:cNvSpPr>
              <p:nvPr>
                <p:ph idx="1"/>
              </p:nvPr>
            </p:nvSpPr>
            <p:spPr>
              <a:xfrm>
                <a:off x="838200" y="1825625"/>
                <a:ext cx="10515600" cy="800986"/>
              </a:xfrm>
            </p:spPr>
            <p:txBody>
              <a:bodyPr>
                <a:normAutofit/>
              </a:bodyPr>
              <a:lstStyle/>
              <a:p>
                <a:pPr marL="0" indent="0">
                  <a:buNone/>
                </a:pPr>
                <a:r>
                  <a:rPr lang="en-US" sz="2600" dirty="0"/>
                  <a:t>Every </a:t>
                </a:r>
                <a14:m>
                  <m:oMath xmlns:m="http://schemas.openxmlformats.org/officeDocument/2006/math">
                    <m:r>
                      <a:rPr lang="en-US" sz="2600" b="0" i="1" smtClean="0">
                        <a:latin typeface="Cambria Math" panose="02040503050406030204" pitchFamily="18" charset="0"/>
                      </a:rPr>
                      <m:t>𝑛</m:t>
                    </m:r>
                  </m:oMath>
                </a14:m>
                <a:r>
                  <a:rPr lang="en-US" sz="2600" dirty="0"/>
                  <a:t>-qubit CNOT circuit can be parallelized to depth </a:t>
                </a:r>
                <a14:m>
                  <m:oMath xmlns:m="http://schemas.openxmlformats.org/officeDocument/2006/math">
                    <m:r>
                      <a:rPr lang="en-US" sz="2600" b="0" i="1" smtClean="0">
                        <a:latin typeface="Cambria Math" panose="02040503050406030204" pitchFamily="18" charset="0"/>
                      </a:rPr>
                      <m:t>3</m:t>
                    </m:r>
                  </m:oMath>
                </a14:m>
                <a:r>
                  <a:rPr lang="en-US" sz="2600" dirty="0"/>
                  <a:t> and </a:t>
                </a:r>
                <a14:m>
                  <m:oMath xmlns:m="http://schemas.openxmlformats.org/officeDocument/2006/math">
                    <m:r>
                      <a:rPr lang="en-US" sz="2600" b="0" i="1" smtClean="0">
                        <a:latin typeface="Cambria Math" panose="02040503050406030204" pitchFamily="18" charset="0"/>
                      </a:rPr>
                      <m:t>𝑛</m:t>
                    </m:r>
                  </m:oMath>
                </a14:m>
                <a:r>
                  <a:rPr lang="en-US" sz="2600" dirty="0"/>
                  <a:t> ancillas.</a:t>
                </a:r>
              </a:p>
              <a:p>
                <a:pPr marL="0" indent="0">
                  <a:buNone/>
                </a:pPr>
                <a:endParaRPr lang="en-US" sz="2600" dirty="0"/>
              </a:p>
              <a:p>
                <a:pPr marL="0" indent="0">
                  <a:buNone/>
                </a:pPr>
                <a:endParaRPr lang="en-US" sz="2600" dirty="0"/>
              </a:p>
              <a:p>
                <a:pPr marL="0" indent="0">
                  <a:buNone/>
                </a:pPr>
                <a:endParaRPr lang="en-US" sz="2600" dirty="0"/>
              </a:p>
            </p:txBody>
          </p:sp>
        </mc:Choice>
        <mc:Fallback>
          <p:sp>
            <p:nvSpPr>
              <p:cNvPr id="3" name="Content Placeholder 2">
                <a:extLst>
                  <a:ext uri="{FF2B5EF4-FFF2-40B4-BE49-F238E27FC236}">
                    <a16:creationId xmlns:a16="http://schemas.microsoft.com/office/drawing/2014/main" id="{E9CB539B-FC10-0AC2-1030-C6C59309AE70}"/>
                  </a:ext>
                </a:extLst>
              </p:cNvPr>
              <p:cNvSpPr>
                <a:spLocks noGrp="1" noRot="1" noChangeAspect="1" noMove="1" noResize="1" noEditPoints="1" noAdjustHandles="1" noChangeArrowheads="1" noChangeShapeType="1" noTextEdit="1"/>
              </p:cNvSpPr>
              <p:nvPr>
                <p:ph idx="1"/>
              </p:nvPr>
            </p:nvSpPr>
            <p:spPr>
              <a:xfrm>
                <a:off x="838200" y="1825625"/>
                <a:ext cx="10515600" cy="800986"/>
              </a:xfrm>
              <a:blipFill>
                <a:blip r:embed="rId3"/>
                <a:stretch>
                  <a:fillRect l="-1086" t="-109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D3D9E93-E90D-0412-055C-20FB81608F2D}"/>
                  </a:ext>
                </a:extLst>
              </p:cNvPr>
              <p:cNvSpPr txBox="1"/>
              <p:nvPr/>
            </p:nvSpPr>
            <p:spPr>
              <a:xfrm>
                <a:off x="2320766" y="2495140"/>
                <a:ext cx="8767482" cy="492443"/>
              </a:xfrm>
              <a:prstGeom prst="rect">
                <a:avLst/>
              </a:prstGeom>
              <a:noFill/>
            </p:spPr>
            <p:txBody>
              <a:bodyPr wrap="square" rtlCol="0">
                <a:spAutoFit/>
              </a:bodyPr>
              <a:lstStyle/>
              <a:p>
                <a:r>
                  <a:rPr lang="en-US" sz="2600" dirty="0"/>
                  <a:t>CNOT circuit </a:t>
                </a:r>
                <a14:m>
                  <m:oMath xmlns:m="http://schemas.openxmlformats.org/officeDocument/2006/math">
                    <m:r>
                      <a:rPr lang="en-US" sz="2600" b="0" i="1" smtClean="0">
                        <a:latin typeface="Cambria Math" panose="02040503050406030204" pitchFamily="18" charset="0"/>
                      </a:rPr>
                      <m:t>≡</m:t>
                    </m:r>
                    <m:r>
                      <a:rPr lang="en-US" sz="2600" i="1">
                        <a:latin typeface="Cambria Math" panose="02040503050406030204" pitchFamily="18" charset="0"/>
                      </a:rPr>
                      <m:t> </m:t>
                    </m:r>
                  </m:oMath>
                </a14:m>
                <a:r>
                  <a:rPr lang="en-US" sz="2600" dirty="0"/>
                  <a:t>invertible matrix </a:t>
                </a:r>
                <a14:m>
                  <m:oMath xmlns:m="http://schemas.openxmlformats.org/officeDocument/2006/math">
                    <m:r>
                      <a:rPr lang="en-US" sz="2600" b="0" i="1" smtClean="0">
                        <a:latin typeface="Cambria Math" panose="02040503050406030204" pitchFamily="18" charset="0"/>
                      </a:rPr>
                      <m:t>𝑀</m:t>
                    </m:r>
                    <m:r>
                      <a:rPr lang="en-US" sz="2600" b="0" i="1" smtClean="0">
                        <a:latin typeface="Cambria Math" panose="02040503050406030204" pitchFamily="18" charset="0"/>
                      </a:rPr>
                      <m:t>∈</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𝔽</m:t>
                        </m:r>
                      </m:e>
                      <m:sub>
                        <m:r>
                          <a:rPr lang="en-US" sz="2600" b="0" i="1" smtClean="0">
                            <a:latin typeface="Cambria Math" panose="02040503050406030204" pitchFamily="18" charset="0"/>
                          </a:rPr>
                          <m:t>2</m:t>
                        </m:r>
                      </m:sub>
                      <m:sup>
                        <m:r>
                          <a:rPr lang="en-US" sz="2600" b="0" i="1" smtClean="0">
                            <a:latin typeface="Cambria Math" panose="02040503050406030204" pitchFamily="18" charset="0"/>
                          </a:rPr>
                          <m:t>𝑛</m:t>
                        </m:r>
                        <m:r>
                          <a:rPr lang="en-US" sz="2600" b="0" i="1" smtClean="0">
                            <a:latin typeface="Cambria Math" panose="02040503050406030204" pitchFamily="18" charset="0"/>
                          </a:rPr>
                          <m:t>×</m:t>
                        </m:r>
                        <m:r>
                          <a:rPr lang="en-US" sz="2600" b="0" i="1" smtClean="0">
                            <a:latin typeface="Cambria Math" panose="02040503050406030204" pitchFamily="18" charset="0"/>
                          </a:rPr>
                          <m:t>𝑛</m:t>
                        </m:r>
                      </m:sup>
                    </m:sSubSup>
                  </m:oMath>
                </a14:m>
                <a:r>
                  <a:rPr lang="en-US" sz="2600" dirty="0"/>
                  <a:t> on </a:t>
                </a:r>
                <a14:m>
                  <m:oMath xmlns:m="http://schemas.openxmlformats.org/officeDocument/2006/math">
                    <m:r>
                      <a:rPr lang="en-US" sz="2600" i="1">
                        <a:latin typeface="Cambria Math" panose="02040503050406030204" pitchFamily="18" charset="0"/>
                      </a:rPr>
                      <m:t>𝑛</m:t>
                    </m:r>
                  </m:oMath>
                </a14:m>
                <a:r>
                  <a:rPr lang="en-US" sz="2600" dirty="0"/>
                  <a:t> bits. </a:t>
                </a:r>
              </a:p>
            </p:txBody>
          </p:sp>
        </mc:Choice>
        <mc:Fallback>
          <p:sp>
            <p:nvSpPr>
              <p:cNvPr id="4" name="TextBox 3">
                <a:extLst>
                  <a:ext uri="{FF2B5EF4-FFF2-40B4-BE49-F238E27FC236}">
                    <a16:creationId xmlns:a16="http://schemas.microsoft.com/office/drawing/2014/main" id="{7D3D9E93-E90D-0412-055C-20FB81608F2D}"/>
                  </a:ext>
                </a:extLst>
              </p:cNvPr>
              <p:cNvSpPr txBox="1">
                <a:spLocks noRot="1" noChangeAspect="1" noMove="1" noResize="1" noEditPoints="1" noAdjustHandles="1" noChangeArrowheads="1" noChangeShapeType="1" noTextEdit="1"/>
              </p:cNvSpPr>
              <p:nvPr/>
            </p:nvSpPr>
            <p:spPr>
              <a:xfrm>
                <a:off x="2320766" y="2495140"/>
                <a:ext cx="8767482" cy="492443"/>
              </a:xfrm>
              <a:prstGeom prst="rect">
                <a:avLst/>
              </a:prstGeom>
              <a:blipFill>
                <a:blip r:embed="rId4"/>
                <a:stretch>
                  <a:fillRect l="-1156" t="-10000" b="-27500"/>
                </a:stretch>
              </a:blipFill>
            </p:spPr>
            <p:txBody>
              <a:bodyPr/>
              <a:lstStyle/>
              <a:p>
                <a:r>
                  <a:rPr lang="en-US">
                    <a:noFill/>
                  </a:rPr>
                  <a:t> </a:t>
                </a:r>
              </a:p>
            </p:txBody>
          </p:sp>
        </mc:Fallback>
      </mc:AlternateContent>
    </p:spTree>
    <p:extLst>
      <p:ext uri="{BB962C8B-B14F-4D97-AF65-F5344CB8AC3E}">
        <p14:creationId xmlns:p14="http://schemas.microsoft.com/office/powerpoint/2010/main" val="2015897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05807-3CDA-C837-23C0-B9DC4E0062A8}"/>
            </a:ext>
          </a:extLst>
        </p:cNvPr>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C5FCD491-7D27-5F6F-2191-C86ECF017059}"/>
              </a:ext>
            </a:extLst>
          </p:cNvPr>
          <p:cNvCxnSpPr>
            <a:cxnSpLocks/>
          </p:cNvCxnSpPr>
          <p:nvPr/>
        </p:nvCxnSpPr>
        <p:spPr>
          <a:xfrm>
            <a:off x="4060886" y="3946343"/>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0C91BF5-F681-1F55-7FE6-97545F0D001A}"/>
              </a:ext>
            </a:extLst>
          </p:cNvPr>
          <p:cNvSpPr>
            <a:spLocks noGrp="1"/>
          </p:cNvSpPr>
          <p:nvPr>
            <p:ph type="title"/>
          </p:nvPr>
        </p:nvSpPr>
        <p:spPr/>
        <p:txBody>
          <a:bodyPr>
            <a:normAutofit/>
          </a:bodyPr>
          <a:lstStyle/>
          <a:p>
            <a:r>
              <a:rPr lang="en-US" sz="4000" b="1" dirty="0"/>
              <a:t>Example</a:t>
            </a:r>
            <a:r>
              <a:rPr lang="en-US" sz="4000" dirty="0"/>
              <a:t>: preparing stabilizer states with Fanout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E1C29BD-07BD-FFF3-29C4-B3722C874E1F}"/>
                  </a:ext>
                </a:extLst>
              </p:cNvPr>
              <p:cNvSpPr>
                <a:spLocks noGrp="1"/>
              </p:cNvSpPr>
              <p:nvPr>
                <p:ph idx="1"/>
              </p:nvPr>
            </p:nvSpPr>
            <p:spPr>
              <a:xfrm>
                <a:off x="838200" y="1825625"/>
                <a:ext cx="10515600" cy="800986"/>
              </a:xfrm>
            </p:spPr>
            <p:txBody>
              <a:bodyPr>
                <a:normAutofit/>
              </a:bodyPr>
              <a:lstStyle/>
              <a:p>
                <a:pPr marL="0" indent="0">
                  <a:buNone/>
                </a:pPr>
                <a:r>
                  <a:rPr lang="en-US" sz="2600" dirty="0"/>
                  <a:t>Every </a:t>
                </a:r>
                <a14:m>
                  <m:oMath xmlns:m="http://schemas.openxmlformats.org/officeDocument/2006/math">
                    <m:r>
                      <a:rPr lang="en-US" sz="2600" b="0" i="1" smtClean="0">
                        <a:latin typeface="Cambria Math" panose="02040503050406030204" pitchFamily="18" charset="0"/>
                      </a:rPr>
                      <m:t>𝑛</m:t>
                    </m:r>
                  </m:oMath>
                </a14:m>
                <a:r>
                  <a:rPr lang="en-US" sz="2600" dirty="0"/>
                  <a:t>-qubit CNOT circuit can be parallelized to depth </a:t>
                </a:r>
                <a14:m>
                  <m:oMath xmlns:m="http://schemas.openxmlformats.org/officeDocument/2006/math">
                    <m:r>
                      <a:rPr lang="en-US" sz="2600" b="0" i="1" smtClean="0">
                        <a:latin typeface="Cambria Math" panose="02040503050406030204" pitchFamily="18" charset="0"/>
                      </a:rPr>
                      <m:t>3</m:t>
                    </m:r>
                  </m:oMath>
                </a14:m>
                <a:r>
                  <a:rPr lang="en-US" sz="2600" dirty="0"/>
                  <a:t> and </a:t>
                </a:r>
                <a14:m>
                  <m:oMath xmlns:m="http://schemas.openxmlformats.org/officeDocument/2006/math">
                    <m:r>
                      <a:rPr lang="en-US" sz="2600" b="0" i="1" smtClean="0">
                        <a:latin typeface="Cambria Math" panose="02040503050406030204" pitchFamily="18" charset="0"/>
                      </a:rPr>
                      <m:t>𝑛</m:t>
                    </m:r>
                  </m:oMath>
                </a14:m>
                <a:r>
                  <a:rPr lang="en-US" sz="2600" dirty="0"/>
                  <a:t> ancillas.</a:t>
                </a:r>
              </a:p>
              <a:p>
                <a:pPr marL="0" indent="0">
                  <a:buNone/>
                </a:pPr>
                <a:endParaRPr lang="en-US" sz="2600" dirty="0"/>
              </a:p>
              <a:p>
                <a:pPr marL="0" indent="0">
                  <a:buNone/>
                </a:pPr>
                <a:endParaRPr lang="en-US" sz="2600" dirty="0"/>
              </a:p>
              <a:p>
                <a:pPr marL="0" indent="0">
                  <a:buNone/>
                </a:pPr>
                <a:endParaRPr lang="en-US" sz="2600" dirty="0"/>
              </a:p>
            </p:txBody>
          </p:sp>
        </mc:Choice>
        <mc:Fallback>
          <p:sp>
            <p:nvSpPr>
              <p:cNvPr id="3" name="Content Placeholder 2">
                <a:extLst>
                  <a:ext uri="{FF2B5EF4-FFF2-40B4-BE49-F238E27FC236}">
                    <a16:creationId xmlns:a16="http://schemas.microsoft.com/office/drawing/2014/main" id="{3E1C29BD-07BD-FFF3-29C4-B3722C874E1F}"/>
                  </a:ext>
                </a:extLst>
              </p:cNvPr>
              <p:cNvSpPr>
                <a:spLocks noGrp="1" noRot="1" noChangeAspect="1" noMove="1" noResize="1" noEditPoints="1" noAdjustHandles="1" noChangeArrowheads="1" noChangeShapeType="1" noTextEdit="1"/>
              </p:cNvSpPr>
              <p:nvPr>
                <p:ph idx="1"/>
              </p:nvPr>
            </p:nvSpPr>
            <p:spPr>
              <a:xfrm>
                <a:off x="838200" y="1825625"/>
                <a:ext cx="10515600" cy="800986"/>
              </a:xfrm>
              <a:blipFill>
                <a:blip r:embed="rId3"/>
                <a:stretch>
                  <a:fillRect l="-1086" t="-109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49D39BD-D230-D502-72F0-479BCF67FB12}"/>
                  </a:ext>
                </a:extLst>
              </p:cNvPr>
              <p:cNvSpPr txBox="1"/>
              <p:nvPr/>
            </p:nvSpPr>
            <p:spPr>
              <a:xfrm>
                <a:off x="2320766" y="2495140"/>
                <a:ext cx="8767482" cy="492443"/>
              </a:xfrm>
              <a:prstGeom prst="rect">
                <a:avLst/>
              </a:prstGeom>
              <a:noFill/>
            </p:spPr>
            <p:txBody>
              <a:bodyPr wrap="square" rtlCol="0">
                <a:spAutoFit/>
              </a:bodyPr>
              <a:lstStyle/>
              <a:p>
                <a:r>
                  <a:rPr lang="en-US" sz="2600" dirty="0"/>
                  <a:t>CNOT circuit </a:t>
                </a:r>
                <a14:m>
                  <m:oMath xmlns:m="http://schemas.openxmlformats.org/officeDocument/2006/math">
                    <m:r>
                      <a:rPr lang="en-US" sz="2600" b="0" i="1" smtClean="0">
                        <a:latin typeface="Cambria Math" panose="02040503050406030204" pitchFamily="18" charset="0"/>
                      </a:rPr>
                      <m:t>≡</m:t>
                    </m:r>
                    <m:r>
                      <a:rPr lang="en-US" sz="2600" i="1">
                        <a:latin typeface="Cambria Math" panose="02040503050406030204" pitchFamily="18" charset="0"/>
                      </a:rPr>
                      <m:t> </m:t>
                    </m:r>
                  </m:oMath>
                </a14:m>
                <a:r>
                  <a:rPr lang="en-US" sz="2600" dirty="0"/>
                  <a:t>invertible matrix </a:t>
                </a:r>
                <a14:m>
                  <m:oMath xmlns:m="http://schemas.openxmlformats.org/officeDocument/2006/math">
                    <m:r>
                      <a:rPr lang="en-US" sz="2600" b="0" i="1" smtClean="0">
                        <a:latin typeface="Cambria Math" panose="02040503050406030204" pitchFamily="18" charset="0"/>
                      </a:rPr>
                      <m:t>𝑀</m:t>
                    </m:r>
                    <m:r>
                      <a:rPr lang="en-US" sz="2600" b="0" i="1" smtClean="0">
                        <a:latin typeface="Cambria Math" panose="02040503050406030204" pitchFamily="18" charset="0"/>
                      </a:rPr>
                      <m:t>∈</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𝔽</m:t>
                        </m:r>
                      </m:e>
                      <m:sub>
                        <m:r>
                          <a:rPr lang="en-US" sz="2600" b="0" i="1" smtClean="0">
                            <a:latin typeface="Cambria Math" panose="02040503050406030204" pitchFamily="18" charset="0"/>
                          </a:rPr>
                          <m:t>2</m:t>
                        </m:r>
                      </m:sub>
                      <m:sup>
                        <m:r>
                          <a:rPr lang="en-US" sz="2600" b="0" i="1" smtClean="0">
                            <a:latin typeface="Cambria Math" panose="02040503050406030204" pitchFamily="18" charset="0"/>
                          </a:rPr>
                          <m:t>𝑛</m:t>
                        </m:r>
                        <m:r>
                          <a:rPr lang="en-US" sz="2600" b="0" i="1" smtClean="0">
                            <a:latin typeface="Cambria Math" panose="02040503050406030204" pitchFamily="18" charset="0"/>
                          </a:rPr>
                          <m:t>×</m:t>
                        </m:r>
                        <m:r>
                          <a:rPr lang="en-US" sz="2600" b="0" i="1" smtClean="0">
                            <a:latin typeface="Cambria Math" panose="02040503050406030204" pitchFamily="18" charset="0"/>
                          </a:rPr>
                          <m:t>𝑛</m:t>
                        </m:r>
                      </m:sup>
                    </m:sSubSup>
                  </m:oMath>
                </a14:m>
                <a:r>
                  <a:rPr lang="en-US" sz="2600" dirty="0"/>
                  <a:t> on </a:t>
                </a:r>
                <a14:m>
                  <m:oMath xmlns:m="http://schemas.openxmlformats.org/officeDocument/2006/math">
                    <m:r>
                      <a:rPr lang="en-US" sz="2600" i="1">
                        <a:latin typeface="Cambria Math" panose="02040503050406030204" pitchFamily="18" charset="0"/>
                      </a:rPr>
                      <m:t>𝑛</m:t>
                    </m:r>
                  </m:oMath>
                </a14:m>
                <a:r>
                  <a:rPr lang="en-US" sz="2600" dirty="0"/>
                  <a:t> bits. </a:t>
                </a:r>
              </a:p>
            </p:txBody>
          </p:sp>
        </mc:Choice>
        <mc:Fallback>
          <p:sp>
            <p:nvSpPr>
              <p:cNvPr id="4" name="TextBox 3">
                <a:extLst>
                  <a:ext uri="{FF2B5EF4-FFF2-40B4-BE49-F238E27FC236}">
                    <a16:creationId xmlns:a16="http://schemas.microsoft.com/office/drawing/2014/main" id="{649D39BD-D230-D502-72F0-479BCF67FB12}"/>
                  </a:ext>
                </a:extLst>
              </p:cNvPr>
              <p:cNvSpPr txBox="1">
                <a:spLocks noRot="1" noChangeAspect="1" noMove="1" noResize="1" noEditPoints="1" noAdjustHandles="1" noChangeArrowheads="1" noChangeShapeType="1" noTextEdit="1"/>
              </p:cNvSpPr>
              <p:nvPr/>
            </p:nvSpPr>
            <p:spPr>
              <a:xfrm>
                <a:off x="2320766" y="2495140"/>
                <a:ext cx="8767482" cy="492443"/>
              </a:xfrm>
              <a:prstGeom prst="rect">
                <a:avLst/>
              </a:prstGeom>
              <a:blipFill>
                <a:blip r:embed="rId4"/>
                <a:stretch>
                  <a:fillRect l="-1156" t="-10000" b="-27500"/>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6055B055-1D08-7B79-41C0-A48AD137B130}"/>
              </a:ext>
            </a:extLst>
          </p:cNvPr>
          <p:cNvCxnSpPr>
            <a:cxnSpLocks/>
          </p:cNvCxnSpPr>
          <p:nvPr/>
        </p:nvCxnSpPr>
        <p:spPr>
          <a:xfrm>
            <a:off x="4060886" y="533949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062773-C417-5709-3DFF-0BE9D9D12585}"/>
              </a:ext>
            </a:extLst>
          </p:cNvPr>
          <p:cNvCxnSpPr>
            <a:cxnSpLocks/>
          </p:cNvCxnSpPr>
          <p:nvPr/>
        </p:nvCxnSpPr>
        <p:spPr>
          <a:xfrm>
            <a:off x="4060886" y="5601497"/>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0A3AC4F-EB32-6EDF-AA48-B9E175E443CA}"/>
              </a:ext>
            </a:extLst>
          </p:cNvPr>
          <p:cNvCxnSpPr>
            <a:cxnSpLocks/>
          </p:cNvCxnSpPr>
          <p:nvPr/>
        </p:nvCxnSpPr>
        <p:spPr>
          <a:xfrm>
            <a:off x="4060886" y="591360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756B2C-A31D-7627-FF73-46C5BC810784}"/>
              </a:ext>
            </a:extLst>
          </p:cNvPr>
          <p:cNvCxnSpPr>
            <a:cxnSpLocks/>
          </p:cNvCxnSpPr>
          <p:nvPr/>
        </p:nvCxnSpPr>
        <p:spPr>
          <a:xfrm>
            <a:off x="4060886" y="6233385"/>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8407FD00-7073-BFD9-79ED-98F76287026A}"/>
                  </a:ext>
                </a:extLst>
              </p:cNvPr>
              <p:cNvSpPr txBox="1"/>
              <p:nvPr/>
            </p:nvSpPr>
            <p:spPr>
              <a:xfrm>
                <a:off x="3574273" y="5120138"/>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12" name="TextBox 11">
                <a:extLst>
                  <a:ext uri="{FF2B5EF4-FFF2-40B4-BE49-F238E27FC236}">
                    <a16:creationId xmlns:a16="http://schemas.microsoft.com/office/drawing/2014/main" id="{8407FD00-7073-BFD9-79ED-98F76287026A}"/>
                  </a:ext>
                </a:extLst>
              </p:cNvPr>
              <p:cNvSpPr txBox="1">
                <a:spLocks noRot="1" noChangeAspect="1" noMove="1" noResize="1" noEditPoints="1" noAdjustHandles="1" noChangeArrowheads="1" noChangeShapeType="1" noTextEdit="1"/>
              </p:cNvSpPr>
              <p:nvPr/>
            </p:nvSpPr>
            <p:spPr>
              <a:xfrm>
                <a:off x="3574273" y="5120138"/>
                <a:ext cx="424779" cy="369332"/>
              </a:xfrm>
              <a:prstGeom prst="rect">
                <a:avLst/>
              </a:prstGeom>
              <a:blipFill>
                <a:blip r:embed="rId5"/>
                <a:stretch>
                  <a:fillRect l="-5882" r="-14706"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8D4ECC88-29F2-19D1-B957-579C79ADAC18}"/>
                  </a:ext>
                </a:extLst>
              </p:cNvPr>
              <p:cNvSpPr txBox="1"/>
              <p:nvPr/>
            </p:nvSpPr>
            <p:spPr>
              <a:xfrm>
                <a:off x="3574273" y="5427514"/>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13" name="TextBox 12">
                <a:extLst>
                  <a:ext uri="{FF2B5EF4-FFF2-40B4-BE49-F238E27FC236}">
                    <a16:creationId xmlns:a16="http://schemas.microsoft.com/office/drawing/2014/main" id="{8D4ECC88-29F2-19D1-B957-579C79ADAC18}"/>
                  </a:ext>
                </a:extLst>
              </p:cNvPr>
              <p:cNvSpPr txBox="1">
                <a:spLocks noRot="1" noChangeAspect="1" noMove="1" noResize="1" noEditPoints="1" noAdjustHandles="1" noChangeArrowheads="1" noChangeShapeType="1" noTextEdit="1"/>
              </p:cNvSpPr>
              <p:nvPr/>
            </p:nvSpPr>
            <p:spPr>
              <a:xfrm>
                <a:off x="3574273" y="5427514"/>
                <a:ext cx="424779" cy="369332"/>
              </a:xfrm>
              <a:prstGeom prst="rect">
                <a:avLst/>
              </a:prstGeom>
              <a:blipFill>
                <a:blip r:embed="rId6"/>
                <a:stretch>
                  <a:fillRect l="-5882" r="-14706"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226590C8-04CC-6D90-C4BB-A28460F56D54}"/>
                  </a:ext>
                </a:extLst>
              </p:cNvPr>
              <p:cNvSpPr txBox="1"/>
              <p:nvPr/>
            </p:nvSpPr>
            <p:spPr>
              <a:xfrm>
                <a:off x="3574273" y="5716776"/>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14" name="TextBox 13">
                <a:extLst>
                  <a:ext uri="{FF2B5EF4-FFF2-40B4-BE49-F238E27FC236}">
                    <a16:creationId xmlns:a16="http://schemas.microsoft.com/office/drawing/2014/main" id="{226590C8-04CC-6D90-C4BB-A28460F56D54}"/>
                  </a:ext>
                </a:extLst>
              </p:cNvPr>
              <p:cNvSpPr txBox="1">
                <a:spLocks noRot="1" noChangeAspect="1" noMove="1" noResize="1" noEditPoints="1" noAdjustHandles="1" noChangeArrowheads="1" noChangeShapeType="1" noTextEdit="1"/>
              </p:cNvSpPr>
              <p:nvPr/>
            </p:nvSpPr>
            <p:spPr>
              <a:xfrm>
                <a:off x="3574273" y="5716776"/>
                <a:ext cx="424779" cy="369332"/>
              </a:xfrm>
              <a:prstGeom prst="rect">
                <a:avLst/>
              </a:prstGeom>
              <a:blipFill>
                <a:blip r:embed="rId5"/>
                <a:stretch>
                  <a:fillRect l="-5882" r="-14706"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05C2E49E-7E6C-BF27-4379-7CB0752F9DD6}"/>
                  </a:ext>
                </a:extLst>
              </p:cNvPr>
              <p:cNvSpPr txBox="1"/>
              <p:nvPr/>
            </p:nvSpPr>
            <p:spPr>
              <a:xfrm>
                <a:off x="3574273" y="6024152"/>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16" name="TextBox 15">
                <a:extLst>
                  <a:ext uri="{FF2B5EF4-FFF2-40B4-BE49-F238E27FC236}">
                    <a16:creationId xmlns:a16="http://schemas.microsoft.com/office/drawing/2014/main" id="{05C2E49E-7E6C-BF27-4379-7CB0752F9DD6}"/>
                  </a:ext>
                </a:extLst>
              </p:cNvPr>
              <p:cNvSpPr txBox="1">
                <a:spLocks noRot="1" noChangeAspect="1" noMove="1" noResize="1" noEditPoints="1" noAdjustHandles="1" noChangeArrowheads="1" noChangeShapeType="1" noTextEdit="1"/>
              </p:cNvSpPr>
              <p:nvPr/>
            </p:nvSpPr>
            <p:spPr>
              <a:xfrm>
                <a:off x="3574273" y="6024152"/>
                <a:ext cx="424779" cy="369332"/>
              </a:xfrm>
              <a:prstGeom prst="rect">
                <a:avLst/>
              </a:prstGeom>
              <a:blipFill>
                <a:blip r:embed="rId6"/>
                <a:stretch>
                  <a:fillRect l="-5882" r="-14706" b="-13333"/>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B32A2765-EA22-CD15-5BC2-BD03848AC2C9}"/>
              </a:ext>
            </a:extLst>
          </p:cNvPr>
          <p:cNvCxnSpPr>
            <a:cxnSpLocks/>
          </p:cNvCxnSpPr>
          <p:nvPr/>
        </p:nvCxnSpPr>
        <p:spPr>
          <a:xfrm>
            <a:off x="4060886" y="4208346"/>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29E567-CFAE-CC25-5186-4E6417FCD997}"/>
              </a:ext>
            </a:extLst>
          </p:cNvPr>
          <p:cNvCxnSpPr>
            <a:cxnSpLocks/>
          </p:cNvCxnSpPr>
          <p:nvPr/>
        </p:nvCxnSpPr>
        <p:spPr>
          <a:xfrm>
            <a:off x="4060886" y="4520453"/>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7B0A908-DCDB-AEB9-8315-777AF808CA97}"/>
              </a:ext>
            </a:extLst>
          </p:cNvPr>
          <p:cNvCxnSpPr>
            <a:cxnSpLocks/>
          </p:cNvCxnSpPr>
          <p:nvPr/>
        </p:nvCxnSpPr>
        <p:spPr>
          <a:xfrm>
            <a:off x="4060886" y="484023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3D2D656A-99BD-53DF-1ABB-021AE1635E97}"/>
                  </a:ext>
                </a:extLst>
              </p:cNvPr>
              <p:cNvSpPr txBox="1"/>
              <p:nvPr/>
            </p:nvSpPr>
            <p:spPr>
              <a:xfrm>
                <a:off x="3574273" y="3726987"/>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p:sp>
            <p:nvSpPr>
              <p:cNvPr id="29" name="TextBox 28">
                <a:extLst>
                  <a:ext uri="{FF2B5EF4-FFF2-40B4-BE49-F238E27FC236}">
                    <a16:creationId xmlns:a16="http://schemas.microsoft.com/office/drawing/2014/main" id="{3D2D656A-99BD-53DF-1ABB-021AE1635E97}"/>
                  </a:ext>
                </a:extLst>
              </p:cNvPr>
              <p:cNvSpPr txBox="1">
                <a:spLocks noRot="1" noChangeAspect="1" noMove="1" noResize="1" noEditPoints="1" noAdjustHandles="1" noChangeArrowheads="1" noChangeShapeType="1" noTextEdit="1"/>
              </p:cNvSpPr>
              <p:nvPr/>
            </p:nvSpPr>
            <p:spPr>
              <a:xfrm>
                <a:off x="3574273" y="3726987"/>
                <a:ext cx="424779" cy="369332"/>
              </a:xfrm>
              <a:prstGeom prst="rect">
                <a:avLst/>
              </a:prstGeom>
              <a:blipFill>
                <a:blip r:embed="rId7"/>
                <a:stretch>
                  <a:fillRect l="-5882" r="-35294"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D07FA43F-5C1D-9675-7611-8CB0A111CF26}"/>
                  </a:ext>
                </a:extLst>
              </p:cNvPr>
              <p:cNvSpPr txBox="1"/>
              <p:nvPr/>
            </p:nvSpPr>
            <p:spPr>
              <a:xfrm>
                <a:off x="3574273" y="4034363"/>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m:oMathPara>
                </a14:m>
                <a:endParaRPr lang="en-US" dirty="0"/>
              </a:p>
            </p:txBody>
          </p:sp>
        </mc:Choice>
        <mc:Fallback>
          <p:sp>
            <p:nvSpPr>
              <p:cNvPr id="30" name="TextBox 29">
                <a:extLst>
                  <a:ext uri="{FF2B5EF4-FFF2-40B4-BE49-F238E27FC236}">
                    <a16:creationId xmlns:a16="http://schemas.microsoft.com/office/drawing/2014/main" id="{D07FA43F-5C1D-9675-7611-8CB0A111CF26}"/>
                  </a:ext>
                </a:extLst>
              </p:cNvPr>
              <p:cNvSpPr txBox="1">
                <a:spLocks noRot="1" noChangeAspect="1" noMove="1" noResize="1" noEditPoints="1" noAdjustHandles="1" noChangeArrowheads="1" noChangeShapeType="1" noTextEdit="1"/>
              </p:cNvSpPr>
              <p:nvPr/>
            </p:nvSpPr>
            <p:spPr>
              <a:xfrm>
                <a:off x="3574273" y="4034363"/>
                <a:ext cx="424779" cy="369332"/>
              </a:xfrm>
              <a:prstGeom prst="rect">
                <a:avLst/>
              </a:prstGeom>
              <a:blipFill>
                <a:blip r:embed="rId8"/>
                <a:stretch>
                  <a:fillRect l="-5882" r="-38235"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1A099164-E7F6-7AC4-BC86-C81D30A0FBD5}"/>
                  </a:ext>
                </a:extLst>
              </p:cNvPr>
              <p:cNvSpPr txBox="1"/>
              <p:nvPr/>
            </p:nvSpPr>
            <p:spPr>
              <a:xfrm>
                <a:off x="3574273" y="4323625"/>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m:oMathPara>
                </a14:m>
                <a:endParaRPr lang="en-US" dirty="0"/>
              </a:p>
            </p:txBody>
          </p:sp>
        </mc:Choice>
        <mc:Fallback>
          <p:sp>
            <p:nvSpPr>
              <p:cNvPr id="31" name="TextBox 30">
                <a:extLst>
                  <a:ext uri="{FF2B5EF4-FFF2-40B4-BE49-F238E27FC236}">
                    <a16:creationId xmlns:a16="http://schemas.microsoft.com/office/drawing/2014/main" id="{1A099164-E7F6-7AC4-BC86-C81D30A0FBD5}"/>
                  </a:ext>
                </a:extLst>
              </p:cNvPr>
              <p:cNvSpPr txBox="1">
                <a:spLocks noRot="1" noChangeAspect="1" noMove="1" noResize="1" noEditPoints="1" noAdjustHandles="1" noChangeArrowheads="1" noChangeShapeType="1" noTextEdit="1"/>
              </p:cNvSpPr>
              <p:nvPr/>
            </p:nvSpPr>
            <p:spPr>
              <a:xfrm>
                <a:off x="3574273" y="4323625"/>
                <a:ext cx="424779" cy="369332"/>
              </a:xfrm>
              <a:prstGeom prst="rect">
                <a:avLst/>
              </a:prstGeom>
              <a:blipFill>
                <a:blip r:embed="rId9"/>
                <a:stretch>
                  <a:fillRect l="-5882" r="-38235"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3F308942-5BC1-4A2D-13D0-A02FFE6E9AFF}"/>
                  </a:ext>
                </a:extLst>
              </p:cNvPr>
              <p:cNvSpPr txBox="1"/>
              <p:nvPr/>
            </p:nvSpPr>
            <p:spPr>
              <a:xfrm>
                <a:off x="3574273" y="4631001"/>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r>
                        <a:rPr lang="en-US" b="0" i="1" smtClean="0">
                          <a:latin typeface="Cambria Math" panose="02040503050406030204" pitchFamily="18" charset="0"/>
                        </a:rPr>
                        <m:t>⟩</m:t>
                      </m:r>
                    </m:oMath>
                  </m:oMathPara>
                </a14:m>
                <a:endParaRPr lang="en-US" dirty="0"/>
              </a:p>
            </p:txBody>
          </p:sp>
        </mc:Choice>
        <mc:Fallback>
          <p:sp>
            <p:nvSpPr>
              <p:cNvPr id="32" name="TextBox 31">
                <a:extLst>
                  <a:ext uri="{FF2B5EF4-FFF2-40B4-BE49-F238E27FC236}">
                    <a16:creationId xmlns:a16="http://schemas.microsoft.com/office/drawing/2014/main" id="{3F308942-5BC1-4A2D-13D0-A02FFE6E9AFF}"/>
                  </a:ext>
                </a:extLst>
              </p:cNvPr>
              <p:cNvSpPr txBox="1">
                <a:spLocks noRot="1" noChangeAspect="1" noMove="1" noResize="1" noEditPoints="1" noAdjustHandles="1" noChangeArrowheads="1" noChangeShapeType="1" noTextEdit="1"/>
              </p:cNvSpPr>
              <p:nvPr/>
            </p:nvSpPr>
            <p:spPr>
              <a:xfrm>
                <a:off x="3574273" y="4631001"/>
                <a:ext cx="424779" cy="369332"/>
              </a:xfrm>
              <a:prstGeom prst="rect">
                <a:avLst/>
              </a:prstGeom>
              <a:blipFill>
                <a:blip r:embed="rId10"/>
                <a:stretch>
                  <a:fillRect l="-5882" r="-38235" b="-13333"/>
                </a:stretch>
              </a:blipFill>
            </p:spPr>
            <p:txBody>
              <a:bodyPr/>
              <a:lstStyle/>
              <a:p>
                <a:r>
                  <a:rPr lang="en-US">
                    <a:noFill/>
                  </a:rPr>
                  <a:t> </a:t>
                </a:r>
              </a:p>
            </p:txBody>
          </p:sp>
        </mc:Fallback>
      </mc:AlternateContent>
      <p:sp>
        <p:nvSpPr>
          <p:cNvPr id="46" name="Oval 45">
            <a:extLst>
              <a:ext uri="{FF2B5EF4-FFF2-40B4-BE49-F238E27FC236}">
                <a16:creationId xmlns:a16="http://schemas.microsoft.com/office/drawing/2014/main" id="{0C12BC5A-367E-4080-B144-967EFE9BFA29}"/>
              </a:ext>
            </a:extLst>
          </p:cNvPr>
          <p:cNvSpPr/>
          <p:nvPr/>
        </p:nvSpPr>
        <p:spPr>
          <a:xfrm>
            <a:off x="4184263" y="386315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BE61503F-13BD-0358-4449-D766170C0658}"/>
              </a:ext>
            </a:extLst>
          </p:cNvPr>
          <p:cNvCxnSpPr>
            <a:cxnSpLocks/>
            <a:endCxn id="50" idx="4"/>
          </p:cNvCxnSpPr>
          <p:nvPr/>
        </p:nvCxnSpPr>
        <p:spPr>
          <a:xfrm flipH="1">
            <a:off x="4242663" y="3958036"/>
            <a:ext cx="11401" cy="235943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A0BBB766-02C8-8834-2C62-036C6663F77B}"/>
              </a:ext>
            </a:extLst>
          </p:cNvPr>
          <p:cNvSpPr/>
          <p:nvPr/>
        </p:nvSpPr>
        <p:spPr>
          <a:xfrm>
            <a:off x="4172861" y="525503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7C0FBD8-CDF6-E6F0-93A0-DCAECCBBB06F}"/>
              </a:ext>
            </a:extLst>
          </p:cNvPr>
          <p:cNvSpPr/>
          <p:nvPr/>
        </p:nvSpPr>
        <p:spPr>
          <a:xfrm>
            <a:off x="4172861" y="6148546"/>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12CE92E-4102-F8F6-E477-FFBE70274F40}"/>
              </a:ext>
            </a:extLst>
          </p:cNvPr>
          <p:cNvSpPr/>
          <p:nvPr/>
        </p:nvSpPr>
        <p:spPr>
          <a:xfrm>
            <a:off x="4354638" y="4128818"/>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4A542C37-EE78-D429-801B-A8E2BA893EFB}"/>
              </a:ext>
            </a:extLst>
          </p:cNvPr>
          <p:cNvCxnSpPr>
            <a:cxnSpLocks/>
            <a:endCxn id="58" idx="4"/>
          </p:cNvCxnSpPr>
          <p:nvPr/>
        </p:nvCxnSpPr>
        <p:spPr>
          <a:xfrm flipH="1">
            <a:off x="4411311" y="4223701"/>
            <a:ext cx="13128" cy="2092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25AD9EA3-F02D-769C-F6F4-324ADAE6913E}"/>
              </a:ext>
            </a:extLst>
          </p:cNvPr>
          <p:cNvSpPr/>
          <p:nvPr/>
        </p:nvSpPr>
        <p:spPr>
          <a:xfrm>
            <a:off x="4584829" y="443799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BA66FB07-F1FC-2F92-402E-413538393459}"/>
              </a:ext>
            </a:extLst>
          </p:cNvPr>
          <p:cNvCxnSpPr>
            <a:cxnSpLocks/>
          </p:cNvCxnSpPr>
          <p:nvPr/>
        </p:nvCxnSpPr>
        <p:spPr>
          <a:xfrm>
            <a:off x="4654630" y="4532876"/>
            <a:ext cx="0" cy="178296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D86A02ED-E216-2CE3-15B0-20728AFD6F00}"/>
              </a:ext>
            </a:extLst>
          </p:cNvPr>
          <p:cNvSpPr/>
          <p:nvPr/>
        </p:nvSpPr>
        <p:spPr>
          <a:xfrm>
            <a:off x="4341509" y="614692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AE000845-6221-82AB-804F-AEDEB4396CAF}"/>
              </a:ext>
            </a:extLst>
          </p:cNvPr>
          <p:cNvSpPr/>
          <p:nvPr/>
        </p:nvSpPr>
        <p:spPr>
          <a:xfrm>
            <a:off x="4341508" y="582304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D9576792-2ACE-C9BC-56AB-9249696D5A76}"/>
              </a:ext>
            </a:extLst>
          </p:cNvPr>
          <p:cNvSpPr/>
          <p:nvPr/>
        </p:nvSpPr>
        <p:spPr>
          <a:xfrm>
            <a:off x="4341507" y="5516568"/>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D70ABEB-A75B-4521-C22E-BF60A1B2D4F3}"/>
              </a:ext>
            </a:extLst>
          </p:cNvPr>
          <p:cNvSpPr/>
          <p:nvPr/>
        </p:nvSpPr>
        <p:spPr>
          <a:xfrm>
            <a:off x="4575664" y="582304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3F3415C-4199-3400-84FD-3E4B7403121C}"/>
              </a:ext>
            </a:extLst>
          </p:cNvPr>
          <p:cNvSpPr/>
          <p:nvPr/>
        </p:nvSpPr>
        <p:spPr>
          <a:xfrm>
            <a:off x="4784197" y="4745351"/>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7346C71A-F613-ACFC-B713-D918D5C54C2F}"/>
              </a:ext>
            </a:extLst>
          </p:cNvPr>
          <p:cNvCxnSpPr>
            <a:cxnSpLocks/>
            <a:endCxn id="78" idx="4"/>
          </p:cNvCxnSpPr>
          <p:nvPr/>
        </p:nvCxnSpPr>
        <p:spPr>
          <a:xfrm flipH="1">
            <a:off x="4847452" y="4840234"/>
            <a:ext cx="6546" cy="8419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B6307A37-A609-38B5-BBBD-7F8D2F2F3C19}"/>
              </a:ext>
            </a:extLst>
          </p:cNvPr>
          <p:cNvSpPr/>
          <p:nvPr/>
        </p:nvSpPr>
        <p:spPr>
          <a:xfrm>
            <a:off x="4777650" y="551331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C49E9AE-E0C2-ED4A-8EF3-6539CCDD890F}"/>
              </a:ext>
            </a:extLst>
          </p:cNvPr>
          <p:cNvSpPr/>
          <p:nvPr/>
        </p:nvSpPr>
        <p:spPr>
          <a:xfrm>
            <a:off x="4777648" y="525343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6BF7EE6F-360A-BFD3-C55A-5D4C28AD623C}"/>
              </a:ext>
            </a:extLst>
          </p:cNvPr>
          <p:cNvSpPr/>
          <p:nvPr/>
        </p:nvSpPr>
        <p:spPr>
          <a:xfrm>
            <a:off x="4580731" y="6152994"/>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099" name="TextBox 4098">
                <a:extLst>
                  <a:ext uri="{FF2B5EF4-FFF2-40B4-BE49-F238E27FC236}">
                    <a16:creationId xmlns:a16="http://schemas.microsoft.com/office/drawing/2014/main" id="{39DDD44B-356D-0474-85AE-74D9A03C450A}"/>
                  </a:ext>
                </a:extLst>
              </p:cNvPr>
              <p:cNvSpPr txBox="1"/>
              <p:nvPr/>
            </p:nvSpPr>
            <p:spPr>
              <a:xfrm>
                <a:off x="3982031" y="3225631"/>
                <a:ext cx="88481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𝑀</m:t>
                      </m:r>
                    </m:oMath>
                  </m:oMathPara>
                </a14:m>
                <a:endParaRPr lang="en-US" sz="3200" dirty="0"/>
              </a:p>
            </p:txBody>
          </p:sp>
        </mc:Choice>
        <mc:Fallback>
          <p:sp>
            <p:nvSpPr>
              <p:cNvPr id="4099" name="TextBox 4098">
                <a:extLst>
                  <a:ext uri="{FF2B5EF4-FFF2-40B4-BE49-F238E27FC236}">
                    <a16:creationId xmlns:a16="http://schemas.microsoft.com/office/drawing/2014/main" id="{39DDD44B-356D-0474-85AE-74D9A03C450A}"/>
                  </a:ext>
                </a:extLst>
              </p:cNvPr>
              <p:cNvSpPr txBox="1">
                <a:spLocks noRot="1" noChangeAspect="1" noMove="1" noResize="1" noEditPoints="1" noAdjustHandles="1" noChangeArrowheads="1" noChangeShapeType="1" noTextEdit="1"/>
              </p:cNvSpPr>
              <p:nvPr/>
            </p:nvSpPr>
            <p:spPr>
              <a:xfrm>
                <a:off x="3982031" y="3225631"/>
                <a:ext cx="884815"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03" name="TextBox 4102">
                <a:extLst>
                  <a:ext uri="{FF2B5EF4-FFF2-40B4-BE49-F238E27FC236}">
                    <a16:creationId xmlns:a16="http://schemas.microsoft.com/office/drawing/2014/main" id="{47D82AAD-318E-602E-AF44-11EE41092B25}"/>
                  </a:ext>
                </a:extLst>
              </p:cNvPr>
              <p:cNvSpPr txBox="1"/>
              <p:nvPr/>
            </p:nvSpPr>
            <p:spPr>
              <a:xfrm>
                <a:off x="716772" y="4534948"/>
                <a:ext cx="2565952" cy="10780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m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mr>
                          </m:m>
                        </m:e>
                      </m:d>
                    </m:oMath>
                  </m:oMathPara>
                </a14:m>
                <a:endParaRPr lang="en-US" dirty="0"/>
              </a:p>
            </p:txBody>
          </p:sp>
        </mc:Choice>
        <mc:Fallback>
          <p:sp>
            <p:nvSpPr>
              <p:cNvPr id="4103" name="TextBox 4102">
                <a:extLst>
                  <a:ext uri="{FF2B5EF4-FFF2-40B4-BE49-F238E27FC236}">
                    <a16:creationId xmlns:a16="http://schemas.microsoft.com/office/drawing/2014/main" id="{47D82AAD-318E-602E-AF44-11EE41092B25}"/>
                  </a:ext>
                </a:extLst>
              </p:cNvPr>
              <p:cNvSpPr txBox="1">
                <a:spLocks noRot="1" noChangeAspect="1" noMove="1" noResize="1" noEditPoints="1" noAdjustHandles="1" noChangeArrowheads="1" noChangeShapeType="1" noTextEdit="1"/>
              </p:cNvSpPr>
              <p:nvPr/>
            </p:nvSpPr>
            <p:spPr>
              <a:xfrm>
                <a:off x="716772" y="4534948"/>
                <a:ext cx="2565952" cy="107805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7990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5137F-78B0-857A-56B9-25C6BE627528}"/>
            </a:ext>
          </a:extLst>
        </p:cNvPr>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9BC536D1-88AD-A2C9-4446-3721392B94AF}"/>
              </a:ext>
            </a:extLst>
          </p:cNvPr>
          <p:cNvCxnSpPr>
            <a:cxnSpLocks/>
          </p:cNvCxnSpPr>
          <p:nvPr/>
        </p:nvCxnSpPr>
        <p:spPr>
          <a:xfrm>
            <a:off x="4060886" y="3946343"/>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F8D7F60-0C6A-126B-88B7-DCC791FE138E}"/>
              </a:ext>
            </a:extLst>
          </p:cNvPr>
          <p:cNvSpPr>
            <a:spLocks noGrp="1"/>
          </p:cNvSpPr>
          <p:nvPr>
            <p:ph type="title"/>
          </p:nvPr>
        </p:nvSpPr>
        <p:spPr/>
        <p:txBody>
          <a:bodyPr>
            <a:normAutofit/>
          </a:bodyPr>
          <a:lstStyle/>
          <a:p>
            <a:r>
              <a:rPr lang="en-US" sz="4000" b="1" dirty="0"/>
              <a:t>Example</a:t>
            </a:r>
            <a:r>
              <a:rPr lang="en-US" sz="4000" dirty="0"/>
              <a:t>: preparing stabilizer states with Fanout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EEEAB92-890A-C403-5BA4-5E1C779F8013}"/>
                  </a:ext>
                </a:extLst>
              </p:cNvPr>
              <p:cNvSpPr>
                <a:spLocks noGrp="1"/>
              </p:cNvSpPr>
              <p:nvPr>
                <p:ph idx="1"/>
              </p:nvPr>
            </p:nvSpPr>
            <p:spPr>
              <a:xfrm>
                <a:off x="838200" y="1825625"/>
                <a:ext cx="10515600" cy="800986"/>
              </a:xfrm>
            </p:spPr>
            <p:txBody>
              <a:bodyPr>
                <a:normAutofit/>
              </a:bodyPr>
              <a:lstStyle/>
              <a:p>
                <a:pPr marL="0" indent="0">
                  <a:buNone/>
                </a:pPr>
                <a:r>
                  <a:rPr lang="en-US" sz="2600" dirty="0"/>
                  <a:t>Every </a:t>
                </a:r>
                <a14:m>
                  <m:oMath xmlns:m="http://schemas.openxmlformats.org/officeDocument/2006/math">
                    <m:r>
                      <a:rPr lang="en-US" sz="2600" b="0" i="1" smtClean="0">
                        <a:latin typeface="Cambria Math" panose="02040503050406030204" pitchFamily="18" charset="0"/>
                      </a:rPr>
                      <m:t>𝑛</m:t>
                    </m:r>
                  </m:oMath>
                </a14:m>
                <a:r>
                  <a:rPr lang="en-US" sz="2600" dirty="0"/>
                  <a:t>-qubit CNOT circuit can be parallelized to depth </a:t>
                </a:r>
                <a14:m>
                  <m:oMath xmlns:m="http://schemas.openxmlformats.org/officeDocument/2006/math">
                    <m:r>
                      <a:rPr lang="en-US" sz="2600" b="0" i="1" smtClean="0">
                        <a:latin typeface="Cambria Math" panose="02040503050406030204" pitchFamily="18" charset="0"/>
                      </a:rPr>
                      <m:t>3</m:t>
                    </m:r>
                  </m:oMath>
                </a14:m>
                <a:r>
                  <a:rPr lang="en-US" sz="2600" dirty="0"/>
                  <a:t> and </a:t>
                </a:r>
                <a14:m>
                  <m:oMath xmlns:m="http://schemas.openxmlformats.org/officeDocument/2006/math">
                    <m:r>
                      <a:rPr lang="en-US" sz="2600" b="0" i="1" smtClean="0">
                        <a:latin typeface="Cambria Math" panose="02040503050406030204" pitchFamily="18" charset="0"/>
                      </a:rPr>
                      <m:t>𝑛</m:t>
                    </m:r>
                  </m:oMath>
                </a14:m>
                <a:r>
                  <a:rPr lang="en-US" sz="2600" dirty="0"/>
                  <a:t> ancillas.</a:t>
                </a:r>
              </a:p>
              <a:p>
                <a:pPr marL="0" indent="0">
                  <a:buNone/>
                </a:pPr>
                <a:endParaRPr lang="en-US" sz="2600" dirty="0"/>
              </a:p>
              <a:p>
                <a:pPr marL="0" indent="0">
                  <a:buNone/>
                </a:pPr>
                <a:endParaRPr lang="en-US" sz="2600" dirty="0"/>
              </a:p>
              <a:p>
                <a:pPr marL="0" indent="0">
                  <a:buNone/>
                </a:pPr>
                <a:endParaRPr lang="en-US" sz="2600" dirty="0"/>
              </a:p>
            </p:txBody>
          </p:sp>
        </mc:Choice>
        <mc:Fallback>
          <p:sp>
            <p:nvSpPr>
              <p:cNvPr id="3" name="Content Placeholder 2">
                <a:extLst>
                  <a:ext uri="{FF2B5EF4-FFF2-40B4-BE49-F238E27FC236}">
                    <a16:creationId xmlns:a16="http://schemas.microsoft.com/office/drawing/2014/main" id="{6EEEAB92-890A-C403-5BA4-5E1C779F8013}"/>
                  </a:ext>
                </a:extLst>
              </p:cNvPr>
              <p:cNvSpPr>
                <a:spLocks noGrp="1" noRot="1" noChangeAspect="1" noMove="1" noResize="1" noEditPoints="1" noAdjustHandles="1" noChangeArrowheads="1" noChangeShapeType="1" noTextEdit="1"/>
              </p:cNvSpPr>
              <p:nvPr>
                <p:ph idx="1"/>
              </p:nvPr>
            </p:nvSpPr>
            <p:spPr>
              <a:xfrm>
                <a:off x="838200" y="1825625"/>
                <a:ext cx="10515600" cy="800986"/>
              </a:xfrm>
              <a:blipFill>
                <a:blip r:embed="rId3"/>
                <a:stretch>
                  <a:fillRect l="-1086" t="-109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26792E8-EB6F-963B-15AA-D82ACC924E33}"/>
                  </a:ext>
                </a:extLst>
              </p:cNvPr>
              <p:cNvSpPr txBox="1"/>
              <p:nvPr/>
            </p:nvSpPr>
            <p:spPr>
              <a:xfrm>
                <a:off x="2320766" y="2495140"/>
                <a:ext cx="8767482" cy="492443"/>
              </a:xfrm>
              <a:prstGeom prst="rect">
                <a:avLst/>
              </a:prstGeom>
              <a:noFill/>
            </p:spPr>
            <p:txBody>
              <a:bodyPr wrap="square" rtlCol="0">
                <a:spAutoFit/>
              </a:bodyPr>
              <a:lstStyle/>
              <a:p>
                <a:r>
                  <a:rPr lang="en-US" sz="2600" dirty="0"/>
                  <a:t>CNOT circuit </a:t>
                </a:r>
                <a14:m>
                  <m:oMath xmlns:m="http://schemas.openxmlformats.org/officeDocument/2006/math">
                    <m:r>
                      <a:rPr lang="en-US" sz="2600" b="0" i="1" smtClean="0">
                        <a:latin typeface="Cambria Math" panose="02040503050406030204" pitchFamily="18" charset="0"/>
                      </a:rPr>
                      <m:t>≡</m:t>
                    </m:r>
                    <m:r>
                      <a:rPr lang="en-US" sz="2600" i="1">
                        <a:latin typeface="Cambria Math" panose="02040503050406030204" pitchFamily="18" charset="0"/>
                      </a:rPr>
                      <m:t> </m:t>
                    </m:r>
                  </m:oMath>
                </a14:m>
                <a:r>
                  <a:rPr lang="en-US" sz="2600" dirty="0"/>
                  <a:t>invertible matrix </a:t>
                </a:r>
                <a14:m>
                  <m:oMath xmlns:m="http://schemas.openxmlformats.org/officeDocument/2006/math">
                    <m:r>
                      <a:rPr lang="en-US" sz="2600" b="0" i="1" smtClean="0">
                        <a:latin typeface="Cambria Math" panose="02040503050406030204" pitchFamily="18" charset="0"/>
                      </a:rPr>
                      <m:t>𝑀</m:t>
                    </m:r>
                    <m:r>
                      <a:rPr lang="en-US" sz="2600" b="0" i="1" smtClean="0">
                        <a:latin typeface="Cambria Math" panose="02040503050406030204" pitchFamily="18" charset="0"/>
                      </a:rPr>
                      <m:t>∈</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𝔽</m:t>
                        </m:r>
                      </m:e>
                      <m:sub>
                        <m:r>
                          <a:rPr lang="en-US" sz="2600" b="0" i="1" smtClean="0">
                            <a:latin typeface="Cambria Math" panose="02040503050406030204" pitchFamily="18" charset="0"/>
                          </a:rPr>
                          <m:t>2</m:t>
                        </m:r>
                      </m:sub>
                      <m:sup>
                        <m:r>
                          <a:rPr lang="en-US" sz="2600" b="0" i="1" smtClean="0">
                            <a:latin typeface="Cambria Math" panose="02040503050406030204" pitchFamily="18" charset="0"/>
                          </a:rPr>
                          <m:t>𝑛</m:t>
                        </m:r>
                        <m:r>
                          <a:rPr lang="en-US" sz="2600" b="0" i="1" smtClean="0">
                            <a:latin typeface="Cambria Math" panose="02040503050406030204" pitchFamily="18" charset="0"/>
                          </a:rPr>
                          <m:t>×</m:t>
                        </m:r>
                        <m:r>
                          <a:rPr lang="en-US" sz="2600" b="0" i="1" smtClean="0">
                            <a:latin typeface="Cambria Math" panose="02040503050406030204" pitchFamily="18" charset="0"/>
                          </a:rPr>
                          <m:t>𝑛</m:t>
                        </m:r>
                      </m:sup>
                    </m:sSubSup>
                  </m:oMath>
                </a14:m>
                <a:r>
                  <a:rPr lang="en-US" sz="2600" dirty="0"/>
                  <a:t> on </a:t>
                </a:r>
                <a14:m>
                  <m:oMath xmlns:m="http://schemas.openxmlformats.org/officeDocument/2006/math">
                    <m:r>
                      <a:rPr lang="en-US" sz="2600" i="1">
                        <a:latin typeface="Cambria Math" panose="02040503050406030204" pitchFamily="18" charset="0"/>
                      </a:rPr>
                      <m:t>𝑛</m:t>
                    </m:r>
                  </m:oMath>
                </a14:m>
                <a:r>
                  <a:rPr lang="en-US" sz="2600" dirty="0"/>
                  <a:t> bits. </a:t>
                </a:r>
              </a:p>
            </p:txBody>
          </p:sp>
        </mc:Choice>
        <mc:Fallback>
          <p:sp>
            <p:nvSpPr>
              <p:cNvPr id="4" name="TextBox 3">
                <a:extLst>
                  <a:ext uri="{FF2B5EF4-FFF2-40B4-BE49-F238E27FC236}">
                    <a16:creationId xmlns:a16="http://schemas.microsoft.com/office/drawing/2014/main" id="{D26792E8-EB6F-963B-15AA-D82ACC924E33}"/>
                  </a:ext>
                </a:extLst>
              </p:cNvPr>
              <p:cNvSpPr txBox="1">
                <a:spLocks noRot="1" noChangeAspect="1" noMove="1" noResize="1" noEditPoints="1" noAdjustHandles="1" noChangeArrowheads="1" noChangeShapeType="1" noTextEdit="1"/>
              </p:cNvSpPr>
              <p:nvPr/>
            </p:nvSpPr>
            <p:spPr>
              <a:xfrm>
                <a:off x="2320766" y="2495140"/>
                <a:ext cx="8767482" cy="492443"/>
              </a:xfrm>
              <a:prstGeom prst="rect">
                <a:avLst/>
              </a:prstGeom>
              <a:blipFill>
                <a:blip r:embed="rId4"/>
                <a:stretch>
                  <a:fillRect l="-1156" t="-10000" b="-27500"/>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AAAF9066-7FFD-ED0C-C1D6-580B9F230FDD}"/>
              </a:ext>
            </a:extLst>
          </p:cNvPr>
          <p:cNvCxnSpPr>
            <a:cxnSpLocks/>
          </p:cNvCxnSpPr>
          <p:nvPr/>
        </p:nvCxnSpPr>
        <p:spPr>
          <a:xfrm>
            <a:off x="4060886" y="533949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B69DE7A-DC66-8FA2-6E4A-4785ED61FAA5}"/>
              </a:ext>
            </a:extLst>
          </p:cNvPr>
          <p:cNvCxnSpPr>
            <a:cxnSpLocks/>
          </p:cNvCxnSpPr>
          <p:nvPr/>
        </p:nvCxnSpPr>
        <p:spPr>
          <a:xfrm>
            <a:off x="4060886" y="5601497"/>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401983A-4C90-82C5-EDD4-54AA360EC5AA}"/>
              </a:ext>
            </a:extLst>
          </p:cNvPr>
          <p:cNvCxnSpPr>
            <a:cxnSpLocks/>
          </p:cNvCxnSpPr>
          <p:nvPr/>
        </p:nvCxnSpPr>
        <p:spPr>
          <a:xfrm>
            <a:off x="4060886" y="591360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070401-66F5-8246-BB33-8DE875F983A9}"/>
              </a:ext>
            </a:extLst>
          </p:cNvPr>
          <p:cNvCxnSpPr>
            <a:cxnSpLocks/>
          </p:cNvCxnSpPr>
          <p:nvPr/>
        </p:nvCxnSpPr>
        <p:spPr>
          <a:xfrm>
            <a:off x="4060886" y="6233385"/>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C652740-274F-0719-368F-41EB7D298CC8}"/>
                  </a:ext>
                </a:extLst>
              </p:cNvPr>
              <p:cNvSpPr txBox="1"/>
              <p:nvPr/>
            </p:nvSpPr>
            <p:spPr>
              <a:xfrm>
                <a:off x="3574273" y="5120138"/>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12" name="TextBox 11">
                <a:extLst>
                  <a:ext uri="{FF2B5EF4-FFF2-40B4-BE49-F238E27FC236}">
                    <a16:creationId xmlns:a16="http://schemas.microsoft.com/office/drawing/2014/main" id="{5C652740-274F-0719-368F-41EB7D298CC8}"/>
                  </a:ext>
                </a:extLst>
              </p:cNvPr>
              <p:cNvSpPr txBox="1">
                <a:spLocks noRot="1" noChangeAspect="1" noMove="1" noResize="1" noEditPoints="1" noAdjustHandles="1" noChangeArrowheads="1" noChangeShapeType="1" noTextEdit="1"/>
              </p:cNvSpPr>
              <p:nvPr/>
            </p:nvSpPr>
            <p:spPr>
              <a:xfrm>
                <a:off x="3574273" y="5120138"/>
                <a:ext cx="424779" cy="369332"/>
              </a:xfrm>
              <a:prstGeom prst="rect">
                <a:avLst/>
              </a:prstGeom>
              <a:blipFill>
                <a:blip r:embed="rId5"/>
                <a:stretch>
                  <a:fillRect l="-5882" r="-14706"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5CCF2A0D-5D83-7C9C-037D-B44D1B242B05}"/>
                  </a:ext>
                </a:extLst>
              </p:cNvPr>
              <p:cNvSpPr txBox="1"/>
              <p:nvPr/>
            </p:nvSpPr>
            <p:spPr>
              <a:xfrm>
                <a:off x="3574273" y="5427514"/>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13" name="TextBox 12">
                <a:extLst>
                  <a:ext uri="{FF2B5EF4-FFF2-40B4-BE49-F238E27FC236}">
                    <a16:creationId xmlns:a16="http://schemas.microsoft.com/office/drawing/2014/main" id="{5CCF2A0D-5D83-7C9C-037D-B44D1B242B05}"/>
                  </a:ext>
                </a:extLst>
              </p:cNvPr>
              <p:cNvSpPr txBox="1">
                <a:spLocks noRot="1" noChangeAspect="1" noMove="1" noResize="1" noEditPoints="1" noAdjustHandles="1" noChangeArrowheads="1" noChangeShapeType="1" noTextEdit="1"/>
              </p:cNvSpPr>
              <p:nvPr/>
            </p:nvSpPr>
            <p:spPr>
              <a:xfrm>
                <a:off x="3574273" y="5427514"/>
                <a:ext cx="424779" cy="369332"/>
              </a:xfrm>
              <a:prstGeom prst="rect">
                <a:avLst/>
              </a:prstGeom>
              <a:blipFill>
                <a:blip r:embed="rId6"/>
                <a:stretch>
                  <a:fillRect l="-5882" r="-14706"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1510BF7E-BA80-3866-7142-7AB22677449D}"/>
                  </a:ext>
                </a:extLst>
              </p:cNvPr>
              <p:cNvSpPr txBox="1"/>
              <p:nvPr/>
            </p:nvSpPr>
            <p:spPr>
              <a:xfrm>
                <a:off x="3574273" y="5716776"/>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14" name="TextBox 13">
                <a:extLst>
                  <a:ext uri="{FF2B5EF4-FFF2-40B4-BE49-F238E27FC236}">
                    <a16:creationId xmlns:a16="http://schemas.microsoft.com/office/drawing/2014/main" id="{1510BF7E-BA80-3866-7142-7AB22677449D}"/>
                  </a:ext>
                </a:extLst>
              </p:cNvPr>
              <p:cNvSpPr txBox="1">
                <a:spLocks noRot="1" noChangeAspect="1" noMove="1" noResize="1" noEditPoints="1" noAdjustHandles="1" noChangeArrowheads="1" noChangeShapeType="1" noTextEdit="1"/>
              </p:cNvSpPr>
              <p:nvPr/>
            </p:nvSpPr>
            <p:spPr>
              <a:xfrm>
                <a:off x="3574273" y="5716776"/>
                <a:ext cx="424779" cy="369332"/>
              </a:xfrm>
              <a:prstGeom prst="rect">
                <a:avLst/>
              </a:prstGeom>
              <a:blipFill>
                <a:blip r:embed="rId5"/>
                <a:stretch>
                  <a:fillRect l="-5882" r="-14706"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662144E-0D46-BFC8-336E-13BB43F7D947}"/>
                  </a:ext>
                </a:extLst>
              </p:cNvPr>
              <p:cNvSpPr txBox="1"/>
              <p:nvPr/>
            </p:nvSpPr>
            <p:spPr>
              <a:xfrm>
                <a:off x="3574273" y="6024152"/>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16" name="TextBox 15">
                <a:extLst>
                  <a:ext uri="{FF2B5EF4-FFF2-40B4-BE49-F238E27FC236}">
                    <a16:creationId xmlns:a16="http://schemas.microsoft.com/office/drawing/2014/main" id="{9662144E-0D46-BFC8-336E-13BB43F7D947}"/>
                  </a:ext>
                </a:extLst>
              </p:cNvPr>
              <p:cNvSpPr txBox="1">
                <a:spLocks noRot="1" noChangeAspect="1" noMove="1" noResize="1" noEditPoints="1" noAdjustHandles="1" noChangeArrowheads="1" noChangeShapeType="1" noTextEdit="1"/>
              </p:cNvSpPr>
              <p:nvPr/>
            </p:nvSpPr>
            <p:spPr>
              <a:xfrm>
                <a:off x="3574273" y="6024152"/>
                <a:ext cx="424779" cy="369332"/>
              </a:xfrm>
              <a:prstGeom prst="rect">
                <a:avLst/>
              </a:prstGeom>
              <a:blipFill>
                <a:blip r:embed="rId6"/>
                <a:stretch>
                  <a:fillRect l="-5882" r="-14706" b="-13333"/>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AB362879-5407-E782-F5CF-A948F37A5BBA}"/>
              </a:ext>
            </a:extLst>
          </p:cNvPr>
          <p:cNvCxnSpPr>
            <a:cxnSpLocks/>
            <a:stCxn id="19" idx="0"/>
            <a:endCxn id="18" idx="4"/>
          </p:cNvCxnSpPr>
          <p:nvPr/>
        </p:nvCxnSpPr>
        <p:spPr>
          <a:xfrm>
            <a:off x="5539944" y="4109627"/>
            <a:ext cx="1" cy="13259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72F6D8A3-B34F-41BB-495E-ECFC6EFFB7E9}"/>
              </a:ext>
            </a:extLst>
          </p:cNvPr>
          <p:cNvSpPr/>
          <p:nvPr/>
        </p:nvSpPr>
        <p:spPr>
          <a:xfrm>
            <a:off x="5470143" y="5266670"/>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E502131-3AF5-3502-A482-6373D4887DA1}"/>
              </a:ext>
            </a:extLst>
          </p:cNvPr>
          <p:cNvSpPr/>
          <p:nvPr/>
        </p:nvSpPr>
        <p:spPr>
          <a:xfrm>
            <a:off x="5470142" y="410962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B6F7452-26F8-D896-3118-12F205825B9E}"/>
              </a:ext>
            </a:extLst>
          </p:cNvPr>
          <p:cNvSpPr/>
          <p:nvPr/>
        </p:nvSpPr>
        <p:spPr>
          <a:xfrm>
            <a:off x="5470142" y="442185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3E3738B3-A7A5-94A1-9577-247535217646}"/>
              </a:ext>
            </a:extLst>
          </p:cNvPr>
          <p:cNvCxnSpPr>
            <a:cxnSpLocks/>
          </p:cNvCxnSpPr>
          <p:nvPr/>
        </p:nvCxnSpPr>
        <p:spPr>
          <a:xfrm>
            <a:off x="4060886" y="4208346"/>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2280BC-D77C-E82E-95BF-F238D171AA6F}"/>
              </a:ext>
            </a:extLst>
          </p:cNvPr>
          <p:cNvCxnSpPr>
            <a:cxnSpLocks/>
          </p:cNvCxnSpPr>
          <p:nvPr/>
        </p:nvCxnSpPr>
        <p:spPr>
          <a:xfrm>
            <a:off x="4060886" y="4520453"/>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2ECCB7-C47A-037E-BE0E-8D08D6B52073}"/>
              </a:ext>
            </a:extLst>
          </p:cNvPr>
          <p:cNvCxnSpPr>
            <a:cxnSpLocks/>
          </p:cNvCxnSpPr>
          <p:nvPr/>
        </p:nvCxnSpPr>
        <p:spPr>
          <a:xfrm>
            <a:off x="4060886" y="484023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DBD97DC3-18EB-4783-CE96-CE88C51FB18F}"/>
                  </a:ext>
                </a:extLst>
              </p:cNvPr>
              <p:cNvSpPr txBox="1"/>
              <p:nvPr/>
            </p:nvSpPr>
            <p:spPr>
              <a:xfrm>
                <a:off x="3574273" y="3726987"/>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p:sp>
            <p:nvSpPr>
              <p:cNvPr id="29" name="TextBox 28">
                <a:extLst>
                  <a:ext uri="{FF2B5EF4-FFF2-40B4-BE49-F238E27FC236}">
                    <a16:creationId xmlns:a16="http://schemas.microsoft.com/office/drawing/2014/main" id="{DBD97DC3-18EB-4783-CE96-CE88C51FB18F}"/>
                  </a:ext>
                </a:extLst>
              </p:cNvPr>
              <p:cNvSpPr txBox="1">
                <a:spLocks noRot="1" noChangeAspect="1" noMove="1" noResize="1" noEditPoints="1" noAdjustHandles="1" noChangeArrowheads="1" noChangeShapeType="1" noTextEdit="1"/>
              </p:cNvSpPr>
              <p:nvPr/>
            </p:nvSpPr>
            <p:spPr>
              <a:xfrm>
                <a:off x="3574273" y="3726987"/>
                <a:ext cx="424779" cy="369332"/>
              </a:xfrm>
              <a:prstGeom prst="rect">
                <a:avLst/>
              </a:prstGeom>
              <a:blipFill>
                <a:blip r:embed="rId7"/>
                <a:stretch>
                  <a:fillRect l="-5882" r="-35294"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4C9AF22E-83A7-9F91-B77C-3F62B9887156}"/>
                  </a:ext>
                </a:extLst>
              </p:cNvPr>
              <p:cNvSpPr txBox="1"/>
              <p:nvPr/>
            </p:nvSpPr>
            <p:spPr>
              <a:xfrm>
                <a:off x="3574273" y="4034363"/>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m:oMathPara>
                </a14:m>
                <a:endParaRPr lang="en-US" dirty="0"/>
              </a:p>
            </p:txBody>
          </p:sp>
        </mc:Choice>
        <mc:Fallback>
          <p:sp>
            <p:nvSpPr>
              <p:cNvPr id="30" name="TextBox 29">
                <a:extLst>
                  <a:ext uri="{FF2B5EF4-FFF2-40B4-BE49-F238E27FC236}">
                    <a16:creationId xmlns:a16="http://schemas.microsoft.com/office/drawing/2014/main" id="{4C9AF22E-83A7-9F91-B77C-3F62B9887156}"/>
                  </a:ext>
                </a:extLst>
              </p:cNvPr>
              <p:cNvSpPr txBox="1">
                <a:spLocks noRot="1" noChangeAspect="1" noMove="1" noResize="1" noEditPoints="1" noAdjustHandles="1" noChangeArrowheads="1" noChangeShapeType="1" noTextEdit="1"/>
              </p:cNvSpPr>
              <p:nvPr/>
            </p:nvSpPr>
            <p:spPr>
              <a:xfrm>
                <a:off x="3574273" y="4034363"/>
                <a:ext cx="424779" cy="369332"/>
              </a:xfrm>
              <a:prstGeom prst="rect">
                <a:avLst/>
              </a:prstGeom>
              <a:blipFill>
                <a:blip r:embed="rId8"/>
                <a:stretch>
                  <a:fillRect l="-5882" r="-38235"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65086CFA-12A1-3879-4499-E80B4E97FB61}"/>
                  </a:ext>
                </a:extLst>
              </p:cNvPr>
              <p:cNvSpPr txBox="1"/>
              <p:nvPr/>
            </p:nvSpPr>
            <p:spPr>
              <a:xfrm>
                <a:off x="3574273" y="4323625"/>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m:oMathPara>
                </a14:m>
                <a:endParaRPr lang="en-US" dirty="0"/>
              </a:p>
            </p:txBody>
          </p:sp>
        </mc:Choice>
        <mc:Fallback>
          <p:sp>
            <p:nvSpPr>
              <p:cNvPr id="31" name="TextBox 30">
                <a:extLst>
                  <a:ext uri="{FF2B5EF4-FFF2-40B4-BE49-F238E27FC236}">
                    <a16:creationId xmlns:a16="http://schemas.microsoft.com/office/drawing/2014/main" id="{65086CFA-12A1-3879-4499-E80B4E97FB61}"/>
                  </a:ext>
                </a:extLst>
              </p:cNvPr>
              <p:cNvSpPr txBox="1">
                <a:spLocks noRot="1" noChangeAspect="1" noMove="1" noResize="1" noEditPoints="1" noAdjustHandles="1" noChangeArrowheads="1" noChangeShapeType="1" noTextEdit="1"/>
              </p:cNvSpPr>
              <p:nvPr/>
            </p:nvSpPr>
            <p:spPr>
              <a:xfrm>
                <a:off x="3574273" y="4323625"/>
                <a:ext cx="424779" cy="369332"/>
              </a:xfrm>
              <a:prstGeom prst="rect">
                <a:avLst/>
              </a:prstGeom>
              <a:blipFill>
                <a:blip r:embed="rId9"/>
                <a:stretch>
                  <a:fillRect l="-5882" r="-38235"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75334B6C-9050-632F-D587-DE0FEFD5ED8E}"/>
                  </a:ext>
                </a:extLst>
              </p:cNvPr>
              <p:cNvSpPr txBox="1"/>
              <p:nvPr/>
            </p:nvSpPr>
            <p:spPr>
              <a:xfrm>
                <a:off x="3574273" y="4631001"/>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r>
                        <a:rPr lang="en-US" b="0" i="1" smtClean="0">
                          <a:latin typeface="Cambria Math" panose="02040503050406030204" pitchFamily="18" charset="0"/>
                        </a:rPr>
                        <m:t>⟩</m:t>
                      </m:r>
                    </m:oMath>
                  </m:oMathPara>
                </a14:m>
                <a:endParaRPr lang="en-US" dirty="0"/>
              </a:p>
            </p:txBody>
          </p:sp>
        </mc:Choice>
        <mc:Fallback>
          <p:sp>
            <p:nvSpPr>
              <p:cNvPr id="32" name="TextBox 31">
                <a:extLst>
                  <a:ext uri="{FF2B5EF4-FFF2-40B4-BE49-F238E27FC236}">
                    <a16:creationId xmlns:a16="http://schemas.microsoft.com/office/drawing/2014/main" id="{75334B6C-9050-632F-D587-DE0FEFD5ED8E}"/>
                  </a:ext>
                </a:extLst>
              </p:cNvPr>
              <p:cNvSpPr txBox="1">
                <a:spLocks noRot="1" noChangeAspect="1" noMove="1" noResize="1" noEditPoints="1" noAdjustHandles="1" noChangeArrowheads="1" noChangeShapeType="1" noTextEdit="1"/>
              </p:cNvSpPr>
              <p:nvPr/>
            </p:nvSpPr>
            <p:spPr>
              <a:xfrm>
                <a:off x="3574273" y="4631001"/>
                <a:ext cx="424779" cy="369332"/>
              </a:xfrm>
              <a:prstGeom prst="rect">
                <a:avLst/>
              </a:prstGeom>
              <a:blipFill>
                <a:blip r:embed="rId10"/>
                <a:stretch>
                  <a:fillRect l="-5882" r="-38235" b="-13333"/>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A3223A82-B491-ABD6-C4A6-B3336E8A0A70}"/>
              </a:ext>
            </a:extLst>
          </p:cNvPr>
          <p:cNvCxnSpPr>
            <a:cxnSpLocks/>
            <a:stCxn id="37" idx="0"/>
            <a:endCxn id="34" idx="4"/>
          </p:cNvCxnSpPr>
          <p:nvPr/>
        </p:nvCxnSpPr>
        <p:spPr>
          <a:xfrm>
            <a:off x="6352584" y="3853987"/>
            <a:ext cx="1" cy="24632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21CF7C0-5ADF-F356-0A0C-A04CCE808118}"/>
              </a:ext>
            </a:extLst>
          </p:cNvPr>
          <p:cNvSpPr/>
          <p:nvPr/>
        </p:nvSpPr>
        <p:spPr>
          <a:xfrm>
            <a:off x="6282783" y="6148324"/>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3DBE09E-3CBC-0450-048A-E06D9E5D2060}"/>
              </a:ext>
            </a:extLst>
          </p:cNvPr>
          <p:cNvSpPr/>
          <p:nvPr/>
        </p:nvSpPr>
        <p:spPr>
          <a:xfrm>
            <a:off x="6282782" y="4114165"/>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AC83463-BE1F-F2E0-CA48-3E549239E99C}"/>
              </a:ext>
            </a:extLst>
          </p:cNvPr>
          <p:cNvSpPr/>
          <p:nvPr/>
        </p:nvSpPr>
        <p:spPr>
          <a:xfrm>
            <a:off x="6282782" y="4426391"/>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B50EBDD-5B08-2A69-CD26-8C8D86D41927}"/>
              </a:ext>
            </a:extLst>
          </p:cNvPr>
          <p:cNvSpPr/>
          <p:nvPr/>
        </p:nvSpPr>
        <p:spPr>
          <a:xfrm>
            <a:off x="6282782" y="385398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7B290AE-BDAA-267C-EF46-0DC1A5C1D761}"/>
              </a:ext>
            </a:extLst>
          </p:cNvPr>
          <p:cNvSpPr/>
          <p:nvPr/>
        </p:nvSpPr>
        <p:spPr>
          <a:xfrm>
            <a:off x="4184263" y="386315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7627FA03-EC15-81FA-1124-6F94F81D8CAD}"/>
              </a:ext>
            </a:extLst>
          </p:cNvPr>
          <p:cNvCxnSpPr>
            <a:cxnSpLocks/>
            <a:endCxn id="50" idx="4"/>
          </p:cNvCxnSpPr>
          <p:nvPr/>
        </p:nvCxnSpPr>
        <p:spPr>
          <a:xfrm flipH="1">
            <a:off x="4242663" y="3958036"/>
            <a:ext cx="11401" cy="235943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5A4DFDCA-D74F-75F8-56F6-896F8BF89ECD}"/>
              </a:ext>
            </a:extLst>
          </p:cNvPr>
          <p:cNvSpPr/>
          <p:nvPr/>
        </p:nvSpPr>
        <p:spPr>
          <a:xfrm>
            <a:off x="4172861" y="525503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FD0C36A-B1D0-A059-C58B-9F1046453249}"/>
              </a:ext>
            </a:extLst>
          </p:cNvPr>
          <p:cNvSpPr/>
          <p:nvPr/>
        </p:nvSpPr>
        <p:spPr>
          <a:xfrm>
            <a:off x="4172861" y="6148546"/>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E6923F5-4C96-9F1F-24BB-84D818A6FBF7}"/>
              </a:ext>
            </a:extLst>
          </p:cNvPr>
          <p:cNvSpPr/>
          <p:nvPr/>
        </p:nvSpPr>
        <p:spPr>
          <a:xfrm>
            <a:off x="4354638" y="4128818"/>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C3BE2ABF-4610-EF91-8A8A-AE40691CF3DB}"/>
              </a:ext>
            </a:extLst>
          </p:cNvPr>
          <p:cNvCxnSpPr>
            <a:cxnSpLocks/>
            <a:endCxn id="58" idx="4"/>
          </p:cNvCxnSpPr>
          <p:nvPr/>
        </p:nvCxnSpPr>
        <p:spPr>
          <a:xfrm flipH="1">
            <a:off x="4411311" y="4223701"/>
            <a:ext cx="13128" cy="2092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790E4CC7-F22A-F15A-4521-81F5B9E3E152}"/>
              </a:ext>
            </a:extLst>
          </p:cNvPr>
          <p:cNvSpPr/>
          <p:nvPr/>
        </p:nvSpPr>
        <p:spPr>
          <a:xfrm>
            <a:off x="4584829" y="443799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90E3B3A-D76B-9F17-72CB-A7F64FB60EAC}"/>
              </a:ext>
            </a:extLst>
          </p:cNvPr>
          <p:cNvCxnSpPr>
            <a:cxnSpLocks/>
          </p:cNvCxnSpPr>
          <p:nvPr/>
        </p:nvCxnSpPr>
        <p:spPr>
          <a:xfrm>
            <a:off x="4654630" y="4532876"/>
            <a:ext cx="0" cy="178296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F3790E2B-FB21-6110-D182-4B26B21A177D}"/>
              </a:ext>
            </a:extLst>
          </p:cNvPr>
          <p:cNvSpPr/>
          <p:nvPr/>
        </p:nvSpPr>
        <p:spPr>
          <a:xfrm>
            <a:off x="4341509" y="614692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DFF4CAC-8CC2-7DA9-34B0-C05D8B1B8A23}"/>
              </a:ext>
            </a:extLst>
          </p:cNvPr>
          <p:cNvSpPr/>
          <p:nvPr/>
        </p:nvSpPr>
        <p:spPr>
          <a:xfrm>
            <a:off x="4341508" y="582304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6028D13D-174D-A3A2-012C-43B9D12ADBA0}"/>
              </a:ext>
            </a:extLst>
          </p:cNvPr>
          <p:cNvSpPr/>
          <p:nvPr/>
        </p:nvSpPr>
        <p:spPr>
          <a:xfrm>
            <a:off x="4341507" y="5516568"/>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EE454F9-77FB-9ACD-F807-598E93162A57}"/>
              </a:ext>
            </a:extLst>
          </p:cNvPr>
          <p:cNvSpPr/>
          <p:nvPr/>
        </p:nvSpPr>
        <p:spPr>
          <a:xfrm>
            <a:off x="4575664" y="582304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A3D70FE-F69B-A8CC-ED29-FC8FC9A000AC}"/>
              </a:ext>
            </a:extLst>
          </p:cNvPr>
          <p:cNvSpPr/>
          <p:nvPr/>
        </p:nvSpPr>
        <p:spPr>
          <a:xfrm>
            <a:off x="4784197" y="4745351"/>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FD3BCE11-D10D-AF7D-AA40-1E3B318BCAFF}"/>
              </a:ext>
            </a:extLst>
          </p:cNvPr>
          <p:cNvCxnSpPr>
            <a:cxnSpLocks/>
            <a:endCxn id="78" idx="4"/>
          </p:cNvCxnSpPr>
          <p:nvPr/>
        </p:nvCxnSpPr>
        <p:spPr>
          <a:xfrm flipH="1">
            <a:off x="4847452" y="4840234"/>
            <a:ext cx="6546" cy="8419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3FA58B14-938B-13F1-0F08-1ACB029B32F3}"/>
              </a:ext>
            </a:extLst>
          </p:cNvPr>
          <p:cNvSpPr/>
          <p:nvPr/>
        </p:nvSpPr>
        <p:spPr>
          <a:xfrm>
            <a:off x="4777650" y="551331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8DF2B6BF-567E-841A-9BB3-A2FA5FC083B5}"/>
              </a:ext>
            </a:extLst>
          </p:cNvPr>
          <p:cNvSpPr/>
          <p:nvPr/>
        </p:nvSpPr>
        <p:spPr>
          <a:xfrm>
            <a:off x="4777648" y="525343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91AE18B-3EE1-A862-6711-101416B2B728}"/>
              </a:ext>
            </a:extLst>
          </p:cNvPr>
          <p:cNvSpPr/>
          <p:nvPr/>
        </p:nvSpPr>
        <p:spPr>
          <a:xfrm>
            <a:off x="4580731" y="6152994"/>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8D1C5CB8-893B-B47E-9D07-60550D864AF5}"/>
              </a:ext>
            </a:extLst>
          </p:cNvPr>
          <p:cNvCxnSpPr>
            <a:cxnSpLocks/>
            <a:stCxn id="94" idx="0"/>
            <a:endCxn id="91" idx="4"/>
          </p:cNvCxnSpPr>
          <p:nvPr/>
        </p:nvCxnSpPr>
        <p:spPr>
          <a:xfrm>
            <a:off x="6058234" y="3863153"/>
            <a:ext cx="1" cy="214626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8AF746AD-EBD5-2065-5F62-03ECEBBC74CE}"/>
              </a:ext>
            </a:extLst>
          </p:cNvPr>
          <p:cNvSpPr/>
          <p:nvPr/>
        </p:nvSpPr>
        <p:spPr>
          <a:xfrm>
            <a:off x="5988433" y="5840498"/>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F743652F-0489-708D-4D52-DC8367273EEE}"/>
              </a:ext>
            </a:extLst>
          </p:cNvPr>
          <p:cNvSpPr/>
          <p:nvPr/>
        </p:nvSpPr>
        <p:spPr>
          <a:xfrm>
            <a:off x="5988432" y="4123331"/>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FFAAF14-3C59-E476-068B-775DC222ECCE}"/>
              </a:ext>
            </a:extLst>
          </p:cNvPr>
          <p:cNvSpPr/>
          <p:nvPr/>
        </p:nvSpPr>
        <p:spPr>
          <a:xfrm>
            <a:off x="5988432" y="474387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D504F49B-E1C9-FEC9-A46E-821406645F14}"/>
              </a:ext>
            </a:extLst>
          </p:cNvPr>
          <p:cNvSpPr/>
          <p:nvPr/>
        </p:nvSpPr>
        <p:spPr>
          <a:xfrm>
            <a:off x="5988432" y="386315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D2A78ADC-E801-9325-33B8-D6EE8706FF14}"/>
              </a:ext>
            </a:extLst>
          </p:cNvPr>
          <p:cNvCxnSpPr>
            <a:cxnSpLocks/>
            <a:stCxn id="97" idx="0"/>
            <a:endCxn id="96" idx="4"/>
          </p:cNvCxnSpPr>
          <p:nvPr/>
        </p:nvCxnSpPr>
        <p:spPr>
          <a:xfrm>
            <a:off x="5810573" y="4109627"/>
            <a:ext cx="1" cy="159348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8A360FA6-8C9B-6316-5E89-044DB329484D}"/>
              </a:ext>
            </a:extLst>
          </p:cNvPr>
          <p:cNvSpPr/>
          <p:nvPr/>
        </p:nvSpPr>
        <p:spPr>
          <a:xfrm>
            <a:off x="5740772" y="5534186"/>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DAB4CD46-2E80-8D55-4D0A-210D418B32A3}"/>
              </a:ext>
            </a:extLst>
          </p:cNvPr>
          <p:cNvSpPr/>
          <p:nvPr/>
        </p:nvSpPr>
        <p:spPr>
          <a:xfrm>
            <a:off x="5740771" y="410962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994E9FFE-14EA-E0A4-8277-BCC9056CEA07}"/>
              </a:ext>
            </a:extLst>
          </p:cNvPr>
          <p:cNvSpPr/>
          <p:nvPr/>
        </p:nvSpPr>
        <p:spPr>
          <a:xfrm>
            <a:off x="5740771" y="442185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A58F7AA2-E7B1-5FFC-A9CF-0FBF9DF560B1}"/>
              </a:ext>
            </a:extLst>
          </p:cNvPr>
          <p:cNvSpPr/>
          <p:nvPr/>
        </p:nvSpPr>
        <p:spPr>
          <a:xfrm>
            <a:off x="5465855" y="474163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CD6A841A-A5D9-6229-BBFE-13BEC2762C9E}"/>
              </a:ext>
            </a:extLst>
          </p:cNvPr>
          <p:cNvSpPr/>
          <p:nvPr/>
        </p:nvSpPr>
        <p:spPr>
          <a:xfrm>
            <a:off x="6288068" y="4756349"/>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099" name="TextBox 4098">
                <a:extLst>
                  <a:ext uri="{FF2B5EF4-FFF2-40B4-BE49-F238E27FC236}">
                    <a16:creationId xmlns:a16="http://schemas.microsoft.com/office/drawing/2014/main" id="{22D5DD90-2D53-4CFB-1DE6-CC413AFE3969}"/>
                  </a:ext>
                </a:extLst>
              </p:cNvPr>
              <p:cNvSpPr txBox="1"/>
              <p:nvPr/>
            </p:nvSpPr>
            <p:spPr>
              <a:xfrm>
                <a:off x="3982031" y="3225631"/>
                <a:ext cx="88481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𝑀</m:t>
                      </m:r>
                    </m:oMath>
                  </m:oMathPara>
                </a14:m>
                <a:endParaRPr lang="en-US" sz="3200" dirty="0"/>
              </a:p>
            </p:txBody>
          </p:sp>
        </mc:Choice>
        <mc:Fallback>
          <p:sp>
            <p:nvSpPr>
              <p:cNvPr id="4099" name="TextBox 4098">
                <a:extLst>
                  <a:ext uri="{FF2B5EF4-FFF2-40B4-BE49-F238E27FC236}">
                    <a16:creationId xmlns:a16="http://schemas.microsoft.com/office/drawing/2014/main" id="{22D5DD90-2D53-4CFB-1DE6-CC413AFE3969}"/>
                  </a:ext>
                </a:extLst>
              </p:cNvPr>
              <p:cNvSpPr txBox="1">
                <a:spLocks noRot="1" noChangeAspect="1" noMove="1" noResize="1" noEditPoints="1" noAdjustHandles="1" noChangeArrowheads="1" noChangeShapeType="1" noTextEdit="1"/>
              </p:cNvSpPr>
              <p:nvPr/>
            </p:nvSpPr>
            <p:spPr>
              <a:xfrm>
                <a:off x="3982031" y="3225631"/>
                <a:ext cx="884815"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00" name="TextBox 4099">
                <a:extLst>
                  <a:ext uri="{FF2B5EF4-FFF2-40B4-BE49-F238E27FC236}">
                    <a16:creationId xmlns:a16="http://schemas.microsoft.com/office/drawing/2014/main" id="{EFDA6C4E-111D-0746-6F91-5FB3ECC17FFB}"/>
                  </a:ext>
                </a:extLst>
              </p:cNvPr>
              <p:cNvSpPr txBox="1"/>
              <p:nvPr/>
            </p:nvSpPr>
            <p:spPr>
              <a:xfrm>
                <a:off x="5554202" y="3219485"/>
                <a:ext cx="88481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𝑀</m:t>
                          </m:r>
                        </m:e>
                        <m:sup>
                          <m:r>
                            <a:rPr lang="en-US" sz="3200" b="0" i="1" smtClean="0">
                              <a:latin typeface="Cambria Math" panose="02040503050406030204" pitchFamily="18" charset="0"/>
                            </a:rPr>
                            <m:t>−1</m:t>
                          </m:r>
                        </m:sup>
                      </m:sSup>
                    </m:oMath>
                  </m:oMathPara>
                </a14:m>
                <a:endParaRPr lang="en-US" sz="3200" dirty="0"/>
              </a:p>
            </p:txBody>
          </p:sp>
        </mc:Choice>
        <mc:Fallback>
          <p:sp>
            <p:nvSpPr>
              <p:cNvPr id="4100" name="TextBox 4099">
                <a:extLst>
                  <a:ext uri="{FF2B5EF4-FFF2-40B4-BE49-F238E27FC236}">
                    <a16:creationId xmlns:a16="http://schemas.microsoft.com/office/drawing/2014/main" id="{EFDA6C4E-111D-0746-6F91-5FB3ECC17FFB}"/>
                  </a:ext>
                </a:extLst>
              </p:cNvPr>
              <p:cNvSpPr txBox="1">
                <a:spLocks noRot="1" noChangeAspect="1" noMove="1" noResize="1" noEditPoints="1" noAdjustHandles="1" noChangeArrowheads="1" noChangeShapeType="1" noTextEdit="1"/>
              </p:cNvSpPr>
              <p:nvPr/>
            </p:nvSpPr>
            <p:spPr>
              <a:xfrm>
                <a:off x="5554202" y="3219485"/>
                <a:ext cx="884815" cy="584775"/>
              </a:xfrm>
              <a:prstGeom prst="rect">
                <a:avLst/>
              </a:prstGeom>
              <a:blipFill>
                <a:blip r:embed="rId12"/>
                <a:stretch>
                  <a:fillRect l="-5714" r="-5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03" name="TextBox 4102">
                <a:extLst>
                  <a:ext uri="{FF2B5EF4-FFF2-40B4-BE49-F238E27FC236}">
                    <a16:creationId xmlns:a16="http://schemas.microsoft.com/office/drawing/2014/main" id="{CA0ABC13-68E9-F8E4-CC59-B83CEA4FDCD8}"/>
                  </a:ext>
                </a:extLst>
              </p:cNvPr>
              <p:cNvSpPr txBox="1"/>
              <p:nvPr/>
            </p:nvSpPr>
            <p:spPr>
              <a:xfrm>
                <a:off x="716772" y="4534948"/>
                <a:ext cx="2565952" cy="10780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m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mr>
                          </m:m>
                        </m:e>
                      </m:d>
                    </m:oMath>
                  </m:oMathPara>
                </a14:m>
                <a:endParaRPr lang="en-US" dirty="0"/>
              </a:p>
            </p:txBody>
          </p:sp>
        </mc:Choice>
        <mc:Fallback>
          <p:sp>
            <p:nvSpPr>
              <p:cNvPr id="4103" name="TextBox 4102">
                <a:extLst>
                  <a:ext uri="{FF2B5EF4-FFF2-40B4-BE49-F238E27FC236}">
                    <a16:creationId xmlns:a16="http://schemas.microsoft.com/office/drawing/2014/main" id="{CA0ABC13-68E9-F8E4-CC59-B83CEA4FDCD8}"/>
                  </a:ext>
                </a:extLst>
              </p:cNvPr>
              <p:cNvSpPr txBox="1">
                <a:spLocks noRot="1" noChangeAspect="1" noMove="1" noResize="1" noEditPoints="1" noAdjustHandles="1" noChangeArrowheads="1" noChangeShapeType="1" noTextEdit="1"/>
              </p:cNvSpPr>
              <p:nvPr/>
            </p:nvSpPr>
            <p:spPr>
              <a:xfrm>
                <a:off x="716772" y="4534948"/>
                <a:ext cx="2565952" cy="107805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04" name="TextBox 4103">
                <a:extLst>
                  <a:ext uri="{FF2B5EF4-FFF2-40B4-BE49-F238E27FC236}">
                    <a16:creationId xmlns:a16="http://schemas.microsoft.com/office/drawing/2014/main" id="{AD46F45A-12E7-A221-CC91-F0355DBBA02D}"/>
                  </a:ext>
                </a:extLst>
              </p:cNvPr>
              <p:cNvSpPr txBox="1"/>
              <p:nvPr/>
            </p:nvSpPr>
            <p:spPr>
              <a:xfrm>
                <a:off x="8859392" y="4530949"/>
                <a:ext cx="2565952" cy="10780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𝑀</m:t>
                          </m:r>
                        </m:e>
                        <m:sup>
                          <m:r>
                            <a:rPr lang="en-US" b="0" i="1" smtClean="0">
                              <a:latin typeface="Cambria Math" panose="02040503050406030204" pitchFamily="18" charset="0"/>
                            </a:rPr>
                            <m:t>−1</m:t>
                          </m:r>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mr>
                                </m:m>
                              </m:e>
                            </m:mr>
                            <m:mr>
                              <m:e>
                                <m:m>
                                  <m:mPr>
                                    <m:mcs>
                                      <m:mc>
                                        <m:mcPr>
                                          <m:count m:val="2"/>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mr>
                          </m:m>
                        </m:e>
                      </m:d>
                    </m:oMath>
                  </m:oMathPara>
                </a14:m>
                <a:endParaRPr lang="en-US" dirty="0"/>
              </a:p>
            </p:txBody>
          </p:sp>
        </mc:Choice>
        <mc:Fallback>
          <p:sp>
            <p:nvSpPr>
              <p:cNvPr id="4104" name="TextBox 4103">
                <a:extLst>
                  <a:ext uri="{FF2B5EF4-FFF2-40B4-BE49-F238E27FC236}">
                    <a16:creationId xmlns:a16="http://schemas.microsoft.com/office/drawing/2014/main" id="{AD46F45A-12E7-A221-CC91-F0355DBBA02D}"/>
                  </a:ext>
                </a:extLst>
              </p:cNvPr>
              <p:cNvSpPr txBox="1">
                <a:spLocks noRot="1" noChangeAspect="1" noMove="1" noResize="1" noEditPoints="1" noAdjustHandles="1" noChangeArrowheads="1" noChangeShapeType="1" noTextEdit="1"/>
              </p:cNvSpPr>
              <p:nvPr/>
            </p:nvSpPr>
            <p:spPr>
              <a:xfrm>
                <a:off x="8859392" y="4530949"/>
                <a:ext cx="2565952" cy="1078052"/>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374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D3E15-0258-2369-84A2-016D0D5A267B}"/>
            </a:ext>
          </a:extLst>
        </p:cNvPr>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2BC8B5E0-46FB-ACEC-5866-4CB8C9A7CBA3}"/>
              </a:ext>
            </a:extLst>
          </p:cNvPr>
          <p:cNvCxnSpPr>
            <a:cxnSpLocks/>
          </p:cNvCxnSpPr>
          <p:nvPr/>
        </p:nvCxnSpPr>
        <p:spPr>
          <a:xfrm>
            <a:off x="4060886" y="3946343"/>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3FC07B3-7E1F-1F30-2B59-F83E3890700F}"/>
              </a:ext>
            </a:extLst>
          </p:cNvPr>
          <p:cNvSpPr>
            <a:spLocks noGrp="1"/>
          </p:cNvSpPr>
          <p:nvPr>
            <p:ph type="title"/>
          </p:nvPr>
        </p:nvSpPr>
        <p:spPr/>
        <p:txBody>
          <a:bodyPr>
            <a:normAutofit/>
          </a:bodyPr>
          <a:lstStyle/>
          <a:p>
            <a:r>
              <a:rPr lang="en-US" sz="4000" b="1" dirty="0"/>
              <a:t>Example</a:t>
            </a:r>
            <a:r>
              <a:rPr lang="en-US" sz="4000" dirty="0"/>
              <a:t>: preparing stabilizer states with Fanout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AB4D258-8230-BA0A-ACBE-803F3015121C}"/>
                  </a:ext>
                </a:extLst>
              </p:cNvPr>
              <p:cNvSpPr>
                <a:spLocks noGrp="1"/>
              </p:cNvSpPr>
              <p:nvPr>
                <p:ph idx="1"/>
              </p:nvPr>
            </p:nvSpPr>
            <p:spPr>
              <a:xfrm>
                <a:off x="838200" y="1825625"/>
                <a:ext cx="10515600" cy="800986"/>
              </a:xfrm>
            </p:spPr>
            <p:txBody>
              <a:bodyPr>
                <a:normAutofit/>
              </a:bodyPr>
              <a:lstStyle/>
              <a:p>
                <a:pPr marL="0" indent="0">
                  <a:buNone/>
                </a:pPr>
                <a:r>
                  <a:rPr lang="en-US" sz="2600" dirty="0"/>
                  <a:t>Every </a:t>
                </a:r>
                <a14:m>
                  <m:oMath xmlns:m="http://schemas.openxmlformats.org/officeDocument/2006/math">
                    <m:r>
                      <a:rPr lang="en-US" sz="2600" b="0" i="1" smtClean="0">
                        <a:latin typeface="Cambria Math" panose="02040503050406030204" pitchFamily="18" charset="0"/>
                      </a:rPr>
                      <m:t>𝑛</m:t>
                    </m:r>
                  </m:oMath>
                </a14:m>
                <a:r>
                  <a:rPr lang="en-US" sz="2600" dirty="0"/>
                  <a:t>-qubit CNOT circuit can be parallelized to depth </a:t>
                </a:r>
                <a14:m>
                  <m:oMath xmlns:m="http://schemas.openxmlformats.org/officeDocument/2006/math">
                    <m:r>
                      <a:rPr lang="en-US" sz="2600" b="0" i="1" smtClean="0">
                        <a:latin typeface="Cambria Math" panose="02040503050406030204" pitchFamily="18" charset="0"/>
                      </a:rPr>
                      <m:t>3</m:t>
                    </m:r>
                  </m:oMath>
                </a14:m>
                <a:r>
                  <a:rPr lang="en-US" sz="2600" dirty="0"/>
                  <a:t> and </a:t>
                </a:r>
                <a14:m>
                  <m:oMath xmlns:m="http://schemas.openxmlformats.org/officeDocument/2006/math">
                    <m:r>
                      <a:rPr lang="en-US" sz="2600" b="0" i="1" smtClean="0">
                        <a:latin typeface="Cambria Math" panose="02040503050406030204" pitchFamily="18" charset="0"/>
                      </a:rPr>
                      <m:t>𝑛</m:t>
                    </m:r>
                  </m:oMath>
                </a14:m>
                <a:r>
                  <a:rPr lang="en-US" sz="2600" dirty="0"/>
                  <a:t> ancillas.</a:t>
                </a:r>
              </a:p>
              <a:p>
                <a:pPr marL="0" indent="0">
                  <a:buNone/>
                </a:pPr>
                <a:endParaRPr lang="en-US" sz="2600" dirty="0"/>
              </a:p>
              <a:p>
                <a:pPr marL="0" indent="0">
                  <a:buNone/>
                </a:pPr>
                <a:endParaRPr lang="en-US" sz="2600" dirty="0"/>
              </a:p>
              <a:p>
                <a:pPr marL="0" indent="0">
                  <a:buNone/>
                </a:pPr>
                <a:endParaRPr lang="en-US" sz="2600" dirty="0"/>
              </a:p>
            </p:txBody>
          </p:sp>
        </mc:Choice>
        <mc:Fallback>
          <p:sp>
            <p:nvSpPr>
              <p:cNvPr id="3" name="Content Placeholder 2">
                <a:extLst>
                  <a:ext uri="{FF2B5EF4-FFF2-40B4-BE49-F238E27FC236}">
                    <a16:creationId xmlns:a16="http://schemas.microsoft.com/office/drawing/2014/main" id="{6AB4D258-8230-BA0A-ACBE-803F3015121C}"/>
                  </a:ext>
                </a:extLst>
              </p:cNvPr>
              <p:cNvSpPr>
                <a:spLocks noGrp="1" noRot="1" noChangeAspect="1" noMove="1" noResize="1" noEditPoints="1" noAdjustHandles="1" noChangeArrowheads="1" noChangeShapeType="1" noTextEdit="1"/>
              </p:cNvSpPr>
              <p:nvPr>
                <p:ph idx="1"/>
              </p:nvPr>
            </p:nvSpPr>
            <p:spPr>
              <a:xfrm>
                <a:off x="838200" y="1825625"/>
                <a:ext cx="10515600" cy="800986"/>
              </a:xfrm>
              <a:blipFill>
                <a:blip r:embed="rId3"/>
                <a:stretch>
                  <a:fillRect l="-1086" t="-109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D4B4694-7D9C-64DD-FC7C-6E4833B54E80}"/>
                  </a:ext>
                </a:extLst>
              </p:cNvPr>
              <p:cNvSpPr txBox="1"/>
              <p:nvPr/>
            </p:nvSpPr>
            <p:spPr>
              <a:xfrm>
                <a:off x="2320766" y="2495140"/>
                <a:ext cx="8767482" cy="492443"/>
              </a:xfrm>
              <a:prstGeom prst="rect">
                <a:avLst/>
              </a:prstGeom>
              <a:noFill/>
            </p:spPr>
            <p:txBody>
              <a:bodyPr wrap="square" rtlCol="0">
                <a:spAutoFit/>
              </a:bodyPr>
              <a:lstStyle/>
              <a:p>
                <a:r>
                  <a:rPr lang="en-US" sz="2600" dirty="0"/>
                  <a:t>CNOT circuit </a:t>
                </a:r>
                <a14:m>
                  <m:oMath xmlns:m="http://schemas.openxmlformats.org/officeDocument/2006/math">
                    <m:r>
                      <a:rPr lang="en-US" sz="2600" b="0" i="1" smtClean="0">
                        <a:latin typeface="Cambria Math" panose="02040503050406030204" pitchFamily="18" charset="0"/>
                      </a:rPr>
                      <m:t>≡</m:t>
                    </m:r>
                    <m:r>
                      <a:rPr lang="en-US" sz="2600" i="1">
                        <a:latin typeface="Cambria Math" panose="02040503050406030204" pitchFamily="18" charset="0"/>
                      </a:rPr>
                      <m:t> </m:t>
                    </m:r>
                  </m:oMath>
                </a14:m>
                <a:r>
                  <a:rPr lang="en-US" sz="2600" dirty="0"/>
                  <a:t>invertible matrix </a:t>
                </a:r>
                <a14:m>
                  <m:oMath xmlns:m="http://schemas.openxmlformats.org/officeDocument/2006/math">
                    <m:r>
                      <a:rPr lang="en-US" sz="2600" b="0" i="1" smtClean="0">
                        <a:latin typeface="Cambria Math" panose="02040503050406030204" pitchFamily="18" charset="0"/>
                      </a:rPr>
                      <m:t>𝑀</m:t>
                    </m:r>
                    <m:r>
                      <a:rPr lang="en-US" sz="2600" b="0" i="1" smtClean="0">
                        <a:latin typeface="Cambria Math" panose="02040503050406030204" pitchFamily="18" charset="0"/>
                      </a:rPr>
                      <m:t>∈</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𝔽</m:t>
                        </m:r>
                      </m:e>
                      <m:sub>
                        <m:r>
                          <a:rPr lang="en-US" sz="2600" b="0" i="1" smtClean="0">
                            <a:latin typeface="Cambria Math" panose="02040503050406030204" pitchFamily="18" charset="0"/>
                          </a:rPr>
                          <m:t>2</m:t>
                        </m:r>
                      </m:sub>
                      <m:sup>
                        <m:r>
                          <a:rPr lang="en-US" sz="2600" b="0" i="1" smtClean="0">
                            <a:latin typeface="Cambria Math" panose="02040503050406030204" pitchFamily="18" charset="0"/>
                          </a:rPr>
                          <m:t>𝑛</m:t>
                        </m:r>
                        <m:r>
                          <a:rPr lang="en-US" sz="2600" b="0" i="1" smtClean="0">
                            <a:latin typeface="Cambria Math" panose="02040503050406030204" pitchFamily="18" charset="0"/>
                          </a:rPr>
                          <m:t>×</m:t>
                        </m:r>
                        <m:r>
                          <a:rPr lang="en-US" sz="2600" b="0" i="1" smtClean="0">
                            <a:latin typeface="Cambria Math" panose="02040503050406030204" pitchFamily="18" charset="0"/>
                          </a:rPr>
                          <m:t>𝑛</m:t>
                        </m:r>
                      </m:sup>
                    </m:sSubSup>
                  </m:oMath>
                </a14:m>
                <a:r>
                  <a:rPr lang="en-US" sz="2600" dirty="0"/>
                  <a:t> on </a:t>
                </a:r>
                <a14:m>
                  <m:oMath xmlns:m="http://schemas.openxmlformats.org/officeDocument/2006/math">
                    <m:r>
                      <a:rPr lang="en-US" sz="2600" i="1">
                        <a:latin typeface="Cambria Math" panose="02040503050406030204" pitchFamily="18" charset="0"/>
                      </a:rPr>
                      <m:t>𝑛</m:t>
                    </m:r>
                  </m:oMath>
                </a14:m>
                <a:r>
                  <a:rPr lang="en-US" sz="2600" dirty="0"/>
                  <a:t> bits. </a:t>
                </a:r>
              </a:p>
            </p:txBody>
          </p:sp>
        </mc:Choice>
        <mc:Fallback>
          <p:sp>
            <p:nvSpPr>
              <p:cNvPr id="4" name="TextBox 3">
                <a:extLst>
                  <a:ext uri="{FF2B5EF4-FFF2-40B4-BE49-F238E27FC236}">
                    <a16:creationId xmlns:a16="http://schemas.microsoft.com/office/drawing/2014/main" id="{DD4B4694-7D9C-64DD-FC7C-6E4833B54E80}"/>
                  </a:ext>
                </a:extLst>
              </p:cNvPr>
              <p:cNvSpPr txBox="1">
                <a:spLocks noRot="1" noChangeAspect="1" noMove="1" noResize="1" noEditPoints="1" noAdjustHandles="1" noChangeArrowheads="1" noChangeShapeType="1" noTextEdit="1"/>
              </p:cNvSpPr>
              <p:nvPr/>
            </p:nvSpPr>
            <p:spPr>
              <a:xfrm>
                <a:off x="2320766" y="2495140"/>
                <a:ext cx="8767482" cy="492443"/>
              </a:xfrm>
              <a:prstGeom prst="rect">
                <a:avLst/>
              </a:prstGeom>
              <a:blipFill>
                <a:blip r:embed="rId4"/>
                <a:stretch>
                  <a:fillRect l="-1156" t="-10000" b="-27500"/>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488A78B0-F9A2-84CC-12F2-FA28E213239B}"/>
              </a:ext>
            </a:extLst>
          </p:cNvPr>
          <p:cNvCxnSpPr>
            <a:cxnSpLocks/>
          </p:cNvCxnSpPr>
          <p:nvPr/>
        </p:nvCxnSpPr>
        <p:spPr>
          <a:xfrm>
            <a:off x="4060886" y="533949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61F0C3-5894-D3A2-B869-8023712E90DF}"/>
              </a:ext>
            </a:extLst>
          </p:cNvPr>
          <p:cNvCxnSpPr>
            <a:cxnSpLocks/>
          </p:cNvCxnSpPr>
          <p:nvPr/>
        </p:nvCxnSpPr>
        <p:spPr>
          <a:xfrm>
            <a:off x="4060886" y="5601497"/>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C6E86B-45FC-31D5-0F65-7FE9F59B6099}"/>
              </a:ext>
            </a:extLst>
          </p:cNvPr>
          <p:cNvCxnSpPr>
            <a:cxnSpLocks/>
          </p:cNvCxnSpPr>
          <p:nvPr/>
        </p:nvCxnSpPr>
        <p:spPr>
          <a:xfrm>
            <a:off x="4060886" y="591360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90FB9E-50B9-C47F-A5C2-C9BA635D5BC0}"/>
              </a:ext>
            </a:extLst>
          </p:cNvPr>
          <p:cNvCxnSpPr>
            <a:cxnSpLocks/>
          </p:cNvCxnSpPr>
          <p:nvPr/>
        </p:nvCxnSpPr>
        <p:spPr>
          <a:xfrm>
            <a:off x="4060886" y="6233385"/>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EC33BD34-7806-FBAA-7828-7B5E920133D1}"/>
                  </a:ext>
                </a:extLst>
              </p:cNvPr>
              <p:cNvSpPr txBox="1"/>
              <p:nvPr/>
            </p:nvSpPr>
            <p:spPr>
              <a:xfrm>
                <a:off x="3574273" y="5120138"/>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12" name="TextBox 11">
                <a:extLst>
                  <a:ext uri="{FF2B5EF4-FFF2-40B4-BE49-F238E27FC236}">
                    <a16:creationId xmlns:a16="http://schemas.microsoft.com/office/drawing/2014/main" id="{EC33BD34-7806-FBAA-7828-7B5E920133D1}"/>
                  </a:ext>
                </a:extLst>
              </p:cNvPr>
              <p:cNvSpPr txBox="1">
                <a:spLocks noRot="1" noChangeAspect="1" noMove="1" noResize="1" noEditPoints="1" noAdjustHandles="1" noChangeArrowheads="1" noChangeShapeType="1" noTextEdit="1"/>
              </p:cNvSpPr>
              <p:nvPr/>
            </p:nvSpPr>
            <p:spPr>
              <a:xfrm>
                <a:off x="3574273" y="5120138"/>
                <a:ext cx="424779" cy="369332"/>
              </a:xfrm>
              <a:prstGeom prst="rect">
                <a:avLst/>
              </a:prstGeom>
              <a:blipFill>
                <a:blip r:embed="rId5"/>
                <a:stretch>
                  <a:fillRect l="-5882" r="-14706"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48BAEFD4-F3DC-3910-4D24-506D7CED8A1D}"/>
                  </a:ext>
                </a:extLst>
              </p:cNvPr>
              <p:cNvSpPr txBox="1"/>
              <p:nvPr/>
            </p:nvSpPr>
            <p:spPr>
              <a:xfrm>
                <a:off x="3574273" y="5427514"/>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13" name="TextBox 12">
                <a:extLst>
                  <a:ext uri="{FF2B5EF4-FFF2-40B4-BE49-F238E27FC236}">
                    <a16:creationId xmlns:a16="http://schemas.microsoft.com/office/drawing/2014/main" id="{48BAEFD4-F3DC-3910-4D24-506D7CED8A1D}"/>
                  </a:ext>
                </a:extLst>
              </p:cNvPr>
              <p:cNvSpPr txBox="1">
                <a:spLocks noRot="1" noChangeAspect="1" noMove="1" noResize="1" noEditPoints="1" noAdjustHandles="1" noChangeArrowheads="1" noChangeShapeType="1" noTextEdit="1"/>
              </p:cNvSpPr>
              <p:nvPr/>
            </p:nvSpPr>
            <p:spPr>
              <a:xfrm>
                <a:off x="3574273" y="5427514"/>
                <a:ext cx="424779" cy="369332"/>
              </a:xfrm>
              <a:prstGeom prst="rect">
                <a:avLst/>
              </a:prstGeom>
              <a:blipFill>
                <a:blip r:embed="rId6"/>
                <a:stretch>
                  <a:fillRect l="-5882" r="-14706"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7150026-36D4-AB5B-2F8E-B10E79D20485}"/>
                  </a:ext>
                </a:extLst>
              </p:cNvPr>
              <p:cNvSpPr txBox="1"/>
              <p:nvPr/>
            </p:nvSpPr>
            <p:spPr>
              <a:xfrm>
                <a:off x="3574273" y="5716776"/>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14" name="TextBox 13">
                <a:extLst>
                  <a:ext uri="{FF2B5EF4-FFF2-40B4-BE49-F238E27FC236}">
                    <a16:creationId xmlns:a16="http://schemas.microsoft.com/office/drawing/2014/main" id="{77150026-36D4-AB5B-2F8E-B10E79D20485}"/>
                  </a:ext>
                </a:extLst>
              </p:cNvPr>
              <p:cNvSpPr txBox="1">
                <a:spLocks noRot="1" noChangeAspect="1" noMove="1" noResize="1" noEditPoints="1" noAdjustHandles="1" noChangeArrowheads="1" noChangeShapeType="1" noTextEdit="1"/>
              </p:cNvSpPr>
              <p:nvPr/>
            </p:nvSpPr>
            <p:spPr>
              <a:xfrm>
                <a:off x="3574273" y="5716776"/>
                <a:ext cx="424779" cy="369332"/>
              </a:xfrm>
              <a:prstGeom prst="rect">
                <a:avLst/>
              </a:prstGeom>
              <a:blipFill>
                <a:blip r:embed="rId5"/>
                <a:stretch>
                  <a:fillRect l="-5882" r="-14706"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77DEE94A-9601-85EE-625B-9C0E77EC93D7}"/>
                  </a:ext>
                </a:extLst>
              </p:cNvPr>
              <p:cNvSpPr txBox="1"/>
              <p:nvPr/>
            </p:nvSpPr>
            <p:spPr>
              <a:xfrm>
                <a:off x="3574273" y="6024152"/>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16" name="TextBox 15">
                <a:extLst>
                  <a:ext uri="{FF2B5EF4-FFF2-40B4-BE49-F238E27FC236}">
                    <a16:creationId xmlns:a16="http://schemas.microsoft.com/office/drawing/2014/main" id="{77DEE94A-9601-85EE-625B-9C0E77EC93D7}"/>
                  </a:ext>
                </a:extLst>
              </p:cNvPr>
              <p:cNvSpPr txBox="1">
                <a:spLocks noRot="1" noChangeAspect="1" noMove="1" noResize="1" noEditPoints="1" noAdjustHandles="1" noChangeArrowheads="1" noChangeShapeType="1" noTextEdit="1"/>
              </p:cNvSpPr>
              <p:nvPr/>
            </p:nvSpPr>
            <p:spPr>
              <a:xfrm>
                <a:off x="3574273" y="6024152"/>
                <a:ext cx="424779" cy="369332"/>
              </a:xfrm>
              <a:prstGeom prst="rect">
                <a:avLst/>
              </a:prstGeom>
              <a:blipFill>
                <a:blip r:embed="rId6"/>
                <a:stretch>
                  <a:fillRect l="-5882" r="-14706" b="-13333"/>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C8B42D86-37C9-5FEC-012C-A22F44937EAA}"/>
              </a:ext>
            </a:extLst>
          </p:cNvPr>
          <p:cNvCxnSpPr>
            <a:cxnSpLocks/>
            <a:stCxn id="19" idx="0"/>
            <a:endCxn id="18" idx="4"/>
          </p:cNvCxnSpPr>
          <p:nvPr/>
        </p:nvCxnSpPr>
        <p:spPr>
          <a:xfrm>
            <a:off x="5539944" y="4109627"/>
            <a:ext cx="1" cy="13259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E7C626B-09D7-9A2B-038C-9F3D20CE3F26}"/>
              </a:ext>
            </a:extLst>
          </p:cNvPr>
          <p:cNvSpPr/>
          <p:nvPr/>
        </p:nvSpPr>
        <p:spPr>
          <a:xfrm>
            <a:off x="5470143" y="5266670"/>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ABD23EC-4589-FDF9-2FB6-004EDC985E01}"/>
              </a:ext>
            </a:extLst>
          </p:cNvPr>
          <p:cNvSpPr/>
          <p:nvPr/>
        </p:nvSpPr>
        <p:spPr>
          <a:xfrm>
            <a:off x="5470142" y="410962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93E1159-41E8-4111-30A3-F5C44FA5644A}"/>
              </a:ext>
            </a:extLst>
          </p:cNvPr>
          <p:cNvSpPr/>
          <p:nvPr/>
        </p:nvSpPr>
        <p:spPr>
          <a:xfrm>
            <a:off x="5470142" y="442185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F6E7EA49-6A36-5371-B077-BB3B6923BC16}"/>
              </a:ext>
            </a:extLst>
          </p:cNvPr>
          <p:cNvCxnSpPr>
            <a:cxnSpLocks/>
          </p:cNvCxnSpPr>
          <p:nvPr/>
        </p:nvCxnSpPr>
        <p:spPr>
          <a:xfrm>
            <a:off x="4060886" y="4208346"/>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A60FAD-C8A5-752B-A4BB-4A67BDAFE93B}"/>
              </a:ext>
            </a:extLst>
          </p:cNvPr>
          <p:cNvCxnSpPr>
            <a:cxnSpLocks/>
          </p:cNvCxnSpPr>
          <p:nvPr/>
        </p:nvCxnSpPr>
        <p:spPr>
          <a:xfrm>
            <a:off x="4060886" y="4520453"/>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3C87ECF-C11F-346B-D2C0-6140689BF7E9}"/>
              </a:ext>
            </a:extLst>
          </p:cNvPr>
          <p:cNvCxnSpPr>
            <a:cxnSpLocks/>
          </p:cNvCxnSpPr>
          <p:nvPr/>
        </p:nvCxnSpPr>
        <p:spPr>
          <a:xfrm>
            <a:off x="4060886" y="484023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02ECB30C-C9F7-B1F1-894E-CA8478C655DC}"/>
                  </a:ext>
                </a:extLst>
              </p:cNvPr>
              <p:cNvSpPr txBox="1"/>
              <p:nvPr/>
            </p:nvSpPr>
            <p:spPr>
              <a:xfrm>
                <a:off x="3554147" y="4223701"/>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p:sp>
            <p:nvSpPr>
              <p:cNvPr id="31" name="TextBox 30">
                <a:extLst>
                  <a:ext uri="{FF2B5EF4-FFF2-40B4-BE49-F238E27FC236}">
                    <a16:creationId xmlns:a16="http://schemas.microsoft.com/office/drawing/2014/main" id="{02ECB30C-C9F7-B1F1-894E-CA8478C655DC}"/>
                  </a:ext>
                </a:extLst>
              </p:cNvPr>
              <p:cNvSpPr txBox="1">
                <a:spLocks noRot="1" noChangeAspect="1" noMove="1" noResize="1" noEditPoints="1" noAdjustHandles="1" noChangeArrowheads="1" noChangeShapeType="1" noTextEdit="1"/>
              </p:cNvSpPr>
              <p:nvPr/>
            </p:nvSpPr>
            <p:spPr>
              <a:xfrm>
                <a:off x="3554147" y="4223701"/>
                <a:ext cx="424779" cy="369332"/>
              </a:xfrm>
              <a:prstGeom prst="rect">
                <a:avLst/>
              </a:prstGeom>
              <a:blipFill>
                <a:blip r:embed="rId7"/>
                <a:stretch>
                  <a:fillRect l="-2857" r="-14286" b="-13333"/>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46D97A60-A919-3BBF-C06C-60A45B850111}"/>
              </a:ext>
            </a:extLst>
          </p:cNvPr>
          <p:cNvCxnSpPr>
            <a:cxnSpLocks/>
            <a:stCxn id="37" idx="0"/>
            <a:endCxn id="34" idx="4"/>
          </p:cNvCxnSpPr>
          <p:nvPr/>
        </p:nvCxnSpPr>
        <p:spPr>
          <a:xfrm>
            <a:off x="6352584" y="3853987"/>
            <a:ext cx="1" cy="24632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9B69C92D-50B5-518B-635B-15B9B60193CB}"/>
              </a:ext>
            </a:extLst>
          </p:cNvPr>
          <p:cNvSpPr/>
          <p:nvPr/>
        </p:nvSpPr>
        <p:spPr>
          <a:xfrm>
            <a:off x="6282783" y="6148324"/>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74C7095-EA13-0E14-711F-98384113D26E}"/>
              </a:ext>
            </a:extLst>
          </p:cNvPr>
          <p:cNvSpPr/>
          <p:nvPr/>
        </p:nvSpPr>
        <p:spPr>
          <a:xfrm>
            <a:off x="6282782" y="4114165"/>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E3DEF69-04AB-B426-807B-B88D384389AC}"/>
              </a:ext>
            </a:extLst>
          </p:cNvPr>
          <p:cNvSpPr/>
          <p:nvPr/>
        </p:nvSpPr>
        <p:spPr>
          <a:xfrm>
            <a:off x="6282782" y="4426391"/>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4E190D7-BC3D-88E1-CB7F-891FF923178D}"/>
              </a:ext>
            </a:extLst>
          </p:cNvPr>
          <p:cNvSpPr/>
          <p:nvPr/>
        </p:nvSpPr>
        <p:spPr>
          <a:xfrm>
            <a:off x="6282782" y="385398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9E5043C-351B-FCB6-6ED9-C43BFCFF1074}"/>
              </a:ext>
            </a:extLst>
          </p:cNvPr>
          <p:cNvSpPr/>
          <p:nvPr/>
        </p:nvSpPr>
        <p:spPr>
          <a:xfrm>
            <a:off x="4184263" y="386315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106EC92C-1D4B-E5AD-97BB-8AA94291346A}"/>
              </a:ext>
            </a:extLst>
          </p:cNvPr>
          <p:cNvCxnSpPr>
            <a:cxnSpLocks/>
            <a:endCxn id="50" idx="4"/>
          </p:cNvCxnSpPr>
          <p:nvPr/>
        </p:nvCxnSpPr>
        <p:spPr>
          <a:xfrm flipH="1">
            <a:off x="4242663" y="3958036"/>
            <a:ext cx="11401" cy="235943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348248F4-3F00-B8D4-5F0C-C87B963772D7}"/>
              </a:ext>
            </a:extLst>
          </p:cNvPr>
          <p:cNvSpPr/>
          <p:nvPr/>
        </p:nvSpPr>
        <p:spPr>
          <a:xfrm>
            <a:off x="4172861" y="525503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04E7D0-0344-96B4-4CC6-D86E8F0D227C}"/>
              </a:ext>
            </a:extLst>
          </p:cNvPr>
          <p:cNvSpPr/>
          <p:nvPr/>
        </p:nvSpPr>
        <p:spPr>
          <a:xfrm>
            <a:off x="4172861" y="6148546"/>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F8438A6-6FE7-B1C5-B282-04FAE3A67FD3}"/>
              </a:ext>
            </a:extLst>
          </p:cNvPr>
          <p:cNvSpPr/>
          <p:nvPr/>
        </p:nvSpPr>
        <p:spPr>
          <a:xfrm>
            <a:off x="4354638" y="4128818"/>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6B7364A3-A309-A27F-0266-9FE3714756E1}"/>
              </a:ext>
            </a:extLst>
          </p:cNvPr>
          <p:cNvCxnSpPr>
            <a:cxnSpLocks/>
            <a:endCxn id="58" idx="4"/>
          </p:cNvCxnSpPr>
          <p:nvPr/>
        </p:nvCxnSpPr>
        <p:spPr>
          <a:xfrm flipH="1">
            <a:off x="4411311" y="4223701"/>
            <a:ext cx="13128" cy="2092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59CAAEEE-7BEE-F451-0AF2-A321B46837E7}"/>
              </a:ext>
            </a:extLst>
          </p:cNvPr>
          <p:cNvSpPr/>
          <p:nvPr/>
        </p:nvSpPr>
        <p:spPr>
          <a:xfrm>
            <a:off x="4584829" y="443799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E1B7A69A-CFF4-5BA3-95C2-22FAD315846A}"/>
              </a:ext>
            </a:extLst>
          </p:cNvPr>
          <p:cNvCxnSpPr>
            <a:cxnSpLocks/>
          </p:cNvCxnSpPr>
          <p:nvPr/>
        </p:nvCxnSpPr>
        <p:spPr>
          <a:xfrm>
            <a:off x="4654630" y="4532876"/>
            <a:ext cx="0" cy="178296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47126C6D-C781-ACB3-3ED3-2E8BAD291147}"/>
              </a:ext>
            </a:extLst>
          </p:cNvPr>
          <p:cNvSpPr/>
          <p:nvPr/>
        </p:nvSpPr>
        <p:spPr>
          <a:xfrm>
            <a:off x="4341509" y="614692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41A205F-E211-4B6F-ED4C-B600A94CF272}"/>
              </a:ext>
            </a:extLst>
          </p:cNvPr>
          <p:cNvSpPr/>
          <p:nvPr/>
        </p:nvSpPr>
        <p:spPr>
          <a:xfrm>
            <a:off x="4341508" y="582304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5093879-6F82-9C48-5748-D9E3EEDF8751}"/>
              </a:ext>
            </a:extLst>
          </p:cNvPr>
          <p:cNvSpPr/>
          <p:nvPr/>
        </p:nvSpPr>
        <p:spPr>
          <a:xfrm>
            <a:off x="4341507" y="5516568"/>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133EAF8-4653-9647-1F9A-633AC6886F0B}"/>
              </a:ext>
            </a:extLst>
          </p:cNvPr>
          <p:cNvSpPr/>
          <p:nvPr/>
        </p:nvSpPr>
        <p:spPr>
          <a:xfrm>
            <a:off x="4575664" y="582304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CD97C38-A749-127C-B140-DDA0B66EDCF9}"/>
              </a:ext>
            </a:extLst>
          </p:cNvPr>
          <p:cNvSpPr/>
          <p:nvPr/>
        </p:nvSpPr>
        <p:spPr>
          <a:xfrm>
            <a:off x="4784197" y="4745351"/>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8D120858-ABF8-52F0-82E3-4E377A7BF43F}"/>
              </a:ext>
            </a:extLst>
          </p:cNvPr>
          <p:cNvCxnSpPr>
            <a:cxnSpLocks/>
            <a:endCxn id="78" idx="4"/>
          </p:cNvCxnSpPr>
          <p:nvPr/>
        </p:nvCxnSpPr>
        <p:spPr>
          <a:xfrm flipH="1">
            <a:off x="4847452" y="4840234"/>
            <a:ext cx="6546" cy="8419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9689DE4B-D3DD-5AA9-4514-51F3E1517CCC}"/>
              </a:ext>
            </a:extLst>
          </p:cNvPr>
          <p:cNvSpPr/>
          <p:nvPr/>
        </p:nvSpPr>
        <p:spPr>
          <a:xfrm>
            <a:off x="4777650" y="551331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3270207-FF4E-682C-B853-DDF62CC26642}"/>
              </a:ext>
            </a:extLst>
          </p:cNvPr>
          <p:cNvSpPr/>
          <p:nvPr/>
        </p:nvSpPr>
        <p:spPr>
          <a:xfrm>
            <a:off x="4777648" y="525343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FCC74754-0953-65E1-8EB7-B5658CD5A610}"/>
              </a:ext>
            </a:extLst>
          </p:cNvPr>
          <p:cNvSpPr/>
          <p:nvPr/>
        </p:nvSpPr>
        <p:spPr>
          <a:xfrm>
            <a:off x="4580731" y="6152994"/>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B3CEE34E-C4D8-0CDE-FD9D-BF9A3CA0905A}"/>
              </a:ext>
            </a:extLst>
          </p:cNvPr>
          <p:cNvCxnSpPr>
            <a:cxnSpLocks/>
            <a:stCxn id="94" idx="0"/>
            <a:endCxn id="91" idx="4"/>
          </p:cNvCxnSpPr>
          <p:nvPr/>
        </p:nvCxnSpPr>
        <p:spPr>
          <a:xfrm>
            <a:off x="6058234" y="3863153"/>
            <a:ext cx="1" cy="214626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DA40ACE5-FC39-7836-6BFB-6DD6BE4E697E}"/>
              </a:ext>
            </a:extLst>
          </p:cNvPr>
          <p:cNvSpPr/>
          <p:nvPr/>
        </p:nvSpPr>
        <p:spPr>
          <a:xfrm>
            <a:off x="5988433" y="5840498"/>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75D4B4C6-B5FB-792A-2B05-B8C18EC27EF8}"/>
              </a:ext>
            </a:extLst>
          </p:cNvPr>
          <p:cNvSpPr/>
          <p:nvPr/>
        </p:nvSpPr>
        <p:spPr>
          <a:xfrm>
            <a:off x="5988432" y="4123331"/>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D7669151-0888-6D85-CB29-4D8409406843}"/>
              </a:ext>
            </a:extLst>
          </p:cNvPr>
          <p:cNvSpPr/>
          <p:nvPr/>
        </p:nvSpPr>
        <p:spPr>
          <a:xfrm>
            <a:off x="5988432" y="474387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9F95C7B5-F155-DD81-88A7-17C649B2175F}"/>
              </a:ext>
            </a:extLst>
          </p:cNvPr>
          <p:cNvSpPr/>
          <p:nvPr/>
        </p:nvSpPr>
        <p:spPr>
          <a:xfrm>
            <a:off x="5988432" y="386315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19AED55A-4805-7F32-6946-7C6FCF4BE59A}"/>
              </a:ext>
            </a:extLst>
          </p:cNvPr>
          <p:cNvCxnSpPr>
            <a:cxnSpLocks/>
            <a:stCxn id="97" idx="0"/>
            <a:endCxn id="96" idx="4"/>
          </p:cNvCxnSpPr>
          <p:nvPr/>
        </p:nvCxnSpPr>
        <p:spPr>
          <a:xfrm>
            <a:off x="5810573" y="4109627"/>
            <a:ext cx="1" cy="159348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80BA1907-EEE2-766D-61FB-6B2FCE89EC66}"/>
              </a:ext>
            </a:extLst>
          </p:cNvPr>
          <p:cNvSpPr/>
          <p:nvPr/>
        </p:nvSpPr>
        <p:spPr>
          <a:xfrm>
            <a:off x="5740772" y="5534186"/>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4963F78B-9B46-CE10-8D0B-8993A2AA3B8E}"/>
              </a:ext>
            </a:extLst>
          </p:cNvPr>
          <p:cNvSpPr/>
          <p:nvPr/>
        </p:nvSpPr>
        <p:spPr>
          <a:xfrm>
            <a:off x="5740771" y="410962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836BE966-5186-35E9-F9AE-10EE850992CC}"/>
              </a:ext>
            </a:extLst>
          </p:cNvPr>
          <p:cNvSpPr/>
          <p:nvPr/>
        </p:nvSpPr>
        <p:spPr>
          <a:xfrm>
            <a:off x="5740771" y="442185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C5FD060-FCEE-3279-5188-74C884B88F4C}"/>
              </a:ext>
            </a:extLst>
          </p:cNvPr>
          <p:cNvSpPr/>
          <p:nvPr/>
        </p:nvSpPr>
        <p:spPr>
          <a:xfrm>
            <a:off x="5465855" y="474163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27266513-F264-8C7C-DA6F-CEF63FE1BB96}"/>
              </a:ext>
            </a:extLst>
          </p:cNvPr>
          <p:cNvSpPr/>
          <p:nvPr/>
        </p:nvSpPr>
        <p:spPr>
          <a:xfrm>
            <a:off x="6288068" y="4756349"/>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9179E4BE-3B71-B17A-C81C-6A553599D8E6}"/>
              </a:ext>
            </a:extLst>
          </p:cNvPr>
          <p:cNvCxnSpPr>
            <a:cxnSpLocks/>
          </p:cNvCxnSpPr>
          <p:nvPr/>
        </p:nvCxnSpPr>
        <p:spPr>
          <a:xfrm>
            <a:off x="6969587" y="3921420"/>
            <a:ext cx="0" cy="14164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ED8588E-EC73-B01A-24FB-E06E1F00889D}"/>
              </a:ext>
            </a:extLst>
          </p:cNvPr>
          <p:cNvCxnSpPr>
            <a:cxnSpLocks/>
          </p:cNvCxnSpPr>
          <p:nvPr/>
        </p:nvCxnSpPr>
        <p:spPr>
          <a:xfrm flipH="1">
            <a:off x="6865606" y="3828066"/>
            <a:ext cx="197312" cy="2368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C836648-BAA1-4C91-50D2-64F5B8E0E0A0}"/>
              </a:ext>
            </a:extLst>
          </p:cNvPr>
          <p:cNvCxnSpPr>
            <a:cxnSpLocks/>
          </p:cNvCxnSpPr>
          <p:nvPr/>
        </p:nvCxnSpPr>
        <p:spPr>
          <a:xfrm flipH="1">
            <a:off x="6882912" y="5227140"/>
            <a:ext cx="197312" cy="2368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D8F2327-D39F-271E-18E4-FE2D09E6F867}"/>
              </a:ext>
            </a:extLst>
          </p:cNvPr>
          <p:cNvCxnSpPr>
            <a:cxnSpLocks/>
          </p:cNvCxnSpPr>
          <p:nvPr/>
        </p:nvCxnSpPr>
        <p:spPr>
          <a:xfrm flipH="1" flipV="1">
            <a:off x="6854316" y="3847351"/>
            <a:ext cx="219892" cy="186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45188F0-F46F-8DBF-319E-8324D9CA4DAD}"/>
              </a:ext>
            </a:extLst>
          </p:cNvPr>
          <p:cNvCxnSpPr>
            <a:cxnSpLocks/>
          </p:cNvCxnSpPr>
          <p:nvPr/>
        </p:nvCxnSpPr>
        <p:spPr>
          <a:xfrm flipH="1" flipV="1">
            <a:off x="6871622" y="5245587"/>
            <a:ext cx="219892" cy="186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303E24E-69BF-ED4F-EA39-BCF62D8361F2}"/>
              </a:ext>
            </a:extLst>
          </p:cNvPr>
          <p:cNvCxnSpPr>
            <a:cxnSpLocks/>
          </p:cNvCxnSpPr>
          <p:nvPr/>
        </p:nvCxnSpPr>
        <p:spPr>
          <a:xfrm>
            <a:off x="7185342" y="4184851"/>
            <a:ext cx="0" cy="14164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7CF4E42-12FF-172C-B001-699DCE4CB8D6}"/>
              </a:ext>
            </a:extLst>
          </p:cNvPr>
          <p:cNvCxnSpPr>
            <a:cxnSpLocks/>
          </p:cNvCxnSpPr>
          <p:nvPr/>
        </p:nvCxnSpPr>
        <p:spPr>
          <a:xfrm flipH="1">
            <a:off x="7081361" y="4091497"/>
            <a:ext cx="197312" cy="2368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DDE97A2-E20A-3216-4CDC-E12C637B7A24}"/>
              </a:ext>
            </a:extLst>
          </p:cNvPr>
          <p:cNvCxnSpPr>
            <a:cxnSpLocks/>
          </p:cNvCxnSpPr>
          <p:nvPr/>
        </p:nvCxnSpPr>
        <p:spPr>
          <a:xfrm flipH="1">
            <a:off x="7098667" y="5490571"/>
            <a:ext cx="197312" cy="2368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845CF0A-0B57-1288-5394-98CB33CC29BD}"/>
              </a:ext>
            </a:extLst>
          </p:cNvPr>
          <p:cNvCxnSpPr>
            <a:cxnSpLocks/>
          </p:cNvCxnSpPr>
          <p:nvPr/>
        </p:nvCxnSpPr>
        <p:spPr>
          <a:xfrm flipH="1" flipV="1">
            <a:off x="7070071" y="4110782"/>
            <a:ext cx="219892" cy="186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1973D01-C081-EC93-842F-54E020514231}"/>
              </a:ext>
            </a:extLst>
          </p:cNvPr>
          <p:cNvCxnSpPr>
            <a:cxnSpLocks/>
          </p:cNvCxnSpPr>
          <p:nvPr/>
        </p:nvCxnSpPr>
        <p:spPr>
          <a:xfrm flipH="1" flipV="1">
            <a:off x="7087377" y="5509018"/>
            <a:ext cx="219892" cy="186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8F8E7C7-36D1-86E5-4927-B0E7EB8BE1B4}"/>
              </a:ext>
            </a:extLst>
          </p:cNvPr>
          <p:cNvCxnSpPr>
            <a:cxnSpLocks/>
          </p:cNvCxnSpPr>
          <p:nvPr/>
        </p:nvCxnSpPr>
        <p:spPr>
          <a:xfrm>
            <a:off x="7442824" y="4488306"/>
            <a:ext cx="0" cy="14164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ABE464C-F476-BEA8-EF93-C083386D31F3}"/>
              </a:ext>
            </a:extLst>
          </p:cNvPr>
          <p:cNvCxnSpPr>
            <a:cxnSpLocks/>
          </p:cNvCxnSpPr>
          <p:nvPr/>
        </p:nvCxnSpPr>
        <p:spPr>
          <a:xfrm flipH="1">
            <a:off x="7338843" y="4394952"/>
            <a:ext cx="197312" cy="2368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93FAF21-FFB9-3721-F5BD-37D5B5AA38CC}"/>
              </a:ext>
            </a:extLst>
          </p:cNvPr>
          <p:cNvCxnSpPr>
            <a:cxnSpLocks/>
          </p:cNvCxnSpPr>
          <p:nvPr/>
        </p:nvCxnSpPr>
        <p:spPr>
          <a:xfrm flipH="1">
            <a:off x="7356149" y="5794026"/>
            <a:ext cx="197312" cy="2368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25F961E-5E41-F2C5-4E9D-7793D6A948E3}"/>
              </a:ext>
            </a:extLst>
          </p:cNvPr>
          <p:cNvCxnSpPr>
            <a:cxnSpLocks/>
          </p:cNvCxnSpPr>
          <p:nvPr/>
        </p:nvCxnSpPr>
        <p:spPr>
          <a:xfrm flipH="1" flipV="1">
            <a:off x="7327553" y="4414237"/>
            <a:ext cx="219892" cy="186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C0647F1-6F25-E8F4-9005-26A5088CFDB7}"/>
              </a:ext>
            </a:extLst>
          </p:cNvPr>
          <p:cNvCxnSpPr>
            <a:cxnSpLocks/>
          </p:cNvCxnSpPr>
          <p:nvPr/>
        </p:nvCxnSpPr>
        <p:spPr>
          <a:xfrm flipH="1" flipV="1">
            <a:off x="7344859" y="5812473"/>
            <a:ext cx="219892" cy="186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DC3467F-9108-E0BA-2061-BF78A35B4B1F}"/>
              </a:ext>
            </a:extLst>
          </p:cNvPr>
          <p:cNvCxnSpPr>
            <a:cxnSpLocks/>
          </p:cNvCxnSpPr>
          <p:nvPr/>
        </p:nvCxnSpPr>
        <p:spPr>
          <a:xfrm>
            <a:off x="7758902" y="4830224"/>
            <a:ext cx="0" cy="14164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6F687C0-B381-C3BC-1FA6-D337D1DEC876}"/>
              </a:ext>
            </a:extLst>
          </p:cNvPr>
          <p:cNvCxnSpPr>
            <a:cxnSpLocks/>
          </p:cNvCxnSpPr>
          <p:nvPr/>
        </p:nvCxnSpPr>
        <p:spPr>
          <a:xfrm flipH="1">
            <a:off x="7654921" y="4736870"/>
            <a:ext cx="197312" cy="2368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CE13463-1644-F181-C082-9F9682C90015}"/>
              </a:ext>
            </a:extLst>
          </p:cNvPr>
          <p:cNvCxnSpPr>
            <a:cxnSpLocks/>
          </p:cNvCxnSpPr>
          <p:nvPr/>
        </p:nvCxnSpPr>
        <p:spPr>
          <a:xfrm flipH="1">
            <a:off x="7672227" y="6135944"/>
            <a:ext cx="197312" cy="2368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AF4E0B1-5960-18ED-EA44-B4C704566600}"/>
              </a:ext>
            </a:extLst>
          </p:cNvPr>
          <p:cNvCxnSpPr>
            <a:cxnSpLocks/>
          </p:cNvCxnSpPr>
          <p:nvPr/>
        </p:nvCxnSpPr>
        <p:spPr>
          <a:xfrm flipH="1" flipV="1">
            <a:off x="7643631" y="4756155"/>
            <a:ext cx="219892" cy="186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96" name="Straight Connector 4095">
            <a:extLst>
              <a:ext uri="{FF2B5EF4-FFF2-40B4-BE49-F238E27FC236}">
                <a16:creationId xmlns:a16="http://schemas.microsoft.com/office/drawing/2014/main" id="{60E8F8A6-7BE5-21A1-61D4-EE928BB966B4}"/>
              </a:ext>
            </a:extLst>
          </p:cNvPr>
          <p:cNvCxnSpPr>
            <a:cxnSpLocks/>
          </p:cNvCxnSpPr>
          <p:nvPr/>
        </p:nvCxnSpPr>
        <p:spPr>
          <a:xfrm flipH="1" flipV="1">
            <a:off x="7660937" y="6154391"/>
            <a:ext cx="219892" cy="186368"/>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099" name="TextBox 4098">
                <a:extLst>
                  <a:ext uri="{FF2B5EF4-FFF2-40B4-BE49-F238E27FC236}">
                    <a16:creationId xmlns:a16="http://schemas.microsoft.com/office/drawing/2014/main" id="{0F08A865-E514-A973-B609-764F9F93A725}"/>
                  </a:ext>
                </a:extLst>
              </p:cNvPr>
              <p:cNvSpPr txBox="1"/>
              <p:nvPr/>
            </p:nvSpPr>
            <p:spPr>
              <a:xfrm>
                <a:off x="3982031" y="3225631"/>
                <a:ext cx="88481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𝑀</m:t>
                      </m:r>
                    </m:oMath>
                  </m:oMathPara>
                </a14:m>
                <a:endParaRPr lang="en-US" sz="3200" dirty="0"/>
              </a:p>
            </p:txBody>
          </p:sp>
        </mc:Choice>
        <mc:Fallback>
          <p:sp>
            <p:nvSpPr>
              <p:cNvPr id="4099" name="TextBox 4098">
                <a:extLst>
                  <a:ext uri="{FF2B5EF4-FFF2-40B4-BE49-F238E27FC236}">
                    <a16:creationId xmlns:a16="http://schemas.microsoft.com/office/drawing/2014/main" id="{0F08A865-E514-A973-B609-764F9F93A725}"/>
                  </a:ext>
                </a:extLst>
              </p:cNvPr>
              <p:cNvSpPr txBox="1">
                <a:spLocks noRot="1" noChangeAspect="1" noMove="1" noResize="1" noEditPoints="1" noAdjustHandles="1" noChangeArrowheads="1" noChangeShapeType="1" noTextEdit="1"/>
              </p:cNvSpPr>
              <p:nvPr/>
            </p:nvSpPr>
            <p:spPr>
              <a:xfrm>
                <a:off x="3982031" y="3225631"/>
                <a:ext cx="884815"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00" name="TextBox 4099">
                <a:extLst>
                  <a:ext uri="{FF2B5EF4-FFF2-40B4-BE49-F238E27FC236}">
                    <a16:creationId xmlns:a16="http://schemas.microsoft.com/office/drawing/2014/main" id="{F892DA28-7A02-BAA4-C287-232031A0B4F7}"/>
                  </a:ext>
                </a:extLst>
              </p:cNvPr>
              <p:cNvSpPr txBox="1"/>
              <p:nvPr/>
            </p:nvSpPr>
            <p:spPr>
              <a:xfrm>
                <a:off x="5554202" y="3219485"/>
                <a:ext cx="88481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𝑀</m:t>
                          </m:r>
                        </m:e>
                        <m:sup>
                          <m:r>
                            <a:rPr lang="en-US" sz="3200" b="0" i="1" smtClean="0">
                              <a:latin typeface="Cambria Math" panose="02040503050406030204" pitchFamily="18" charset="0"/>
                            </a:rPr>
                            <m:t>−1</m:t>
                          </m:r>
                        </m:sup>
                      </m:sSup>
                    </m:oMath>
                  </m:oMathPara>
                </a14:m>
                <a:endParaRPr lang="en-US" sz="3200" dirty="0"/>
              </a:p>
            </p:txBody>
          </p:sp>
        </mc:Choice>
        <mc:Fallback>
          <p:sp>
            <p:nvSpPr>
              <p:cNvPr id="4100" name="TextBox 4099">
                <a:extLst>
                  <a:ext uri="{FF2B5EF4-FFF2-40B4-BE49-F238E27FC236}">
                    <a16:creationId xmlns:a16="http://schemas.microsoft.com/office/drawing/2014/main" id="{F892DA28-7A02-BAA4-C287-232031A0B4F7}"/>
                  </a:ext>
                </a:extLst>
              </p:cNvPr>
              <p:cNvSpPr txBox="1">
                <a:spLocks noRot="1" noChangeAspect="1" noMove="1" noResize="1" noEditPoints="1" noAdjustHandles="1" noChangeArrowheads="1" noChangeShapeType="1" noTextEdit="1"/>
              </p:cNvSpPr>
              <p:nvPr/>
            </p:nvSpPr>
            <p:spPr>
              <a:xfrm>
                <a:off x="5554202" y="3219485"/>
                <a:ext cx="884815" cy="584775"/>
              </a:xfrm>
              <a:prstGeom prst="rect">
                <a:avLst/>
              </a:prstGeom>
              <a:blipFill>
                <a:blip r:embed="rId9"/>
                <a:stretch>
                  <a:fillRect l="-5714" r="-5714"/>
                </a:stretch>
              </a:blipFill>
            </p:spPr>
            <p:txBody>
              <a:bodyPr/>
              <a:lstStyle/>
              <a:p>
                <a:r>
                  <a:rPr lang="en-US">
                    <a:noFill/>
                  </a:rPr>
                  <a:t> </a:t>
                </a:r>
              </a:p>
            </p:txBody>
          </p:sp>
        </mc:Fallback>
      </mc:AlternateContent>
      <p:sp>
        <p:nvSpPr>
          <p:cNvPr id="4101" name="TextBox 4100">
            <a:extLst>
              <a:ext uri="{FF2B5EF4-FFF2-40B4-BE49-F238E27FC236}">
                <a16:creationId xmlns:a16="http://schemas.microsoft.com/office/drawing/2014/main" id="{2E4DF941-8288-76FF-0855-4C90F02E6224}"/>
              </a:ext>
            </a:extLst>
          </p:cNvPr>
          <p:cNvSpPr txBox="1"/>
          <p:nvPr/>
        </p:nvSpPr>
        <p:spPr>
          <a:xfrm>
            <a:off x="6964262" y="3232496"/>
            <a:ext cx="1508792" cy="523220"/>
          </a:xfrm>
          <a:prstGeom prst="rect">
            <a:avLst/>
          </a:prstGeom>
          <a:noFill/>
        </p:spPr>
        <p:txBody>
          <a:bodyPr wrap="square">
            <a:spAutoFit/>
          </a:bodyPr>
          <a:lstStyle/>
          <a:p>
            <a:r>
              <a:rPr lang="en-US" sz="2800" dirty="0"/>
              <a:t>Swap</a:t>
            </a:r>
          </a:p>
        </p:txBody>
      </p:sp>
      <mc:AlternateContent xmlns:mc="http://schemas.openxmlformats.org/markup-compatibility/2006">
        <mc:Choice xmlns:a14="http://schemas.microsoft.com/office/drawing/2010/main" Requires="a14">
          <p:sp>
            <p:nvSpPr>
              <p:cNvPr id="4103" name="TextBox 4102">
                <a:extLst>
                  <a:ext uri="{FF2B5EF4-FFF2-40B4-BE49-F238E27FC236}">
                    <a16:creationId xmlns:a16="http://schemas.microsoft.com/office/drawing/2014/main" id="{ED58C56D-B385-4E8B-858B-877E3A9B7D91}"/>
                  </a:ext>
                </a:extLst>
              </p:cNvPr>
              <p:cNvSpPr txBox="1"/>
              <p:nvPr/>
            </p:nvSpPr>
            <p:spPr>
              <a:xfrm>
                <a:off x="716772" y="4534948"/>
                <a:ext cx="2565952" cy="10780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m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mr>
                          </m:m>
                        </m:e>
                      </m:d>
                    </m:oMath>
                  </m:oMathPara>
                </a14:m>
                <a:endParaRPr lang="en-US" dirty="0"/>
              </a:p>
            </p:txBody>
          </p:sp>
        </mc:Choice>
        <mc:Fallback>
          <p:sp>
            <p:nvSpPr>
              <p:cNvPr id="4103" name="TextBox 4102">
                <a:extLst>
                  <a:ext uri="{FF2B5EF4-FFF2-40B4-BE49-F238E27FC236}">
                    <a16:creationId xmlns:a16="http://schemas.microsoft.com/office/drawing/2014/main" id="{ED58C56D-B385-4E8B-858B-877E3A9B7D91}"/>
                  </a:ext>
                </a:extLst>
              </p:cNvPr>
              <p:cNvSpPr txBox="1">
                <a:spLocks noRot="1" noChangeAspect="1" noMove="1" noResize="1" noEditPoints="1" noAdjustHandles="1" noChangeArrowheads="1" noChangeShapeType="1" noTextEdit="1"/>
              </p:cNvSpPr>
              <p:nvPr/>
            </p:nvSpPr>
            <p:spPr>
              <a:xfrm>
                <a:off x="716772" y="4534948"/>
                <a:ext cx="2565952" cy="107805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04" name="TextBox 4103">
                <a:extLst>
                  <a:ext uri="{FF2B5EF4-FFF2-40B4-BE49-F238E27FC236}">
                    <a16:creationId xmlns:a16="http://schemas.microsoft.com/office/drawing/2014/main" id="{61DADDB7-F678-7DE6-8FEC-B47D7DBEB835}"/>
                  </a:ext>
                </a:extLst>
              </p:cNvPr>
              <p:cNvSpPr txBox="1"/>
              <p:nvPr/>
            </p:nvSpPr>
            <p:spPr>
              <a:xfrm>
                <a:off x="8859392" y="4530949"/>
                <a:ext cx="2565952" cy="10780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𝑀</m:t>
                          </m:r>
                        </m:e>
                        <m:sup>
                          <m:r>
                            <a:rPr lang="en-US" b="0" i="1" smtClean="0">
                              <a:latin typeface="Cambria Math" panose="02040503050406030204" pitchFamily="18" charset="0"/>
                            </a:rPr>
                            <m:t>−1</m:t>
                          </m:r>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mr>
                                </m:m>
                              </m:e>
                            </m:mr>
                            <m:mr>
                              <m:e>
                                <m:m>
                                  <m:mPr>
                                    <m:mcs>
                                      <m:mc>
                                        <m:mcPr>
                                          <m:count m:val="2"/>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mr>
                          </m:m>
                        </m:e>
                      </m:d>
                    </m:oMath>
                  </m:oMathPara>
                </a14:m>
                <a:endParaRPr lang="en-US" dirty="0"/>
              </a:p>
            </p:txBody>
          </p:sp>
        </mc:Choice>
        <mc:Fallback>
          <p:sp>
            <p:nvSpPr>
              <p:cNvPr id="4104" name="TextBox 4103">
                <a:extLst>
                  <a:ext uri="{FF2B5EF4-FFF2-40B4-BE49-F238E27FC236}">
                    <a16:creationId xmlns:a16="http://schemas.microsoft.com/office/drawing/2014/main" id="{61DADDB7-F678-7DE6-8FEC-B47D7DBEB835}"/>
                  </a:ext>
                </a:extLst>
              </p:cNvPr>
              <p:cNvSpPr txBox="1">
                <a:spLocks noRot="1" noChangeAspect="1" noMove="1" noResize="1" noEditPoints="1" noAdjustHandles="1" noChangeArrowheads="1" noChangeShapeType="1" noTextEdit="1"/>
              </p:cNvSpPr>
              <p:nvPr/>
            </p:nvSpPr>
            <p:spPr>
              <a:xfrm>
                <a:off x="8859392" y="4530949"/>
                <a:ext cx="2565952" cy="107805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E3C52C5-55FC-13FA-7E3A-879A26D15B32}"/>
                  </a:ext>
                </a:extLst>
              </p:cNvPr>
              <p:cNvSpPr txBox="1"/>
              <p:nvPr/>
            </p:nvSpPr>
            <p:spPr>
              <a:xfrm>
                <a:off x="7861053" y="5120138"/>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5" name="TextBox 4">
                <a:extLst>
                  <a:ext uri="{FF2B5EF4-FFF2-40B4-BE49-F238E27FC236}">
                    <a16:creationId xmlns:a16="http://schemas.microsoft.com/office/drawing/2014/main" id="{2E3C52C5-55FC-13FA-7E3A-879A26D15B32}"/>
                  </a:ext>
                </a:extLst>
              </p:cNvPr>
              <p:cNvSpPr txBox="1">
                <a:spLocks noRot="1" noChangeAspect="1" noMove="1" noResize="1" noEditPoints="1" noAdjustHandles="1" noChangeArrowheads="1" noChangeShapeType="1" noTextEdit="1"/>
              </p:cNvSpPr>
              <p:nvPr/>
            </p:nvSpPr>
            <p:spPr>
              <a:xfrm>
                <a:off x="7861053" y="5120138"/>
                <a:ext cx="424779" cy="369332"/>
              </a:xfrm>
              <a:prstGeom prst="rect">
                <a:avLst/>
              </a:prstGeom>
              <a:blipFill>
                <a:blip r:embed="rId12"/>
                <a:stretch>
                  <a:fillRect l="-5882" r="-14706"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B9E3D51-8AB4-7E76-C3B0-0EF130D456E7}"/>
                  </a:ext>
                </a:extLst>
              </p:cNvPr>
              <p:cNvSpPr txBox="1"/>
              <p:nvPr/>
            </p:nvSpPr>
            <p:spPr>
              <a:xfrm>
                <a:off x="7861053" y="5427514"/>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10" name="TextBox 9">
                <a:extLst>
                  <a:ext uri="{FF2B5EF4-FFF2-40B4-BE49-F238E27FC236}">
                    <a16:creationId xmlns:a16="http://schemas.microsoft.com/office/drawing/2014/main" id="{0B9E3D51-8AB4-7E76-C3B0-0EF130D456E7}"/>
                  </a:ext>
                </a:extLst>
              </p:cNvPr>
              <p:cNvSpPr txBox="1">
                <a:spLocks noRot="1" noChangeAspect="1" noMove="1" noResize="1" noEditPoints="1" noAdjustHandles="1" noChangeArrowheads="1" noChangeShapeType="1" noTextEdit="1"/>
              </p:cNvSpPr>
              <p:nvPr/>
            </p:nvSpPr>
            <p:spPr>
              <a:xfrm>
                <a:off x="7861053" y="5427514"/>
                <a:ext cx="424779" cy="369332"/>
              </a:xfrm>
              <a:prstGeom prst="rect">
                <a:avLst/>
              </a:prstGeom>
              <a:blipFill>
                <a:blip r:embed="rId13"/>
                <a:stretch>
                  <a:fillRect l="-5882" r="-14706"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7575F2BF-FE82-675B-9EB6-5C638383BDC1}"/>
                  </a:ext>
                </a:extLst>
              </p:cNvPr>
              <p:cNvSpPr txBox="1"/>
              <p:nvPr/>
            </p:nvSpPr>
            <p:spPr>
              <a:xfrm>
                <a:off x="7861053" y="5716776"/>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11" name="TextBox 10">
                <a:extLst>
                  <a:ext uri="{FF2B5EF4-FFF2-40B4-BE49-F238E27FC236}">
                    <a16:creationId xmlns:a16="http://schemas.microsoft.com/office/drawing/2014/main" id="{7575F2BF-FE82-675B-9EB6-5C638383BDC1}"/>
                  </a:ext>
                </a:extLst>
              </p:cNvPr>
              <p:cNvSpPr txBox="1">
                <a:spLocks noRot="1" noChangeAspect="1" noMove="1" noResize="1" noEditPoints="1" noAdjustHandles="1" noChangeArrowheads="1" noChangeShapeType="1" noTextEdit="1"/>
              </p:cNvSpPr>
              <p:nvPr/>
            </p:nvSpPr>
            <p:spPr>
              <a:xfrm>
                <a:off x="7861053" y="5716776"/>
                <a:ext cx="424779" cy="369332"/>
              </a:xfrm>
              <a:prstGeom prst="rect">
                <a:avLst/>
              </a:prstGeom>
              <a:blipFill>
                <a:blip r:embed="rId12"/>
                <a:stretch>
                  <a:fillRect l="-5882" r="-14706"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D6D3EE6-2038-BC35-8DAB-1799C3C9B6D1}"/>
                  </a:ext>
                </a:extLst>
              </p:cNvPr>
              <p:cNvSpPr txBox="1"/>
              <p:nvPr/>
            </p:nvSpPr>
            <p:spPr>
              <a:xfrm>
                <a:off x="7861053" y="6024152"/>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p:sp>
            <p:nvSpPr>
              <p:cNvPr id="15" name="TextBox 14">
                <a:extLst>
                  <a:ext uri="{FF2B5EF4-FFF2-40B4-BE49-F238E27FC236}">
                    <a16:creationId xmlns:a16="http://schemas.microsoft.com/office/drawing/2014/main" id="{DD6D3EE6-2038-BC35-8DAB-1799C3C9B6D1}"/>
                  </a:ext>
                </a:extLst>
              </p:cNvPr>
              <p:cNvSpPr txBox="1">
                <a:spLocks noRot="1" noChangeAspect="1" noMove="1" noResize="1" noEditPoints="1" noAdjustHandles="1" noChangeArrowheads="1" noChangeShapeType="1" noTextEdit="1"/>
              </p:cNvSpPr>
              <p:nvPr/>
            </p:nvSpPr>
            <p:spPr>
              <a:xfrm>
                <a:off x="7861053" y="6024152"/>
                <a:ext cx="424779" cy="369332"/>
              </a:xfrm>
              <a:prstGeom prst="rect">
                <a:avLst/>
              </a:prstGeom>
              <a:blipFill>
                <a:blip r:embed="rId13"/>
                <a:stretch>
                  <a:fillRect l="-5882" r="-14706"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E66983CF-09D3-0A99-9335-9BDFB9D6B58D}"/>
                  </a:ext>
                </a:extLst>
              </p:cNvPr>
              <p:cNvSpPr txBox="1"/>
              <p:nvPr/>
            </p:nvSpPr>
            <p:spPr>
              <a:xfrm>
                <a:off x="7793558" y="4218003"/>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𝑀𝑥</m:t>
                      </m:r>
                      <m:r>
                        <a:rPr lang="en-US" b="0" i="1" smtClean="0">
                          <a:latin typeface="Cambria Math" panose="02040503050406030204" pitchFamily="18" charset="0"/>
                        </a:rPr>
                        <m:t>⟩</m:t>
                      </m:r>
                    </m:oMath>
                  </m:oMathPara>
                </a14:m>
                <a:endParaRPr lang="en-US" dirty="0"/>
              </a:p>
            </p:txBody>
          </p:sp>
        </mc:Choice>
        <mc:Fallback>
          <p:sp>
            <p:nvSpPr>
              <p:cNvPr id="20" name="TextBox 19">
                <a:extLst>
                  <a:ext uri="{FF2B5EF4-FFF2-40B4-BE49-F238E27FC236}">
                    <a16:creationId xmlns:a16="http://schemas.microsoft.com/office/drawing/2014/main" id="{E66983CF-09D3-0A99-9335-9BDFB9D6B58D}"/>
                  </a:ext>
                </a:extLst>
              </p:cNvPr>
              <p:cNvSpPr txBox="1">
                <a:spLocks noRot="1" noChangeAspect="1" noMove="1" noResize="1" noEditPoints="1" noAdjustHandles="1" noChangeArrowheads="1" noChangeShapeType="1" noTextEdit="1"/>
              </p:cNvSpPr>
              <p:nvPr/>
            </p:nvSpPr>
            <p:spPr>
              <a:xfrm>
                <a:off x="7793558" y="4218003"/>
                <a:ext cx="424779" cy="369332"/>
              </a:xfrm>
              <a:prstGeom prst="rect">
                <a:avLst/>
              </a:prstGeom>
              <a:blipFill>
                <a:blip r:embed="rId14"/>
                <a:stretch>
                  <a:fillRect l="-2857" r="-57143" b="-13333"/>
                </a:stretch>
              </a:blipFill>
            </p:spPr>
            <p:txBody>
              <a:bodyPr/>
              <a:lstStyle/>
              <a:p>
                <a:r>
                  <a:rPr lang="en-US">
                    <a:noFill/>
                  </a:rPr>
                  <a:t> </a:t>
                </a:r>
              </a:p>
            </p:txBody>
          </p:sp>
        </mc:Fallback>
      </mc:AlternateContent>
    </p:spTree>
    <p:extLst>
      <p:ext uri="{BB962C8B-B14F-4D97-AF65-F5344CB8AC3E}">
        <p14:creationId xmlns:p14="http://schemas.microsoft.com/office/powerpoint/2010/main" val="377306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AA2E-D8CD-BABD-332D-94EB9811A439}"/>
              </a:ext>
            </a:extLst>
          </p:cNvPr>
          <p:cNvSpPr>
            <a:spLocks noGrp="1"/>
          </p:cNvSpPr>
          <p:nvPr>
            <p:ph type="title"/>
          </p:nvPr>
        </p:nvSpPr>
        <p:spPr/>
        <p:txBody>
          <a:bodyPr/>
          <a:lstStyle/>
          <a:p>
            <a:r>
              <a:rPr lang="en-US" dirty="0"/>
              <a:t>Constant-time quantum computation</a:t>
            </a:r>
          </a:p>
        </p:txBody>
      </p:sp>
      <p:cxnSp>
        <p:nvCxnSpPr>
          <p:cNvPr id="58" name="Straight Arrow Connector 57">
            <a:extLst>
              <a:ext uri="{FF2B5EF4-FFF2-40B4-BE49-F238E27FC236}">
                <a16:creationId xmlns:a16="http://schemas.microsoft.com/office/drawing/2014/main" id="{8B550103-5F40-C402-7A1A-5BF84792A15A}"/>
              </a:ext>
            </a:extLst>
          </p:cNvPr>
          <p:cNvCxnSpPr/>
          <p:nvPr/>
        </p:nvCxnSpPr>
        <p:spPr>
          <a:xfrm>
            <a:off x="11643123" y="1850781"/>
            <a:ext cx="0" cy="225539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73D0152-50EC-103C-7FB3-87AF525521B5}"/>
              </a:ext>
            </a:extLst>
          </p:cNvPr>
          <p:cNvCxnSpPr>
            <a:cxnSpLocks/>
          </p:cNvCxnSpPr>
          <p:nvPr/>
        </p:nvCxnSpPr>
        <p:spPr>
          <a:xfrm flipH="1">
            <a:off x="10338198" y="4387164"/>
            <a:ext cx="104298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716531BE-E014-9E9C-2502-CC67A49E3363}"/>
                  </a:ext>
                </a:extLst>
              </p:cNvPr>
              <p:cNvSpPr txBox="1"/>
              <p:nvPr/>
            </p:nvSpPr>
            <p:spPr>
              <a:xfrm>
                <a:off x="10400109" y="4517210"/>
                <a:ext cx="89058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(1)</m:t>
                      </m:r>
                    </m:oMath>
                  </m:oMathPara>
                </a14:m>
                <a:endParaRPr lang="en-US" sz="2800" dirty="0"/>
              </a:p>
            </p:txBody>
          </p:sp>
        </mc:Choice>
        <mc:Fallback>
          <p:sp>
            <p:nvSpPr>
              <p:cNvPr id="61" name="TextBox 60">
                <a:extLst>
                  <a:ext uri="{FF2B5EF4-FFF2-40B4-BE49-F238E27FC236}">
                    <a16:creationId xmlns:a16="http://schemas.microsoft.com/office/drawing/2014/main" id="{716531BE-E014-9E9C-2502-CC67A49E3363}"/>
                  </a:ext>
                </a:extLst>
              </p:cNvPr>
              <p:cNvSpPr txBox="1">
                <a:spLocks noRot="1" noChangeAspect="1" noMove="1" noResize="1" noEditPoints="1" noAdjustHandles="1" noChangeArrowheads="1" noChangeShapeType="1" noTextEdit="1"/>
              </p:cNvSpPr>
              <p:nvPr/>
            </p:nvSpPr>
            <p:spPr>
              <a:xfrm>
                <a:off x="10400109" y="4517210"/>
                <a:ext cx="890588" cy="523220"/>
              </a:xfrm>
              <a:prstGeom prst="rect">
                <a:avLst/>
              </a:prstGeom>
              <a:blipFill>
                <a:blip r:embed="rId3"/>
                <a:stretch>
                  <a:fillRect l="-2817" r="-12676" b="-19048"/>
                </a:stretch>
              </a:blipFill>
            </p:spPr>
            <p:txBody>
              <a:bodyPr/>
              <a:lstStyle/>
              <a:p>
                <a:r>
                  <a:rPr lang="en-US">
                    <a:noFill/>
                  </a:rPr>
                  <a:t> </a:t>
                </a:r>
              </a:p>
            </p:txBody>
          </p:sp>
        </mc:Fallback>
      </mc:AlternateContent>
      <p:pic>
        <p:nvPicPr>
          <p:cNvPr id="62" name="Image" descr="Image">
            <a:extLst>
              <a:ext uri="{FF2B5EF4-FFF2-40B4-BE49-F238E27FC236}">
                <a16:creationId xmlns:a16="http://schemas.microsoft.com/office/drawing/2014/main" id="{2D5CAF12-F4F2-40CA-2BB7-C50EF9BFED5D}"/>
              </a:ext>
            </a:extLst>
          </p:cNvPr>
          <p:cNvPicPr>
            <a:picLocks noChangeAspect="1"/>
          </p:cNvPicPr>
          <p:nvPr/>
        </p:nvPicPr>
        <p:blipFill>
          <a:blip r:embed="rId4"/>
          <a:srcRect l="-2907" t="60455" r="84282" b="-1239"/>
          <a:stretch/>
        </p:blipFill>
        <p:spPr>
          <a:xfrm>
            <a:off x="9877807" y="1680910"/>
            <a:ext cx="1808788" cy="2547509"/>
          </a:xfrm>
          <a:prstGeom prst="rect">
            <a:avLst/>
          </a:prstGeom>
          <a:ln w="12700">
            <a:miter lim="400000"/>
          </a:ln>
        </p:spPr>
      </p:pic>
      <p:cxnSp>
        <p:nvCxnSpPr>
          <p:cNvPr id="66" name="Straight Arrow Connector 65">
            <a:extLst>
              <a:ext uri="{FF2B5EF4-FFF2-40B4-BE49-F238E27FC236}">
                <a16:creationId xmlns:a16="http://schemas.microsoft.com/office/drawing/2014/main" id="{814EC838-A0B8-AA89-6F48-A759A30F8324}"/>
              </a:ext>
            </a:extLst>
          </p:cNvPr>
          <p:cNvCxnSpPr/>
          <p:nvPr/>
        </p:nvCxnSpPr>
        <p:spPr>
          <a:xfrm>
            <a:off x="11643123" y="1850781"/>
            <a:ext cx="0" cy="225539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7" name="TextBox 66">
                <a:extLst>
                  <a:ext uri="{FF2B5EF4-FFF2-40B4-BE49-F238E27FC236}">
                    <a16:creationId xmlns:a16="http://schemas.microsoft.com/office/drawing/2014/main" id="{21BCD04C-20F8-0878-502D-B175F5978873}"/>
                  </a:ext>
                </a:extLst>
              </p:cNvPr>
              <p:cNvSpPr txBox="1"/>
              <p:nvPr/>
            </p:nvSpPr>
            <p:spPr>
              <a:xfrm>
                <a:off x="11499062" y="2702582"/>
                <a:ext cx="69293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oMath>
                  </m:oMathPara>
                </a14:m>
                <a:endParaRPr lang="en-US" sz="2800" dirty="0"/>
              </a:p>
            </p:txBody>
          </p:sp>
        </mc:Choice>
        <mc:Fallback>
          <p:sp>
            <p:nvSpPr>
              <p:cNvPr id="67" name="TextBox 66">
                <a:extLst>
                  <a:ext uri="{FF2B5EF4-FFF2-40B4-BE49-F238E27FC236}">
                    <a16:creationId xmlns:a16="http://schemas.microsoft.com/office/drawing/2014/main" id="{21BCD04C-20F8-0878-502D-B175F5978873}"/>
                  </a:ext>
                </a:extLst>
              </p:cNvPr>
              <p:cNvSpPr txBox="1">
                <a:spLocks noRot="1" noChangeAspect="1" noMove="1" noResize="1" noEditPoints="1" noAdjustHandles="1" noChangeArrowheads="1" noChangeShapeType="1" noTextEdit="1"/>
              </p:cNvSpPr>
              <p:nvPr/>
            </p:nvSpPr>
            <p:spPr>
              <a:xfrm>
                <a:off x="11499062" y="2702582"/>
                <a:ext cx="692938"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9" name="TextBox 68">
                <a:extLst>
                  <a:ext uri="{FF2B5EF4-FFF2-40B4-BE49-F238E27FC236}">
                    <a16:creationId xmlns:a16="http://schemas.microsoft.com/office/drawing/2014/main" id="{239CC605-9EE0-64D1-B4D5-6B01A71372D3}"/>
                  </a:ext>
                </a:extLst>
              </p:cNvPr>
              <p:cNvSpPr txBox="1"/>
              <p:nvPr/>
            </p:nvSpPr>
            <p:spPr>
              <a:xfrm>
                <a:off x="794729" y="1662002"/>
                <a:ext cx="6879956" cy="1600438"/>
              </a:xfrm>
              <a:prstGeom prst="rect">
                <a:avLst/>
              </a:prstGeom>
              <a:noFill/>
            </p:spPr>
            <p:txBody>
              <a:bodyPr wrap="square">
                <a:spAutoFit/>
              </a:bodyPr>
              <a:lstStyle/>
              <a:p>
                <a:r>
                  <a:rPr lang="en-US" sz="2600" dirty="0"/>
                  <a:t>QNC</a:t>
                </a:r>
                <a:r>
                  <a:rPr lang="en-US" sz="2600" baseline="30000" dirty="0"/>
                  <a:t>0</a:t>
                </a:r>
                <a:r>
                  <a:rPr lang="en-US" sz="2600" dirty="0"/>
                  <a:t> = circuits with 1- and 2-qubit gates, with depth independent of </a:t>
                </a:r>
                <a14:m>
                  <m:oMath xmlns:m="http://schemas.openxmlformats.org/officeDocument/2006/math">
                    <m:r>
                      <a:rPr lang="en-US" sz="2600" i="1">
                        <a:latin typeface="Cambria Math" panose="02040503050406030204" pitchFamily="18" charset="0"/>
                      </a:rPr>
                      <m:t>𝑛</m:t>
                    </m:r>
                  </m:oMath>
                </a14:m>
                <a:r>
                  <a:rPr lang="en-US" sz="2600" dirty="0"/>
                  <a:t> (# of qubits). </a:t>
                </a:r>
                <a:br>
                  <a:rPr lang="en-US" sz="2600" dirty="0"/>
                </a:br>
                <a:br>
                  <a:rPr lang="en-US" dirty="0"/>
                </a:br>
                <a:r>
                  <a:rPr lang="en-US" sz="2600" dirty="0"/>
                  <a:t>Useful model of O(1)-time in NISQ era.</a:t>
                </a:r>
              </a:p>
            </p:txBody>
          </p:sp>
        </mc:Choice>
        <mc:Fallback>
          <p:sp>
            <p:nvSpPr>
              <p:cNvPr id="69" name="TextBox 68">
                <a:extLst>
                  <a:ext uri="{FF2B5EF4-FFF2-40B4-BE49-F238E27FC236}">
                    <a16:creationId xmlns:a16="http://schemas.microsoft.com/office/drawing/2014/main" id="{239CC605-9EE0-64D1-B4D5-6B01A71372D3}"/>
                  </a:ext>
                </a:extLst>
              </p:cNvPr>
              <p:cNvSpPr txBox="1">
                <a:spLocks noRot="1" noChangeAspect="1" noMove="1" noResize="1" noEditPoints="1" noAdjustHandles="1" noChangeArrowheads="1" noChangeShapeType="1" noTextEdit="1"/>
              </p:cNvSpPr>
              <p:nvPr/>
            </p:nvSpPr>
            <p:spPr>
              <a:xfrm>
                <a:off x="794729" y="1662002"/>
                <a:ext cx="6879956" cy="1600438"/>
              </a:xfrm>
              <a:prstGeom prst="rect">
                <a:avLst/>
              </a:prstGeom>
              <a:blipFill>
                <a:blip r:embed="rId6"/>
                <a:stretch>
                  <a:fillRect l="-1473" t="-3968" b="-7143"/>
                </a:stretch>
              </a:blipFill>
            </p:spPr>
            <p:txBody>
              <a:bodyPr/>
              <a:lstStyle/>
              <a:p>
                <a:r>
                  <a:rPr lang="en-US">
                    <a:noFill/>
                  </a:rPr>
                  <a:t> </a:t>
                </a:r>
              </a:p>
            </p:txBody>
          </p:sp>
        </mc:Fallback>
      </mc:AlternateContent>
      <p:pic>
        <p:nvPicPr>
          <p:cNvPr id="70" name="Picture 69">
            <a:extLst>
              <a:ext uri="{FF2B5EF4-FFF2-40B4-BE49-F238E27FC236}">
                <a16:creationId xmlns:a16="http://schemas.microsoft.com/office/drawing/2014/main" id="{2AD5DB34-2A1A-64D8-2539-F700CF19A0F6}"/>
              </a:ext>
            </a:extLst>
          </p:cNvPr>
          <p:cNvPicPr>
            <a:picLocks noChangeAspect="1"/>
          </p:cNvPicPr>
          <p:nvPr/>
        </p:nvPicPr>
        <p:blipFill>
          <a:blip r:embed="rId7"/>
          <a:stretch>
            <a:fillRect/>
          </a:stretch>
        </p:blipFill>
        <p:spPr>
          <a:xfrm>
            <a:off x="8278373" y="1709098"/>
            <a:ext cx="1433552" cy="2704814"/>
          </a:xfrm>
          <a:prstGeom prst="rect">
            <a:avLst/>
          </a:prstGeom>
        </p:spPr>
      </p:pic>
      <p:sp>
        <p:nvSpPr>
          <p:cNvPr id="4" name="Content Placeholder 2">
            <a:extLst>
              <a:ext uri="{FF2B5EF4-FFF2-40B4-BE49-F238E27FC236}">
                <a16:creationId xmlns:a16="http://schemas.microsoft.com/office/drawing/2014/main" id="{ED59312D-EC59-9AD7-7479-EB2001296952}"/>
              </a:ext>
            </a:extLst>
          </p:cNvPr>
          <p:cNvSpPr txBox="1">
            <a:spLocks/>
          </p:cNvSpPr>
          <p:nvPr/>
        </p:nvSpPr>
        <p:spPr>
          <a:xfrm>
            <a:off x="838201" y="3491985"/>
            <a:ext cx="6879956" cy="15006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solidFill>
                  <a:srgbClr val="00B050"/>
                </a:solidFill>
              </a:rPr>
              <a:t>Powerful</a:t>
            </a:r>
            <a:r>
              <a:rPr lang="en-US" sz="2600" dirty="0"/>
              <a:t>: QNC</a:t>
            </a:r>
            <a:r>
              <a:rPr lang="en-US" sz="2600" baseline="30000" dirty="0"/>
              <a:t>0</a:t>
            </a:r>
            <a:r>
              <a:rPr lang="en-US" sz="2600" dirty="0"/>
              <a:t> circuits can generate probability distributions that cannot be classically sampled from (under plausible complexity assumptions). </a:t>
            </a:r>
          </a:p>
        </p:txBody>
      </p:sp>
      <p:sp>
        <p:nvSpPr>
          <p:cNvPr id="5" name="TextBox 4">
            <a:extLst>
              <a:ext uri="{FF2B5EF4-FFF2-40B4-BE49-F238E27FC236}">
                <a16:creationId xmlns:a16="http://schemas.microsoft.com/office/drawing/2014/main" id="{1C868624-07AB-B106-A43E-4A29F6176EDC}"/>
              </a:ext>
            </a:extLst>
          </p:cNvPr>
          <p:cNvSpPr txBox="1"/>
          <p:nvPr/>
        </p:nvSpPr>
        <p:spPr>
          <a:xfrm>
            <a:off x="2797500" y="4657202"/>
            <a:ext cx="6098582" cy="369332"/>
          </a:xfrm>
          <a:prstGeom prst="rect">
            <a:avLst/>
          </a:prstGeom>
          <a:noFill/>
        </p:spPr>
        <p:txBody>
          <a:bodyPr wrap="square">
            <a:spAutoFit/>
          </a:bodyPr>
          <a:lstStyle/>
          <a:p>
            <a:pPr marL="0" indent="0">
              <a:buNone/>
            </a:pPr>
            <a:r>
              <a:rPr lang="en-US" sz="1800" dirty="0">
                <a:solidFill>
                  <a:schemeClr val="bg1">
                    <a:lumMod val="50000"/>
                  </a:schemeClr>
                </a:solidFill>
              </a:rPr>
              <a:t>(DiVincenzo-</a:t>
            </a:r>
            <a:r>
              <a:rPr lang="en-US" sz="1800" dirty="0" err="1">
                <a:solidFill>
                  <a:schemeClr val="bg1">
                    <a:lumMod val="50000"/>
                  </a:schemeClr>
                </a:solidFill>
              </a:rPr>
              <a:t>Terhal</a:t>
            </a:r>
            <a:r>
              <a:rPr lang="en-US" sz="1800" dirty="0">
                <a:solidFill>
                  <a:schemeClr val="bg1">
                    <a:lumMod val="50000"/>
                  </a:schemeClr>
                </a:solidFill>
              </a:rPr>
              <a:t> ’03, Bremner-</a:t>
            </a:r>
            <a:r>
              <a:rPr lang="en-US" sz="1800" dirty="0" err="1">
                <a:solidFill>
                  <a:schemeClr val="bg1">
                    <a:lumMod val="50000"/>
                  </a:schemeClr>
                </a:solidFill>
              </a:rPr>
              <a:t>Josza</a:t>
            </a:r>
            <a:r>
              <a:rPr lang="en-US" sz="1800" dirty="0">
                <a:solidFill>
                  <a:schemeClr val="bg1">
                    <a:lumMod val="50000"/>
                  </a:schemeClr>
                </a:solidFill>
              </a:rPr>
              <a:t>-Shepherd ‘09, …)</a:t>
            </a:r>
          </a:p>
        </p:txBody>
      </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B2A8FCE3-42D6-8F66-E59A-D649CD40DBB8}"/>
                  </a:ext>
                </a:extLst>
              </p:cNvPr>
              <p:cNvSpPr txBox="1">
                <a:spLocks/>
              </p:cNvSpPr>
              <p:nvPr/>
            </p:nvSpPr>
            <p:spPr>
              <a:xfrm>
                <a:off x="838200" y="5044482"/>
                <a:ext cx="8967786" cy="23976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solidFill>
                      <a:srgbClr val="C00000"/>
                    </a:solidFill>
                  </a:rPr>
                  <a:t>Weak</a:t>
                </a:r>
                <a:r>
                  <a:rPr lang="en-US" sz="2600" dirty="0"/>
                  <a:t>: cannot generate states/distributions with long-range correlations, starting from product state.</a:t>
                </a:r>
              </a:p>
              <a:p>
                <a:r>
                  <a:rPr lang="en-US" sz="2600" dirty="0"/>
                  <a:t>Ex: </a:t>
                </a:r>
                <a14:m>
                  <m:oMath xmlns:m="http://schemas.openxmlformats.org/officeDocument/2006/math">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ad>
                          <m:radPr>
                            <m:degHide m:val="on"/>
                            <m:ctrlPr>
                              <a:rPr lang="en-US" sz="2600" b="0" i="1" smtClean="0">
                                <a:latin typeface="Cambria Math" panose="02040503050406030204" pitchFamily="18" charset="0"/>
                              </a:rPr>
                            </m:ctrlPr>
                          </m:radPr>
                          <m:deg/>
                          <m:e>
                            <m:r>
                              <a:rPr lang="en-US" sz="2600" b="0" i="1" smtClean="0">
                                <a:latin typeface="Cambria Math" panose="02040503050406030204" pitchFamily="18" charset="0"/>
                              </a:rPr>
                              <m:t>2</m:t>
                            </m:r>
                          </m:e>
                        </m:rad>
                        <m:r>
                          <a:rPr lang="en-US" sz="2600" b="0" i="1" smtClean="0">
                            <a:latin typeface="Cambria Math" panose="02040503050406030204" pitchFamily="18" charset="0"/>
                          </a:rPr>
                          <m:t> </m:t>
                        </m:r>
                      </m:den>
                    </m:f>
                    <m:d>
                      <m:dPr>
                        <m:ctrlPr>
                          <a:rPr lang="en-US" sz="2600" b="0" i="1" smtClean="0">
                            <a:latin typeface="Cambria Math" panose="02040503050406030204" pitchFamily="18" charset="0"/>
                          </a:rPr>
                        </m:ctrlPr>
                      </m:dPr>
                      <m:e>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00⋯0</m:t>
                            </m:r>
                          </m:e>
                        </m:d>
                        <m:r>
                          <a:rPr lang="en-US" sz="2600" b="0" i="1" smtClean="0">
                            <a:latin typeface="Cambria Math" panose="02040503050406030204" pitchFamily="18" charset="0"/>
                          </a:rPr>
                          <m:t>+|11⋯1⟩</m:t>
                        </m:r>
                      </m:e>
                    </m:d>
                  </m:oMath>
                </a14:m>
                <a:r>
                  <a:rPr lang="en-US" sz="2600" dirty="0"/>
                  <a:t>, aka the ”Cat state”.</a:t>
                </a:r>
              </a:p>
              <a:p>
                <a:endParaRPr lang="en-US" sz="2600" dirty="0"/>
              </a:p>
            </p:txBody>
          </p:sp>
        </mc:Choice>
        <mc:Fallback>
          <p:sp>
            <p:nvSpPr>
              <p:cNvPr id="8" name="Content Placeholder 2">
                <a:extLst>
                  <a:ext uri="{FF2B5EF4-FFF2-40B4-BE49-F238E27FC236}">
                    <a16:creationId xmlns:a16="http://schemas.microsoft.com/office/drawing/2014/main" id="{B2A8FCE3-42D6-8F66-E59A-D649CD40DBB8}"/>
                  </a:ext>
                </a:extLst>
              </p:cNvPr>
              <p:cNvSpPr txBox="1">
                <a:spLocks noRot="1" noChangeAspect="1" noMove="1" noResize="1" noEditPoints="1" noAdjustHandles="1" noChangeArrowheads="1" noChangeShapeType="1" noTextEdit="1"/>
              </p:cNvSpPr>
              <p:nvPr/>
            </p:nvSpPr>
            <p:spPr>
              <a:xfrm>
                <a:off x="838200" y="5044482"/>
                <a:ext cx="8967786" cy="2397699"/>
              </a:xfrm>
              <a:prstGeom prst="rect">
                <a:avLst/>
              </a:prstGeom>
              <a:blipFill>
                <a:blip r:embed="rId8"/>
                <a:stretch>
                  <a:fillRect l="-1273" t="-4211"/>
                </a:stretch>
              </a:blipFill>
            </p:spPr>
            <p:txBody>
              <a:bodyPr/>
              <a:lstStyle/>
              <a:p>
                <a:r>
                  <a:rPr lang="en-US">
                    <a:noFill/>
                  </a:rPr>
                  <a:t> </a:t>
                </a:r>
              </a:p>
            </p:txBody>
          </p:sp>
        </mc:Fallback>
      </mc:AlternateContent>
    </p:spTree>
    <p:extLst>
      <p:ext uri="{BB962C8B-B14F-4D97-AF65-F5344CB8AC3E}">
        <p14:creationId xmlns:p14="http://schemas.microsoft.com/office/powerpoint/2010/main" val="38000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D2285-2C6F-20DD-5F00-E2C8079B2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646DC-5666-B04A-3F68-8EDA7B8167EC}"/>
              </a:ext>
            </a:extLst>
          </p:cNvPr>
          <p:cNvSpPr>
            <a:spLocks noGrp="1"/>
          </p:cNvSpPr>
          <p:nvPr>
            <p:ph type="title"/>
          </p:nvPr>
        </p:nvSpPr>
        <p:spPr/>
        <p:txBody>
          <a:bodyPr>
            <a:normAutofit/>
          </a:bodyPr>
          <a:lstStyle/>
          <a:p>
            <a:r>
              <a:rPr lang="en-US" sz="4000" b="1" dirty="0"/>
              <a:t>Example</a:t>
            </a:r>
            <a:r>
              <a:rPr lang="en-US" sz="4000" dirty="0"/>
              <a:t>: preparing stabilizer states with Fanout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06087EA-A7E8-08C9-C68A-9CDC53314640}"/>
                  </a:ext>
                </a:extLst>
              </p:cNvPr>
              <p:cNvSpPr>
                <a:spLocks noGrp="1"/>
              </p:cNvSpPr>
              <p:nvPr>
                <p:ph idx="1"/>
              </p:nvPr>
            </p:nvSpPr>
            <p:spPr>
              <a:xfrm>
                <a:off x="838200" y="1825623"/>
                <a:ext cx="11353800" cy="4667251"/>
              </a:xfrm>
            </p:spPr>
            <p:txBody>
              <a:bodyPr>
                <a:normAutofit lnSpcReduction="10000"/>
              </a:bodyPr>
              <a:lstStyle/>
              <a:p>
                <a:pPr marL="0" indent="0">
                  <a:buNone/>
                </a:pPr>
                <a:r>
                  <a:rPr lang="en-US" sz="2600" b="1" dirty="0"/>
                  <a:t>Theorem:</a:t>
                </a:r>
                <a:r>
                  <a:rPr lang="en-US" sz="2600" dirty="0"/>
                  <a:t> Every Clifford circuit can be written as</a:t>
                </a:r>
                <a:br>
                  <a:rPr lang="en-US" sz="2600" dirty="0"/>
                </a:b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br>
                  <a:rPr lang="en-US" sz="2600" dirty="0"/>
                </a:br>
                <a:br>
                  <a:rPr lang="en-US" sz="2600" dirty="0"/>
                </a:br>
                <a:r>
                  <a:rPr lang="en-US" sz="2600" b="1" dirty="0"/>
                  <a:t>Corollary:</a:t>
                </a:r>
                <a:r>
                  <a:rPr lang="en-US" sz="2600" dirty="0"/>
                  <a:t> </a:t>
                </a:r>
                <a14:m>
                  <m:oMath xmlns:m="http://schemas.openxmlformats.org/officeDocument/2006/math">
                    <m:r>
                      <a:rPr lang="en-US" sz="2600" i="1">
                        <a:latin typeface="Cambria Math" panose="02040503050406030204" pitchFamily="18" charset="0"/>
                      </a:rPr>
                      <m:t>𝑛</m:t>
                    </m:r>
                  </m:oMath>
                </a14:m>
                <a:r>
                  <a:rPr lang="en-US" sz="2600" dirty="0"/>
                  <a:t>-qubit Clifford circuits are parallelizable to depth 18 circuits with Fanout and </a:t>
                </a:r>
                <a14:m>
                  <m:oMath xmlns:m="http://schemas.openxmlformats.org/officeDocument/2006/math">
                    <m:r>
                      <a:rPr lang="en-US" sz="2600" b="0" i="1" smtClean="0">
                        <a:latin typeface="Cambria Math" panose="02040503050406030204" pitchFamily="18" charset="0"/>
                      </a:rPr>
                      <m:t>𝑛</m:t>
                    </m:r>
                  </m:oMath>
                </a14:m>
                <a:r>
                  <a:rPr lang="en-US" sz="2600" dirty="0"/>
                  <a:t> ancillas.</a:t>
                </a:r>
              </a:p>
              <a:p>
                <a:pPr marL="0" indent="0">
                  <a:buNone/>
                </a:pPr>
                <a:endParaRPr lang="en-US" sz="2600" dirty="0"/>
              </a:p>
              <a:p>
                <a:pPr marL="0" indent="0">
                  <a:buNone/>
                </a:pPr>
                <a:endParaRPr lang="en-US" sz="2600" dirty="0"/>
              </a:p>
            </p:txBody>
          </p:sp>
        </mc:Choice>
        <mc:Fallback>
          <p:sp>
            <p:nvSpPr>
              <p:cNvPr id="3" name="Content Placeholder 2">
                <a:extLst>
                  <a:ext uri="{FF2B5EF4-FFF2-40B4-BE49-F238E27FC236}">
                    <a16:creationId xmlns:a16="http://schemas.microsoft.com/office/drawing/2014/main" id="{706087EA-A7E8-08C9-C68A-9CDC53314640}"/>
                  </a:ext>
                </a:extLst>
              </p:cNvPr>
              <p:cNvSpPr>
                <a:spLocks noGrp="1" noRot="1" noChangeAspect="1" noMove="1" noResize="1" noEditPoints="1" noAdjustHandles="1" noChangeArrowheads="1" noChangeShapeType="1" noTextEdit="1"/>
              </p:cNvSpPr>
              <p:nvPr>
                <p:ph idx="1"/>
              </p:nvPr>
            </p:nvSpPr>
            <p:spPr>
              <a:xfrm>
                <a:off x="838200" y="1825623"/>
                <a:ext cx="11353800" cy="4667251"/>
              </a:xfrm>
              <a:blipFill>
                <a:blip r:embed="rId3"/>
                <a:stretch>
                  <a:fillRect l="-1006" t="-2439"/>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873DB69-84F1-96BF-0639-2A7F9E48133A}"/>
              </a:ext>
            </a:extLst>
          </p:cNvPr>
          <p:cNvSpPr txBox="1"/>
          <p:nvPr/>
        </p:nvSpPr>
        <p:spPr>
          <a:xfrm>
            <a:off x="7505131" y="1863881"/>
            <a:ext cx="4436797" cy="369332"/>
          </a:xfrm>
          <a:prstGeom prst="rect">
            <a:avLst/>
          </a:prstGeom>
          <a:noFill/>
        </p:spPr>
        <p:txBody>
          <a:bodyPr wrap="square">
            <a:spAutoFit/>
          </a:bodyPr>
          <a:lstStyle/>
          <a:p>
            <a:pPr algn="r"/>
            <a:r>
              <a:rPr lang="en-US" sz="1800" dirty="0">
                <a:solidFill>
                  <a:schemeClr val="bg1">
                    <a:lumMod val="65000"/>
                  </a:schemeClr>
                </a:solidFill>
              </a:rPr>
              <a:t>(</a:t>
            </a:r>
            <a:r>
              <a:rPr lang="en-US" sz="1800" dirty="0">
                <a:solidFill>
                  <a:schemeClr val="bg1">
                    <a:lumMod val="50000"/>
                  </a:schemeClr>
                </a:solidFill>
              </a:rPr>
              <a:t>Aaronson, Gottesman 2004)</a:t>
            </a:r>
            <a:endParaRPr lang="en-US" dirty="0"/>
          </a:p>
        </p:txBody>
      </p:sp>
      <p:cxnSp>
        <p:nvCxnSpPr>
          <p:cNvPr id="43" name="Straight Connector 42">
            <a:extLst>
              <a:ext uri="{FF2B5EF4-FFF2-40B4-BE49-F238E27FC236}">
                <a16:creationId xmlns:a16="http://schemas.microsoft.com/office/drawing/2014/main" id="{B48C3378-C89A-8F14-1D91-976193DC321C}"/>
              </a:ext>
            </a:extLst>
          </p:cNvPr>
          <p:cNvCxnSpPr>
            <a:cxnSpLocks/>
          </p:cNvCxnSpPr>
          <p:nvPr/>
        </p:nvCxnSpPr>
        <p:spPr>
          <a:xfrm>
            <a:off x="1711491" y="3218327"/>
            <a:ext cx="77924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C1137715-30B5-320F-59BE-62969B321556}"/>
              </a:ext>
            </a:extLst>
          </p:cNvPr>
          <p:cNvSpPr/>
          <p:nvPr/>
        </p:nvSpPr>
        <p:spPr>
          <a:xfrm>
            <a:off x="1823510"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B491EAB9-933C-13C0-D213-FBB0A448A37D}"/>
              </a:ext>
            </a:extLst>
          </p:cNvPr>
          <p:cNvSpPr/>
          <p:nvPr/>
        </p:nvSpPr>
        <p:spPr>
          <a:xfrm>
            <a:off x="2624173"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F0A999B4-4FFF-AFE6-BB32-9D182DEAE01C}"/>
              </a:ext>
            </a:extLst>
          </p:cNvPr>
          <p:cNvSpPr/>
          <p:nvPr/>
        </p:nvSpPr>
        <p:spPr>
          <a:xfrm>
            <a:off x="3424836"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87F1B739-4550-6809-3024-10D5780D744F}"/>
              </a:ext>
            </a:extLst>
          </p:cNvPr>
          <p:cNvSpPr/>
          <p:nvPr/>
        </p:nvSpPr>
        <p:spPr>
          <a:xfrm>
            <a:off x="4245424"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88991920-1B04-CB4A-444E-F368A839010C}"/>
              </a:ext>
            </a:extLst>
          </p:cNvPr>
          <p:cNvSpPr/>
          <p:nvPr/>
        </p:nvSpPr>
        <p:spPr>
          <a:xfrm>
            <a:off x="5026293"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47AAC0AD-FED5-F721-C126-1B5604742317}"/>
              </a:ext>
            </a:extLst>
          </p:cNvPr>
          <p:cNvSpPr/>
          <p:nvPr/>
        </p:nvSpPr>
        <p:spPr>
          <a:xfrm>
            <a:off x="5838561"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ED108DB5-17A4-A251-FD8C-2AE77D20AF86}"/>
              </a:ext>
            </a:extLst>
          </p:cNvPr>
          <p:cNvSpPr/>
          <p:nvPr/>
        </p:nvSpPr>
        <p:spPr>
          <a:xfrm>
            <a:off x="6595646"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58CDC9B5-77EF-FE44-806B-D2161116C05C}"/>
              </a:ext>
            </a:extLst>
          </p:cNvPr>
          <p:cNvSpPr/>
          <p:nvPr/>
        </p:nvSpPr>
        <p:spPr>
          <a:xfrm>
            <a:off x="7352731"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97" name="Straight Connector 4096">
            <a:extLst>
              <a:ext uri="{FF2B5EF4-FFF2-40B4-BE49-F238E27FC236}">
                <a16:creationId xmlns:a16="http://schemas.microsoft.com/office/drawing/2014/main" id="{41FE4063-57D5-AC5D-20D6-2D04AFA54367}"/>
              </a:ext>
            </a:extLst>
          </p:cNvPr>
          <p:cNvCxnSpPr>
            <a:cxnSpLocks/>
          </p:cNvCxnSpPr>
          <p:nvPr/>
        </p:nvCxnSpPr>
        <p:spPr>
          <a:xfrm>
            <a:off x="1711491" y="3462989"/>
            <a:ext cx="77924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98" name="Straight Connector 4097">
            <a:extLst>
              <a:ext uri="{FF2B5EF4-FFF2-40B4-BE49-F238E27FC236}">
                <a16:creationId xmlns:a16="http://schemas.microsoft.com/office/drawing/2014/main" id="{4405EAC0-4B13-EC2D-96AF-B22B4C8476A6}"/>
              </a:ext>
            </a:extLst>
          </p:cNvPr>
          <p:cNvCxnSpPr>
            <a:cxnSpLocks/>
          </p:cNvCxnSpPr>
          <p:nvPr/>
        </p:nvCxnSpPr>
        <p:spPr>
          <a:xfrm>
            <a:off x="1711491" y="3863099"/>
            <a:ext cx="77924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02" name="Straight Connector 4101">
            <a:extLst>
              <a:ext uri="{FF2B5EF4-FFF2-40B4-BE49-F238E27FC236}">
                <a16:creationId xmlns:a16="http://schemas.microsoft.com/office/drawing/2014/main" id="{6EB2E131-AE36-BAD3-9923-F724F1A1B30E}"/>
              </a:ext>
            </a:extLst>
          </p:cNvPr>
          <p:cNvCxnSpPr>
            <a:cxnSpLocks/>
          </p:cNvCxnSpPr>
          <p:nvPr/>
        </p:nvCxnSpPr>
        <p:spPr>
          <a:xfrm>
            <a:off x="1711491" y="4220959"/>
            <a:ext cx="77924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03" name="Rectangle 4102">
            <a:extLst>
              <a:ext uri="{FF2B5EF4-FFF2-40B4-BE49-F238E27FC236}">
                <a16:creationId xmlns:a16="http://schemas.microsoft.com/office/drawing/2014/main" id="{299CB90F-F572-56BF-A8FF-D42AE7AF8EE4}"/>
              </a:ext>
            </a:extLst>
          </p:cNvPr>
          <p:cNvSpPr/>
          <p:nvPr/>
        </p:nvSpPr>
        <p:spPr>
          <a:xfrm>
            <a:off x="8096882"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EE549635-8FBD-B317-72E2-0FB011F95FBA}"/>
              </a:ext>
            </a:extLst>
          </p:cNvPr>
          <p:cNvSpPr/>
          <p:nvPr/>
        </p:nvSpPr>
        <p:spPr>
          <a:xfrm>
            <a:off x="8853967"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3" name="TextBox 82">
                <a:extLst>
                  <a:ext uri="{FF2B5EF4-FFF2-40B4-BE49-F238E27FC236}">
                    <a16:creationId xmlns:a16="http://schemas.microsoft.com/office/drawing/2014/main" id="{EC53B60E-EF20-F1C2-B990-76D5ED4587D0}"/>
                  </a:ext>
                </a:extLst>
              </p:cNvPr>
              <p:cNvSpPr txBox="1"/>
              <p:nvPr/>
            </p:nvSpPr>
            <p:spPr>
              <a:xfrm rot="16200000">
                <a:off x="2475924" y="3442904"/>
                <a:ext cx="849265"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𝐶𝑁𝑂𝑇</m:t>
                      </m:r>
                    </m:oMath>
                  </m:oMathPara>
                </a14:m>
                <a:endParaRPr lang="en-US" sz="2000" dirty="0"/>
              </a:p>
            </p:txBody>
          </p:sp>
        </mc:Choice>
        <mc:Fallback>
          <p:sp>
            <p:nvSpPr>
              <p:cNvPr id="83" name="TextBox 82">
                <a:extLst>
                  <a:ext uri="{FF2B5EF4-FFF2-40B4-BE49-F238E27FC236}">
                    <a16:creationId xmlns:a16="http://schemas.microsoft.com/office/drawing/2014/main" id="{EC53B60E-EF20-F1C2-B990-76D5ED4587D0}"/>
                  </a:ext>
                </a:extLst>
              </p:cNvPr>
              <p:cNvSpPr txBox="1">
                <a:spLocks noRot="1" noChangeAspect="1" noMove="1" noResize="1" noEditPoints="1" noAdjustHandles="1" noChangeArrowheads="1" noChangeShapeType="1" noTextEdit="1"/>
              </p:cNvSpPr>
              <p:nvPr/>
            </p:nvSpPr>
            <p:spPr>
              <a:xfrm rot="16200000">
                <a:off x="2475924" y="3442904"/>
                <a:ext cx="849265"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07" name="TextBox 4106">
                <a:extLst>
                  <a:ext uri="{FF2B5EF4-FFF2-40B4-BE49-F238E27FC236}">
                    <a16:creationId xmlns:a16="http://schemas.microsoft.com/office/drawing/2014/main" id="{BDB7F39B-49C1-8B6E-3917-1BAFA4263A23}"/>
                  </a:ext>
                </a:extLst>
              </p:cNvPr>
              <p:cNvSpPr txBox="1"/>
              <p:nvPr/>
            </p:nvSpPr>
            <p:spPr>
              <a:xfrm rot="16200000">
                <a:off x="4138054" y="3442904"/>
                <a:ext cx="849265"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𝐶𝑁𝑂𝑇</m:t>
                      </m:r>
                    </m:oMath>
                  </m:oMathPara>
                </a14:m>
                <a:endParaRPr lang="en-US" sz="2000" dirty="0"/>
              </a:p>
            </p:txBody>
          </p:sp>
        </mc:Choice>
        <mc:Fallback>
          <p:sp>
            <p:nvSpPr>
              <p:cNvPr id="4107" name="TextBox 4106">
                <a:extLst>
                  <a:ext uri="{FF2B5EF4-FFF2-40B4-BE49-F238E27FC236}">
                    <a16:creationId xmlns:a16="http://schemas.microsoft.com/office/drawing/2014/main" id="{BDB7F39B-49C1-8B6E-3917-1BAFA4263A23}"/>
                  </a:ext>
                </a:extLst>
              </p:cNvPr>
              <p:cNvSpPr txBox="1">
                <a:spLocks noRot="1" noChangeAspect="1" noMove="1" noResize="1" noEditPoints="1" noAdjustHandles="1" noChangeArrowheads="1" noChangeShapeType="1" noTextEdit="1"/>
              </p:cNvSpPr>
              <p:nvPr/>
            </p:nvSpPr>
            <p:spPr>
              <a:xfrm rot="16200000">
                <a:off x="4138054" y="3442904"/>
                <a:ext cx="849265"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08" name="TextBox 4107">
                <a:extLst>
                  <a:ext uri="{FF2B5EF4-FFF2-40B4-BE49-F238E27FC236}">
                    <a16:creationId xmlns:a16="http://schemas.microsoft.com/office/drawing/2014/main" id="{E004BC9C-B085-2F66-1B23-95A76CD3ECC3}"/>
                  </a:ext>
                </a:extLst>
              </p:cNvPr>
              <p:cNvSpPr txBox="1"/>
              <p:nvPr/>
            </p:nvSpPr>
            <p:spPr>
              <a:xfrm rot="16200000">
                <a:off x="5699973" y="3442904"/>
                <a:ext cx="849265"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𝐶𝑁𝑂𝑇</m:t>
                      </m:r>
                    </m:oMath>
                  </m:oMathPara>
                </a14:m>
                <a:endParaRPr lang="en-US" sz="2000" dirty="0"/>
              </a:p>
            </p:txBody>
          </p:sp>
        </mc:Choice>
        <mc:Fallback>
          <p:sp>
            <p:nvSpPr>
              <p:cNvPr id="4108" name="TextBox 4107">
                <a:extLst>
                  <a:ext uri="{FF2B5EF4-FFF2-40B4-BE49-F238E27FC236}">
                    <a16:creationId xmlns:a16="http://schemas.microsoft.com/office/drawing/2014/main" id="{E004BC9C-B085-2F66-1B23-95A76CD3ECC3}"/>
                  </a:ext>
                </a:extLst>
              </p:cNvPr>
              <p:cNvSpPr txBox="1">
                <a:spLocks noRot="1" noChangeAspect="1" noMove="1" noResize="1" noEditPoints="1" noAdjustHandles="1" noChangeArrowheads="1" noChangeShapeType="1" noTextEdit="1"/>
              </p:cNvSpPr>
              <p:nvPr/>
            </p:nvSpPr>
            <p:spPr>
              <a:xfrm rot="16200000">
                <a:off x="5699973" y="3442904"/>
                <a:ext cx="849265"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09" name="TextBox 4108">
                <a:extLst>
                  <a:ext uri="{FF2B5EF4-FFF2-40B4-BE49-F238E27FC236}">
                    <a16:creationId xmlns:a16="http://schemas.microsoft.com/office/drawing/2014/main" id="{62BAFB47-B365-277E-A427-409337A0AA84}"/>
                  </a:ext>
                </a:extLst>
              </p:cNvPr>
              <p:cNvSpPr txBox="1"/>
              <p:nvPr/>
            </p:nvSpPr>
            <p:spPr>
              <a:xfrm rot="16200000">
                <a:off x="7949836" y="3446735"/>
                <a:ext cx="849265"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𝐶𝑁𝑂𝑇</m:t>
                      </m:r>
                    </m:oMath>
                  </m:oMathPara>
                </a14:m>
                <a:endParaRPr lang="en-US" sz="2000" dirty="0"/>
              </a:p>
            </p:txBody>
          </p:sp>
        </mc:Choice>
        <mc:Fallback>
          <p:sp>
            <p:nvSpPr>
              <p:cNvPr id="4109" name="TextBox 4108">
                <a:extLst>
                  <a:ext uri="{FF2B5EF4-FFF2-40B4-BE49-F238E27FC236}">
                    <a16:creationId xmlns:a16="http://schemas.microsoft.com/office/drawing/2014/main" id="{62BAFB47-B365-277E-A427-409337A0AA84}"/>
                  </a:ext>
                </a:extLst>
              </p:cNvPr>
              <p:cNvSpPr txBox="1">
                <a:spLocks noRot="1" noChangeAspect="1" noMove="1" noResize="1" noEditPoints="1" noAdjustHandles="1" noChangeArrowheads="1" noChangeShapeType="1" noTextEdit="1"/>
              </p:cNvSpPr>
              <p:nvPr/>
            </p:nvSpPr>
            <p:spPr>
              <a:xfrm rot="16200000">
                <a:off x="7949836" y="3446735"/>
                <a:ext cx="849265"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13" name="TextBox 4112">
                <a:extLst>
                  <a:ext uri="{FF2B5EF4-FFF2-40B4-BE49-F238E27FC236}">
                    <a16:creationId xmlns:a16="http://schemas.microsoft.com/office/drawing/2014/main" id="{9D2AB342-F5F0-FC03-EC35-3F01345BC3DD}"/>
                  </a:ext>
                </a:extLst>
              </p:cNvPr>
              <p:cNvSpPr txBox="1"/>
              <p:nvPr/>
            </p:nvSpPr>
            <p:spPr>
              <a:xfrm>
                <a:off x="1917831" y="3440113"/>
                <a:ext cx="366530"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𝐻</m:t>
                      </m:r>
                    </m:oMath>
                  </m:oMathPara>
                </a14:m>
                <a:endParaRPr lang="en-US" sz="2000" dirty="0"/>
              </a:p>
            </p:txBody>
          </p:sp>
        </mc:Choice>
        <mc:Fallback>
          <p:sp>
            <p:nvSpPr>
              <p:cNvPr id="4113" name="TextBox 4112">
                <a:extLst>
                  <a:ext uri="{FF2B5EF4-FFF2-40B4-BE49-F238E27FC236}">
                    <a16:creationId xmlns:a16="http://schemas.microsoft.com/office/drawing/2014/main" id="{9D2AB342-F5F0-FC03-EC35-3F01345BC3DD}"/>
                  </a:ext>
                </a:extLst>
              </p:cNvPr>
              <p:cNvSpPr txBox="1">
                <a:spLocks noRot="1" noChangeAspect="1" noMove="1" noResize="1" noEditPoints="1" noAdjustHandles="1" noChangeArrowheads="1" noChangeShapeType="1" noTextEdit="1"/>
              </p:cNvSpPr>
              <p:nvPr/>
            </p:nvSpPr>
            <p:spPr>
              <a:xfrm>
                <a:off x="1917831" y="3440113"/>
                <a:ext cx="366530"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19" name="TextBox 4118">
                <a:extLst>
                  <a:ext uri="{FF2B5EF4-FFF2-40B4-BE49-F238E27FC236}">
                    <a16:creationId xmlns:a16="http://schemas.microsoft.com/office/drawing/2014/main" id="{57D24C82-B191-FC50-9E3A-845071EBABCE}"/>
                  </a:ext>
                </a:extLst>
              </p:cNvPr>
              <p:cNvSpPr txBox="1"/>
              <p:nvPr/>
            </p:nvSpPr>
            <p:spPr>
              <a:xfrm>
                <a:off x="6709641" y="3446735"/>
                <a:ext cx="366530"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𝐻</m:t>
                      </m:r>
                    </m:oMath>
                  </m:oMathPara>
                </a14:m>
                <a:endParaRPr lang="en-US" sz="2000" dirty="0"/>
              </a:p>
            </p:txBody>
          </p:sp>
        </mc:Choice>
        <mc:Fallback>
          <p:sp>
            <p:nvSpPr>
              <p:cNvPr id="4119" name="TextBox 4118">
                <a:extLst>
                  <a:ext uri="{FF2B5EF4-FFF2-40B4-BE49-F238E27FC236}">
                    <a16:creationId xmlns:a16="http://schemas.microsoft.com/office/drawing/2014/main" id="{57D24C82-B191-FC50-9E3A-845071EBABCE}"/>
                  </a:ext>
                </a:extLst>
              </p:cNvPr>
              <p:cNvSpPr txBox="1">
                <a:spLocks noRot="1" noChangeAspect="1" noMove="1" noResize="1" noEditPoints="1" noAdjustHandles="1" noChangeArrowheads="1" noChangeShapeType="1" noTextEdit="1"/>
              </p:cNvSpPr>
              <p:nvPr/>
            </p:nvSpPr>
            <p:spPr>
              <a:xfrm>
                <a:off x="6709641" y="3446735"/>
                <a:ext cx="366530"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20" name="TextBox 4119">
                <a:extLst>
                  <a:ext uri="{FF2B5EF4-FFF2-40B4-BE49-F238E27FC236}">
                    <a16:creationId xmlns:a16="http://schemas.microsoft.com/office/drawing/2014/main" id="{0E021031-C570-47F3-008D-9531DE46103B}"/>
                  </a:ext>
                </a:extLst>
              </p:cNvPr>
              <p:cNvSpPr txBox="1"/>
              <p:nvPr/>
            </p:nvSpPr>
            <p:spPr>
              <a:xfrm>
                <a:off x="3519157" y="3479244"/>
                <a:ext cx="366530"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𝑃</m:t>
                      </m:r>
                    </m:oMath>
                  </m:oMathPara>
                </a14:m>
                <a:endParaRPr lang="en-US" sz="2000" dirty="0"/>
              </a:p>
            </p:txBody>
          </p:sp>
        </mc:Choice>
        <mc:Fallback>
          <p:sp>
            <p:nvSpPr>
              <p:cNvPr id="4120" name="TextBox 4119">
                <a:extLst>
                  <a:ext uri="{FF2B5EF4-FFF2-40B4-BE49-F238E27FC236}">
                    <a16:creationId xmlns:a16="http://schemas.microsoft.com/office/drawing/2014/main" id="{0E021031-C570-47F3-008D-9531DE46103B}"/>
                  </a:ext>
                </a:extLst>
              </p:cNvPr>
              <p:cNvSpPr txBox="1">
                <a:spLocks noRot="1" noChangeAspect="1" noMove="1" noResize="1" noEditPoints="1" noAdjustHandles="1" noChangeArrowheads="1" noChangeShapeType="1" noTextEdit="1"/>
              </p:cNvSpPr>
              <p:nvPr/>
            </p:nvSpPr>
            <p:spPr>
              <a:xfrm>
                <a:off x="3519157" y="3479244"/>
                <a:ext cx="366530" cy="4001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21" name="TextBox 4120">
                <a:extLst>
                  <a:ext uri="{FF2B5EF4-FFF2-40B4-BE49-F238E27FC236}">
                    <a16:creationId xmlns:a16="http://schemas.microsoft.com/office/drawing/2014/main" id="{F7807B37-7AC4-FDDA-02F9-294C12162F92}"/>
                  </a:ext>
                </a:extLst>
              </p:cNvPr>
              <p:cNvSpPr txBox="1"/>
              <p:nvPr/>
            </p:nvSpPr>
            <p:spPr>
              <a:xfrm>
                <a:off x="5157544" y="3475491"/>
                <a:ext cx="366530"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𝑃</m:t>
                      </m:r>
                    </m:oMath>
                  </m:oMathPara>
                </a14:m>
                <a:endParaRPr lang="en-US" sz="2000" dirty="0"/>
              </a:p>
            </p:txBody>
          </p:sp>
        </mc:Choice>
        <mc:Fallback>
          <p:sp>
            <p:nvSpPr>
              <p:cNvPr id="4121" name="TextBox 4120">
                <a:extLst>
                  <a:ext uri="{FF2B5EF4-FFF2-40B4-BE49-F238E27FC236}">
                    <a16:creationId xmlns:a16="http://schemas.microsoft.com/office/drawing/2014/main" id="{F7807B37-7AC4-FDDA-02F9-294C12162F92}"/>
                  </a:ext>
                </a:extLst>
              </p:cNvPr>
              <p:cNvSpPr txBox="1">
                <a:spLocks noRot="1" noChangeAspect="1" noMove="1" noResize="1" noEditPoints="1" noAdjustHandles="1" noChangeArrowheads="1" noChangeShapeType="1" noTextEdit="1"/>
              </p:cNvSpPr>
              <p:nvPr/>
            </p:nvSpPr>
            <p:spPr>
              <a:xfrm>
                <a:off x="5157544" y="3475491"/>
                <a:ext cx="366530" cy="40011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22" name="TextBox 4121">
                <a:extLst>
                  <a:ext uri="{FF2B5EF4-FFF2-40B4-BE49-F238E27FC236}">
                    <a16:creationId xmlns:a16="http://schemas.microsoft.com/office/drawing/2014/main" id="{1EE2A88C-FD38-01A5-90CA-FC49E4F9211D}"/>
                  </a:ext>
                </a:extLst>
              </p:cNvPr>
              <p:cNvSpPr txBox="1"/>
              <p:nvPr/>
            </p:nvSpPr>
            <p:spPr>
              <a:xfrm>
                <a:off x="7459554" y="3446192"/>
                <a:ext cx="366530"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𝑃</m:t>
                      </m:r>
                    </m:oMath>
                  </m:oMathPara>
                </a14:m>
                <a:endParaRPr lang="en-US" sz="2000" dirty="0"/>
              </a:p>
            </p:txBody>
          </p:sp>
        </mc:Choice>
        <mc:Fallback>
          <p:sp>
            <p:nvSpPr>
              <p:cNvPr id="4122" name="TextBox 4121">
                <a:extLst>
                  <a:ext uri="{FF2B5EF4-FFF2-40B4-BE49-F238E27FC236}">
                    <a16:creationId xmlns:a16="http://schemas.microsoft.com/office/drawing/2014/main" id="{1EE2A88C-FD38-01A5-90CA-FC49E4F9211D}"/>
                  </a:ext>
                </a:extLst>
              </p:cNvPr>
              <p:cNvSpPr txBox="1">
                <a:spLocks noRot="1" noChangeAspect="1" noMove="1" noResize="1" noEditPoints="1" noAdjustHandles="1" noChangeArrowheads="1" noChangeShapeType="1" noTextEdit="1"/>
              </p:cNvSpPr>
              <p:nvPr/>
            </p:nvSpPr>
            <p:spPr>
              <a:xfrm>
                <a:off x="7459554" y="3446192"/>
                <a:ext cx="366530" cy="40011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23" name="TextBox 4122">
                <a:extLst>
                  <a:ext uri="{FF2B5EF4-FFF2-40B4-BE49-F238E27FC236}">
                    <a16:creationId xmlns:a16="http://schemas.microsoft.com/office/drawing/2014/main" id="{6FF24382-3FFC-873D-FEA0-451B7AB58FCB}"/>
                  </a:ext>
                </a:extLst>
              </p:cNvPr>
              <p:cNvSpPr txBox="1"/>
              <p:nvPr/>
            </p:nvSpPr>
            <p:spPr>
              <a:xfrm>
                <a:off x="8961247" y="3440113"/>
                <a:ext cx="366530"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𝑃</m:t>
                      </m:r>
                    </m:oMath>
                  </m:oMathPara>
                </a14:m>
                <a:endParaRPr lang="en-US" sz="2000" dirty="0"/>
              </a:p>
            </p:txBody>
          </p:sp>
        </mc:Choice>
        <mc:Fallback>
          <p:sp>
            <p:nvSpPr>
              <p:cNvPr id="4123" name="TextBox 4122">
                <a:extLst>
                  <a:ext uri="{FF2B5EF4-FFF2-40B4-BE49-F238E27FC236}">
                    <a16:creationId xmlns:a16="http://schemas.microsoft.com/office/drawing/2014/main" id="{6FF24382-3FFC-873D-FEA0-451B7AB58FCB}"/>
                  </a:ext>
                </a:extLst>
              </p:cNvPr>
              <p:cNvSpPr txBox="1">
                <a:spLocks noRot="1" noChangeAspect="1" noMove="1" noResize="1" noEditPoints="1" noAdjustHandles="1" noChangeArrowheads="1" noChangeShapeType="1" noTextEdit="1"/>
              </p:cNvSpPr>
              <p:nvPr/>
            </p:nvSpPr>
            <p:spPr>
              <a:xfrm>
                <a:off x="8961247" y="3440113"/>
                <a:ext cx="366530" cy="400110"/>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806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0A9D-B4C4-2F92-43FF-64EC5AD94272}"/>
              </a:ext>
            </a:extLst>
          </p:cNvPr>
          <p:cNvSpPr>
            <a:spLocks noGrp="1"/>
          </p:cNvSpPr>
          <p:nvPr>
            <p:ph type="title"/>
          </p:nvPr>
        </p:nvSpPr>
        <p:spPr/>
        <p:txBody>
          <a:bodyPr/>
          <a:lstStyle/>
          <a:p>
            <a:r>
              <a:rPr lang="en-US" dirty="0"/>
              <a:t>Random </a:t>
            </a:r>
            <a:r>
              <a:rPr lang="en-US" dirty="0" err="1"/>
              <a:t>unitaries</a:t>
            </a:r>
            <a:r>
              <a:rPr lang="en-US" dirty="0"/>
              <a:t> in QAC</a:t>
            </a:r>
            <a:r>
              <a:rPr lang="en-US" baseline="30000" dirty="0"/>
              <a:t>0</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4ADFC27-E88D-D7C8-A7B3-6BDF2B1FA010}"/>
                  </a:ext>
                </a:extLst>
              </p:cNvPr>
              <p:cNvSpPr>
                <a:spLocks noGrp="1"/>
              </p:cNvSpPr>
              <p:nvPr>
                <p:ph idx="1"/>
              </p:nvPr>
            </p:nvSpPr>
            <p:spPr>
              <a:xfrm>
                <a:off x="821267" y="1825624"/>
                <a:ext cx="10515600" cy="4102177"/>
              </a:xfrm>
            </p:spPr>
            <p:txBody>
              <a:bodyPr>
                <a:normAutofit/>
              </a:bodyPr>
              <a:lstStyle/>
              <a:p>
                <a:r>
                  <a:rPr lang="en-US" sz="2600" dirty="0"/>
                  <a:t>Unitary </a:t>
                </a:r>
                <a14:m>
                  <m:oMath xmlns:m="http://schemas.openxmlformats.org/officeDocument/2006/math">
                    <m:r>
                      <a:rPr lang="en-US" sz="2600" b="0" i="1" smtClean="0">
                        <a:latin typeface="Cambria Math" panose="02040503050406030204" pitchFamily="18" charset="0"/>
                      </a:rPr>
                      <m:t>𝑡</m:t>
                    </m:r>
                  </m:oMath>
                </a14:m>
                <a:r>
                  <a:rPr lang="en-US" sz="2600" dirty="0"/>
                  <a:t>-designs: efficient ensembles of </a:t>
                </a:r>
                <a:r>
                  <a:rPr lang="en-US" sz="2600" dirty="0" err="1"/>
                  <a:t>unitaries</a:t>
                </a:r>
                <a:r>
                  <a:rPr lang="en-US" sz="2600" dirty="0"/>
                  <a:t> that are indistinguishable from </a:t>
                </a:r>
                <a:r>
                  <a:rPr lang="en-US" sz="2600" dirty="0" err="1"/>
                  <a:t>Haar</a:t>
                </a:r>
                <a:r>
                  <a:rPr lang="en-US" sz="2600" dirty="0"/>
                  <a:t>-random after </a:t>
                </a:r>
                <a14:m>
                  <m:oMath xmlns:m="http://schemas.openxmlformats.org/officeDocument/2006/math">
                    <m:r>
                      <a:rPr lang="en-US" sz="2600" i="1">
                        <a:latin typeface="Cambria Math" panose="02040503050406030204" pitchFamily="18" charset="0"/>
                      </a:rPr>
                      <m:t>𝑡</m:t>
                    </m:r>
                  </m:oMath>
                </a14:m>
                <a:r>
                  <a:rPr lang="en-US" sz="2600" dirty="0"/>
                  <a:t> queries.</a:t>
                </a:r>
                <a:br>
                  <a:rPr lang="en-US" sz="2600" dirty="0"/>
                </a:br>
                <a:endParaRPr lang="en-US" sz="2600" dirty="0"/>
              </a:p>
              <a:p>
                <a:r>
                  <a:rPr lang="en-US" sz="2600" dirty="0"/>
                  <a:t>Cryptographic pseudorandom </a:t>
                </a:r>
                <a:r>
                  <a:rPr lang="en-US" sz="2600" dirty="0" err="1"/>
                  <a:t>unitaries</a:t>
                </a:r>
                <a:r>
                  <a:rPr lang="en-US" sz="2600" dirty="0"/>
                  <a:t> (PRUs): efficient ensembles of </a:t>
                </a:r>
                <a:r>
                  <a:rPr lang="en-US" sz="2600" dirty="0" err="1"/>
                  <a:t>unitaries</a:t>
                </a:r>
                <a:r>
                  <a:rPr lang="en-US" sz="2600" dirty="0"/>
                  <a:t> that are indistinguishable from </a:t>
                </a:r>
                <a:r>
                  <a:rPr lang="en-US" sz="2600" dirty="0" err="1"/>
                  <a:t>Haar</a:t>
                </a:r>
                <a:r>
                  <a:rPr lang="en-US" sz="2600" dirty="0"/>
                  <a:t>-random by poly-time quantum algorithms.</a:t>
                </a:r>
              </a:p>
              <a:p>
                <a:endParaRPr lang="en-US" sz="2600" dirty="0"/>
              </a:p>
              <a:p>
                <a:r>
                  <a:rPr lang="en-US" sz="2600" b="1" dirty="0"/>
                  <a:t>Theorem</a:t>
                </a:r>
                <a:r>
                  <a:rPr lang="en-US" sz="2600" dirty="0"/>
                  <a:t>: Unitary </a:t>
                </a:r>
                <a14:m>
                  <m:oMath xmlns:m="http://schemas.openxmlformats.org/officeDocument/2006/math">
                    <m:r>
                      <a:rPr lang="en-US" sz="2400" b="0" i="1" smtClean="0">
                        <a:latin typeface="Cambria Math" panose="02040503050406030204" pitchFamily="18" charset="0"/>
                      </a:rPr>
                      <m:t>𝑡</m:t>
                    </m:r>
                  </m:oMath>
                </a14:m>
                <a:r>
                  <a:rPr lang="en-US" sz="2600" dirty="0"/>
                  <a:t>-designs and PRUs can be implemented by poly-size O(1)-depth circuits augmented with many-qubit </a:t>
                </a:r>
                <a:r>
                  <a:rPr lang="en-US" sz="2600" b="1" i="1" dirty="0"/>
                  <a:t>Toffoli</a:t>
                </a:r>
                <a:r>
                  <a:rPr lang="en-US" sz="2600" dirty="0"/>
                  <a:t> gates (i.e. QAC</a:t>
                </a:r>
                <a:r>
                  <a:rPr lang="en-US" sz="2600" baseline="30000" dirty="0"/>
                  <a:t>0</a:t>
                </a:r>
                <a:r>
                  <a:rPr lang="en-US" sz="2600" dirty="0"/>
                  <a:t>).</a:t>
                </a:r>
              </a:p>
              <a:p>
                <a:endParaRPr lang="en-US" sz="2600" dirty="0"/>
              </a:p>
            </p:txBody>
          </p:sp>
        </mc:Choice>
        <mc:Fallback>
          <p:sp>
            <p:nvSpPr>
              <p:cNvPr id="3" name="Content Placeholder 2">
                <a:extLst>
                  <a:ext uri="{FF2B5EF4-FFF2-40B4-BE49-F238E27FC236}">
                    <a16:creationId xmlns:a16="http://schemas.microsoft.com/office/drawing/2014/main" id="{F4ADFC27-E88D-D7C8-A7B3-6BDF2B1FA010}"/>
                  </a:ext>
                </a:extLst>
              </p:cNvPr>
              <p:cNvSpPr>
                <a:spLocks noGrp="1" noRot="1" noChangeAspect="1" noMove="1" noResize="1" noEditPoints="1" noAdjustHandles="1" noChangeArrowheads="1" noChangeShapeType="1" noTextEdit="1"/>
              </p:cNvSpPr>
              <p:nvPr>
                <p:ph idx="1"/>
              </p:nvPr>
            </p:nvSpPr>
            <p:spPr>
              <a:xfrm>
                <a:off x="821267" y="1825624"/>
                <a:ext cx="10515600" cy="4102177"/>
              </a:xfrm>
              <a:blipFill>
                <a:blip r:embed="rId2"/>
                <a:stretch>
                  <a:fillRect l="-844" t="-216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BB825CB-1316-4576-9B30-5B4235E8BF59}"/>
              </a:ext>
            </a:extLst>
          </p:cNvPr>
          <p:cNvSpPr txBox="1"/>
          <p:nvPr/>
        </p:nvSpPr>
        <p:spPr>
          <a:xfrm>
            <a:off x="7804149" y="5527691"/>
            <a:ext cx="6098582" cy="400110"/>
          </a:xfrm>
          <a:prstGeom prst="rect">
            <a:avLst/>
          </a:prstGeom>
          <a:noFill/>
        </p:spPr>
        <p:txBody>
          <a:bodyPr wrap="square">
            <a:spAutoFit/>
          </a:bodyPr>
          <a:lstStyle/>
          <a:p>
            <a:r>
              <a:rPr lang="en-US" sz="2000" dirty="0">
                <a:solidFill>
                  <a:schemeClr val="bg1">
                    <a:lumMod val="50000"/>
                  </a:schemeClr>
                </a:solidFill>
              </a:rPr>
              <a:t>(Foxman, Parham, Vasconcelos, Y. ‘25) </a:t>
            </a:r>
          </a:p>
        </p:txBody>
      </p:sp>
      <p:sp>
        <p:nvSpPr>
          <p:cNvPr id="6" name="TextBox 5">
            <a:extLst>
              <a:ext uri="{FF2B5EF4-FFF2-40B4-BE49-F238E27FC236}">
                <a16:creationId xmlns:a16="http://schemas.microsoft.com/office/drawing/2014/main" id="{32A23A9A-C76C-3959-6EFC-52BDA6F2FDD4}"/>
              </a:ext>
            </a:extLst>
          </p:cNvPr>
          <p:cNvSpPr txBox="1"/>
          <p:nvPr/>
        </p:nvSpPr>
        <p:spPr>
          <a:xfrm>
            <a:off x="855133" y="5717874"/>
            <a:ext cx="6915150" cy="892552"/>
          </a:xfrm>
          <a:prstGeom prst="rect">
            <a:avLst/>
          </a:prstGeom>
          <a:noFill/>
        </p:spPr>
        <p:txBody>
          <a:bodyPr wrap="square">
            <a:spAutoFit/>
          </a:bodyPr>
          <a:lstStyle/>
          <a:p>
            <a:r>
              <a:rPr lang="en-US" sz="2600" i="1" dirty="0">
                <a:solidFill>
                  <a:srgbClr val="C00000"/>
                </a:solidFill>
              </a:rPr>
              <a:t>To our knowledge, first interesting</a:t>
            </a:r>
            <a:br>
              <a:rPr lang="en-US" sz="2600" i="1" dirty="0">
                <a:solidFill>
                  <a:srgbClr val="C00000"/>
                </a:solidFill>
              </a:rPr>
            </a:br>
            <a:r>
              <a:rPr lang="en-US" sz="2600" i="1" dirty="0">
                <a:solidFill>
                  <a:srgbClr val="C00000"/>
                </a:solidFill>
              </a:rPr>
              <a:t>class of </a:t>
            </a:r>
            <a:r>
              <a:rPr lang="en-US" sz="2600" i="1" dirty="0" err="1">
                <a:solidFill>
                  <a:srgbClr val="C00000"/>
                </a:solidFill>
              </a:rPr>
              <a:t>unitaries</a:t>
            </a:r>
            <a:r>
              <a:rPr lang="en-US" sz="2600" i="1" dirty="0">
                <a:solidFill>
                  <a:srgbClr val="C00000"/>
                </a:solidFill>
              </a:rPr>
              <a:t> implementable in QAC</a:t>
            </a:r>
            <a:r>
              <a:rPr lang="en-US" sz="2600" i="1" baseline="30000" dirty="0">
                <a:solidFill>
                  <a:srgbClr val="C00000"/>
                </a:solidFill>
              </a:rPr>
              <a:t>0</a:t>
            </a:r>
            <a:r>
              <a:rPr lang="en-US" sz="2600" i="1" dirty="0">
                <a:solidFill>
                  <a:srgbClr val="C00000"/>
                </a:solidFill>
              </a:rPr>
              <a:t>!</a:t>
            </a:r>
          </a:p>
        </p:txBody>
      </p:sp>
    </p:spTree>
    <p:extLst>
      <p:ext uri="{BB962C8B-B14F-4D97-AF65-F5344CB8AC3E}">
        <p14:creationId xmlns:p14="http://schemas.microsoft.com/office/powerpoint/2010/main" val="2019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A281E-7804-97D9-023C-C66172E71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0226C-FA84-5E5A-237F-72E0EEA2BC26}"/>
              </a:ext>
            </a:extLst>
          </p:cNvPr>
          <p:cNvSpPr>
            <a:spLocks noGrp="1"/>
          </p:cNvSpPr>
          <p:nvPr>
            <p:ph type="title"/>
          </p:nvPr>
        </p:nvSpPr>
        <p:spPr/>
        <p:txBody>
          <a:bodyPr/>
          <a:lstStyle/>
          <a:p>
            <a:r>
              <a:rPr lang="en-US" dirty="0"/>
              <a:t>Random </a:t>
            </a:r>
            <a:r>
              <a:rPr lang="en-US" dirty="0" err="1"/>
              <a:t>unitaries</a:t>
            </a:r>
            <a:r>
              <a:rPr lang="en-US" dirty="0"/>
              <a:t> in QAC</a:t>
            </a:r>
            <a:r>
              <a:rPr lang="en-US" baseline="30000" dirty="0"/>
              <a:t>0</a:t>
            </a:r>
            <a:r>
              <a:rPr lang="en-US" baseline="-25000" dirty="0"/>
              <a:t>f</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B602607-F305-4C88-7307-9D26CEAE3B7D}"/>
                  </a:ext>
                </a:extLst>
              </p:cNvPr>
              <p:cNvSpPr>
                <a:spLocks noGrp="1"/>
              </p:cNvSpPr>
              <p:nvPr>
                <p:ph idx="1"/>
              </p:nvPr>
            </p:nvSpPr>
            <p:spPr>
              <a:xfrm>
                <a:off x="821267" y="1825624"/>
                <a:ext cx="10515600" cy="3859559"/>
              </a:xfrm>
            </p:spPr>
            <p:txBody>
              <a:bodyPr>
                <a:normAutofit/>
              </a:bodyPr>
              <a:lstStyle/>
              <a:p>
                <a:pPr marL="0" indent="0">
                  <a:buNone/>
                </a:pPr>
                <a:r>
                  <a:rPr lang="en-US" sz="2600" dirty="0"/>
                  <a:t>Let</a:t>
                </a:r>
              </a:p>
              <a:p>
                <a:pPr lvl="1"/>
                <a14:m>
                  <m:oMath xmlns:m="http://schemas.openxmlformats.org/officeDocument/2006/math">
                    <m:r>
                      <a:rPr lang="en-US" sz="2600" b="0" i="1" smtClean="0">
                        <a:latin typeface="Cambria Math" panose="02040503050406030204" pitchFamily="18" charset="0"/>
                      </a:rPr>
                      <m:t>𝐶</m:t>
                    </m:r>
                  </m:oMath>
                </a14:m>
                <a:r>
                  <a:rPr lang="en-US" sz="2600" dirty="0"/>
                  <a:t> be random </a:t>
                </a:r>
                <a14:m>
                  <m:oMath xmlns:m="http://schemas.openxmlformats.org/officeDocument/2006/math">
                    <m:r>
                      <a:rPr lang="en-US" sz="2600" b="0" i="1" smtClean="0">
                        <a:latin typeface="Cambria Math" panose="02040503050406030204" pitchFamily="18" charset="0"/>
                      </a:rPr>
                      <m:t>𝑛</m:t>
                    </m:r>
                  </m:oMath>
                </a14:m>
                <a:r>
                  <a:rPr lang="en-US" sz="2600" dirty="0"/>
                  <a:t>-qubit Clifford operator</a:t>
                </a:r>
              </a:p>
              <a:p>
                <a:pPr lvl="1"/>
                <a14:m>
                  <m:oMath xmlns:m="http://schemas.openxmlformats.org/officeDocument/2006/math">
                    <m:r>
                      <a:rPr lang="en-US" sz="2600" i="1" smtClean="0">
                        <a:latin typeface="Cambria Math" panose="02040503050406030204" pitchFamily="18" charset="0"/>
                      </a:rPr>
                      <m:t>𝐹</m:t>
                    </m:r>
                  </m:oMath>
                </a14:m>
                <a:r>
                  <a:rPr lang="en-US" sz="2600" dirty="0"/>
                  <a:t> be random </a:t>
                </a:r>
                <a14:m>
                  <m:oMath xmlns:m="http://schemas.openxmlformats.org/officeDocument/2006/math">
                    <m:r>
                      <a:rPr lang="en-US" sz="2600" b="0" i="1" smtClean="0">
                        <a:latin typeface="Cambria Math" panose="02040503050406030204" pitchFamily="18" charset="0"/>
                      </a:rPr>
                      <m:t>±1</m:t>
                    </m:r>
                    <m:r>
                      <a:rPr lang="en-US" sz="2600" i="1">
                        <a:latin typeface="Cambria Math" panose="02040503050406030204" pitchFamily="18" charset="0"/>
                      </a:rPr>
                      <m:t> </m:t>
                    </m:r>
                  </m:oMath>
                </a14:m>
                <a:r>
                  <a:rPr lang="en-US" sz="2600" dirty="0"/>
                  <a:t>diagonal matrix </a:t>
                </a:r>
              </a:p>
              <a:p>
                <a:pPr lvl="1"/>
                <a14:m>
                  <m:oMath xmlns:m="http://schemas.openxmlformats.org/officeDocument/2006/math">
                    <m:r>
                      <a:rPr lang="en-US" sz="2600" b="0" i="1" smtClean="0">
                        <a:latin typeface="Cambria Math" panose="02040503050406030204" pitchFamily="18" charset="0"/>
                      </a:rPr>
                      <m:t>𝑃</m:t>
                    </m:r>
                  </m:oMath>
                </a14:m>
                <a:r>
                  <a:rPr lang="en-US" sz="2600" dirty="0"/>
                  <a:t> be random permutation matrix</a:t>
                </a:r>
              </a:p>
              <a:p>
                <a:pPr marL="0" indent="0">
                  <a:buNone/>
                </a:pPr>
                <a:r>
                  <a:rPr lang="en-US" sz="2600" dirty="0"/>
                  <a:t>Then</a:t>
                </a:r>
              </a:p>
              <a:p>
                <a:pPr marL="0" indent="0" algn="ctr">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𝑈</m:t>
                      </m:r>
                      <m:r>
                        <a:rPr lang="en-US" sz="2600" b="0" i="1" smtClean="0">
                          <a:latin typeface="Cambria Math" panose="02040503050406030204" pitchFamily="18" charset="0"/>
                        </a:rPr>
                        <m:t>=</m:t>
                      </m:r>
                      <m:r>
                        <a:rPr lang="en-US" sz="2600" b="0" i="1" smtClean="0">
                          <a:latin typeface="Cambria Math" panose="02040503050406030204" pitchFamily="18" charset="0"/>
                        </a:rPr>
                        <m:t>𝑃𝐹𝐶</m:t>
                      </m:r>
                    </m:oMath>
                  </m:oMathPara>
                </a14:m>
                <a:endParaRPr lang="en-US" sz="2600" dirty="0"/>
              </a:p>
              <a:p>
                <a:pPr marL="0" indent="0">
                  <a:buNone/>
                </a:pPr>
                <a:r>
                  <a:rPr lang="en-US" sz="2600" dirty="0"/>
                  <a:t>is an approximate unitary </a:t>
                </a:r>
                <a14:m>
                  <m:oMath xmlns:m="http://schemas.openxmlformats.org/officeDocument/2006/math">
                    <m:r>
                      <a:rPr lang="en-US" sz="2600" b="0" i="1" smtClean="0">
                        <a:latin typeface="Cambria Math" panose="02040503050406030204" pitchFamily="18" charset="0"/>
                      </a:rPr>
                      <m:t>𝑡</m:t>
                    </m:r>
                  </m:oMath>
                </a14:m>
                <a:r>
                  <a:rPr lang="en-US" sz="2600" dirty="0"/>
                  <a:t>-design.</a:t>
                </a:r>
              </a:p>
              <a:p>
                <a:pPr marL="0" indent="0" algn="ctr">
                  <a:buNone/>
                </a:pPr>
                <a:r>
                  <a:rPr lang="en-US" sz="2600" dirty="0"/>
                  <a:t> </a:t>
                </a:r>
              </a:p>
              <a:p>
                <a:endParaRPr lang="en-US" sz="2600" dirty="0"/>
              </a:p>
            </p:txBody>
          </p:sp>
        </mc:Choice>
        <mc:Fallback>
          <p:sp>
            <p:nvSpPr>
              <p:cNvPr id="3" name="Content Placeholder 2">
                <a:extLst>
                  <a:ext uri="{FF2B5EF4-FFF2-40B4-BE49-F238E27FC236}">
                    <a16:creationId xmlns:a16="http://schemas.microsoft.com/office/drawing/2014/main" id="{0B602607-F305-4C88-7307-9D26CEAE3B7D}"/>
                  </a:ext>
                </a:extLst>
              </p:cNvPr>
              <p:cNvSpPr>
                <a:spLocks noGrp="1" noRot="1" noChangeAspect="1" noMove="1" noResize="1" noEditPoints="1" noAdjustHandles="1" noChangeArrowheads="1" noChangeShapeType="1" noTextEdit="1"/>
              </p:cNvSpPr>
              <p:nvPr>
                <p:ph idx="1"/>
              </p:nvPr>
            </p:nvSpPr>
            <p:spPr>
              <a:xfrm>
                <a:off x="821267" y="1825624"/>
                <a:ext cx="10515600" cy="3859559"/>
              </a:xfrm>
              <a:blipFill>
                <a:blip r:embed="rId2"/>
                <a:stretch>
                  <a:fillRect l="-965" t="-229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729B26A-1E4E-0C8F-9DA1-0E15EAE81B03}"/>
              </a:ext>
            </a:extLst>
          </p:cNvPr>
          <p:cNvSpPr txBox="1"/>
          <p:nvPr/>
        </p:nvSpPr>
        <p:spPr>
          <a:xfrm>
            <a:off x="8268619" y="4576079"/>
            <a:ext cx="6098582" cy="400110"/>
          </a:xfrm>
          <a:prstGeom prst="rect">
            <a:avLst/>
          </a:prstGeom>
          <a:noFill/>
        </p:spPr>
        <p:txBody>
          <a:bodyPr wrap="square">
            <a:spAutoFit/>
          </a:bodyPr>
          <a:lstStyle/>
          <a:p>
            <a:r>
              <a:rPr lang="en-US" sz="2000" dirty="0">
                <a:solidFill>
                  <a:schemeClr val="bg1">
                    <a:lumMod val="50000"/>
                  </a:schemeClr>
                </a:solidFill>
              </a:rPr>
              <a:t>(</a:t>
            </a:r>
            <a:r>
              <a:rPr lang="en-US" sz="2000" dirty="0" err="1">
                <a:solidFill>
                  <a:schemeClr val="bg1">
                    <a:lumMod val="50000"/>
                  </a:schemeClr>
                </a:solidFill>
              </a:rPr>
              <a:t>Metger</a:t>
            </a:r>
            <a:r>
              <a:rPr lang="en-US" sz="2000" dirty="0">
                <a:solidFill>
                  <a:schemeClr val="bg1">
                    <a:lumMod val="50000"/>
                  </a:schemeClr>
                </a:solidFill>
              </a:rPr>
              <a:t>, Poremba, Sinha, Y. ‘24) </a:t>
            </a:r>
          </a:p>
        </p:txBody>
      </p:sp>
    </p:spTree>
    <p:extLst>
      <p:ext uri="{BB962C8B-B14F-4D97-AF65-F5344CB8AC3E}">
        <p14:creationId xmlns:p14="http://schemas.microsoft.com/office/powerpoint/2010/main" val="505669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53288-8540-197B-D76C-4CD830FFF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936B97-A90A-E298-DF82-53DD292EED9B}"/>
              </a:ext>
            </a:extLst>
          </p:cNvPr>
          <p:cNvSpPr>
            <a:spLocks noGrp="1"/>
          </p:cNvSpPr>
          <p:nvPr>
            <p:ph type="title"/>
          </p:nvPr>
        </p:nvSpPr>
        <p:spPr/>
        <p:txBody>
          <a:bodyPr/>
          <a:lstStyle/>
          <a:p>
            <a:r>
              <a:rPr lang="en-US" dirty="0"/>
              <a:t>Random </a:t>
            </a:r>
            <a:r>
              <a:rPr lang="en-US" dirty="0" err="1"/>
              <a:t>unitaries</a:t>
            </a:r>
            <a:r>
              <a:rPr lang="en-US" dirty="0"/>
              <a:t> in QAC</a:t>
            </a:r>
            <a:r>
              <a:rPr lang="en-US" baseline="30000" dirty="0"/>
              <a:t>0</a:t>
            </a:r>
            <a:r>
              <a:rPr lang="en-US" baseline="-25000" dirty="0"/>
              <a:t>f</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18EDE74-C527-F488-8ED7-04BF00E73603}"/>
                  </a:ext>
                </a:extLst>
              </p:cNvPr>
              <p:cNvSpPr>
                <a:spLocks noGrp="1"/>
              </p:cNvSpPr>
              <p:nvPr>
                <p:ph idx="1"/>
              </p:nvPr>
            </p:nvSpPr>
            <p:spPr>
              <a:xfrm>
                <a:off x="821267" y="1825624"/>
                <a:ext cx="10515600" cy="3859559"/>
              </a:xfrm>
            </p:spPr>
            <p:txBody>
              <a:bodyPr>
                <a:normAutofit/>
              </a:bodyPr>
              <a:lstStyle/>
              <a:p>
                <a:pPr marL="0" indent="0">
                  <a:buNone/>
                </a:pPr>
                <a:r>
                  <a:rPr lang="en-US" sz="2600" dirty="0"/>
                  <a:t>Let</a:t>
                </a:r>
              </a:p>
              <a:p>
                <a:pPr lvl="1"/>
                <a14:m>
                  <m:oMath xmlns:m="http://schemas.openxmlformats.org/officeDocument/2006/math">
                    <m:r>
                      <a:rPr lang="en-US" sz="2600" b="0" i="1" smtClean="0">
                        <a:latin typeface="Cambria Math" panose="02040503050406030204" pitchFamily="18" charset="0"/>
                      </a:rPr>
                      <m:t>𝐶</m:t>
                    </m:r>
                  </m:oMath>
                </a14:m>
                <a:r>
                  <a:rPr lang="en-US" sz="2600" dirty="0"/>
                  <a:t> be random </a:t>
                </a:r>
                <a14:m>
                  <m:oMath xmlns:m="http://schemas.openxmlformats.org/officeDocument/2006/math">
                    <m:r>
                      <a:rPr lang="en-US" sz="2600" b="0" i="1" smtClean="0">
                        <a:latin typeface="Cambria Math" panose="02040503050406030204" pitchFamily="18" charset="0"/>
                      </a:rPr>
                      <m:t>𝑛</m:t>
                    </m:r>
                  </m:oMath>
                </a14:m>
                <a:r>
                  <a:rPr lang="en-US" sz="2600" dirty="0"/>
                  <a:t>-qubit Clifford operator</a:t>
                </a:r>
              </a:p>
              <a:p>
                <a:pPr lvl="1"/>
                <a14:m>
                  <m:oMath xmlns:m="http://schemas.openxmlformats.org/officeDocument/2006/math">
                    <m:r>
                      <a:rPr lang="en-US" sz="2600" i="1" smtClean="0">
                        <a:latin typeface="Cambria Math" panose="02040503050406030204" pitchFamily="18" charset="0"/>
                      </a:rPr>
                      <m:t>𝐹</m:t>
                    </m:r>
                  </m:oMath>
                </a14:m>
                <a:r>
                  <a:rPr lang="en-US" sz="2600" dirty="0"/>
                  <a:t> be random </a:t>
                </a:r>
                <a14:m>
                  <m:oMath xmlns:m="http://schemas.openxmlformats.org/officeDocument/2006/math">
                    <m:r>
                      <a:rPr lang="en-US" sz="2600" b="0" i="1" smtClean="0">
                        <a:latin typeface="Cambria Math" panose="02040503050406030204" pitchFamily="18" charset="0"/>
                      </a:rPr>
                      <m:t>±1</m:t>
                    </m:r>
                    <m:r>
                      <a:rPr lang="en-US" sz="2600" i="1">
                        <a:latin typeface="Cambria Math" panose="02040503050406030204" pitchFamily="18" charset="0"/>
                      </a:rPr>
                      <m:t> </m:t>
                    </m:r>
                  </m:oMath>
                </a14:m>
                <a:r>
                  <a:rPr lang="en-US" sz="2600" dirty="0"/>
                  <a:t>diagonal matrix </a:t>
                </a:r>
              </a:p>
              <a:p>
                <a:pPr lvl="1"/>
                <a14:m>
                  <m:oMath xmlns:m="http://schemas.openxmlformats.org/officeDocument/2006/math">
                    <m:r>
                      <a:rPr lang="en-US" sz="2600" b="0" i="1" smtClean="0">
                        <a:latin typeface="Cambria Math" panose="02040503050406030204" pitchFamily="18" charset="0"/>
                      </a:rPr>
                      <m:t>𝑃</m:t>
                    </m:r>
                  </m:oMath>
                </a14:m>
                <a:r>
                  <a:rPr lang="en-US" sz="2600" dirty="0"/>
                  <a:t> be random permutation matrix</a:t>
                </a:r>
              </a:p>
              <a:p>
                <a:pPr marL="0" indent="0">
                  <a:buNone/>
                </a:pPr>
                <a:r>
                  <a:rPr lang="en-US" sz="2600" dirty="0"/>
                  <a:t>Then</a:t>
                </a:r>
              </a:p>
              <a:p>
                <a:pPr marL="0" indent="0" algn="ctr">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𝑈</m:t>
                      </m:r>
                      <m:r>
                        <a:rPr lang="en-US" sz="2600" b="0" i="1" smtClean="0">
                          <a:latin typeface="Cambria Math" panose="02040503050406030204" pitchFamily="18" charset="0"/>
                        </a:rPr>
                        <m:t>=</m:t>
                      </m:r>
                      <m:r>
                        <a:rPr lang="en-US" sz="2600" b="0" i="1" smtClean="0">
                          <a:latin typeface="Cambria Math" panose="02040503050406030204" pitchFamily="18" charset="0"/>
                        </a:rPr>
                        <m:t>𝑃𝐹𝐶</m:t>
                      </m:r>
                    </m:oMath>
                  </m:oMathPara>
                </a14:m>
                <a:endParaRPr lang="en-US" sz="2600" dirty="0"/>
              </a:p>
              <a:p>
                <a:pPr marL="0" indent="0">
                  <a:buNone/>
                </a:pPr>
                <a:r>
                  <a:rPr lang="en-US" sz="2600" dirty="0"/>
                  <a:t>is an approximate unitary </a:t>
                </a:r>
                <a14:m>
                  <m:oMath xmlns:m="http://schemas.openxmlformats.org/officeDocument/2006/math">
                    <m:r>
                      <a:rPr lang="en-US" sz="2600" b="0" i="1" smtClean="0">
                        <a:latin typeface="Cambria Math" panose="02040503050406030204" pitchFamily="18" charset="0"/>
                      </a:rPr>
                      <m:t>𝑡</m:t>
                    </m:r>
                  </m:oMath>
                </a14:m>
                <a:r>
                  <a:rPr lang="en-US" sz="2600" dirty="0"/>
                  <a:t>-design.</a:t>
                </a:r>
              </a:p>
              <a:p>
                <a:pPr marL="0" indent="0" algn="ctr">
                  <a:buNone/>
                </a:pPr>
                <a:r>
                  <a:rPr lang="en-US" sz="2600" dirty="0"/>
                  <a:t> </a:t>
                </a:r>
              </a:p>
              <a:p>
                <a:endParaRPr lang="en-US" sz="2600" dirty="0"/>
              </a:p>
            </p:txBody>
          </p:sp>
        </mc:Choice>
        <mc:Fallback>
          <p:sp>
            <p:nvSpPr>
              <p:cNvPr id="3" name="Content Placeholder 2">
                <a:extLst>
                  <a:ext uri="{FF2B5EF4-FFF2-40B4-BE49-F238E27FC236}">
                    <a16:creationId xmlns:a16="http://schemas.microsoft.com/office/drawing/2014/main" id="{B18EDE74-C527-F488-8ED7-04BF00E73603}"/>
                  </a:ext>
                </a:extLst>
              </p:cNvPr>
              <p:cNvSpPr>
                <a:spLocks noGrp="1" noRot="1" noChangeAspect="1" noMove="1" noResize="1" noEditPoints="1" noAdjustHandles="1" noChangeArrowheads="1" noChangeShapeType="1" noTextEdit="1"/>
              </p:cNvSpPr>
              <p:nvPr>
                <p:ph idx="1"/>
              </p:nvPr>
            </p:nvSpPr>
            <p:spPr>
              <a:xfrm>
                <a:off x="821267" y="1825624"/>
                <a:ext cx="10515600" cy="3859559"/>
              </a:xfrm>
              <a:blipFill>
                <a:blip r:embed="rId2"/>
                <a:stretch>
                  <a:fillRect l="-965" t="-229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5121C43-D6CE-2094-F84A-BE0AB4677B81}"/>
              </a:ext>
            </a:extLst>
          </p:cNvPr>
          <p:cNvSpPr txBox="1"/>
          <p:nvPr/>
        </p:nvSpPr>
        <p:spPr>
          <a:xfrm>
            <a:off x="8268619" y="4576079"/>
            <a:ext cx="6098582" cy="400110"/>
          </a:xfrm>
          <a:prstGeom prst="rect">
            <a:avLst/>
          </a:prstGeom>
          <a:noFill/>
        </p:spPr>
        <p:txBody>
          <a:bodyPr wrap="square">
            <a:spAutoFit/>
          </a:bodyPr>
          <a:lstStyle/>
          <a:p>
            <a:r>
              <a:rPr lang="en-US" sz="2000" dirty="0">
                <a:solidFill>
                  <a:schemeClr val="bg1">
                    <a:lumMod val="50000"/>
                  </a:schemeClr>
                </a:solidFill>
              </a:rPr>
              <a:t>(</a:t>
            </a:r>
            <a:r>
              <a:rPr lang="en-US" sz="2000" dirty="0" err="1">
                <a:solidFill>
                  <a:schemeClr val="bg1">
                    <a:lumMod val="50000"/>
                  </a:schemeClr>
                </a:solidFill>
              </a:rPr>
              <a:t>Metger</a:t>
            </a:r>
            <a:r>
              <a:rPr lang="en-US" sz="2000" dirty="0">
                <a:solidFill>
                  <a:schemeClr val="bg1">
                    <a:lumMod val="50000"/>
                  </a:schemeClr>
                </a:solidFill>
              </a:rPr>
              <a:t>, Poremba, Sinha, Y. ‘24) </a:t>
            </a:r>
          </a:p>
        </p:txBody>
      </p:sp>
      <p:sp>
        <p:nvSpPr>
          <p:cNvPr id="5" name="TextBox 4">
            <a:extLst>
              <a:ext uri="{FF2B5EF4-FFF2-40B4-BE49-F238E27FC236}">
                <a16:creationId xmlns:a16="http://schemas.microsoft.com/office/drawing/2014/main" id="{11738145-AA6B-83AA-97FA-333B5A2F82A4}"/>
              </a:ext>
            </a:extLst>
          </p:cNvPr>
          <p:cNvSpPr txBox="1"/>
          <p:nvPr/>
        </p:nvSpPr>
        <p:spPr>
          <a:xfrm>
            <a:off x="8035785" y="1747521"/>
            <a:ext cx="3692387" cy="461665"/>
          </a:xfrm>
          <a:prstGeom prst="rect">
            <a:avLst/>
          </a:prstGeom>
          <a:solidFill>
            <a:schemeClr val="accent4">
              <a:lumMod val="20000"/>
              <a:lumOff val="80000"/>
            </a:schemeClr>
          </a:solidFill>
          <a:ln>
            <a:solidFill>
              <a:schemeClr val="bg1">
                <a:lumMod val="50000"/>
              </a:schemeClr>
            </a:solidFill>
          </a:ln>
        </p:spPr>
        <p:txBody>
          <a:bodyPr wrap="square">
            <a:spAutoFit/>
          </a:bodyPr>
          <a:lstStyle/>
          <a:p>
            <a:r>
              <a:rPr lang="en-US" sz="2400" dirty="0">
                <a:solidFill>
                  <a:schemeClr val="tx1"/>
                </a:solidFill>
              </a:rPr>
              <a:t>O(1)-depth implementation</a:t>
            </a:r>
          </a:p>
        </p:txBody>
      </p:sp>
      <p:cxnSp>
        <p:nvCxnSpPr>
          <p:cNvPr id="6" name="Straight Arrow Connector 5">
            <a:extLst>
              <a:ext uri="{FF2B5EF4-FFF2-40B4-BE49-F238E27FC236}">
                <a16:creationId xmlns:a16="http://schemas.microsoft.com/office/drawing/2014/main" id="{F3809BDA-D072-6F2A-6862-22243A2FDEE3}"/>
              </a:ext>
            </a:extLst>
          </p:cNvPr>
          <p:cNvCxnSpPr>
            <a:cxnSpLocks/>
          </p:cNvCxnSpPr>
          <p:nvPr/>
        </p:nvCxnSpPr>
        <p:spPr>
          <a:xfrm flipH="1">
            <a:off x="6877879" y="1973347"/>
            <a:ext cx="993912" cy="471679"/>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192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083C8-D926-F684-EF53-CB0F386B4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A0215-5A2C-ECDB-BEDA-C63F187293CA}"/>
              </a:ext>
            </a:extLst>
          </p:cNvPr>
          <p:cNvSpPr>
            <a:spLocks noGrp="1"/>
          </p:cNvSpPr>
          <p:nvPr>
            <p:ph type="title"/>
          </p:nvPr>
        </p:nvSpPr>
        <p:spPr/>
        <p:txBody>
          <a:bodyPr/>
          <a:lstStyle/>
          <a:p>
            <a:r>
              <a:rPr lang="en-US" dirty="0"/>
              <a:t>Random </a:t>
            </a:r>
            <a:r>
              <a:rPr lang="en-US" dirty="0" err="1"/>
              <a:t>unitaries</a:t>
            </a:r>
            <a:r>
              <a:rPr lang="en-US" dirty="0"/>
              <a:t> in QAC</a:t>
            </a:r>
            <a:r>
              <a:rPr lang="en-US" baseline="30000" dirty="0"/>
              <a:t>0</a:t>
            </a:r>
            <a:r>
              <a:rPr lang="en-US" baseline="-25000" dirty="0"/>
              <a:t>f</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37E61ED-1ECA-8586-7C51-C4ABF4C909FD}"/>
                  </a:ext>
                </a:extLst>
              </p:cNvPr>
              <p:cNvSpPr>
                <a:spLocks noGrp="1"/>
              </p:cNvSpPr>
              <p:nvPr>
                <p:ph idx="1"/>
              </p:nvPr>
            </p:nvSpPr>
            <p:spPr>
              <a:xfrm>
                <a:off x="821267" y="1825624"/>
                <a:ext cx="10515600" cy="3859559"/>
              </a:xfrm>
            </p:spPr>
            <p:txBody>
              <a:bodyPr>
                <a:normAutofit/>
              </a:bodyPr>
              <a:lstStyle/>
              <a:p>
                <a:pPr marL="0" indent="0">
                  <a:buNone/>
                </a:pPr>
                <a:r>
                  <a:rPr lang="en-US" sz="2600" dirty="0"/>
                  <a:t>Let</a:t>
                </a:r>
              </a:p>
              <a:p>
                <a:pPr lvl="1"/>
                <a14:m>
                  <m:oMath xmlns:m="http://schemas.openxmlformats.org/officeDocument/2006/math">
                    <m:r>
                      <a:rPr lang="en-US" sz="2600" b="0" i="1" smtClean="0">
                        <a:latin typeface="Cambria Math" panose="02040503050406030204" pitchFamily="18" charset="0"/>
                      </a:rPr>
                      <m:t>𝐶</m:t>
                    </m:r>
                  </m:oMath>
                </a14:m>
                <a:r>
                  <a:rPr lang="en-US" sz="2600" dirty="0"/>
                  <a:t> be random </a:t>
                </a:r>
                <a14:m>
                  <m:oMath xmlns:m="http://schemas.openxmlformats.org/officeDocument/2006/math">
                    <m:r>
                      <a:rPr lang="en-US" sz="2600" b="0" i="1" smtClean="0">
                        <a:latin typeface="Cambria Math" panose="02040503050406030204" pitchFamily="18" charset="0"/>
                      </a:rPr>
                      <m:t>𝑛</m:t>
                    </m:r>
                  </m:oMath>
                </a14:m>
                <a:r>
                  <a:rPr lang="en-US" sz="2600" dirty="0"/>
                  <a:t>-qubit Clifford operator</a:t>
                </a:r>
              </a:p>
              <a:p>
                <a:pPr lvl="1"/>
                <a14:m>
                  <m:oMath xmlns:m="http://schemas.openxmlformats.org/officeDocument/2006/math">
                    <m:r>
                      <a:rPr lang="en-US" sz="2600" i="1" smtClean="0">
                        <a:latin typeface="Cambria Math" panose="02040503050406030204" pitchFamily="18" charset="0"/>
                      </a:rPr>
                      <m:t>𝐹</m:t>
                    </m:r>
                  </m:oMath>
                </a14:m>
                <a:r>
                  <a:rPr lang="en-US" sz="2600" dirty="0"/>
                  <a:t> be random </a:t>
                </a:r>
                <a14:m>
                  <m:oMath xmlns:m="http://schemas.openxmlformats.org/officeDocument/2006/math">
                    <m:r>
                      <a:rPr lang="en-US" sz="2600" b="0" i="1" smtClean="0">
                        <a:latin typeface="Cambria Math" panose="02040503050406030204" pitchFamily="18" charset="0"/>
                      </a:rPr>
                      <m:t>±1</m:t>
                    </m:r>
                    <m:r>
                      <a:rPr lang="en-US" sz="2600" i="1">
                        <a:latin typeface="Cambria Math" panose="02040503050406030204" pitchFamily="18" charset="0"/>
                      </a:rPr>
                      <m:t> </m:t>
                    </m:r>
                  </m:oMath>
                </a14:m>
                <a:r>
                  <a:rPr lang="en-US" sz="2600" dirty="0"/>
                  <a:t>diagonal matrix </a:t>
                </a:r>
              </a:p>
              <a:p>
                <a:pPr lvl="1"/>
                <a14:m>
                  <m:oMath xmlns:m="http://schemas.openxmlformats.org/officeDocument/2006/math">
                    <m:r>
                      <a:rPr lang="en-US" sz="2600" b="0" i="1" smtClean="0">
                        <a:latin typeface="Cambria Math" panose="02040503050406030204" pitchFamily="18" charset="0"/>
                      </a:rPr>
                      <m:t>𝑃</m:t>
                    </m:r>
                  </m:oMath>
                </a14:m>
                <a:r>
                  <a:rPr lang="en-US" sz="2600" dirty="0"/>
                  <a:t> be random permutation matrix</a:t>
                </a:r>
              </a:p>
              <a:p>
                <a:pPr marL="0" indent="0">
                  <a:buNone/>
                </a:pPr>
                <a:r>
                  <a:rPr lang="en-US" sz="2600" dirty="0"/>
                  <a:t>Then</a:t>
                </a:r>
              </a:p>
              <a:p>
                <a:pPr marL="0" indent="0" algn="ctr">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𝑈</m:t>
                      </m:r>
                      <m:r>
                        <a:rPr lang="en-US" sz="2600" b="0" i="1" smtClean="0">
                          <a:latin typeface="Cambria Math" panose="02040503050406030204" pitchFamily="18" charset="0"/>
                        </a:rPr>
                        <m:t>=</m:t>
                      </m:r>
                      <m:r>
                        <a:rPr lang="en-US" sz="2600" b="0" i="1" smtClean="0">
                          <a:latin typeface="Cambria Math" panose="02040503050406030204" pitchFamily="18" charset="0"/>
                        </a:rPr>
                        <m:t>𝑃𝐹𝐶</m:t>
                      </m:r>
                    </m:oMath>
                  </m:oMathPara>
                </a14:m>
                <a:endParaRPr lang="en-US" sz="2600" dirty="0"/>
              </a:p>
              <a:p>
                <a:pPr marL="0" indent="0">
                  <a:buNone/>
                </a:pPr>
                <a:r>
                  <a:rPr lang="en-US" sz="2600" dirty="0"/>
                  <a:t>is an approximate unitary </a:t>
                </a:r>
                <a14:m>
                  <m:oMath xmlns:m="http://schemas.openxmlformats.org/officeDocument/2006/math">
                    <m:r>
                      <a:rPr lang="en-US" sz="2600" b="0" i="1" smtClean="0">
                        <a:latin typeface="Cambria Math" panose="02040503050406030204" pitchFamily="18" charset="0"/>
                      </a:rPr>
                      <m:t>𝑡</m:t>
                    </m:r>
                  </m:oMath>
                </a14:m>
                <a:r>
                  <a:rPr lang="en-US" sz="2600" dirty="0"/>
                  <a:t>-design.</a:t>
                </a:r>
              </a:p>
              <a:p>
                <a:pPr marL="0" indent="0" algn="ctr">
                  <a:buNone/>
                </a:pPr>
                <a:r>
                  <a:rPr lang="en-US" sz="2600" dirty="0"/>
                  <a:t> </a:t>
                </a:r>
              </a:p>
              <a:p>
                <a:endParaRPr lang="en-US" sz="2600" dirty="0"/>
              </a:p>
            </p:txBody>
          </p:sp>
        </mc:Choice>
        <mc:Fallback>
          <p:sp>
            <p:nvSpPr>
              <p:cNvPr id="3" name="Content Placeholder 2">
                <a:extLst>
                  <a:ext uri="{FF2B5EF4-FFF2-40B4-BE49-F238E27FC236}">
                    <a16:creationId xmlns:a16="http://schemas.microsoft.com/office/drawing/2014/main" id="{837E61ED-1ECA-8586-7C51-C4ABF4C909FD}"/>
                  </a:ext>
                </a:extLst>
              </p:cNvPr>
              <p:cNvSpPr>
                <a:spLocks noGrp="1" noRot="1" noChangeAspect="1" noMove="1" noResize="1" noEditPoints="1" noAdjustHandles="1" noChangeArrowheads="1" noChangeShapeType="1" noTextEdit="1"/>
              </p:cNvSpPr>
              <p:nvPr>
                <p:ph idx="1"/>
              </p:nvPr>
            </p:nvSpPr>
            <p:spPr>
              <a:xfrm>
                <a:off x="821267" y="1825624"/>
                <a:ext cx="10515600" cy="3859559"/>
              </a:xfrm>
              <a:blipFill>
                <a:blip r:embed="rId2"/>
                <a:stretch>
                  <a:fillRect l="-965" t="-229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AFD39CD-6AEF-836D-6D0D-DD4EB39C1FB0}"/>
              </a:ext>
            </a:extLst>
          </p:cNvPr>
          <p:cNvSpPr txBox="1"/>
          <p:nvPr/>
        </p:nvSpPr>
        <p:spPr>
          <a:xfrm>
            <a:off x="8268619" y="4576079"/>
            <a:ext cx="6098582" cy="400110"/>
          </a:xfrm>
          <a:prstGeom prst="rect">
            <a:avLst/>
          </a:prstGeom>
          <a:noFill/>
        </p:spPr>
        <p:txBody>
          <a:bodyPr wrap="square">
            <a:spAutoFit/>
          </a:bodyPr>
          <a:lstStyle/>
          <a:p>
            <a:r>
              <a:rPr lang="en-US" sz="2000" dirty="0">
                <a:solidFill>
                  <a:schemeClr val="bg1">
                    <a:lumMod val="50000"/>
                  </a:schemeClr>
                </a:solidFill>
              </a:rPr>
              <a:t>(</a:t>
            </a:r>
            <a:r>
              <a:rPr lang="en-US" sz="2000" dirty="0" err="1">
                <a:solidFill>
                  <a:schemeClr val="bg1">
                    <a:lumMod val="50000"/>
                  </a:schemeClr>
                </a:solidFill>
              </a:rPr>
              <a:t>Metger</a:t>
            </a:r>
            <a:r>
              <a:rPr lang="en-US" sz="2000" dirty="0">
                <a:solidFill>
                  <a:schemeClr val="bg1">
                    <a:lumMod val="50000"/>
                  </a:schemeClr>
                </a:solidFill>
              </a:rPr>
              <a:t>, Poremba, Sinha, Y. ‘24) </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D3EB152-472C-0137-0AF5-3CB3CD65F9C5}"/>
                  </a:ext>
                </a:extLst>
              </p:cNvPr>
              <p:cNvSpPr txBox="1"/>
              <p:nvPr/>
            </p:nvSpPr>
            <p:spPr>
              <a:xfrm>
                <a:off x="7479563" y="2051088"/>
                <a:ext cx="3891170" cy="1569660"/>
              </a:xfrm>
              <a:prstGeom prst="rect">
                <a:avLst/>
              </a:prstGeom>
              <a:solidFill>
                <a:schemeClr val="accent4">
                  <a:lumMod val="20000"/>
                  <a:lumOff val="80000"/>
                </a:schemeClr>
              </a:solidFill>
              <a:ln>
                <a:solidFill>
                  <a:schemeClr val="bg1">
                    <a:lumMod val="50000"/>
                  </a:schemeClr>
                </a:solidFill>
              </a:ln>
            </p:spPr>
            <p:txBody>
              <a:bodyPr wrap="square">
                <a:spAutoFit/>
              </a:bodyPr>
              <a:lstStyle/>
              <a:p>
                <a:r>
                  <a:rPr lang="en-US" sz="2400" dirty="0"/>
                  <a:t>Diagonal entries correspond to </a:t>
                </a:r>
                <a14:m>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rPr>
                      <m:t>𝑡</m:t>
                    </m:r>
                  </m:oMath>
                </a14:m>
                <a:r>
                  <a:rPr lang="en-US" sz="2400" dirty="0">
                    <a:solidFill>
                      <a:schemeClr val="tx1"/>
                    </a:solidFill>
                  </a:rPr>
                  <a:t>-degree polynomials over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𝔽</m:t>
                        </m:r>
                      </m:e>
                      <m:sub>
                        <m:r>
                          <a:rPr lang="en-US" sz="2400" b="0" i="1" smtClean="0">
                            <a:latin typeface="Cambria Math" panose="02040503050406030204" pitchFamily="18" charset="0"/>
                          </a:rPr>
                          <m:t>2</m:t>
                        </m:r>
                      </m:sub>
                    </m:sSub>
                  </m:oMath>
                </a14:m>
                <a:r>
                  <a:rPr lang="en-US" sz="2400" dirty="0">
                    <a:solidFill>
                      <a:schemeClr val="tx1"/>
                    </a:solidFill>
                  </a:rPr>
                  <a:t>. </a:t>
                </a:r>
                <a:r>
                  <a:rPr lang="en-US" sz="2400" dirty="0"/>
                  <a:t>Computable in TC</a:t>
                </a:r>
                <a:r>
                  <a:rPr lang="en-US" sz="2400" baseline="30000" dirty="0"/>
                  <a:t>0</a:t>
                </a:r>
                <a:r>
                  <a:rPr lang="en-US" sz="2400" dirty="0"/>
                  <a:t>, thus computable in QAC</a:t>
                </a:r>
                <a:r>
                  <a:rPr lang="en-US" sz="2400" baseline="30000" dirty="0"/>
                  <a:t>0</a:t>
                </a:r>
                <a:r>
                  <a:rPr lang="en-US" sz="2400" baseline="-25000" dirty="0"/>
                  <a:t>f</a:t>
                </a:r>
                <a:r>
                  <a:rPr lang="en-US" sz="2400" dirty="0"/>
                  <a:t>.</a:t>
                </a:r>
                <a:endParaRPr lang="en-US" sz="2400" dirty="0">
                  <a:solidFill>
                    <a:schemeClr val="tx1"/>
                  </a:solidFill>
                </a:endParaRPr>
              </a:p>
            </p:txBody>
          </p:sp>
        </mc:Choice>
        <mc:Fallback>
          <p:sp>
            <p:nvSpPr>
              <p:cNvPr id="5" name="TextBox 4">
                <a:extLst>
                  <a:ext uri="{FF2B5EF4-FFF2-40B4-BE49-F238E27FC236}">
                    <a16:creationId xmlns:a16="http://schemas.microsoft.com/office/drawing/2014/main" id="{6D3EB152-472C-0137-0AF5-3CB3CD65F9C5}"/>
                  </a:ext>
                </a:extLst>
              </p:cNvPr>
              <p:cNvSpPr txBox="1">
                <a:spLocks noRot="1" noChangeAspect="1" noMove="1" noResize="1" noEditPoints="1" noAdjustHandles="1" noChangeArrowheads="1" noChangeShapeType="1" noTextEdit="1"/>
              </p:cNvSpPr>
              <p:nvPr/>
            </p:nvSpPr>
            <p:spPr>
              <a:xfrm>
                <a:off x="7479563" y="2051088"/>
                <a:ext cx="3891170" cy="1569660"/>
              </a:xfrm>
              <a:prstGeom prst="rect">
                <a:avLst/>
              </a:prstGeom>
              <a:blipFill>
                <a:blip r:embed="rId3"/>
                <a:stretch>
                  <a:fillRect l="-2273" t="-2381" b="-7143"/>
                </a:stretch>
              </a:blipFill>
              <a:ln>
                <a:solidFill>
                  <a:schemeClr val="bg1">
                    <a:lumMod val="50000"/>
                  </a:schemeClr>
                </a:solidFill>
              </a:ln>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EE9B1006-80E8-8092-FF2C-8195637E7AC1}"/>
              </a:ext>
            </a:extLst>
          </p:cNvPr>
          <p:cNvCxnSpPr>
            <a:cxnSpLocks/>
          </p:cNvCxnSpPr>
          <p:nvPr/>
        </p:nvCxnSpPr>
        <p:spPr>
          <a:xfrm flipH="1">
            <a:off x="6096000" y="2723322"/>
            <a:ext cx="1179443" cy="198782"/>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73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84073-2023-BCBB-08E3-CFD0B7C854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816D8-A69A-F12E-F030-6A795F399AD1}"/>
              </a:ext>
            </a:extLst>
          </p:cNvPr>
          <p:cNvSpPr>
            <a:spLocks noGrp="1"/>
          </p:cNvSpPr>
          <p:nvPr>
            <p:ph type="title"/>
          </p:nvPr>
        </p:nvSpPr>
        <p:spPr/>
        <p:txBody>
          <a:bodyPr/>
          <a:lstStyle/>
          <a:p>
            <a:r>
              <a:rPr lang="en-US" dirty="0"/>
              <a:t>Random </a:t>
            </a:r>
            <a:r>
              <a:rPr lang="en-US" dirty="0" err="1"/>
              <a:t>unitaries</a:t>
            </a:r>
            <a:r>
              <a:rPr lang="en-US" dirty="0"/>
              <a:t> in QAC</a:t>
            </a:r>
            <a:r>
              <a:rPr lang="en-US" baseline="30000" dirty="0"/>
              <a:t>0</a:t>
            </a:r>
            <a:r>
              <a:rPr lang="en-US" baseline="-25000" dirty="0"/>
              <a:t>f</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223F154-7ECB-9FC6-DBA5-ED470F4C7F0E}"/>
                  </a:ext>
                </a:extLst>
              </p:cNvPr>
              <p:cNvSpPr>
                <a:spLocks noGrp="1"/>
              </p:cNvSpPr>
              <p:nvPr>
                <p:ph idx="1"/>
              </p:nvPr>
            </p:nvSpPr>
            <p:spPr>
              <a:xfrm>
                <a:off x="821267" y="1825624"/>
                <a:ext cx="10515600" cy="3859559"/>
              </a:xfrm>
            </p:spPr>
            <p:txBody>
              <a:bodyPr>
                <a:normAutofit/>
              </a:bodyPr>
              <a:lstStyle/>
              <a:p>
                <a:pPr marL="0" indent="0">
                  <a:buNone/>
                </a:pPr>
                <a:r>
                  <a:rPr lang="en-US" sz="2600" dirty="0"/>
                  <a:t>Let</a:t>
                </a:r>
              </a:p>
              <a:p>
                <a:pPr lvl="1"/>
                <a14:m>
                  <m:oMath xmlns:m="http://schemas.openxmlformats.org/officeDocument/2006/math">
                    <m:r>
                      <a:rPr lang="en-US" sz="2600" b="0" i="1" smtClean="0">
                        <a:latin typeface="Cambria Math" panose="02040503050406030204" pitchFamily="18" charset="0"/>
                      </a:rPr>
                      <m:t>𝐶</m:t>
                    </m:r>
                  </m:oMath>
                </a14:m>
                <a:r>
                  <a:rPr lang="en-US" sz="2600" dirty="0"/>
                  <a:t> be random </a:t>
                </a:r>
                <a14:m>
                  <m:oMath xmlns:m="http://schemas.openxmlformats.org/officeDocument/2006/math">
                    <m:r>
                      <a:rPr lang="en-US" sz="2600" b="0" i="1" smtClean="0">
                        <a:latin typeface="Cambria Math" panose="02040503050406030204" pitchFamily="18" charset="0"/>
                      </a:rPr>
                      <m:t>𝑛</m:t>
                    </m:r>
                  </m:oMath>
                </a14:m>
                <a:r>
                  <a:rPr lang="en-US" sz="2600" dirty="0"/>
                  <a:t>-qubit Clifford operator</a:t>
                </a:r>
              </a:p>
              <a:p>
                <a:pPr lvl="1"/>
                <a14:m>
                  <m:oMath xmlns:m="http://schemas.openxmlformats.org/officeDocument/2006/math">
                    <m:r>
                      <a:rPr lang="en-US" sz="2600" i="1" smtClean="0">
                        <a:latin typeface="Cambria Math" panose="02040503050406030204" pitchFamily="18" charset="0"/>
                      </a:rPr>
                      <m:t>𝐹</m:t>
                    </m:r>
                  </m:oMath>
                </a14:m>
                <a:r>
                  <a:rPr lang="en-US" sz="2600" dirty="0"/>
                  <a:t> be random </a:t>
                </a:r>
                <a14:m>
                  <m:oMath xmlns:m="http://schemas.openxmlformats.org/officeDocument/2006/math">
                    <m:r>
                      <a:rPr lang="en-US" sz="2600" b="0" i="1" smtClean="0">
                        <a:latin typeface="Cambria Math" panose="02040503050406030204" pitchFamily="18" charset="0"/>
                      </a:rPr>
                      <m:t>±1</m:t>
                    </m:r>
                    <m:r>
                      <a:rPr lang="en-US" sz="2600" i="1">
                        <a:latin typeface="Cambria Math" panose="02040503050406030204" pitchFamily="18" charset="0"/>
                      </a:rPr>
                      <m:t> </m:t>
                    </m:r>
                  </m:oMath>
                </a14:m>
                <a:r>
                  <a:rPr lang="en-US" sz="2600" dirty="0"/>
                  <a:t>diagonal matrix </a:t>
                </a:r>
              </a:p>
              <a:p>
                <a:pPr lvl="1"/>
                <a14:m>
                  <m:oMath xmlns:m="http://schemas.openxmlformats.org/officeDocument/2006/math">
                    <m:r>
                      <a:rPr lang="en-US" sz="2600" b="0" i="1" smtClean="0">
                        <a:latin typeface="Cambria Math" panose="02040503050406030204" pitchFamily="18" charset="0"/>
                      </a:rPr>
                      <m:t>𝑃</m:t>
                    </m:r>
                  </m:oMath>
                </a14:m>
                <a:r>
                  <a:rPr lang="en-US" sz="2600" dirty="0"/>
                  <a:t> be random permutation matrix</a:t>
                </a:r>
              </a:p>
              <a:p>
                <a:pPr marL="0" indent="0">
                  <a:buNone/>
                </a:pPr>
                <a:r>
                  <a:rPr lang="en-US" sz="2600" dirty="0"/>
                  <a:t>Then</a:t>
                </a:r>
              </a:p>
              <a:p>
                <a:pPr marL="0" indent="0" algn="ctr">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𝑈</m:t>
                      </m:r>
                      <m:r>
                        <a:rPr lang="en-US" sz="2600" b="0" i="1" smtClean="0">
                          <a:latin typeface="Cambria Math" panose="02040503050406030204" pitchFamily="18" charset="0"/>
                        </a:rPr>
                        <m:t>=</m:t>
                      </m:r>
                      <m:r>
                        <a:rPr lang="en-US" sz="2600" b="0" i="1" smtClean="0">
                          <a:latin typeface="Cambria Math" panose="02040503050406030204" pitchFamily="18" charset="0"/>
                        </a:rPr>
                        <m:t>𝑃𝐹𝐶</m:t>
                      </m:r>
                    </m:oMath>
                  </m:oMathPara>
                </a14:m>
                <a:endParaRPr lang="en-US" sz="2600" dirty="0"/>
              </a:p>
              <a:p>
                <a:pPr marL="0" indent="0">
                  <a:buNone/>
                </a:pPr>
                <a:r>
                  <a:rPr lang="en-US" sz="2600" dirty="0"/>
                  <a:t>is an approximate unitary </a:t>
                </a:r>
                <a14:m>
                  <m:oMath xmlns:m="http://schemas.openxmlformats.org/officeDocument/2006/math">
                    <m:r>
                      <a:rPr lang="en-US" sz="2600" b="0" i="1" smtClean="0">
                        <a:latin typeface="Cambria Math" panose="02040503050406030204" pitchFamily="18" charset="0"/>
                      </a:rPr>
                      <m:t>𝑡</m:t>
                    </m:r>
                  </m:oMath>
                </a14:m>
                <a:r>
                  <a:rPr lang="en-US" sz="2600" dirty="0"/>
                  <a:t>-design.</a:t>
                </a:r>
              </a:p>
              <a:p>
                <a:pPr marL="0" indent="0" algn="ctr">
                  <a:buNone/>
                </a:pPr>
                <a:r>
                  <a:rPr lang="en-US" sz="2600" dirty="0"/>
                  <a:t> </a:t>
                </a:r>
              </a:p>
              <a:p>
                <a:endParaRPr lang="en-US" sz="2600" dirty="0"/>
              </a:p>
            </p:txBody>
          </p:sp>
        </mc:Choice>
        <mc:Fallback>
          <p:sp>
            <p:nvSpPr>
              <p:cNvPr id="3" name="Content Placeholder 2">
                <a:extLst>
                  <a:ext uri="{FF2B5EF4-FFF2-40B4-BE49-F238E27FC236}">
                    <a16:creationId xmlns:a16="http://schemas.microsoft.com/office/drawing/2014/main" id="{4223F154-7ECB-9FC6-DBA5-ED470F4C7F0E}"/>
                  </a:ext>
                </a:extLst>
              </p:cNvPr>
              <p:cNvSpPr>
                <a:spLocks noGrp="1" noRot="1" noChangeAspect="1" noMove="1" noResize="1" noEditPoints="1" noAdjustHandles="1" noChangeArrowheads="1" noChangeShapeType="1" noTextEdit="1"/>
              </p:cNvSpPr>
              <p:nvPr>
                <p:ph idx="1"/>
              </p:nvPr>
            </p:nvSpPr>
            <p:spPr>
              <a:xfrm>
                <a:off x="821267" y="1825624"/>
                <a:ext cx="10515600" cy="3859559"/>
              </a:xfrm>
              <a:blipFill>
                <a:blip r:embed="rId2"/>
                <a:stretch>
                  <a:fillRect l="-965" t="-229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BF922B0-8178-C6EF-1BCC-EC07916332A6}"/>
              </a:ext>
            </a:extLst>
          </p:cNvPr>
          <p:cNvSpPr txBox="1"/>
          <p:nvPr/>
        </p:nvSpPr>
        <p:spPr>
          <a:xfrm>
            <a:off x="8268619" y="4576079"/>
            <a:ext cx="6098582" cy="400110"/>
          </a:xfrm>
          <a:prstGeom prst="rect">
            <a:avLst/>
          </a:prstGeom>
          <a:noFill/>
        </p:spPr>
        <p:txBody>
          <a:bodyPr wrap="square">
            <a:spAutoFit/>
          </a:bodyPr>
          <a:lstStyle/>
          <a:p>
            <a:r>
              <a:rPr lang="en-US" sz="2000" dirty="0">
                <a:solidFill>
                  <a:schemeClr val="bg1">
                    <a:lumMod val="50000"/>
                  </a:schemeClr>
                </a:solidFill>
              </a:rPr>
              <a:t>(</a:t>
            </a:r>
            <a:r>
              <a:rPr lang="en-US" sz="2000" dirty="0" err="1">
                <a:solidFill>
                  <a:schemeClr val="bg1">
                    <a:lumMod val="50000"/>
                  </a:schemeClr>
                </a:solidFill>
              </a:rPr>
              <a:t>Metger</a:t>
            </a:r>
            <a:r>
              <a:rPr lang="en-US" sz="2000" dirty="0">
                <a:solidFill>
                  <a:schemeClr val="bg1">
                    <a:lumMod val="50000"/>
                  </a:schemeClr>
                </a:solidFill>
              </a:rPr>
              <a:t>, Poremba, Sinha, Y. ‘24) </a:t>
            </a:r>
          </a:p>
        </p:txBody>
      </p:sp>
      <p:sp>
        <p:nvSpPr>
          <p:cNvPr id="5" name="TextBox 4">
            <a:extLst>
              <a:ext uri="{FF2B5EF4-FFF2-40B4-BE49-F238E27FC236}">
                <a16:creationId xmlns:a16="http://schemas.microsoft.com/office/drawing/2014/main" id="{55DFABB4-808C-9645-7E39-FE6E5E8AEDF0}"/>
              </a:ext>
            </a:extLst>
          </p:cNvPr>
          <p:cNvSpPr txBox="1"/>
          <p:nvPr/>
        </p:nvSpPr>
        <p:spPr>
          <a:xfrm>
            <a:off x="7479563" y="2336057"/>
            <a:ext cx="3891170" cy="1200329"/>
          </a:xfrm>
          <a:prstGeom prst="rect">
            <a:avLst/>
          </a:prstGeom>
          <a:solidFill>
            <a:schemeClr val="accent4">
              <a:lumMod val="20000"/>
              <a:lumOff val="80000"/>
            </a:schemeClr>
          </a:solidFill>
          <a:ln>
            <a:solidFill>
              <a:schemeClr val="bg1">
                <a:lumMod val="50000"/>
              </a:schemeClr>
            </a:solidFill>
          </a:ln>
        </p:spPr>
        <p:txBody>
          <a:bodyPr wrap="square">
            <a:spAutoFit/>
          </a:bodyPr>
          <a:lstStyle/>
          <a:p>
            <a:r>
              <a:rPr lang="en-US" sz="2400" dirty="0">
                <a:solidFill>
                  <a:schemeClr val="tx1"/>
                </a:solidFill>
              </a:rPr>
              <a:t>Permutation is computed </a:t>
            </a:r>
            <a:r>
              <a:rPr lang="en-US" sz="2400" dirty="0"/>
              <a:t>via “</a:t>
            </a:r>
            <a:r>
              <a:rPr lang="en-US" sz="2400" dirty="0" err="1"/>
              <a:t>Luby-Rackoff</a:t>
            </a:r>
            <a:r>
              <a:rPr lang="en-US" sz="2400" dirty="0"/>
              <a:t>” cipher, which is also computable in QAC</a:t>
            </a:r>
            <a:r>
              <a:rPr lang="en-US" sz="2400" baseline="30000" dirty="0"/>
              <a:t>0</a:t>
            </a:r>
            <a:r>
              <a:rPr lang="en-US" sz="2400" baseline="-25000" dirty="0"/>
              <a:t>f</a:t>
            </a:r>
            <a:r>
              <a:rPr lang="en-US" sz="2400" dirty="0"/>
              <a:t>.</a:t>
            </a:r>
            <a:endParaRPr lang="en-US" sz="2400" dirty="0">
              <a:solidFill>
                <a:schemeClr val="tx1"/>
              </a:solidFill>
            </a:endParaRPr>
          </a:p>
        </p:txBody>
      </p:sp>
      <p:cxnSp>
        <p:nvCxnSpPr>
          <p:cNvPr id="6" name="Straight Arrow Connector 5">
            <a:extLst>
              <a:ext uri="{FF2B5EF4-FFF2-40B4-BE49-F238E27FC236}">
                <a16:creationId xmlns:a16="http://schemas.microsoft.com/office/drawing/2014/main" id="{A5D6B19D-E055-695E-50E8-07D57138691B}"/>
              </a:ext>
            </a:extLst>
          </p:cNvPr>
          <p:cNvCxnSpPr>
            <a:cxnSpLocks/>
          </p:cNvCxnSpPr>
          <p:nvPr/>
        </p:nvCxnSpPr>
        <p:spPr>
          <a:xfrm flipH="1">
            <a:off x="6096000" y="3120887"/>
            <a:ext cx="1179443" cy="198782"/>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982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7EF7-39EA-48E5-1054-76953EFBC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46C3B7-8E38-CBDB-3F73-17A20757C390}"/>
              </a:ext>
            </a:extLst>
          </p:cNvPr>
          <p:cNvSpPr>
            <a:spLocks noGrp="1"/>
          </p:cNvSpPr>
          <p:nvPr>
            <p:ph type="title"/>
          </p:nvPr>
        </p:nvSpPr>
        <p:spPr/>
        <p:txBody>
          <a:bodyPr/>
          <a:lstStyle/>
          <a:p>
            <a:r>
              <a:rPr lang="en-US" dirty="0"/>
              <a:t>Random </a:t>
            </a:r>
            <a:r>
              <a:rPr lang="en-US" dirty="0" err="1"/>
              <a:t>unitaries</a:t>
            </a:r>
            <a:r>
              <a:rPr lang="en-US" dirty="0"/>
              <a:t> in QAC</a:t>
            </a:r>
            <a:r>
              <a:rPr lang="en-US" baseline="30000" dirty="0"/>
              <a:t>0</a:t>
            </a:r>
            <a:r>
              <a:rPr lang="en-US" baseline="-25000" dirty="0"/>
              <a:t>f</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91255CE-EBF0-7814-D3B2-5BBFA2F94A8F}"/>
                  </a:ext>
                </a:extLst>
              </p:cNvPr>
              <p:cNvSpPr>
                <a:spLocks noGrp="1"/>
              </p:cNvSpPr>
              <p:nvPr>
                <p:ph idx="1"/>
              </p:nvPr>
            </p:nvSpPr>
            <p:spPr>
              <a:xfrm>
                <a:off x="821267" y="1825624"/>
                <a:ext cx="10515600" cy="3859559"/>
              </a:xfrm>
            </p:spPr>
            <p:txBody>
              <a:bodyPr>
                <a:normAutofit/>
              </a:bodyPr>
              <a:lstStyle/>
              <a:p>
                <a:pPr marL="0" indent="0">
                  <a:buNone/>
                </a:pPr>
                <a:r>
                  <a:rPr lang="en-US" sz="2600" dirty="0"/>
                  <a:t>Let</a:t>
                </a:r>
              </a:p>
              <a:p>
                <a:pPr lvl="1"/>
                <a14:m>
                  <m:oMath xmlns:m="http://schemas.openxmlformats.org/officeDocument/2006/math">
                    <m:r>
                      <a:rPr lang="en-US" sz="2600" b="0" i="1" smtClean="0">
                        <a:latin typeface="Cambria Math" panose="02040503050406030204" pitchFamily="18" charset="0"/>
                      </a:rPr>
                      <m:t>𝐶</m:t>
                    </m:r>
                  </m:oMath>
                </a14:m>
                <a:r>
                  <a:rPr lang="en-US" sz="2600" dirty="0"/>
                  <a:t> be random </a:t>
                </a:r>
                <a14:m>
                  <m:oMath xmlns:m="http://schemas.openxmlformats.org/officeDocument/2006/math">
                    <m:r>
                      <a:rPr lang="en-US" sz="2600" b="0" i="1" smtClean="0">
                        <a:latin typeface="Cambria Math" panose="02040503050406030204" pitchFamily="18" charset="0"/>
                      </a:rPr>
                      <m:t>𝑛</m:t>
                    </m:r>
                  </m:oMath>
                </a14:m>
                <a:r>
                  <a:rPr lang="en-US" sz="2600" dirty="0"/>
                  <a:t>-qubit Clifford operator</a:t>
                </a:r>
              </a:p>
              <a:p>
                <a:pPr lvl="1"/>
                <a14:m>
                  <m:oMath xmlns:m="http://schemas.openxmlformats.org/officeDocument/2006/math">
                    <m:r>
                      <a:rPr lang="en-US" sz="2600" i="1" smtClean="0">
                        <a:latin typeface="Cambria Math" panose="02040503050406030204" pitchFamily="18" charset="0"/>
                      </a:rPr>
                      <m:t>𝐹</m:t>
                    </m:r>
                  </m:oMath>
                </a14:m>
                <a:r>
                  <a:rPr lang="en-US" sz="2600" dirty="0"/>
                  <a:t> be random </a:t>
                </a:r>
                <a14:m>
                  <m:oMath xmlns:m="http://schemas.openxmlformats.org/officeDocument/2006/math">
                    <m:r>
                      <a:rPr lang="en-US" sz="2600" b="0" i="1" smtClean="0">
                        <a:latin typeface="Cambria Math" panose="02040503050406030204" pitchFamily="18" charset="0"/>
                      </a:rPr>
                      <m:t>±1</m:t>
                    </m:r>
                    <m:r>
                      <a:rPr lang="en-US" sz="2600" i="1">
                        <a:latin typeface="Cambria Math" panose="02040503050406030204" pitchFamily="18" charset="0"/>
                      </a:rPr>
                      <m:t> </m:t>
                    </m:r>
                  </m:oMath>
                </a14:m>
                <a:r>
                  <a:rPr lang="en-US" sz="2600" dirty="0"/>
                  <a:t>diagonal matrix </a:t>
                </a:r>
              </a:p>
              <a:p>
                <a:pPr lvl="1"/>
                <a14:m>
                  <m:oMath xmlns:m="http://schemas.openxmlformats.org/officeDocument/2006/math">
                    <m:r>
                      <a:rPr lang="en-US" sz="2600" b="0" i="1" smtClean="0">
                        <a:latin typeface="Cambria Math" panose="02040503050406030204" pitchFamily="18" charset="0"/>
                      </a:rPr>
                      <m:t>𝑃</m:t>
                    </m:r>
                  </m:oMath>
                </a14:m>
                <a:r>
                  <a:rPr lang="en-US" sz="2600" dirty="0"/>
                  <a:t> be random permutation matrix</a:t>
                </a:r>
              </a:p>
              <a:p>
                <a:pPr marL="0" indent="0">
                  <a:buNone/>
                </a:pPr>
                <a:r>
                  <a:rPr lang="en-US" sz="2600" dirty="0"/>
                  <a:t>Then</a:t>
                </a:r>
              </a:p>
              <a:p>
                <a:pPr marL="0" indent="0" algn="ctr">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𝑈</m:t>
                      </m:r>
                      <m:r>
                        <a:rPr lang="en-US" sz="2600" b="0" i="1" smtClean="0">
                          <a:latin typeface="Cambria Math" panose="02040503050406030204" pitchFamily="18" charset="0"/>
                        </a:rPr>
                        <m:t>=</m:t>
                      </m:r>
                      <m:r>
                        <a:rPr lang="en-US" sz="2600" b="0" i="1" smtClean="0">
                          <a:latin typeface="Cambria Math" panose="02040503050406030204" pitchFamily="18" charset="0"/>
                        </a:rPr>
                        <m:t>𝑃𝐹𝐶</m:t>
                      </m:r>
                    </m:oMath>
                  </m:oMathPara>
                </a14:m>
                <a:endParaRPr lang="en-US" sz="2600" dirty="0"/>
              </a:p>
              <a:p>
                <a:pPr marL="0" indent="0">
                  <a:buNone/>
                </a:pPr>
                <a:r>
                  <a:rPr lang="en-US" sz="2600" dirty="0"/>
                  <a:t>is an approximate unitary </a:t>
                </a:r>
                <a14:m>
                  <m:oMath xmlns:m="http://schemas.openxmlformats.org/officeDocument/2006/math">
                    <m:r>
                      <a:rPr lang="en-US" sz="2600" b="0" i="1" smtClean="0">
                        <a:latin typeface="Cambria Math" panose="02040503050406030204" pitchFamily="18" charset="0"/>
                      </a:rPr>
                      <m:t>𝑡</m:t>
                    </m:r>
                  </m:oMath>
                </a14:m>
                <a:r>
                  <a:rPr lang="en-US" sz="2600" dirty="0"/>
                  <a:t>-design.</a:t>
                </a:r>
              </a:p>
              <a:p>
                <a:pPr marL="0" indent="0" algn="ctr">
                  <a:buNone/>
                </a:pPr>
                <a:r>
                  <a:rPr lang="en-US" sz="2600" dirty="0"/>
                  <a:t> </a:t>
                </a:r>
              </a:p>
              <a:p>
                <a:endParaRPr lang="en-US" sz="2600" dirty="0"/>
              </a:p>
            </p:txBody>
          </p:sp>
        </mc:Choice>
        <mc:Fallback>
          <p:sp>
            <p:nvSpPr>
              <p:cNvPr id="3" name="Content Placeholder 2">
                <a:extLst>
                  <a:ext uri="{FF2B5EF4-FFF2-40B4-BE49-F238E27FC236}">
                    <a16:creationId xmlns:a16="http://schemas.microsoft.com/office/drawing/2014/main" id="{C91255CE-EBF0-7814-D3B2-5BBFA2F94A8F}"/>
                  </a:ext>
                </a:extLst>
              </p:cNvPr>
              <p:cNvSpPr>
                <a:spLocks noGrp="1" noRot="1" noChangeAspect="1" noMove="1" noResize="1" noEditPoints="1" noAdjustHandles="1" noChangeArrowheads="1" noChangeShapeType="1" noTextEdit="1"/>
              </p:cNvSpPr>
              <p:nvPr>
                <p:ph idx="1"/>
              </p:nvPr>
            </p:nvSpPr>
            <p:spPr>
              <a:xfrm>
                <a:off x="821267" y="1825624"/>
                <a:ext cx="10515600" cy="3859559"/>
              </a:xfrm>
              <a:blipFill>
                <a:blip r:embed="rId2"/>
                <a:stretch>
                  <a:fillRect l="-965" t="-229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BDBF146-D468-0B5F-42B8-40367C468BFD}"/>
              </a:ext>
            </a:extLst>
          </p:cNvPr>
          <p:cNvSpPr txBox="1"/>
          <p:nvPr/>
        </p:nvSpPr>
        <p:spPr>
          <a:xfrm>
            <a:off x="8268619" y="4576079"/>
            <a:ext cx="6098582" cy="400110"/>
          </a:xfrm>
          <a:prstGeom prst="rect">
            <a:avLst/>
          </a:prstGeom>
          <a:noFill/>
        </p:spPr>
        <p:txBody>
          <a:bodyPr wrap="square">
            <a:spAutoFit/>
          </a:bodyPr>
          <a:lstStyle/>
          <a:p>
            <a:r>
              <a:rPr lang="en-US" sz="2000" dirty="0">
                <a:solidFill>
                  <a:schemeClr val="bg1">
                    <a:lumMod val="50000"/>
                  </a:schemeClr>
                </a:solidFill>
              </a:rPr>
              <a:t>(</a:t>
            </a:r>
            <a:r>
              <a:rPr lang="en-US" sz="2000" dirty="0" err="1">
                <a:solidFill>
                  <a:schemeClr val="bg1">
                    <a:lumMod val="50000"/>
                  </a:schemeClr>
                </a:solidFill>
              </a:rPr>
              <a:t>Metger</a:t>
            </a:r>
            <a:r>
              <a:rPr lang="en-US" sz="2000" dirty="0">
                <a:solidFill>
                  <a:schemeClr val="bg1">
                    <a:lumMod val="50000"/>
                  </a:schemeClr>
                </a:solidFill>
              </a:rPr>
              <a:t>, Poremba, Sinha, Y. ‘24) </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8127585-9271-67DB-5B86-53DEF41664E1}"/>
                  </a:ext>
                </a:extLst>
              </p:cNvPr>
              <p:cNvSpPr txBox="1"/>
              <p:nvPr/>
            </p:nvSpPr>
            <p:spPr>
              <a:xfrm>
                <a:off x="2326125" y="5545243"/>
                <a:ext cx="6952611" cy="492443"/>
              </a:xfrm>
              <a:prstGeom prst="rect">
                <a:avLst/>
              </a:prstGeom>
              <a:solidFill>
                <a:schemeClr val="accent4">
                  <a:lumMod val="20000"/>
                  <a:lumOff val="80000"/>
                </a:schemeClr>
              </a:solidFill>
              <a:ln>
                <a:solidFill>
                  <a:schemeClr val="bg1">
                    <a:lumMod val="50000"/>
                  </a:schemeClr>
                </a:solidFill>
              </a:ln>
            </p:spPr>
            <p:txBody>
              <a:bodyPr wrap="square">
                <a:spAutoFit/>
              </a:bodyPr>
              <a:lstStyle/>
              <a:p>
                <a14:m>
                  <m:oMath xmlns:m="http://schemas.openxmlformats.org/officeDocument/2006/math">
                    <m:r>
                      <a:rPr lang="en-US" sz="2600" b="0" i="1" smtClean="0">
                        <a:latin typeface="Cambria Math" panose="02040503050406030204" pitchFamily="18" charset="0"/>
                      </a:rPr>
                      <m:t>𝑃𝐹𝐶</m:t>
                    </m:r>
                  </m:oMath>
                </a14:m>
                <a:r>
                  <a:rPr lang="en-US" sz="2600" dirty="0"/>
                  <a:t> is implementable in </a:t>
                </a:r>
                <a14:m>
                  <m:oMath xmlns:m="http://schemas.openxmlformats.org/officeDocument/2006/math">
                    <m:r>
                      <a:rPr lang="en-US" sz="2600" b="0" i="1" smtClean="0">
                        <a:latin typeface="Cambria Math" panose="02040503050406030204" pitchFamily="18" charset="0"/>
                      </a:rPr>
                      <m:t>𝑂</m:t>
                    </m:r>
                    <m:r>
                      <a:rPr lang="en-US" sz="2600" b="0" i="1" smtClean="0">
                        <a:latin typeface="Cambria Math" panose="02040503050406030204" pitchFamily="18" charset="0"/>
                      </a:rPr>
                      <m:t>(1)</m:t>
                    </m:r>
                  </m:oMath>
                </a14:m>
                <a:r>
                  <a:rPr lang="en-US" sz="2600" dirty="0"/>
                  <a:t>-depth with Fanout.</a:t>
                </a:r>
                <a:endParaRPr lang="en-US" sz="2600" dirty="0">
                  <a:solidFill>
                    <a:schemeClr val="tx1"/>
                  </a:solidFill>
                </a:endParaRPr>
              </a:p>
            </p:txBody>
          </p:sp>
        </mc:Choice>
        <mc:Fallback>
          <p:sp>
            <p:nvSpPr>
              <p:cNvPr id="5" name="TextBox 4">
                <a:extLst>
                  <a:ext uri="{FF2B5EF4-FFF2-40B4-BE49-F238E27FC236}">
                    <a16:creationId xmlns:a16="http://schemas.microsoft.com/office/drawing/2014/main" id="{A8127585-9271-67DB-5B86-53DEF41664E1}"/>
                  </a:ext>
                </a:extLst>
              </p:cNvPr>
              <p:cNvSpPr txBox="1">
                <a:spLocks noRot="1" noChangeAspect="1" noMove="1" noResize="1" noEditPoints="1" noAdjustHandles="1" noChangeArrowheads="1" noChangeShapeType="1" noTextEdit="1"/>
              </p:cNvSpPr>
              <p:nvPr/>
            </p:nvSpPr>
            <p:spPr>
              <a:xfrm>
                <a:off x="2326125" y="5545243"/>
                <a:ext cx="6952611" cy="492443"/>
              </a:xfrm>
              <a:prstGeom prst="rect">
                <a:avLst/>
              </a:prstGeom>
              <a:blipFill>
                <a:blip r:embed="rId3"/>
                <a:stretch>
                  <a:fillRect l="-364" t="-10000" r="-1091" b="-30000"/>
                </a:stretch>
              </a:blipFill>
              <a:ln>
                <a:solidFill>
                  <a:schemeClr val="bg1">
                    <a:lumMod val="50000"/>
                  </a:schemeClr>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E25FE08F-3819-B743-03C5-2D3D065FCDCB}"/>
              </a:ext>
            </a:extLst>
          </p:cNvPr>
          <p:cNvSpPr txBox="1"/>
          <p:nvPr/>
        </p:nvSpPr>
        <p:spPr>
          <a:xfrm>
            <a:off x="5546035" y="6173639"/>
            <a:ext cx="6952611" cy="400110"/>
          </a:xfrm>
          <a:prstGeom prst="rect">
            <a:avLst/>
          </a:prstGeom>
          <a:noFill/>
        </p:spPr>
        <p:txBody>
          <a:bodyPr wrap="square">
            <a:spAutoFit/>
          </a:bodyPr>
          <a:lstStyle/>
          <a:p>
            <a:r>
              <a:rPr lang="en-US" sz="2000" dirty="0">
                <a:solidFill>
                  <a:schemeClr val="bg1">
                    <a:lumMod val="50000"/>
                  </a:schemeClr>
                </a:solidFill>
              </a:rPr>
              <a:t>(Chia-Liang-Song ‘24, Foxman, Parham, Vasconcelos, Y. ‘25) </a:t>
            </a:r>
          </a:p>
        </p:txBody>
      </p:sp>
    </p:spTree>
    <p:extLst>
      <p:ext uri="{BB962C8B-B14F-4D97-AF65-F5344CB8AC3E}">
        <p14:creationId xmlns:p14="http://schemas.microsoft.com/office/powerpoint/2010/main" val="3824182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4AA48-2554-C56E-7FD7-B74248A558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D7BD81-6C74-7141-9B92-A914AA4B9FC5}"/>
              </a:ext>
            </a:extLst>
          </p:cNvPr>
          <p:cNvSpPr>
            <a:spLocks noGrp="1"/>
          </p:cNvSpPr>
          <p:nvPr>
            <p:ph type="title"/>
          </p:nvPr>
        </p:nvSpPr>
        <p:spPr/>
        <p:txBody>
          <a:bodyPr/>
          <a:lstStyle/>
          <a:p>
            <a:r>
              <a:rPr lang="en-US" dirty="0"/>
              <a:t>Constant-time models of quantum computation</a:t>
            </a:r>
            <a:br>
              <a:rPr lang="en-US" dirty="0"/>
            </a:br>
            <a:r>
              <a:rPr lang="en-US" dirty="0"/>
              <a:t>can be weak</a:t>
            </a:r>
          </a:p>
        </p:txBody>
      </p:sp>
      <p:sp>
        <p:nvSpPr>
          <p:cNvPr id="5" name="Text Placeholder 4">
            <a:extLst>
              <a:ext uri="{FF2B5EF4-FFF2-40B4-BE49-F238E27FC236}">
                <a16:creationId xmlns:a16="http://schemas.microsoft.com/office/drawing/2014/main" id="{2571A0B7-0FD3-1494-88F5-8413B9ACCF4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40986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B93791-450E-7410-F44F-F9C73CC1AC22}"/>
              </a:ext>
            </a:extLst>
          </p:cNvPr>
          <p:cNvSpPr>
            <a:spLocks noGrp="1"/>
          </p:cNvSpPr>
          <p:nvPr>
            <p:ph type="title"/>
          </p:nvPr>
        </p:nvSpPr>
        <p:spPr/>
        <p:txBody>
          <a:bodyPr/>
          <a:lstStyle/>
          <a:p>
            <a:r>
              <a:rPr lang="en-US" dirty="0"/>
              <a:t>TVV Conjecture</a:t>
            </a:r>
          </a:p>
        </p:txBody>
      </p:sp>
      <p:pic>
        <p:nvPicPr>
          <p:cNvPr id="6" name="Picture 5">
            <a:extLst>
              <a:ext uri="{FF2B5EF4-FFF2-40B4-BE49-F238E27FC236}">
                <a16:creationId xmlns:a16="http://schemas.microsoft.com/office/drawing/2014/main" id="{18DF9515-9300-BFDB-D464-11DBA57AC19E}"/>
              </a:ext>
            </a:extLst>
          </p:cNvPr>
          <p:cNvPicPr>
            <a:picLocks noChangeAspect="1"/>
          </p:cNvPicPr>
          <p:nvPr/>
        </p:nvPicPr>
        <p:blipFill>
          <a:blip r:embed="rId2"/>
          <a:stretch>
            <a:fillRect/>
          </a:stretch>
        </p:blipFill>
        <p:spPr>
          <a:xfrm>
            <a:off x="2827316" y="3845350"/>
            <a:ext cx="6537365" cy="2304438"/>
          </a:xfrm>
          <a:prstGeom prst="rect">
            <a:avLst/>
          </a:prstGeom>
        </p:spPr>
      </p:pic>
      <p:sp>
        <p:nvSpPr>
          <p:cNvPr id="7" name="TextBox 6">
            <a:extLst>
              <a:ext uri="{FF2B5EF4-FFF2-40B4-BE49-F238E27FC236}">
                <a16:creationId xmlns:a16="http://schemas.microsoft.com/office/drawing/2014/main" id="{37BD7D30-655A-FAFD-7630-6C94DDFA89A2}"/>
              </a:ext>
            </a:extLst>
          </p:cNvPr>
          <p:cNvSpPr txBox="1"/>
          <p:nvPr/>
        </p:nvSpPr>
        <p:spPr>
          <a:xfrm>
            <a:off x="645583" y="1565537"/>
            <a:ext cx="10900833" cy="2092881"/>
          </a:xfrm>
          <a:prstGeom prst="rect">
            <a:avLst/>
          </a:prstGeom>
          <a:noFill/>
        </p:spPr>
        <p:txBody>
          <a:bodyPr wrap="square" rtlCol="0">
            <a:spAutoFit/>
          </a:bodyPr>
          <a:lstStyle/>
          <a:p>
            <a:r>
              <a:rPr lang="en-US" sz="2600" b="1" u="sng" dirty="0"/>
              <a:t>Conjecture (TVV 2023)</a:t>
            </a:r>
            <a:r>
              <a:rPr lang="en-US" sz="2600" dirty="0"/>
              <a:t>: The following states cannot be prepared in O(1)-depth in dynamic circuit model:</a:t>
            </a:r>
          </a:p>
          <a:p>
            <a:endParaRPr lang="en-US" sz="2600" dirty="0"/>
          </a:p>
          <a:p>
            <a:pPr marL="457200" indent="-457200">
              <a:buFont typeface="Arial" panose="020B0604020202020204" pitchFamily="34" charset="0"/>
              <a:buChar char="•"/>
            </a:pPr>
            <a:r>
              <a:rPr lang="en-US" sz="2600" dirty="0"/>
              <a:t>Fibonacci topological order</a:t>
            </a:r>
          </a:p>
          <a:p>
            <a:pPr marL="457200" indent="-457200">
              <a:buFont typeface="Arial" panose="020B0604020202020204" pitchFamily="34" charset="0"/>
              <a:buChar char="•"/>
            </a:pPr>
            <a:r>
              <a:rPr lang="en-US" sz="2600" dirty="0"/>
              <a:t>Quantum double model for non-solvable groups</a:t>
            </a:r>
          </a:p>
        </p:txBody>
      </p:sp>
    </p:spTree>
    <p:extLst>
      <p:ext uri="{BB962C8B-B14F-4D97-AF65-F5344CB8AC3E}">
        <p14:creationId xmlns:p14="http://schemas.microsoft.com/office/powerpoint/2010/main" val="1965868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6702-387F-2C45-B9FA-FD5BC9A36DF6}"/>
              </a:ext>
            </a:extLst>
          </p:cNvPr>
          <p:cNvSpPr>
            <a:spLocks noGrp="1"/>
          </p:cNvSpPr>
          <p:nvPr>
            <p:ph type="title"/>
          </p:nvPr>
        </p:nvSpPr>
        <p:spPr/>
        <p:txBody>
          <a:bodyPr/>
          <a:lstStyle/>
          <a:p>
            <a:r>
              <a:rPr lang="en-US" dirty="0"/>
              <a:t>Quantum circuit lower bounds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008E75F-7D14-8F4C-215A-D6ABCC8C1944}"/>
                  </a:ext>
                </a:extLst>
              </p:cNvPr>
              <p:cNvSpPr>
                <a:spLocks noGrp="1"/>
              </p:cNvSpPr>
              <p:nvPr>
                <p:ph idx="1"/>
              </p:nvPr>
            </p:nvSpPr>
            <p:spPr>
              <a:xfrm>
                <a:off x="838200" y="1825624"/>
                <a:ext cx="10515600" cy="5032375"/>
              </a:xfrm>
            </p:spPr>
            <p:txBody>
              <a:bodyPr>
                <a:normAutofit/>
              </a:bodyPr>
              <a:lstStyle/>
              <a:p>
                <a:r>
                  <a:rPr lang="en-US" sz="2600" dirty="0"/>
                  <a:t>TVV Conjecture is also about QAC</a:t>
                </a:r>
                <a:r>
                  <a:rPr lang="en-US" sz="2600" baseline="30000" dirty="0"/>
                  <a:t>0</a:t>
                </a:r>
                <a:r>
                  <a:rPr lang="en-US" sz="2600" baseline="-25000" dirty="0"/>
                  <a:t>f</a:t>
                </a:r>
                <a:r>
                  <a:rPr lang="en-US" sz="2600" dirty="0"/>
                  <a:t> quantum circuit lower bounds for </a:t>
                </a:r>
                <a:br>
                  <a:rPr lang="en-US" sz="2600" dirty="0"/>
                </a:br>
                <a:r>
                  <a:rPr lang="en-US" sz="2600" b="1" i="1" dirty="0">
                    <a:solidFill>
                      <a:srgbClr val="7030A0"/>
                    </a:solidFill>
                  </a:rPr>
                  <a:t>state preparation</a:t>
                </a:r>
                <a:r>
                  <a:rPr lang="en-US" sz="2600" dirty="0"/>
                  <a:t>.</a:t>
                </a:r>
              </a:p>
              <a:p>
                <a:endParaRPr lang="en-US" sz="2600" dirty="0"/>
              </a:p>
              <a:p>
                <a:r>
                  <a:rPr lang="en-US" sz="2600" dirty="0"/>
                  <a:t>Greg Rosenthal (2023) proved that QAC</a:t>
                </a:r>
                <a:r>
                  <a:rPr lang="en-US" sz="2600" baseline="30000" dirty="0"/>
                  <a:t>0</a:t>
                </a:r>
                <a:r>
                  <a:rPr lang="en-US" sz="2600" baseline="-25000" dirty="0"/>
                  <a:t>f  </a:t>
                </a:r>
                <a:r>
                  <a:rPr lang="en-US" sz="2600" b="1" i="1" dirty="0">
                    <a:solidFill>
                      <a:srgbClr val="7030A0"/>
                    </a:solidFill>
                  </a:rPr>
                  <a:t>state preparation </a:t>
                </a:r>
                <a:r>
                  <a:rPr lang="en-US" sz="2600" dirty="0"/>
                  <a:t>lower bounds imply QAC</a:t>
                </a:r>
                <a:r>
                  <a:rPr lang="en-US" sz="2600" baseline="30000" dirty="0"/>
                  <a:t>0</a:t>
                </a:r>
                <a:r>
                  <a:rPr lang="en-US" sz="2600" baseline="-25000" dirty="0"/>
                  <a:t>f  </a:t>
                </a:r>
                <a:r>
                  <a:rPr lang="en-US" sz="2600" b="1" i="1" dirty="0" err="1">
                    <a:solidFill>
                      <a:srgbClr val="0070C0"/>
                    </a:solidFill>
                  </a:rPr>
                  <a:t>boolean</a:t>
                </a:r>
                <a:r>
                  <a:rPr lang="en-US" sz="2600" b="1" i="1" dirty="0">
                    <a:solidFill>
                      <a:srgbClr val="0070C0"/>
                    </a:solidFill>
                  </a:rPr>
                  <a:t> function</a:t>
                </a:r>
                <a:r>
                  <a:rPr lang="en-US" sz="2600" dirty="0">
                    <a:solidFill>
                      <a:srgbClr val="0070C0"/>
                    </a:solidFill>
                  </a:rPr>
                  <a:t> </a:t>
                </a:r>
                <a:r>
                  <a:rPr lang="en-US" sz="2600" dirty="0"/>
                  <a:t>lower bounds.</a:t>
                </a:r>
              </a:p>
              <a:p>
                <a:endParaRPr lang="en-US" sz="2600" dirty="0"/>
              </a:p>
              <a:p>
                <a:r>
                  <a:rPr lang="en-US" sz="2600" dirty="0"/>
                  <a:t>QAC</a:t>
                </a:r>
                <a:r>
                  <a:rPr lang="en-US" sz="2600" baseline="30000" dirty="0"/>
                  <a:t>0</a:t>
                </a:r>
                <a:r>
                  <a:rPr lang="en-US" sz="2600" baseline="-25000" dirty="0"/>
                  <a:t>f  </a:t>
                </a:r>
                <a:r>
                  <a:rPr lang="en-US" sz="2600" b="1" i="1" dirty="0" err="1">
                    <a:solidFill>
                      <a:srgbClr val="0070C0"/>
                    </a:solidFill>
                  </a:rPr>
                  <a:t>boolean</a:t>
                </a:r>
                <a:r>
                  <a:rPr lang="en-US" sz="2600" b="1" i="1" dirty="0">
                    <a:solidFill>
                      <a:srgbClr val="0070C0"/>
                    </a:solidFill>
                  </a:rPr>
                  <a:t> function</a:t>
                </a:r>
                <a:r>
                  <a:rPr lang="en-US" sz="2600" dirty="0">
                    <a:solidFill>
                      <a:srgbClr val="0070C0"/>
                    </a:solidFill>
                  </a:rPr>
                  <a:t> </a:t>
                </a:r>
                <a:r>
                  <a:rPr lang="en-US" sz="2600" dirty="0"/>
                  <a:t>lower bounds would yield major breakthroughs in </a:t>
                </a:r>
                <a:r>
                  <a:rPr lang="en-US" sz="2600" b="1" i="1" dirty="0">
                    <a:solidFill>
                      <a:srgbClr val="C00000"/>
                    </a:solidFill>
                  </a:rPr>
                  <a:t>classical</a:t>
                </a:r>
                <a:r>
                  <a:rPr lang="en-US" sz="2600" dirty="0"/>
                  <a:t> complexity theory!</a:t>
                </a:r>
              </a:p>
              <a:p>
                <a:pPr lvl="1"/>
                <a:r>
                  <a:rPr lang="en-US" sz="2200" dirty="0"/>
                  <a:t>Hoyer and </a:t>
                </a:r>
                <a:r>
                  <a:rPr lang="en-US" sz="2200" dirty="0" err="1"/>
                  <a:t>Spalek</a:t>
                </a:r>
                <a:r>
                  <a:rPr lang="en-US" sz="2200" dirty="0"/>
                  <a:t> (2006): TC</a:t>
                </a:r>
                <a:r>
                  <a:rPr lang="en-US" sz="2200" baseline="30000" dirty="0"/>
                  <a:t>0 </a:t>
                </a:r>
                <a14:m>
                  <m:oMath xmlns:m="http://schemas.openxmlformats.org/officeDocument/2006/math">
                    <m:r>
                      <a:rPr lang="en-US" sz="2400" b="0" i="1" smtClean="0">
                        <a:latin typeface="Cambria Math" panose="02040503050406030204" pitchFamily="18" charset="0"/>
                      </a:rPr>
                      <m:t>⊆</m:t>
                    </m:r>
                  </m:oMath>
                </a14:m>
                <a:r>
                  <a:rPr lang="en-US" sz="2200" dirty="0"/>
                  <a:t> QAC</a:t>
                </a:r>
                <a:r>
                  <a:rPr lang="en-US" sz="2200" baseline="30000" dirty="0"/>
                  <a:t>0</a:t>
                </a:r>
                <a:r>
                  <a:rPr lang="en-US" sz="2200" baseline="-25000" dirty="0"/>
                  <a:t>f</a:t>
                </a:r>
                <a:endParaRPr lang="en-US" sz="2200" baseline="30000" dirty="0"/>
              </a:p>
              <a:p>
                <a:pPr lvl="1"/>
                <a:r>
                  <a:rPr lang="en-US" sz="2200" dirty="0"/>
                  <a:t>Showing an explicit Boolean function outside of TC</a:t>
                </a:r>
                <a:r>
                  <a:rPr lang="en-US" sz="2200" baseline="30000" dirty="0"/>
                  <a:t>0</a:t>
                </a:r>
                <a:r>
                  <a:rPr lang="en-US" sz="2200" dirty="0"/>
                  <a:t> is a long-standing open problem.</a:t>
                </a:r>
              </a:p>
              <a:p>
                <a:pPr lvl="1"/>
                <a:r>
                  <a:rPr lang="en-US" sz="2200" dirty="0"/>
                  <a:t>This problem encounters the </a:t>
                </a:r>
                <a:r>
                  <a:rPr lang="en-US" sz="2200" b="1" i="1" dirty="0">
                    <a:solidFill>
                      <a:srgbClr val="C00000"/>
                    </a:solidFill>
                  </a:rPr>
                  <a:t>natural proofs barrier </a:t>
                </a:r>
                <a:r>
                  <a:rPr lang="en-US" sz="2200" dirty="0"/>
                  <a:t>of </a:t>
                </a:r>
                <a:r>
                  <a:rPr lang="en-US" sz="2200" dirty="0" err="1"/>
                  <a:t>Razborov-Rudich</a:t>
                </a:r>
                <a:r>
                  <a:rPr lang="en-US" sz="2200" dirty="0"/>
                  <a:t> (1994).</a:t>
                </a:r>
                <a:endParaRPr lang="en-US" sz="2200" b="1" i="1" dirty="0">
                  <a:solidFill>
                    <a:srgbClr val="C00000"/>
                  </a:solidFill>
                </a:endParaRPr>
              </a:p>
              <a:p>
                <a:endParaRPr lang="en-US" sz="2600" dirty="0"/>
              </a:p>
              <a:p>
                <a:endParaRPr lang="en-US" sz="2600" dirty="0"/>
              </a:p>
              <a:p>
                <a:endParaRPr lang="en-US" sz="2600" dirty="0"/>
              </a:p>
              <a:p>
                <a:endParaRPr lang="en-US" sz="2600" dirty="0"/>
              </a:p>
              <a:p>
                <a:endParaRPr lang="en-US" sz="2600" dirty="0"/>
              </a:p>
              <a:p>
                <a:endParaRPr lang="en-US" sz="2600" dirty="0"/>
              </a:p>
              <a:p>
                <a:endParaRPr lang="en-US" sz="2600" dirty="0"/>
              </a:p>
              <a:p>
                <a:endParaRPr lang="en-US" sz="2600" dirty="0"/>
              </a:p>
            </p:txBody>
          </p:sp>
        </mc:Choice>
        <mc:Fallback>
          <p:sp>
            <p:nvSpPr>
              <p:cNvPr id="3" name="Content Placeholder 2">
                <a:extLst>
                  <a:ext uri="{FF2B5EF4-FFF2-40B4-BE49-F238E27FC236}">
                    <a16:creationId xmlns:a16="http://schemas.microsoft.com/office/drawing/2014/main" id="{B008E75F-7D14-8F4C-215A-D6ABCC8C1944}"/>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2"/>
                <a:stretch>
                  <a:fillRect l="-965" t="-1763" r="-121"/>
                </a:stretch>
              </a:blipFill>
            </p:spPr>
            <p:txBody>
              <a:bodyPr/>
              <a:lstStyle/>
              <a:p>
                <a:r>
                  <a:rPr lang="en-US">
                    <a:noFill/>
                  </a:rPr>
                  <a:t> </a:t>
                </a:r>
              </a:p>
            </p:txBody>
          </p:sp>
        </mc:Fallback>
      </mc:AlternateContent>
    </p:spTree>
    <p:extLst>
      <p:ext uri="{BB962C8B-B14F-4D97-AF65-F5344CB8AC3E}">
        <p14:creationId xmlns:p14="http://schemas.microsoft.com/office/powerpoint/2010/main" val="207895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50A73-F22D-B5E3-1E6A-52B2016973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F53CA-E2A5-5993-24DA-D726F4E57351}"/>
              </a:ext>
            </a:extLst>
          </p:cNvPr>
          <p:cNvSpPr>
            <a:spLocks noGrp="1"/>
          </p:cNvSpPr>
          <p:nvPr>
            <p:ph type="title"/>
          </p:nvPr>
        </p:nvSpPr>
        <p:spPr/>
        <p:txBody>
          <a:bodyPr/>
          <a:lstStyle/>
          <a:p>
            <a:r>
              <a:rPr lang="en-US" dirty="0"/>
              <a:t>Constant-time models beyond QNC</a:t>
            </a:r>
            <a:r>
              <a:rPr lang="en-US" baseline="30000" dirty="0"/>
              <a:t>0</a:t>
            </a:r>
          </a:p>
        </p:txBody>
      </p:sp>
      <p:pic>
        <p:nvPicPr>
          <p:cNvPr id="4" name="Image" descr="Image">
            <a:extLst>
              <a:ext uri="{FF2B5EF4-FFF2-40B4-BE49-F238E27FC236}">
                <a16:creationId xmlns:a16="http://schemas.microsoft.com/office/drawing/2014/main" id="{3B20B88A-B9DC-8EB2-F86E-7254ACA9B73D}"/>
              </a:ext>
            </a:extLst>
          </p:cNvPr>
          <p:cNvPicPr>
            <a:picLocks noChangeAspect="1"/>
          </p:cNvPicPr>
          <p:nvPr/>
        </p:nvPicPr>
        <p:blipFill>
          <a:blip r:embed="rId3"/>
          <a:srcRect l="24638" t="-2837" r="50254" b="53524"/>
          <a:stretch/>
        </p:blipFill>
        <p:spPr>
          <a:xfrm rot="10800000">
            <a:off x="657014" y="2523304"/>
            <a:ext cx="2051302" cy="2591291"/>
          </a:xfrm>
          <a:prstGeom prst="rect">
            <a:avLst/>
          </a:prstGeom>
          <a:ln w="12700">
            <a:miter lim="400000"/>
          </a:ln>
        </p:spPr>
      </p:pic>
      <p:pic>
        <p:nvPicPr>
          <p:cNvPr id="5" name="Picture 2">
            <a:extLst>
              <a:ext uri="{FF2B5EF4-FFF2-40B4-BE49-F238E27FC236}">
                <a16:creationId xmlns:a16="http://schemas.microsoft.com/office/drawing/2014/main" id="{5338CB58-2D5C-919F-8DB5-E232E06A6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85" y="5211029"/>
            <a:ext cx="3056443" cy="1149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64772FAD-2F4A-E621-5A12-D455CD6123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722" y="3315418"/>
            <a:ext cx="2359891" cy="15566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9A7E0CC-65AB-12E3-9EE3-DB46D9470111}"/>
              </a:ext>
            </a:extLst>
          </p:cNvPr>
          <p:cNvSpPr>
            <a:spLocks noGrp="1"/>
          </p:cNvSpPr>
          <p:nvPr>
            <p:ph idx="1"/>
          </p:nvPr>
        </p:nvSpPr>
        <p:spPr>
          <a:xfrm>
            <a:off x="195203" y="1882143"/>
            <a:ext cx="3686204" cy="781050"/>
          </a:xfrm>
        </p:spPr>
        <p:txBody>
          <a:bodyPr>
            <a:noAutofit/>
          </a:bodyPr>
          <a:lstStyle/>
          <a:p>
            <a:pPr marL="0" indent="0" algn="ctr">
              <a:buNone/>
            </a:pPr>
            <a:r>
              <a:rPr lang="en-US" sz="2600" dirty="0"/>
              <a:t>Circuits with many-qubit gates (QAC</a:t>
            </a:r>
            <a:r>
              <a:rPr lang="en-US" sz="2600" baseline="30000" dirty="0"/>
              <a:t>0</a:t>
            </a:r>
            <a:r>
              <a:rPr lang="en-US" sz="2600" dirty="0"/>
              <a:t>, QAC</a:t>
            </a:r>
            <a:r>
              <a:rPr lang="en-US" sz="2600" baseline="30000" dirty="0"/>
              <a:t>0</a:t>
            </a:r>
            <a:r>
              <a:rPr lang="en-US" sz="2600" baseline="-25000" dirty="0"/>
              <a:t>f</a:t>
            </a:r>
            <a:r>
              <a:rPr lang="en-US" sz="2600" dirty="0"/>
              <a:t>)</a:t>
            </a:r>
            <a:br>
              <a:rPr lang="en-US" sz="2600" dirty="0"/>
            </a:br>
            <a:endParaRPr lang="en-US" sz="2600" dirty="0"/>
          </a:p>
        </p:txBody>
      </p:sp>
      <p:sp>
        <p:nvSpPr>
          <p:cNvPr id="8" name="Content Placeholder 2">
            <a:extLst>
              <a:ext uri="{FF2B5EF4-FFF2-40B4-BE49-F238E27FC236}">
                <a16:creationId xmlns:a16="http://schemas.microsoft.com/office/drawing/2014/main" id="{A0842855-FD67-E8BD-36C9-7EDC0CBC8DBD}"/>
              </a:ext>
            </a:extLst>
          </p:cNvPr>
          <p:cNvSpPr txBox="1">
            <a:spLocks/>
          </p:cNvSpPr>
          <p:nvPr/>
        </p:nvSpPr>
        <p:spPr>
          <a:xfrm>
            <a:off x="3670469" y="5052931"/>
            <a:ext cx="4413047" cy="1439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dirty="0"/>
              <a:t>Circuits with intermediate</a:t>
            </a:r>
            <a:br>
              <a:rPr lang="en-US" sz="2600" dirty="0"/>
            </a:br>
            <a:r>
              <a:rPr lang="en-US" sz="2600" dirty="0"/>
              <a:t>measurements &amp; feed-forward</a:t>
            </a:r>
          </a:p>
          <a:p>
            <a:pPr marL="0" indent="0" algn="ctr">
              <a:buFont typeface="Arial" panose="020B0604020202020204" pitchFamily="34" charset="0"/>
              <a:buNone/>
            </a:pPr>
            <a:r>
              <a:rPr lang="en-US" sz="2600" dirty="0"/>
              <a:t>(aka “dynamic circuits”)</a:t>
            </a:r>
          </a:p>
        </p:txBody>
      </p:sp>
      <p:sp>
        <p:nvSpPr>
          <p:cNvPr id="10" name="Content Placeholder 2">
            <a:extLst>
              <a:ext uri="{FF2B5EF4-FFF2-40B4-BE49-F238E27FC236}">
                <a16:creationId xmlns:a16="http://schemas.microsoft.com/office/drawing/2014/main" id="{99BCA7D6-6B08-803A-5453-B26390F36E6C}"/>
              </a:ext>
            </a:extLst>
          </p:cNvPr>
          <p:cNvSpPr txBox="1">
            <a:spLocks/>
          </p:cNvSpPr>
          <p:nvPr/>
        </p:nvSpPr>
        <p:spPr>
          <a:xfrm>
            <a:off x="8609326" y="5194667"/>
            <a:ext cx="3573360" cy="781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dirty="0"/>
              <a:t>Short-time global</a:t>
            </a:r>
            <a:br>
              <a:rPr lang="en-US" sz="2600" dirty="0"/>
            </a:br>
            <a:r>
              <a:rPr lang="en-US" sz="2600" dirty="0"/>
              <a:t>Hamiltonian evolution</a:t>
            </a:r>
          </a:p>
        </p:txBody>
      </p:sp>
      <p:pic>
        <p:nvPicPr>
          <p:cNvPr id="2050" name="Picture 2" descr="Analog simulators of quantum chemistry – QUINFOG">
            <a:extLst>
              <a:ext uri="{FF2B5EF4-FFF2-40B4-BE49-F238E27FC236}">
                <a16:creationId xmlns:a16="http://schemas.microsoft.com/office/drawing/2014/main" id="{DF74226C-DEC6-CF7A-BB87-9441D19546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2830" y="3583318"/>
            <a:ext cx="2724520" cy="1544813"/>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60566E1E-22FB-5ED1-48F3-9BC4955FB808}"/>
              </a:ext>
            </a:extLst>
          </p:cNvPr>
          <p:cNvSpPr txBox="1">
            <a:spLocks/>
          </p:cNvSpPr>
          <p:nvPr/>
        </p:nvSpPr>
        <p:spPr>
          <a:xfrm>
            <a:off x="4902536" y="1722366"/>
            <a:ext cx="4413047" cy="550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t>T-depth/</a:t>
            </a:r>
            <a:br>
              <a:rPr lang="en-US" sz="2600" dirty="0"/>
            </a:br>
            <a:r>
              <a:rPr lang="en-US" sz="2600" dirty="0"/>
              <a:t>Magic Hierarchy</a:t>
            </a:r>
          </a:p>
        </p:txBody>
      </p:sp>
      <p:pic>
        <p:nvPicPr>
          <p:cNvPr id="12" name="Picture 11">
            <a:extLst>
              <a:ext uri="{FF2B5EF4-FFF2-40B4-BE49-F238E27FC236}">
                <a16:creationId xmlns:a16="http://schemas.microsoft.com/office/drawing/2014/main" id="{2ECEE769-930A-24FE-0765-FD1F05D30481}"/>
              </a:ext>
            </a:extLst>
          </p:cNvPr>
          <p:cNvPicPr>
            <a:picLocks noChangeAspect="1"/>
          </p:cNvPicPr>
          <p:nvPr/>
        </p:nvPicPr>
        <p:blipFill>
          <a:blip r:embed="rId7"/>
          <a:stretch>
            <a:fillRect/>
          </a:stretch>
        </p:blipFill>
        <p:spPr>
          <a:xfrm>
            <a:off x="7277366" y="1576455"/>
            <a:ext cx="4076434" cy="1149350"/>
          </a:xfrm>
          <a:prstGeom prst="rect">
            <a:avLst/>
          </a:prstGeom>
        </p:spPr>
      </p:pic>
    </p:spTree>
    <p:extLst>
      <p:ext uri="{BB962C8B-B14F-4D97-AF65-F5344CB8AC3E}">
        <p14:creationId xmlns:p14="http://schemas.microsoft.com/office/powerpoint/2010/main" val="21051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st of highest mountains on Earth - Wikipedia">
            <a:extLst>
              <a:ext uri="{FF2B5EF4-FFF2-40B4-BE49-F238E27FC236}">
                <a16:creationId xmlns:a16="http://schemas.microsoft.com/office/drawing/2014/main" id="{1DAAA8A9-69EB-5787-A36F-04B1DE737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888" y="538691"/>
            <a:ext cx="11154590" cy="60653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97EA59-31F8-DB94-6A4E-87A1DB5DEE55}"/>
              </a:ext>
            </a:extLst>
          </p:cNvPr>
          <p:cNvSpPr txBox="1"/>
          <p:nvPr/>
        </p:nvSpPr>
        <p:spPr>
          <a:xfrm>
            <a:off x="3224927" y="1286933"/>
            <a:ext cx="1725026" cy="858859"/>
          </a:xfrm>
          <a:prstGeom prst="rect">
            <a:avLst/>
          </a:prstGeom>
          <a:solidFill>
            <a:schemeClr val="bg1"/>
          </a:solidFill>
        </p:spPr>
        <p:txBody>
          <a:bodyPr wrap="square">
            <a:spAutoFit/>
          </a:bodyPr>
          <a:lstStyle/>
          <a:p>
            <a:r>
              <a:rPr lang="en-US" sz="2400" dirty="0">
                <a:solidFill>
                  <a:schemeClr val="tx1"/>
                </a:solidFill>
              </a:rPr>
              <a:t>QAC</a:t>
            </a:r>
            <a:r>
              <a:rPr lang="en-US" sz="2400" baseline="30000" dirty="0">
                <a:solidFill>
                  <a:schemeClr val="tx1"/>
                </a:solidFill>
              </a:rPr>
              <a:t>0</a:t>
            </a:r>
            <a:r>
              <a:rPr lang="en-US" sz="2400" baseline="-25000" dirty="0">
                <a:solidFill>
                  <a:schemeClr val="tx1"/>
                </a:solidFill>
              </a:rPr>
              <a:t>f</a:t>
            </a:r>
            <a:r>
              <a:rPr lang="en-US" sz="2400" dirty="0">
                <a:solidFill>
                  <a:schemeClr val="tx1"/>
                </a:solidFill>
              </a:rPr>
              <a:t> lower bounds</a:t>
            </a:r>
          </a:p>
        </p:txBody>
      </p:sp>
      <p:cxnSp>
        <p:nvCxnSpPr>
          <p:cNvPr id="7" name="Straight Arrow Connector 6">
            <a:extLst>
              <a:ext uri="{FF2B5EF4-FFF2-40B4-BE49-F238E27FC236}">
                <a16:creationId xmlns:a16="http://schemas.microsoft.com/office/drawing/2014/main" id="{495D5773-F35F-6973-CB72-8A37979C4D8B}"/>
              </a:ext>
            </a:extLst>
          </p:cNvPr>
          <p:cNvCxnSpPr>
            <a:cxnSpLocks/>
          </p:cNvCxnSpPr>
          <p:nvPr/>
        </p:nvCxnSpPr>
        <p:spPr>
          <a:xfrm>
            <a:off x="4949953" y="1842028"/>
            <a:ext cx="732111" cy="243322"/>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F8A8F8E-3E2A-CF06-2460-09FA7708AD29}"/>
              </a:ext>
            </a:extLst>
          </p:cNvPr>
          <p:cNvSpPr txBox="1"/>
          <p:nvPr/>
        </p:nvSpPr>
        <p:spPr>
          <a:xfrm>
            <a:off x="9920582" y="1142350"/>
            <a:ext cx="1410806" cy="830997"/>
          </a:xfrm>
          <a:prstGeom prst="rect">
            <a:avLst/>
          </a:prstGeom>
          <a:solidFill>
            <a:schemeClr val="bg1"/>
          </a:solidFill>
        </p:spPr>
        <p:txBody>
          <a:bodyPr wrap="square">
            <a:spAutoFit/>
          </a:bodyPr>
          <a:lstStyle/>
          <a:p>
            <a:r>
              <a:rPr lang="en-US" sz="2400" dirty="0">
                <a:solidFill>
                  <a:schemeClr val="tx1"/>
                </a:solidFill>
              </a:rPr>
              <a:t>TC</a:t>
            </a:r>
            <a:r>
              <a:rPr lang="en-US" sz="2400" baseline="30000" dirty="0">
                <a:solidFill>
                  <a:schemeClr val="tx1"/>
                </a:solidFill>
              </a:rPr>
              <a:t>0</a:t>
            </a:r>
            <a:r>
              <a:rPr lang="en-US" sz="2400" dirty="0">
                <a:solidFill>
                  <a:schemeClr val="tx1"/>
                </a:solidFill>
              </a:rPr>
              <a:t> lower bounds</a:t>
            </a:r>
          </a:p>
        </p:txBody>
      </p:sp>
      <p:cxnSp>
        <p:nvCxnSpPr>
          <p:cNvPr id="11" name="Straight Arrow Connector 10">
            <a:extLst>
              <a:ext uri="{FF2B5EF4-FFF2-40B4-BE49-F238E27FC236}">
                <a16:creationId xmlns:a16="http://schemas.microsoft.com/office/drawing/2014/main" id="{1BF93DA7-86B9-C932-7EA4-C9B035659E4D}"/>
              </a:ext>
            </a:extLst>
          </p:cNvPr>
          <p:cNvCxnSpPr>
            <a:cxnSpLocks/>
          </p:cNvCxnSpPr>
          <p:nvPr/>
        </p:nvCxnSpPr>
        <p:spPr>
          <a:xfrm flipH="1">
            <a:off x="8549005" y="2027685"/>
            <a:ext cx="1248132" cy="798417"/>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081A32B-2073-A87B-6782-794A265FF021}"/>
              </a:ext>
            </a:extLst>
          </p:cNvPr>
          <p:cNvSpPr txBox="1"/>
          <p:nvPr/>
        </p:nvSpPr>
        <p:spPr>
          <a:xfrm>
            <a:off x="1543749" y="4748973"/>
            <a:ext cx="2176560" cy="461665"/>
          </a:xfrm>
          <a:prstGeom prst="rect">
            <a:avLst/>
          </a:prstGeom>
          <a:solidFill>
            <a:schemeClr val="bg1"/>
          </a:solidFill>
        </p:spPr>
        <p:txBody>
          <a:bodyPr wrap="square">
            <a:spAutoFit/>
          </a:bodyPr>
          <a:lstStyle/>
          <a:p>
            <a:r>
              <a:rPr lang="en-US" sz="2400" dirty="0">
                <a:solidFill>
                  <a:schemeClr val="tx1"/>
                </a:solidFill>
              </a:rPr>
              <a:t>QAC</a:t>
            </a:r>
            <a:r>
              <a:rPr lang="en-US" sz="2400" baseline="30000" dirty="0">
                <a:solidFill>
                  <a:schemeClr val="tx1"/>
                </a:solidFill>
              </a:rPr>
              <a:t>0</a:t>
            </a:r>
            <a:r>
              <a:rPr lang="en-US" sz="2400" dirty="0">
                <a:solidFill>
                  <a:schemeClr val="tx1"/>
                </a:solidFill>
              </a:rPr>
              <a:t> </a:t>
            </a:r>
            <a:r>
              <a:rPr lang="en-US" sz="2400" dirty="0"/>
              <a:t>vs QAC</a:t>
            </a:r>
            <a:r>
              <a:rPr lang="en-US" sz="2400" baseline="30000" dirty="0"/>
              <a:t>0</a:t>
            </a:r>
            <a:r>
              <a:rPr lang="en-US" sz="2400" baseline="-25000" dirty="0"/>
              <a:t>f</a:t>
            </a:r>
            <a:r>
              <a:rPr lang="en-US" sz="2400" dirty="0"/>
              <a:t> </a:t>
            </a:r>
            <a:endParaRPr lang="en-US" sz="2400" dirty="0">
              <a:solidFill>
                <a:schemeClr val="tx1"/>
              </a:solidFill>
            </a:endParaRPr>
          </a:p>
        </p:txBody>
      </p:sp>
      <p:cxnSp>
        <p:nvCxnSpPr>
          <p:cNvPr id="14" name="Straight Arrow Connector 13">
            <a:extLst>
              <a:ext uri="{FF2B5EF4-FFF2-40B4-BE49-F238E27FC236}">
                <a16:creationId xmlns:a16="http://schemas.microsoft.com/office/drawing/2014/main" id="{61C7E299-40F0-9502-33EB-9779163EE649}"/>
              </a:ext>
            </a:extLst>
          </p:cNvPr>
          <p:cNvCxnSpPr>
            <a:cxnSpLocks/>
          </p:cNvCxnSpPr>
          <p:nvPr/>
        </p:nvCxnSpPr>
        <p:spPr>
          <a:xfrm>
            <a:off x="2527512" y="5317119"/>
            <a:ext cx="581748" cy="338316"/>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6FEFB7F-52D8-13AD-06A4-156B4B72919D}"/>
              </a:ext>
            </a:extLst>
          </p:cNvPr>
          <p:cNvSpPr txBox="1"/>
          <p:nvPr/>
        </p:nvSpPr>
        <p:spPr>
          <a:xfrm>
            <a:off x="7452730" y="4640920"/>
            <a:ext cx="2199806" cy="830997"/>
          </a:xfrm>
          <a:prstGeom prst="rect">
            <a:avLst/>
          </a:prstGeom>
          <a:solidFill>
            <a:schemeClr val="bg1"/>
          </a:solidFill>
        </p:spPr>
        <p:txBody>
          <a:bodyPr wrap="square">
            <a:spAutoFit/>
          </a:bodyPr>
          <a:lstStyle/>
          <a:p>
            <a:r>
              <a:rPr lang="en-US" sz="2400" dirty="0">
                <a:solidFill>
                  <a:schemeClr val="tx1"/>
                </a:solidFill>
              </a:rPr>
              <a:t>Magic Hierarchy lower bounds</a:t>
            </a:r>
          </a:p>
        </p:txBody>
      </p:sp>
      <p:cxnSp>
        <p:nvCxnSpPr>
          <p:cNvPr id="17" name="Straight Arrow Connector 16">
            <a:extLst>
              <a:ext uri="{FF2B5EF4-FFF2-40B4-BE49-F238E27FC236}">
                <a16:creationId xmlns:a16="http://schemas.microsoft.com/office/drawing/2014/main" id="{71652D5B-68E4-1BC5-3AA0-9055B8F4C636}"/>
              </a:ext>
            </a:extLst>
          </p:cNvPr>
          <p:cNvCxnSpPr>
            <a:cxnSpLocks/>
          </p:cNvCxnSpPr>
          <p:nvPr/>
        </p:nvCxnSpPr>
        <p:spPr>
          <a:xfrm flipH="1">
            <a:off x="6076950" y="5142541"/>
            <a:ext cx="1286260" cy="498534"/>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13F95B6-03D6-D2CA-0D7E-1074DF1A8A7B}"/>
              </a:ext>
            </a:extLst>
          </p:cNvPr>
          <p:cNvSpPr txBox="1"/>
          <p:nvPr/>
        </p:nvSpPr>
        <p:spPr>
          <a:xfrm>
            <a:off x="2298955" y="5987558"/>
            <a:ext cx="4034083" cy="461665"/>
          </a:xfrm>
          <a:prstGeom prst="rect">
            <a:avLst/>
          </a:prstGeom>
          <a:solidFill>
            <a:schemeClr val="bg1"/>
          </a:solidFill>
        </p:spPr>
        <p:txBody>
          <a:bodyPr wrap="square">
            <a:spAutoFit/>
          </a:bodyPr>
          <a:lstStyle/>
          <a:p>
            <a:r>
              <a:rPr lang="en-US" sz="2400" dirty="0">
                <a:solidFill>
                  <a:schemeClr val="tx1"/>
                </a:solidFill>
              </a:rPr>
              <a:t>These seem more feasible…</a:t>
            </a:r>
          </a:p>
        </p:txBody>
      </p:sp>
    </p:spTree>
    <p:extLst>
      <p:ext uri="{BB962C8B-B14F-4D97-AF65-F5344CB8AC3E}">
        <p14:creationId xmlns:p14="http://schemas.microsoft.com/office/powerpoint/2010/main" val="30281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6"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445F-9DB9-ED87-BF61-D7DA02D85569}"/>
              </a:ext>
            </a:extLst>
          </p:cNvPr>
          <p:cNvSpPr>
            <a:spLocks noGrp="1"/>
          </p:cNvSpPr>
          <p:nvPr>
            <p:ph type="title"/>
          </p:nvPr>
        </p:nvSpPr>
        <p:spPr/>
        <p:txBody>
          <a:bodyPr/>
          <a:lstStyle/>
          <a:p>
            <a:r>
              <a:rPr lang="en-US" dirty="0"/>
              <a:t>QAC</a:t>
            </a:r>
            <a:r>
              <a:rPr lang="en-US" baseline="30000" dirty="0"/>
              <a:t>0 </a:t>
            </a:r>
            <a:r>
              <a:rPr lang="en-US" dirty="0"/>
              <a:t>vs. QAC</a:t>
            </a:r>
            <a:r>
              <a:rPr lang="en-US" baseline="30000" dirty="0"/>
              <a:t>0</a:t>
            </a:r>
            <a:r>
              <a:rPr lang="en-US" baseline="-25000" dirty="0"/>
              <a:t>f</a:t>
            </a:r>
            <a:r>
              <a:rPr lang="en-US" baseline="30000" dirty="0"/>
              <a:t> </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DAB1DBB-3348-2504-B41A-20D50D9DC89B}"/>
                  </a:ext>
                </a:extLst>
              </p:cNvPr>
              <p:cNvSpPr>
                <a:spLocks noGrp="1"/>
              </p:cNvSpPr>
              <p:nvPr>
                <p:ph idx="1"/>
              </p:nvPr>
            </p:nvSpPr>
            <p:spPr/>
            <p:txBody>
              <a:bodyPr>
                <a:normAutofit/>
              </a:bodyPr>
              <a:lstStyle/>
              <a:p>
                <a:r>
                  <a:rPr lang="en-US" b="1" dirty="0"/>
                  <a:t>Open question</a:t>
                </a:r>
                <a:r>
                  <a:rPr lang="en-US" dirty="0"/>
                  <a:t>: Does QAC</a:t>
                </a:r>
                <a:r>
                  <a:rPr lang="en-US" baseline="30000" dirty="0"/>
                  <a:t>0 </a:t>
                </a:r>
                <a:r>
                  <a:rPr lang="en-US" dirty="0"/>
                  <a:t>= QAC</a:t>
                </a:r>
                <a:r>
                  <a:rPr lang="en-US" baseline="30000" dirty="0"/>
                  <a:t>0</a:t>
                </a:r>
                <a:r>
                  <a:rPr lang="en-US" baseline="-25000" dirty="0"/>
                  <a:t>f</a:t>
                </a:r>
                <a:r>
                  <a:rPr lang="en-US" dirty="0"/>
                  <a:t>? Can many-qubit Toffoli gates be used to compute Fanout, Parity, QFT, strong PRUs, non-abelian </a:t>
                </a:r>
                <a:r>
                  <a:rPr lang="en-US" dirty="0" err="1"/>
                  <a:t>anyons</a:t>
                </a:r>
                <a:r>
                  <a:rPr lang="en-US" dirty="0"/>
                  <a:t>, </a:t>
                </a:r>
                <a:r>
                  <a:rPr lang="en-US" dirty="0" err="1"/>
                  <a:t>etc</a:t>
                </a:r>
                <a:r>
                  <a:rPr lang="en-US" dirty="0"/>
                  <a:t>?</a:t>
                </a:r>
              </a:p>
              <a:p>
                <a:endParaRPr lang="en-US" dirty="0"/>
              </a:p>
              <a:p>
                <a:r>
                  <a:rPr lang="en-US" b="1" dirty="0"/>
                  <a:t>Conjecture</a:t>
                </a:r>
                <a:r>
                  <a:rPr lang="en-US" dirty="0"/>
                  <a:t>: QAC</a:t>
                </a:r>
                <a:r>
                  <a:rPr lang="en-US" baseline="30000" dirty="0"/>
                  <a:t>0 </a:t>
                </a:r>
                <a14:m>
                  <m:oMath xmlns:m="http://schemas.openxmlformats.org/officeDocument/2006/math">
                    <m:r>
                      <a:rPr lang="en-US" b="0" i="1" smtClean="0">
                        <a:latin typeface="Cambria Math" panose="02040503050406030204" pitchFamily="18" charset="0"/>
                      </a:rPr>
                      <m:t>≠</m:t>
                    </m:r>
                  </m:oMath>
                </a14:m>
                <a:r>
                  <a:rPr lang="en-US" dirty="0"/>
                  <a:t> QAC</a:t>
                </a:r>
                <a:r>
                  <a:rPr lang="en-US" baseline="30000" dirty="0"/>
                  <a:t>0</a:t>
                </a:r>
                <a:r>
                  <a:rPr lang="en-US" baseline="-25000" dirty="0"/>
                  <a:t>f</a:t>
                </a:r>
                <a:endParaRPr lang="en-US" baseline="30000" dirty="0"/>
              </a:p>
              <a:p>
                <a:endParaRPr lang="en-US" b="1" baseline="30000" dirty="0"/>
              </a:p>
              <a:p>
                <a:r>
                  <a:rPr lang="en-US" dirty="0"/>
                  <a:t>25 years since Moore raised this question, modest progress:</a:t>
                </a:r>
              </a:p>
              <a:p>
                <a:pPr lvl="1"/>
                <a:r>
                  <a:rPr lang="en-US" dirty="0"/>
                  <a:t>QAC</a:t>
                </a:r>
                <a:r>
                  <a:rPr lang="en-US" baseline="30000" dirty="0"/>
                  <a:t>0</a:t>
                </a:r>
                <a:r>
                  <a:rPr lang="en-US" dirty="0"/>
                  <a:t> with sublinear ancillas cannot compute Parity</a:t>
                </a:r>
              </a:p>
              <a:p>
                <a:pPr lvl="1"/>
                <a:r>
                  <a:rPr lang="en-US" dirty="0"/>
                  <a:t>Depth-2 QAC</a:t>
                </a:r>
                <a:r>
                  <a:rPr lang="en-US" baseline="30000" dirty="0"/>
                  <a:t>0</a:t>
                </a:r>
                <a:r>
                  <a:rPr lang="en-US" dirty="0"/>
                  <a:t> circuits cannot compute Parity</a:t>
                </a:r>
              </a:p>
              <a:p>
                <a:pPr lvl="1"/>
                <a:r>
                  <a:rPr lang="en-US" dirty="0"/>
                  <a:t>There exist exponential-size, QAC</a:t>
                </a:r>
                <a:r>
                  <a:rPr lang="en-US" baseline="30000" dirty="0"/>
                  <a:t>0</a:t>
                </a:r>
                <a:r>
                  <a:rPr lang="en-US" dirty="0"/>
                  <a:t> circuits approximating Parity</a:t>
                </a:r>
              </a:p>
              <a:p>
                <a:pPr lvl="1"/>
                <a:endParaRPr lang="en-US" dirty="0"/>
              </a:p>
              <a:p>
                <a:endParaRPr lang="en-US" dirty="0"/>
              </a:p>
              <a:p>
                <a:endParaRPr lang="en-US" dirty="0"/>
              </a:p>
            </p:txBody>
          </p:sp>
        </mc:Choice>
        <mc:Fallback>
          <p:sp>
            <p:nvSpPr>
              <p:cNvPr id="3" name="Content Placeholder 2">
                <a:extLst>
                  <a:ext uri="{FF2B5EF4-FFF2-40B4-BE49-F238E27FC236}">
                    <a16:creationId xmlns:a16="http://schemas.microsoft.com/office/drawing/2014/main" id="{CDAB1DBB-3348-2504-B41A-20D50D9DC89B}"/>
                  </a:ext>
                </a:extLst>
              </p:cNvPr>
              <p:cNvSpPr>
                <a:spLocks noGrp="1" noRot="1" noChangeAspect="1" noMove="1" noResize="1" noEditPoints="1" noAdjustHandles="1" noChangeArrowheads="1" noChangeShapeType="1" noTextEdit="1"/>
              </p:cNvSpPr>
              <p:nvPr>
                <p:ph idx="1"/>
              </p:nvPr>
            </p:nvSpPr>
            <p:spPr>
              <a:blipFill>
                <a:blip r:embed="rId2"/>
                <a:stretch>
                  <a:fillRect l="-1086" t="-2326" b="-290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5138F4D-E9CE-B6F8-2C1A-564635B655AA}"/>
              </a:ext>
            </a:extLst>
          </p:cNvPr>
          <p:cNvSpPr txBox="1"/>
          <p:nvPr/>
        </p:nvSpPr>
        <p:spPr>
          <a:xfrm>
            <a:off x="8289011" y="4960007"/>
            <a:ext cx="6098582" cy="369332"/>
          </a:xfrm>
          <a:prstGeom prst="rect">
            <a:avLst/>
          </a:prstGeom>
          <a:noFill/>
        </p:spPr>
        <p:txBody>
          <a:bodyPr wrap="square">
            <a:spAutoFit/>
          </a:bodyPr>
          <a:lstStyle/>
          <a:p>
            <a:r>
              <a:rPr lang="en-US" dirty="0">
                <a:solidFill>
                  <a:schemeClr val="bg1">
                    <a:lumMod val="50000"/>
                  </a:schemeClr>
                </a:solidFill>
              </a:rPr>
              <a:t>Fang, </a:t>
            </a:r>
            <a:r>
              <a:rPr lang="en-US" dirty="0" err="1">
                <a:solidFill>
                  <a:schemeClr val="bg1">
                    <a:lumMod val="50000"/>
                  </a:schemeClr>
                </a:solidFill>
              </a:rPr>
              <a:t>Fenner</a:t>
            </a:r>
            <a:r>
              <a:rPr lang="en-US" dirty="0">
                <a:solidFill>
                  <a:schemeClr val="bg1">
                    <a:lumMod val="50000"/>
                  </a:schemeClr>
                </a:solidFill>
              </a:rPr>
              <a:t>, Green, Homer, Zhang (‘03)</a:t>
            </a:r>
          </a:p>
        </p:txBody>
      </p:sp>
      <p:sp>
        <p:nvSpPr>
          <p:cNvPr id="7" name="TextBox 6">
            <a:extLst>
              <a:ext uri="{FF2B5EF4-FFF2-40B4-BE49-F238E27FC236}">
                <a16:creationId xmlns:a16="http://schemas.microsoft.com/office/drawing/2014/main" id="{2E115704-08AB-CDFF-F2AB-4254348790E9}"/>
              </a:ext>
            </a:extLst>
          </p:cNvPr>
          <p:cNvSpPr txBox="1"/>
          <p:nvPr/>
        </p:nvSpPr>
        <p:spPr>
          <a:xfrm>
            <a:off x="8899901" y="5344837"/>
            <a:ext cx="7198962" cy="369332"/>
          </a:xfrm>
          <a:prstGeom prst="rect">
            <a:avLst/>
          </a:prstGeom>
          <a:noFill/>
        </p:spPr>
        <p:txBody>
          <a:bodyPr wrap="square">
            <a:spAutoFit/>
          </a:bodyPr>
          <a:lstStyle/>
          <a:p>
            <a:r>
              <a:rPr lang="en-US" dirty="0" err="1">
                <a:solidFill>
                  <a:schemeClr val="bg1">
                    <a:lumMod val="50000"/>
                  </a:schemeClr>
                </a:solidFill>
              </a:rPr>
              <a:t>Pade</a:t>
            </a:r>
            <a:r>
              <a:rPr lang="en-US" dirty="0">
                <a:solidFill>
                  <a:schemeClr val="bg1">
                    <a:lumMod val="50000"/>
                  </a:schemeClr>
                </a:solidFill>
              </a:rPr>
              <a:t>, </a:t>
            </a:r>
            <a:r>
              <a:rPr lang="en-US" dirty="0" err="1">
                <a:solidFill>
                  <a:schemeClr val="bg1">
                    <a:lumMod val="50000"/>
                  </a:schemeClr>
                </a:solidFill>
              </a:rPr>
              <a:t>Fenner</a:t>
            </a:r>
            <a:r>
              <a:rPr lang="en-US" dirty="0">
                <a:solidFill>
                  <a:schemeClr val="bg1">
                    <a:lumMod val="50000"/>
                  </a:schemeClr>
                </a:solidFill>
              </a:rPr>
              <a:t>, Grier, </a:t>
            </a:r>
            <a:r>
              <a:rPr lang="en-US" dirty="0" err="1">
                <a:solidFill>
                  <a:schemeClr val="bg1">
                    <a:lumMod val="50000"/>
                  </a:schemeClr>
                </a:solidFill>
              </a:rPr>
              <a:t>Thierauf</a:t>
            </a:r>
            <a:r>
              <a:rPr lang="en-US" dirty="0">
                <a:solidFill>
                  <a:schemeClr val="bg1">
                    <a:lumMod val="50000"/>
                  </a:schemeClr>
                </a:solidFill>
              </a:rPr>
              <a:t> (‘20)</a:t>
            </a:r>
          </a:p>
        </p:txBody>
      </p:sp>
      <p:sp>
        <p:nvSpPr>
          <p:cNvPr id="9" name="TextBox 8">
            <a:extLst>
              <a:ext uri="{FF2B5EF4-FFF2-40B4-BE49-F238E27FC236}">
                <a16:creationId xmlns:a16="http://schemas.microsoft.com/office/drawing/2014/main" id="{AB45D742-420D-D302-8406-67C82ECCA09C}"/>
              </a:ext>
            </a:extLst>
          </p:cNvPr>
          <p:cNvSpPr txBox="1"/>
          <p:nvPr/>
        </p:nvSpPr>
        <p:spPr>
          <a:xfrm>
            <a:off x="10640876" y="5765707"/>
            <a:ext cx="8051368" cy="369332"/>
          </a:xfrm>
          <a:prstGeom prst="rect">
            <a:avLst/>
          </a:prstGeom>
          <a:noFill/>
        </p:spPr>
        <p:txBody>
          <a:bodyPr wrap="square">
            <a:spAutoFit/>
          </a:bodyPr>
          <a:lstStyle/>
          <a:p>
            <a:r>
              <a:rPr lang="en-US" dirty="0">
                <a:solidFill>
                  <a:schemeClr val="bg1">
                    <a:lumMod val="50000"/>
                  </a:schemeClr>
                </a:solidFill>
              </a:rPr>
              <a:t>Rosenthal (‘20)</a:t>
            </a:r>
          </a:p>
        </p:txBody>
      </p:sp>
    </p:spTree>
    <p:extLst>
      <p:ext uri="{BB962C8B-B14F-4D97-AF65-F5344CB8AC3E}">
        <p14:creationId xmlns:p14="http://schemas.microsoft.com/office/powerpoint/2010/main" val="351445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2A4E-CBD0-030F-DD22-179A7EFB6249}"/>
              </a:ext>
            </a:extLst>
          </p:cNvPr>
          <p:cNvSpPr>
            <a:spLocks noGrp="1"/>
          </p:cNvSpPr>
          <p:nvPr>
            <p:ph type="title"/>
          </p:nvPr>
        </p:nvSpPr>
        <p:spPr/>
        <p:txBody>
          <a:bodyPr/>
          <a:lstStyle/>
          <a:p>
            <a:r>
              <a:rPr lang="en-US" dirty="0"/>
              <a:t>Pauli Analysis of QAC</a:t>
            </a:r>
            <a:r>
              <a:rPr lang="en-US" baseline="30000" dirty="0"/>
              <a:t>0</a:t>
            </a:r>
            <a:r>
              <a:rPr lang="en-US" dirty="0"/>
              <a:t> circuits</a:t>
            </a:r>
          </a:p>
        </p:txBody>
      </p:sp>
      <p:sp>
        <p:nvSpPr>
          <p:cNvPr id="3" name="Content Placeholder 2">
            <a:extLst>
              <a:ext uri="{FF2B5EF4-FFF2-40B4-BE49-F238E27FC236}">
                <a16:creationId xmlns:a16="http://schemas.microsoft.com/office/drawing/2014/main" id="{5FE490F4-542D-C46F-8081-71688CEF2758}"/>
              </a:ext>
            </a:extLst>
          </p:cNvPr>
          <p:cNvSpPr>
            <a:spLocks noGrp="1"/>
          </p:cNvSpPr>
          <p:nvPr>
            <p:ph idx="1"/>
          </p:nvPr>
        </p:nvSpPr>
        <p:spPr>
          <a:xfrm>
            <a:off x="838200" y="1825625"/>
            <a:ext cx="10515600" cy="4844116"/>
          </a:xfrm>
        </p:spPr>
        <p:txBody>
          <a:bodyPr>
            <a:normAutofit/>
          </a:bodyPr>
          <a:lstStyle/>
          <a:p>
            <a:r>
              <a:rPr lang="en-US" sz="2600" b="1" dirty="0"/>
              <a:t>Motivation</a:t>
            </a:r>
            <a:r>
              <a:rPr lang="en-US" sz="2600" dirty="0"/>
              <a:t>: develop general techniques for analyzing quantum circuits with many-qubit gates.</a:t>
            </a:r>
          </a:p>
          <a:p>
            <a:endParaRPr lang="en-US" sz="2600" dirty="0"/>
          </a:p>
          <a:p>
            <a:r>
              <a:rPr lang="en-US" sz="2600" dirty="0"/>
              <a:t>We introduce the notion of the </a:t>
            </a:r>
            <a:r>
              <a:rPr lang="en-US" sz="2600" b="1" dirty="0">
                <a:solidFill>
                  <a:srgbClr val="C00000"/>
                </a:solidFill>
              </a:rPr>
              <a:t>Pauli spectrum</a:t>
            </a:r>
            <a:r>
              <a:rPr lang="en-US" sz="2600" dirty="0">
                <a:solidFill>
                  <a:srgbClr val="C00000"/>
                </a:solidFill>
              </a:rPr>
              <a:t> </a:t>
            </a:r>
            <a:r>
              <a:rPr lang="en-US" sz="2600" dirty="0"/>
              <a:t>of a quantum circuit, which is a quantum analogue of the Fourier spectrum</a:t>
            </a:r>
            <a:r>
              <a:rPr lang="en-US" sz="2600" i="1" dirty="0"/>
              <a:t> </a:t>
            </a:r>
            <a:r>
              <a:rPr lang="en-US" sz="2600" dirty="0"/>
              <a:t>of a Boolean function. </a:t>
            </a:r>
          </a:p>
          <a:p>
            <a:endParaRPr lang="en-US" sz="2600" dirty="0"/>
          </a:p>
          <a:p>
            <a:r>
              <a:rPr lang="en-US" sz="2600" b="1" dirty="0"/>
              <a:t>Main Result</a:t>
            </a:r>
            <a:r>
              <a:rPr lang="en-US" sz="2600" dirty="0"/>
              <a:t>: Pauli spectrum of QAC</a:t>
            </a:r>
            <a:r>
              <a:rPr lang="en-US" sz="2600" baseline="30000" dirty="0"/>
              <a:t>0</a:t>
            </a:r>
            <a:r>
              <a:rPr lang="en-US" sz="2600" dirty="0"/>
              <a:t> circuits (with few ancilla) are highly </a:t>
            </a:r>
            <a:r>
              <a:rPr lang="en-US" sz="2600" i="1" dirty="0"/>
              <a:t>concentrated</a:t>
            </a:r>
            <a:r>
              <a:rPr lang="en-US" sz="2600" dirty="0"/>
              <a:t> on the low-degree components.</a:t>
            </a:r>
          </a:p>
          <a:p>
            <a:endParaRPr lang="en-US" sz="2600" dirty="0"/>
          </a:p>
          <a:p>
            <a:r>
              <a:rPr lang="en-US" sz="2600" dirty="0"/>
              <a:t>Analogous to </a:t>
            </a:r>
            <a:r>
              <a:rPr lang="en-US" sz="2600" dirty="0" err="1"/>
              <a:t>Linial</a:t>
            </a:r>
            <a:r>
              <a:rPr lang="en-US" sz="2600" dirty="0"/>
              <a:t>-Mansour-Nisan theorem (1993): AC</a:t>
            </a:r>
            <a:r>
              <a:rPr lang="en-US" sz="2600" baseline="30000" dirty="0"/>
              <a:t>0</a:t>
            </a:r>
            <a:r>
              <a:rPr lang="en-US" sz="2600" dirty="0"/>
              <a:t>-computable Boolean functions have concentrated Fourier spectra.</a:t>
            </a:r>
          </a:p>
          <a:p>
            <a:endParaRPr lang="en-US" sz="2600" b="1" dirty="0"/>
          </a:p>
        </p:txBody>
      </p:sp>
      <p:sp>
        <p:nvSpPr>
          <p:cNvPr id="5" name="TextBox 4">
            <a:extLst>
              <a:ext uri="{FF2B5EF4-FFF2-40B4-BE49-F238E27FC236}">
                <a16:creationId xmlns:a16="http://schemas.microsoft.com/office/drawing/2014/main" id="{D52DEC36-8B0F-416E-B806-F58DE110CC90}"/>
              </a:ext>
            </a:extLst>
          </p:cNvPr>
          <p:cNvSpPr txBox="1"/>
          <p:nvPr/>
        </p:nvSpPr>
        <p:spPr>
          <a:xfrm>
            <a:off x="7792001" y="827851"/>
            <a:ext cx="6098582" cy="400110"/>
          </a:xfrm>
          <a:prstGeom prst="rect">
            <a:avLst/>
          </a:prstGeom>
          <a:noFill/>
        </p:spPr>
        <p:txBody>
          <a:bodyPr wrap="square">
            <a:spAutoFit/>
          </a:bodyPr>
          <a:lstStyle/>
          <a:p>
            <a:r>
              <a:rPr lang="en-US" sz="2000" dirty="0">
                <a:solidFill>
                  <a:schemeClr val="bg1">
                    <a:lumMod val="50000"/>
                  </a:schemeClr>
                </a:solidFill>
              </a:rPr>
              <a:t>(</a:t>
            </a:r>
            <a:r>
              <a:rPr lang="en-US" sz="2000" dirty="0" err="1">
                <a:solidFill>
                  <a:schemeClr val="bg1">
                    <a:lumMod val="50000"/>
                  </a:schemeClr>
                </a:solidFill>
              </a:rPr>
              <a:t>Nadimpalli</a:t>
            </a:r>
            <a:r>
              <a:rPr lang="en-US" sz="2000" dirty="0">
                <a:solidFill>
                  <a:schemeClr val="bg1">
                    <a:lumMod val="50000"/>
                  </a:schemeClr>
                </a:solidFill>
              </a:rPr>
              <a:t>, Parham, Vasconcelos, Y. ‘24) </a:t>
            </a:r>
          </a:p>
        </p:txBody>
      </p:sp>
    </p:spTree>
    <p:extLst>
      <p:ext uri="{BB962C8B-B14F-4D97-AF65-F5344CB8AC3E}">
        <p14:creationId xmlns:p14="http://schemas.microsoft.com/office/powerpoint/2010/main" val="237088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60081F8-6006-4B4C-FB82-30563C2AA901}"/>
              </a:ext>
            </a:extLst>
          </p:cNvPr>
          <p:cNvCxnSpPr>
            <a:cxnSpLocks/>
          </p:cNvCxnSpPr>
          <p:nvPr/>
        </p:nvCxnSpPr>
        <p:spPr>
          <a:xfrm>
            <a:off x="6867032" y="3490605"/>
            <a:ext cx="40557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F644F06-4896-6964-2FD8-519D22527FD8}"/>
              </a:ext>
            </a:extLst>
          </p:cNvPr>
          <p:cNvCxnSpPr/>
          <p:nvPr/>
        </p:nvCxnSpPr>
        <p:spPr>
          <a:xfrm>
            <a:off x="6867032" y="3871606"/>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8AA12ED-8442-CA54-9CCF-8F25EB2AFB73}"/>
              </a:ext>
            </a:extLst>
          </p:cNvPr>
          <p:cNvCxnSpPr/>
          <p:nvPr/>
        </p:nvCxnSpPr>
        <p:spPr>
          <a:xfrm>
            <a:off x="6867032" y="4285943"/>
            <a:ext cx="2324099" cy="81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D636A94F-00B5-9DD4-4544-0696FABA219D}"/>
              </a:ext>
            </a:extLst>
          </p:cNvPr>
          <p:cNvSpPr/>
          <p:nvPr/>
        </p:nvSpPr>
        <p:spPr>
          <a:xfrm>
            <a:off x="7857632" y="3365396"/>
            <a:ext cx="2158538" cy="2073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09F385D5-B5CB-B215-CEDE-54137A55E9F0}"/>
              </a:ext>
            </a:extLst>
          </p:cNvPr>
          <p:cNvCxnSpPr>
            <a:cxnSpLocks/>
          </p:cNvCxnSpPr>
          <p:nvPr/>
        </p:nvCxnSpPr>
        <p:spPr>
          <a:xfrm>
            <a:off x="8393414" y="3871606"/>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D611361-955B-442E-6C74-6E8D172A4342}"/>
              </a:ext>
            </a:extLst>
          </p:cNvPr>
          <p:cNvCxnSpPr>
            <a:cxnSpLocks/>
          </p:cNvCxnSpPr>
          <p:nvPr/>
        </p:nvCxnSpPr>
        <p:spPr>
          <a:xfrm>
            <a:off x="9657857" y="4281373"/>
            <a:ext cx="1264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107ACE7-FBE2-8252-F6B5-44DEBBA4A136}"/>
              </a:ext>
            </a:extLst>
          </p:cNvPr>
          <p:cNvCxnSpPr>
            <a:cxnSpLocks/>
          </p:cNvCxnSpPr>
          <p:nvPr/>
        </p:nvCxnSpPr>
        <p:spPr>
          <a:xfrm>
            <a:off x="9657857" y="3871606"/>
            <a:ext cx="1264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E0FE5D0-BCDC-D6EB-EFD4-879E6801644C}"/>
              </a:ext>
            </a:extLst>
          </p:cNvPr>
          <p:cNvCxnSpPr/>
          <p:nvPr/>
        </p:nvCxnSpPr>
        <p:spPr>
          <a:xfrm flipV="1">
            <a:off x="6863367" y="5223769"/>
            <a:ext cx="2902983" cy="45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8B4B6F-9B78-9B5E-2060-CFD0D410376C}"/>
              </a:ext>
            </a:extLst>
          </p:cNvPr>
          <p:cNvCxnSpPr>
            <a:cxnSpLocks/>
          </p:cNvCxnSpPr>
          <p:nvPr/>
        </p:nvCxnSpPr>
        <p:spPr>
          <a:xfrm>
            <a:off x="9654192" y="5223769"/>
            <a:ext cx="1268588"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ABD7AB0B-CEFB-8DD8-BE21-B7B26FAADB44}"/>
                  </a:ext>
                </a:extLst>
              </p:cNvPr>
              <p:cNvSpPr txBox="1"/>
              <p:nvPr/>
            </p:nvSpPr>
            <p:spPr>
              <a:xfrm>
                <a:off x="8631403" y="4100480"/>
                <a:ext cx="555172" cy="5343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𝐶</m:t>
                      </m:r>
                    </m:oMath>
                  </m:oMathPara>
                </a14:m>
                <a:endParaRPr lang="en-US" sz="2800" dirty="0"/>
              </a:p>
            </p:txBody>
          </p:sp>
        </mc:Choice>
        <mc:Fallback xmlns="">
          <p:sp>
            <p:nvSpPr>
              <p:cNvPr id="55" name="TextBox 54">
                <a:extLst>
                  <a:ext uri="{FF2B5EF4-FFF2-40B4-BE49-F238E27FC236}">
                    <a16:creationId xmlns:a16="http://schemas.microsoft.com/office/drawing/2014/main" id="{ABD7AB0B-CEFB-8DD8-BE21-B7B26FAADB44}"/>
                  </a:ext>
                </a:extLst>
              </p:cNvPr>
              <p:cNvSpPr txBox="1">
                <a:spLocks noRot="1" noChangeAspect="1" noMove="1" noResize="1" noEditPoints="1" noAdjustHandles="1" noChangeArrowheads="1" noChangeShapeType="1" noTextEdit="1"/>
              </p:cNvSpPr>
              <p:nvPr/>
            </p:nvSpPr>
            <p:spPr>
              <a:xfrm>
                <a:off x="8631403" y="4100480"/>
                <a:ext cx="555172" cy="534377"/>
              </a:xfrm>
              <a:prstGeom prst="rect">
                <a:avLst/>
              </a:prstGeom>
              <a:blipFill>
                <a:blip r:embed="rId2"/>
                <a:stretch>
                  <a:fillRect/>
                </a:stretch>
              </a:blipFill>
            </p:spPr>
            <p:txBody>
              <a:bodyPr/>
              <a:lstStyle/>
              <a:p>
                <a:r>
                  <a:rPr lang="en-US">
                    <a:noFill/>
                  </a:rPr>
                  <a:t> </a:t>
                </a:r>
              </a:p>
            </p:txBody>
          </p:sp>
        </mc:Fallback>
      </mc:AlternateContent>
      <p:cxnSp>
        <p:nvCxnSpPr>
          <p:cNvPr id="56" name="Straight Connector 55">
            <a:extLst>
              <a:ext uri="{FF2B5EF4-FFF2-40B4-BE49-F238E27FC236}">
                <a16:creationId xmlns:a16="http://schemas.microsoft.com/office/drawing/2014/main" id="{072ED190-1612-B90E-AB98-C8446C53F09F}"/>
              </a:ext>
            </a:extLst>
          </p:cNvPr>
          <p:cNvCxnSpPr>
            <a:cxnSpLocks/>
          </p:cNvCxnSpPr>
          <p:nvPr/>
        </p:nvCxnSpPr>
        <p:spPr>
          <a:xfrm flipV="1">
            <a:off x="6868534" y="4732579"/>
            <a:ext cx="3069148" cy="99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7FD423C-98B1-2B88-634A-5670B823D4F0}"/>
              </a:ext>
            </a:extLst>
          </p:cNvPr>
          <p:cNvCxnSpPr>
            <a:cxnSpLocks/>
          </p:cNvCxnSpPr>
          <p:nvPr/>
        </p:nvCxnSpPr>
        <p:spPr>
          <a:xfrm>
            <a:off x="9973986" y="4747390"/>
            <a:ext cx="94879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412736-5FA2-9301-68ED-793D47CD3980}"/>
              </a:ext>
            </a:extLst>
          </p:cNvPr>
          <p:cNvSpPr>
            <a:spLocks noGrp="1"/>
          </p:cNvSpPr>
          <p:nvPr>
            <p:ph type="title"/>
          </p:nvPr>
        </p:nvSpPr>
        <p:spPr/>
        <p:txBody>
          <a:bodyPr/>
          <a:lstStyle/>
          <a:p>
            <a:r>
              <a:rPr lang="en-US" dirty="0"/>
              <a:t>Pauli spectrum of quantum circuits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862C21-B0E9-E5EC-D24E-1BF31B52EE6A}"/>
                  </a:ext>
                </a:extLst>
              </p:cNvPr>
              <p:cNvSpPr>
                <a:spLocks noGrp="1"/>
              </p:cNvSpPr>
              <p:nvPr>
                <p:ph idx="1"/>
              </p:nvPr>
            </p:nvSpPr>
            <p:spPr>
              <a:xfrm>
                <a:off x="838200" y="1825625"/>
                <a:ext cx="10515600" cy="530873"/>
              </a:xfrm>
            </p:spPr>
            <p:txBody>
              <a:bodyPr>
                <a:normAutofit/>
              </a:bodyPr>
              <a:lstStyle/>
              <a:p>
                <a:pPr marL="0" indent="0">
                  <a:buNone/>
                </a:pPr>
                <a14:m>
                  <m:oMath xmlns:m="http://schemas.openxmlformats.org/officeDocument/2006/math">
                    <m:r>
                      <a:rPr lang="en-US" sz="2600" b="0" i="1" dirty="0" smtClean="0">
                        <a:latin typeface="Cambria Math" panose="02040503050406030204" pitchFamily="18" charset="0"/>
                      </a:rPr>
                      <m:t>𝐶</m:t>
                    </m:r>
                  </m:oMath>
                </a14:m>
                <a:r>
                  <a:rPr lang="en-US" sz="2600" dirty="0"/>
                  <a:t> = quantum circuit with </a:t>
                </a:r>
                <a14:m>
                  <m:oMath xmlns:m="http://schemas.openxmlformats.org/officeDocument/2006/math">
                    <m:r>
                      <a:rPr lang="en-US" sz="2600" b="0" i="1" dirty="0" smtClean="0">
                        <a:latin typeface="Cambria Math" panose="02040503050406030204" pitchFamily="18" charset="0"/>
                      </a:rPr>
                      <m:t>𝑛</m:t>
                    </m:r>
                  </m:oMath>
                </a14:m>
                <a:r>
                  <a:rPr lang="en-US" sz="2600" dirty="0"/>
                  <a:t> input qubits, </a:t>
                </a:r>
                <a14:m>
                  <m:oMath xmlns:m="http://schemas.openxmlformats.org/officeDocument/2006/math">
                    <m:r>
                      <a:rPr lang="en-US" sz="2600" b="0" i="1" dirty="0" smtClean="0">
                        <a:latin typeface="Cambria Math" panose="02040503050406030204" pitchFamily="18" charset="0"/>
                      </a:rPr>
                      <m:t>𝑎</m:t>
                    </m:r>
                  </m:oMath>
                </a14:m>
                <a:r>
                  <a:rPr lang="en-US" sz="2600" dirty="0"/>
                  <a:t> ancilla qubits, and 1 output qubit</a:t>
                </a:r>
              </a:p>
            </p:txBody>
          </p:sp>
        </mc:Choice>
        <mc:Fallback xmlns="">
          <p:sp>
            <p:nvSpPr>
              <p:cNvPr id="3" name="Content Placeholder 2">
                <a:extLst>
                  <a:ext uri="{FF2B5EF4-FFF2-40B4-BE49-F238E27FC236}">
                    <a16:creationId xmlns:a16="http://schemas.microsoft.com/office/drawing/2014/main" id="{C9862C21-B0E9-E5EC-D24E-1BF31B52EE6A}"/>
                  </a:ext>
                </a:extLst>
              </p:cNvPr>
              <p:cNvSpPr>
                <a:spLocks noGrp="1" noRot="1" noChangeAspect="1" noMove="1" noResize="1" noEditPoints="1" noAdjustHandles="1" noChangeArrowheads="1" noChangeShapeType="1" noTextEdit="1"/>
              </p:cNvSpPr>
              <p:nvPr>
                <p:ph idx="1"/>
              </p:nvPr>
            </p:nvSpPr>
            <p:spPr>
              <a:xfrm>
                <a:off x="838200" y="1825625"/>
                <a:ext cx="10515600" cy="530873"/>
              </a:xfrm>
              <a:blipFill>
                <a:blip r:embed="rId3"/>
                <a:stretch>
                  <a:fillRect l="-362" t="-16279" b="-13953"/>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9B412078-AE84-4FFF-8AC9-19AAAB0EB578}"/>
              </a:ext>
            </a:extLst>
          </p:cNvPr>
          <p:cNvCxnSpPr>
            <a:cxnSpLocks/>
          </p:cNvCxnSpPr>
          <p:nvPr/>
        </p:nvCxnSpPr>
        <p:spPr>
          <a:xfrm>
            <a:off x="2887252" y="3490922"/>
            <a:ext cx="40557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74E4086-F6CF-8E79-DCE5-D3F6A78A5684}"/>
              </a:ext>
            </a:extLst>
          </p:cNvPr>
          <p:cNvCxnSpPr/>
          <p:nvPr/>
        </p:nvCxnSpPr>
        <p:spPr>
          <a:xfrm>
            <a:off x="2887252" y="3871923"/>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CD96498-32B8-3AC8-834B-E17C55ABBFFB}"/>
              </a:ext>
            </a:extLst>
          </p:cNvPr>
          <p:cNvCxnSpPr/>
          <p:nvPr/>
        </p:nvCxnSpPr>
        <p:spPr>
          <a:xfrm>
            <a:off x="2887252" y="4286260"/>
            <a:ext cx="2324099" cy="81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C557792-2A16-AFE7-F63B-6913D34F8840}"/>
              </a:ext>
            </a:extLst>
          </p:cNvPr>
          <p:cNvSpPr/>
          <p:nvPr/>
        </p:nvSpPr>
        <p:spPr>
          <a:xfrm>
            <a:off x="3877852" y="3365713"/>
            <a:ext cx="2158538" cy="2073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03CA13D-848D-C54A-64BE-42B62B8FE900}"/>
              </a:ext>
            </a:extLst>
          </p:cNvPr>
          <p:cNvCxnSpPr>
            <a:cxnSpLocks/>
          </p:cNvCxnSpPr>
          <p:nvPr/>
        </p:nvCxnSpPr>
        <p:spPr>
          <a:xfrm>
            <a:off x="4413634" y="3871923"/>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081C9D8-4887-C6CE-36C1-5B02273DC225}"/>
              </a:ext>
            </a:extLst>
          </p:cNvPr>
          <p:cNvCxnSpPr>
            <a:cxnSpLocks/>
          </p:cNvCxnSpPr>
          <p:nvPr/>
        </p:nvCxnSpPr>
        <p:spPr>
          <a:xfrm>
            <a:off x="5678077" y="4281690"/>
            <a:ext cx="1264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F10D1A4-F631-4442-E7F8-9E54D411D9C7}"/>
              </a:ext>
            </a:extLst>
          </p:cNvPr>
          <p:cNvCxnSpPr>
            <a:cxnSpLocks/>
          </p:cNvCxnSpPr>
          <p:nvPr/>
        </p:nvCxnSpPr>
        <p:spPr>
          <a:xfrm>
            <a:off x="5678077" y="3871923"/>
            <a:ext cx="1264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0792FEE-DA47-1BB2-21F0-BF3B1E7EE826}"/>
              </a:ext>
            </a:extLst>
          </p:cNvPr>
          <p:cNvCxnSpPr/>
          <p:nvPr/>
        </p:nvCxnSpPr>
        <p:spPr>
          <a:xfrm flipV="1">
            <a:off x="2883587" y="5224086"/>
            <a:ext cx="2902983" cy="45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DDD8DC-BFF6-D5F3-2578-83050A540AF7}"/>
              </a:ext>
            </a:extLst>
          </p:cNvPr>
          <p:cNvCxnSpPr>
            <a:cxnSpLocks/>
          </p:cNvCxnSpPr>
          <p:nvPr/>
        </p:nvCxnSpPr>
        <p:spPr>
          <a:xfrm>
            <a:off x="5674412" y="5224086"/>
            <a:ext cx="12685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Left Brace 13">
            <a:extLst>
              <a:ext uri="{FF2B5EF4-FFF2-40B4-BE49-F238E27FC236}">
                <a16:creationId xmlns:a16="http://schemas.microsoft.com/office/drawing/2014/main" id="{8DC166A3-ADE2-6409-3585-4B2CF0B48648}"/>
              </a:ext>
            </a:extLst>
          </p:cNvPr>
          <p:cNvSpPr/>
          <p:nvPr/>
        </p:nvSpPr>
        <p:spPr>
          <a:xfrm>
            <a:off x="2176992" y="3490922"/>
            <a:ext cx="266700" cy="803479"/>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034DCDC0-2E27-A76E-C8C4-B9C6A9503E59}"/>
              </a:ext>
            </a:extLst>
          </p:cNvPr>
          <p:cNvSpPr/>
          <p:nvPr/>
        </p:nvSpPr>
        <p:spPr>
          <a:xfrm>
            <a:off x="2176992" y="4660635"/>
            <a:ext cx="266700" cy="646332"/>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D13555F-A36D-9D38-B1A9-684501B3B3D2}"/>
                  </a:ext>
                </a:extLst>
              </p:cNvPr>
              <p:cNvSpPr txBox="1"/>
              <p:nvPr/>
            </p:nvSpPr>
            <p:spPr>
              <a:xfrm>
                <a:off x="602007" y="3548757"/>
                <a:ext cx="1651000" cy="646331"/>
              </a:xfrm>
              <a:prstGeom prst="rect">
                <a:avLst/>
              </a:prstGeom>
              <a:noFill/>
            </p:spPr>
            <p:txBody>
              <a:bodyPr wrap="square">
                <a:spAutoFit/>
              </a:bodyPr>
              <a:lstStyle/>
              <a:p>
                <a:pPr algn="ctr"/>
                <a14:m>
                  <m:oMath xmlns:m="http://schemas.openxmlformats.org/officeDocument/2006/math">
                    <m:r>
                      <a:rPr lang="en-US" sz="1800" b="0" i="1" dirty="0" smtClean="0">
                        <a:latin typeface="Cambria Math" panose="02040503050406030204" pitchFamily="18" charset="0"/>
                      </a:rPr>
                      <m:t>𝑛</m:t>
                    </m:r>
                  </m:oMath>
                </a14:m>
                <a:r>
                  <a:rPr lang="en-US" sz="1800" dirty="0"/>
                  <a:t> input </a:t>
                </a:r>
              </a:p>
              <a:p>
                <a:pPr algn="ctr"/>
                <a:r>
                  <a:rPr lang="en-US" sz="1800" dirty="0"/>
                  <a:t>qubits</a:t>
                </a:r>
                <a:endParaRPr lang="en-US" dirty="0"/>
              </a:p>
            </p:txBody>
          </p:sp>
        </mc:Choice>
        <mc:Fallback xmlns="">
          <p:sp>
            <p:nvSpPr>
              <p:cNvPr id="17" name="TextBox 16">
                <a:extLst>
                  <a:ext uri="{FF2B5EF4-FFF2-40B4-BE49-F238E27FC236}">
                    <a16:creationId xmlns:a16="http://schemas.microsoft.com/office/drawing/2014/main" id="{CD13555F-A36D-9D38-B1A9-684501B3B3D2}"/>
                  </a:ext>
                </a:extLst>
              </p:cNvPr>
              <p:cNvSpPr txBox="1">
                <a:spLocks noRot="1" noChangeAspect="1" noMove="1" noResize="1" noEditPoints="1" noAdjustHandles="1" noChangeArrowheads="1" noChangeShapeType="1" noTextEdit="1"/>
              </p:cNvSpPr>
              <p:nvPr/>
            </p:nvSpPr>
            <p:spPr>
              <a:xfrm>
                <a:off x="602007" y="3548757"/>
                <a:ext cx="1651000" cy="646331"/>
              </a:xfrm>
              <a:prstGeom prst="rect">
                <a:avLst/>
              </a:prstGeom>
              <a:blipFill>
                <a:blip r:embed="rId4"/>
                <a:stretch>
                  <a:fillRect t="-3846"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0F5EF64-52E0-4C1D-CAFC-7269ADF45C29}"/>
                  </a:ext>
                </a:extLst>
              </p:cNvPr>
              <p:cNvSpPr txBox="1"/>
              <p:nvPr/>
            </p:nvSpPr>
            <p:spPr>
              <a:xfrm>
                <a:off x="612009" y="4692391"/>
                <a:ext cx="1651000" cy="646331"/>
              </a:xfrm>
              <a:prstGeom prst="rect">
                <a:avLst/>
              </a:prstGeom>
              <a:noFill/>
            </p:spPr>
            <p:txBody>
              <a:bodyPr wrap="square">
                <a:spAutoFit/>
              </a:bodyPr>
              <a:lstStyle/>
              <a:p>
                <a:pPr algn="ctr"/>
                <a14:m>
                  <m:oMath xmlns:m="http://schemas.openxmlformats.org/officeDocument/2006/math">
                    <m:r>
                      <a:rPr lang="en-US" sz="1800" b="0" i="1" dirty="0" smtClean="0">
                        <a:latin typeface="Cambria Math" panose="02040503050406030204" pitchFamily="18" charset="0"/>
                      </a:rPr>
                      <m:t>𝑎</m:t>
                    </m:r>
                    <m:r>
                      <a:rPr lang="en-US" sz="1800" b="0" i="1" dirty="0" smtClean="0">
                        <a:latin typeface="Cambria Math" panose="02040503050406030204" pitchFamily="18" charset="0"/>
                      </a:rPr>
                      <m:t> </m:t>
                    </m:r>
                  </m:oMath>
                </a14:m>
                <a:r>
                  <a:rPr lang="en-US" sz="1800" dirty="0"/>
                  <a:t>ancilla</a:t>
                </a:r>
              </a:p>
              <a:p>
                <a:pPr algn="ctr"/>
                <a:r>
                  <a:rPr lang="en-US" sz="1800" dirty="0"/>
                  <a:t>qubits</a:t>
                </a:r>
                <a:endParaRPr lang="en-US" dirty="0"/>
              </a:p>
            </p:txBody>
          </p:sp>
        </mc:Choice>
        <mc:Fallback xmlns="">
          <p:sp>
            <p:nvSpPr>
              <p:cNvPr id="18" name="TextBox 17">
                <a:extLst>
                  <a:ext uri="{FF2B5EF4-FFF2-40B4-BE49-F238E27FC236}">
                    <a16:creationId xmlns:a16="http://schemas.microsoft.com/office/drawing/2014/main" id="{E0F5EF64-52E0-4C1D-CAFC-7269ADF45C29}"/>
                  </a:ext>
                </a:extLst>
              </p:cNvPr>
              <p:cNvSpPr txBox="1">
                <a:spLocks noRot="1" noChangeAspect="1" noMove="1" noResize="1" noEditPoints="1" noAdjustHandles="1" noChangeArrowheads="1" noChangeShapeType="1" noTextEdit="1"/>
              </p:cNvSpPr>
              <p:nvPr/>
            </p:nvSpPr>
            <p:spPr>
              <a:xfrm>
                <a:off x="612009" y="4692391"/>
                <a:ext cx="1651000" cy="646331"/>
              </a:xfrm>
              <a:prstGeom prst="rect">
                <a:avLst/>
              </a:prstGeom>
              <a:blipFill>
                <a:blip r:embed="rId5"/>
                <a:stretch>
                  <a:fillRect t="-3846" b="-13462"/>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10AF130C-4168-425E-14DB-D3FEC324D6F8}"/>
              </a:ext>
            </a:extLst>
          </p:cNvPr>
          <p:cNvCxnSpPr>
            <a:cxnSpLocks/>
          </p:cNvCxnSpPr>
          <p:nvPr/>
        </p:nvCxnSpPr>
        <p:spPr>
          <a:xfrm flipH="1">
            <a:off x="7419942" y="2974716"/>
            <a:ext cx="1186031" cy="3236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7E9413E-B23D-C852-D0B0-5DD768CBD4E5}"/>
              </a:ext>
            </a:extLst>
          </p:cNvPr>
          <p:cNvSpPr txBox="1"/>
          <p:nvPr/>
        </p:nvSpPr>
        <p:spPr>
          <a:xfrm>
            <a:off x="8216500" y="2780942"/>
            <a:ext cx="2335028" cy="369332"/>
          </a:xfrm>
          <a:prstGeom prst="rect">
            <a:avLst/>
          </a:prstGeom>
          <a:noFill/>
        </p:spPr>
        <p:txBody>
          <a:bodyPr wrap="square">
            <a:spAutoFit/>
          </a:bodyPr>
          <a:lstStyle/>
          <a:p>
            <a:pPr algn="ctr"/>
            <a:r>
              <a:rPr lang="en-US" sz="1800" dirty="0"/>
              <a:t>Output qubit</a:t>
            </a:r>
            <a:endParaRPr lang="en-US"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9E7F656-78AF-8002-203A-F2EFD5AB9B14}"/>
                  </a:ext>
                </a:extLst>
              </p:cNvPr>
              <p:cNvSpPr txBox="1"/>
              <p:nvPr/>
            </p:nvSpPr>
            <p:spPr>
              <a:xfrm>
                <a:off x="4651623" y="4100797"/>
                <a:ext cx="555172" cy="5343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𝐶</m:t>
                          </m:r>
                        </m:e>
                        <m:sup>
                          <m:r>
                            <a:rPr lang="en-US" sz="2800" b="0" i="1" dirty="0" smtClean="0">
                              <a:latin typeface="Cambria Math" panose="02040503050406030204" pitchFamily="18" charset="0"/>
                              <a:ea typeface="Cambria Math" panose="02040503050406030204" pitchFamily="18" charset="0"/>
                            </a:rPr>
                            <m:t>†</m:t>
                          </m:r>
                        </m:sup>
                      </m:sSup>
                    </m:oMath>
                  </m:oMathPara>
                </a14:m>
                <a:endParaRPr lang="en-US" sz="2800" dirty="0"/>
              </a:p>
            </p:txBody>
          </p:sp>
        </mc:Choice>
        <mc:Fallback xmlns="">
          <p:sp>
            <p:nvSpPr>
              <p:cNvPr id="27" name="TextBox 26">
                <a:extLst>
                  <a:ext uri="{FF2B5EF4-FFF2-40B4-BE49-F238E27FC236}">
                    <a16:creationId xmlns:a16="http://schemas.microsoft.com/office/drawing/2014/main" id="{19E7F656-78AF-8002-203A-F2EFD5AB9B14}"/>
                  </a:ext>
                </a:extLst>
              </p:cNvPr>
              <p:cNvSpPr txBox="1">
                <a:spLocks noRot="1" noChangeAspect="1" noMove="1" noResize="1" noEditPoints="1" noAdjustHandles="1" noChangeArrowheads="1" noChangeShapeType="1" noTextEdit="1"/>
              </p:cNvSpPr>
              <p:nvPr/>
            </p:nvSpPr>
            <p:spPr>
              <a:xfrm>
                <a:off x="4651623" y="4100797"/>
                <a:ext cx="555172" cy="534377"/>
              </a:xfrm>
              <a:prstGeom prst="rect">
                <a:avLst/>
              </a:prstGeom>
              <a:blipFill>
                <a:blip r:embed="rId6"/>
                <a:stretch>
                  <a:fillRect l="-6818" r="-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B3F5C13-1FDF-640A-FFCE-0E80A26E3541}"/>
                  </a:ext>
                </a:extLst>
              </p:cNvPr>
              <p:cNvSpPr txBox="1"/>
              <p:nvPr/>
            </p:nvSpPr>
            <p:spPr>
              <a:xfrm>
                <a:off x="2421396" y="4589169"/>
                <a:ext cx="46735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⟨0|</m:t>
                      </m:r>
                    </m:oMath>
                  </m:oMathPara>
                </a14:m>
                <a:endParaRPr lang="en-US" dirty="0"/>
              </a:p>
            </p:txBody>
          </p:sp>
        </mc:Choice>
        <mc:Fallback xmlns="">
          <p:sp>
            <p:nvSpPr>
              <p:cNvPr id="29" name="TextBox 28">
                <a:extLst>
                  <a:ext uri="{FF2B5EF4-FFF2-40B4-BE49-F238E27FC236}">
                    <a16:creationId xmlns:a16="http://schemas.microsoft.com/office/drawing/2014/main" id="{7B3F5C13-1FDF-640A-FFCE-0E80A26E3541}"/>
                  </a:ext>
                </a:extLst>
              </p:cNvPr>
              <p:cNvSpPr txBox="1">
                <a:spLocks noRot="1" noChangeAspect="1" noMove="1" noResize="1" noEditPoints="1" noAdjustHandles="1" noChangeArrowheads="1" noChangeShapeType="1" noTextEdit="1"/>
              </p:cNvSpPr>
              <p:nvPr/>
            </p:nvSpPr>
            <p:spPr>
              <a:xfrm>
                <a:off x="2421396" y="4589169"/>
                <a:ext cx="467358" cy="369332"/>
              </a:xfrm>
              <a:prstGeom prst="rect">
                <a:avLst/>
              </a:prstGeom>
              <a:blipFill>
                <a:blip r:embed="rId7"/>
                <a:stretch>
                  <a:fillRect l="-7895" b="-13333"/>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F3181E16-0194-BE7D-34D1-F8BE386F5D4A}"/>
              </a:ext>
            </a:extLst>
          </p:cNvPr>
          <p:cNvCxnSpPr>
            <a:cxnSpLocks/>
            <a:stCxn id="29" idx="3"/>
          </p:cNvCxnSpPr>
          <p:nvPr/>
        </p:nvCxnSpPr>
        <p:spPr>
          <a:xfrm flipV="1">
            <a:off x="2888754" y="4763892"/>
            <a:ext cx="3069148" cy="99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C2989B-9E4C-016F-5884-A833D41548FD}"/>
              </a:ext>
            </a:extLst>
          </p:cNvPr>
          <p:cNvCxnSpPr>
            <a:cxnSpLocks/>
          </p:cNvCxnSpPr>
          <p:nvPr/>
        </p:nvCxnSpPr>
        <p:spPr>
          <a:xfrm>
            <a:off x="5994206" y="4747707"/>
            <a:ext cx="948794"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B7DF5FA-C8DC-1D01-B3F7-86E50DBE5982}"/>
                  </a:ext>
                </a:extLst>
              </p:cNvPr>
              <p:cNvSpPr txBox="1"/>
              <p:nvPr/>
            </p:nvSpPr>
            <p:spPr>
              <a:xfrm>
                <a:off x="2421396" y="4990425"/>
                <a:ext cx="46735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⟨0|</m:t>
                      </m:r>
                    </m:oMath>
                  </m:oMathPara>
                </a14:m>
                <a:endParaRPr lang="en-US" dirty="0"/>
              </a:p>
            </p:txBody>
          </p:sp>
        </mc:Choice>
        <mc:Fallback xmlns="">
          <p:sp>
            <p:nvSpPr>
              <p:cNvPr id="36" name="TextBox 35">
                <a:extLst>
                  <a:ext uri="{FF2B5EF4-FFF2-40B4-BE49-F238E27FC236}">
                    <a16:creationId xmlns:a16="http://schemas.microsoft.com/office/drawing/2014/main" id="{3B7DF5FA-C8DC-1D01-B3F7-86E50DBE5982}"/>
                  </a:ext>
                </a:extLst>
              </p:cNvPr>
              <p:cNvSpPr txBox="1">
                <a:spLocks noRot="1" noChangeAspect="1" noMove="1" noResize="1" noEditPoints="1" noAdjustHandles="1" noChangeArrowheads="1" noChangeShapeType="1" noTextEdit="1"/>
              </p:cNvSpPr>
              <p:nvPr/>
            </p:nvSpPr>
            <p:spPr>
              <a:xfrm>
                <a:off x="2421396" y="4990425"/>
                <a:ext cx="467358" cy="369332"/>
              </a:xfrm>
              <a:prstGeom prst="rect">
                <a:avLst/>
              </a:prstGeom>
              <a:blipFill>
                <a:blip r:embed="rId8"/>
                <a:stretch>
                  <a:fillRect l="-7895" b="-17241"/>
                </a:stretch>
              </a:blipFill>
            </p:spPr>
            <p:txBody>
              <a:bodyPr/>
              <a:lstStyle/>
              <a:p>
                <a:r>
                  <a:rPr lang="en-US">
                    <a:noFill/>
                  </a:rPr>
                  <a:t> </a:t>
                </a:r>
              </a:p>
            </p:txBody>
          </p:sp>
        </mc:Fallback>
      </mc:AlternateContent>
      <p:sp>
        <p:nvSpPr>
          <p:cNvPr id="44" name="Rectangle 43">
            <a:extLst>
              <a:ext uri="{FF2B5EF4-FFF2-40B4-BE49-F238E27FC236}">
                <a16:creationId xmlns:a16="http://schemas.microsoft.com/office/drawing/2014/main" id="{9642F182-A41F-B776-D90A-3F23DE28DA28}"/>
              </a:ext>
            </a:extLst>
          </p:cNvPr>
          <p:cNvSpPr/>
          <p:nvPr/>
        </p:nvSpPr>
        <p:spPr>
          <a:xfrm>
            <a:off x="6710936" y="3196721"/>
            <a:ext cx="552529" cy="53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630E8FD-6DDE-B0F5-54F8-49CB433B50D7}"/>
                  </a:ext>
                </a:extLst>
              </p:cNvPr>
              <p:cNvSpPr txBox="1"/>
              <p:nvPr/>
            </p:nvSpPr>
            <p:spPr>
              <a:xfrm>
                <a:off x="6843050" y="3259581"/>
                <a:ext cx="336299"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𝑍</m:t>
                      </m:r>
                    </m:oMath>
                  </m:oMathPara>
                </a14:m>
                <a:endParaRPr lang="en-US" sz="2000" dirty="0"/>
              </a:p>
            </p:txBody>
          </p:sp>
        </mc:Choice>
        <mc:Fallback xmlns="">
          <p:sp>
            <p:nvSpPr>
              <p:cNvPr id="45" name="TextBox 44">
                <a:extLst>
                  <a:ext uri="{FF2B5EF4-FFF2-40B4-BE49-F238E27FC236}">
                    <a16:creationId xmlns:a16="http://schemas.microsoft.com/office/drawing/2014/main" id="{A630E8FD-6DDE-B0F5-54F8-49CB433B50D7}"/>
                  </a:ext>
                </a:extLst>
              </p:cNvPr>
              <p:cNvSpPr txBox="1">
                <a:spLocks noRot="1" noChangeAspect="1" noMove="1" noResize="1" noEditPoints="1" noAdjustHandles="1" noChangeArrowheads="1" noChangeShapeType="1" noTextEdit="1"/>
              </p:cNvSpPr>
              <p:nvPr/>
            </p:nvSpPr>
            <p:spPr>
              <a:xfrm>
                <a:off x="6843050" y="3259581"/>
                <a:ext cx="336299"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72C7451-FDA9-ED0C-4502-D8BB71D60B92}"/>
                  </a:ext>
                </a:extLst>
              </p:cNvPr>
              <p:cNvSpPr txBox="1"/>
              <p:nvPr/>
            </p:nvSpPr>
            <p:spPr>
              <a:xfrm>
                <a:off x="10922780" y="4541895"/>
                <a:ext cx="46735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|0⟩</m:t>
                      </m:r>
                    </m:oMath>
                  </m:oMathPara>
                </a14:m>
                <a:endParaRPr lang="en-US" dirty="0"/>
              </a:p>
            </p:txBody>
          </p:sp>
        </mc:Choice>
        <mc:Fallback xmlns="">
          <p:sp>
            <p:nvSpPr>
              <p:cNvPr id="58" name="TextBox 57">
                <a:extLst>
                  <a:ext uri="{FF2B5EF4-FFF2-40B4-BE49-F238E27FC236}">
                    <a16:creationId xmlns:a16="http://schemas.microsoft.com/office/drawing/2014/main" id="{D72C7451-FDA9-ED0C-4502-D8BB71D60B92}"/>
                  </a:ext>
                </a:extLst>
              </p:cNvPr>
              <p:cNvSpPr txBox="1">
                <a:spLocks noRot="1" noChangeAspect="1" noMove="1" noResize="1" noEditPoints="1" noAdjustHandles="1" noChangeArrowheads="1" noChangeShapeType="1" noTextEdit="1"/>
              </p:cNvSpPr>
              <p:nvPr/>
            </p:nvSpPr>
            <p:spPr>
              <a:xfrm>
                <a:off x="10922780" y="4541895"/>
                <a:ext cx="467358" cy="369332"/>
              </a:xfrm>
              <a:prstGeom prst="rect">
                <a:avLst/>
              </a:prstGeom>
              <a:blipFill>
                <a:blip r:embed="rId10"/>
                <a:stretch>
                  <a:fillRect l="-1081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42495755-DF8D-2DC4-EE8F-BCFFEB8DB6A2}"/>
                  </a:ext>
                </a:extLst>
              </p:cNvPr>
              <p:cNvSpPr txBox="1"/>
              <p:nvPr/>
            </p:nvSpPr>
            <p:spPr>
              <a:xfrm>
                <a:off x="10922780" y="5039103"/>
                <a:ext cx="46735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|0⟩</m:t>
                      </m:r>
                    </m:oMath>
                  </m:oMathPara>
                </a14:m>
                <a:endParaRPr lang="en-US" dirty="0"/>
              </a:p>
            </p:txBody>
          </p:sp>
        </mc:Choice>
        <mc:Fallback xmlns="">
          <p:sp>
            <p:nvSpPr>
              <p:cNvPr id="59" name="TextBox 58">
                <a:extLst>
                  <a:ext uri="{FF2B5EF4-FFF2-40B4-BE49-F238E27FC236}">
                    <a16:creationId xmlns:a16="http://schemas.microsoft.com/office/drawing/2014/main" id="{42495755-DF8D-2DC4-EE8F-BCFFEB8DB6A2}"/>
                  </a:ext>
                </a:extLst>
              </p:cNvPr>
              <p:cNvSpPr txBox="1">
                <a:spLocks noRot="1" noChangeAspect="1" noMove="1" noResize="1" noEditPoints="1" noAdjustHandles="1" noChangeArrowheads="1" noChangeShapeType="1" noTextEdit="1"/>
              </p:cNvSpPr>
              <p:nvPr/>
            </p:nvSpPr>
            <p:spPr>
              <a:xfrm>
                <a:off x="10922780" y="5039103"/>
                <a:ext cx="467358" cy="369332"/>
              </a:xfrm>
              <a:prstGeom prst="rect">
                <a:avLst/>
              </a:prstGeom>
              <a:blipFill>
                <a:blip r:embed="rId11"/>
                <a:stretch>
                  <a:fillRect l="-1081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7024B53F-0D8F-6D6F-C39C-336772F899E2}"/>
                  </a:ext>
                </a:extLst>
              </p:cNvPr>
              <p:cNvSpPr txBox="1"/>
              <p:nvPr/>
            </p:nvSpPr>
            <p:spPr>
              <a:xfrm>
                <a:off x="838200" y="2433950"/>
                <a:ext cx="7956507" cy="492443"/>
              </a:xfrm>
              <a:prstGeom prst="rect">
                <a:avLst/>
              </a:prstGeom>
              <a:noFill/>
            </p:spPr>
            <p:txBody>
              <a:bodyPr wrap="square" rtlCol="0">
                <a:spAutoFit/>
              </a:bodyPr>
              <a:lstStyle/>
              <a:p>
                <a:r>
                  <a:rPr lang="en-US" sz="2600" dirty="0"/>
                  <a:t>The following diagram defines an </a:t>
                </a:r>
                <a14:m>
                  <m:oMath xmlns:m="http://schemas.openxmlformats.org/officeDocument/2006/math">
                    <m:r>
                      <a:rPr lang="en-US" sz="2600" b="0" i="1" dirty="0" smtClean="0">
                        <a:latin typeface="Cambria Math" panose="02040503050406030204" pitchFamily="18" charset="0"/>
                      </a:rPr>
                      <m:t>𝑛</m:t>
                    </m:r>
                  </m:oMath>
                </a14:m>
                <a:r>
                  <a:rPr lang="en-US" sz="2600" dirty="0"/>
                  <a:t>-qubit matrix </a:t>
                </a:r>
                <a14:m>
                  <m:oMath xmlns:m="http://schemas.openxmlformats.org/officeDocument/2006/math">
                    <m:sSub>
                      <m:sSubPr>
                        <m:ctrlPr>
                          <a:rPr lang="en-US" sz="2600" b="0" i="1" dirty="0" smtClean="0">
                            <a:latin typeface="Cambria Math" panose="02040503050406030204" pitchFamily="18" charset="0"/>
                          </a:rPr>
                        </m:ctrlPr>
                      </m:sSubPr>
                      <m:e>
                        <m:r>
                          <m:rPr>
                            <m:sty m:val="p"/>
                          </m:rPr>
                          <a:rPr lang="en-US" sz="2600" b="0" i="0" dirty="0" smtClean="0">
                            <a:latin typeface="Cambria Math" panose="02040503050406030204" pitchFamily="18" charset="0"/>
                          </a:rPr>
                          <m:t>Φ</m:t>
                        </m:r>
                      </m:e>
                      <m:sub>
                        <m:r>
                          <a:rPr lang="en-US" sz="2600" b="0" i="1" dirty="0" smtClean="0">
                            <a:latin typeface="Cambria Math" panose="02040503050406030204" pitchFamily="18" charset="0"/>
                          </a:rPr>
                          <m:t>𝐶</m:t>
                        </m:r>
                      </m:sub>
                    </m:sSub>
                  </m:oMath>
                </a14:m>
                <a:r>
                  <a:rPr lang="en-US" sz="2600" dirty="0"/>
                  <a:t>:</a:t>
                </a:r>
              </a:p>
            </p:txBody>
          </p:sp>
        </mc:Choice>
        <mc:Fallback xmlns="">
          <p:sp>
            <p:nvSpPr>
              <p:cNvPr id="62" name="TextBox 61">
                <a:extLst>
                  <a:ext uri="{FF2B5EF4-FFF2-40B4-BE49-F238E27FC236}">
                    <a16:creationId xmlns:a16="http://schemas.microsoft.com/office/drawing/2014/main" id="{7024B53F-0D8F-6D6F-C39C-336772F899E2}"/>
                  </a:ext>
                </a:extLst>
              </p:cNvPr>
              <p:cNvSpPr txBox="1">
                <a:spLocks noRot="1" noChangeAspect="1" noMove="1" noResize="1" noEditPoints="1" noAdjustHandles="1" noChangeArrowheads="1" noChangeShapeType="1" noTextEdit="1"/>
              </p:cNvSpPr>
              <p:nvPr/>
            </p:nvSpPr>
            <p:spPr>
              <a:xfrm>
                <a:off x="838200" y="2433950"/>
                <a:ext cx="7956507" cy="492443"/>
              </a:xfrm>
              <a:prstGeom prst="rect">
                <a:avLst/>
              </a:prstGeom>
              <a:blipFill>
                <a:blip r:embed="rId12"/>
                <a:stretch>
                  <a:fillRect l="-1435" t="-10000" b="-27500"/>
                </a:stretch>
              </a:blipFill>
            </p:spPr>
            <p:txBody>
              <a:bodyPr/>
              <a:lstStyle/>
              <a:p>
                <a:r>
                  <a:rPr lang="en-US">
                    <a:noFill/>
                  </a:rPr>
                  <a:t> </a:t>
                </a:r>
              </a:p>
            </p:txBody>
          </p:sp>
        </mc:Fallback>
      </mc:AlternateContent>
    </p:spTree>
    <p:extLst>
      <p:ext uri="{BB962C8B-B14F-4D97-AF65-F5344CB8AC3E}">
        <p14:creationId xmlns:p14="http://schemas.microsoft.com/office/powerpoint/2010/main" val="2539296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F84F8-5C33-773D-6BB1-B785A926EF88}"/>
            </a:ext>
          </a:extLst>
        </p:cNvPr>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2EAC7170-2CA5-CA31-FD26-95ED294D32A7}"/>
              </a:ext>
            </a:extLst>
          </p:cNvPr>
          <p:cNvCxnSpPr>
            <a:cxnSpLocks/>
          </p:cNvCxnSpPr>
          <p:nvPr/>
        </p:nvCxnSpPr>
        <p:spPr>
          <a:xfrm>
            <a:off x="6867032" y="3490605"/>
            <a:ext cx="40557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948FB35-EABD-E3EF-3E33-BE3B145CDC71}"/>
              </a:ext>
            </a:extLst>
          </p:cNvPr>
          <p:cNvCxnSpPr/>
          <p:nvPr/>
        </p:nvCxnSpPr>
        <p:spPr>
          <a:xfrm>
            <a:off x="6867032" y="3871606"/>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0B6F741-65F8-6052-514E-159A06125B64}"/>
              </a:ext>
            </a:extLst>
          </p:cNvPr>
          <p:cNvCxnSpPr/>
          <p:nvPr/>
        </p:nvCxnSpPr>
        <p:spPr>
          <a:xfrm>
            <a:off x="6867032" y="4285943"/>
            <a:ext cx="2324099" cy="81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26E3C2F4-4537-82F3-5CCF-1647D7697841}"/>
              </a:ext>
            </a:extLst>
          </p:cNvPr>
          <p:cNvSpPr/>
          <p:nvPr/>
        </p:nvSpPr>
        <p:spPr>
          <a:xfrm>
            <a:off x="7857632" y="3365396"/>
            <a:ext cx="2158538" cy="2073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E51516ED-EC67-1194-7F38-80537AB49A28}"/>
              </a:ext>
            </a:extLst>
          </p:cNvPr>
          <p:cNvCxnSpPr>
            <a:cxnSpLocks/>
          </p:cNvCxnSpPr>
          <p:nvPr/>
        </p:nvCxnSpPr>
        <p:spPr>
          <a:xfrm>
            <a:off x="8393414" y="3871606"/>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437D37F-E808-C9C8-60FD-84F7A5C03C23}"/>
              </a:ext>
            </a:extLst>
          </p:cNvPr>
          <p:cNvCxnSpPr>
            <a:cxnSpLocks/>
          </p:cNvCxnSpPr>
          <p:nvPr/>
        </p:nvCxnSpPr>
        <p:spPr>
          <a:xfrm>
            <a:off x="9657857" y="4281373"/>
            <a:ext cx="1264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5CC8C43-AC55-F288-1A82-BA55AEDB41D3}"/>
              </a:ext>
            </a:extLst>
          </p:cNvPr>
          <p:cNvCxnSpPr>
            <a:cxnSpLocks/>
          </p:cNvCxnSpPr>
          <p:nvPr/>
        </p:nvCxnSpPr>
        <p:spPr>
          <a:xfrm>
            <a:off x="9657857" y="3871606"/>
            <a:ext cx="1264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8B04ED0-AD2C-E550-6672-3F86B3BCC35D}"/>
              </a:ext>
            </a:extLst>
          </p:cNvPr>
          <p:cNvCxnSpPr/>
          <p:nvPr/>
        </p:nvCxnSpPr>
        <p:spPr>
          <a:xfrm flipV="1">
            <a:off x="6863367" y="5223769"/>
            <a:ext cx="2902983" cy="45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743D39-FFB7-A057-873C-61FA4D022F0B}"/>
              </a:ext>
            </a:extLst>
          </p:cNvPr>
          <p:cNvCxnSpPr>
            <a:cxnSpLocks/>
          </p:cNvCxnSpPr>
          <p:nvPr/>
        </p:nvCxnSpPr>
        <p:spPr>
          <a:xfrm>
            <a:off x="9654192" y="5223769"/>
            <a:ext cx="1268588"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0EB57DF8-2955-073F-31CC-BBBD8D2C7D92}"/>
                  </a:ext>
                </a:extLst>
              </p:cNvPr>
              <p:cNvSpPr txBox="1"/>
              <p:nvPr/>
            </p:nvSpPr>
            <p:spPr>
              <a:xfrm>
                <a:off x="8631403" y="4100480"/>
                <a:ext cx="555172" cy="5343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𝐶</m:t>
                      </m:r>
                    </m:oMath>
                  </m:oMathPara>
                </a14:m>
                <a:endParaRPr lang="en-US" sz="2800" dirty="0"/>
              </a:p>
            </p:txBody>
          </p:sp>
        </mc:Choice>
        <mc:Fallback xmlns="">
          <p:sp>
            <p:nvSpPr>
              <p:cNvPr id="55" name="TextBox 54">
                <a:extLst>
                  <a:ext uri="{FF2B5EF4-FFF2-40B4-BE49-F238E27FC236}">
                    <a16:creationId xmlns:a16="http://schemas.microsoft.com/office/drawing/2014/main" id="{0EB57DF8-2955-073F-31CC-BBBD8D2C7D92}"/>
                  </a:ext>
                </a:extLst>
              </p:cNvPr>
              <p:cNvSpPr txBox="1">
                <a:spLocks noRot="1" noChangeAspect="1" noMove="1" noResize="1" noEditPoints="1" noAdjustHandles="1" noChangeArrowheads="1" noChangeShapeType="1" noTextEdit="1"/>
              </p:cNvSpPr>
              <p:nvPr/>
            </p:nvSpPr>
            <p:spPr>
              <a:xfrm>
                <a:off x="8631403" y="4100480"/>
                <a:ext cx="555172" cy="534377"/>
              </a:xfrm>
              <a:prstGeom prst="rect">
                <a:avLst/>
              </a:prstGeom>
              <a:blipFill>
                <a:blip r:embed="rId2"/>
                <a:stretch>
                  <a:fillRect/>
                </a:stretch>
              </a:blipFill>
            </p:spPr>
            <p:txBody>
              <a:bodyPr/>
              <a:lstStyle/>
              <a:p>
                <a:r>
                  <a:rPr lang="en-US">
                    <a:noFill/>
                  </a:rPr>
                  <a:t> </a:t>
                </a:r>
              </a:p>
            </p:txBody>
          </p:sp>
        </mc:Fallback>
      </mc:AlternateContent>
      <p:cxnSp>
        <p:nvCxnSpPr>
          <p:cNvPr id="56" name="Straight Connector 55">
            <a:extLst>
              <a:ext uri="{FF2B5EF4-FFF2-40B4-BE49-F238E27FC236}">
                <a16:creationId xmlns:a16="http://schemas.microsoft.com/office/drawing/2014/main" id="{44EB7972-4831-B54E-FFDD-5B925D9F7E87}"/>
              </a:ext>
            </a:extLst>
          </p:cNvPr>
          <p:cNvCxnSpPr>
            <a:cxnSpLocks/>
          </p:cNvCxnSpPr>
          <p:nvPr/>
        </p:nvCxnSpPr>
        <p:spPr>
          <a:xfrm flipV="1">
            <a:off x="6868534" y="4732579"/>
            <a:ext cx="3069148" cy="99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A8D5C5A-2E96-BE73-4ED5-A6A3ECEB9C5F}"/>
              </a:ext>
            </a:extLst>
          </p:cNvPr>
          <p:cNvCxnSpPr>
            <a:cxnSpLocks/>
          </p:cNvCxnSpPr>
          <p:nvPr/>
        </p:nvCxnSpPr>
        <p:spPr>
          <a:xfrm>
            <a:off x="9973986" y="4747390"/>
            <a:ext cx="94879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4D8D94A-FFBD-B6AC-D4A2-65CA99A7928B}"/>
              </a:ext>
            </a:extLst>
          </p:cNvPr>
          <p:cNvSpPr>
            <a:spLocks noGrp="1"/>
          </p:cNvSpPr>
          <p:nvPr>
            <p:ph type="title"/>
          </p:nvPr>
        </p:nvSpPr>
        <p:spPr/>
        <p:txBody>
          <a:bodyPr/>
          <a:lstStyle/>
          <a:p>
            <a:r>
              <a:rPr lang="en-US" dirty="0"/>
              <a:t>Pauli spectrum of quantum circuits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293F88-C99B-90B6-DBAE-028B97DE3A4A}"/>
                  </a:ext>
                </a:extLst>
              </p:cNvPr>
              <p:cNvSpPr>
                <a:spLocks noGrp="1"/>
              </p:cNvSpPr>
              <p:nvPr>
                <p:ph idx="1"/>
              </p:nvPr>
            </p:nvSpPr>
            <p:spPr>
              <a:xfrm>
                <a:off x="838200" y="1825625"/>
                <a:ext cx="10515600" cy="530873"/>
              </a:xfrm>
            </p:spPr>
            <p:txBody>
              <a:bodyPr>
                <a:normAutofit/>
              </a:bodyPr>
              <a:lstStyle/>
              <a:p>
                <a:pPr marL="0" indent="0">
                  <a:buNone/>
                </a:pPr>
                <a14:m>
                  <m:oMath xmlns:m="http://schemas.openxmlformats.org/officeDocument/2006/math">
                    <m:r>
                      <a:rPr lang="en-US" sz="2600" b="0" i="1" dirty="0" smtClean="0">
                        <a:latin typeface="Cambria Math" panose="02040503050406030204" pitchFamily="18" charset="0"/>
                      </a:rPr>
                      <m:t>𝐶</m:t>
                    </m:r>
                  </m:oMath>
                </a14:m>
                <a:r>
                  <a:rPr lang="en-US" sz="2600" dirty="0"/>
                  <a:t> = quantum circuit with </a:t>
                </a:r>
                <a14:m>
                  <m:oMath xmlns:m="http://schemas.openxmlformats.org/officeDocument/2006/math">
                    <m:r>
                      <a:rPr lang="en-US" sz="2600" b="0" i="1" dirty="0" smtClean="0">
                        <a:latin typeface="Cambria Math" panose="02040503050406030204" pitchFamily="18" charset="0"/>
                      </a:rPr>
                      <m:t>𝑛</m:t>
                    </m:r>
                  </m:oMath>
                </a14:m>
                <a:r>
                  <a:rPr lang="en-US" sz="2600" dirty="0"/>
                  <a:t> input qubits, </a:t>
                </a:r>
                <a14:m>
                  <m:oMath xmlns:m="http://schemas.openxmlformats.org/officeDocument/2006/math">
                    <m:r>
                      <a:rPr lang="en-US" sz="2600" b="0" i="1" dirty="0" smtClean="0">
                        <a:latin typeface="Cambria Math" panose="02040503050406030204" pitchFamily="18" charset="0"/>
                      </a:rPr>
                      <m:t>𝑎</m:t>
                    </m:r>
                  </m:oMath>
                </a14:m>
                <a:r>
                  <a:rPr lang="en-US" sz="2600" dirty="0"/>
                  <a:t> ancilla qubits, and 1 output qubit</a:t>
                </a:r>
              </a:p>
            </p:txBody>
          </p:sp>
        </mc:Choice>
        <mc:Fallback xmlns="">
          <p:sp>
            <p:nvSpPr>
              <p:cNvPr id="3" name="Content Placeholder 2">
                <a:extLst>
                  <a:ext uri="{FF2B5EF4-FFF2-40B4-BE49-F238E27FC236}">
                    <a16:creationId xmlns:a16="http://schemas.microsoft.com/office/drawing/2014/main" id="{41293F88-C99B-90B6-DBAE-028B97DE3A4A}"/>
                  </a:ext>
                </a:extLst>
              </p:cNvPr>
              <p:cNvSpPr>
                <a:spLocks noGrp="1" noRot="1" noChangeAspect="1" noMove="1" noResize="1" noEditPoints="1" noAdjustHandles="1" noChangeArrowheads="1" noChangeShapeType="1" noTextEdit="1"/>
              </p:cNvSpPr>
              <p:nvPr>
                <p:ph idx="1"/>
              </p:nvPr>
            </p:nvSpPr>
            <p:spPr>
              <a:xfrm>
                <a:off x="838200" y="1825625"/>
                <a:ext cx="10515600" cy="530873"/>
              </a:xfrm>
              <a:blipFill>
                <a:blip r:embed="rId3"/>
                <a:stretch>
                  <a:fillRect l="-362" t="-16279" b="-13953"/>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75BA52E0-9B9C-F853-09A1-5CEB1A38DA65}"/>
              </a:ext>
            </a:extLst>
          </p:cNvPr>
          <p:cNvCxnSpPr>
            <a:cxnSpLocks/>
          </p:cNvCxnSpPr>
          <p:nvPr/>
        </p:nvCxnSpPr>
        <p:spPr>
          <a:xfrm>
            <a:off x="2887252" y="3490922"/>
            <a:ext cx="40557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C873B49-5B07-6EB0-1A6E-6594D843788E}"/>
              </a:ext>
            </a:extLst>
          </p:cNvPr>
          <p:cNvCxnSpPr/>
          <p:nvPr/>
        </p:nvCxnSpPr>
        <p:spPr>
          <a:xfrm>
            <a:off x="2887252" y="3871923"/>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4FD98FB-623C-CC8C-8F63-F6F60EBFCC23}"/>
              </a:ext>
            </a:extLst>
          </p:cNvPr>
          <p:cNvCxnSpPr/>
          <p:nvPr/>
        </p:nvCxnSpPr>
        <p:spPr>
          <a:xfrm>
            <a:off x="2887252" y="4286260"/>
            <a:ext cx="2324099" cy="81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B73C399-FE42-3135-8BAA-A4850C3ABE5A}"/>
              </a:ext>
            </a:extLst>
          </p:cNvPr>
          <p:cNvSpPr/>
          <p:nvPr/>
        </p:nvSpPr>
        <p:spPr>
          <a:xfrm>
            <a:off x="3877852" y="3365713"/>
            <a:ext cx="2158538" cy="2073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1DFC6F5-E1B3-0D6F-233C-07ABE1BAE703}"/>
              </a:ext>
            </a:extLst>
          </p:cNvPr>
          <p:cNvCxnSpPr>
            <a:cxnSpLocks/>
          </p:cNvCxnSpPr>
          <p:nvPr/>
        </p:nvCxnSpPr>
        <p:spPr>
          <a:xfrm>
            <a:off x="4413634" y="3871923"/>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67A5B24-9776-CDEF-D00A-1074FEC73B22}"/>
              </a:ext>
            </a:extLst>
          </p:cNvPr>
          <p:cNvCxnSpPr>
            <a:cxnSpLocks/>
          </p:cNvCxnSpPr>
          <p:nvPr/>
        </p:nvCxnSpPr>
        <p:spPr>
          <a:xfrm>
            <a:off x="5678077" y="4281690"/>
            <a:ext cx="1264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D2C5CE-F6DA-FD95-CE57-3999E4E6069D}"/>
              </a:ext>
            </a:extLst>
          </p:cNvPr>
          <p:cNvCxnSpPr>
            <a:cxnSpLocks/>
          </p:cNvCxnSpPr>
          <p:nvPr/>
        </p:nvCxnSpPr>
        <p:spPr>
          <a:xfrm>
            <a:off x="5678077" y="3871923"/>
            <a:ext cx="1264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70718B-4C5A-CBF9-22E6-AC75564972D4}"/>
              </a:ext>
            </a:extLst>
          </p:cNvPr>
          <p:cNvCxnSpPr/>
          <p:nvPr/>
        </p:nvCxnSpPr>
        <p:spPr>
          <a:xfrm flipV="1">
            <a:off x="2883587" y="5224086"/>
            <a:ext cx="2902983" cy="45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2453E0-9777-6D97-48AC-EFD03E750366}"/>
              </a:ext>
            </a:extLst>
          </p:cNvPr>
          <p:cNvCxnSpPr>
            <a:cxnSpLocks/>
          </p:cNvCxnSpPr>
          <p:nvPr/>
        </p:nvCxnSpPr>
        <p:spPr>
          <a:xfrm>
            <a:off x="5674412" y="5224086"/>
            <a:ext cx="12685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Left Brace 13">
            <a:extLst>
              <a:ext uri="{FF2B5EF4-FFF2-40B4-BE49-F238E27FC236}">
                <a16:creationId xmlns:a16="http://schemas.microsoft.com/office/drawing/2014/main" id="{9FB051B4-C304-F510-2D43-39FD904DC9E3}"/>
              </a:ext>
            </a:extLst>
          </p:cNvPr>
          <p:cNvSpPr/>
          <p:nvPr/>
        </p:nvSpPr>
        <p:spPr>
          <a:xfrm>
            <a:off x="2176992" y="3490922"/>
            <a:ext cx="266700" cy="803479"/>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EF16B377-1C01-8A27-29AE-AC345274814E}"/>
              </a:ext>
            </a:extLst>
          </p:cNvPr>
          <p:cNvSpPr/>
          <p:nvPr/>
        </p:nvSpPr>
        <p:spPr>
          <a:xfrm>
            <a:off x="2176992" y="4660635"/>
            <a:ext cx="266700" cy="646332"/>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A9F1F5C-7200-0525-8692-892EE5109A75}"/>
                  </a:ext>
                </a:extLst>
              </p:cNvPr>
              <p:cNvSpPr txBox="1"/>
              <p:nvPr/>
            </p:nvSpPr>
            <p:spPr>
              <a:xfrm>
                <a:off x="602007" y="3548757"/>
                <a:ext cx="1651000" cy="646331"/>
              </a:xfrm>
              <a:prstGeom prst="rect">
                <a:avLst/>
              </a:prstGeom>
              <a:noFill/>
            </p:spPr>
            <p:txBody>
              <a:bodyPr wrap="square">
                <a:spAutoFit/>
              </a:bodyPr>
              <a:lstStyle/>
              <a:p>
                <a:pPr algn="ctr"/>
                <a14:m>
                  <m:oMath xmlns:m="http://schemas.openxmlformats.org/officeDocument/2006/math">
                    <m:r>
                      <a:rPr lang="en-US" sz="1800" b="0" i="1" dirty="0" smtClean="0">
                        <a:latin typeface="Cambria Math" panose="02040503050406030204" pitchFamily="18" charset="0"/>
                      </a:rPr>
                      <m:t>𝑛</m:t>
                    </m:r>
                  </m:oMath>
                </a14:m>
                <a:r>
                  <a:rPr lang="en-US" sz="1800" dirty="0"/>
                  <a:t> input </a:t>
                </a:r>
              </a:p>
              <a:p>
                <a:pPr algn="ctr"/>
                <a:r>
                  <a:rPr lang="en-US" sz="1800" dirty="0"/>
                  <a:t>qubits</a:t>
                </a:r>
                <a:endParaRPr lang="en-US" dirty="0"/>
              </a:p>
            </p:txBody>
          </p:sp>
        </mc:Choice>
        <mc:Fallback xmlns="">
          <p:sp>
            <p:nvSpPr>
              <p:cNvPr id="17" name="TextBox 16">
                <a:extLst>
                  <a:ext uri="{FF2B5EF4-FFF2-40B4-BE49-F238E27FC236}">
                    <a16:creationId xmlns:a16="http://schemas.microsoft.com/office/drawing/2014/main" id="{0A9F1F5C-7200-0525-8692-892EE5109A75}"/>
                  </a:ext>
                </a:extLst>
              </p:cNvPr>
              <p:cNvSpPr txBox="1">
                <a:spLocks noRot="1" noChangeAspect="1" noMove="1" noResize="1" noEditPoints="1" noAdjustHandles="1" noChangeArrowheads="1" noChangeShapeType="1" noTextEdit="1"/>
              </p:cNvSpPr>
              <p:nvPr/>
            </p:nvSpPr>
            <p:spPr>
              <a:xfrm>
                <a:off x="602007" y="3548757"/>
                <a:ext cx="1651000" cy="646331"/>
              </a:xfrm>
              <a:prstGeom prst="rect">
                <a:avLst/>
              </a:prstGeom>
              <a:blipFill>
                <a:blip r:embed="rId4"/>
                <a:stretch>
                  <a:fillRect t="-3846"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8B8141A-942F-3ED1-D145-C9BBCA3D48E9}"/>
                  </a:ext>
                </a:extLst>
              </p:cNvPr>
              <p:cNvSpPr txBox="1"/>
              <p:nvPr/>
            </p:nvSpPr>
            <p:spPr>
              <a:xfrm>
                <a:off x="612009" y="4692391"/>
                <a:ext cx="1651000" cy="646331"/>
              </a:xfrm>
              <a:prstGeom prst="rect">
                <a:avLst/>
              </a:prstGeom>
              <a:noFill/>
            </p:spPr>
            <p:txBody>
              <a:bodyPr wrap="square">
                <a:spAutoFit/>
              </a:bodyPr>
              <a:lstStyle/>
              <a:p>
                <a:pPr algn="ctr"/>
                <a14:m>
                  <m:oMath xmlns:m="http://schemas.openxmlformats.org/officeDocument/2006/math">
                    <m:r>
                      <a:rPr lang="en-US" sz="1800" b="0" i="1" dirty="0" smtClean="0">
                        <a:latin typeface="Cambria Math" panose="02040503050406030204" pitchFamily="18" charset="0"/>
                      </a:rPr>
                      <m:t>𝑎</m:t>
                    </m:r>
                    <m:r>
                      <a:rPr lang="en-US" sz="1800" b="0" i="1" dirty="0" smtClean="0">
                        <a:latin typeface="Cambria Math" panose="02040503050406030204" pitchFamily="18" charset="0"/>
                      </a:rPr>
                      <m:t> </m:t>
                    </m:r>
                  </m:oMath>
                </a14:m>
                <a:r>
                  <a:rPr lang="en-US" sz="1800" dirty="0"/>
                  <a:t>ancilla</a:t>
                </a:r>
              </a:p>
              <a:p>
                <a:pPr algn="ctr"/>
                <a:r>
                  <a:rPr lang="en-US" sz="1800" dirty="0"/>
                  <a:t>qubits</a:t>
                </a:r>
                <a:endParaRPr lang="en-US" dirty="0"/>
              </a:p>
            </p:txBody>
          </p:sp>
        </mc:Choice>
        <mc:Fallback xmlns="">
          <p:sp>
            <p:nvSpPr>
              <p:cNvPr id="18" name="TextBox 17">
                <a:extLst>
                  <a:ext uri="{FF2B5EF4-FFF2-40B4-BE49-F238E27FC236}">
                    <a16:creationId xmlns:a16="http://schemas.microsoft.com/office/drawing/2014/main" id="{68B8141A-942F-3ED1-D145-C9BBCA3D48E9}"/>
                  </a:ext>
                </a:extLst>
              </p:cNvPr>
              <p:cNvSpPr txBox="1">
                <a:spLocks noRot="1" noChangeAspect="1" noMove="1" noResize="1" noEditPoints="1" noAdjustHandles="1" noChangeArrowheads="1" noChangeShapeType="1" noTextEdit="1"/>
              </p:cNvSpPr>
              <p:nvPr/>
            </p:nvSpPr>
            <p:spPr>
              <a:xfrm>
                <a:off x="612009" y="4692391"/>
                <a:ext cx="1651000" cy="646331"/>
              </a:xfrm>
              <a:prstGeom prst="rect">
                <a:avLst/>
              </a:prstGeom>
              <a:blipFill>
                <a:blip r:embed="rId5"/>
                <a:stretch>
                  <a:fillRect t="-3846" b="-13462"/>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04CE25B2-B94D-0771-1DAC-191935151533}"/>
              </a:ext>
            </a:extLst>
          </p:cNvPr>
          <p:cNvCxnSpPr>
            <a:cxnSpLocks/>
          </p:cNvCxnSpPr>
          <p:nvPr/>
        </p:nvCxnSpPr>
        <p:spPr>
          <a:xfrm flipH="1">
            <a:off x="7419942" y="2974716"/>
            <a:ext cx="1186031" cy="3236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BAF8899-128F-15CA-A763-4E7A508612C6}"/>
              </a:ext>
            </a:extLst>
          </p:cNvPr>
          <p:cNvSpPr txBox="1"/>
          <p:nvPr/>
        </p:nvSpPr>
        <p:spPr>
          <a:xfrm>
            <a:off x="8216500" y="2780942"/>
            <a:ext cx="2335028" cy="369332"/>
          </a:xfrm>
          <a:prstGeom prst="rect">
            <a:avLst/>
          </a:prstGeom>
          <a:noFill/>
        </p:spPr>
        <p:txBody>
          <a:bodyPr wrap="square">
            <a:spAutoFit/>
          </a:bodyPr>
          <a:lstStyle/>
          <a:p>
            <a:pPr algn="ctr"/>
            <a:r>
              <a:rPr lang="en-US" sz="1800" dirty="0"/>
              <a:t>Output qubit</a:t>
            </a:r>
            <a:endParaRPr lang="en-US"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C615B18-7FC6-997C-8A65-8F9F6E86EB4A}"/>
                  </a:ext>
                </a:extLst>
              </p:cNvPr>
              <p:cNvSpPr txBox="1"/>
              <p:nvPr/>
            </p:nvSpPr>
            <p:spPr>
              <a:xfrm>
                <a:off x="4651623" y="4100797"/>
                <a:ext cx="555172" cy="5343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𝐶</m:t>
                          </m:r>
                        </m:e>
                        <m:sup>
                          <m:r>
                            <a:rPr lang="en-US" sz="2800" b="0" i="1" dirty="0" smtClean="0">
                              <a:latin typeface="Cambria Math" panose="02040503050406030204" pitchFamily="18" charset="0"/>
                              <a:ea typeface="Cambria Math" panose="02040503050406030204" pitchFamily="18" charset="0"/>
                            </a:rPr>
                            <m:t>†</m:t>
                          </m:r>
                        </m:sup>
                      </m:sSup>
                    </m:oMath>
                  </m:oMathPara>
                </a14:m>
                <a:endParaRPr lang="en-US" sz="2800" dirty="0"/>
              </a:p>
            </p:txBody>
          </p:sp>
        </mc:Choice>
        <mc:Fallback xmlns="">
          <p:sp>
            <p:nvSpPr>
              <p:cNvPr id="27" name="TextBox 26">
                <a:extLst>
                  <a:ext uri="{FF2B5EF4-FFF2-40B4-BE49-F238E27FC236}">
                    <a16:creationId xmlns:a16="http://schemas.microsoft.com/office/drawing/2014/main" id="{3C615B18-7FC6-997C-8A65-8F9F6E86EB4A}"/>
                  </a:ext>
                </a:extLst>
              </p:cNvPr>
              <p:cNvSpPr txBox="1">
                <a:spLocks noRot="1" noChangeAspect="1" noMove="1" noResize="1" noEditPoints="1" noAdjustHandles="1" noChangeArrowheads="1" noChangeShapeType="1" noTextEdit="1"/>
              </p:cNvSpPr>
              <p:nvPr/>
            </p:nvSpPr>
            <p:spPr>
              <a:xfrm>
                <a:off x="4651623" y="4100797"/>
                <a:ext cx="555172" cy="534377"/>
              </a:xfrm>
              <a:prstGeom prst="rect">
                <a:avLst/>
              </a:prstGeom>
              <a:blipFill>
                <a:blip r:embed="rId6"/>
                <a:stretch>
                  <a:fillRect l="-6818" r="-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C09E10D-2E0F-10AA-0208-AEE004E09FC4}"/>
                  </a:ext>
                </a:extLst>
              </p:cNvPr>
              <p:cNvSpPr txBox="1"/>
              <p:nvPr/>
            </p:nvSpPr>
            <p:spPr>
              <a:xfrm>
                <a:off x="2421396" y="4589169"/>
                <a:ext cx="46735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⟨0|</m:t>
                      </m:r>
                    </m:oMath>
                  </m:oMathPara>
                </a14:m>
                <a:endParaRPr lang="en-US" dirty="0"/>
              </a:p>
            </p:txBody>
          </p:sp>
        </mc:Choice>
        <mc:Fallback xmlns="">
          <p:sp>
            <p:nvSpPr>
              <p:cNvPr id="29" name="TextBox 28">
                <a:extLst>
                  <a:ext uri="{FF2B5EF4-FFF2-40B4-BE49-F238E27FC236}">
                    <a16:creationId xmlns:a16="http://schemas.microsoft.com/office/drawing/2014/main" id="{DC09E10D-2E0F-10AA-0208-AEE004E09FC4}"/>
                  </a:ext>
                </a:extLst>
              </p:cNvPr>
              <p:cNvSpPr txBox="1">
                <a:spLocks noRot="1" noChangeAspect="1" noMove="1" noResize="1" noEditPoints="1" noAdjustHandles="1" noChangeArrowheads="1" noChangeShapeType="1" noTextEdit="1"/>
              </p:cNvSpPr>
              <p:nvPr/>
            </p:nvSpPr>
            <p:spPr>
              <a:xfrm>
                <a:off x="2421396" y="4589169"/>
                <a:ext cx="467358" cy="369332"/>
              </a:xfrm>
              <a:prstGeom prst="rect">
                <a:avLst/>
              </a:prstGeom>
              <a:blipFill>
                <a:blip r:embed="rId7"/>
                <a:stretch>
                  <a:fillRect l="-7895" b="-13333"/>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1B25A42C-14DA-7093-A6D5-365736132DAD}"/>
              </a:ext>
            </a:extLst>
          </p:cNvPr>
          <p:cNvCxnSpPr>
            <a:cxnSpLocks/>
            <a:stCxn id="29" idx="3"/>
          </p:cNvCxnSpPr>
          <p:nvPr/>
        </p:nvCxnSpPr>
        <p:spPr>
          <a:xfrm flipV="1">
            <a:off x="2888754" y="4763892"/>
            <a:ext cx="3069148" cy="99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D924147-D00A-C78D-EB5B-50BF850C504D}"/>
              </a:ext>
            </a:extLst>
          </p:cNvPr>
          <p:cNvCxnSpPr>
            <a:cxnSpLocks/>
          </p:cNvCxnSpPr>
          <p:nvPr/>
        </p:nvCxnSpPr>
        <p:spPr>
          <a:xfrm>
            <a:off x="5994206" y="4747707"/>
            <a:ext cx="948794"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97DF7A1-C700-C8ED-B565-6EEA822C4324}"/>
                  </a:ext>
                </a:extLst>
              </p:cNvPr>
              <p:cNvSpPr txBox="1"/>
              <p:nvPr/>
            </p:nvSpPr>
            <p:spPr>
              <a:xfrm>
                <a:off x="2421396" y="4990425"/>
                <a:ext cx="46735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⟨0|</m:t>
                      </m:r>
                    </m:oMath>
                  </m:oMathPara>
                </a14:m>
                <a:endParaRPr lang="en-US" dirty="0"/>
              </a:p>
            </p:txBody>
          </p:sp>
        </mc:Choice>
        <mc:Fallback xmlns="">
          <p:sp>
            <p:nvSpPr>
              <p:cNvPr id="36" name="TextBox 35">
                <a:extLst>
                  <a:ext uri="{FF2B5EF4-FFF2-40B4-BE49-F238E27FC236}">
                    <a16:creationId xmlns:a16="http://schemas.microsoft.com/office/drawing/2014/main" id="{E97DF7A1-C700-C8ED-B565-6EEA822C4324}"/>
                  </a:ext>
                </a:extLst>
              </p:cNvPr>
              <p:cNvSpPr txBox="1">
                <a:spLocks noRot="1" noChangeAspect="1" noMove="1" noResize="1" noEditPoints="1" noAdjustHandles="1" noChangeArrowheads="1" noChangeShapeType="1" noTextEdit="1"/>
              </p:cNvSpPr>
              <p:nvPr/>
            </p:nvSpPr>
            <p:spPr>
              <a:xfrm>
                <a:off x="2421396" y="4990425"/>
                <a:ext cx="467358" cy="369332"/>
              </a:xfrm>
              <a:prstGeom prst="rect">
                <a:avLst/>
              </a:prstGeom>
              <a:blipFill>
                <a:blip r:embed="rId8"/>
                <a:stretch>
                  <a:fillRect l="-7895" b="-17241"/>
                </a:stretch>
              </a:blipFill>
            </p:spPr>
            <p:txBody>
              <a:bodyPr/>
              <a:lstStyle/>
              <a:p>
                <a:r>
                  <a:rPr lang="en-US">
                    <a:noFill/>
                  </a:rPr>
                  <a:t> </a:t>
                </a:r>
              </a:p>
            </p:txBody>
          </p:sp>
        </mc:Fallback>
      </mc:AlternateContent>
      <p:sp>
        <p:nvSpPr>
          <p:cNvPr id="44" name="Rectangle 43">
            <a:extLst>
              <a:ext uri="{FF2B5EF4-FFF2-40B4-BE49-F238E27FC236}">
                <a16:creationId xmlns:a16="http://schemas.microsoft.com/office/drawing/2014/main" id="{70A914BE-796A-064A-4736-E5D6F6FC9E5F}"/>
              </a:ext>
            </a:extLst>
          </p:cNvPr>
          <p:cNvSpPr/>
          <p:nvPr/>
        </p:nvSpPr>
        <p:spPr>
          <a:xfrm>
            <a:off x="6710936" y="3196721"/>
            <a:ext cx="552529" cy="53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3B7D731-61DA-1D5F-81E4-576C2F081EFA}"/>
                  </a:ext>
                </a:extLst>
              </p:cNvPr>
              <p:cNvSpPr txBox="1"/>
              <p:nvPr/>
            </p:nvSpPr>
            <p:spPr>
              <a:xfrm>
                <a:off x="6843050" y="3259581"/>
                <a:ext cx="336299"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𝑍</m:t>
                      </m:r>
                    </m:oMath>
                  </m:oMathPara>
                </a14:m>
                <a:endParaRPr lang="en-US" sz="2000" dirty="0"/>
              </a:p>
            </p:txBody>
          </p:sp>
        </mc:Choice>
        <mc:Fallback xmlns="">
          <p:sp>
            <p:nvSpPr>
              <p:cNvPr id="45" name="TextBox 44">
                <a:extLst>
                  <a:ext uri="{FF2B5EF4-FFF2-40B4-BE49-F238E27FC236}">
                    <a16:creationId xmlns:a16="http://schemas.microsoft.com/office/drawing/2014/main" id="{93B7D731-61DA-1D5F-81E4-576C2F081EFA}"/>
                  </a:ext>
                </a:extLst>
              </p:cNvPr>
              <p:cNvSpPr txBox="1">
                <a:spLocks noRot="1" noChangeAspect="1" noMove="1" noResize="1" noEditPoints="1" noAdjustHandles="1" noChangeArrowheads="1" noChangeShapeType="1" noTextEdit="1"/>
              </p:cNvSpPr>
              <p:nvPr/>
            </p:nvSpPr>
            <p:spPr>
              <a:xfrm>
                <a:off x="6843050" y="3259581"/>
                <a:ext cx="336299"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201B4C7C-B141-2751-2AE7-431A134A0A0B}"/>
                  </a:ext>
                </a:extLst>
              </p:cNvPr>
              <p:cNvSpPr txBox="1"/>
              <p:nvPr/>
            </p:nvSpPr>
            <p:spPr>
              <a:xfrm>
                <a:off x="10922780" y="4541895"/>
                <a:ext cx="46735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|0⟩</m:t>
                      </m:r>
                    </m:oMath>
                  </m:oMathPara>
                </a14:m>
                <a:endParaRPr lang="en-US" dirty="0"/>
              </a:p>
            </p:txBody>
          </p:sp>
        </mc:Choice>
        <mc:Fallback xmlns="">
          <p:sp>
            <p:nvSpPr>
              <p:cNvPr id="58" name="TextBox 57">
                <a:extLst>
                  <a:ext uri="{FF2B5EF4-FFF2-40B4-BE49-F238E27FC236}">
                    <a16:creationId xmlns:a16="http://schemas.microsoft.com/office/drawing/2014/main" id="{201B4C7C-B141-2751-2AE7-431A134A0A0B}"/>
                  </a:ext>
                </a:extLst>
              </p:cNvPr>
              <p:cNvSpPr txBox="1">
                <a:spLocks noRot="1" noChangeAspect="1" noMove="1" noResize="1" noEditPoints="1" noAdjustHandles="1" noChangeArrowheads="1" noChangeShapeType="1" noTextEdit="1"/>
              </p:cNvSpPr>
              <p:nvPr/>
            </p:nvSpPr>
            <p:spPr>
              <a:xfrm>
                <a:off x="10922780" y="4541895"/>
                <a:ext cx="467358" cy="369332"/>
              </a:xfrm>
              <a:prstGeom prst="rect">
                <a:avLst/>
              </a:prstGeom>
              <a:blipFill>
                <a:blip r:embed="rId10"/>
                <a:stretch>
                  <a:fillRect l="-1081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A800BBC-A6BC-FA33-37E8-EC8AF20C2127}"/>
                  </a:ext>
                </a:extLst>
              </p:cNvPr>
              <p:cNvSpPr txBox="1"/>
              <p:nvPr/>
            </p:nvSpPr>
            <p:spPr>
              <a:xfrm>
                <a:off x="10922780" y="5039103"/>
                <a:ext cx="46735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|0⟩</m:t>
                      </m:r>
                    </m:oMath>
                  </m:oMathPara>
                </a14:m>
                <a:endParaRPr lang="en-US" dirty="0"/>
              </a:p>
            </p:txBody>
          </p:sp>
        </mc:Choice>
        <mc:Fallback xmlns="">
          <p:sp>
            <p:nvSpPr>
              <p:cNvPr id="59" name="TextBox 58">
                <a:extLst>
                  <a:ext uri="{FF2B5EF4-FFF2-40B4-BE49-F238E27FC236}">
                    <a16:creationId xmlns:a16="http://schemas.microsoft.com/office/drawing/2014/main" id="{AA800BBC-A6BC-FA33-37E8-EC8AF20C2127}"/>
                  </a:ext>
                </a:extLst>
              </p:cNvPr>
              <p:cNvSpPr txBox="1">
                <a:spLocks noRot="1" noChangeAspect="1" noMove="1" noResize="1" noEditPoints="1" noAdjustHandles="1" noChangeArrowheads="1" noChangeShapeType="1" noTextEdit="1"/>
              </p:cNvSpPr>
              <p:nvPr/>
            </p:nvSpPr>
            <p:spPr>
              <a:xfrm>
                <a:off x="10922780" y="5039103"/>
                <a:ext cx="467358" cy="369332"/>
              </a:xfrm>
              <a:prstGeom prst="rect">
                <a:avLst/>
              </a:prstGeom>
              <a:blipFill>
                <a:blip r:embed="rId11"/>
                <a:stretch>
                  <a:fillRect l="-1081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5B41FFA-1E2F-2F40-493E-6CD0DBFA5CF0}"/>
                  </a:ext>
                </a:extLst>
              </p:cNvPr>
              <p:cNvSpPr txBox="1"/>
              <p:nvPr/>
            </p:nvSpPr>
            <p:spPr>
              <a:xfrm>
                <a:off x="838200" y="2433950"/>
                <a:ext cx="7956507" cy="492443"/>
              </a:xfrm>
              <a:prstGeom prst="rect">
                <a:avLst/>
              </a:prstGeom>
              <a:noFill/>
            </p:spPr>
            <p:txBody>
              <a:bodyPr wrap="square" rtlCol="0">
                <a:spAutoFit/>
              </a:bodyPr>
              <a:lstStyle/>
              <a:p>
                <a:r>
                  <a:rPr lang="en-US" sz="2600" dirty="0"/>
                  <a:t>The following diagram defines an </a:t>
                </a:r>
                <a14:m>
                  <m:oMath xmlns:m="http://schemas.openxmlformats.org/officeDocument/2006/math">
                    <m:r>
                      <a:rPr lang="en-US" sz="2600" b="0" i="1" dirty="0" smtClean="0">
                        <a:latin typeface="Cambria Math" panose="02040503050406030204" pitchFamily="18" charset="0"/>
                      </a:rPr>
                      <m:t>𝑛</m:t>
                    </m:r>
                  </m:oMath>
                </a14:m>
                <a:r>
                  <a:rPr lang="en-US" sz="2600" dirty="0"/>
                  <a:t>-qubit matrix </a:t>
                </a:r>
                <a14:m>
                  <m:oMath xmlns:m="http://schemas.openxmlformats.org/officeDocument/2006/math">
                    <m:sSub>
                      <m:sSubPr>
                        <m:ctrlPr>
                          <a:rPr lang="en-US" sz="2600" b="0" i="1" dirty="0" smtClean="0">
                            <a:latin typeface="Cambria Math" panose="02040503050406030204" pitchFamily="18" charset="0"/>
                          </a:rPr>
                        </m:ctrlPr>
                      </m:sSubPr>
                      <m:e>
                        <m:r>
                          <m:rPr>
                            <m:sty m:val="p"/>
                          </m:rPr>
                          <a:rPr lang="en-US" sz="2600" b="0" i="0" dirty="0" smtClean="0">
                            <a:latin typeface="Cambria Math" panose="02040503050406030204" pitchFamily="18" charset="0"/>
                          </a:rPr>
                          <m:t>Φ</m:t>
                        </m:r>
                      </m:e>
                      <m:sub>
                        <m:r>
                          <a:rPr lang="en-US" sz="2600" b="0" i="1" dirty="0" smtClean="0">
                            <a:latin typeface="Cambria Math" panose="02040503050406030204" pitchFamily="18" charset="0"/>
                          </a:rPr>
                          <m:t>𝐶</m:t>
                        </m:r>
                      </m:sub>
                    </m:sSub>
                  </m:oMath>
                </a14:m>
                <a:r>
                  <a:rPr lang="en-US" sz="2600" dirty="0"/>
                  <a:t>:</a:t>
                </a:r>
              </a:p>
            </p:txBody>
          </p:sp>
        </mc:Choice>
        <mc:Fallback xmlns="">
          <p:sp>
            <p:nvSpPr>
              <p:cNvPr id="62" name="TextBox 61">
                <a:extLst>
                  <a:ext uri="{FF2B5EF4-FFF2-40B4-BE49-F238E27FC236}">
                    <a16:creationId xmlns:a16="http://schemas.microsoft.com/office/drawing/2014/main" id="{65B41FFA-1E2F-2F40-493E-6CD0DBFA5CF0}"/>
                  </a:ext>
                </a:extLst>
              </p:cNvPr>
              <p:cNvSpPr txBox="1">
                <a:spLocks noRot="1" noChangeAspect="1" noMove="1" noResize="1" noEditPoints="1" noAdjustHandles="1" noChangeArrowheads="1" noChangeShapeType="1" noTextEdit="1"/>
              </p:cNvSpPr>
              <p:nvPr/>
            </p:nvSpPr>
            <p:spPr>
              <a:xfrm>
                <a:off x="838200" y="2433950"/>
                <a:ext cx="7956507" cy="492443"/>
              </a:xfrm>
              <a:prstGeom prst="rect">
                <a:avLst/>
              </a:prstGeom>
              <a:blipFill>
                <a:blip r:embed="rId12"/>
                <a:stretch>
                  <a:fillRect l="-1435" t="-10000" b="-27500"/>
                </a:stretch>
              </a:blipFill>
            </p:spPr>
            <p:txBody>
              <a:bodyPr/>
              <a:lstStyle/>
              <a:p>
                <a:r>
                  <a:rPr lang="en-US">
                    <a:noFill/>
                  </a:rPr>
                  <a:t> </a:t>
                </a:r>
              </a:p>
            </p:txBody>
          </p:sp>
        </mc:Fallback>
      </mc:AlternateContent>
      <p:sp>
        <p:nvSpPr>
          <p:cNvPr id="13" name="Rounded Rectangle 12">
            <a:extLst>
              <a:ext uri="{FF2B5EF4-FFF2-40B4-BE49-F238E27FC236}">
                <a16:creationId xmlns:a16="http://schemas.microsoft.com/office/drawing/2014/main" id="{34D21444-BFBD-0390-B367-6723411C60F1}"/>
              </a:ext>
            </a:extLst>
          </p:cNvPr>
          <p:cNvSpPr/>
          <p:nvPr/>
        </p:nvSpPr>
        <p:spPr>
          <a:xfrm>
            <a:off x="2497411" y="3047809"/>
            <a:ext cx="7378300" cy="3452052"/>
          </a:xfrm>
          <a:prstGeom prst="roundRect">
            <a:avLst/>
          </a:prstGeom>
          <a:solidFill>
            <a:schemeClr val="accent6">
              <a:lumMod val="20000"/>
              <a:lumOff val="80000"/>
              <a:alpha val="98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7272D50-B5B6-F139-E212-900154D656AB}"/>
                  </a:ext>
                </a:extLst>
              </p:cNvPr>
              <p:cNvSpPr txBox="1"/>
              <p:nvPr/>
            </p:nvSpPr>
            <p:spPr>
              <a:xfrm>
                <a:off x="2807986" y="3325837"/>
                <a:ext cx="6958364" cy="2876108"/>
              </a:xfrm>
              <a:prstGeom prst="rect">
                <a:avLst/>
              </a:prstGeom>
              <a:noFill/>
            </p:spPr>
            <p:txBody>
              <a:bodyPr wrap="square" rtlCol="0">
                <a:spAutoFit/>
              </a:bodyPr>
              <a:lstStyle/>
              <a:p>
                <a:r>
                  <a:rPr lang="en-US" sz="2400" dirty="0"/>
                  <a:t>Pauli spectrum of </a:t>
                </a:r>
                <a14:m>
                  <m:oMath xmlns:m="http://schemas.openxmlformats.org/officeDocument/2006/math">
                    <m:r>
                      <a:rPr lang="en-US" sz="2400" b="0" i="1" dirty="0" smtClean="0">
                        <a:latin typeface="Cambria Math" panose="02040503050406030204" pitchFamily="18" charset="0"/>
                      </a:rPr>
                      <m:t>𝐶</m:t>
                    </m:r>
                  </m:oMath>
                </a14:m>
                <a:r>
                  <a:rPr lang="en-US" sz="2400" dirty="0"/>
                  <a:t> := Pauli decomposition of </a:t>
                </a:r>
                <a14:m>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Φ</m:t>
                        </m:r>
                      </m:e>
                      <m:sub>
                        <m:r>
                          <a:rPr lang="en-US" sz="2400" b="0" i="1" dirty="0" smtClean="0">
                            <a:latin typeface="Cambria Math" panose="02040503050406030204" pitchFamily="18" charset="0"/>
                          </a:rPr>
                          <m:t>𝐶</m:t>
                        </m:r>
                      </m:sub>
                    </m:sSub>
                  </m:oMath>
                </a14:m>
                <a:endParaRPr lang="en-US" sz="2400" dirty="0"/>
              </a:p>
              <a:p>
                <a:endParaRPr lang="en-US" sz="2400" dirty="0"/>
              </a:p>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Φ</m:t>
                          </m:r>
                        </m:e>
                        <m:sub>
                          <m:r>
                            <a:rPr lang="en-US" sz="2400" b="0" i="1" dirty="0" smtClean="0">
                              <a:latin typeface="Cambria Math" panose="02040503050406030204" pitchFamily="18" charset="0"/>
                            </a:rPr>
                            <m:t>𝐶</m:t>
                          </m:r>
                        </m:sub>
                      </m:sSub>
                      <m:r>
                        <a:rPr lang="en-US" sz="2400" b="0" i="1" dirty="0" smtClean="0">
                          <a:latin typeface="Cambria Math" panose="02040503050406030204" pitchFamily="18" charset="0"/>
                        </a:rPr>
                        <m:t>=</m:t>
                      </m:r>
                      <m:nary>
                        <m:naryPr>
                          <m:chr m:val="∑"/>
                          <m:supHide m:val="on"/>
                          <m:ctrlPr>
                            <a:rPr lang="en-US" sz="2400" b="0" i="1" dirty="0" smtClean="0">
                              <a:latin typeface="Cambria Math" panose="02040503050406030204" pitchFamily="18" charset="0"/>
                            </a:rPr>
                          </m:ctrlPr>
                        </m:naryPr>
                        <m:sub>
                          <m:r>
                            <m:rPr>
                              <m:brk m:alnAt="7"/>
                            </m:rPr>
                            <a:rPr lang="en-US" sz="2400" b="0" i="1" dirty="0" smtClean="0">
                              <a:latin typeface="Cambria Math" panose="02040503050406030204" pitchFamily="18" charset="0"/>
                            </a:rPr>
                            <m:t>𝑃</m:t>
                          </m:r>
                          <m:r>
                            <a:rPr lang="en-US" sz="2400" b="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𝐼</m:t>
                                  </m:r>
                                  <m:r>
                                    <a:rPr lang="en-US" sz="2400" b="0" i="1" dirty="0" smtClean="0">
                                      <a:latin typeface="Cambria Math" panose="02040503050406030204" pitchFamily="18" charset="0"/>
                                    </a:rPr>
                                    <m:t>,</m:t>
                                  </m:r>
                                  <m:r>
                                    <a:rPr lang="en-US" sz="2400" b="0" i="1" dirty="0" smtClean="0">
                                      <a:latin typeface="Cambria Math" panose="02040503050406030204" pitchFamily="18" charset="0"/>
                                    </a:rPr>
                                    <m:t>𝑋</m:t>
                                  </m:r>
                                  <m:r>
                                    <a:rPr lang="en-US" sz="2400" b="0" i="1" dirty="0" smtClean="0">
                                      <a:latin typeface="Cambria Math" panose="02040503050406030204" pitchFamily="18" charset="0"/>
                                    </a:rPr>
                                    <m:t>,</m:t>
                                  </m:r>
                                  <m:r>
                                    <a:rPr lang="en-US" sz="2400" b="0" i="1" dirty="0" smtClean="0">
                                      <a:latin typeface="Cambria Math" panose="02040503050406030204" pitchFamily="18" charset="0"/>
                                    </a:rPr>
                                    <m:t>𝑌</m:t>
                                  </m:r>
                                  <m:r>
                                    <a:rPr lang="en-US" sz="2400" b="0" i="1" dirty="0" smtClean="0">
                                      <a:latin typeface="Cambria Math" panose="02040503050406030204" pitchFamily="18" charset="0"/>
                                    </a:rPr>
                                    <m:t>,</m:t>
                                  </m:r>
                                  <m:r>
                                    <a:rPr lang="en-US" sz="2400" b="0" i="1" dirty="0" smtClean="0">
                                      <a:latin typeface="Cambria Math" panose="02040503050406030204" pitchFamily="18" charset="0"/>
                                    </a:rPr>
                                    <m:t>𝑍</m:t>
                                  </m:r>
                                </m:e>
                              </m:d>
                            </m:e>
                            <m:sup>
                              <m:r>
                                <a:rPr lang="en-US" sz="2400" b="0" i="1" dirty="0" smtClean="0">
                                  <a:latin typeface="Cambria Math" panose="02040503050406030204" pitchFamily="18" charset="0"/>
                                </a:rPr>
                                <m:t>𝑛</m:t>
                              </m:r>
                            </m:sup>
                          </m:sSup>
                        </m:sub>
                        <m:sup/>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𝛼</m:t>
                              </m:r>
                            </m:e>
                            <m:sub>
                              <m:r>
                                <a:rPr lang="en-US" sz="2400" b="0" i="1" dirty="0" smtClean="0">
                                  <a:latin typeface="Cambria Math" panose="02040503050406030204" pitchFamily="18" charset="0"/>
                                </a:rPr>
                                <m:t>𝑃</m:t>
                              </m:r>
                            </m:sub>
                          </m:sSub>
                        </m:e>
                      </m:nary>
                      <m:r>
                        <a:rPr lang="en-US" sz="2400" b="0" i="1" dirty="0" smtClean="0">
                          <a:latin typeface="Cambria Math" panose="02040503050406030204" pitchFamily="18" charset="0"/>
                        </a:rPr>
                        <m:t>𝑃</m:t>
                      </m:r>
                    </m:oMath>
                  </m:oMathPara>
                </a14:m>
                <a:endParaRPr lang="en-US" sz="2400" dirty="0"/>
              </a:p>
              <a:p>
                <a:endParaRPr lang="en-US" sz="2400" dirty="0"/>
              </a:p>
              <a:p>
                <a:r>
                  <a:rPr lang="en-US" sz="2400" dirty="0"/>
                  <a:t>Pauli coefficients </a:t>
                </a:r>
                <a14:m>
                  <m:oMath xmlns:m="http://schemas.openxmlformats.org/officeDocument/2006/math">
                    <m:d>
                      <m:dPr>
                        <m:begChr m:val="{"/>
                        <m:endChr m:val="}"/>
                        <m:ctrlPr>
                          <a:rPr lang="en-US" sz="2400" b="0" i="1" dirty="0" smtClean="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𝛼</m:t>
                            </m:r>
                          </m:e>
                          <m:sub>
                            <m:r>
                              <a:rPr lang="en-US" sz="2400" b="0" i="1" dirty="0" smtClean="0">
                                <a:latin typeface="Cambria Math" panose="02040503050406030204" pitchFamily="18" charset="0"/>
                              </a:rPr>
                              <m:t>𝑃</m:t>
                            </m:r>
                          </m:sub>
                        </m:sSub>
                      </m:e>
                    </m:d>
                  </m:oMath>
                </a14:m>
                <a:r>
                  <a:rPr lang="en-US" sz="2400" dirty="0"/>
                  <a:t> behaves similarly to Fourier coefficients of Boolean function! </a:t>
                </a:r>
              </a:p>
            </p:txBody>
          </p:sp>
        </mc:Choice>
        <mc:Fallback xmlns="">
          <p:sp>
            <p:nvSpPr>
              <p:cNvPr id="34" name="TextBox 33">
                <a:extLst>
                  <a:ext uri="{FF2B5EF4-FFF2-40B4-BE49-F238E27FC236}">
                    <a16:creationId xmlns:a16="http://schemas.microsoft.com/office/drawing/2014/main" id="{57272D50-B5B6-F139-E212-900154D656AB}"/>
                  </a:ext>
                </a:extLst>
              </p:cNvPr>
              <p:cNvSpPr txBox="1">
                <a:spLocks noRot="1" noChangeAspect="1" noMove="1" noResize="1" noEditPoints="1" noAdjustHandles="1" noChangeArrowheads="1" noChangeShapeType="1" noTextEdit="1"/>
              </p:cNvSpPr>
              <p:nvPr/>
            </p:nvSpPr>
            <p:spPr>
              <a:xfrm>
                <a:off x="2807986" y="3325837"/>
                <a:ext cx="6958364" cy="2876108"/>
              </a:xfrm>
              <a:prstGeom prst="rect">
                <a:avLst/>
              </a:prstGeom>
              <a:blipFill>
                <a:blip r:embed="rId13"/>
                <a:stretch>
                  <a:fillRect l="-1460" t="-19824" b="-22467"/>
                </a:stretch>
              </a:blipFill>
            </p:spPr>
            <p:txBody>
              <a:bodyPr/>
              <a:lstStyle/>
              <a:p>
                <a:r>
                  <a:rPr lang="en-US">
                    <a:noFill/>
                  </a:rPr>
                  <a:t> </a:t>
                </a:r>
              </a:p>
            </p:txBody>
          </p:sp>
        </mc:Fallback>
      </mc:AlternateContent>
    </p:spTree>
    <p:extLst>
      <p:ext uri="{BB962C8B-B14F-4D97-AF65-F5344CB8AC3E}">
        <p14:creationId xmlns:p14="http://schemas.microsoft.com/office/powerpoint/2010/main" val="2885447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7659F205-6246-C726-22BD-60AA9BCD77B9}"/>
              </a:ext>
            </a:extLst>
          </p:cNvPr>
          <p:cNvSpPr/>
          <p:nvPr/>
        </p:nvSpPr>
        <p:spPr>
          <a:xfrm>
            <a:off x="527741" y="1601527"/>
            <a:ext cx="10972001" cy="4891347"/>
          </a:xfrm>
          <a:prstGeom prst="roundRect">
            <a:avLst/>
          </a:prstGeom>
          <a:solidFill>
            <a:schemeClr val="accent6">
              <a:lumMod val="20000"/>
              <a:lumOff val="80000"/>
              <a:alpha val="98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F8E5B-1090-72C4-D28D-A91C3B5EAE3A}"/>
              </a:ext>
            </a:extLst>
          </p:cNvPr>
          <p:cNvSpPr>
            <a:spLocks noGrp="1"/>
          </p:cNvSpPr>
          <p:nvPr>
            <p:ph type="title"/>
          </p:nvPr>
        </p:nvSpPr>
        <p:spPr/>
        <p:txBody>
          <a:bodyPr>
            <a:normAutofit/>
          </a:bodyPr>
          <a:lstStyle/>
          <a:p>
            <a:r>
              <a:rPr lang="en-US" sz="4000" dirty="0"/>
              <a:t>Pauli spectrum concentration of QAC</a:t>
            </a:r>
            <a:r>
              <a:rPr lang="en-US" sz="4000" baseline="30000" dirty="0"/>
              <a:t>0</a:t>
            </a:r>
            <a:r>
              <a:rPr lang="en-US" sz="4000" dirty="0"/>
              <a:t>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A5A3F0A-48E5-8AE2-DF20-95108F32843E}"/>
                  </a:ext>
                </a:extLst>
              </p:cNvPr>
              <p:cNvSpPr>
                <a:spLocks noGrp="1"/>
              </p:cNvSpPr>
              <p:nvPr>
                <p:ph idx="1"/>
              </p:nvPr>
            </p:nvSpPr>
            <p:spPr/>
            <p:txBody>
              <a:bodyPr/>
              <a:lstStyle/>
              <a:p>
                <a:pPr marL="0" indent="0">
                  <a:buNone/>
                </a:pPr>
                <a:r>
                  <a:rPr lang="en-US" b="1" dirty="0"/>
                  <a:t>Theorem</a:t>
                </a:r>
                <a:r>
                  <a:rPr lang="en-US" dirty="0"/>
                  <a:t> </a:t>
                </a:r>
                <a:r>
                  <a:rPr lang="en-US" sz="2400" dirty="0">
                    <a:solidFill>
                      <a:schemeClr val="bg1">
                        <a:lumMod val="50000"/>
                      </a:schemeClr>
                    </a:solidFill>
                  </a:rPr>
                  <a:t>(</a:t>
                </a:r>
                <a:r>
                  <a:rPr lang="en-US" sz="2400" dirty="0" err="1">
                    <a:solidFill>
                      <a:schemeClr val="bg1">
                        <a:lumMod val="50000"/>
                      </a:schemeClr>
                    </a:solidFill>
                  </a:rPr>
                  <a:t>Nadimpalli</a:t>
                </a:r>
                <a:r>
                  <a:rPr lang="en-US" sz="2400" dirty="0">
                    <a:solidFill>
                      <a:schemeClr val="bg1">
                        <a:lumMod val="50000"/>
                      </a:schemeClr>
                    </a:solidFill>
                  </a:rPr>
                  <a:t>, Parham, Vasconcelos, Y. ‘24)</a:t>
                </a:r>
              </a:p>
              <a:p>
                <a:pPr marL="0" indent="0">
                  <a:buNone/>
                </a:pPr>
                <a:r>
                  <a:rPr lang="en-US" dirty="0"/>
                  <a:t>If </a:t>
                </a:r>
                <a14:m>
                  <m:oMath xmlns:m="http://schemas.openxmlformats.org/officeDocument/2006/math">
                    <m:r>
                      <a:rPr lang="en-US" b="0" i="1" smtClean="0">
                        <a:latin typeface="Cambria Math" panose="02040503050406030204" pitchFamily="18" charset="0"/>
                      </a:rPr>
                      <m:t>𝐶</m:t>
                    </m:r>
                  </m:oMath>
                </a14:m>
                <a:r>
                  <a:rPr lang="en-US" dirty="0"/>
                  <a:t> is computable by depth-</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 </m:t>
                    </m:r>
                  </m:oMath>
                </a14:m>
                <a:r>
                  <a:rPr lang="en-US" dirty="0"/>
                  <a:t>size-</a:t>
                </a:r>
                <a14:m>
                  <m:oMath xmlns:m="http://schemas.openxmlformats.org/officeDocument/2006/math">
                    <m:r>
                      <a:rPr lang="en-US" i="1" smtClean="0">
                        <a:latin typeface="Cambria Math" panose="02040503050406030204" pitchFamily="18" charset="0"/>
                      </a:rPr>
                      <m:t>𝑠</m:t>
                    </m:r>
                  </m:oMath>
                </a14:m>
                <a:r>
                  <a:rPr lang="en-US" dirty="0"/>
                  <a:t> QAC</a:t>
                </a:r>
                <a:r>
                  <a:rPr lang="en-US" baseline="30000" dirty="0"/>
                  <a:t>0</a:t>
                </a:r>
                <a:r>
                  <a:rPr lang="en-US" dirty="0"/>
                  <a:t> circuit with </a:t>
                </a:r>
                <a14:m>
                  <m:oMath xmlns:m="http://schemas.openxmlformats.org/officeDocument/2006/math">
                    <m:r>
                      <a:rPr lang="en-US" b="0" i="1" smtClean="0">
                        <a:latin typeface="Cambria Math" panose="02040503050406030204" pitchFamily="18" charset="0"/>
                      </a:rPr>
                      <m:t>𝑎</m:t>
                    </m:r>
                  </m:oMath>
                </a14:m>
                <a:r>
                  <a:rPr lang="en-US" dirty="0"/>
                  <a:t> ancilla qubits, then its Pauli spectrum concentrates on low degree coefficients: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𝑊</m:t>
                          </m:r>
                        </m:e>
                        <m:sup>
                          <m:r>
                            <a:rPr lang="en-US" sz="2800" b="0" i="1" smtClean="0">
                              <a:latin typeface="Cambria Math" panose="02040503050406030204" pitchFamily="18" charset="0"/>
                            </a:rPr>
                            <m:t>&gt;</m:t>
                          </m:r>
                          <m:r>
                            <a:rPr lang="en-US" sz="2800" b="0" i="1" smtClean="0">
                              <a:latin typeface="Cambria Math" panose="02040503050406030204" pitchFamily="18" charset="0"/>
                            </a:rPr>
                            <m:t>𝑘</m:t>
                          </m:r>
                        </m:sup>
                      </m:sSup>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Φ</m:t>
                              </m:r>
                            </m:e>
                            <m:sub>
                              <m:r>
                                <a:rPr lang="en-US" sz="2800" b="0" i="1" smtClean="0">
                                  <a:latin typeface="Cambria Math" panose="02040503050406030204" pitchFamily="18" charset="0"/>
                                </a:rPr>
                                <m:t>𝐶</m:t>
                              </m:r>
                            </m:sub>
                          </m:sSub>
                        </m:e>
                      </m:d>
                      <m:r>
                        <a:rPr lang="en-US" sz="2800" b="0" i="1" smtClean="0">
                          <a:latin typeface="Cambria Math" panose="02040503050406030204" pitchFamily="18" charset="0"/>
                        </a:rPr>
                        <m:t>≤</m:t>
                      </m:r>
                      <m:r>
                        <a:rPr lang="en-US" sz="2800" b="0" i="1" smtClean="0">
                          <a:latin typeface="Cambria Math" panose="02040503050406030204" pitchFamily="18" charset="0"/>
                        </a:rPr>
                        <m:t>𝑝𝑜𝑙𝑦</m:t>
                      </m:r>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1/</m:t>
                                  </m:r>
                                  <m:r>
                                    <a:rPr lang="en-US" sz="2800" b="0" i="1" smtClean="0">
                                      <a:latin typeface="Cambria Math" panose="02040503050406030204" pitchFamily="18" charset="0"/>
                                    </a:rPr>
                                    <m:t>𝑑</m:t>
                                  </m:r>
                                </m:sup>
                              </m:sSup>
                            </m:e>
                          </m:d>
                        </m:sup>
                      </m:sSup>
                      <m:r>
                        <a:rPr lang="en-US" sz="2800"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𝑎</m:t>
                          </m:r>
                        </m:sup>
                      </m:sSup>
                    </m:oMath>
                  </m:oMathPara>
                </a14:m>
                <a:endParaRPr lang="en-US" sz="2800" dirty="0"/>
              </a:p>
              <a:p>
                <a:pPr marL="0" indent="0">
                  <a:buNone/>
                </a:pPr>
                <a:endParaRPr lang="en-US" dirty="0"/>
              </a:p>
            </p:txBody>
          </p:sp>
        </mc:Choice>
        <mc:Fallback>
          <p:sp>
            <p:nvSpPr>
              <p:cNvPr id="3" name="Content Placeholder 2">
                <a:extLst>
                  <a:ext uri="{FF2B5EF4-FFF2-40B4-BE49-F238E27FC236}">
                    <a16:creationId xmlns:a16="http://schemas.microsoft.com/office/drawing/2014/main" id="{EA5A3F0A-48E5-8AE2-DF20-95108F32843E}"/>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363353A4-2E91-33B9-181D-B4AB6420515B}"/>
              </a:ext>
            </a:extLst>
          </p:cNvPr>
          <p:cNvSpPr/>
          <p:nvPr/>
        </p:nvSpPr>
        <p:spPr>
          <a:xfrm rot="16200000">
            <a:off x="6337637" y="3190192"/>
            <a:ext cx="361387" cy="2368661"/>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E22CF23F-6344-3961-28A7-ECDFE52D95B5}"/>
              </a:ext>
            </a:extLst>
          </p:cNvPr>
          <p:cNvSpPr txBox="1"/>
          <p:nvPr/>
        </p:nvSpPr>
        <p:spPr>
          <a:xfrm>
            <a:off x="5903957" y="4610141"/>
            <a:ext cx="1651000" cy="646331"/>
          </a:xfrm>
          <a:prstGeom prst="rect">
            <a:avLst/>
          </a:prstGeom>
          <a:noFill/>
        </p:spPr>
        <p:txBody>
          <a:bodyPr wrap="square">
            <a:spAutoFit/>
          </a:bodyPr>
          <a:lstStyle/>
          <a:p>
            <a:pPr algn="ctr"/>
            <a:r>
              <a:rPr lang="en-US" dirty="0"/>
              <a:t>Resembles classical LMN!</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FB3A2A8-5B04-6B67-4AA9-F95B930432C1}"/>
                  </a:ext>
                </a:extLst>
              </p:cNvPr>
              <p:cNvSpPr txBox="1"/>
              <p:nvPr/>
            </p:nvSpPr>
            <p:spPr>
              <a:xfrm>
                <a:off x="8123488" y="4969917"/>
                <a:ext cx="2816951" cy="923330"/>
              </a:xfrm>
              <a:prstGeom prst="rect">
                <a:avLst/>
              </a:prstGeom>
              <a:noFill/>
            </p:spPr>
            <p:txBody>
              <a:bodyPr wrap="square">
                <a:spAutoFit/>
              </a:bodyPr>
              <a:lstStyle/>
              <a:p>
                <a:pPr algn="ctr"/>
                <a:r>
                  <a:rPr lang="en-US" dirty="0"/>
                  <a:t>Polynomial dependence on </a:t>
                </a:r>
                <a:br>
                  <a:rPr lang="en-US" dirty="0"/>
                </a:br>
                <a:r>
                  <a:rPr lang="en-US" dirty="0"/>
                  <a:t>ancilla qubits implies</a:t>
                </a:r>
                <a:br>
                  <a:rPr lang="en-US" dirty="0"/>
                </a:br>
                <a:r>
                  <a:rPr lang="en-US" dirty="0"/>
                  <a:t>QAC</a:t>
                </a:r>
                <a:r>
                  <a:rPr lang="en-US" baseline="30000" dirty="0"/>
                  <a:t>0 </a:t>
                </a:r>
                <a14:m>
                  <m:oMath xmlns:m="http://schemas.openxmlformats.org/officeDocument/2006/math">
                    <m:r>
                      <a:rPr lang="en-US" b="0" i="1" smtClean="0">
                        <a:latin typeface="Cambria Math" panose="02040503050406030204" pitchFamily="18" charset="0"/>
                      </a:rPr>
                      <m:t>≠</m:t>
                    </m:r>
                  </m:oMath>
                </a14:m>
                <a:r>
                  <a:rPr lang="en-US" dirty="0"/>
                  <a:t> QAC</a:t>
                </a:r>
                <a:r>
                  <a:rPr lang="en-US" baseline="30000" dirty="0"/>
                  <a:t>0</a:t>
                </a:r>
                <a:r>
                  <a:rPr lang="en-US" baseline="-25000" dirty="0"/>
                  <a:t>f</a:t>
                </a:r>
              </a:p>
            </p:txBody>
          </p:sp>
        </mc:Choice>
        <mc:Fallback>
          <p:sp>
            <p:nvSpPr>
              <p:cNvPr id="6" name="TextBox 5">
                <a:extLst>
                  <a:ext uri="{FF2B5EF4-FFF2-40B4-BE49-F238E27FC236}">
                    <a16:creationId xmlns:a16="http://schemas.microsoft.com/office/drawing/2014/main" id="{DFB3A2A8-5B04-6B67-4AA9-F95B930432C1}"/>
                  </a:ext>
                </a:extLst>
              </p:cNvPr>
              <p:cNvSpPr txBox="1">
                <a:spLocks noRot="1" noChangeAspect="1" noMove="1" noResize="1" noEditPoints="1" noAdjustHandles="1" noChangeArrowheads="1" noChangeShapeType="1" noTextEdit="1"/>
              </p:cNvSpPr>
              <p:nvPr/>
            </p:nvSpPr>
            <p:spPr>
              <a:xfrm>
                <a:off x="8123488" y="4969917"/>
                <a:ext cx="2816951" cy="923330"/>
              </a:xfrm>
              <a:prstGeom prst="rect">
                <a:avLst/>
              </a:prstGeom>
              <a:blipFill>
                <a:blip r:embed="rId3"/>
                <a:stretch>
                  <a:fillRect t="-2703" r="-1794" b="-9459"/>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EAAB6A23-3887-E697-8707-1DC761235145}"/>
              </a:ext>
            </a:extLst>
          </p:cNvPr>
          <p:cNvCxnSpPr>
            <a:cxnSpLocks/>
          </p:cNvCxnSpPr>
          <p:nvPr/>
        </p:nvCxnSpPr>
        <p:spPr>
          <a:xfrm flipH="1" flipV="1">
            <a:off x="8625202" y="4153543"/>
            <a:ext cx="375431" cy="7797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D874FC9-EF00-3F38-221A-889B95E5D3D3}"/>
              </a:ext>
            </a:extLst>
          </p:cNvPr>
          <p:cNvCxnSpPr>
            <a:cxnSpLocks/>
          </p:cNvCxnSpPr>
          <p:nvPr/>
        </p:nvCxnSpPr>
        <p:spPr>
          <a:xfrm flipV="1">
            <a:off x="3378631" y="4153543"/>
            <a:ext cx="556245" cy="60443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1E6765C-3B7A-D14E-86BF-F5582667444F}"/>
                  </a:ext>
                </a:extLst>
              </p:cNvPr>
              <p:cNvSpPr txBox="1"/>
              <p:nvPr/>
            </p:nvSpPr>
            <p:spPr>
              <a:xfrm>
                <a:off x="2249345" y="4807021"/>
                <a:ext cx="1956267" cy="1200329"/>
              </a:xfrm>
              <a:prstGeom prst="rect">
                <a:avLst/>
              </a:prstGeom>
              <a:noFill/>
            </p:spPr>
            <p:txBody>
              <a:bodyPr wrap="square">
                <a:spAutoFit/>
              </a:bodyPr>
              <a:lstStyle/>
              <a:p>
                <a:pPr algn="ctr"/>
                <a:r>
                  <a:rPr lang="en-US" dirty="0"/>
                  <a:t>Sum of squares of Pauli coefficients of degree greater than </a:t>
                </a:r>
                <a14:m>
                  <m:oMath xmlns:m="http://schemas.openxmlformats.org/officeDocument/2006/math">
                    <m:r>
                      <a:rPr lang="en-US" sz="1800" b="0" i="1" smtClean="0">
                        <a:latin typeface="Cambria Math" panose="02040503050406030204" pitchFamily="18" charset="0"/>
                      </a:rPr>
                      <m:t>𝑘</m:t>
                    </m:r>
                  </m:oMath>
                </a14:m>
                <a:endParaRPr lang="en-US" dirty="0"/>
              </a:p>
            </p:txBody>
          </p:sp>
        </mc:Choice>
        <mc:Fallback xmlns="">
          <p:sp>
            <p:nvSpPr>
              <p:cNvPr id="12" name="TextBox 11">
                <a:extLst>
                  <a:ext uri="{FF2B5EF4-FFF2-40B4-BE49-F238E27FC236}">
                    <a16:creationId xmlns:a16="http://schemas.microsoft.com/office/drawing/2014/main" id="{01E6765C-3B7A-D14E-86BF-F5582667444F}"/>
                  </a:ext>
                </a:extLst>
              </p:cNvPr>
              <p:cNvSpPr txBox="1">
                <a:spLocks noRot="1" noChangeAspect="1" noMove="1" noResize="1" noEditPoints="1" noAdjustHandles="1" noChangeArrowheads="1" noChangeShapeType="1" noTextEdit="1"/>
              </p:cNvSpPr>
              <p:nvPr/>
            </p:nvSpPr>
            <p:spPr>
              <a:xfrm>
                <a:off x="2249345" y="4807021"/>
                <a:ext cx="1956267" cy="1200329"/>
              </a:xfrm>
              <a:prstGeom prst="rect">
                <a:avLst/>
              </a:prstGeom>
              <a:blipFill>
                <a:blip r:embed="rId4"/>
                <a:stretch>
                  <a:fillRect t="-2105" r="-2581" b="-8421"/>
                </a:stretch>
              </a:blipFill>
            </p:spPr>
            <p:txBody>
              <a:bodyPr/>
              <a:lstStyle/>
              <a:p>
                <a:r>
                  <a:rPr lang="en-US">
                    <a:noFill/>
                  </a:rPr>
                  <a:t> </a:t>
                </a:r>
              </a:p>
            </p:txBody>
          </p:sp>
        </mc:Fallback>
      </mc:AlternateContent>
    </p:spTree>
    <p:extLst>
      <p:ext uri="{BB962C8B-B14F-4D97-AF65-F5344CB8AC3E}">
        <p14:creationId xmlns:p14="http://schemas.microsoft.com/office/powerpoint/2010/main" val="331642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2D0C7-7FEA-A30D-E009-0B80C5756F5F}"/>
            </a:ext>
          </a:extLst>
        </p:cNvPr>
        <p:cNvGrpSpPr/>
        <p:nvPr/>
      </p:nvGrpSpPr>
      <p:grpSpPr>
        <a:xfrm>
          <a:off x="0" y="0"/>
          <a:ext cx="0" cy="0"/>
          <a:chOff x="0" y="0"/>
          <a:chExt cx="0" cy="0"/>
        </a:xfrm>
      </p:grpSpPr>
      <p:sp>
        <p:nvSpPr>
          <p:cNvPr id="13" name="Rounded Rectangle 12">
            <a:extLst>
              <a:ext uri="{FF2B5EF4-FFF2-40B4-BE49-F238E27FC236}">
                <a16:creationId xmlns:a16="http://schemas.microsoft.com/office/drawing/2014/main" id="{90F7C8BC-2C79-7709-5DE2-65974C106092}"/>
              </a:ext>
            </a:extLst>
          </p:cNvPr>
          <p:cNvSpPr/>
          <p:nvPr/>
        </p:nvSpPr>
        <p:spPr>
          <a:xfrm>
            <a:off x="527741" y="1601527"/>
            <a:ext cx="10972001" cy="4891347"/>
          </a:xfrm>
          <a:prstGeom prst="roundRect">
            <a:avLst/>
          </a:prstGeom>
          <a:solidFill>
            <a:schemeClr val="accent6">
              <a:lumMod val="20000"/>
              <a:lumOff val="80000"/>
              <a:alpha val="98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9561F-7416-4272-3692-C717EBA72AE7}"/>
              </a:ext>
            </a:extLst>
          </p:cNvPr>
          <p:cNvSpPr>
            <a:spLocks noGrp="1"/>
          </p:cNvSpPr>
          <p:nvPr>
            <p:ph type="title"/>
          </p:nvPr>
        </p:nvSpPr>
        <p:spPr/>
        <p:txBody>
          <a:bodyPr>
            <a:normAutofit/>
          </a:bodyPr>
          <a:lstStyle/>
          <a:p>
            <a:r>
              <a:rPr lang="en-US" sz="4000" dirty="0"/>
              <a:t>Pauli spectrum concentration of QAC</a:t>
            </a:r>
            <a:r>
              <a:rPr lang="en-US" sz="4000" baseline="30000" dirty="0"/>
              <a:t>0</a:t>
            </a:r>
            <a:r>
              <a:rPr lang="en-US" sz="4000" dirty="0"/>
              <a:t>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9A7908B-43A4-93F7-E368-77E9B408D41D}"/>
                  </a:ext>
                </a:extLst>
              </p:cNvPr>
              <p:cNvSpPr>
                <a:spLocks noGrp="1"/>
              </p:cNvSpPr>
              <p:nvPr>
                <p:ph idx="1"/>
              </p:nvPr>
            </p:nvSpPr>
            <p:spPr>
              <a:xfrm>
                <a:off x="838200" y="1825625"/>
                <a:ext cx="10515600" cy="2650820"/>
              </a:xfrm>
            </p:spPr>
            <p:txBody>
              <a:bodyPr/>
              <a:lstStyle/>
              <a:p>
                <a:pPr marL="0" indent="0">
                  <a:buNone/>
                </a:pPr>
                <a:r>
                  <a:rPr lang="en-US" b="1" dirty="0"/>
                  <a:t>Theorem</a:t>
                </a:r>
                <a:r>
                  <a:rPr lang="en-US" dirty="0"/>
                  <a:t> </a:t>
                </a:r>
                <a:r>
                  <a:rPr lang="en-US" sz="2400" dirty="0">
                    <a:solidFill>
                      <a:schemeClr val="bg1">
                        <a:lumMod val="50000"/>
                      </a:schemeClr>
                    </a:solidFill>
                  </a:rPr>
                  <a:t>(</a:t>
                </a:r>
                <a:r>
                  <a:rPr lang="en-US" sz="2400" dirty="0" err="1">
                    <a:solidFill>
                      <a:schemeClr val="bg1">
                        <a:lumMod val="50000"/>
                      </a:schemeClr>
                    </a:solidFill>
                  </a:rPr>
                  <a:t>Nadimpalli</a:t>
                </a:r>
                <a:r>
                  <a:rPr lang="en-US" sz="2400" dirty="0">
                    <a:solidFill>
                      <a:schemeClr val="bg1">
                        <a:lumMod val="50000"/>
                      </a:schemeClr>
                    </a:solidFill>
                  </a:rPr>
                  <a:t>, Parham, Vasconcelos, Y. ‘24)</a:t>
                </a:r>
              </a:p>
              <a:p>
                <a:pPr marL="0" indent="0">
                  <a:buNone/>
                </a:pPr>
                <a:r>
                  <a:rPr lang="en-US" dirty="0"/>
                  <a:t>If </a:t>
                </a:r>
                <a14:m>
                  <m:oMath xmlns:m="http://schemas.openxmlformats.org/officeDocument/2006/math">
                    <m:r>
                      <a:rPr lang="en-US" b="0" i="1" smtClean="0">
                        <a:latin typeface="Cambria Math" panose="02040503050406030204" pitchFamily="18" charset="0"/>
                      </a:rPr>
                      <m:t>𝐶</m:t>
                    </m:r>
                  </m:oMath>
                </a14:m>
                <a:r>
                  <a:rPr lang="en-US" dirty="0"/>
                  <a:t> is computable by depth-</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 </m:t>
                    </m:r>
                  </m:oMath>
                </a14:m>
                <a:r>
                  <a:rPr lang="en-US" dirty="0"/>
                  <a:t>size-</a:t>
                </a:r>
                <a14:m>
                  <m:oMath xmlns:m="http://schemas.openxmlformats.org/officeDocument/2006/math">
                    <m:r>
                      <a:rPr lang="en-US" i="1" smtClean="0">
                        <a:latin typeface="Cambria Math" panose="02040503050406030204" pitchFamily="18" charset="0"/>
                      </a:rPr>
                      <m:t>𝑠</m:t>
                    </m:r>
                  </m:oMath>
                </a14:m>
                <a:r>
                  <a:rPr lang="en-US" dirty="0"/>
                  <a:t> QAC</a:t>
                </a:r>
                <a:r>
                  <a:rPr lang="en-US" baseline="30000" dirty="0"/>
                  <a:t>0</a:t>
                </a:r>
                <a:r>
                  <a:rPr lang="en-US" dirty="0"/>
                  <a:t> circuit with </a:t>
                </a:r>
                <a14:m>
                  <m:oMath xmlns:m="http://schemas.openxmlformats.org/officeDocument/2006/math">
                    <m:r>
                      <a:rPr lang="en-US" b="0" i="1" smtClean="0">
                        <a:latin typeface="Cambria Math" panose="02040503050406030204" pitchFamily="18" charset="0"/>
                      </a:rPr>
                      <m:t>𝑎</m:t>
                    </m:r>
                  </m:oMath>
                </a14:m>
                <a:r>
                  <a:rPr lang="en-US" dirty="0"/>
                  <a:t> ancilla qubits, then its Pauli spectrum concentrates on low degree coefficients: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𝑊</m:t>
                          </m:r>
                        </m:e>
                        <m:sup>
                          <m:r>
                            <a:rPr lang="en-US" sz="2800" b="0" i="1" smtClean="0">
                              <a:latin typeface="Cambria Math" panose="02040503050406030204" pitchFamily="18" charset="0"/>
                            </a:rPr>
                            <m:t>&gt;</m:t>
                          </m:r>
                          <m:r>
                            <a:rPr lang="en-US" sz="2800" b="0" i="1" smtClean="0">
                              <a:latin typeface="Cambria Math" panose="02040503050406030204" pitchFamily="18" charset="0"/>
                            </a:rPr>
                            <m:t>𝑘</m:t>
                          </m:r>
                        </m:sup>
                      </m:sSup>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Φ</m:t>
                              </m:r>
                            </m:e>
                            <m:sub>
                              <m:r>
                                <a:rPr lang="en-US" sz="2800" b="0" i="1" smtClean="0">
                                  <a:latin typeface="Cambria Math" panose="02040503050406030204" pitchFamily="18" charset="0"/>
                                </a:rPr>
                                <m:t>𝐶</m:t>
                              </m:r>
                            </m:sub>
                          </m:sSub>
                        </m:e>
                      </m:d>
                      <m:r>
                        <a:rPr lang="en-US" sz="2800" b="0" i="1" smtClean="0">
                          <a:latin typeface="Cambria Math" panose="02040503050406030204" pitchFamily="18" charset="0"/>
                        </a:rPr>
                        <m:t>≤</m:t>
                      </m:r>
                      <m:r>
                        <a:rPr lang="en-US" sz="2800" b="0" i="1" smtClean="0">
                          <a:latin typeface="Cambria Math" panose="02040503050406030204" pitchFamily="18" charset="0"/>
                        </a:rPr>
                        <m:t>𝑝𝑜𝑙𝑦</m:t>
                      </m:r>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1/</m:t>
                                  </m:r>
                                  <m:r>
                                    <a:rPr lang="en-US" sz="2800" b="0" i="1" smtClean="0">
                                      <a:latin typeface="Cambria Math" panose="02040503050406030204" pitchFamily="18" charset="0"/>
                                    </a:rPr>
                                    <m:t>𝑑</m:t>
                                  </m:r>
                                </m:sup>
                              </m:sSup>
                            </m:e>
                          </m:d>
                        </m:sup>
                      </m:sSup>
                      <m:r>
                        <a:rPr lang="en-US" sz="2800"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𝑎</m:t>
                          </m:r>
                        </m:sup>
                      </m:sSup>
                    </m:oMath>
                  </m:oMathPara>
                </a14:m>
                <a:endParaRPr lang="en-US" sz="2800" dirty="0"/>
              </a:p>
              <a:p>
                <a:pPr marL="0" indent="0">
                  <a:buNone/>
                </a:pPr>
                <a:endParaRPr lang="en-US" dirty="0"/>
              </a:p>
            </p:txBody>
          </p:sp>
        </mc:Choice>
        <mc:Fallback>
          <p:sp>
            <p:nvSpPr>
              <p:cNvPr id="3" name="Content Placeholder 2">
                <a:extLst>
                  <a:ext uri="{FF2B5EF4-FFF2-40B4-BE49-F238E27FC236}">
                    <a16:creationId xmlns:a16="http://schemas.microsoft.com/office/drawing/2014/main" id="{D9A7908B-43A4-93F7-E368-77E9B408D41D}"/>
                  </a:ext>
                </a:extLst>
              </p:cNvPr>
              <p:cNvSpPr>
                <a:spLocks noGrp="1" noRot="1" noChangeAspect="1" noMove="1" noResize="1" noEditPoints="1" noAdjustHandles="1" noChangeArrowheads="1" noChangeShapeType="1" noTextEdit="1"/>
              </p:cNvSpPr>
              <p:nvPr>
                <p:ph idx="1"/>
              </p:nvPr>
            </p:nvSpPr>
            <p:spPr>
              <a:xfrm>
                <a:off x="838200" y="1825625"/>
                <a:ext cx="10515600" cy="2650820"/>
              </a:xfrm>
              <a:blipFill>
                <a:blip r:embed="rId2"/>
                <a:stretch>
                  <a:fillRect l="-1206" t="-381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7088B489-C558-B449-AC11-2C2B286987E0}"/>
              </a:ext>
            </a:extLst>
          </p:cNvPr>
          <p:cNvPicPr>
            <a:picLocks noChangeAspect="1"/>
          </p:cNvPicPr>
          <p:nvPr/>
        </p:nvPicPr>
        <p:blipFill>
          <a:blip r:embed="rId3"/>
          <a:srcRect l="18576"/>
          <a:stretch/>
        </p:blipFill>
        <p:spPr>
          <a:xfrm>
            <a:off x="7983020" y="4677797"/>
            <a:ext cx="3224449" cy="1613725"/>
          </a:xfrm>
          <a:prstGeom prst="rect">
            <a:avLst/>
          </a:prstGeom>
        </p:spPr>
      </p:pic>
      <p:sp>
        <p:nvSpPr>
          <p:cNvPr id="10" name="Rectangle 9">
            <a:extLst>
              <a:ext uri="{FF2B5EF4-FFF2-40B4-BE49-F238E27FC236}">
                <a16:creationId xmlns:a16="http://schemas.microsoft.com/office/drawing/2014/main" id="{AB88937B-DF29-329E-5301-0E3AD68EAD97}"/>
              </a:ext>
            </a:extLst>
          </p:cNvPr>
          <p:cNvSpPr/>
          <p:nvPr/>
        </p:nvSpPr>
        <p:spPr>
          <a:xfrm>
            <a:off x="8620018" y="5004756"/>
            <a:ext cx="647272" cy="5034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CD0E2E7F-E477-C2E9-F47C-953692B7CEA0}"/>
              </a:ext>
            </a:extLst>
          </p:cNvPr>
          <p:cNvSpPr txBox="1">
            <a:spLocks/>
          </p:cNvSpPr>
          <p:nvPr/>
        </p:nvSpPr>
        <p:spPr>
          <a:xfrm>
            <a:off x="838200" y="4266608"/>
            <a:ext cx="6852547" cy="2650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Corollaries</a:t>
            </a:r>
            <a:r>
              <a:rPr lang="en-US" sz="2400" dirty="0"/>
              <a:t> </a:t>
            </a:r>
          </a:p>
          <a:p>
            <a:pPr marL="0" indent="0">
              <a:buFont typeface="Arial" panose="020B0604020202020204" pitchFamily="34" charset="0"/>
              <a:buNone/>
            </a:pPr>
            <a:r>
              <a:rPr lang="en-US" sz="2400" dirty="0"/>
              <a:t>Poly-size QAC</a:t>
            </a:r>
            <a:r>
              <a:rPr lang="en-US" sz="2400" baseline="30000" dirty="0"/>
              <a:t>0</a:t>
            </a:r>
            <a:r>
              <a:rPr lang="en-US" sz="2400" dirty="0"/>
              <a:t> circuit with few ancilla qubits</a:t>
            </a:r>
          </a:p>
          <a:p>
            <a:pPr marL="514350" indent="-514350">
              <a:buFont typeface="Arial" panose="020B0604020202020204" pitchFamily="34" charset="0"/>
              <a:buAutoNum type="arabicPeriod"/>
            </a:pPr>
            <a:r>
              <a:rPr lang="en-US" sz="2400" dirty="0"/>
              <a:t>Cannot approximate PARITY or MAJORITY</a:t>
            </a:r>
          </a:p>
          <a:p>
            <a:pPr marL="514350" indent="-514350">
              <a:buFont typeface="Arial" panose="020B0604020202020204" pitchFamily="34" charset="0"/>
              <a:buAutoNum type="arabicPeriod"/>
            </a:pPr>
            <a:r>
              <a:rPr lang="en-US" sz="2400" dirty="0"/>
              <a:t>Can be learned in </a:t>
            </a:r>
            <a:r>
              <a:rPr lang="en-US" sz="2400" dirty="0" err="1"/>
              <a:t>quasipoly</a:t>
            </a:r>
            <a:r>
              <a:rPr lang="en-US" sz="2400" dirty="0"/>
              <a:t> time from Choi state samples.</a:t>
            </a:r>
          </a:p>
        </p:txBody>
      </p:sp>
    </p:spTree>
    <p:extLst>
      <p:ext uri="{BB962C8B-B14F-4D97-AF65-F5344CB8AC3E}">
        <p14:creationId xmlns:p14="http://schemas.microsoft.com/office/powerpoint/2010/main" val="2184792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B7B1-2206-1EF6-2562-6F84701E3FDE}"/>
              </a:ext>
            </a:extLst>
          </p:cNvPr>
          <p:cNvSpPr>
            <a:spLocks noGrp="1"/>
          </p:cNvSpPr>
          <p:nvPr>
            <p:ph type="title"/>
          </p:nvPr>
        </p:nvSpPr>
        <p:spPr/>
        <p:txBody>
          <a:bodyPr/>
          <a:lstStyle/>
          <a:p>
            <a:r>
              <a:rPr lang="en-US" dirty="0"/>
              <a:t>The Magic Hierarchy</a:t>
            </a:r>
          </a:p>
        </p:txBody>
      </p:sp>
      <p:sp>
        <p:nvSpPr>
          <p:cNvPr id="3" name="Content Placeholder 2">
            <a:extLst>
              <a:ext uri="{FF2B5EF4-FFF2-40B4-BE49-F238E27FC236}">
                <a16:creationId xmlns:a16="http://schemas.microsoft.com/office/drawing/2014/main" id="{96F9925B-46F4-F137-6996-0BB4158A5AEB}"/>
              </a:ext>
            </a:extLst>
          </p:cNvPr>
          <p:cNvSpPr>
            <a:spLocks noGrp="1"/>
          </p:cNvSpPr>
          <p:nvPr>
            <p:ph idx="1"/>
          </p:nvPr>
        </p:nvSpPr>
        <p:spPr>
          <a:xfrm>
            <a:off x="838200" y="1825625"/>
            <a:ext cx="10515600" cy="4844116"/>
          </a:xfrm>
        </p:spPr>
        <p:txBody>
          <a:bodyPr>
            <a:normAutofit/>
          </a:bodyPr>
          <a:lstStyle/>
          <a:p>
            <a:r>
              <a:rPr lang="en-US" sz="2600" dirty="0"/>
              <a:t>Natalie Parham recently introduced the </a:t>
            </a:r>
            <a:r>
              <a:rPr lang="en-US" sz="2600" b="1" i="1" dirty="0"/>
              <a:t>Magic Hierarchy </a:t>
            </a:r>
            <a:r>
              <a:rPr lang="en-US" sz="2600" dirty="0"/>
              <a:t>(MH),</a:t>
            </a:r>
            <a:br>
              <a:rPr lang="en-US" sz="2600" dirty="0"/>
            </a:br>
            <a:r>
              <a:rPr lang="en-US" sz="2600" dirty="0"/>
              <a:t>a  circuit model consisting of O(1)-alternations of Clifford and QNC</a:t>
            </a:r>
            <a:r>
              <a:rPr lang="en-US" sz="2600" baseline="30000" dirty="0"/>
              <a:t>0</a:t>
            </a:r>
            <a:r>
              <a:rPr lang="en-US" sz="2600" dirty="0"/>
              <a:t> circuits.</a:t>
            </a:r>
            <a:endParaRPr lang="en-US" sz="12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r>
              <a:rPr lang="en-US" sz="2600" dirty="0"/>
              <a:t>MH is equivalent to </a:t>
            </a:r>
          </a:p>
          <a:p>
            <a:pPr lvl="1"/>
            <a:r>
              <a:rPr lang="en-US" sz="2600" dirty="0"/>
              <a:t>QAC</a:t>
            </a:r>
            <a:r>
              <a:rPr lang="en-US" sz="2600" baseline="30000" dirty="0"/>
              <a:t>0</a:t>
            </a:r>
            <a:r>
              <a:rPr lang="en-US" sz="2600" baseline="-25000" dirty="0"/>
              <a:t>f</a:t>
            </a:r>
          </a:p>
          <a:p>
            <a:pPr lvl="1"/>
            <a:r>
              <a:rPr lang="en-US" sz="2600" dirty="0"/>
              <a:t>O(1)-depth dynamic circuits with parity processing</a:t>
            </a:r>
          </a:p>
          <a:p>
            <a:pPr lvl="1"/>
            <a:r>
              <a:rPr lang="en-US" sz="2600" dirty="0"/>
              <a:t>O(1) T-depth circuits* </a:t>
            </a:r>
          </a:p>
          <a:p>
            <a:endParaRPr lang="en-US" sz="2600" dirty="0"/>
          </a:p>
        </p:txBody>
      </p:sp>
      <p:pic>
        <p:nvPicPr>
          <p:cNvPr id="4" name="Picture 3">
            <a:extLst>
              <a:ext uri="{FF2B5EF4-FFF2-40B4-BE49-F238E27FC236}">
                <a16:creationId xmlns:a16="http://schemas.microsoft.com/office/drawing/2014/main" id="{B2F5DBA7-908B-4720-C079-221C655E6A66}"/>
              </a:ext>
            </a:extLst>
          </p:cNvPr>
          <p:cNvPicPr>
            <a:picLocks noChangeAspect="1"/>
          </p:cNvPicPr>
          <p:nvPr/>
        </p:nvPicPr>
        <p:blipFill>
          <a:blip r:embed="rId2"/>
          <a:stretch>
            <a:fillRect/>
          </a:stretch>
        </p:blipFill>
        <p:spPr>
          <a:xfrm>
            <a:off x="3183694" y="2872789"/>
            <a:ext cx="5519811" cy="1556310"/>
          </a:xfrm>
          <a:prstGeom prst="rect">
            <a:avLst/>
          </a:prstGeom>
        </p:spPr>
      </p:pic>
      <p:sp>
        <p:nvSpPr>
          <p:cNvPr id="5" name="TextBox 4">
            <a:extLst>
              <a:ext uri="{FF2B5EF4-FFF2-40B4-BE49-F238E27FC236}">
                <a16:creationId xmlns:a16="http://schemas.microsoft.com/office/drawing/2014/main" id="{653AD956-A4CB-8F5C-94EC-B4CA2E8BFCFA}"/>
              </a:ext>
            </a:extLst>
          </p:cNvPr>
          <p:cNvSpPr txBox="1"/>
          <p:nvPr/>
        </p:nvSpPr>
        <p:spPr>
          <a:xfrm>
            <a:off x="10112049" y="5779474"/>
            <a:ext cx="1927551" cy="397489"/>
          </a:xfrm>
          <a:prstGeom prst="rect">
            <a:avLst/>
          </a:prstGeom>
          <a:noFill/>
        </p:spPr>
        <p:txBody>
          <a:bodyPr wrap="square">
            <a:spAutoFit/>
          </a:bodyPr>
          <a:lstStyle/>
          <a:p>
            <a:r>
              <a:rPr lang="en-US" sz="2000" dirty="0">
                <a:solidFill>
                  <a:schemeClr val="bg1">
                    <a:lumMod val="50000"/>
                  </a:schemeClr>
                </a:solidFill>
              </a:rPr>
              <a:t>(Parham 2025) </a:t>
            </a:r>
          </a:p>
        </p:txBody>
      </p:sp>
    </p:spTree>
    <p:extLst>
      <p:ext uri="{BB962C8B-B14F-4D97-AF65-F5344CB8AC3E}">
        <p14:creationId xmlns:p14="http://schemas.microsoft.com/office/powerpoint/2010/main" val="283041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F0872-3118-D5FF-DC15-FBA64CA36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3DD49-642F-5BA4-63DB-3A17B96D571E}"/>
              </a:ext>
            </a:extLst>
          </p:cNvPr>
          <p:cNvSpPr>
            <a:spLocks noGrp="1"/>
          </p:cNvSpPr>
          <p:nvPr>
            <p:ph type="title"/>
          </p:nvPr>
        </p:nvSpPr>
        <p:spPr/>
        <p:txBody>
          <a:bodyPr/>
          <a:lstStyle/>
          <a:p>
            <a:r>
              <a:rPr lang="en-US" dirty="0"/>
              <a:t>The Magic Hierarchy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D7659D5-66BA-6F56-3243-6A1AD5480987}"/>
                  </a:ext>
                </a:extLst>
              </p:cNvPr>
              <p:cNvSpPr>
                <a:spLocks noGrp="1"/>
              </p:cNvSpPr>
              <p:nvPr>
                <p:ph idx="1"/>
              </p:nvPr>
            </p:nvSpPr>
            <p:spPr>
              <a:xfrm>
                <a:off x="838200" y="1825625"/>
                <a:ext cx="10515600" cy="4844116"/>
              </a:xfrm>
            </p:spPr>
            <p:txBody>
              <a:bodyPr>
                <a:noAutofit/>
              </a:bodyPr>
              <a:lstStyle/>
              <a:p>
                <a:r>
                  <a:rPr lang="en-US" sz="2600" b="1" dirty="0"/>
                  <a:t>Motivation</a:t>
                </a:r>
                <a:r>
                  <a:rPr lang="en-US" sz="2600" dirty="0"/>
                  <a:t>: might be hard to prove QAC</a:t>
                </a:r>
                <a:r>
                  <a:rPr lang="en-US" sz="2600" baseline="30000" dirty="0"/>
                  <a:t>0</a:t>
                </a:r>
                <a:r>
                  <a:rPr lang="en-US" sz="2600" baseline="-25000" dirty="0"/>
                  <a:t>f</a:t>
                </a:r>
                <a:r>
                  <a:rPr lang="en-US" sz="2600" dirty="0"/>
                  <a:t>/dynamic circuit lower bounds outright, but we can still hope to prove lower bounds against </a:t>
                </a:r>
                <a:r>
                  <a:rPr lang="en-US" sz="2600" b="1" i="1" dirty="0"/>
                  <a:t>specifi</a:t>
                </a:r>
                <a:r>
                  <a:rPr lang="en-US" sz="2600" b="1" dirty="0"/>
                  <a:t>c</a:t>
                </a:r>
                <a:r>
                  <a:rPr lang="en-US" sz="2600" i="1" dirty="0"/>
                  <a:t> </a:t>
                </a:r>
                <a:r>
                  <a:rPr lang="en-US" sz="2600" dirty="0"/>
                  <a:t>levels of Magic Hierarchy.</a:t>
                </a:r>
              </a:p>
              <a:p>
                <a:endParaRPr lang="en-US" sz="2600" dirty="0"/>
              </a:p>
              <a:p>
                <a:r>
                  <a:rPr lang="en-US" sz="2600" b="1" dirty="0"/>
                  <a:t>Theorem:</a:t>
                </a:r>
                <a:r>
                  <a:rPr lang="en-US" sz="2600" dirty="0"/>
                  <a:t> The following cannot be prepared (even approximately) in the</a:t>
                </a:r>
                <a:br>
                  <a:rPr lang="en-US" sz="2600" dirty="0"/>
                </a:br>
                <a:r>
                  <a:rPr lang="en-US" sz="2600" dirty="0"/>
                  <a:t> </a:t>
                </a:r>
                <a:r>
                  <a:rPr lang="en-US" sz="2600" b="1" i="1" dirty="0"/>
                  <a:t>1</a:t>
                </a:r>
                <a:r>
                  <a:rPr lang="en-US" sz="2600" b="1" i="1" baseline="30000" dirty="0"/>
                  <a:t>st</a:t>
                </a:r>
                <a:r>
                  <a:rPr lang="en-US" sz="2600" b="1" i="1" dirty="0"/>
                  <a:t> level</a:t>
                </a:r>
                <a:r>
                  <a:rPr lang="en-US" sz="2600" dirty="0"/>
                  <a:t> of the Magic Hierarchy (Clifford followed by QNC</a:t>
                </a:r>
                <a:r>
                  <a:rPr lang="en-US" sz="2600" baseline="30000" dirty="0"/>
                  <a:t>0</a:t>
                </a:r>
                <a:r>
                  <a:rPr lang="en-US" sz="2600" dirty="0"/>
                  <a:t>)</a:t>
                </a:r>
              </a:p>
              <a:p>
                <a:pPr lvl="1"/>
                <a:endParaRPr lang="en-US" sz="1400" dirty="0"/>
              </a:p>
              <a:p>
                <a:pPr lvl="1"/>
                <a:r>
                  <a:rPr lang="en-US" sz="2600" dirty="0"/>
                  <a:t>Biased cat state</a:t>
                </a:r>
              </a:p>
              <a:p>
                <a:pPr lvl="1"/>
                <a:r>
                  <a:rPr lang="en-US" sz="2600" dirty="0"/>
                  <a:t>W state</a:t>
                </a:r>
              </a:p>
              <a:p>
                <a:pPr lvl="1"/>
                <a:r>
                  <a:rPr lang="en-US" sz="2600" dirty="0"/>
                  <a:t>Feynman-</a:t>
                </a:r>
                <a:r>
                  <a:rPr lang="en-US" sz="2600" dirty="0" err="1"/>
                  <a:t>Kitaev</a:t>
                </a:r>
                <a:r>
                  <a:rPr lang="en-US" sz="2600" dirty="0"/>
                  <a:t> history state</a:t>
                </a:r>
              </a:p>
              <a:p>
                <a:pPr lvl="1"/>
                <a:r>
                  <a:rPr lang="en-US" sz="2600" dirty="0"/>
                  <a:t>Any state within a </a:t>
                </a:r>
                <a:r>
                  <a:rPr lang="en-US" sz="2600" dirty="0" err="1"/>
                  <a:t>codespace</a:t>
                </a:r>
                <a:r>
                  <a:rPr lang="en-US" sz="2600" dirty="0"/>
                  <a:t> with dimension </a:t>
                </a:r>
                <a14:m>
                  <m:oMath xmlns:m="http://schemas.openxmlformats.org/officeDocument/2006/math">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2</m:t>
                        </m:r>
                      </m:e>
                      <m:sup>
                        <m:r>
                          <a:rPr lang="en-US" sz="2600" b="0" i="1" smtClean="0">
                            <a:latin typeface="Cambria Math" panose="02040503050406030204" pitchFamily="18" charset="0"/>
                          </a:rPr>
                          <m:t>𝑘</m:t>
                        </m:r>
                      </m:sup>
                    </m:sSup>
                  </m:oMath>
                </a14:m>
                <a:r>
                  <a:rPr lang="en-US" sz="2600" dirty="0"/>
                  <a:t>.</a:t>
                </a:r>
              </a:p>
              <a:p>
                <a:pPr lvl="1"/>
                <a:endParaRPr lang="en-US" sz="2600" dirty="0"/>
              </a:p>
              <a:p>
                <a:pPr lvl="1"/>
                <a:endParaRPr lang="en-US" sz="2600" dirty="0"/>
              </a:p>
              <a:p>
                <a:pPr marL="0" indent="0">
                  <a:buNone/>
                </a:pPr>
                <a:endParaRPr lang="en-US" sz="2600" dirty="0"/>
              </a:p>
              <a:p>
                <a:endParaRPr lang="en-US" sz="2600" dirty="0"/>
              </a:p>
              <a:p>
                <a:endParaRPr lang="en-US" sz="2600" dirty="0"/>
              </a:p>
            </p:txBody>
          </p:sp>
        </mc:Choice>
        <mc:Fallback>
          <p:sp>
            <p:nvSpPr>
              <p:cNvPr id="3" name="Content Placeholder 2">
                <a:extLst>
                  <a:ext uri="{FF2B5EF4-FFF2-40B4-BE49-F238E27FC236}">
                    <a16:creationId xmlns:a16="http://schemas.microsoft.com/office/drawing/2014/main" id="{DD7659D5-66BA-6F56-3243-6A1AD5480987}"/>
                  </a:ext>
                </a:extLst>
              </p:cNvPr>
              <p:cNvSpPr>
                <a:spLocks noGrp="1" noRot="1" noChangeAspect="1" noMove="1" noResize="1" noEditPoints="1" noAdjustHandles="1" noChangeArrowheads="1" noChangeShapeType="1" noTextEdit="1"/>
              </p:cNvSpPr>
              <p:nvPr>
                <p:ph idx="1"/>
              </p:nvPr>
            </p:nvSpPr>
            <p:spPr>
              <a:xfrm>
                <a:off x="838200" y="1825625"/>
                <a:ext cx="10515600" cy="4844116"/>
              </a:xfrm>
              <a:blipFill>
                <a:blip r:embed="rId2"/>
                <a:stretch>
                  <a:fillRect l="-965" t="-1828" r="-120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11E121A8-7366-9F4A-B0B0-867492FF4ED4}"/>
              </a:ext>
            </a:extLst>
          </p:cNvPr>
          <p:cNvSpPr txBox="1"/>
          <p:nvPr/>
        </p:nvSpPr>
        <p:spPr>
          <a:xfrm>
            <a:off x="10035849" y="3914362"/>
            <a:ext cx="1927551" cy="397489"/>
          </a:xfrm>
          <a:prstGeom prst="rect">
            <a:avLst/>
          </a:prstGeom>
          <a:noFill/>
        </p:spPr>
        <p:txBody>
          <a:bodyPr wrap="square">
            <a:spAutoFit/>
          </a:bodyPr>
          <a:lstStyle/>
          <a:p>
            <a:r>
              <a:rPr lang="en-US" sz="2000" dirty="0">
                <a:solidFill>
                  <a:schemeClr val="bg1">
                    <a:lumMod val="50000"/>
                  </a:schemeClr>
                </a:solidFill>
              </a:rPr>
              <a:t>(Parham 2025) </a:t>
            </a:r>
          </a:p>
        </p:txBody>
      </p:sp>
    </p:spTree>
    <p:extLst>
      <p:ext uri="{BB962C8B-B14F-4D97-AF65-F5344CB8AC3E}">
        <p14:creationId xmlns:p14="http://schemas.microsoft.com/office/powerpoint/2010/main" val="122705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D6131-3424-BC9C-3B5C-E80163163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38CF4-3FDC-740B-9341-DF34EE74059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FE90404-EDD6-BB77-7DEF-F8BA39B241B8}"/>
              </a:ext>
            </a:extLst>
          </p:cNvPr>
          <p:cNvSpPr>
            <a:spLocks noGrp="1"/>
          </p:cNvSpPr>
          <p:nvPr>
            <p:ph idx="1"/>
          </p:nvPr>
        </p:nvSpPr>
        <p:spPr>
          <a:xfrm>
            <a:off x="838200" y="1825625"/>
            <a:ext cx="10515600" cy="4844116"/>
          </a:xfrm>
        </p:spPr>
        <p:txBody>
          <a:bodyPr>
            <a:noAutofit/>
          </a:bodyPr>
          <a:lstStyle/>
          <a:p>
            <a:r>
              <a:rPr lang="en-US" sz="2600" b="1" dirty="0"/>
              <a:t>Nontrivial equivalences between models of constant-time quantum computation</a:t>
            </a:r>
            <a:r>
              <a:rPr lang="en-US" sz="2600" dirty="0"/>
              <a:t>: QAC</a:t>
            </a:r>
            <a:r>
              <a:rPr lang="en-US" sz="2600" baseline="30000" dirty="0"/>
              <a:t>0</a:t>
            </a:r>
            <a:r>
              <a:rPr lang="en-US" sz="2600" dirty="0"/>
              <a:t>, QAC</a:t>
            </a:r>
            <a:r>
              <a:rPr lang="en-US" sz="2600" baseline="30000" dirty="0"/>
              <a:t>0</a:t>
            </a:r>
            <a:r>
              <a:rPr lang="en-US" sz="2600" baseline="-25000" dirty="0"/>
              <a:t>f </a:t>
            </a:r>
            <a:r>
              <a:rPr lang="en-US" sz="2600" dirty="0"/>
              <a:t>, dynamic circuits, O(1) T-depth, Magic Hierarchy, … </a:t>
            </a:r>
          </a:p>
          <a:p>
            <a:endParaRPr lang="en-US" sz="2600" dirty="0"/>
          </a:p>
          <a:p>
            <a:r>
              <a:rPr lang="en-US" sz="2600" b="1" dirty="0"/>
              <a:t>Power of these models</a:t>
            </a:r>
            <a:r>
              <a:rPr lang="en-US" sz="2600" dirty="0"/>
              <a:t>: Can compute complex functions, prepare complex globally entangled states (e.g., some non-abelian </a:t>
            </a:r>
            <a:r>
              <a:rPr lang="en-US" sz="2600" dirty="0" err="1"/>
              <a:t>anyons</a:t>
            </a:r>
            <a:r>
              <a:rPr lang="en-US" sz="2600" dirty="0"/>
              <a:t>), and implement  (pseudo)random </a:t>
            </a:r>
            <a:r>
              <a:rPr lang="en-US" sz="2600" dirty="0" err="1"/>
              <a:t>unitaries</a:t>
            </a:r>
            <a:r>
              <a:rPr lang="en-US" sz="2600" dirty="0"/>
              <a:t>.</a:t>
            </a:r>
          </a:p>
          <a:p>
            <a:endParaRPr lang="en-US" sz="2600" dirty="0"/>
          </a:p>
          <a:p>
            <a:r>
              <a:rPr lang="en-US" sz="2600" b="1" dirty="0"/>
              <a:t>Weaknesses of these models</a:t>
            </a:r>
            <a:r>
              <a:rPr lang="en-US" sz="2600" dirty="0"/>
              <a:t>: TVV conjecture, many-qubit Toffoli vs Fanout, Pauli spectrum analysis of QAC</a:t>
            </a:r>
            <a:r>
              <a:rPr lang="en-US" sz="2600" baseline="30000" dirty="0"/>
              <a:t>0</a:t>
            </a:r>
            <a:r>
              <a:rPr lang="en-US" sz="2600" dirty="0"/>
              <a:t> circuits, Magic Hierarchy lower bounds.</a:t>
            </a:r>
          </a:p>
          <a:p>
            <a:endParaRPr lang="en-US" sz="2600" dirty="0"/>
          </a:p>
          <a:p>
            <a:endParaRPr lang="en-US" sz="2600" dirty="0"/>
          </a:p>
          <a:p>
            <a:endParaRPr lang="en-US" sz="2600" dirty="0"/>
          </a:p>
          <a:p>
            <a:endParaRPr lang="en-US" sz="2600" b="1" dirty="0"/>
          </a:p>
          <a:p>
            <a:endParaRPr lang="en-US" sz="2600" dirty="0"/>
          </a:p>
          <a:p>
            <a:pPr lvl="1"/>
            <a:endParaRPr lang="en-US" sz="2600" dirty="0"/>
          </a:p>
          <a:p>
            <a:pPr lvl="1"/>
            <a:endParaRPr lang="en-US" sz="2600" dirty="0"/>
          </a:p>
          <a:p>
            <a:pPr marL="0" indent="0">
              <a:buNone/>
            </a:pPr>
            <a:endParaRPr lang="en-US" sz="2600" dirty="0"/>
          </a:p>
          <a:p>
            <a:endParaRPr lang="en-US" sz="2600" dirty="0"/>
          </a:p>
          <a:p>
            <a:endParaRPr lang="en-US" sz="2600" dirty="0"/>
          </a:p>
        </p:txBody>
      </p:sp>
    </p:spTree>
    <p:extLst>
      <p:ext uri="{BB962C8B-B14F-4D97-AF65-F5344CB8AC3E}">
        <p14:creationId xmlns:p14="http://schemas.microsoft.com/office/powerpoint/2010/main" val="206554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B8CC4-0E58-47D7-EA10-679A10E7F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E987D-B2DF-D84B-440F-736997F38F54}"/>
              </a:ext>
            </a:extLst>
          </p:cNvPr>
          <p:cNvSpPr>
            <a:spLocks noGrp="1"/>
          </p:cNvSpPr>
          <p:nvPr>
            <p:ph type="title"/>
          </p:nvPr>
        </p:nvSpPr>
        <p:spPr/>
        <p:txBody>
          <a:bodyPr/>
          <a:lstStyle/>
          <a:p>
            <a:r>
              <a:rPr lang="en-US" dirty="0"/>
              <a:t>Constant-time models beyond QNC</a:t>
            </a:r>
            <a:r>
              <a:rPr lang="en-US" baseline="30000" dirty="0"/>
              <a:t>0</a:t>
            </a:r>
          </a:p>
        </p:txBody>
      </p:sp>
      <p:pic>
        <p:nvPicPr>
          <p:cNvPr id="4" name="Image" descr="Image">
            <a:extLst>
              <a:ext uri="{FF2B5EF4-FFF2-40B4-BE49-F238E27FC236}">
                <a16:creationId xmlns:a16="http://schemas.microsoft.com/office/drawing/2014/main" id="{616FBE42-C4AA-8B40-9429-3E12FB9ED817}"/>
              </a:ext>
            </a:extLst>
          </p:cNvPr>
          <p:cNvPicPr>
            <a:picLocks noChangeAspect="1"/>
          </p:cNvPicPr>
          <p:nvPr/>
        </p:nvPicPr>
        <p:blipFill>
          <a:blip r:embed="rId3"/>
          <a:srcRect l="24638" t="-2837" r="50254" b="53524"/>
          <a:stretch/>
        </p:blipFill>
        <p:spPr>
          <a:xfrm rot="10800000">
            <a:off x="657014" y="2523304"/>
            <a:ext cx="2051302" cy="2591291"/>
          </a:xfrm>
          <a:prstGeom prst="rect">
            <a:avLst/>
          </a:prstGeom>
          <a:ln w="12700">
            <a:miter lim="400000"/>
          </a:ln>
        </p:spPr>
      </p:pic>
      <p:pic>
        <p:nvPicPr>
          <p:cNvPr id="5" name="Picture 2">
            <a:extLst>
              <a:ext uri="{FF2B5EF4-FFF2-40B4-BE49-F238E27FC236}">
                <a16:creationId xmlns:a16="http://schemas.microsoft.com/office/drawing/2014/main" id="{215D4C0B-E6F3-9698-E40B-C5D61C394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85" y="5211029"/>
            <a:ext cx="3056443" cy="1149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C2D46E00-E449-8E2B-4411-046FE7F3B8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722" y="3315418"/>
            <a:ext cx="2359891" cy="15566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5647F18-996F-E799-41B6-28B2FA593768}"/>
              </a:ext>
            </a:extLst>
          </p:cNvPr>
          <p:cNvSpPr>
            <a:spLocks noGrp="1"/>
          </p:cNvSpPr>
          <p:nvPr>
            <p:ph idx="1"/>
          </p:nvPr>
        </p:nvSpPr>
        <p:spPr>
          <a:xfrm>
            <a:off x="195203" y="1882143"/>
            <a:ext cx="3686204" cy="781050"/>
          </a:xfrm>
        </p:spPr>
        <p:txBody>
          <a:bodyPr>
            <a:noAutofit/>
          </a:bodyPr>
          <a:lstStyle/>
          <a:p>
            <a:pPr marL="0" indent="0" algn="ctr">
              <a:buNone/>
            </a:pPr>
            <a:r>
              <a:rPr lang="en-US" sz="2600" dirty="0"/>
              <a:t>Circuits with many-qubit gates (QAC</a:t>
            </a:r>
            <a:r>
              <a:rPr lang="en-US" sz="2600" baseline="30000" dirty="0"/>
              <a:t>0</a:t>
            </a:r>
            <a:r>
              <a:rPr lang="en-US" sz="2600" dirty="0"/>
              <a:t>, QAC</a:t>
            </a:r>
            <a:r>
              <a:rPr lang="en-US" sz="2600" baseline="30000" dirty="0"/>
              <a:t>0</a:t>
            </a:r>
            <a:r>
              <a:rPr lang="en-US" sz="2600" baseline="-25000" dirty="0"/>
              <a:t>f</a:t>
            </a:r>
            <a:r>
              <a:rPr lang="en-US" sz="2600" dirty="0"/>
              <a:t>)</a:t>
            </a:r>
            <a:br>
              <a:rPr lang="en-US" sz="2600" dirty="0"/>
            </a:br>
            <a:endParaRPr lang="en-US" sz="2600" dirty="0"/>
          </a:p>
        </p:txBody>
      </p:sp>
      <p:sp>
        <p:nvSpPr>
          <p:cNvPr id="8" name="Content Placeholder 2">
            <a:extLst>
              <a:ext uri="{FF2B5EF4-FFF2-40B4-BE49-F238E27FC236}">
                <a16:creationId xmlns:a16="http://schemas.microsoft.com/office/drawing/2014/main" id="{96F754EE-2C1F-E2BE-E41D-91C26FF835B9}"/>
              </a:ext>
            </a:extLst>
          </p:cNvPr>
          <p:cNvSpPr txBox="1">
            <a:spLocks/>
          </p:cNvSpPr>
          <p:nvPr/>
        </p:nvSpPr>
        <p:spPr>
          <a:xfrm>
            <a:off x="3670469" y="5052931"/>
            <a:ext cx="4413047" cy="781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dirty="0"/>
              <a:t>Circuits with intermediate</a:t>
            </a:r>
            <a:br>
              <a:rPr lang="en-US" sz="2600" dirty="0"/>
            </a:br>
            <a:r>
              <a:rPr lang="en-US" sz="2600" dirty="0"/>
              <a:t>measurements &amp; feed-forward</a:t>
            </a:r>
          </a:p>
        </p:txBody>
      </p:sp>
      <p:sp>
        <p:nvSpPr>
          <p:cNvPr id="10" name="Content Placeholder 2">
            <a:extLst>
              <a:ext uri="{FF2B5EF4-FFF2-40B4-BE49-F238E27FC236}">
                <a16:creationId xmlns:a16="http://schemas.microsoft.com/office/drawing/2014/main" id="{0A7A09C5-C3EA-8F22-7FD1-CC9845CCDF82}"/>
              </a:ext>
            </a:extLst>
          </p:cNvPr>
          <p:cNvSpPr txBox="1">
            <a:spLocks/>
          </p:cNvSpPr>
          <p:nvPr/>
        </p:nvSpPr>
        <p:spPr>
          <a:xfrm>
            <a:off x="8609326" y="5194667"/>
            <a:ext cx="3573360" cy="781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dirty="0">
                <a:solidFill>
                  <a:schemeClr val="bg1">
                    <a:lumMod val="85000"/>
                  </a:schemeClr>
                </a:solidFill>
              </a:rPr>
              <a:t>Short-time global</a:t>
            </a:r>
            <a:br>
              <a:rPr lang="en-US" sz="2600" dirty="0">
                <a:solidFill>
                  <a:schemeClr val="bg1">
                    <a:lumMod val="85000"/>
                  </a:schemeClr>
                </a:solidFill>
              </a:rPr>
            </a:br>
            <a:r>
              <a:rPr lang="en-US" sz="2600" dirty="0">
                <a:solidFill>
                  <a:schemeClr val="bg1">
                    <a:lumMod val="85000"/>
                  </a:schemeClr>
                </a:solidFill>
              </a:rPr>
              <a:t>Hamiltonian evolution</a:t>
            </a:r>
          </a:p>
        </p:txBody>
      </p:sp>
      <p:pic>
        <p:nvPicPr>
          <p:cNvPr id="2050" name="Picture 2" descr="Analog simulators of quantum chemistry – QUINFOG">
            <a:extLst>
              <a:ext uri="{FF2B5EF4-FFF2-40B4-BE49-F238E27FC236}">
                <a16:creationId xmlns:a16="http://schemas.microsoft.com/office/drawing/2014/main" id="{A11B6F97-3112-E5BE-FD16-DA1A6B515D44}"/>
              </a:ext>
            </a:extLst>
          </p:cNvPr>
          <p:cNvPicPr>
            <a:picLocks noChangeAspect="1" noChangeArrowheads="1"/>
          </p:cNvPicPr>
          <p:nvPr/>
        </p:nvPicPr>
        <p:blipFill>
          <a:blip r:embed="rId6">
            <a:alphaModFix amt="35000"/>
            <a:extLst>
              <a:ext uri="{28A0092B-C50C-407E-A947-70E740481C1C}">
                <a14:useLocalDpi xmlns:a14="http://schemas.microsoft.com/office/drawing/2010/main" val="0"/>
              </a:ext>
            </a:extLst>
          </a:blip>
          <a:srcRect/>
          <a:stretch>
            <a:fillRect/>
          </a:stretch>
        </p:blipFill>
        <p:spPr bwMode="auto">
          <a:xfrm>
            <a:off x="8962830" y="3583318"/>
            <a:ext cx="2724520" cy="1544813"/>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A4F49450-7DF3-D14D-469F-9A7D721D4CD6}"/>
              </a:ext>
            </a:extLst>
          </p:cNvPr>
          <p:cNvSpPr txBox="1">
            <a:spLocks/>
          </p:cNvSpPr>
          <p:nvPr/>
        </p:nvSpPr>
        <p:spPr>
          <a:xfrm>
            <a:off x="4902536" y="1722366"/>
            <a:ext cx="4413047" cy="550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t>T-depth/</a:t>
            </a:r>
            <a:br>
              <a:rPr lang="en-US" sz="2600" dirty="0"/>
            </a:br>
            <a:r>
              <a:rPr lang="en-US" sz="2600" dirty="0"/>
              <a:t>Magic Hierarchy</a:t>
            </a:r>
          </a:p>
        </p:txBody>
      </p:sp>
      <p:pic>
        <p:nvPicPr>
          <p:cNvPr id="12" name="Picture 11">
            <a:extLst>
              <a:ext uri="{FF2B5EF4-FFF2-40B4-BE49-F238E27FC236}">
                <a16:creationId xmlns:a16="http://schemas.microsoft.com/office/drawing/2014/main" id="{5F95E91A-34FA-5648-2B9A-8E4B7438E5E9}"/>
              </a:ext>
            </a:extLst>
          </p:cNvPr>
          <p:cNvPicPr>
            <a:picLocks noChangeAspect="1"/>
          </p:cNvPicPr>
          <p:nvPr/>
        </p:nvPicPr>
        <p:blipFill>
          <a:blip r:embed="rId7"/>
          <a:stretch>
            <a:fillRect/>
          </a:stretch>
        </p:blipFill>
        <p:spPr>
          <a:xfrm>
            <a:off x="7277366" y="1576455"/>
            <a:ext cx="4076434" cy="1149350"/>
          </a:xfrm>
          <a:prstGeom prst="rect">
            <a:avLst/>
          </a:prstGeom>
        </p:spPr>
      </p:pic>
      <p:sp>
        <p:nvSpPr>
          <p:cNvPr id="7" name="Up-Down Arrow 6">
            <a:extLst>
              <a:ext uri="{FF2B5EF4-FFF2-40B4-BE49-F238E27FC236}">
                <a16:creationId xmlns:a16="http://schemas.microsoft.com/office/drawing/2014/main" id="{5727AED9-C663-E021-F588-D47B3712A3A2}"/>
              </a:ext>
            </a:extLst>
          </p:cNvPr>
          <p:cNvSpPr/>
          <p:nvPr/>
        </p:nvSpPr>
        <p:spPr>
          <a:xfrm rot="20104253">
            <a:off x="3378522" y="2731121"/>
            <a:ext cx="363497" cy="2402258"/>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Down Arrow 8">
            <a:extLst>
              <a:ext uri="{FF2B5EF4-FFF2-40B4-BE49-F238E27FC236}">
                <a16:creationId xmlns:a16="http://schemas.microsoft.com/office/drawing/2014/main" id="{FD32FA16-BBE6-8528-4416-E6EF801FDE61}"/>
              </a:ext>
            </a:extLst>
          </p:cNvPr>
          <p:cNvSpPr/>
          <p:nvPr/>
        </p:nvSpPr>
        <p:spPr>
          <a:xfrm rot="4862955">
            <a:off x="4390249" y="1980738"/>
            <a:ext cx="363497" cy="634631"/>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Down Arrow 12">
            <a:extLst>
              <a:ext uri="{FF2B5EF4-FFF2-40B4-BE49-F238E27FC236}">
                <a16:creationId xmlns:a16="http://schemas.microsoft.com/office/drawing/2014/main" id="{6CB2EFF6-4CF3-047E-2635-D1304BD70E57}"/>
              </a:ext>
            </a:extLst>
          </p:cNvPr>
          <p:cNvSpPr/>
          <p:nvPr/>
        </p:nvSpPr>
        <p:spPr>
          <a:xfrm rot="20497727">
            <a:off x="6714547" y="2620230"/>
            <a:ext cx="363497" cy="222317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A32C78C-EC91-43D3-8563-6977574D7D76}"/>
              </a:ext>
            </a:extLst>
          </p:cNvPr>
          <p:cNvSpPr/>
          <p:nvPr/>
        </p:nvSpPr>
        <p:spPr>
          <a:xfrm>
            <a:off x="0" y="1690688"/>
            <a:ext cx="4413047" cy="114935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8C03AC7-98D6-8FD6-770C-E6FC007BD68C}"/>
              </a:ext>
            </a:extLst>
          </p:cNvPr>
          <p:cNvSpPr/>
          <p:nvPr/>
        </p:nvSpPr>
        <p:spPr>
          <a:xfrm>
            <a:off x="4704352" y="1527994"/>
            <a:ext cx="2710862" cy="114935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93BA8F2-9DDC-2218-DA36-A5D60E1987E0}"/>
              </a:ext>
            </a:extLst>
          </p:cNvPr>
          <p:cNvSpPr/>
          <p:nvPr/>
        </p:nvSpPr>
        <p:spPr>
          <a:xfrm>
            <a:off x="3509110" y="4878204"/>
            <a:ext cx="4891939" cy="114935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AB73E00-E19A-1FB2-47AA-79A0F4089BCC}"/>
              </a:ext>
            </a:extLst>
          </p:cNvPr>
          <p:cNvSpPr txBox="1"/>
          <p:nvPr/>
        </p:nvSpPr>
        <p:spPr>
          <a:xfrm>
            <a:off x="7415214" y="2964715"/>
            <a:ext cx="4767472" cy="1569660"/>
          </a:xfrm>
          <a:prstGeom prst="rect">
            <a:avLst/>
          </a:prstGeom>
          <a:noFill/>
        </p:spPr>
        <p:txBody>
          <a:bodyPr wrap="square" rtlCol="0">
            <a:spAutoFit/>
          </a:bodyPr>
          <a:lstStyle/>
          <a:p>
            <a:r>
              <a:rPr lang="en-US" sz="3200" dirty="0">
                <a:solidFill>
                  <a:srgbClr val="C00000"/>
                </a:solidFill>
              </a:rPr>
              <a:t>Nontrivial equivalences between some of these models!</a:t>
            </a:r>
          </a:p>
        </p:txBody>
      </p:sp>
    </p:spTree>
    <p:extLst>
      <p:ext uri="{BB962C8B-B14F-4D97-AF65-F5344CB8AC3E}">
        <p14:creationId xmlns:p14="http://schemas.microsoft.com/office/powerpoint/2010/main" val="182424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1CF6-3349-94F5-6984-C0621D94B5A1}"/>
              </a:ext>
            </a:extLst>
          </p:cNvPr>
          <p:cNvSpPr>
            <a:spLocks noGrp="1"/>
          </p:cNvSpPr>
          <p:nvPr>
            <p:ph type="title"/>
          </p:nvPr>
        </p:nvSpPr>
        <p:spPr/>
        <p:txBody>
          <a:bodyPr/>
          <a:lstStyle/>
          <a:p>
            <a:r>
              <a:rPr lang="en-US" dirty="0"/>
              <a:t>Questions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5422BC0-BAD2-F54D-273F-022566B274BD}"/>
                  </a:ext>
                </a:extLst>
              </p:cNvPr>
              <p:cNvSpPr>
                <a:spLocks noGrp="1"/>
              </p:cNvSpPr>
              <p:nvPr>
                <p:ph idx="1"/>
              </p:nvPr>
            </p:nvSpPr>
            <p:spPr/>
            <p:txBody>
              <a:bodyPr>
                <a:normAutofit/>
              </a:bodyPr>
              <a:lstStyle/>
              <a:p>
                <a:pPr marL="514350" indent="-514350">
                  <a:buAutoNum type="arabicPeriod"/>
                </a:pPr>
                <a:r>
                  <a:rPr lang="en-US" sz="2600" dirty="0"/>
                  <a:t>What are other interesting models of constant-time quantum computation?</a:t>
                </a:r>
              </a:p>
              <a:p>
                <a:pPr marL="514350" indent="-514350">
                  <a:buAutoNum type="arabicPeriod"/>
                </a:pPr>
                <a:endParaRPr lang="en-US" sz="2600" dirty="0"/>
              </a:p>
              <a:p>
                <a:pPr marL="514350" indent="-514350">
                  <a:buAutoNum type="arabicPeriod"/>
                </a:pPr>
                <a:r>
                  <a:rPr lang="en-US" sz="2600" dirty="0"/>
                  <a:t>What </a:t>
                </a:r>
                <a:r>
                  <a:rPr lang="en-US" sz="2600" dirty="0" err="1"/>
                  <a:t>unitaries</a:t>
                </a:r>
                <a:r>
                  <a:rPr lang="en-US" sz="2600" dirty="0"/>
                  <a:t> can be parallelized to constant time?</a:t>
                </a:r>
              </a:p>
              <a:p>
                <a:pPr marL="514350" indent="-514350">
                  <a:buAutoNum type="arabicPeriod"/>
                </a:pPr>
                <a:endParaRPr lang="en-US" sz="2600" dirty="0"/>
              </a:p>
              <a:p>
                <a:pPr marL="514350" indent="-514350">
                  <a:buAutoNum type="arabicPeriod"/>
                </a:pPr>
                <a:r>
                  <a:rPr lang="en-US" sz="2600" dirty="0"/>
                  <a:t>What other complex forms of topological order can be prepared in constant time?</a:t>
                </a:r>
                <a:endParaRPr lang="en-US" sz="2200" dirty="0"/>
              </a:p>
              <a:p>
                <a:pPr marL="514350" indent="-514350">
                  <a:buAutoNum type="arabicPeriod"/>
                </a:pPr>
                <a:endParaRPr lang="en-US" sz="2200" dirty="0"/>
              </a:p>
              <a:p>
                <a:pPr marL="514350" indent="-514350">
                  <a:buFont typeface="Arial" panose="020B0604020202020204" pitchFamily="34" charset="0"/>
                  <a:buAutoNum type="arabicPeriod"/>
                </a:pPr>
                <a:r>
                  <a:rPr lang="en-US" sz="2600" dirty="0"/>
                  <a:t>Can we prove </a:t>
                </a:r>
                <a:r>
                  <a:rPr lang="en-US" sz="2400" dirty="0"/>
                  <a:t>QAC</a:t>
                </a:r>
                <a:r>
                  <a:rPr lang="en-US" sz="2400" baseline="30000" dirty="0"/>
                  <a:t>0 </a:t>
                </a:r>
                <a14:m>
                  <m:oMath xmlns:m="http://schemas.openxmlformats.org/officeDocument/2006/math">
                    <m:r>
                      <a:rPr lang="en-US" sz="2400" i="1">
                        <a:latin typeface="Cambria Math" panose="02040503050406030204" pitchFamily="18" charset="0"/>
                      </a:rPr>
                      <m:t>≠</m:t>
                    </m:r>
                  </m:oMath>
                </a14:m>
                <a:r>
                  <a:rPr lang="en-US" sz="2400" dirty="0"/>
                  <a:t> QAC</a:t>
                </a:r>
                <a:r>
                  <a:rPr lang="en-US" sz="2400" baseline="30000" dirty="0"/>
                  <a:t>0</a:t>
                </a:r>
                <a:r>
                  <a:rPr lang="en-US" sz="2400" baseline="-25000" dirty="0"/>
                  <a:t>f</a:t>
                </a:r>
                <a:r>
                  <a:rPr lang="en-US" sz="2400" dirty="0"/>
                  <a:t>?</a:t>
                </a:r>
                <a:r>
                  <a:rPr lang="en-US" sz="2600" dirty="0"/>
                  <a:t> Level-2 Magic Hierarchy lower bounds? </a:t>
                </a:r>
              </a:p>
              <a:p>
                <a:pPr marL="514350" indent="-514350">
                  <a:buAutoNum type="arabicPeriod"/>
                </a:pPr>
                <a:endParaRPr lang="en-US" sz="2600" dirty="0"/>
              </a:p>
            </p:txBody>
          </p:sp>
        </mc:Choice>
        <mc:Fallback>
          <p:sp>
            <p:nvSpPr>
              <p:cNvPr id="3" name="Content Placeholder 2">
                <a:extLst>
                  <a:ext uri="{FF2B5EF4-FFF2-40B4-BE49-F238E27FC236}">
                    <a16:creationId xmlns:a16="http://schemas.microsoft.com/office/drawing/2014/main" id="{A5422BC0-BAD2-F54D-273F-022566B274BD}"/>
                  </a:ext>
                </a:extLst>
              </p:cNvPr>
              <p:cNvSpPr>
                <a:spLocks noGrp="1" noRot="1" noChangeAspect="1" noMove="1" noResize="1" noEditPoints="1" noAdjustHandles="1" noChangeArrowheads="1" noChangeShapeType="1" noTextEdit="1"/>
              </p:cNvSpPr>
              <p:nvPr>
                <p:ph idx="1"/>
              </p:nvPr>
            </p:nvSpPr>
            <p:spPr>
              <a:blipFill>
                <a:blip r:embed="rId2"/>
                <a:stretch>
                  <a:fillRect l="-1086" t="-261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EBCC8B1-B731-38AB-985C-2942FD914A0E}"/>
              </a:ext>
            </a:extLst>
          </p:cNvPr>
          <p:cNvSpPr txBox="1"/>
          <p:nvPr/>
        </p:nvSpPr>
        <p:spPr>
          <a:xfrm>
            <a:off x="9468853" y="5988734"/>
            <a:ext cx="2418348" cy="646331"/>
          </a:xfrm>
          <a:prstGeom prst="rect">
            <a:avLst/>
          </a:prstGeom>
          <a:noFill/>
        </p:spPr>
        <p:txBody>
          <a:bodyPr wrap="square" rtlCol="0">
            <a:spAutoFit/>
          </a:bodyPr>
          <a:lstStyle/>
          <a:p>
            <a:r>
              <a:rPr lang="en-US" sz="3600" b="1" dirty="0">
                <a:solidFill>
                  <a:srgbClr val="0070C0"/>
                </a:solidFill>
              </a:rPr>
              <a:t>Thank You!</a:t>
            </a:r>
          </a:p>
        </p:txBody>
      </p:sp>
    </p:spTree>
    <p:extLst>
      <p:ext uri="{BB962C8B-B14F-4D97-AF65-F5344CB8AC3E}">
        <p14:creationId xmlns:p14="http://schemas.microsoft.com/office/powerpoint/2010/main" val="223885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8D3F6-2732-79E1-FFBC-D9B8B0D03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3A8EC5-A7B6-DEA3-59B9-8D9CFF8533BD}"/>
              </a:ext>
            </a:extLst>
          </p:cNvPr>
          <p:cNvSpPr>
            <a:spLocks noGrp="1"/>
          </p:cNvSpPr>
          <p:nvPr>
            <p:ph type="title"/>
          </p:nvPr>
        </p:nvSpPr>
        <p:spPr/>
        <p:txBody>
          <a:bodyPr/>
          <a:lstStyle/>
          <a:p>
            <a:r>
              <a:rPr lang="en-US" dirty="0"/>
              <a:t>QAC</a:t>
            </a:r>
            <a:r>
              <a:rPr lang="en-US" baseline="30000" dirty="0"/>
              <a:t>0 </a:t>
            </a:r>
            <a:r>
              <a:rPr lang="en-US" dirty="0"/>
              <a:t>and QAC</a:t>
            </a:r>
            <a:r>
              <a:rPr lang="en-US" baseline="30000" dirty="0"/>
              <a:t>0</a:t>
            </a:r>
            <a:r>
              <a:rPr lang="en-US" baseline="-25000" dirty="0"/>
              <a:t>f</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2C20A62-5688-1716-420C-BE3413111F0A}"/>
                  </a:ext>
                </a:extLst>
              </p:cNvPr>
              <p:cNvSpPr>
                <a:spLocks noGrp="1"/>
              </p:cNvSpPr>
              <p:nvPr>
                <p:ph idx="1"/>
              </p:nvPr>
            </p:nvSpPr>
            <p:spPr/>
            <p:txBody>
              <a:bodyPr>
                <a:noAutofit/>
              </a:bodyPr>
              <a:lstStyle/>
              <a:p>
                <a:r>
                  <a:rPr lang="en-US" sz="2600" dirty="0"/>
                  <a:t>What is the power of shallow circuits augmented with many-qubit gates?</a:t>
                </a:r>
              </a:p>
              <a:p>
                <a:endParaRPr lang="en-US" sz="2600" dirty="0"/>
              </a:p>
              <a:p>
                <a:r>
                  <a:rPr lang="en-US" sz="2600" dirty="0"/>
                  <a:t>In 1999, Chris Moore proposed QAC</a:t>
                </a:r>
                <a:r>
                  <a:rPr lang="en-US" sz="2600" baseline="30000" dirty="0"/>
                  <a:t>0</a:t>
                </a:r>
                <a:r>
                  <a:rPr lang="en-US" sz="2600" dirty="0"/>
                  <a:t> and QAC</a:t>
                </a:r>
                <a:r>
                  <a:rPr lang="en-US" sz="2600" baseline="30000" dirty="0"/>
                  <a:t>0</a:t>
                </a:r>
                <a:r>
                  <a:rPr lang="en-US" sz="2600" baseline="-25000" dirty="0"/>
                  <a:t>f  </a:t>
                </a:r>
                <a:r>
                  <a:rPr lang="en-US" sz="2600" dirty="0"/>
                  <a:t>as quantum analogues of the classical circuit model AC</a:t>
                </a:r>
                <a:r>
                  <a:rPr lang="en-US" sz="2600" baseline="30000" dirty="0"/>
                  <a:t>0</a:t>
                </a:r>
                <a:r>
                  <a:rPr lang="en-US" sz="2600" dirty="0"/>
                  <a:t>.</a:t>
                </a:r>
              </a:p>
              <a:p>
                <a:pPr lvl="1"/>
                <a:r>
                  <a:rPr lang="en-US" sz="2600" dirty="0"/>
                  <a:t>Important result in classical complexity theory: PARITY </a:t>
                </a:r>
                <a14:m>
                  <m:oMath xmlns:m="http://schemas.openxmlformats.org/officeDocument/2006/math">
                    <m:r>
                      <a:rPr lang="en-US" sz="2600" b="0" i="1" smtClean="0">
                        <a:latin typeface="Cambria Math" panose="02040503050406030204" pitchFamily="18" charset="0"/>
                      </a:rPr>
                      <m:t>∉</m:t>
                    </m:r>
                  </m:oMath>
                </a14:m>
                <a:r>
                  <a:rPr lang="en-US" sz="2600" dirty="0"/>
                  <a:t> AC</a:t>
                </a:r>
                <a:r>
                  <a:rPr lang="en-US" sz="2600" baseline="30000" dirty="0"/>
                  <a:t>0</a:t>
                </a:r>
                <a:r>
                  <a:rPr lang="en-US" sz="2600" dirty="0"/>
                  <a:t>. </a:t>
                </a:r>
              </a:p>
            </p:txBody>
          </p:sp>
        </mc:Choice>
        <mc:Fallback>
          <p:sp>
            <p:nvSpPr>
              <p:cNvPr id="3" name="Content Placeholder 2">
                <a:extLst>
                  <a:ext uri="{FF2B5EF4-FFF2-40B4-BE49-F238E27FC236}">
                    <a16:creationId xmlns:a16="http://schemas.microsoft.com/office/drawing/2014/main" id="{72C20A62-5688-1716-420C-BE3413111F0A}"/>
                  </a:ext>
                </a:extLst>
              </p:cNvPr>
              <p:cNvSpPr>
                <a:spLocks noGrp="1" noRot="1" noChangeAspect="1" noMove="1" noResize="1" noEditPoints="1" noAdjustHandles="1" noChangeArrowheads="1" noChangeShapeType="1" noTextEdit="1"/>
              </p:cNvSpPr>
              <p:nvPr>
                <p:ph idx="1"/>
              </p:nvPr>
            </p:nvSpPr>
            <p:spPr>
              <a:blipFill>
                <a:blip r:embed="rId3"/>
                <a:stretch>
                  <a:fillRect l="-965" t="-203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DF128AF-8E29-3E42-4288-7D3B9D302581}"/>
              </a:ext>
            </a:extLst>
          </p:cNvPr>
          <p:cNvSpPr txBox="1"/>
          <p:nvPr/>
        </p:nvSpPr>
        <p:spPr>
          <a:xfrm>
            <a:off x="7605183" y="4001294"/>
            <a:ext cx="4436797" cy="369332"/>
          </a:xfrm>
          <a:prstGeom prst="rect">
            <a:avLst/>
          </a:prstGeom>
          <a:noFill/>
        </p:spPr>
        <p:txBody>
          <a:bodyPr wrap="square">
            <a:spAutoFit/>
          </a:bodyPr>
          <a:lstStyle/>
          <a:p>
            <a:pPr algn="r"/>
            <a:r>
              <a:rPr lang="en-US" sz="1800" dirty="0">
                <a:solidFill>
                  <a:schemeClr val="bg1">
                    <a:lumMod val="65000"/>
                  </a:schemeClr>
                </a:solidFill>
              </a:rPr>
              <a:t>(</a:t>
            </a:r>
            <a:r>
              <a:rPr lang="en-US" sz="1800" dirty="0" err="1">
                <a:solidFill>
                  <a:schemeClr val="bg1">
                    <a:lumMod val="50000"/>
                  </a:schemeClr>
                </a:solidFill>
              </a:rPr>
              <a:t>Furst</a:t>
            </a:r>
            <a:r>
              <a:rPr lang="en-US" sz="1800" dirty="0">
                <a:solidFill>
                  <a:schemeClr val="bg1">
                    <a:lumMod val="50000"/>
                  </a:schemeClr>
                </a:solidFill>
              </a:rPr>
              <a:t>, Saxe, </a:t>
            </a:r>
            <a:r>
              <a:rPr lang="en-US" sz="1800" dirty="0" err="1">
                <a:solidFill>
                  <a:schemeClr val="bg1">
                    <a:lumMod val="50000"/>
                  </a:schemeClr>
                </a:solidFill>
              </a:rPr>
              <a:t>Sipser</a:t>
            </a:r>
            <a:r>
              <a:rPr lang="en-US" sz="1800" dirty="0">
                <a:solidFill>
                  <a:schemeClr val="bg1">
                    <a:lumMod val="50000"/>
                  </a:schemeClr>
                </a:solidFill>
              </a:rPr>
              <a:t> ‘83, </a:t>
            </a:r>
            <a:r>
              <a:rPr lang="en-US" sz="1800" dirty="0" err="1">
                <a:solidFill>
                  <a:schemeClr val="bg1">
                    <a:lumMod val="50000"/>
                  </a:schemeClr>
                </a:solidFill>
              </a:rPr>
              <a:t>Ajtai</a:t>
            </a:r>
            <a:r>
              <a:rPr lang="en-US" sz="1800" dirty="0">
                <a:solidFill>
                  <a:schemeClr val="bg1">
                    <a:lumMod val="50000"/>
                  </a:schemeClr>
                </a:solidFill>
              </a:rPr>
              <a:t> ‘86, </a:t>
            </a:r>
            <a:r>
              <a:rPr lang="en-US" dirty="0">
                <a:solidFill>
                  <a:schemeClr val="bg1">
                    <a:lumMod val="50000"/>
                  </a:schemeClr>
                </a:solidFill>
              </a:rPr>
              <a:t> </a:t>
            </a:r>
            <a:r>
              <a:rPr lang="en-US" sz="1800" dirty="0" err="1">
                <a:solidFill>
                  <a:schemeClr val="bg1">
                    <a:lumMod val="50000"/>
                  </a:schemeClr>
                </a:solidFill>
              </a:rPr>
              <a:t>Hastad</a:t>
            </a:r>
            <a:r>
              <a:rPr lang="en-US" sz="1800" dirty="0">
                <a:solidFill>
                  <a:schemeClr val="bg1">
                    <a:lumMod val="50000"/>
                  </a:schemeClr>
                </a:solidFill>
              </a:rPr>
              <a:t> ‘86)</a:t>
            </a:r>
            <a:endParaRPr lang="en-US" dirty="0"/>
          </a:p>
        </p:txBody>
      </p:sp>
    </p:spTree>
    <p:extLst>
      <p:ext uri="{BB962C8B-B14F-4D97-AF65-F5344CB8AC3E}">
        <p14:creationId xmlns:p14="http://schemas.microsoft.com/office/powerpoint/2010/main" val="2949892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F0B88-28CC-6973-C39E-2D8365DE0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8A5AD-2B99-6357-0146-9E74A5E928ED}"/>
              </a:ext>
            </a:extLst>
          </p:cNvPr>
          <p:cNvSpPr>
            <a:spLocks noGrp="1"/>
          </p:cNvSpPr>
          <p:nvPr>
            <p:ph type="title"/>
          </p:nvPr>
        </p:nvSpPr>
        <p:spPr/>
        <p:txBody>
          <a:bodyPr/>
          <a:lstStyle/>
          <a:p>
            <a:r>
              <a:rPr lang="en-US" dirty="0"/>
              <a:t>QAC</a:t>
            </a:r>
            <a:r>
              <a:rPr lang="en-US" baseline="30000" dirty="0"/>
              <a:t>0 </a:t>
            </a:r>
            <a:r>
              <a:rPr lang="en-US" dirty="0"/>
              <a:t>and QAC</a:t>
            </a:r>
            <a:r>
              <a:rPr lang="en-US" baseline="30000" dirty="0"/>
              <a:t>0</a:t>
            </a:r>
            <a:r>
              <a:rPr lang="en-US" baseline="-25000" dirty="0"/>
              <a:t>f</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927F8C1-0158-4470-3964-61B0DE574179}"/>
                  </a:ext>
                </a:extLst>
              </p:cNvPr>
              <p:cNvSpPr>
                <a:spLocks noGrp="1"/>
              </p:cNvSpPr>
              <p:nvPr>
                <p:ph idx="1"/>
              </p:nvPr>
            </p:nvSpPr>
            <p:spPr/>
            <p:txBody>
              <a:bodyPr>
                <a:noAutofit/>
              </a:bodyPr>
              <a:lstStyle/>
              <a:p>
                <a:r>
                  <a:rPr lang="en-US" sz="2600" dirty="0"/>
                  <a:t>What is the power of shallow circuits augmented with many-qubit gates?</a:t>
                </a:r>
              </a:p>
              <a:p>
                <a:endParaRPr lang="en-US" sz="2600" dirty="0"/>
              </a:p>
              <a:p>
                <a:r>
                  <a:rPr lang="en-US" sz="2600" dirty="0"/>
                  <a:t>In 1999, Chris Moore proposed QAC</a:t>
                </a:r>
                <a:r>
                  <a:rPr lang="en-US" sz="2600" baseline="30000" dirty="0"/>
                  <a:t>0</a:t>
                </a:r>
                <a:r>
                  <a:rPr lang="en-US" sz="2600" dirty="0"/>
                  <a:t> and QAC</a:t>
                </a:r>
                <a:r>
                  <a:rPr lang="en-US" sz="2600" baseline="30000" dirty="0"/>
                  <a:t>0</a:t>
                </a:r>
                <a:r>
                  <a:rPr lang="en-US" sz="2600" baseline="-25000" dirty="0"/>
                  <a:t>f  </a:t>
                </a:r>
                <a:r>
                  <a:rPr lang="en-US" sz="2600" dirty="0"/>
                  <a:t>as quantum analogues of the classical circuit model AC</a:t>
                </a:r>
                <a:r>
                  <a:rPr lang="en-US" sz="2600" baseline="30000" dirty="0"/>
                  <a:t>0</a:t>
                </a:r>
                <a:endParaRPr lang="en-US" sz="2600" dirty="0"/>
              </a:p>
              <a:p>
                <a:pPr lvl="1"/>
                <a:r>
                  <a:rPr lang="en-US" sz="2600" dirty="0"/>
                  <a:t>Important result in classical complexity theory: PARITY </a:t>
                </a:r>
                <a14:m>
                  <m:oMath xmlns:m="http://schemas.openxmlformats.org/officeDocument/2006/math">
                    <m:r>
                      <a:rPr lang="en-US" sz="2600" b="0" i="1" smtClean="0">
                        <a:latin typeface="Cambria Math" panose="02040503050406030204" pitchFamily="18" charset="0"/>
                      </a:rPr>
                      <m:t>∉</m:t>
                    </m:r>
                  </m:oMath>
                </a14:m>
                <a:r>
                  <a:rPr lang="en-US" sz="2600" dirty="0"/>
                  <a:t> AC</a:t>
                </a:r>
                <a:r>
                  <a:rPr lang="en-US" sz="2600" baseline="30000" dirty="0"/>
                  <a:t>0</a:t>
                </a:r>
                <a:r>
                  <a:rPr lang="en-US" sz="2600" dirty="0"/>
                  <a:t>. </a:t>
                </a:r>
              </a:p>
              <a:p>
                <a:pPr lvl="1"/>
                <a:endParaRPr lang="en-US" sz="2600" dirty="0">
                  <a:solidFill>
                    <a:schemeClr val="bg1">
                      <a:lumMod val="50000"/>
                    </a:schemeClr>
                  </a:solidFill>
                </a:endParaRPr>
              </a:p>
              <a:p>
                <a:pPr lvl="1"/>
                <a:endParaRPr lang="en-US" sz="2600" dirty="0">
                  <a:solidFill>
                    <a:schemeClr val="bg1">
                      <a:lumMod val="50000"/>
                    </a:schemeClr>
                  </a:solidFill>
                </a:endParaRPr>
              </a:p>
              <a:p>
                <a:r>
                  <a:rPr lang="en-US" sz="2600" dirty="0"/>
                  <a:t>Longstanding question in quantum complexity theory: PARITY </a:t>
                </a:r>
                <a14:m>
                  <m:oMath xmlns:m="http://schemas.openxmlformats.org/officeDocument/2006/math">
                    <m:r>
                      <a:rPr lang="en-US" sz="2600" b="0" i="1" smtClean="0">
                        <a:latin typeface="Cambria Math" panose="02040503050406030204" pitchFamily="18" charset="0"/>
                      </a:rPr>
                      <m:t>∈</m:t>
                    </m:r>
                  </m:oMath>
                </a14:m>
                <a:r>
                  <a:rPr lang="en-US" sz="2600" dirty="0">
                    <a:solidFill>
                      <a:schemeClr val="bg1">
                        <a:lumMod val="50000"/>
                      </a:schemeClr>
                    </a:solidFill>
                  </a:rPr>
                  <a:t> </a:t>
                </a:r>
                <a:r>
                  <a:rPr lang="en-US" sz="2600" dirty="0"/>
                  <a:t>QAC</a:t>
                </a:r>
                <a:r>
                  <a:rPr lang="en-US" sz="2600" baseline="30000" dirty="0"/>
                  <a:t>0</a:t>
                </a:r>
                <a:r>
                  <a:rPr lang="en-US" sz="2600" dirty="0"/>
                  <a:t>?	</a:t>
                </a:r>
                <a:endParaRPr lang="en-US" sz="2600" dirty="0">
                  <a:solidFill>
                    <a:schemeClr val="bg1">
                      <a:lumMod val="50000"/>
                    </a:schemeClr>
                  </a:solidFill>
                </a:endParaRPr>
              </a:p>
            </p:txBody>
          </p:sp>
        </mc:Choice>
        <mc:Fallback>
          <p:sp>
            <p:nvSpPr>
              <p:cNvPr id="3" name="Content Placeholder 2">
                <a:extLst>
                  <a:ext uri="{FF2B5EF4-FFF2-40B4-BE49-F238E27FC236}">
                    <a16:creationId xmlns:a16="http://schemas.microsoft.com/office/drawing/2014/main" id="{B927F8C1-0158-4470-3964-61B0DE574179}"/>
                  </a:ext>
                </a:extLst>
              </p:cNvPr>
              <p:cNvSpPr>
                <a:spLocks noGrp="1" noRot="1" noChangeAspect="1" noMove="1" noResize="1" noEditPoints="1" noAdjustHandles="1" noChangeArrowheads="1" noChangeShapeType="1" noTextEdit="1"/>
              </p:cNvSpPr>
              <p:nvPr>
                <p:ph idx="1"/>
              </p:nvPr>
            </p:nvSpPr>
            <p:spPr>
              <a:blipFill>
                <a:blip r:embed="rId2"/>
                <a:stretch>
                  <a:fillRect l="-965" t="-203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61F71B46-E64F-C41B-8A33-EA58AAE5498C}"/>
              </a:ext>
            </a:extLst>
          </p:cNvPr>
          <p:cNvSpPr txBox="1"/>
          <p:nvPr/>
        </p:nvSpPr>
        <p:spPr>
          <a:xfrm>
            <a:off x="7605183" y="4001294"/>
            <a:ext cx="4436797" cy="369332"/>
          </a:xfrm>
          <a:prstGeom prst="rect">
            <a:avLst/>
          </a:prstGeom>
          <a:noFill/>
        </p:spPr>
        <p:txBody>
          <a:bodyPr wrap="square">
            <a:spAutoFit/>
          </a:bodyPr>
          <a:lstStyle/>
          <a:p>
            <a:pPr algn="r"/>
            <a:r>
              <a:rPr lang="en-US" sz="1800" dirty="0">
                <a:solidFill>
                  <a:schemeClr val="bg1">
                    <a:lumMod val="65000"/>
                  </a:schemeClr>
                </a:solidFill>
              </a:rPr>
              <a:t>(</a:t>
            </a:r>
            <a:r>
              <a:rPr lang="en-US" sz="1800" dirty="0" err="1">
                <a:solidFill>
                  <a:schemeClr val="bg1">
                    <a:lumMod val="50000"/>
                  </a:schemeClr>
                </a:solidFill>
              </a:rPr>
              <a:t>Furst</a:t>
            </a:r>
            <a:r>
              <a:rPr lang="en-US" sz="1800" dirty="0">
                <a:solidFill>
                  <a:schemeClr val="bg1">
                    <a:lumMod val="50000"/>
                  </a:schemeClr>
                </a:solidFill>
              </a:rPr>
              <a:t>, Saxe, </a:t>
            </a:r>
            <a:r>
              <a:rPr lang="en-US" sz="1800" dirty="0" err="1">
                <a:solidFill>
                  <a:schemeClr val="bg1">
                    <a:lumMod val="50000"/>
                  </a:schemeClr>
                </a:solidFill>
              </a:rPr>
              <a:t>Sipser</a:t>
            </a:r>
            <a:r>
              <a:rPr lang="en-US" sz="1800" dirty="0">
                <a:solidFill>
                  <a:schemeClr val="bg1">
                    <a:lumMod val="50000"/>
                  </a:schemeClr>
                </a:solidFill>
              </a:rPr>
              <a:t> ‘83, </a:t>
            </a:r>
            <a:r>
              <a:rPr lang="en-US" sz="1800" dirty="0" err="1">
                <a:solidFill>
                  <a:schemeClr val="bg1">
                    <a:lumMod val="50000"/>
                  </a:schemeClr>
                </a:solidFill>
              </a:rPr>
              <a:t>Ajtai</a:t>
            </a:r>
            <a:r>
              <a:rPr lang="en-US" sz="1800" dirty="0">
                <a:solidFill>
                  <a:schemeClr val="bg1">
                    <a:lumMod val="50000"/>
                  </a:schemeClr>
                </a:solidFill>
              </a:rPr>
              <a:t> ‘86, </a:t>
            </a:r>
            <a:r>
              <a:rPr lang="en-US" dirty="0">
                <a:solidFill>
                  <a:schemeClr val="bg1">
                    <a:lumMod val="50000"/>
                  </a:schemeClr>
                </a:solidFill>
              </a:rPr>
              <a:t> </a:t>
            </a:r>
            <a:r>
              <a:rPr lang="en-US" sz="1800" dirty="0" err="1">
                <a:solidFill>
                  <a:schemeClr val="bg1">
                    <a:lumMod val="50000"/>
                  </a:schemeClr>
                </a:solidFill>
              </a:rPr>
              <a:t>Hastad</a:t>
            </a:r>
            <a:r>
              <a:rPr lang="en-US" sz="1800" dirty="0">
                <a:solidFill>
                  <a:schemeClr val="bg1">
                    <a:lumMod val="50000"/>
                  </a:schemeClr>
                </a:solidFill>
              </a:rPr>
              <a:t> ‘86)</a:t>
            </a:r>
            <a:endParaRPr lang="en-US" dirty="0"/>
          </a:p>
        </p:txBody>
      </p:sp>
    </p:spTree>
    <p:extLst>
      <p:ext uri="{BB962C8B-B14F-4D97-AF65-F5344CB8AC3E}">
        <p14:creationId xmlns:p14="http://schemas.microsoft.com/office/powerpoint/2010/main" val="264589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16156F4-B1BD-476E-A35B-E0B05C0C31E2}"/>
                  </a:ext>
                </a:extLst>
              </p:cNvPr>
              <p:cNvSpPr>
                <a:spLocks noGrp="1"/>
              </p:cNvSpPr>
              <p:nvPr>
                <p:ph idx="1"/>
              </p:nvPr>
            </p:nvSpPr>
            <p:spPr>
              <a:xfrm>
                <a:off x="838200" y="962025"/>
                <a:ext cx="10515600" cy="1909768"/>
              </a:xfrm>
            </p:spPr>
            <p:txBody>
              <a:bodyPr>
                <a:normAutofit/>
              </a:bodyPr>
              <a:lstStyle/>
              <a:p>
                <a:pPr marL="0" indent="0">
                  <a:buNone/>
                </a:pPr>
                <a:r>
                  <a:rPr lang="en-US" sz="2600" u="sng" dirty="0">
                    <a:solidFill>
                      <a:srgbClr val="C00000"/>
                    </a:solidFill>
                  </a:rPr>
                  <a:t>QAC</a:t>
                </a:r>
                <a:r>
                  <a:rPr lang="en-US" sz="2600" u="sng" baseline="30000" dirty="0">
                    <a:solidFill>
                      <a:srgbClr val="C00000"/>
                    </a:solidFill>
                  </a:rPr>
                  <a:t>0</a:t>
                </a:r>
                <a:r>
                  <a:rPr lang="en-US" sz="2600" dirty="0"/>
                  <a:t>: O(1)-depth circuits w/ arbitrary single-qubit gates, and </a:t>
                </a:r>
                <a:br>
                  <a:rPr lang="en-US" sz="2600" dirty="0"/>
                </a:br>
                <a:r>
                  <a:rPr lang="en-US" sz="2600" dirty="0"/>
                  <a:t>many-qubit </a:t>
                </a:r>
                <a:r>
                  <a:rPr lang="en-US" sz="2600" b="1" i="1" u="sng" dirty="0"/>
                  <a:t>Toffoli</a:t>
                </a:r>
                <a:r>
                  <a:rPr lang="en-US" sz="2600" dirty="0"/>
                  <a:t> gates:</a:t>
                </a:r>
                <a:br>
                  <a:rPr lang="en-US" sz="2600" dirty="0"/>
                </a:br>
                <a:br>
                  <a:rPr lang="en-US" sz="2600" dirty="0"/>
                </a:br>
                <a14:m>
                  <m:oMath xmlns:m="http://schemas.openxmlformats.org/officeDocument/2006/math">
                    <m:r>
                      <m:rPr>
                        <m:nor/>
                      </m:rPr>
                      <a:rPr lang="en-US" sz="2600" b="0" i="0" smtClean="0">
                        <a:latin typeface="Cambria Math" panose="02040503050406030204" pitchFamily="18" charset="0"/>
                      </a:rPr>
                      <m:t>Toffoli</m:t>
                    </m:r>
                    <m:d>
                      <m:dPr>
                        <m:begChr m:val="|"/>
                        <m:endChr m:val="⟩"/>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𝑘</m:t>
                            </m:r>
                          </m:sub>
                        </m:sSub>
                        <m:r>
                          <a:rPr lang="en-US" sz="2600" b="0" i="1" smtClean="0">
                            <a:latin typeface="Cambria Math" panose="02040503050406030204" pitchFamily="18" charset="0"/>
                          </a:rPr>
                          <m:t>,</m:t>
                        </m:r>
                        <m:r>
                          <a:rPr lang="en-US" sz="2600" b="0" i="1" smtClean="0">
                            <a:latin typeface="Cambria Math" panose="02040503050406030204" pitchFamily="18" charset="0"/>
                          </a:rPr>
                          <m:t>0</m:t>
                        </m:r>
                      </m:e>
                    </m:d>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𝑘</m:t>
                        </m:r>
                      </m:sub>
                    </m:sSub>
                    <m:r>
                      <a:rPr lang="en-US" sz="2600" b="0" i="1" smtClean="0">
                        <a:latin typeface="Cambria Math" panose="02040503050406030204" pitchFamily="18" charset="0"/>
                      </a:rPr>
                      <m:t>,</m:t>
                    </m:r>
                    <m:r>
                      <a:rPr lang="en-US" sz="2600" b="0" i="1" smtClean="0">
                        <a:latin typeface="Cambria Math" panose="02040503050406030204" pitchFamily="18" charset="0"/>
                      </a:rPr>
                      <m:t> ∏</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𝑖</m:t>
                        </m:r>
                      </m:sub>
                    </m:sSub>
                    <m:r>
                      <a:rPr lang="en-US" sz="2600" b="0" i="1" smtClean="0">
                        <a:latin typeface="Cambria Math" panose="02040503050406030204" pitchFamily="18" charset="0"/>
                      </a:rPr>
                      <m:t>⟩</m:t>
                    </m:r>
                  </m:oMath>
                </a14:m>
                <a:r>
                  <a:rPr lang="en-US" sz="2600" dirty="0"/>
                  <a:t> </a:t>
                </a:r>
              </a:p>
              <a:p>
                <a:pPr marL="0" indent="0">
                  <a:buNone/>
                </a:pPr>
                <a:endParaRPr lang="en-US" sz="2600" dirty="0"/>
              </a:p>
              <a:p>
                <a:pPr marL="0" indent="0">
                  <a:buNone/>
                </a:pPr>
                <a:endParaRPr lang="en-US" sz="2600" dirty="0"/>
              </a:p>
            </p:txBody>
          </p:sp>
        </mc:Choice>
        <mc:Fallback>
          <p:sp>
            <p:nvSpPr>
              <p:cNvPr id="3" name="Content Placeholder 2">
                <a:extLst>
                  <a:ext uri="{FF2B5EF4-FFF2-40B4-BE49-F238E27FC236}">
                    <a16:creationId xmlns:a16="http://schemas.microsoft.com/office/drawing/2014/main" id="{916156F4-B1BD-476E-A35B-E0B05C0C31E2}"/>
                  </a:ext>
                </a:extLst>
              </p:cNvPr>
              <p:cNvSpPr>
                <a:spLocks noGrp="1" noRot="1" noChangeAspect="1" noMove="1" noResize="1" noEditPoints="1" noAdjustHandles="1" noChangeArrowheads="1" noChangeShapeType="1" noTextEdit="1"/>
              </p:cNvSpPr>
              <p:nvPr>
                <p:ph idx="1"/>
              </p:nvPr>
            </p:nvSpPr>
            <p:spPr>
              <a:xfrm>
                <a:off x="838200" y="962025"/>
                <a:ext cx="10515600" cy="1909768"/>
              </a:xfrm>
              <a:blipFill>
                <a:blip r:embed="rId2"/>
                <a:stretch>
                  <a:fillRect l="-1086" t="-4605"/>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38EAD586-B86F-4FCB-F1EA-56A2A87A32E6}"/>
              </a:ext>
            </a:extLst>
          </p:cNvPr>
          <p:cNvCxnSpPr>
            <a:cxnSpLocks/>
          </p:cNvCxnSpPr>
          <p:nvPr/>
        </p:nvCxnSpPr>
        <p:spPr>
          <a:xfrm>
            <a:off x="10829926" y="1297041"/>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325E339-4E4D-6D14-8754-A56CA6228813}"/>
              </a:ext>
            </a:extLst>
          </p:cNvPr>
          <p:cNvCxnSpPr>
            <a:cxnSpLocks/>
          </p:cNvCxnSpPr>
          <p:nvPr/>
        </p:nvCxnSpPr>
        <p:spPr>
          <a:xfrm>
            <a:off x="10829926" y="1559044"/>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1B5239B-F7C8-CFC5-6229-9CF6197B6B28}"/>
              </a:ext>
            </a:extLst>
          </p:cNvPr>
          <p:cNvCxnSpPr>
            <a:cxnSpLocks/>
          </p:cNvCxnSpPr>
          <p:nvPr/>
        </p:nvCxnSpPr>
        <p:spPr>
          <a:xfrm>
            <a:off x="10829926" y="1871151"/>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781C522-2483-73DF-DFAE-46E4A5BF4DA8}"/>
              </a:ext>
            </a:extLst>
          </p:cNvPr>
          <p:cNvCxnSpPr>
            <a:cxnSpLocks/>
          </p:cNvCxnSpPr>
          <p:nvPr/>
        </p:nvCxnSpPr>
        <p:spPr>
          <a:xfrm>
            <a:off x="10829926" y="2190932"/>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E28664-E9C0-CA63-8EC2-CB097BABA854}"/>
              </a:ext>
            </a:extLst>
          </p:cNvPr>
          <p:cNvCxnSpPr>
            <a:cxnSpLocks/>
            <a:endCxn id="17" idx="4"/>
          </p:cNvCxnSpPr>
          <p:nvPr/>
        </p:nvCxnSpPr>
        <p:spPr>
          <a:xfrm>
            <a:off x="11283999" y="1213205"/>
            <a:ext cx="0" cy="10630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51F58BEC-7E98-B504-3835-911C81B7000C}"/>
              </a:ext>
            </a:extLst>
          </p:cNvPr>
          <p:cNvSpPr/>
          <p:nvPr/>
        </p:nvSpPr>
        <p:spPr>
          <a:xfrm>
            <a:off x="11214196" y="118756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7E5BEED-B293-709A-0254-05956478B82C}"/>
              </a:ext>
            </a:extLst>
          </p:cNvPr>
          <p:cNvSpPr/>
          <p:nvPr/>
        </p:nvSpPr>
        <p:spPr>
          <a:xfrm>
            <a:off x="11214197" y="2107346"/>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89C851A-6F09-05BC-66E6-50C627AD34D0}"/>
              </a:ext>
            </a:extLst>
          </p:cNvPr>
          <p:cNvSpPr/>
          <p:nvPr/>
        </p:nvSpPr>
        <p:spPr>
          <a:xfrm>
            <a:off x="11214195" y="149142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70D6C18-1EDB-76F4-91BE-86405EB289AF}"/>
              </a:ext>
            </a:extLst>
          </p:cNvPr>
          <p:cNvSpPr/>
          <p:nvPr/>
        </p:nvSpPr>
        <p:spPr>
          <a:xfrm>
            <a:off x="11211762" y="1797682"/>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7CCFF185-478D-5FFF-C528-690956A33D83}"/>
                  </a:ext>
                </a:extLst>
              </p:cNvPr>
              <p:cNvSpPr txBox="1"/>
              <p:nvPr/>
            </p:nvSpPr>
            <p:spPr>
              <a:xfrm>
                <a:off x="10243620" y="1074275"/>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p:sp>
            <p:nvSpPr>
              <p:cNvPr id="31" name="TextBox 30">
                <a:extLst>
                  <a:ext uri="{FF2B5EF4-FFF2-40B4-BE49-F238E27FC236}">
                    <a16:creationId xmlns:a16="http://schemas.microsoft.com/office/drawing/2014/main" id="{7CCFF185-478D-5FFF-C528-690956A33D83}"/>
                  </a:ext>
                </a:extLst>
              </p:cNvPr>
              <p:cNvSpPr txBox="1">
                <a:spLocks noRot="1" noChangeAspect="1" noMove="1" noResize="1" noEditPoints="1" noAdjustHandles="1" noChangeArrowheads="1" noChangeShapeType="1" noTextEdit="1"/>
              </p:cNvSpPr>
              <p:nvPr/>
            </p:nvSpPr>
            <p:spPr>
              <a:xfrm>
                <a:off x="10243620" y="1074275"/>
                <a:ext cx="78287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AEF4DD36-8E35-129A-DB14-EB412E0E63A5}"/>
                  </a:ext>
                </a:extLst>
              </p:cNvPr>
              <p:cNvSpPr txBox="1"/>
              <p:nvPr/>
            </p:nvSpPr>
            <p:spPr>
              <a:xfrm>
                <a:off x="10240419" y="1635417"/>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p:txBody>
          </p:sp>
        </mc:Choice>
        <mc:Fallback>
          <p:sp>
            <p:nvSpPr>
              <p:cNvPr id="32" name="TextBox 31">
                <a:extLst>
                  <a:ext uri="{FF2B5EF4-FFF2-40B4-BE49-F238E27FC236}">
                    <a16:creationId xmlns:a16="http://schemas.microsoft.com/office/drawing/2014/main" id="{AEF4DD36-8E35-129A-DB14-EB412E0E63A5}"/>
                  </a:ext>
                </a:extLst>
              </p:cNvPr>
              <p:cNvSpPr txBox="1">
                <a:spLocks noRot="1" noChangeAspect="1" noMove="1" noResize="1" noEditPoints="1" noAdjustHandles="1" noChangeArrowheads="1" noChangeShapeType="1" noTextEdit="1"/>
              </p:cNvSpPr>
              <p:nvPr/>
            </p:nvSpPr>
            <p:spPr>
              <a:xfrm>
                <a:off x="10240419" y="1635417"/>
                <a:ext cx="78287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053382D2-6D51-A8F9-8122-03B2E66FCEC8}"/>
                  </a:ext>
                </a:extLst>
              </p:cNvPr>
              <p:cNvSpPr txBox="1"/>
              <p:nvPr/>
            </p:nvSpPr>
            <p:spPr>
              <a:xfrm>
                <a:off x="10253119" y="1343701"/>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p:sp>
            <p:nvSpPr>
              <p:cNvPr id="33" name="TextBox 32">
                <a:extLst>
                  <a:ext uri="{FF2B5EF4-FFF2-40B4-BE49-F238E27FC236}">
                    <a16:creationId xmlns:a16="http://schemas.microsoft.com/office/drawing/2014/main" id="{053382D2-6D51-A8F9-8122-03B2E66FCEC8}"/>
                  </a:ext>
                </a:extLst>
              </p:cNvPr>
              <p:cNvSpPr txBox="1">
                <a:spLocks noRot="1" noChangeAspect="1" noMove="1" noResize="1" noEditPoints="1" noAdjustHandles="1" noChangeArrowheads="1" noChangeShapeType="1" noTextEdit="1"/>
              </p:cNvSpPr>
              <p:nvPr/>
            </p:nvSpPr>
            <p:spPr>
              <a:xfrm>
                <a:off x="10253119" y="1343701"/>
                <a:ext cx="78287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9B5F0C30-6A03-0DD0-A802-29293E2D3505}"/>
                  </a:ext>
                </a:extLst>
              </p:cNvPr>
              <p:cNvSpPr txBox="1"/>
              <p:nvPr/>
            </p:nvSpPr>
            <p:spPr>
              <a:xfrm>
                <a:off x="10240419" y="1979130"/>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𝑏</m:t>
                      </m:r>
                    </m:oMath>
                  </m:oMathPara>
                </a14:m>
                <a:endParaRPr lang="en-US" dirty="0"/>
              </a:p>
            </p:txBody>
          </p:sp>
        </mc:Choice>
        <mc:Fallback>
          <p:sp>
            <p:nvSpPr>
              <p:cNvPr id="34" name="TextBox 33">
                <a:extLst>
                  <a:ext uri="{FF2B5EF4-FFF2-40B4-BE49-F238E27FC236}">
                    <a16:creationId xmlns:a16="http://schemas.microsoft.com/office/drawing/2014/main" id="{9B5F0C30-6A03-0DD0-A802-29293E2D3505}"/>
                  </a:ext>
                </a:extLst>
              </p:cNvPr>
              <p:cNvSpPr txBox="1">
                <a:spLocks noRot="1" noChangeAspect="1" noMove="1" noResize="1" noEditPoints="1" noAdjustHandles="1" noChangeArrowheads="1" noChangeShapeType="1" noTextEdit="1"/>
              </p:cNvSpPr>
              <p:nvPr/>
            </p:nvSpPr>
            <p:spPr>
              <a:xfrm>
                <a:off x="10240419" y="1979130"/>
                <a:ext cx="782876" cy="369332"/>
              </a:xfrm>
              <a:prstGeom prst="rect">
                <a:avLst/>
              </a:prstGeom>
              <a:blipFill>
                <a:blip r:embed="rId6"/>
                <a:stretch>
                  <a:fillRect/>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8AA4F56E-C41B-F5C9-5D94-CD505A5DF20E}"/>
              </a:ext>
            </a:extLst>
          </p:cNvPr>
          <p:cNvSpPr txBox="1"/>
          <p:nvPr/>
        </p:nvSpPr>
        <p:spPr>
          <a:xfrm>
            <a:off x="10072633" y="605503"/>
            <a:ext cx="2557463" cy="369332"/>
          </a:xfrm>
          <a:prstGeom prst="rect">
            <a:avLst/>
          </a:prstGeom>
          <a:noFill/>
        </p:spPr>
        <p:txBody>
          <a:bodyPr wrap="square" rtlCol="0">
            <a:spAutoFit/>
          </a:bodyPr>
          <a:lstStyle/>
          <a:p>
            <a:r>
              <a:rPr lang="en-US" dirty="0"/>
              <a:t>Generalized Toffoli</a:t>
            </a:r>
          </a:p>
        </p:txBody>
      </p:sp>
    </p:spTree>
    <p:extLst>
      <p:ext uri="{BB962C8B-B14F-4D97-AF65-F5344CB8AC3E}">
        <p14:creationId xmlns:p14="http://schemas.microsoft.com/office/powerpoint/2010/main" val="378841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28B4E-FB4D-8C39-8844-A976719F5118}"/>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4AD713B-A5EF-1496-7066-2074DDF758B3}"/>
                  </a:ext>
                </a:extLst>
              </p:cNvPr>
              <p:cNvSpPr>
                <a:spLocks noGrp="1"/>
              </p:cNvSpPr>
              <p:nvPr>
                <p:ph idx="1"/>
              </p:nvPr>
            </p:nvSpPr>
            <p:spPr>
              <a:xfrm>
                <a:off x="838200" y="962025"/>
                <a:ext cx="10515600" cy="1909768"/>
              </a:xfrm>
            </p:spPr>
            <p:txBody>
              <a:bodyPr>
                <a:normAutofit/>
              </a:bodyPr>
              <a:lstStyle/>
              <a:p>
                <a:pPr marL="0" indent="0">
                  <a:buNone/>
                </a:pPr>
                <a:r>
                  <a:rPr lang="en-US" sz="2600" u="sng" dirty="0">
                    <a:solidFill>
                      <a:srgbClr val="C00000"/>
                    </a:solidFill>
                  </a:rPr>
                  <a:t>QAC</a:t>
                </a:r>
                <a:r>
                  <a:rPr lang="en-US" sz="2600" u="sng" baseline="30000" dirty="0">
                    <a:solidFill>
                      <a:srgbClr val="C00000"/>
                    </a:solidFill>
                  </a:rPr>
                  <a:t>0</a:t>
                </a:r>
                <a:r>
                  <a:rPr lang="en-US" sz="2600" dirty="0"/>
                  <a:t>: O(1)-depth circuits w/ arbitrary single-qubit gates, and </a:t>
                </a:r>
                <a:br>
                  <a:rPr lang="en-US" sz="2600" dirty="0"/>
                </a:br>
                <a:r>
                  <a:rPr lang="en-US" sz="2600" dirty="0"/>
                  <a:t>many-qubit </a:t>
                </a:r>
                <a:r>
                  <a:rPr lang="en-US" sz="2600" b="1" i="1" u="sng" dirty="0"/>
                  <a:t>Toffoli</a:t>
                </a:r>
                <a:r>
                  <a:rPr lang="en-US" sz="2600" dirty="0"/>
                  <a:t> gates:</a:t>
                </a:r>
                <a:br>
                  <a:rPr lang="en-US" sz="2600" dirty="0"/>
                </a:br>
                <a:br>
                  <a:rPr lang="en-US" sz="2600" dirty="0"/>
                </a:br>
                <a14:m>
                  <m:oMath xmlns:m="http://schemas.openxmlformats.org/officeDocument/2006/math">
                    <m:r>
                      <m:rPr>
                        <m:nor/>
                      </m:rPr>
                      <a:rPr lang="en-US" sz="2600" b="0" i="0" smtClean="0">
                        <a:latin typeface="Cambria Math" panose="02040503050406030204" pitchFamily="18" charset="0"/>
                      </a:rPr>
                      <m:t>Toffoli</m:t>
                    </m:r>
                    <m:d>
                      <m:dPr>
                        <m:begChr m:val="|"/>
                        <m:endChr m:val="⟩"/>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𝑘</m:t>
                            </m:r>
                          </m:sub>
                        </m:sSub>
                        <m:r>
                          <a:rPr lang="en-US" sz="2600" b="0" i="1" smtClean="0">
                            <a:latin typeface="Cambria Math" panose="02040503050406030204" pitchFamily="18" charset="0"/>
                          </a:rPr>
                          <m:t>,0</m:t>
                        </m:r>
                      </m:e>
                    </m:d>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𝑘</m:t>
                        </m:r>
                      </m:sub>
                    </m:sSub>
                    <m:r>
                      <a:rPr lang="en-US" sz="2600" b="0" i="1" smtClean="0">
                        <a:latin typeface="Cambria Math" panose="02040503050406030204" pitchFamily="18" charset="0"/>
                      </a:rPr>
                      <m:t>, ∏</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𝑖</m:t>
                        </m:r>
                      </m:sub>
                    </m:sSub>
                    <m:r>
                      <a:rPr lang="en-US" sz="2600" b="0" i="1" smtClean="0">
                        <a:latin typeface="Cambria Math" panose="02040503050406030204" pitchFamily="18" charset="0"/>
                      </a:rPr>
                      <m:t>⟩</m:t>
                    </m:r>
                  </m:oMath>
                </a14:m>
                <a:r>
                  <a:rPr lang="en-US" sz="2600" dirty="0"/>
                  <a:t> </a:t>
                </a:r>
              </a:p>
              <a:p>
                <a:pPr marL="0" indent="0">
                  <a:buNone/>
                </a:pPr>
                <a:endParaRPr lang="en-US" sz="2600" dirty="0"/>
              </a:p>
              <a:p>
                <a:pPr marL="0" indent="0">
                  <a:buNone/>
                </a:pPr>
                <a:endParaRPr lang="en-US" sz="2600" dirty="0"/>
              </a:p>
            </p:txBody>
          </p:sp>
        </mc:Choice>
        <mc:Fallback>
          <p:sp>
            <p:nvSpPr>
              <p:cNvPr id="3" name="Content Placeholder 2">
                <a:extLst>
                  <a:ext uri="{FF2B5EF4-FFF2-40B4-BE49-F238E27FC236}">
                    <a16:creationId xmlns:a16="http://schemas.microsoft.com/office/drawing/2014/main" id="{54AD713B-A5EF-1496-7066-2074DDF758B3}"/>
                  </a:ext>
                </a:extLst>
              </p:cNvPr>
              <p:cNvSpPr>
                <a:spLocks noGrp="1" noRot="1" noChangeAspect="1" noMove="1" noResize="1" noEditPoints="1" noAdjustHandles="1" noChangeArrowheads="1" noChangeShapeType="1" noTextEdit="1"/>
              </p:cNvSpPr>
              <p:nvPr>
                <p:ph idx="1"/>
              </p:nvPr>
            </p:nvSpPr>
            <p:spPr>
              <a:xfrm>
                <a:off x="838200" y="962025"/>
                <a:ext cx="10515600" cy="1909768"/>
              </a:xfrm>
              <a:blipFill>
                <a:blip r:embed="rId2"/>
                <a:stretch>
                  <a:fillRect l="-1086" t="-4605"/>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E0E44019-508B-332C-1527-61393DFE0FD3}"/>
              </a:ext>
            </a:extLst>
          </p:cNvPr>
          <p:cNvCxnSpPr>
            <a:cxnSpLocks/>
          </p:cNvCxnSpPr>
          <p:nvPr/>
        </p:nvCxnSpPr>
        <p:spPr>
          <a:xfrm>
            <a:off x="10829926" y="1297041"/>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3AB7669-F923-49A3-52C7-7BDE22281344}"/>
              </a:ext>
            </a:extLst>
          </p:cNvPr>
          <p:cNvCxnSpPr>
            <a:cxnSpLocks/>
          </p:cNvCxnSpPr>
          <p:nvPr/>
        </p:nvCxnSpPr>
        <p:spPr>
          <a:xfrm>
            <a:off x="10829926" y="1559044"/>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A978A74-7771-7253-6694-3D0C1D24373A}"/>
              </a:ext>
            </a:extLst>
          </p:cNvPr>
          <p:cNvCxnSpPr>
            <a:cxnSpLocks/>
          </p:cNvCxnSpPr>
          <p:nvPr/>
        </p:nvCxnSpPr>
        <p:spPr>
          <a:xfrm>
            <a:off x="10829926" y="1871151"/>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B212701-6902-0E85-B532-50CC107A8299}"/>
              </a:ext>
            </a:extLst>
          </p:cNvPr>
          <p:cNvCxnSpPr>
            <a:cxnSpLocks/>
          </p:cNvCxnSpPr>
          <p:nvPr/>
        </p:nvCxnSpPr>
        <p:spPr>
          <a:xfrm>
            <a:off x="10829926" y="2190932"/>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335ADD-718A-C999-818A-7818044EFBC8}"/>
              </a:ext>
            </a:extLst>
          </p:cNvPr>
          <p:cNvCxnSpPr>
            <a:cxnSpLocks/>
            <a:endCxn id="17" idx="4"/>
          </p:cNvCxnSpPr>
          <p:nvPr/>
        </p:nvCxnSpPr>
        <p:spPr>
          <a:xfrm>
            <a:off x="11283999" y="1213205"/>
            <a:ext cx="0" cy="10630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593EE0E-0A42-5F3F-4910-66E9E4ABCFFB}"/>
              </a:ext>
            </a:extLst>
          </p:cNvPr>
          <p:cNvSpPr/>
          <p:nvPr/>
        </p:nvSpPr>
        <p:spPr>
          <a:xfrm>
            <a:off x="11214196" y="118756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88A2528-D951-7242-8B75-DC67B4CE9B59}"/>
              </a:ext>
            </a:extLst>
          </p:cNvPr>
          <p:cNvSpPr/>
          <p:nvPr/>
        </p:nvSpPr>
        <p:spPr>
          <a:xfrm>
            <a:off x="11214197" y="2107346"/>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D1A80C9-275F-93FA-D2BC-F1EEC24F55AB}"/>
              </a:ext>
            </a:extLst>
          </p:cNvPr>
          <p:cNvSpPr/>
          <p:nvPr/>
        </p:nvSpPr>
        <p:spPr>
          <a:xfrm>
            <a:off x="11214195" y="149142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7BFABA6-D0C0-3D4F-B3C1-2532B09305CF}"/>
              </a:ext>
            </a:extLst>
          </p:cNvPr>
          <p:cNvSpPr/>
          <p:nvPr/>
        </p:nvSpPr>
        <p:spPr>
          <a:xfrm>
            <a:off x="11211762" y="1797682"/>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CED5A1BC-FE12-B54E-4A4D-5104D7463707}"/>
                  </a:ext>
                </a:extLst>
              </p:cNvPr>
              <p:cNvSpPr txBox="1"/>
              <p:nvPr/>
            </p:nvSpPr>
            <p:spPr>
              <a:xfrm>
                <a:off x="10243620" y="1074275"/>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p:sp>
            <p:nvSpPr>
              <p:cNvPr id="31" name="TextBox 30">
                <a:extLst>
                  <a:ext uri="{FF2B5EF4-FFF2-40B4-BE49-F238E27FC236}">
                    <a16:creationId xmlns:a16="http://schemas.microsoft.com/office/drawing/2014/main" id="{CED5A1BC-FE12-B54E-4A4D-5104D7463707}"/>
                  </a:ext>
                </a:extLst>
              </p:cNvPr>
              <p:cNvSpPr txBox="1">
                <a:spLocks noRot="1" noChangeAspect="1" noMove="1" noResize="1" noEditPoints="1" noAdjustHandles="1" noChangeArrowheads="1" noChangeShapeType="1" noTextEdit="1"/>
              </p:cNvSpPr>
              <p:nvPr/>
            </p:nvSpPr>
            <p:spPr>
              <a:xfrm>
                <a:off x="10243620" y="1074275"/>
                <a:ext cx="78287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AC0C5885-6B9B-B61E-E566-830B4AE1B868}"/>
                  </a:ext>
                </a:extLst>
              </p:cNvPr>
              <p:cNvSpPr txBox="1"/>
              <p:nvPr/>
            </p:nvSpPr>
            <p:spPr>
              <a:xfrm>
                <a:off x="10240419" y="1635417"/>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p:txBody>
          </p:sp>
        </mc:Choice>
        <mc:Fallback>
          <p:sp>
            <p:nvSpPr>
              <p:cNvPr id="32" name="TextBox 31">
                <a:extLst>
                  <a:ext uri="{FF2B5EF4-FFF2-40B4-BE49-F238E27FC236}">
                    <a16:creationId xmlns:a16="http://schemas.microsoft.com/office/drawing/2014/main" id="{AC0C5885-6B9B-B61E-E566-830B4AE1B868}"/>
                  </a:ext>
                </a:extLst>
              </p:cNvPr>
              <p:cNvSpPr txBox="1">
                <a:spLocks noRot="1" noChangeAspect="1" noMove="1" noResize="1" noEditPoints="1" noAdjustHandles="1" noChangeArrowheads="1" noChangeShapeType="1" noTextEdit="1"/>
              </p:cNvSpPr>
              <p:nvPr/>
            </p:nvSpPr>
            <p:spPr>
              <a:xfrm>
                <a:off x="10240419" y="1635417"/>
                <a:ext cx="78287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754B3FFA-B8ED-1E6B-C4C5-B9B0D9EF7DA5}"/>
                  </a:ext>
                </a:extLst>
              </p:cNvPr>
              <p:cNvSpPr txBox="1"/>
              <p:nvPr/>
            </p:nvSpPr>
            <p:spPr>
              <a:xfrm>
                <a:off x="10253119" y="1343701"/>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p:sp>
            <p:nvSpPr>
              <p:cNvPr id="33" name="TextBox 32">
                <a:extLst>
                  <a:ext uri="{FF2B5EF4-FFF2-40B4-BE49-F238E27FC236}">
                    <a16:creationId xmlns:a16="http://schemas.microsoft.com/office/drawing/2014/main" id="{754B3FFA-B8ED-1E6B-C4C5-B9B0D9EF7DA5}"/>
                  </a:ext>
                </a:extLst>
              </p:cNvPr>
              <p:cNvSpPr txBox="1">
                <a:spLocks noRot="1" noChangeAspect="1" noMove="1" noResize="1" noEditPoints="1" noAdjustHandles="1" noChangeArrowheads="1" noChangeShapeType="1" noTextEdit="1"/>
              </p:cNvSpPr>
              <p:nvPr/>
            </p:nvSpPr>
            <p:spPr>
              <a:xfrm>
                <a:off x="10253119" y="1343701"/>
                <a:ext cx="78287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E08D7335-0133-8222-0CC3-57AAB19C4FC0}"/>
                  </a:ext>
                </a:extLst>
              </p:cNvPr>
              <p:cNvSpPr txBox="1"/>
              <p:nvPr/>
            </p:nvSpPr>
            <p:spPr>
              <a:xfrm>
                <a:off x="10240419" y="1979130"/>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𝑏</m:t>
                      </m:r>
                    </m:oMath>
                  </m:oMathPara>
                </a14:m>
                <a:endParaRPr lang="en-US" dirty="0"/>
              </a:p>
            </p:txBody>
          </p:sp>
        </mc:Choice>
        <mc:Fallback>
          <p:sp>
            <p:nvSpPr>
              <p:cNvPr id="34" name="TextBox 33">
                <a:extLst>
                  <a:ext uri="{FF2B5EF4-FFF2-40B4-BE49-F238E27FC236}">
                    <a16:creationId xmlns:a16="http://schemas.microsoft.com/office/drawing/2014/main" id="{E08D7335-0133-8222-0CC3-57AAB19C4FC0}"/>
                  </a:ext>
                </a:extLst>
              </p:cNvPr>
              <p:cNvSpPr txBox="1">
                <a:spLocks noRot="1" noChangeAspect="1" noMove="1" noResize="1" noEditPoints="1" noAdjustHandles="1" noChangeArrowheads="1" noChangeShapeType="1" noTextEdit="1"/>
              </p:cNvSpPr>
              <p:nvPr/>
            </p:nvSpPr>
            <p:spPr>
              <a:xfrm>
                <a:off x="10240419" y="1979130"/>
                <a:ext cx="78287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A2435332-175E-935B-BC36-67729D5D01B6}"/>
                  </a:ext>
                </a:extLst>
              </p:cNvPr>
              <p:cNvSpPr txBox="1">
                <a:spLocks/>
              </p:cNvSpPr>
              <p:nvPr/>
            </p:nvSpPr>
            <p:spPr>
              <a:xfrm>
                <a:off x="838200" y="3311387"/>
                <a:ext cx="10515600" cy="2171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u="sng" dirty="0">
                    <a:solidFill>
                      <a:srgbClr val="C00000"/>
                    </a:solidFill>
                  </a:rPr>
                  <a:t>QAC</a:t>
                </a:r>
                <a:r>
                  <a:rPr lang="en-US" sz="2600" u="sng" baseline="30000" dirty="0">
                    <a:solidFill>
                      <a:srgbClr val="C00000"/>
                    </a:solidFill>
                  </a:rPr>
                  <a:t>0</a:t>
                </a:r>
                <a:r>
                  <a:rPr lang="en-US" sz="2600" u="sng" baseline="-25000" dirty="0">
                    <a:solidFill>
                      <a:srgbClr val="C00000"/>
                    </a:solidFill>
                  </a:rPr>
                  <a:t>f</a:t>
                </a:r>
                <a:r>
                  <a:rPr lang="en-US" sz="2600" dirty="0"/>
                  <a:t>: O(1)-depth circuits w/ arbitrary single-qubit gates, and </a:t>
                </a:r>
                <a:br>
                  <a:rPr lang="en-US" sz="2600" dirty="0"/>
                </a:br>
                <a:r>
                  <a:rPr lang="en-US" sz="2600" dirty="0"/>
                  <a:t>many-qubit </a:t>
                </a:r>
                <a:r>
                  <a:rPr lang="en-US" sz="2600" b="1" i="1" u="sng" dirty="0"/>
                  <a:t>Fanout</a:t>
                </a:r>
                <a:r>
                  <a:rPr lang="en-US" sz="2600" dirty="0"/>
                  <a:t> gates:</a:t>
                </a:r>
                <a:br>
                  <a:rPr lang="en-US" sz="2600" dirty="0"/>
                </a:br>
                <a:br>
                  <a:rPr lang="en-US" sz="2600" dirty="0"/>
                </a:br>
                <a14:m>
                  <m:oMath xmlns:m="http://schemas.openxmlformats.org/officeDocument/2006/math">
                    <m:r>
                      <m:rPr>
                        <m:nor/>
                      </m:rPr>
                      <a:rPr lang="en-US" sz="2600" smtClean="0">
                        <a:latin typeface="Cambria Math" panose="02040503050406030204" pitchFamily="18" charset="0"/>
                      </a:rPr>
                      <m:t>Fanout</m:t>
                    </m:r>
                    <m:d>
                      <m:dPr>
                        <m:begChr m:val="|"/>
                        <m:endChr m:val="⟩"/>
                        <m:ctrlPr>
                          <a:rPr lang="en-US" sz="2600" i="1" smtClean="0">
                            <a:latin typeface="Cambria Math" panose="02040503050406030204" pitchFamily="18" charset="0"/>
                          </a:rPr>
                        </m:ctrlPr>
                      </m:dPr>
                      <m:e>
                        <m:r>
                          <a:rPr lang="en-US" sz="2600" i="1" smtClean="0">
                            <a:latin typeface="Cambria Math" panose="02040503050406030204" pitchFamily="18" charset="0"/>
                          </a:rPr>
                          <m:t>𝑥</m:t>
                        </m:r>
                        <m:r>
                          <a:rPr lang="en-US" sz="2600" i="1" smtClean="0">
                            <a:latin typeface="Cambria Math" panose="02040503050406030204" pitchFamily="18" charset="0"/>
                          </a:rPr>
                          <m:t>,0,…,0</m:t>
                        </m:r>
                      </m:e>
                    </m:d>
                    <m:r>
                      <a:rPr lang="en-US" sz="2600" i="1" smtClean="0">
                        <a:latin typeface="Cambria Math" panose="02040503050406030204" pitchFamily="18" charset="0"/>
                      </a:rPr>
                      <m:t>=|</m:t>
                    </m:r>
                    <m:r>
                      <a:rPr lang="en-US" sz="2600" i="1" smtClean="0">
                        <a:latin typeface="Cambria Math" panose="02040503050406030204" pitchFamily="18" charset="0"/>
                      </a:rPr>
                      <m:t>𝑥</m:t>
                    </m:r>
                    <m:r>
                      <a:rPr lang="en-US" sz="2600" i="1" smtClean="0">
                        <a:latin typeface="Cambria Math" panose="02040503050406030204" pitchFamily="18" charset="0"/>
                      </a:rPr>
                      <m:t>,</m:t>
                    </m:r>
                    <m:r>
                      <a:rPr lang="en-US" sz="2600" b="0" i="1" smtClean="0">
                        <a:latin typeface="Cambria Math" panose="02040503050406030204" pitchFamily="18" charset="0"/>
                      </a:rPr>
                      <m:t>𝑥</m:t>
                    </m:r>
                    <m:r>
                      <a:rPr lang="en-US" sz="2600" b="0" i="1" smtClean="0">
                        <a:latin typeface="Cambria Math" panose="02040503050406030204" pitchFamily="18" charset="0"/>
                      </a:rPr>
                      <m:t>,…,</m:t>
                    </m:r>
                    <m:r>
                      <a:rPr lang="en-US" sz="2600" b="0" i="1" smtClean="0">
                        <a:latin typeface="Cambria Math" panose="02040503050406030204" pitchFamily="18" charset="0"/>
                      </a:rPr>
                      <m:t>𝑥</m:t>
                    </m:r>
                    <m:r>
                      <a:rPr lang="en-US" sz="2600" i="1" smtClean="0">
                        <a:latin typeface="Cambria Math" panose="02040503050406030204" pitchFamily="18" charset="0"/>
                      </a:rPr>
                      <m:t>⟩</m:t>
                    </m:r>
                  </m:oMath>
                </a14:m>
                <a:r>
                  <a:rPr lang="en-US" sz="2600" dirty="0"/>
                  <a:t> </a:t>
                </a:r>
              </a:p>
            </p:txBody>
          </p:sp>
        </mc:Choice>
        <mc:Fallback>
          <p:sp>
            <p:nvSpPr>
              <p:cNvPr id="8" name="Content Placeholder 2">
                <a:extLst>
                  <a:ext uri="{FF2B5EF4-FFF2-40B4-BE49-F238E27FC236}">
                    <a16:creationId xmlns:a16="http://schemas.microsoft.com/office/drawing/2014/main" id="{A2435332-175E-935B-BC36-67729D5D01B6}"/>
                  </a:ext>
                </a:extLst>
              </p:cNvPr>
              <p:cNvSpPr txBox="1">
                <a:spLocks noRot="1" noChangeAspect="1" noMove="1" noResize="1" noEditPoints="1" noAdjustHandles="1" noChangeArrowheads="1" noChangeShapeType="1" noTextEdit="1"/>
              </p:cNvSpPr>
              <p:nvPr/>
            </p:nvSpPr>
            <p:spPr>
              <a:xfrm>
                <a:off x="838200" y="3311387"/>
                <a:ext cx="10515600" cy="2171833"/>
              </a:xfrm>
              <a:prstGeom prst="rect">
                <a:avLst/>
              </a:prstGeom>
              <a:blipFill>
                <a:blip r:embed="rId7"/>
                <a:stretch>
                  <a:fillRect l="-1086" t="-40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9DB6FD9-8002-CEBC-18BD-8278BCCB89AD}"/>
                  </a:ext>
                </a:extLst>
              </p:cNvPr>
              <p:cNvSpPr txBox="1"/>
              <p:nvPr/>
            </p:nvSpPr>
            <p:spPr>
              <a:xfrm>
                <a:off x="10274087" y="3648849"/>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p:sp>
            <p:nvSpPr>
              <p:cNvPr id="9" name="TextBox 8">
                <a:extLst>
                  <a:ext uri="{FF2B5EF4-FFF2-40B4-BE49-F238E27FC236}">
                    <a16:creationId xmlns:a16="http://schemas.microsoft.com/office/drawing/2014/main" id="{89DB6FD9-8002-CEBC-18BD-8278BCCB89AD}"/>
                  </a:ext>
                </a:extLst>
              </p:cNvPr>
              <p:cNvSpPr txBox="1">
                <a:spLocks noRot="1" noChangeAspect="1" noMove="1" noResize="1" noEditPoints="1" noAdjustHandles="1" noChangeArrowheads="1" noChangeShapeType="1" noTextEdit="1"/>
              </p:cNvSpPr>
              <p:nvPr/>
            </p:nvSpPr>
            <p:spPr>
              <a:xfrm>
                <a:off x="10274087" y="3648849"/>
                <a:ext cx="78287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13B1AEA-0DDE-601E-B45B-73D461925960}"/>
                  </a:ext>
                </a:extLst>
              </p:cNvPr>
              <p:cNvSpPr txBox="1"/>
              <p:nvPr/>
            </p:nvSpPr>
            <p:spPr>
              <a:xfrm>
                <a:off x="10308986" y="4197291"/>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oMath>
                  </m:oMathPara>
                </a14:m>
                <a:endParaRPr lang="en-US" dirty="0"/>
              </a:p>
            </p:txBody>
          </p:sp>
        </mc:Choice>
        <mc:Fallback>
          <p:sp>
            <p:nvSpPr>
              <p:cNvPr id="10" name="TextBox 9">
                <a:extLst>
                  <a:ext uri="{FF2B5EF4-FFF2-40B4-BE49-F238E27FC236}">
                    <a16:creationId xmlns:a16="http://schemas.microsoft.com/office/drawing/2014/main" id="{913B1AEA-0DDE-601E-B45B-73D461925960}"/>
                  </a:ext>
                </a:extLst>
              </p:cNvPr>
              <p:cNvSpPr txBox="1">
                <a:spLocks noRot="1" noChangeAspect="1" noMove="1" noResize="1" noEditPoints="1" noAdjustHandles="1" noChangeArrowheads="1" noChangeShapeType="1" noTextEdit="1"/>
              </p:cNvSpPr>
              <p:nvPr/>
            </p:nvSpPr>
            <p:spPr>
              <a:xfrm>
                <a:off x="10308986" y="4197291"/>
                <a:ext cx="782876"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1F1E965D-FBFC-9358-4DE7-1894BD7B8964}"/>
                  </a:ext>
                </a:extLst>
              </p:cNvPr>
              <p:cNvSpPr txBox="1"/>
              <p:nvPr/>
            </p:nvSpPr>
            <p:spPr>
              <a:xfrm>
                <a:off x="10308986" y="3905575"/>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oMath>
                  </m:oMathPara>
                </a14:m>
                <a:endParaRPr lang="en-US" dirty="0"/>
              </a:p>
            </p:txBody>
          </p:sp>
        </mc:Choice>
        <mc:Fallback>
          <p:sp>
            <p:nvSpPr>
              <p:cNvPr id="11" name="TextBox 10">
                <a:extLst>
                  <a:ext uri="{FF2B5EF4-FFF2-40B4-BE49-F238E27FC236}">
                    <a16:creationId xmlns:a16="http://schemas.microsoft.com/office/drawing/2014/main" id="{1F1E965D-FBFC-9358-4DE7-1894BD7B8964}"/>
                  </a:ext>
                </a:extLst>
              </p:cNvPr>
              <p:cNvSpPr txBox="1">
                <a:spLocks noRot="1" noChangeAspect="1" noMove="1" noResize="1" noEditPoints="1" noAdjustHandles="1" noChangeArrowheads="1" noChangeShapeType="1" noTextEdit="1"/>
              </p:cNvSpPr>
              <p:nvPr/>
            </p:nvSpPr>
            <p:spPr>
              <a:xfrm>
                <a:off x="10308986" y="3905575"/>
                <a:ext cx="782876"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E4566D1A-CE8A-AD0C-2305-7CC25F8AAFA8}"/>
                  </a:ext>
                </a:extLst>
              </p:cNvPr>
              <p:cNvSpPr txBox="1"/>
              <p:nvPr/>
            </p:nvSpPr>
            <p:spPr>
              <a:xfrm>
                <a:off x="10308986" y="4541004"/>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3</m:t>
                          </m:r>
                        </m:sub>
                      </m:sSub>
                    </m:oMath>
                  </m:oMathPara>
                </a14:m>
                <a:endParaRPr lang="en-US" dirty="0"/>
              </a:p>
            </p:txBody>
          </p:sp>
        </mc:Choice>
        <mc:Fallback>
          <p:sp>
            <p:nvSpPr>
              <p:cNvPr id="12" name="TextBox 11">
                <a:extLst>
                  <a:ext uri="{FF2B5EF4-FFF2-40B4-BE49-F238E27FC236}">
                    <a16:creationId xmlns:a16="http://schemas.microsoft.com/office/drawing/2014/main" id="{E4566D1A-CE8A-AD0C-2305-7CC25F8AAFA8}"/>
                  </a:ext>
                </a:extLst>
              </p:cNvPr>
              <p:cNvSpPr txBox="1">
                <a:spLocks noRot="1" noChangeAspect="1" noMove="1" noResize="1" noEditPoints="1" noAdjustHandles="1" noChangeArrowheads="1" noChangeShapeType="1" noTextEdit="1"/>
              </p:cNvSpPr>
              <p:nvPr/>
            </p:nvSpPr>
            <p:spPr>
              <a:xfrm>
                <a:off x="10308986" y="4541004"/>
                <a:ext cx="782876" cy="369332"/>
              </a:xfrm>
              <a:prstGeom prst="rect">
                <a:avLst/>
              </a:prstGeom>
              <a:blipFill>
                <a:blip r:embed="rId11"/>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448A1C6D-3763-4EB7-2983-2944F3037B6F}"/>
              </a:ext>
            </a:extLst>
          </p:cNvPr>
          <p:cNvCxnSpPr>
            <a:cxnSpLocks/>
          </p:cNvCxnSpPr>
          <p:nvPr/>
        </p:nvCxnSpPr>
        <p:spPr>
          <a:xfrm>
            <a:off x="10829926" y="3853848"/>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650D3C4-39C3-7448-84F4-04E4D9B30612}"/>
              </a:ext>
            </a:extLst>
          </p:cNvPr>
          <p:cNvCxnSpPr>
            <a:cxnSpLocks/>
          </p:cNvCxnSpPr>
          <p:nvPr/>
        </p:nvCxnSpPr>
        <p:spPr>
          <a:xfrm>
            <a:off x="10829926" y="4115851"/>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EB4FAB8-9C34-D375-C058-D52D91D772B6}"/>
              </a:ext>
            </a:extLst>
          </p:cNvPr>
          <p:cNvCxnSpPr>
            <a:cxnSpLocks/>
          </p:cNvCxnSpPr>
          <p:nvPr/>
        </p:nvCxnSpPr>
        <p:spPr>
          <a:xfrm>
            <a:off x="10829926" y="4427958"/>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52DECE7-B814-9C0A-D659-5B29320DC8C5}"/>
              </a:ext>
            </a:extLst>
          </p:cNvPr>
          <p:cNvCxnSpPr>
            <a:cxnSpLocks/>
          </p:cNvCxnSpPr>
          <p:nvPr/>
        </p:nvCxnSpPr>
        <p:spPr>
          <a:xfrm>
            <a:off x="10829926" y="4747739"/>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BB78C7A-BF65-B46E-3A08-C28BC259B40D}"/>
              </a:ext>
            </a:extLst>
          </p:cNvPr>
          <p:cNvCxnSpPr>
            <a:cxnSpLocks/>
            <a:endCxn id="22" idx="4"/>
          </p:cNvCxnSpPr>
          <p:nvPr/>
        </p:nvCxnSpPr>
        <p:spPr>
          <a:xfrm>
            <a:off x="11283999" y="3770012"/>
            <a:ext cx="0" cy="10630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E5ED536-E12E-7F84-8C62-330229BA7A79}"/>
              </a:ext>
            </a:extLst>
          </p:cNvPr>
          <p:cNvSpPr/>
          <p:nvPr/>
        </p:nvSpPr>
        <p:spPr>
          <a:xfrm>
            <a:off x="11214196" y="3744370"/>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034CA53-60C0-6F0E-023B-F981BC11A852}"/>
              </a:ext>
            </a:extLst>
          </p:cNvPr>
          <p:cNvSpPr/>
          <p:nvPr/>
        </p:nvSpPr>
        <p:spPr>
          <a:xfrm>
            <a:off x="11214197" y="466415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81801D5-F216-BC61-0CB8-2FE4E2D0AFA0}"/>
              </a:ext>
            </a:extLst>
          </p:cNvPr>
          <p:cNvSpPr/>
          <p:nvPr/>
        </p:nvSpPr>
        <p:spPr>
          <a:xfrm>
            <a:off x="11214196" y="4343496"/>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368653D-DE75-757A-1A09-3331F779E0DF}"/>
              </a:ext>
            </a:extLst>
          </p:cNvPr>
          <p:cNvSpPr/>
          <p:nvPr/>
        </p:nvSpPr>
        <p:spPr>
          <a:xfrm>
            <a:off x="11214195" y="402264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B788CA7-3AA5-6554-CD2D-510F14CB6284}"/>
              </a:ext>
            </a:extLst>
          </p:cNvPr>
          <p:cNvSpPr txBox="1"/>
          <p:nvPr/>
        </p:nvSpPr>
        <p:spPr>
          <a:xfrm>
            <a:off x="10072633" y="605503"/>
            <a:ext cx="2557463" cy="369332"/>
          </a:xfrm>
          <a:prstGeom prst="rect">
            <a:avLst/>
          </a:prstGeom>
          <a:noFill/>
        </p:spPr>
        <p:txBody>
          <a:bodyPr wrap="square" rtlCol="0">
            <a:spAutoFit/>
          </a:bodyPr>
          <a:lstStyle/>
          <a:p>
            <a:r>
              <a:rPr lang="en-US" dirty="0"/>
              <a:t>Generalized Toffoli</a:t>
            </a:r>
          </a:p>
        </p:txBody>
      </p:sp>
      <p:sp>
        <p:nvSpPr>
          <p:cNvPr id="26" name="TextBox 25">
            <a:extLst>
              <a:ext uri="{FF2B5EF4-FFF2-40B4-BE49-F238E27FC236}">
                <a16:creationId xmlns:a16="http://schemas.microsoft.com/office/drawing/2014/main" id="{E400356E-1ABF-3871-6E40-7031D993BD0D}"/>
              </a:ext>
            </a:extLst>
          </p:cNvPr>
          <p:cNvSpPr txBox="1"/>
          <p:nvPr/>
        </p:nvSpPr>
        <p:spPr>
          <a:xfrm>
            <a:off x="10829926" y="3245491"/>
            <a:ext cx="2557463" cy="369332"/>
          </a:xfrm>
          <a:prstGeom prst="rect">
            <a:avLst/>
          </a:prstGeom>
          <a:noFill/>
        </p:spPr>
        <p:txBody>
          <a:bodyPr wrap="square" rtlCol="0">
            <a:spAutoFit/>
          </a:bodyPr>
          <a:lstStyle/>
          <a:p>
            <a:r>
              <a:rPr lang="en-US" dirty="0"/>
              <a:t>Fanout</a:t>
            </a:r>
          </a:p>
        </p:txBody>
      </p:sp>
      <p:cxnSp>
        <p:nvCxnSpPr>
          <p:cNvPr id="35" name="Straight Connector 34">
            <a:extLst>
              <a:ext uri="{FF2B5EF4-FFF2-40B4-BE49-F238E27FC236}">
                <a16:creationId xmlns:a16="http://schemas.microsoft.com/office/drawing/2014/main" id="{5C9A2ED6-48B5-F549-B42C-F22ECFC6BC0E}"/>
              </a:ext>
            </a:extLst>
          </p:cNvPr>
          <p:cNvCxnSpPr/>
          <p:nvPr/>
        </p:nvCxnSpPr>
        <p:spPr>
          <a:xfrm>
            <a:off x="431006" y="2871793"/>
            <a:ext cx="1132998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09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99406-E58A-98AF-CEBD-B493CD104852}"/>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606A2AA-D5E2-440E-FAAB-5F648343999B}"/>
                  </a:ext>
                </a:extLst>
              </p:cNvPr>
              <p:cNvSpPr>
                <a:spLocks noGrp="1"/>
              </p:cNvSpPr>
              <p:nvPr>
                <p:ph idx="1"/>
              </p:nvPr>
            </p:nvSpPr>
            <p:spPr>
              <a:xfrm>
                <a:off x="838200" y="962025"/>
                <a:ext cx="10515600" cy="1909768"/>
              </a:xfrm>
            </p:spPr>
            <p:txBody>
              <a:bodyPr>
                <a:normAutofit/>
              </a:bodyPr>
              <a:lstStyle/>
              <a:p>
                <a:pPr marL="0" indent="0">
                  <a:buNone/>
                </a:pPr>
                <a:r>
                  <a:rPr lang="en-US" sz="2600" u="sng" dirty="0">
                    <a:solidFill>
                      <a:srgbClr val="C00000"/>
                    </a:solidFill>
                  </a:rPr>
                  <a:t>QAC</a:t>
                </a:r>
                <a:r>
                  <a:rPr lang="en-US" sz="2600" u="sng" baseline="30000" dirty="0">
                    <a:solidFill>
                      <a:srgbClr val="C00000"/>
                    </a:solidFill>
                  </a:rPr>
                  <a:t>0</a:t>
                </a:r>
                <a:r>
                  <a:rPr lang="en-US" sz="2600" dirty="0"/>
                  <a:t>: O(1)-depth circuits w/ arbitrary single-qubit gates, and </a:t>
                </a:r>
                <a:br>
                  <a:rPr lang="en-US" sz="2600" dirty="0"/>
                </a:br>
                <a:r>
                  <a:rPr lang="en-US" sz="2600" dirty="0"/>
                  <a:t>many-qubit </a:t>
                </a:r>
                <a:r>
                  <a:rPr lang="en-US" sz="2600" b="1" i="1" u="sng" dirty="0"/>
                  <a:t>Toffoli</a:t>
                </a:r>
                <a:r>
                  <a:rPr lang="en-US" sz="2600" dirty="0"/>
                  <a:t> gates:</a:t>
                </a:r>
                <a:br>
                  <a:rPr lang="en-US" sz="2600" dirty="0"/>
                </a:br>
                <a:br>
                  <a:rPr lang="en-US" sz="2600" dirty="0"/>
                </a:br>
                <a14:m>
                  <m:oMath xmlns:m="http://schemas.openxmlformats.org/officeDocument/2006/math">
                    <m:r>
                      <m:rPr>
                        <m:nor/>
                      </m:rPr>
                      <a:rPr lang="en-US" sz="2600" b="0" i="0" smtClean="0">
                        <a:latin typeface="Cambria Math" panose="02040503050406030204" pitchFamily="18" charset="0"/>
                      </a:rPr>
                      <m:t>Toffoli</m:t>
                    </m:r>
                    <m:d>
                      <m:dPr>
                        <m:begChr m:val="|"/>
                        <m:endChr m:val="⟩"/>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𝑘</m:t>
                            </m:r>
                          </m:sub>
                        </m:sSub>
                        <m:r>
                          <a:rPr lang="en-US" sz="2600" b="0" i="1" smtClean="0">
                            <a:latin typeface="Cambria Math" panose="02040503050406030204" pitchFamily="18" charset="0"/>
                          </a:rPr>
                          <m:t>,0</m:t>
                        </m:r>
                      </m:e>
                    </m:d>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𝑘</m:t>
                        </m:r>
                      </m:sub>
                    </m:sSub>
                    <m:r>
                      <a:rPr lang="en-US" sz="2600" b="0" i="1" smtClean="0">
                        <a:latin typeface="Cambria Math" panose="02040503050406030204" pitchFamily="18" charset="0"/>
                      </a:rPr>
                      <m:t>, ∏</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𝑖</m:t>
                        </m:r>
                      </m:sub>
                    </m:sSub>
                    <m:r>
                      <a:rPr lang="en-US" sz="2600" b="0" i="1" smtClean="0">
                        <a:latin typeface="Cambria Math" panose="02040503050406030204" pitchFamily="18" charset="0"/>
                      </a:rPr>
                      <m:t>⟩</m:t>
                    </m:r>
                  </m:oMath>
                </a14:m>
                <a:r>
                  <a:rPr lang="en-US" sz="2600" dirty="0"/>
                  <a:t> </a:t>
                </a:r>
              </a:p>
              <a:p>
                <a:pPr marL="0" indent="0">
                  <a:buNone/>
                </a:pPr>
                <a:endParaRPr lang="en-US" sz="2600" dirty="0"/>
              </a:p>
              <a:p>
                <a:pPr marL="0" indent="0">
                  <a:buNone/>
                </a:pPr>
                <a:endParaRPr lang="en-US" sz="2600" dirty="0"/>
              </a:p>
            </p:txBody>
          </p:sp>
        </mc:Choice>
        <mc:Fallback>
          <p:sp>
            <p:nvSpPr>
              <p:cNvPr id="3" name="Content Placeholder 2">
                <a:extLst>
                  <a:ext uri="{FF2B5EF4-FFF2-40B4-BE49-F238E27FC236}">
                    <a16:creationId xmlns:a16="http://schemas.microsoft.com/office/drawing/2014/main" id="{D606A2AA-D5E2-440E-FAAB-5F648343999B}"/>
                  </a:ext>
                </a:extLst>
              </p:cNvPr>
              <p:cNvSpPr>
                <a:spLocks noGrp="1" noRot="1" noChangeAspect="1" noMove="1" noResize="1" noEditPoints="1" noAdjustHandles="1" noChangeArrowheads="1" noChangeShapeType="1" noTextEdit="1"/>
              </p:cNvSpPr>
              <p:nvPr>
                <p:ph idx="1"/>
              </p:nvPr>
            </p:nvSpPr>
            <p:spPr>
              <a:xfrm>
                <a:off x="838200" y="962025"/>
                <a:ext cx="10515600" cy="1909768"/>
              </a:xfrm>
              <a:blipFill>
                <a:blip r:embed="rId2"/>
                <a:stretch>
                  <a:fillRect l="-1086" t="-4605"/>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EBF6BC0D-0A4A-B8D7-1043-A47BFF9BDE38}"/>
              </a:ext>
            </a:extLst>
          </p:cNvPr>
          <p:cNvCxnSpPr>
            <a:cxnSpLocks/>
          </p:cNvCxnSpPr>
          <p:nvPr/>
        </p:nvCxnSpPr>
        <p:spPr>
          <a:xfrm>
            <a:off x="10829926" y="1297041"/>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44654A3-2318-05AC-335B-FCD870E31123}"/>
              </a:ext>
            </a:extLst>
          </p:cNvPr>
          <p:cNvCxnSpPr>
            <a:cxnSpLocks/>
          </p:cNvCxnSpPr>
          <p:nvPr/>
        </p:nvCxnSpPr>
        <p:spPr>
          <a:xfrm>
            <a:off x="10829926" y="1559044"/>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DD4512B-F5CB-E84F-85AD-F73F1957F60C}"/>
              </a:ext>
            </a:extLst>
          </p:cNvPr>
          <p:cNvCxnSpPr>
            <a:cxnSpLocks/>
          </p:cNvCxnSpPr>
          <p:nvPr/>
        </p:nvCxnSpPr>
        <p:spPr>
          <a:xfrm>
            <a:off x="10829926" y="1871151"/>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31EDE4D-9FF7-5DAA-24C6-5D58D84FE15E}"/>
              </a:ext>
            </a:extLst>
          </p:cNvPr>
          <p:cNvCxnSpPr>
            <a:cxnSpLocks/>
          </p:cNvCxnSpPr>
          <p:nvPr/>
        </p:nvCxnSpPr>
        <p:spPr>
          <a:xfrm>
            <a:off x="10829926" y="2190932"/>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FB62F94-24CB-C800-9346-A1F6CA7E167E}"/>
              </a:ext>
            </a:extLst>
          </p:cNvPr>
          <p:cNvCxnSpPr>
            <a:cxnSpLocks/>
            <a:endCxn id="17" idx="4"/>
          </p:cNvCxnSpPr>
          <p:nvPr/>
        </p:nvCxnSpPr>
        <p:spPr>
          <a:xfrm>
            <a:off x="11283999" y="1213205"/>
            <a:ext cx="0" cy="10630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79443A-961C-28EB-A86E-53BC4FD5CABD}"/>
              </a:ext>
            </a:extLst>
          </p:cNvPr>
          <p:cNvSpPr/>
          <p:nvPr/>
        </p:nvSpPr>
        <p:spPr>
          <a:xfrm>
            <a:off x="11214196" y="118756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20F1072-C447-23B4-AD15-0F329D831248}"/>
              </a:ext>
            </a:extLst>
          </p:cNvPr>
          <p:cNvSpPr/>
          <p:nvPr/>
        </p:nvSpPr>
        <p:spPr>
          <a:xfrm>
            <a:off x="11214197" y="2107346"/>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E16CC6B-E13C-7986-4252-3D0328C7A9C8}"/>
              </a:ext>
            </a:extLst>
          </p:cNvPr>
          <p:cNvSpPr/>
          <p:nvPr/>
        </p:nvSpPr>
        <p:spPr>
          <a:xfrm>
            <a:off x="11214195" y="149142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0D940C6-9981-7159-5F20-C90128B3CCFE}"/>
              </a:ext>
            </a:extLst>
          </p:cNvPr>
          <p:cNvSpPr/>
          <p:nvPr/>
        </p:nvSpPr>
        <p:spPr>
          <a:xfrm>
            <a:off x="11211762" y="1797682"/>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1060E2EE-E774-22E1-079D-C983FCB3F560}"/>
                  </a:ext>
                </a:extLst>
              </p:cNvPr>
              <p:cNvSpPr txBox="1"/>
              <p:nvPr/>
            </p:nvSpPr>
            <p:spPr>
              <a:xfrm>
                <a:off x="10243620" y="1074275"/>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p:sp>
            <p:nvSpPr>
              <p:cNvPr id="31" name="TextBox 30">
                <a:extLst>
                  <a:ext uri="{FF2B5EF4-FFF2-40B4-BE49-F238E27FC236}">
                    <a16:creationId xmlns:a16="http://schemas.microsoft.com/office/drawing/2014/main" id="{1060E2EE-E774-22E1-079D-C983FCB3F560}"/>
                  </a:ext>
                </a:extLst>
              </p:cNvPr>
              <p:cNvSpPr txBox="1">
                <a:spLocks noRot="1" noChangeAspect="1" noMove="1" noResize="1" noEditPoints="1" noAdjustHandles="1" noChangeArrowheads="1" noChangeShapeType="1" noTextEdit="1"/>
              </p:cNvSpPr>
              <p:nvPr/>
            </p:nvSpPr>
            <p:spPr>
              <a:xfrm>
                <a:off x="10243620" y="1074275"/>
                <a:ext cx="78287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3DDFB967-A8F3-8268-9101-57CA7253D374}"/>
                  </a:ext>
                </a:extLst>
              </p:cNvPr>
              <p:cNvSpPr txBox="1"/>
              <p:nvPr/>
            </p:nvSpPr>
            <p:spPr>
              <a:xfrm>
                <a:off x="10240419" y="1635417"/>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p:txBody>
          </p:sp>
        </mc:Choice>
        <mc:Fallback>
          <p:sp>
            <p:nvSpPr>
              <p:cNvPr id="32" name="TextBox 31">
                <a:extLst>
                  <a:ext uri="{FF2B5EF4-FFF2-40B4-BE49-F238E27FC236}">
                    <a16:creationId xmlns:a16="http://schemas.microsoft.com/office/drawing/2014/main" id="{3DDFB967-A8F3-8268-9101-57CA7253D374}"/>
                  </a:ext>
                </a:extLst>
              </p:cNvPr>
              <p:cNvSpPr txBox="1">
                <a:spLocks noRot="1" noChangeAspect="1" noMove="1" noResize="1" noEditPoints="1" noAdjustHandles="1" noChangeArrowheads="1" noChangeShapeType="1" noTextEdit="1"/>
              </p:cNvSpPr>
              <p:nvPr/>
            </p:nvSpPr>
            <p:spPr>
              <a:xfrm>
                <a:off x="10240419" y="1635417"/>
                <a:ext cx="78287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28186046-8C13-299C-BF57-1146676806EF}"/>
                  </a:ext>
                </a:extLst>
              </p:cNvPr>
              <p:cNvSpPr txBox="1"/>
              <p:nvPr/>
            </p:nvSpPr>
            <p:spPr>
              <a:xfrm>
                <a:off x="10253119" y="1343701"/>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p:sp>
            <p:nvSpPr>
              <p:cNvPr id="33" name="TextBox 32">
                <a:extLst>
                  <a:ext uri="{FF2B5EF4-FFF2-40B4-BE49-F238E27FC236}">
                    <a16:creationId xmlns:a16="http://schemas.microsoft.com/office/drawing/2014/main" id="{28186046-8C13-299C-BF57-1146676806EF}"/>
                  </a:ext>
                </a:extLst>
              </p:cNvPr>
              <p:cNvSpPr txBox="1">
                <a:spLocks noRot="1" noChangeAspect="1" noMove="1" noResize="1" noEditPoints="1" noAdjustHandles="1" noChangeArrowheads="1" noChangeShapeType="1" noTextEdit="1"/>
              </p:cNvSpPr>
              <p:nvPr/>
            </p:nvSpPr>
            <p:spPr>
              <a:xfrm>
                <a:off x="10253119" y="1343701"/>
                <a:ext cx="78287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95A1535A-7F12-F7B6-CB15-8DEABC76A5BD}"/>
                  </a:ext>
                </a:extLst>
              </p:cNvPr>
              <p:cNvSpPr txBox="1"/>
              <p:nvPr/>
            </p:nvSpPr>
            <p:spPr>
              <a:xfrm>
                <a:off x="10240419" y="1979130"/>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𝑏</m:t>
                      </m:r>
                    </m:oMath>
                  </m:oMathPara>
                </a14:m>
                <a:endParaRPr lang="en-US" dirty="0"/>
              </a:p>
            </p:txBody>
          </p:sp>
        </mc:Choice>
        <mc:Fallback>
          <p:sp>
            <p:nvSpPr>
              <p:cNvPr id="34" name="TextBox 33">
                <a:extLst>
                  <a:ext uri="{FF2B5EF4-FFF2-40B4-BE49-F238E27FC236}">
                    <a16:creationId xmlns:a16="http://schemas.microsoft.com/office/drawing/2014/main" id="{95A1535A-7F12-F7B6-CB15-8DEABC76A5BD}"/>
                  </a:ext>
                </a:extLst>
              </p:cNvPr>
              <p:cNvSpPr txBox="1">
                <a:spLocks noRot="1" noChangeAspect="1" noMove="1" noResize="1" noEditPoints="1" noAdjustHandles="1" noChangeArrowheads="1" noChangeShapeType="1" noTextEdit="1"/>
              </p:cNvSpPr>
              <p:nvPr/>
            </p:nvSpPr>
            <p:spPr>
              <a:xfrm>
                <a:off x="10240419" y="1979130"/>
                <a:ext cx="78287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286E89B0-D4F0-D4AD-249D-867B1695A87C}"/>
                  </a:ext>
                </a:extLst>
              </p:cNvPr>
              <p:cNvSpPr txBox="1">
                <a:spLocks/>
              </p:cNvSpPr>
              <p:nvPr/>
            </p:nvSpPr>
            <p:spPr>
              <a:xfrm>
                <a:off x="838200" y="3311387"/>
                <a:ext cx="10515600" cy="2171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u="sng" dirty="0">
                    <a:solidFill>
                      <a:srgbClr val="C00000"/>
                    </a:solidFill>
                  </a:rPr>
                  <a:t>QAC</a:t>
                </a:r>
                <a:r>
                  <a:rPr lang="en-US" sz="2600" u="sng" baseline="30000" dirty="0">
                    <a:solidFill>
                      <a:srgbClr val="C00000"/>
                    </a:solidFill>
                  </a:rPr>
                  <a:t>0</a:t>
                </a:r>
                <a:r>
                  <a:rPr lang="en-US" sz="2600" u="sng" baseline="-25000" dirty="0">
                    <a:solidFill>
                      <a:srgbClr val="C00000"/>
                    </a:solidFill>
                  </a:rPr>
                  <a:t>f</a:t>
                </a:r>
                <a:r>
                  <a:rPr lang="en-US" sz="2600" dirty="0"/>
                  <a:t>: O(1)-depth circuits w/ arbitrary single-qubit gates, and </a:t>
                </a:r>
                <a:br>
                  <a:rPr lang="en-US" sz="2600" dirty="0"/>
                </a:br>
                <a:r>
                  <a:rPr lang="en-US" sz="2600" dirty="0"/>
                  <a:t>many-qubit </a:t>
                </a:r>
                <a:r>
                  <a:rPr lang="en-US" sz="2600" b="1" i="1" u="sng" dirty="0"/>
                  <a:t>Fanout</a:t>
                </a:r>
                <a:r>
                  <a:rPr lang="en-US" sz="2600" dirty="0"/>
                  <a:t> gates:</a:t>
                </a:r>
                <a:br>
                  <a:rPr lang="en-US" sz="2600" dirty="0"/>
                </a:br>
                <a:br>
                  <a:rPr lang="en-US" sz="2600" dirty="0"/>
                </a:br>
                <a14:m>
                  <m:oMath xmlns:m="http://schemas.openxmlformats.org/officeDocument/2006/math">
                    <m:r>
                      <m:rPr>
                        <m:nor/>
                      </m:rPr>
                      <a:rPr lang="en-US" sz="2600" smtClean="0">
                        <a:latin typeface="Cambria Math" panose="02040503050406030204" pitchFamily="18" charset="0"/>
                      </a:rPr>
                      <m:t>Fanout</m:t>
                    </m:r>
                    <m:d>
                      <m:dPr>
                        <m:begChr m:val="|"/>
                        <m:endChr m:val="⟩"/>
                        <m:ctrlPr>
                          <a:rPr lang="en-US" sz="2600" i="1" smtClean="0">
                            <a:latin typeface="Cambria Math" panose="02040503050406030204" pitchFamily="18" charset="0"/>
                          </a:rPr>
                        </m:ctrlPr>
                      </m:dPr>
                      <m:e>
                        <m:r>
                          <a:rPr lang="en-US" sz="2600" i="1" smtClean="0">
                            <a:latin typeface="Cambria Math" panose="02040503050406030204" pitchFamily="18" charset="0"/>
                          </a:rPr>
                          <m:t>𝑥</m:t>
                        </m:r>
                        <m:r>
                          <a:rPr lang="en-US" sz="2600" i="1" smtClean="0">
                            <a:latin typeface="Cambria Math" panose="02040503050406030204" pitchFamily="18" charset="0"/>
                          </a:rPr>
                          <m:t>,0,…,0</m:t>
                        </m:r>
                      </m:e>
                    </m:d>
                    <m:r>
                      <a:rPr lang="en-US" sz="2600" i="1" smtClean="0">
                        <a:latin typeface="Cambria Math" panose="02040503050406030204" pitchFamily="18" charset="0"/>
                      </a:rPr>
                      <m:t>=|</m:t>
                    </m:r>
                    <m:r>
                      <a:rPr lang="en-US" sz="2600" i="1" smtClean="0">
                        <a:latin typeface="Cambria Math" panose="02040503050406030204" pitchFamily="18" charset="0"/>
                      </a:rPr>
                      <m:t>𝑥</m:t>
                    </m:r>
                    <m:r>
                      <a:rPr lang="en-US" sz="2600" i="1" smtClean="0">
                        <a:latin typeface="Cambria Math" panose="02040503050406030204" pitchFamily="18" charset="0"/>
                      </a:rPr>
                      <m:t>,</m:t>
                    </m:r>
                    <m:r>
                      <a:rPr lang="en-US" sz="2600" b="0" i="1" smtClean="0">
                        <a:latin typeface="Cambria Math" panose="02040503050406030204" pitchFamily="18" charset="0"/>
                      </a:rPr>
                      <m:t>𝑥</m:t>
                    </m:r>
                    <m:r>
                      <a:rPr lang="en-US" sz="2600" b="0" i="1" smtClean="0">
                        <a:latin typeface="Cambria Math" panose="02040503050406030204" pitchFamily="18" charset="0"/>
                      </a:rPr>
                      <m:t>,…,</m:t>
                    </m:r>
                    <m:r>
                      <a:rPr lang="en-US" sz="2600" b="0" i="1" smtClean="0">
                        <a:latin typeface="Cambria Math" panose="02040503050406030204" pitchFamily="18" charset="0"/>
                      </a:rPr>
                      <m:t>𝑥</m:t>
                    </m:r>
                    <m:r>
                      <a:rPr lang="en-US" sz="2600" i="1" smtClean="0">
                        <a:latin typeface="Cambria Math" panose="02040503050406030204" pitchFamily="18" charset="0"/>
                      </a:rPr>
                      <m:t>⟩</m:t>
                    </m:r>
                  </m:oMath>
                </a14:m>
                <a:r>
                  <a:rPr lang="en-US" sz="2600" dirty="0"/>
                  <a:t> </a:t>
                </a:r>
              </a:p>
            </p:txBody>
          </p:sp>
        </mc:Choice>
        <mc:Fallback>
          <p:sp>
            <p:nvSpPr>
              <p:cNvPr id="8" name="Content Placeholder 2">
                <a:extLst>
                  <a:ext uri="{FF2B5EF4-FFF2-40B4-BE49-F238E27FC236}">
                    <a16:creationId xmlns:a16="http://schemas.microsoft.com/office/drawing/2014/main" id="{286E89B0-D4F0-D4AD-249D-867B1695A87C}"/>
                  </a:ext>
                </a:extLst>
              </p:cNvPr>
              <p:cNvSpPr txBox="1">
                <a:spLocks noRot="1" noChangeAspect="1" noMove="1" noResize="1" noEditPoints="1" noAdjustHandles="1" noChangeArrowheads="1" noChangeShapeType="1" noTextEdit="1"/>
              </p:cNvSpPr>
              <p:nvPr/>
            </p:nvSpPr>
            <p:spPr>
              <a:xfrm>
                <a:off x="838200" y="3311387"/>
                <a:ext cx="10515600" cy="2171833"/>
              </a:xfrm>
              <a:prstGeom prst="rect">
                <a:avLst/>
              </a:prstGeom>
              <a:blipFill>
                <a:blip r:embed="rId7"/>
                <a:stretch>
                  <a:fillRect l="-1086" t="-40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D7990B7-B610-2495-A559-74B6E1B80122}"/>
                  </a:ext>
                </a:extLst>
              </p:cNvPr>
              <p:cNvSpPr txBox="1"/>
              <p:nvPr/>
            </p:nvSpPr>
            <p:spPr>
              <a:xfrm>
                <a:off x="10274087" y="3648849"/>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p:sp>
            <p:nvSpPr>
              <p:cNvPr id="9" name="TextBox 8">
                <a:extLst>
                  <a:ext uri="{FF2B5EF4-FFF2-40B4-BE49-F238E27FC236}">
                    <a16:creationId xmlns:a16="http://schemas.microsoft.com/office/drawing/2014/main" id="{0D7990B7-B610-2495-A559-74B6E1B80122}"/>
                  </a:ext>
                </a:extLst>
              </p:cNvPr>
              <p:cNvSpPr txBox="1">
                <a:spLocks noRot="1" noChangeAspect="1" noMove="1" noResize="1" noEditPoints="1" noAdjustHandles="1" noChangeArrowheads="1" noChangeShapeType="1" noTextEdit="1"/>
              </p:cNvSpPr>
              <p:nvPr/>
            </p:nvSpPr>
            <p:spPr>
              <a:xfrm>
                <a:off x="10274087" y="3648849"/>
                <a:ext cx="78287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E06116E-1774-37AD-1ABD-3668560337CE}"/>
                  </a:ext>
                </a:extLst>
              </p:cNvPr>
              <p:cNvSpPr txBox="1"/>
              <p:nvPr/>
            </p:nvSpPr>
            <p:spPr>
              <a:xfrm>
                <a:off x="10308986" y="4197291"/>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oMath>
                  </m:oMathPara>
                </a14:m>
                <a:endParaRPr lang="en-US" dirty="0"/>
              </a:p>
            </p:txBody>
          </p:sp>
        </mc:Choice>
        <mc:Fallback>
          <p:sp>
            <p:nvSpPr>
              <p:cNvPr id="10" name="TextBox 9">
                <a:extLst>
                  <a:ext uri="{FF2B5EF4-FFF2-40B4-BE49-F238E27FC236}">
                    <a16:creationId xmlns:a16="http://schemas.microsoft.com/office/drawing/2014/main" id="{DE06116E-1774-37AD-1ABD-3668560337CE}"/>
                  </a:ext>
                </a:extLst>
              </p:cNvPr>
              <p:cNvSpPr txBox="1">
                <a:spLocks noRot="1" noChangeAspect="1" noMove="1" noResize="1" noEditPoints="1" noAdjustHandles="1" noChangeArrowheads="1" noChangeShapeType="1" noTextEdit="1"/>
              </p:cNvSpPr>
              <p:nvPr/>
            </p:nvSpPr>
            <p:spPr>
              <a:xfrm>
                <a:off x="10308986" y="4197291"/>
                <a:ext cx="782876"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A3E52BB-FEDA-3B36-A3A8-ACF07E69FB1B}"/>
                  </a:ext>
                </a:extLst>
              </p:cNvPr>
              <p:cNvSpPr txBox="1"/>
              <p:nvPr/>
            </p:nvSpPr>
            <p:spPr>
              <a:xfrm>
                <a:off x="10308986" y="3905575"/>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oMath>
                  </m:oMathPara>
                </a14:m>
                <a:endParaRPr lang="en-US" dirty="0"/>
              </a:p>
            </p:txBody>
          </p:sp>
        </mc:Choice>
        <mc:Fallback>
          <p:sp>
            <p:nvSpPr>
              <p:cNvPr id="11" name="TextBox 10">
                <a:extLst>
                  <a:ext uri="{FF2B5EF4-FFF2-40B4-BE49-F238E27FC236}">
                    <a16:creationId xmlns:a16="http://schemas.microsoft.com/office/drawing/2014/main" id="{8A3E52BB-FEDA-3B36-A3A8-ACF07E69FB1B}"/>
                  </a:ext>
                </a:extLst>
              </p:cNvPr>
              <p:cNvSpPr txBox="1">
                <a:spLocks noRot="1" noChangeAspect="1" noMove="1" noResize="1" noEditPoints="1" noAdjustHandles="1" noChangeArrowheads="1" noChangeShapeType="1" noTextEdit="1"/>
              </p:cNvSpPr>
              <p:nvPr/>
            </p:nvSpPr>
            <p:spPr>
              <a:xfrm>
                <a:off x="10308986" y="3905575"/>
                <a:ext cx="782876"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04574D9D-2D27-7401-0B53-16660E4F3C44}"/>
                  </a:ext>
                </a:extLst>
              </p:cNvPr>
              <p:cNvSpPr txBox="1"/>
              <p:nvPr/>
            </p:nvSpPr>
            <p:spPr>
              <a:xfrm>
                <a:off x="10308986" y="4541004"/>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3</m:t>
                          </m:r>
                        </m:sub>
                      </m:sSub>
                    </m:oMath>
                  </m:oMathPara>
                </a14:m>
                <a:endParaRPr lang="en-US" dirty="0"/>
              </a:p>
            </p:txBody>
          </p:sp>
        </mc:Choice>
        <mc:Fallback>
          <p:sp>
            <p:nvSpPr>
              <p:cNvPr id="12" name="TextBox 11">
                <a:extLst>
                  <a:ext uri="{FF2B5EF4-FFF2-40B4-BE49-F238E27FC236}">
                    <a16:creationId xmlns:a16="http://schemas.microsoft.com/office/drawing/2014/main" id="{04574D9D-2D27-7401-0B53-16660E4F3C44}"/>
                  </a:ext>
                </a:extLst>
              </p:cNvPr>
              <p:cNvSpPr txBox="1">
                <a:spLocks noRot="1" noChangeAspect="1" noMove="1" noResize="1" noEditPoints="1" noAdjustHandles="1" noChangeArrowheads="1" noChangeShapeType="1" noTextEdit="1"/>
              </p:cNvSpPr>
              <p:nvPr/>
            </p:nvSpPr>
            <p:spPr>
              <a:xfrm>
                <a:off x="10308986" y="4541004"/>
                <a:ext cx="782876" cy="369332"/>
              </a:xfrm>
              <a:prstGeom prst="rect">
                <a:avLst/>
              </a:prstGeom>
              <a:blipFill>
                <a:blip r:embed="rId11"/>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F3FF8F32-6F0C-2D1D-91A6-709415C09531}"/>
              </a:ext>
            </a:extLst>
          </p:cNvPr>
          <p:cNvCxnSpPr>
            <a:cxnSpLocks/>
          </p:cNvCxnSpPr>
          <p:nvPr/>
        </p:nvCxnSpPr>
        <p:spPr>
          <a:xfrm>
            <a:off x="10829926" y="3853848"/>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93C8EF9-7776-7EBD-B991-007214B2ABEC}"/>
              </a:ext>
            </a:extLst>
          </p:cNvPr>
          <p:cNvCxnSpPr>
            <a:cxnSpLocks/>
          </p:cNvCxnSpPr>
          <p:nvPr/>
        </p:nvCxnSpPr>
        <p:spPr>
          <a:xfrm>
            <a:off x="10829926" y="4115851"/>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F7D4D-F25C-61A3-EC8B-25D8A3E03C71}"/>
              </a:ext>
            </a:extLst>
          </p:cNvPr>
          <p:cNvCxnSpPr>
            <a:cxnSpLocks/>
          </p:cNvCxnSpPr>
          <p:nvPr/>
        </p:nvCxnSpPr>
        <p:spPr>
          <a:xfrm>
            <a:off x="10829926" y="4427958"/>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255B290-66A0-87AB-B122-52BFA2B129AA}"/>
              </a:ext>
            </a:extLst>
          </p:cNvPr>
          <p:cNvCxnSpPr>
            <a:cxnSpLocks/>
          </p:cNvCxnSpPr>
          <p:nvPr/>
        </p:nvCxnSpPr>
        <p:spPr>
          <a:xfrm>
            <a:off x="10829926" y="4747739"/>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0C1A5AB-A909-2265-38E9-FE2413EAFE56}"/>
              </a:ext>
            </a:extLst>
          </p:cNvPr>
          <p:cNvCxnSpPr>
            <a:cxnSpLocks/>
            <a:endCxn id="22" idx="4"/>
          </p:cNvCxnSpPr>
          <p:nvPr/>
        </p:nvCxnSpPr>
        <p:spPr>
          <a:xfrm>
            <a:off x="11283999" y="3770012"/>
            <a:ext cx="0" cy="10630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CA6123F-D3FF-43B7-EC14-9D8D6F576B46}"/>
              </a:ext>
            </a:extLst>
          </p:cNvPr>
          <p:cNvSpPr/>
          <p:nvPr/>
        </p:nvSpPr>
        <p:spPr>
          <a:xfrm>
            <a:off x="11214196" y="3744370"/>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07EEA2-BFD2-0319-7B57-14B19C1C71EB}"/>
              </a:ext>
            </a:extLst>
          </p:cNvPr>
          <p:cNvSpPr/>
          <p:nvPr/>
        </p:nvSpPr>
        <p:spPr>
          <a:xfrm>
            <a:off x="11214197" y="466415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9C7F514-41F2-36BE-43F3-BE65D9628D3A}"/>
              </a:ext>
            </a:extLst>
          </p:cNvPr>
          <p:cNvSpPr/>
          <p:nvPr/>
        </p:nvSpPr>
        <p:spPr>
          <a:xfrm>
            <a:off x="11214196" y="4343496"/>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107B3D0-551B-6DB6-B06C-42E7C49B9803}"/>
              </a:ext>
            </a:extLst>
          </p:cNvPr>
          <p:cNvSpPr/>
          <p:nvPr/>
        </p:nvSpPr>
        <p:spPr>
          <a:xfrm>
            <a:off x="11214195" y="402264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23530B7-1B45-A4E1-8385-00C70C0AB982}"/>
              </a:ext>
            </a:extLst>
          </p:cNvPr>
          <p:cNvSpPr txBox="1"/>
          <p:nvPr/>
        </p:nvSpPr>
        <p:spPr>
          <a:xfrm>
            <a:off x="10072633" y="605503"/>
            <a:ext cx="2557463" cy="369332"/>
          </a:xfrm>
          <a:prstGeom prst="rect">
            <a:avLst/>
          </a:prstGeom>
          <a:noFill/>
        </p:spPr>
        <p:txBody>
          <a:bodyPr wrap="square" rtlCol="0">
            <a:spAutoFit/>
          </a:bodyPr>
          <a:lstStyle/>
          <a:p>
            <a:r>
              <a:rPr lang="en-US" dirty="0"/>
              <a:t>Generalized Toffoli</a:t>
            </a:r>
          </a:p>
        </p:txBody>
      </p:sp>
      <p:sp>
        <p:nvSpPr>
          <p:cNvPr id="26" name="TextBox 25">
            <a:extLst>
              <a:ext uri="{FF2B5EF4-FFF2-40B4-BE49-F238E27FC236}">
                <a16:creationId xmlns:a16="http://schemas.microsoft.com/office/drawing/2014/main" id="{197892EE-1A53-5DAF-F79A-6D9FF53A2581}"/>
              </a:ext>
            </a:extLst>
          </p:cNvPr>
          <p:cNvSpPr txBox="1"/>
          <p:nvPr/>
        </p:nvSpPr>
        <p:spPr>
          <a:xfrm>
            <a:off x="10829926" y="3245491"/>
            <a:ext cx="2557463" cy="369332"/>
          </a:xfrm>
          <a:prstGeom prst="rect">
            <a:avLst/>
          </a:prstGeom>
          <a:noFill/>
        </p:spPr>
        <p:txBody>
          <a:bodyPr wrap="square" rtlCol="0">
            <a:spAutoFit/>
          </a:bodyPr>
          <a:lstStyle/>
          <a:p>
            <a:r>
              <a:rPr lang="en-US" dirty="0"/>
              <a:t>Fanout</a:t>
            </a:r>
          </a:p>
        </p:txBody>
      </p:sp>
      <mc:AlternateContent xmlns:mc="http://schemas.openxmlformats.org/markup-compatibility/2006">
        <mc:Choice xmlns:a14="http://schemas.microsoft.com/office/drawing/2010/main" Requires="a14">
          <p:sp>
            <p:nvSpPr>
              <p:cNvPr id="27" name="Content Placeholder 27">
                <a:extLst>
                  <a:ext uri="{FF2B5EF4-FFF2-40B4-BE49-F238E27FC236}">
                    <a16:creationId xmlns:a16="http://schemas.microsoft.com/office/drawing/2014/main" id="{21D5E79C-8A07-ECFF-EEE0-A01DF6686E78}"/>
                  </a:ext>
                </a:extLst>
              </p:cNvPr>
              <p:cNvSpPr txBox="1">
                <a:spLocks/>
              </p:cNvSpPr>
              <p:nvPr/>
            </p:nvSpPr>
            <p:spPr>
              <a:xfrm>
                <a:off x="838200" y="5726940"/>
                <a:ext cx="10515600" cy="543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t>Fanout can simulate Toffoli gates, so QAC</a:t>
                </a:r>
                <a:r>
                  <a:rPr lang="en-US" sz="2600" baseline="30000" dirty="0"/>
                  <a:t>0</a:t>
                </a:r>
                <a:r>
                  <a:rPr lang="en-US" sz="2600" dirty="0"/>
                  <a:t> </a:t>
                </a:r>
                <a14:m>
                  <m:oMath xmlns:m="http://schemas.openxmlformats.org/officeDocument/2006/math">
                    <m:r>
                      <a:rPr lang="en-US" sz="2400" i="1" smtClean="0">
                        <a:latin typeface="Cambria Math" panose="02040503050406030204" pitchFamily="18" charset="0"/>
                      </a:rPr>
                      <m:t>⊆</m:t>
                    </m:r>
                  </m:oMath>
                </a14:m>
                <a:r>
                  <a:rPr lang="en-US" sz="2600" dirty="0">
                    <a:solidFill>
                      <a:schemeClr val="bg1">
                        <a:lumMod val="50000"/>
                      </a:schemeClr>
                    </a:solidFill>
                  </a:rPr>
                  <a:t> </a:t>
                </a:r>
                <a:r>
                  <a:rPr lang="en-US" sz="2600" dirty="0"/>
                  <a:t>QAC</a:t>
                </a:r>
                <a:r>
                  <a:rPr lang="en-US" sz="2600" baseline="30000" dirty="0"/>
                  <a:t>0</a:t>
                </a:r>
                <a:r>
                  <a:rPr lang="en-US" sz="2600" baseline="-25000" dirty="0"/>
                  <a:t>f</a:t>
                </a:r>
                <a:endParaRPr lang="en-US" sz="1800" dirty="0">
                  <a:solidFill>
                    <a:schemeClr val="bg1">
                      <a:lumMod val="50000"/>
                    </a:schemeClr>
                  </a:solidFill>
                </a:endParaRPr>
              </a:p>
            </p:txBody>
          </p:sp>
        </mc:Choice>
        <mc:Fallback>
          <p:sp>
            <p:nvSpPr>
              <p:cNvPr id="27" name="Content Placeholder 27">
                <a:extLst>
                  <a:ext uri="{FF2B5EF4-FFF2-40B4-BE49-F238E27FC236}">
                    <a16:creationId xmlns:a16="http://schemas.microsoft.com/office/drawing/2014/main" id="{21D5E79C-8A07-ECFF-EEE0-A01DF6686E78}"/>
                  </a:ext>
                </a:extLst>
              </p:cNvPr>
              <p:cNvSpPr txBox="1">
                <a:spLocks noRot="1" noChangeAspect="1" noMove="1" noResize="1" noEditPoints="1" noAdjustHandles="1" noChangeArrowheads="1" noChangeShapeType="1" noTextEdit="1"/>
              </p:cNvSpPr>
              <p:nvPr/>
            </p:nvSpPr>
            <p:spPr>
              <a:xfrm>
                <a:off x="838200" y="5726940"/>
                <a:ext cx="10515600" cy="543845"/>
              </a:xfrm>
              <a:prstGeom prst="rect">
                <a:avLst/>
              </a:prstGeom>
              <a:blipFill>
                <a:blip r:embed="rId12"/>
                <a:stretch>
                  <a:fillRect l="-1086" t="-15909" b="-11364"/>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08C87CC6-7D3A-255B-9AD5-927FF787D883}"/>
              </a:ext>
            </a:extLst>
          </p:cNvPr>
          <p:cNvCxnSpPr/>
          <p:nvPr/>
        </p:nvCxnSpPr>
        <p:spPr>
          <a:xfrm>
            <a:off x="431006" y="2871793"/>
            <a:ext cx="1132998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B27BD7-B712-52B1-80CB-E470E75F7ED3}"/>
              </a:ext>
            </a:extLst>
          </p:cNvPr>
          <p:cNvCxnSpPr/>
          <p:nvPr/>
        </p:nvCxnSpPr>
        <p:spPr>
          <a:xfrm>
            <a:off x="431006" y="5379334"/>
            <a:ext cx="1132998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D83922-A97A-7224-A623-B0221DA709DF}"/>
              </a:ext>
            </a:extLst>
          </p:cNvPr>
          <p:cNvSpPr txBox="1"/>
          <p:nvPr/>
        </p:nvSpPr>
        <p:spPr>
          <a:xfrm>
            <a:off x="7630914" y="5752837"/>
            <a:ext cx="4436797" cy="400110"/>
          </a:xfrm>
          <a:prstGeom prst="rect">
            <a:avLst/>
          </a:prstGeom>
          <a:noFill/>
        </p:spPr>
        <p:txBody>
          <a:bodyPr wrap="square">
            <a:spAutoFit/>
          </a:bodyPr>
          <a:lstStyle/>
          <a:p>
            <a:pPr algn="r"/>
            <a:r>
              <a:rPr lang="en-US" sz="2000" dirty="0">
                <a:solidFill>
                  <a:schemeClr val="bg1">
                    <a:lumMod val="65000"/>
                  </a:schemeClr>
                </a:solidFill>
              </a:rPr>
              <a:t>(</a:t>
            </a:r>
            <a:r>
              <a:rPr lang="en-US" sz="2000" dirty="0">
                <a:solidFill>
                  <a:schemeClr val="bg1">
                    <a:lumMod val="50000"/>
                  </a:schemeClr>
                </a:solidFill>
              </a:rPr>
              <a:t>Takahashi, Tani 2011)</a:t>
            </a:r>
            <a:endParaRPr lang="en-US" sz="2000" dirty="0"/>
          </a:p>
        </p:txBody>
      </p:sp>
    </p:spTree>
    <p:extLst>
      <p:ext uri="{BB962C8B-B14F-4D97-AF65-F5344CB8AC3E}">
        <p14:creationId xmlns:p14="http://schemas.microsoft.com/office/powerpoint/2010/main" val="993238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7603</TotalTime>
  <Words>3083</Words>
  <Application>Microsoft Macintosh PowerPoint</Application>
  <PresentationFormat>Widescreen</PresentationFormat>
  <Paragraphs>423</Paragraphs>
  <Slides>40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Cambria Math</vt:lpstr>
      <vt:lpstr>Office Theme</vt:lpstr>
      <vt:lpstr>The power and limits of constant-time quantum computation</vt:lpstr>
      <vt:lpstr>Constant-time quantum computation</vt:lpstr>
      <vt:lpstr>Constant-time models beyond QNC0</vt:lpstr>
      <vt:lpstr>Constant-time models beyond QNC0</vt:lpstr>
      <vt:lpstr>QAC0 and QAC0f</vt:lpstr>
      <vt:lpstr>QAC0 and QAC0f</vt:lpstr>
      <vt:lpstr>PowerPoint Presentation</vt:lpstr>
      <vt:lpstr>PowerPoint Presentation</vt:lpstr>
      <vt:lpstr>PowerPoint Presentation</vt:lpstr>
      <vt:lpstr>Equivalence with dynamic circuits</vt:lpstr>
      <vt:lpstr>Equivalence with dynamic circuits</vt:lpstr>
      <vt:lpstr>Constant-time models of quantum computation can be powerful</vt:lpstr>
      <vt:lpstr>The power of QAC0f</vt:lpstr>
      <vt:lpstr>The power of QAC0f</vt:lpstr>
      <vt:lpstr>The power of QAC0f</vt:lpstr>
      <vt:lpstr>Example: preparing stabilizer states with Fanout</vt:lpstr>
      <vt:lpstr>Example: preparing stabilizer states with Fanout</vt:lpstr>
      <vt:lpstr>Example: preparing stabilizer states with Fanout</vt:lpstr>
      <vt:lpstr>Example: preparing stabilizer states with Fanout</vt:lpstr>
      <vt:lpstr>Example: preparing stabilizer states with Fanout</vt:lpstr>
      <vt:lpstr>Random unitaries in QAC0</vt:lpstr>
      <vt:lpstr>Random unitaries in QAC0f</vt:lpstr>
      <vt:lpstr>Random unitaries in QAC0f</vt:lpstr>
      <vt:lpstr>Random unitaries in QAC0f</vt:lpstr>
      <vt:lpstr>Random unitaries in QAC0f</vt:lpstr>
      <vt:lpstr>Random unitaries in QAC0f</vt:lpstr>
      <vt:lpstr>Constant-time models of quantum computation can be weak</vt:lpstr>
      <vt:lpstr>TVV Conjecture</vt:lpstr>
      <vt:lpstr>Quantum circuit lower bounds</vt:lpstr>
      <vt:lpstr>PowerPoint Presentation</vt:lpstr>
      <vt:lpstr>QAC0 vs. QAC0f </vt:lpstr>
      <vt:lpstr>Pauli Analysis of QAC0 circuits</vt:lpstr>
      <vt:lpstr>Pauli spectrum of quantum circuits</vt:lpstr>
      <vt:lpstr>Pauli spectrum of quantum circuits</vt:lpstr>
      <vt:lpstr>Pauli spectrum concentration of QAC0 </vt:lpstr>
      <vt:lpstr>Pauli spectrum concentration of QAC0 </vt:lpstr>
      <vt:lpstr>The Magic Hierarchy</vt:lpstr>
      <vt:lpstr>The Magic Hierarchy</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746</cp:revision>
  <dcterms:created xsi:type="dcterms:W3CDTF">2025-05-07T13:28:40Z</dcterms:created>
  <dcterms:modified xsi:type="dcterms:W3CDTF">2025-09-09T18:17:27Z</dcterms:modified>
</cp:coreProperties>
</file>