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11" r:id="rId3"/>
    <p:sldId id="312" r:id="rId4"/>
    <p:sldId id="305" r:id="rId5"/>
    <p:sldId id="306" r:id="rId6"/>
    <p:sldId id="261" r:id="rId7"/>
    <p:sldId id="262" r:id="rId8"/>
    <p:sldId id="297" r:id="rId9"/>
    <p:sldId id="298" r:id="rId10"/>
    <p:sldId id="299" r:id="rId11"/>
    <p:sldId id="267" r:id="rId12"/>
    <p:sldId id="300" r:id="rId13"/>
    <p:sldId id="301" r:id="rId14"/>
    <p:sldId id="307" r:id="rId15"/>
    <p:sldId id="308" r:id="rId16"/>
    <p:sldId id="309" r:id="rId17"/>
    <p:sldId id="269" r:id="rId18"/>
    <p:sldId id="302" r:id="rId19"/>
    <p:sldId id="270" r:id="rId20"/>
    <p:sldId id="328" r:id="rId21"/>
    <p:sldId id="325" r:id="rId22"/>
    <p:sldId id="310" r:id="rId23"/>
    <p:sldId id="331" r:id="rId24"/>
    <p:sldId id="330" r:id="rId25"/>
    <p:sldId id="329" r:id="rId26"/>
    <p:sldId id="332" r:id="rId27"/>
    <p:sldId id="333" r:id="rId28"/>
    <p:sldId id="313" r:id="rId29"/>
    <p:sldId id="314" r:id="rId30"/>
    <p:sldId id="334" r:id="rId31"/>
    <p:sldId id="317" r:id="rId32"/>
    <p:sldId id="335" r:id="rId33"/>
    <p:sldId id="338" r:id="rId34"/>
    <p:sldId id="340" r:id="rId35"/>
    <p:sldId id="341" r:id="rId36"/>
    <p:sldId id="316" r:id="rId37"/>
    <p:sldId id="319" r:id="rId38"/>
    <p:sldId id="337" r:id="rId39"/>
    <p:sldId id="320" r:id="rId40"/>
    <p:sldId id="321" r:id="rId41"/>
    <p:sldId id="322" r:id="rId42"/>
    <p:sldId id="323" r:id="rId43"/>
    <p:sldId id="291" r:id="rId44"/>
    <p:sldId id="292" r:id="rId45"/>
    <p:sldId id="294" r:id="rId46"/>
    <p:sldId id="342" r:id="rId47"/>
    <p:sldId id="296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88983"/>
  </p:normalViewPr>
  <p:slideViewPr>
    <p:cSldViewPr snapToGrid="0">
      <p:cViewPr>
        <p:scale>
          <a:sx n="75" d="100"/>
          <a:sy n="75" d="100"/>
        </p:scale>
        <p:origin x="760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222C7-572D-F695-547A-AB087F3AE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4CA1DA-8F39-D5F1-1719-8EC034DCEA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D3E2C-C09C-C3FE-F387-6F4702F12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1668C-6AA5-1742-8CB9-B0FECA006E9B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663FF-7432-5FAD-1C6C-72C68EA48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65ECC-594B-21AB-8803-EC6F10BD1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A62EE-B54A-FA41-8DD3-1E4B90930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643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83428-DDD9-0F2C-8228-290CB49FF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CF6E39-B3BE-C24E-2E61-D96032F78B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DA50A-A871-209B-D8C6-0DC12D428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1668C-6AA5-1742-8CB9-B0FECA006E9B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DC3CA-1418-62E3-4399-A5503BB89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4E8C1D-BF84-AB94-36DF-9F4F68CD2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A62EE-B54A-FA41-8DD3-1E4B90930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480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E6D759-3870-8624-6EBD-F45F957CAC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369894-398A-86C2-8F33-5EC6C4B501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F7099-D90C-65ED-9903-F4411D9B1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1668C-6AA5-1742-8CB9-B0FECA006E9B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EFB471-E39B-A1E0-B663-A6D899241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FE816-09D5-1158-E646-BF3F13160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A62EE-B54A-FA41-8DD3-1E4B90930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993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23130-A7E9-EE66-E19D-1599737C6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3EDB8-3ADD-DAE0-ECEE-D7D1DA137F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9EEF5-1495-0723-4B17-E84F8BC8E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1668C-6AA5-1742-8CB9-B0FECA006E9B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44F6A-408E-A9B6-E173-51F5CD51B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11EA2-0F7A-F0F1-9E56-873D6DBA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A62EE-B54A-FA41-8DD3-1E4B90930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434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C4C5C-0A65-4DEB-561C-9110C6BF9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D4FD00-DF61-9108-C1D2-3A1884BA3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8728A-3536-A4F4-907F-84FCFC42F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1668C-6AA5-1742-8CB9-B0FECA006E9B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BBFA53-09AE-C40C-3D7A-8B0E5A36B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BDF2E-C20B-E85B-201B-E128306BA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A62EE-B54A-FA41-8DD3-1E4B90930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32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E5981-E33E-DA8D-870E-76E3C153D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99892-F9E2-F1A4-4495-E919B22594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C53802-CFE1-5688-6472-DF072DEECD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6CD89-B02D-AA3D-8E41-0BED4F38E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1668C-6AA5-1742-8CB9-B0FECA006E9B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101172-2A04-80B7-649D-7FBF3CD30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D429D8-A55E-723B-C289-09676A080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A62EE-B54A-FA41-8DD3-1E4B90930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66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5F5FB-4B06-3496-DEE8-06DAE55DC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CC648D-7F91-AB34-5BE6-BD98525FC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7E9167-D190-0394-927F-07A78977D9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CEF04A-DBAF-1893-A6F4-6D88AB3B80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E2B329-4D8B-9ED2-C340-4A2A2892E8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932EE5-BC7A-E55B-18B9-741A75AC9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1668C-6AA5-1742-8CB9-B0FECA006E9B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A822DA-C214-E25B-C137-51F2E34E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B0DB87-1C7A-EAC9-FC13-A19986E5E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A62EE-B54A-FA41-8DD3-1E4B90930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318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A6124-9F44-F0CC-867F-DC7AF7635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A69E6-EA0F-8B30-153C-74BF26971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1668C-6AA5-1742-8CB9-B0FECA006E9B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961D94-211C-335F-DA58-BF1CE29E3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767996-1761-66C4-0F17-173213074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A62EE-B54A-FA41-8DD3-1E4B90930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71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82CB9C-A35A-2C2E-A735-BD8DAAC02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1668C-6AA5-1742-8CB9-B0FECA006E9B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183105-B0F8-C119-30D2-8930E6887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431049-331D-6454-31B6-76730C0F3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A62EE-B54A-FA41-8DD3-1E4B90930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486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0BDB7-4C13-0256-7373-40EC14D94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A7C20-11C0-5275-A41B-B479F29E6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B2DF0-E19B-2148-1057-68F2E4AB6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2E759C-F74A-B7DB-3FA4-08EE9A0D7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1668C-6AA5-1742-8CB9-B0FECA006E9B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F46752-DF53-1F3E-821E-8BBACC426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0626F0-DA08-3BE1-684F-80BE2670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A62EE-B54A-FA41-8DD3-1E4B90930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918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D6490-2821-AB76-A5F2-4B814BE52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E83D01-A596-1C44-F207-CB247EB2A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4991AF-0D76-D644-C618-C9121748D2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136781-FE04-530A-BFB5-05445D80A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1668C-6AA5-1742-8CB9-B0FECA006E9B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2C5127-E86F-03ED-24AC-E326003C7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0601F-65C6-2318-A5C5-26E74FEB0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A62EE-B54A-FA41-8DD3-1E4B90930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48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863F84-288C-D2C7-2E25-2158179FB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2BB2F0-2D81-F02F-559F-2B0566C9DB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B3B156-C475-0B06-3143-15A63D9274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1668C-6AA5-1742-8CB9-B0FECA006E9B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1309AA-EC0A-94BE-ADFD-F5F3EB1BD4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F21FB-3877-0336-1869-C066C820B0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A62EE-B54A-FA41-8DD3-1E4B90930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07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0.png"/><Relationship Id="rId3" Type="http://schemas.openxmlformats.org/officeDocument/2006/relationships/image" Target="../media/image60.png"/><Relationship Id="rId7" Type="http://schemas.openxmlformats.org/officeDocument/2006/relationships/image" Target="../media/image17.tiff"/><Relationship Id="rId12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7.png"/><Relationship Id="rId5" Type="http://schemas.openxmlformats.org/officeDocument/2006/relationships/image" Target="../media/image111.png"/><Relationship Id="rId10" Type="http://schemas.openxmlformats.org/officeDocument/2006/relationships/image" Target="../media/image160.png"/><Relationship Id="rId4" Type="http://schemas.openxmlformats.org/officeDocument/2006/relationships/image" Target="../media/image101.png"/><Relationship Id="rId9" Type="http://schemas.openxmlformats.org/officeDocument/2006/relationships/image" Target="../media/image150.png"/><Relationship Id="rId14" Type="http://schemas.openxmlformats.org/officeDocument/2006/relationships/image" Target="../media/image19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22.tiff"/><Relationship Id="rId3" Type="http://schemas.openxmlformats.org/officeDocument/2006/relationships/image" Target="../media/image20.png"/><Relationship Id="rId12" Type="http://schemas.openxmlformats.org/officeDocument/2006/relationships/image" Target="../media/image17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110.png"/><Relationship Id="rId5" Type="http://schemas.openxmlformats.org/officeDocument/2006/relationships/image" Target="../media/image410.png"/><Relationship Id="rId10" Type="http://schemas.openxmlformats.org/officeDocument/2006/relationships/image" Target="../media/image100.png"/><Relationship Id="rId4" Type="http://schemas.openxmlformats.org/officeDocument/2006/relationships/image" Target="../media/image311.png"/><Relationship Id="rId9" Type="http://schemas.openxmlformats.org/officeDocument/2006/relationships/image" Target="../media/image46.png"/><Relationship Id="rId1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22.tiff"/><Relationship Id="rId3" Type="http://schemas.openxmlformats.org/officeDocument/2006/relationships/image" Target="../media/image60.png"/><Relationship Id="rId12" Type="http://schemas.openxmlformats.org/officeDocument/2006/relationships/image" Target="../media/image17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8.png"/><Relationship Id="rId5" Type="http://schemas.openxmlformats.org/officeDocument/2006/relationships/image" Target="../media/image111.png"/><Relationship Id="rId10" Type="http://schemas.openxmlformats.org/officeDocument/2006/relationships/image" Target="../media/image17.png"/><Relationship Id="rId4" Type="http://schemas.openxmlformats.org/officeDocument/2006/relationships/image" Target="../media/image101.png"/><Relationship Id="rId9" Type="http://schemas.openxmlformats.org/officeDocument/2006/relationships/image" Target="../media/image160.png"/><Relationship Id="rId1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25.png"/><Relationship Id="rId3" Type="http://schemas.openxmlformats.org/officeDocument/2006/relationships/image" Target="../media/image60.png"/><Relationship Id="rId12" Type="http://schemas.openxmlformats.org/officeDocument/2006/relationships/image" Target="../media/image24.png"/><Relationship Id="rId2" Type="http://schemas.openxmlformats.org/officeDocument/2006/relationships/image" Target="../media/image15.png"/><Relationship Id="rId16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8.png"/><Relationship Id="rId5" Type="http://schemas.openxmlformats.org/officeDocument/2006/relationships/image" Target="../media/image111.png"/><Relationship Id="rId15" Type="http://schemas.openxmlformats.org/officeDocument/2006/relationships/image" Target="../media/image17.tiff"/><Relationship Id="rId10" Type="http://schemas.openxmlformats.org/officeDocument/2006/relationships/image" Target="../media/image17.png"/><Relationship Id="rId4" Type="http://schemas.openxmlformats.org/officeDocument/2006/relationships/image" Target="../media/image101.png"/><Relationship Id="rId9" Type="http://schemas.openxmlformats.org/officeDocument/2006/relationships/image" Target="../media/image160.png"/><Relationship Id="rId1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190.png"/><Relationship Id="rId3" Type="http://schemas.openxmlformats.org/officeDocument/2006/relationships/image" Target="../media/image20.png"/><Relationship Id="rId7" Type="http://schemas.openxmlformats.org/officeDocument/2006/relationships/image" Target="../media/image17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410.png"/><Relationship Id="rId10" Type="http://schemas.openxmlformats.org/officeDocument/2006/relationships/image" Target="../media/image100.png"/><Relationship Id="rId4" Type="http://schemas.openxmlformats.org/officeDocument/2006/relationships/image" Target="../media/image311.png"/><Relationship Id="rId9" Type="http://schemas.openxmlformats.org/officeDocument/2006/relationships/image" Target="../media/image46.png"/><Relationship Id="rId1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270.png"/><Relationship Id="rId3" Type="http://schemas.openxmlformats.org/officeDocument/2006/relationships/image" Target="../media/image60.png"/><Relationship Id="rId7" Type="http://schemas.openxmlformats.org/officeDocument/2006/relationships/image" Target="../media/image17.tiff"/><Relationship Id="rId12" Type="http://schemas.openxmlformats.org/officeDocument/2006/relationships/image" Target="../media/image26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250.png"/><Relationship Id="rId5" Type="http://schemas.openxmlformats.org/officeDocument/2006/relationships/image" Target="../media/image111.png"/><Relationship Id="rId10" Type="http://schemas.openxmlformats.org/officeDocument/2006/relationships/image" Target="../media/image17.png"/><Relationship Id="rId4" Type="http://schemas.openxmlformats.org/officeDocument/2006/relationships/image" Target="../media/image101.png"/><Relationship Id="rId9" Type="http://schemas.openxmlformats.org/officeDocument/2006/relationships/image" Target="../media/image160.png"/><Relationship Id="rId1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22.tiff"/><Relationship Id="rId3" Type="http://schemas.openxmlformats.org/officeDocument/2006/relationships/image" Target="../media/image20.png"/><Relationship Id="rId7" Type="http://schemas.openxmlformats.org/officeDocument/2006/relationships/image" Target="../media/image80.png"/><Relationship Id="rId12" Type="http://schemas.openxmlformats.org/officeDocument/2006/relationships/image" Target="../media/image190.png"/><Relationship Id="rId2" Type="http://schemas.openxmlformats.org/officeDocument/2006/relationships/image" Target="../media/image15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410.png"/><Relationship Id="rId15" Type="http://schemas.openxmlformats.org/officeDocument/2006/relationships/image" Target="../media/image39.png"/><Relationship Id="rId10" Type="http://schemas.openxmlformats.org/officeDocument/2006/relationships/image" Target="../media/image17.tiff"/><Relationship Id="rId4" Type="http://schemas.openxmlformats.org/officeDocument/2006/relationships/image" Target="../media/image311.png"/><Relationship Id="rId9" Type="http://schemas.openxmlformats.org/officeDocument/2006/relationships/image" Target="../media/image100.png"/><Relationship Id="rId1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8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22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5" Type="http://schemas.openxmlformats.org/officeDocument/2006/relationships/image" Target="../media/image49.png"/><Relationship Id="rId10" Type="http://schemas.openxmlformats.org/officeDocument/2006/relationships/image" Target="../media/image17.tiff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7.tiff"/><Relationship Id="rId7" Type="http://schemas.microsoft.com/office/2007/relationships/hdphoto" Target="../media/hdphoto4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22.tiff"/><Relationship Id="rId4" Type="http://schemas.openxmlformats.org/officeDocument/2006/relationships/image" Target="../media/image56.png"/><Relationship Id="rId9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7.tiff"/><Relationship Id="rId7" Type="http://schemas.microsoft.com/office/2007/relationships/hdphoto" Target="../media/hdphoto5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22.tiff"/><Relationship Id="rId4" Type="http://schemas.openxmlformats.org/officeDocument/2006/relationships/image" Target="../media/image56.png"/><Relationship Id="rId9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7.tiff"/><Relationship Id="rId7" Type="http://schemas.microsoft.com/office/2007/relationships/hdphoto" Target="../media/hdphoto6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22.tiff"/><Relationship Id="rId10" Type="http://schemas.openxmlformats.org/officeDocument/2006/relationships/image" Target="../media/image61.png"/><Relationship Id="rId4" Type="http://schemas.openxmlformats.org/officeDocument/2006/relationships/image" Target="../media/image56.png"/><Relationship Id="rId9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7.tiff"/><Relationship Id="rId7" Type="http://schemas.microsoft.com/office/2007/relationships/hdphoto" Target="../media/hdphoto7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22.tiff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13" Type="http://schemas.openxmlformats.org/officeDocument/2006/relationships/image" Target="../media/image540.png"/><Relationship Id="rId3" Type="http://schemas.openxmlformats.org/officeDocument/2006/relationships/image" Target="../media/image440.png"/><Relationship Id="rId7" Type="http://schemas.openxmlformats.org/officeDocument/2006/relationships/image" Target="../media/image480.png"/><Relationship Id="rId12" Type="http://schemas.openxmlformats.org/officeDocument/2006/relationships/image" Target="../media/image530.png"/><Relationship Id="rId2" Type="http://schemas.openxmlformats.org/officeDocument/2006/relationships/image" Target="../media/image17.tiff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0.png"/><Relationship Id="rId11" Type="http://schemas.openxmlformats.org/officeDocument/2006/relationships/image" Target="../media/image520.png"/><Relationship Id="rId5" Type="http://schemas.openxmlformats.org/officeDocument/2006/relationships/image" Target="../media/image460.png"/><Relationship Id="rId15" Type="http://schemas.openxmlformats.org/officeDocument/2006/relationships/image" Target="../media/image560.png"/><Relationship Id="rId10" Type="http://schemas.openxmlformats.org/officeDocument/2006/relationships/image" Target="../media/image510.png"/><Relationship Id="rId4" Type="http://schemas.openxmlformats.org/officeDocument/2006/relationships/image" Target="../media/image450.png"/><Relationship Id="rId9" Type="http://schemas.openxmlformats.org/officeDocument/2006/relationships/image" Target="../media/image500.png"/><Relationship Id="rId14" Type="http://schemas.openxmlformats.org/officeDocument/2006/relationships/image" Target="../media/image55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410.png"/><Relationship Id="rId10" Type="http://schemas.openxmlformats.org/officeDocument/2006/relationships/image" Target="../media/image46.png"/><Relationship Id="rId4" Type="http://schemas.openxmlformats.org/officeDocument/2006/relationships/image" Target="../media/image311.png"/><Relationship Id="rId9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3" Type="http://schemas.openxmlformats.org/officeDocument/2006/relationships/image" Target="../media/image60.png"/><Relationship Id="rId7" Type="http://schemas.openxmlformats.org/officeDocument/2006/relationships/image" Target="../media/image17.tiff"/><Relationship Id="rId12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7.png"/><Relationship Id="rId5" Type="http://schemas.openxmlformats.org/officeDocument/2006/relationships/image" Target="../media/image111.png"/><Relationship Id="rId10" Type="http://schemas.openxmlformats.org/officeDocument/2006/relationships/image" Target="../media/image160.png"/><Relationship Id="rId4" Type="http://schemas.openxmlformats.org/officeDocument/2006/relationships/image" Target="../media/image101.png"/><Relationship Id="rId9" Type="http://schemas.openxmlformats.org/officeDocument/2006/relationships/image" Target="../media/image150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0.png"/><Relationship Id="rId3" Type="http://schemas.openxmlformats.org/officeDocument/2006/relationships/image" Target="../media/image60.png"/><Relationship Id="rId7" Type="http://schemas.openxmlformats.org/officeDocument/2006/relationships/image" Target="../media/image17.tiff"/><Relationship Id="rId12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7.png"/><Relationship Id="rId5" Type="http://schemas.openxmlformats.org/officeDocument/2006/relationships/image" Target="../media/image111.png"/><Relationship Id="rId15" Type="http://schemas.openxmlformats.org/officeDocument/2006/relationships/image" Target="../media/image21.png"/><Relationship Id="rId10" Type="http://schemas.openxmlformats.org/officeDocument/2006/relationships/image" Target="../media/image160.png"/><Relationship Id="rId4" Type="http://schemas.openxmlformats.org/officeDocument/2006/relationships/image" Target="../media/image101.png"/><Relationship Id="rId9" Type="http://schemas.openxmlformats.org/officeDocument/2006/relationships/image" Target="../media/image150.png"/><Relationship Id="rId14" Type="http://schemas.openxmlformats.org/officeDocument/2006/relationships/image" Target="../media/image19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85E73-2615-0186-702D-299828E83E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7600" y="131394"/>
            <a:ext cx="10083800" cy="2387600"/>
          </a:xfrm>
        </p:spPr>
        <p:txBody>
          <a:bodyPr/>
          <a:lstStyle/>
          <a:p>
            <a:r>
              <a:rPr lang="en-US" dirty="0">
                <a:ea typeface="Baskerville" panose="02020502070401020303" pitchFamily="18" charset="0"/>
              </a:rPr>
              <a:t>Quantum Position Verification</a:t>
            </a:r>
          </a:p>
        </p:txBody>
      </p:sp>
      <p:sp>
        <p:nvSpPr>
          <p:cNvPr id="16" name="Google Shape;90;p1">
            <a:extLst>
              <a:ext uri="{FF2B5EF4-FFF2-40B4-BE49-F238E27FC236}">
                <a16:creationId xmlns:a16="http://schemas.microsoft.com/office/drawing/2014/main" id="{85D7F88D-6DDB-2C6D-C396-ED2A59E1499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0" y="5070844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>
              <a:ea typeface="Baskerville" panose="02020502070401020303" pitchFamily="18" charset="0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3200" dirty="0">
                <a:ea typeface="Baskerville" panose="02020502070401020303" pitchFamily="18" charset="0"/>
              </a:rPr>
              <a:t>Henry Yuen</a:t>
            </a:r>
            <a:endParaRPr sz="3200" dirty="0">
              <a:ea typeface="Baskerville" panose="02020502070401020303" pitchFamily="18" charset="0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>
                <a:solidFill>
                  <a:srgbClr val="0070C0"/>
                </a:solidFill>
                <a:ea typeface="Baskerville" panose="02020502070401020303" pitchFamily="18" charset="0"/>
              </a:rPr>
              <a:t>Columbia</a:t>
            </a:r>
            <a:endParaRPr dirty="0">
              <a:solidFill>
                <a:srgbClr val="0070C0"/>
              </a:solidFill>
              <a:ea typeface="Baskerville" panose="02020502070401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94468F-1B19-8581-0F84-0B21D77F3500}"/>
              </a:ext>
            </a:extLst>
          </p:cNvPr>
          <p:cNvSpPr txBox="1"/>
          <p:nvPr/>
        </p:nvSpPr>
        <p:spPr>
          <a:xfrm>
            <a:off x="1587500" y="2662479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From Cryptography to Complexity to Quantum Gravity</a:t>
            </a:r>
          </a:p>
        </p:txBody>
      </p:sp>
      <p:pic>
        <p:nvPicPr>
          <p:cNvPr id="4" name="Picture 4" descr="string theory - AdS/CFT spacetime visualization - Physics Stack Exchange">
            <a:extLst>
              <a:ext uri="{FF2B5EF4-FFF2-40B4-BE49-F238E27FC236}">
                <a16:creationId xmlns:a16="http://schemas.microsoft.com/office/drawing/2014/main" id="{1BD44FE2-5E37-8B06-C690-5C58048069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39" r="9044"/>
          <a:stretch/>
        </p:blipFill>
        <p:spPr bwMode="auto">
          <a:xfrm>
            <a:off x="9567333" y="3527584"/>
            <a:ext cx="1354667" cy="211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Non-local quantum computation - Wikipedia">
            <a:extLst>
              <a:ext uri="{FF2B5EF4-FFF2-40B4-BE49-F238E27FC236}">
                <a16:creationId xmlns:a16="http://schemas.microsoft.com/office/drawing/2014/main" id="{00A298DB-A9D1-EC30-9A14-497F6C838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031" y="3659513"/>
            <a:ext cx="3444937" cy="175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CCBAC9-AA7A-ED1B-633E-9A1A6F8D8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600" y="3390739"/>
            <a:ext cx="2337923" cy="229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588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EE148-79B2-940E-6B9D-93D698411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8D942-E64B-DC18-6677-1B0550916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1D position verification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E536631-E86C-7639-0CA8-3F7DF24BF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9" y="4977022"/>
            <a:ext cx="696912" cy="85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F86345E-800F-8413-70A8-BCFFA2179A3E}"/>
                  </a:ext>
                </a:extLst>
              </p:cNvPr>
              <p:cNvSpPr txBox="1"/>
              <p:nvPr/>
            </p:nvSpPr>
            <p:spPr>
              <a:xfrm>
                <a:off x="380206" y="5222204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F86345E-800F-8413-70A8-BCFFA2179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06" y="5222204"/>
                <a:ext cx="95250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>
            <a:extLst>
              <a:ext uri="{FF2B5EF4-FFF2-40B4-BE49-F238E27FC236}">
                <a16:creationId xmlns:a16="http://schemas.microsoft.com/office/drawing/2014/main" id="{15357880-610E-8243-C313-6F6A9908D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899" y="4977022"/>
            <a:ext cx="696912" cy="85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D6FCDEC-842C-377C-F5EF-84774DEF9568}"/>
              </a:ext>
            </a:extLst>
          </p:cNvPr>
          <p:cNvCxnSpPr>
            <a:cxnSpLocks/>
          </p:cNvCxnSpPr>
          <p:nvPr/>
        </p:nvCxnSpPr>
        <p:spPr>
          <a:xfrm>
            <a:off x="1968500" y="6235700"/>
            <a:ext cx="556260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F84F75A-2A7B-E297-459E-E42A5801222A}"/>
                  </a:ext>
                </a:extLst>
              </p:cNvPr>
              <p:cNvSpPr txBox="1"/>
              <p:nvPr/>
            </p:nvSpPr>
            <p:spPr>
              <a:xfrm>
                <a:off x="1492250" y="6335716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F84F75A-2A7B-E297-459E-E42A58012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2250" y="6335716"/>
                <a:ext cx="95250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24C5AA7-C404-AF90-CFF7-4A52574850A1}"/>
                  </a:ext>
                </a:extLst>
              </p:cNvPr>
              <p:cNvSpPr txBox="1"/>
              <p:nvPr/>
            </p:nvSpPr>
            <p:spPr>
              <a:xfrm>
                <a:off x="6946105" y="6335716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24C5AA7-C404-AF90-CFF7-4A52574850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6105" y="6335716"/>
                <a:ext cx="95250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6CB66F7-EF0B-6187-B970-AF3B5089F104}"/>
                  </a:ext>
                </a:extLst>
              </p:cNvPr>
              <p:cNvSpPr txBox="1"/>
              <p:nvPr/>
            </p:nvSpPr>
            <p:spPr>
              <a:xfrm>
                <a:off x="4219177" y="6314566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6CB66F7-EF0B-6187-B970-AF3B5089F1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9177" y="6314566"/>
                <a:ext cx="95250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A0AC8F2-0646-7DB9-9768-1C28B8A89E1E}"/>
              </a:ext>
            </a:extLst>
          </p:cNvPr>
          <p:cNvCxnSpPr/>
          <p:nvPr/>
        </p:nvCxnSpPr>
        <p:spPr>
          <a:xfrm flipV="1">
            <a:off x="1460500" y="1550988"/>
            <a:ext cx="0" cy="45450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18A4F859-5AC6-A544-066B-4618CCFE15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7545" y="3590560"/>
            <a:ext cx="601165" cy="645793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605B99A-3C12-38E4-F669-35DA11D68F9C}"/>
              </a:ext>
            </a:extLst>
          </p:cNvPr>
          <p:cNvCxnSpPr/>
          <p:nvPr/>
        </p:nvCxnSpPr>
        <p:spPr>
          <a:xfrm flipV="1">
            <a:off x="2553495" y="4216240"/>
            <a:ext cx="1720055" cy="1170904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B66CB31-C825-C8CA-5509-73926EF27C99}"/>
              </a:ext>
            </a:extLst>
          </p:cNvPr>
          <p:cNvCxnSpPr>
            <a:cxnSpLocks/>
          </p:cNvCxnSpPr>
          <p:nvPr/>
        </p:nvCxnSpPr>
        <p:spPr>
          <a:xfrm flipH="1" flipV="1">
            <a:off x="5072855" y="4216240"/>
            <a:ext cx="1873250" cy="1170904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B97BE5A-691E-A443-03DE-CF8D92CA2D91}"/>
              </a:ext>
            </a:extLst>
          </p:cNvPr>
          <p:cNvSpPr txBox="1"/>
          <p:nvPr/>
        </p:nvSpPr>
        <p:spPr>
          <a:xfrm>
            <a:off x="607890" y="1520846"/>
            <a:ext cx="1197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46E6321-75C1-61A2-7790-D9559B7BF42C}"/>
                  </a:ext>
                </a:extLst>
              </p:cNvPr>
              <p:cNvSpPr txBox="1"/>
              <p:nvPr/>
            </p:nvSpPr>
            <p:spPr>
              <a:xfrm>
                <a:off x="380206" y="3728791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46E6321-75C1-61A2-7790-D9559B7BF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06" y="3728791"/>
                <a:ext cx="95250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EAF3B31-AEE9-DE35-48EE-D875B9D772D3}"/>
                  </a:ext>
                </a:extLst>
              </p:cNvPr>
              <p:cNvSpPr txBox="1"/>
              <p:nvPr/>
            </p:nvSpPr>
            <p:spPr>
              <a:xfrm>
                <a:off x="380206" y="2235378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EAF3B31-AEE9-DE35-48EE-D875B9D772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06" y="2235378"/>
                <a:ext cx="952500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0C43C74-742F-4082-227E-3AB736E0B404}"/>
              </a:ext>
            </a:extLst>
          </p:cNvPr>
          <p:cNvCxnSpPr>
            <a:cxnSpLocks/>
          </p:cNvCxnSpPr>
          <p:nvPr/>
        </p:nvCxnSpPr>
        <p:spPr>
          <a:xfrm flipH="1" flipV="1">
            <a:off x="2425701" y="2672989"/>
            <a:ext cx="1713704" cy="1037159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B96456E-F546-3AC5-0AC5-989A0A5F1EDB}"/>
              </a:ext>
            </a:extLst>
          </p:cNvPr>
          <p:cNvCxnSpPr>
            <a:cxnSpLocks/>
          </p:cNvCxnSpPr>
          <p:nvPr/>
        </p:nvCxnSpPr>
        <p:spPr>
          <a:xfrm flipV="1">
            <a:off x="5113088" y="2604710"/>
            <a:ext cx="1674368" cy="1170904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830014D-36CA-D47A-9969-42686DE5E6D5}"/>
                  </a:ext>
                </a:extLst>
              </p:cNvPr>
              <p:cNvSpPr txBox="1"/>
              <p:nvPr/>
            </p:nvSpPr>
            <p:spPr>
              <a:xfrm>
                <a:off x="3068786" y="4418926"/>
                <a:ext cx="4360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830014D-36CA-D47A-9969-42686DE5E6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8786" y="4418926"/>
                <a:ext cx="436017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750FA07-2185-70B6-9878-CDB71007CBF8}"/>
                  </a:ext>
                </a:extLst>
              </p:cNvPr>
              <p:cNvSpPr txBox="1"/>
              <p:nvPr/>
            </p:nvSpPr>
            <p:spPr>
              <a:xfrm>
                <a:off x="5791471" y="4343738"/>
                <a:ext cx="4360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750FA07-2185-70B6-9878-CDB71007CB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471" y="4343738"/>
                <a:ext cx="436017" cy="369332"/>
              </a:xfrm>
              <a:prstGeom prst="rect">
                <a:avLst/>
              </a:prstGeom>
              <a:blipFill>
                <a:blip r:embed="rId12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B913DCD-B8DB-0F59-55D7-41DF1EA4E15A}"/>
                  </a:ext>
                </a:extLst>
              </p:cNvPr>
              <p:cNvSpPr txBox="1"/>
              <p:nvPr/>
            </p:nvSpPr>
            <p:spPr>
              <a:xfrm>
                <a:off x="3286794" y="2837178"/>
                <a:ext cx="8371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B913DCD-B8DB-0F59-55D7-41DF1EA4E1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6794" y="2837178"/>
                <a:ext cx="83713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FC2C6E5-EDA5-5055-76A4-AA0161179007}"/>
                  </a:ext>
                </a:extLst>
              </p:cNvPr>
              <p:cNvSpPr txBox="1"/>
              <p:nvPr/>
            </p:nvSpPr>
            <p:spPr>
              <a:xfrm>
                <a:off x="5171677" y="2837178"/>
                <a:ext cx="8371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FC2C6E5-EDA5-5055-76A4-AA0161179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1677" y="2837178"/>
                <a:ext cx="837134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2">
            <a:extLst>
              <a:ext uri="{FF2B5EF4-FFF2-40B4-BE49-F238E27FC236}">
                <a16:creationId xmlns:a16="http://schemas.microsoft.com/office/drawing/2014/main" id="{ADF648A2-9CDC-338B-C8F1-A13C165CB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899" y="1977480"/>
            <a:ext cx="696912" cy="85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0FFFC8C0-1CB0-4CD3-AF06-0BC1EF69D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9" y="1977481"/>
            <a:ext cx="696912" cy="85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87AE5F5D-6554-9E6E-49AC-E4AE7B42E9A4}"/>
              </a:ext>
            </a:extLst>
          </p:cNvPr>
          <p:cNvSpPr txBox="1"/>
          <p:nvPr/>
        </p:nvSpPr>
        <p:spPr>
          <a:xfrm>
            <a:off x="4285157" y="4269714"/>
            <a:ext cx="965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Prover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3ABDC08-305A-5761-E8E3-50CB4AC632E3}"/>
              </a:ext>
            </a:extLst>
          </p:cNvPr>
          <p:cNvSpPr txBox="1"/>
          <p:nvPr/>
        </p:nvSpPr>
        <p:spPr>
          <a:xfrm>
            <a:off x="7949399" y="3128895"/>
            <a:ext cx="40774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Verifiers check that prover’s responses satisfy some test satisfy timing constraints. </a:t>
            </a:r>
          </a:p>
          <a:p>
            <a:endParaRPr lang="en-US" dirty="0"/>
          </a:p>
          <a:p>
            <a:r>
              <a:rPr lang="en-US" b="1" dirty="0"/>
              <a:t>Hope</a:t>
            </a:r>
            <a:r>
              <a:rPr lang="en-US" dirty="0"/>
              <a:t>: the only way for prover to generate correct responses in time</a:t>
            </a:r>
            <a:br>
              <a:rPr lang="en-US" dirty="0"/>
            </a:br>
            <a:r>
              <a:rPr lang="en-US" dirty="0"/>
              <a:t>is to be in the correct position.</a:t>
            </a:r>
            <a:endParaRPr 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3F975-2762-F27C-718B-20C681407B39}"/>
              </a:ext>
            </a:extLst>
          </p:cNvPr>
          <p:cNvSpPr txBox="1"/>
          <p:nvPr/>
        </p:nvSpPr>
        <p:spPr>
          <a:xfrm>
            <a:off x="880023" y="6329932"/>
            <a:ext cx="1197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Position</a:t>
            </a:r>
          </a:p>
        </p:txBody>
      </p:sp>
    </p:spTree>
    <p:extLst>
      <p:ext uri="{BB962C8B-B14F-4D97-AF65-F5344CB8AC3E}">
        <p14:creationId xmlns:p14="http://schemas.microsoft.com/office/powerpoint/2010/main" val="3885236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3559A-17E5-BC28-2807-C180F1242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027E7-7FF6-89D2-4C97-D45D44FDB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Classical impossibility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27CE328-67DF-733A-FD7C-04E457AD7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9" y="4977022"/>
            <a:ext cx="696912" cy="85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16FDAA8-42CE-FF1C-59AE-2B0A43D1A578}"/>
                  </a:ext>
                </a:extLst>
              </p:cNvPr>
              <p:cNvSpPr txBox="1"/>
              <p:nvPr/>
            </p:nvSpPr>
            <p:spPr>
              <a:xfrm>
                <a:off x="380206" y="5222204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16FDAA8-42CE-FF1C-59AE-2B0A43D1A5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06" y="5222204"/>
                <a:ext cx="95250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>
            <a:extLst>
              <a:ext uri="{FF2B5EF4-FFF2-40B4-BE49-F238E27FC236}">
                <a16:creationId xmlns:a16="http://schemas.microsoft.com/office/drawing/2014/main" id="{46017FDD-692A-9FB4-3C79-C3A7035FF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899" y="4977022"/>
            <a:ext cx="696912" cy="85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C7F06D3-4116-231D-0736-C7459422B676}"/>
              </a:ext>
            </a:extLst>
          </p:cNvPr>
          <p:cNvCxnSpPr>
            <a:cxnSpLocks/>
          </p:cNvCxnSpPr>
          <p:nvPr/>
        </p:nvCxnSpPr>
        <p:spPr>
          <a:xfrm>
            <a:off x="1968500" y="6235700"/>
            <a:ext cx="556260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36647E4-0A58-1038-1674-0FB4569670F6}"/>
                  </a:ext>
                </a:extLst>
              </p:cNvPr>
              <p:cNvSpPr txBox="1"/>
              <p:nvPr/>
            </p:nvSpPr>
            <p:spPr>
              <a:xfrm>
                <a:off x="1492250" y="6335716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36647E4-0A58-1038-1674-0FB4569670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2250" y="6335716"/>
                <a:ext cx="95250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D874640-CFCE-3FB8-0D3C-CDA343FF6F36}"/>
                  </a:ext>
                </a:extLst>
              </p:cNvPr>
              <p:cNvSpPr txBox="1"/>
              <p:nvPr/>
            </p:nvSpPr>
            <p:spPr>
              <a:xfrm>
                <a:off x="6946105" y="6335716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D874640-CFCE-3FB8-0D3C-CDA343FF6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6105" y="6335716"/>
                <a:ext cx="95250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4807348-18EB-69C8-E151-A163AF5B5AE3}"/>
                  </a:ext>
                </a:extLst>
              </p:cNvPr>
              <p:cNvSpPr txBox="1"/>
              <p:nvPr/>
            </p:nvSpPr>
            <p:spPr>
              <a:xfrm>
                <a:off x="4219177" y="6314566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4807348-18EB-69C8-E151-A163AF5B5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9177" y="6314566"/>
                <a:ext cx="95250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0280FFA-D95B-DEA6-3796-EDC89E49E82E}"/>
              </a:ext>
            </a:extLst>
          </p:cNvPr>
          <p:cNvCxnSpPr/>
          <p:nvPr/>
        </p:nvCxnSpPr>
        <p:spPr>
          <a:xfrm flipV="1">
            <a:off x="1460500" y="1550988"/>
            <a:ext cx="0" cy="45450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1289978-09D4-606B-C43F-429E6AD71A25}"/>
              </a:ext>
            </a:extLst>
          </p:cNvPr>
          <p:cNvCxnSpPr>
            <a:cxnSpLocks/>
          </p:cNvCxnSpPr>
          <p:nvPr/>
        </p:nvCxnSpPr>
        <p:spPr>
          <a:xfrm flipV="1">
            <a:off x="2553495" y="4661865"/>
            <a:ext cx="1065433" cy="725279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423B9FD-CA05-B1EC-D507-E36CC714BDFD}"/>
              </a:ext>
            </a:extLst>
          </p:cNvPr>
          <p:cNvCxnSpPr>
            <a:cxnSpLocks/>
          </p:cNvCxnSpPr>
          <p:nvPr/>
        </p:nvCxnSpPr>
        <p:spPr>
          <a:xfrm flipH="1" flipV="1">
            <a:off x="5725475" y="4624170"/>
            <a:ext cx="1220630" cy="762974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38544BF-9C80-11A6-3BC8-9535410F5EFC}"/>
              </a:ext>
            </a:extLst>
          </p:cNvPr>
          <p:cNvSpPr txBox="1"/>
          <p:nvPr/>
        </p:nvSpPr>
        <p:spPr>
          <a:xfrm>
            <a:off x="607890" y="1520846"/>
            <a:ext cx="1197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459340F-2412-23E1-AF1D-3220CA15AC68}"/>
                  </a:ext>
                </a:extLst>
              </p:cNvPr>
              <p:cNvSpPr txBox="1"/>
              <p:nvPr/>
            </p:nvSpPr>
            <p:spPr>
              <a:xfrm>
                <a:off x="380206" y="3728791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459340F-2412-23E1-AF1D-3220CA15AC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06" y="3728791"/>
                <a:ext cx="95250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3DA32AB-C0D1-F4C5-A1DB-AE603EA0F271}"/>
                  </a:ext>
                </a:extLst>
              </p:cNvPr>
              <p:cNvSpPr txBox="1"/>
              <p:nvPr/>
            </p:nvSpPr>
            <p:spPr>
              <a:xfrm>
                <a:off x="380206" y="2235378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3DA32AB-C0D1-F4C5-A1DB-AE603EA0F2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06" y="2235378"/>
                <a:ext cx="95250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267507E-27D1-616C-21E9-A0917117D473}"/>
                  </a:ext>
                </a:extLst>
              </p:cNvPr>
              <p:cNvSpPr txBox="1"/>
              <p:nvPr/>
            </p:nvSpPr>
            <p:spPr>
              <a:xfrm>
                <a:off x="3068786" y="4418926"/>
                <a:ext cx="4360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267507E-27D1-616C-21E9-A0917117D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8786" y="4418926"/>
                <a:ext cx="436017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999B5BA-5A99-4338-421A-EA6087598FEA}"/>
                  </a:ext>
                </a:extLst>
              </p:cNvPr>
              <p:cNvSpPr txBox="1"/>
              <p:nvPr/>
            </p:nvSpPr>
            <p:spPr>
              <a:xfrm>
                <a:off x="5791471" y="4343738"/>
                <a:ext cx="4360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999B5BA-5A99-4338-421A-EA6087598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471" y="4343738"/>
                <a:ext cx="436017" cy="369332"/>
              </a:xfrm>
              <a:prstGeom prst="rect">
                <a:avLst/>
              </a:prstGeom>
              <a:blipFill>
                <a:blip r:embed="rId11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0C4CB2AC-370A-571D-C476-4576102A88A2}"/>
              </a:ext>
            </a:extLst>
          </p:cNvPr>
          <p:cNvSpPr txBox="1"/>
          <p:nvPr/>
        </p:nvSpPr>
        <p:spPr>
          <a:xfrm>
            <a:off x="3592990" y="4921026"/>
            <a:ext cx="939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Spoofer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E15C20-430D-8DC7-8AC4-48FB08A2AE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20475" y="4357743"/>
            <a:ext cx="502372" cy="53966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FC49360-F87B-56EC-2BD7-5ACBED922E5C}"/>
              </a:ext>
            </a:extLst>
          </p:cNvPr>
          <p:cNvSpPr txBox="1"/>
          <p:nvPr/>
        </p:nvSpPr>
        <p:spPr>
          <a:xfrm>
            <a:off x="5142438" y="4921026"/>
            <a:ext cx="108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Spoofer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8A83C9F-63C7-B8E7-19C7-28B91355BB9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61928" y="4187277"/>
            <a:ext cx="376322" cy="7117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0CF1E9-758A-169A-8886-565ADFDF8A89}"/>
              </a:ext>
            </a:extLst>
          </p:cNvPr>
          <p:cNvSpPr txBox="1"/>
          <p:nvPr/>
        </p:nvSpPr>
        <p:spPr>
          <a:xfrm>
            <a:off x="880023" y="6329932"/>
            <a:ext cx="1197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Position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05752B7-E985-2748-53B1-A727F3839829}"/>
                  </a:ext>
                </a:extLst>
              </p:cNvPr>
              <p:cNvSpPr txBox="1"/>
              <p:nvPr/>
            </p:nvSpPr>
            <p:spPr>
              <a:xfrm>
                <a:off x="7898605" y="3001903"/>
                <a:ext cx="4077488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Theorem</a:t>
                </a:r>
                <a:r>
                  <a:rPr lang="en-US" sz="2000" dirty="0"/>
                  <a:t>: every classical position verification protocol can be spoofed by </a:t>
                </a:r>
                <a:r>
                  <a:rPr lang="en-US" sz="2000" b="1" u="sng" dirty="0"/>
                  <a:t>colluding provers</a:t>
                </a:r>
                <a:r>
                  <a:rPr lang="en-US" sz="2000" u="sng" dirty="0"/>
                  <a:t>. </a:t>
                </a:r>
                <a:r>
                  <a:rPr lang="en-US" sz="2000" dirty="0"/>
                  <a:t>This is because challenges can always be</a:t>
                </a:r>
                <a:r>
                  <a:rPr lang="en-US" sz="2000" b="1" dirty="0"/>
                  <a:t> copied </a:t>
                </a:r>
                <a:r>
                  <a:rPr lang="en-US" sz="2000" dirty="0"/>
                  <a:t>and both provers can perform the same operation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2000" dirty="0"/>
                  <a:t>. </a:t>
                </a:r>
                <a:endParaRPr lang="en-US" sz="2000" b="1" u="sng" dirty="0"/>
              </a:p>
              <a:p>
                <a:endParaRPr lang="en-US" sz="2000" b="1" u="sng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05752B7-E985-2748-53B1-A727F38398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8605" y="3001903"/>
                <a:ext cx="4077488" cy="2246769"/>
              </a:xfrm>
              <a:prstGeom prst="rect">
                <a:avLst/>
              </a:prstGeom>
              <a:blipFill>
                <a:blip r:embed="rId14"/>
                <a:stretch>
                  <a:fillRect l="-1863" t="-1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F3D823E1-E057-25DC-295B-8514E6C81595}"/>
              </a:ext>
            </a:extLst>
          </p:cNvPr>
          <p:cNvSpPr txBox="1"/>
          <p:nvPr/>
        </p:nvSpPr>
        <p:spPr>
          <a:xfrm>
            <a:off x="8267126" y="4977022"/>
            <a:ext cx="39798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(Kent-Munro-Spiller ’11,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Buhrman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, et al. ‘10)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27A39C-8320-F58E-C89C-6E6CA8F4AF20}"/>
              </a:ext>
            </a:extLst>
          </p:cNvPr>
          <p:cNvSpPr txBox="1"/>
          <p:nvPr/>
        </p:nvSpPr>
        <p:spPr>
          <a:xfrm>
            <a:off x="7898605" y="2125020"/>
            <a:ext cx="3913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Suppose the protocol only used classical resources.</a:t>
            </a:r>
          </a:p>
        </p:txBody>
      </p:sp>
    </p:spTree>
    <p:extLst>
      <p:ext uri="{BB962C8B-B14F-4D97-AF65-F5344CB8AC3E}">
        <p14:creationId xmlns:p14="http://schemas.microsoft.com/office/powerpoint/2010/main" val="359759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8E4C4-94E5-93C6-C69C-49EA3BE09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D68A8-C96B-B3EF-B936-80AC595DF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Classical impossibility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BD93E0A-8DDC-BE35-9BB0-B44B46FDC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9" y="4977022"/>
            <a:ext cx="696912" cy="85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4164BA1-FBE3-F67F-7F6A-E3EF6797B891}"/>
                  </a:ext>
                </a:extLst>
              </p:cNvPr>
              <p:cNvSpPr txBox="1"/>
              <p:nvPr/>
            </p:nvSpPr>
            <p:spPr>
              <a:xfrm>
                <a:off x="380206" y="5222204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4164BA1-FBE3-F67F-7F6A-E3EF6797B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06" y="5222204"/>
                <a:ext cx="95250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>
            <a:extLst>
              <a:ext uri="{FF2B5EF4-FFF2-40B4-BE49-F238E27FC236}">
                <a16:creationId xmlns:a16="http://schemas.microsoft.com/office/drawing/2014/main" id="{211B8640-299B-3ED6-719E-BB8D9C401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899" y="4977022"/>
            <a:ext cx="696912" cy="85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91897A9-183A-8BCC-C425-B4043C0845BC}"/>
              </a:ext>
            </a:extLst>
          </p:cNvPr>
          <p:cNvCxnSpPr>
            <a:cxnSpLocks/>
          </p:cNvCxnSpPr>
          <p:nvPr/>
        </p:nvCxnSpPr>
        <p:spPr>
          <a:xfrm>
            <a:off x="1968500" y="6235700"/>
            <a:ext cx="556260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24E6FC-5F0D-CA67-F860-2069D93A6D6E}"/>
                  </a:ext>
                </a:extLst>
              </p:cNvPr>
              <p:cNvSpPr txBox="1"/>
              <p:nvPr/>
            </p:nvSpPr>
            <p:spPr>
              <a:xfrm>
                <a:off x="1492250" y="6335716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24E6FC-5F0D-CA67-F860-2069D93A6D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2250" y="6335716"/>
                <a:ext cx="95250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4F177FA-9461-91CE-6874-2CD00DA83B12}"/>
                  </a:ext>
                </a:extLst>
              </p:cNvPr>
              <p:cNvSpPr txBox="1"/>
              <p:nvPr/>
            </p:nvSpPr>
            <p:spPr>
              <a:xfrm>
                <a:off x="6946105" y="6335716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4F177FA-9461-91CE-6874-2CD00DA83B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6105" y="6335716"/>
                <a:ext cx="95250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59D2A5A-4976-90EF-0E39-181A75D78230}"/>
                  </a:ext>
                </a:extLst>
              </p:cNvPr>
              <p:cNvSpPr txBox="1"/>
              <p:nvPr/>
            </p:nvSpPr>
            <p:spPr>
              <a:xfrm>
                <a:off x="4219177" y="6314566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59D2A5A-4976-90EF-0E39-181A75D782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9177" y="6314566"/>
                <a:ext cx="95250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3AB46DC-CCF7-02A4-DB16-7F46BC66E412}"/>
              </a:ext>
            </a:extLst>
          </p:cNvPr>
          <p:cNvCxnSpPr/>
          <p:nvPr/>
        </p:nvCxnSpPr>
        <p:spPr>
          <a:xfrm flipV="1">
            <a:off x="1460500" y="1550988"/>
            <a:ext cx="0" cy="45450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4ECB10B-E897-6409-459E-08858D2D060A}"/>
              </a:ext>
            </a:extLst>
          </p:cNvPr>
          <p:cNvCxnSpPr>
            <a:cxnSpLocks/>
          </p:cNvCxnSpPr>
          <p:nvPr/>
        </p:nvCxnSpPr>
        <p:spPr>
          <a:xfrm flipV="1">
            <a:off x="2553495" y="4661865"/>
            <a:ext cx="1065433" cy="725279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0AD804E-F5CC-3E46-E4BB-B75B6F733047}"/>
              </a:ext>
            </a:extLst>
          </p:cNvPr>
          <p:cNvCxnSpPr>
            <a:cxnSpLocks/>
          </p:cNvCxnSpPr>
          <p:nvPr/>
        </p:nvCxnSpPr>
        <p:spPr>
          <a:xfrm flipH="1" flipV="1">
            <a:off x="5725475" y="4624170"/>
            <a:ext cx="1220630" cy="762974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572F487-C0D0-7571-2F41-388FC1E63EB5}"/>
              </a:ext>
            </a:extLst>
          </p:cNvPr>
          <p:cNvSpPr txBox="1"/>
          <p:nvPr/>
        </p:nvSpPr>
        <p:spPr>
          <a:xfrm>
            <a:off x="607890" y="1520846"/>
            <a:ext cx="1197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85D7E52-9D38-1191-007D-7834C1005C3F}"/>
                  </a:ext>
                </a:extLst>
              </p:cNvPr>
              <p:cNvSpPr txBox="1"/>
              <p:nvPr/>
            </p:nvSpPr>
            <p:spPr>
              <a:xfrm>
                <a:off x="380206" y="3728791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85D7E52-9D38-1191-007D-7834C1005C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06" y="3728791"/>
                <a:ext cx="95250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7F9DFB-9F2F-957D-40B6-DC81A29CC11B}"/>
                  </a:ext>
                </a:extLst>
              </p:cNvPr>
              <p:cNvSpPr txBox="1"/>
              <p:nvPr/>
            </p:nvSpPr>
            <p:spPr>
              <a:xfrm>
                <a:off x="380206" y="2235378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7F9DFB-9F2F-957D-40B6-DC81A29CC1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06" y="2235378"/>
                <a:ext cx="95250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49993BD-6C69-977F-9E5D-24C6C4CFA6B5}"/>
                  </a:ext>
                </a:extLst>
              </p:cNvPr>
              <p:cNvSpPr txBox="1"/>
              <p:nvPr/>
            </p:nvSpPr>
            <p:spPr>
              <a:xfrm>
                <a:off x="3068786" y="4418926"/>
                <a:ext cx="4360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49993BD-6C69-977F-9E5D-24C6C4CFA6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8786" y="4418926"/>
                <a:ext cx="436017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8EDB748-BDFD-22F9-5ACC-91085AD67F7F}"/>
                  </a:ext>
                </a:extLst>
              </p:cNvPr>
              <p:cNvSpPr txBox="1"/>
              <p:nvPr/>
            </p:nvSpPr>
            <p:spPr>
              <a:xfrm>
                <a:off x="5791471" y="4343738"/>
                <a:ext cx="4360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8EDB748-BDFD-22F9-5ACC-91085AD67F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471" y="4343738"/>
                <a:ext cx="436017" cy="369332"/>
              </a:xfrm>
              <a:prstGeom prst="rect">
                <a:avLst/>
              </a:prstGeom>
              <a:blipFill>
                <a:blip r:embed="rId11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F8B02ADC-49D6-F354-4D3D-A55529B893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20475" y="4357743"/>
            <a:ext cx="502372" cy="5396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861A81D-34B0-72FA-C98F-091CD96D13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20475" y="3235948"/>
            <a:ext cx="502372" cy="539666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EF9C0EE-A1DB-CAD2-273D-5D973B6DACEA}"/>
              </a:ext>
            </a:extLst>
          </p:cNvPr>
          <p:cNvCxnSpPr>
            <a:cxnSpLocks/>
          </p:cNvCxnSpPr>
          <p:nvPr/>
        </p:nvCxnSpPr>
        <p:spPr>
          <a:xfrm flipV="1">
            <a:off x="4398150" y="3786188"/>
            <a:ext cx="685798" cy="466848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15FD154-4019-F22C-63A0-5DEA57AB0EE6}"/>
              </a:ext>
            </a:extLst>
          </p:cNvPr>
          <p:cNvCxnSpPr>
            <a:cxnSpLocks/>
          </p:cNvCxnSpPr>
          <p:nvPr/>
        </p:nvCxnSpPr>
        <p:spPr>
          <a:xfrm flipH="1" flipV="1">
            <a:off x="4229308" y="3760734"/>
            <a:ext cx="883780" cy="552421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35534A1A-E6B2-3696-8A85-9BBC0D74A4D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61928" y="3301482"/>
            <a:ext cx="376322" cy="7117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6F5A1DF-647E-8330-1676-E0BD34E6C61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61928" y="4187277"/>
            <a:ext cx="376322" cy="7117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12593A-3A24-3A45-9277-010172271699}"/>
              </a:ext>
            </a:extLst>
          </p:cNvPr>
          <p:cNvSpPr txBox="1"/>
          <p:nvPr/>
        </p:nvSpPr>
        <p:spPr>
          <a:xfrm>
            <a:off x="880023" y="6329932"/>
            <a:ext cx="1197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Position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5F16686-4418-A541-8623-861895E38E7A}"/>
                  </a:ext>
                </a:extLst>
              </p:cNvPr>
              <p:cNvSpPr txBox="1"/>
              <p:nvPr/>
            </p:nvSpPr>
            <p:spPr>
              <a:xfrm>
                <a:off x="7898605" y="3001903"/>
                <a:ext cx="4077488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Theorem</a:t>
                </a:r>
                <a:r>
                  <a:rPr lang="en-US" sz="2000" dirty="0"/>
                  <a:t>: every classical position verification protocol can be spoofed by </a:t>
                </a:r>
                <a:r>
                  <a:rPr lang="en-US" sz="2000" b="1" u="sng" dirty="0"/>
                  <a:t>colluding provers</a:t>
                </a:r>
                <a:r>
                  <a:rPr lang="en-US" sz="2000" u="sng" dirty="0"/>
                  <a:t>. </a:t>
                </a:r>
                <a:r>
                  <a:rPr lang="en-US" sz="2000" dirty="0"/>
                  <a:t>This is because challenges can always be</a:t>
                </a:r>
                <a:r>
                  <a:rPr lang="en-US" sz="2000" b="1" dirty="0"/>
                  <a:t> copied </a:t>
                </a:r>
                <a:r>
                  <a:rPr lang="en-US" sz="2000" dirty="0"/>
                  <a:t>and both provers can perform the same operation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2000" dirty="0"/>
                  <a:t>. </a:t>
                </a:r>
                <a:endParaRPr lang="en-US" sz="2000" b="1" u="sng" dirty="0"/>
              </a:p>
              <a:p>
                <a:endParaRPr lang="en-US" sz="2000" b="1" u="sng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5F16686-4418-A541-8623-861895E38E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8605" y="3001903"/>
                <a:ext cx="4077488" cy="2246769"/>
              </a:xfrm>
              <a:prstGeom prst="rect">
                <a:avLst/>
              </a:prstGeom>
              <a:blipFill>
                <a:blip r:embed="rId14"/>
                <a:stretch>
                  <a:fillRect l="-1863" t="-1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7BB5641E-5B8A-B4C4-300F-23A4F8567871}"/>
              </a:ext>
            </a:extLst>
          </p:cNvPr>
          <p:cNvSpPr txBox="1"/>
          <p:nvPr/>
        </p:nvSpPr>
        <p:spPr>
          <a:xfrm>
            <a:off x="8267126" y="4977022"/>
            <a:ext cx="39798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(Kent-Munro-Spiller ’11,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Buhrman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, et al. ‘10)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488789-4717-E787-B4BF-E4AD5EE4A7B1}"/>
              </a:ext>
            </a:extLst>
          </p:cNvPr>
          <p:cNvSpPr txBox="1"/>
          <p:nvPr/>
        </p:nvSpPr>
        <p:spPr>
          <a:xfrm>
            <a:off x="7898605" y="2125020"/>
            <a:ext cx="3913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Suppose the protocol only used classical resources.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45866D-D273-D49D-9890-5A1686797789}"/>
              </a:ext>
            </a:extLst>
          </p:cNvPr>
          <p:cNvSpPr txBox="1"/>
          <p:nvPr/>
        </p:nvSpPr>
        <p:spPr>
          <a:xfrm>
            <a:off x="3592990" y="4921026"/>
            <a:ext cx="939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Spoofer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0BB442-EBEE-532F-5741-B17EF2249AFD}"/>
              </a:ext>
            </a:extLst>
          </p:cNvPr>
          <p:cNvSpPr txBox="1"/>
          <p:nvPr/>
        </p:nvSpPr>
        <p:spPr>
          <a:xfrm>
            <a:off x="5142438" y="4921026"/>
            <a:ext cx="108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Spoofer</a:t>
            </a:r>
          </a:p>
        </p:txBody>
      </p:sp>
    </p:spTree>
    <p:extLst>
      <p:ext uri="{BB962C8B-B14F-4D97-AF65-F5344CB8AC3E}">
        <p14:creationId xmlns:p14="http://schemas.microsoft.com/office/powerpoint/2010/main" val="2064364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11B97F-9C96-663D-2CB4-7347E1947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6E65C-E365-82F4-5597-2B936098B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Classical impossibility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1897BA0-CC24-2376-4A6E-9C87881B6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9" y="4977022"/>
            <a:ext cx="696912" cy="85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8C60775-5CDC-17A6-1DD6-2A49232B38C8}"/>
                  </a:ext>
                </a:extLst>
              </p:cNvPr>
              <p:cNvSpPr txBox="1"/>
              <p:nvPr/>
            </p:nvSpPr>
            <p:spPr>
              <a:xfrm>
                <a:off x="380206" y="5222204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8C60775-5CDC-17A6-1DD6-2A49232B38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06" y="5222204"/>
                <a:ext cx="95250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>
            <a:extLst>
              <a:ext uri="{FF2B5EF4-FFF2-40B4-BE49-F238E27FC236}">
                <a16:creationId xmlns:a16="http://schemas.microsoft.com/office/drawing/2014/main" id="{C11B3F67-614A-4C50-4408-D63668C48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899" y="4977022"/>
            <a:ext cx="696912" cy="85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9165833-9700-9093-71C5-EF6B87D948A7}"/>
              </a:ext>
            </a:extLst>
          </p:cNvPr>
          <p:cNvCxnSpPr>
            <a:cxnSpLocks/>
          </p:cNvCxnSpPr>
          <p:nvPr/>
        </p:nvCxnSpPr>
        <p:spPr>
          <a:xfrm>
            <a:off x="1968500" y="6235700"/>
            <a:ext cx="556260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24E97F-BA44-46AC-F3EC-AC3D00FD616C}"/>
                  </a:ext>
                </a:extLst>
              </p:cNvPr>
              <p:cNvSpPr txBox="1"/>
              <p:nvPr/>
            </p:nvSpPr>
            <p:spPr>
              <a:xfrm>
                <a:off x="1492250" y="6335716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24E97F-BA44-46AC-F3EC-AC3D00FD61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2250" y="6335716"/>
                <a:ext cx="95250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DDE00F6-3594-EB1B-0C96-D41EA05AED9C}"/>
                  </a:ext>
                </a:extLst>
              </p:cNvPr>
              <p:cNvSpPr txBox="1"/>
              <p:nvPr/>
            </p:nvSpPr>
            <p:spPr>
              <a:xfrm>
                <a:off x="6946105" y="6335716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DDE00F6-3594-EB1B-0C96-D41EA05AE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6105" y="6335716"/>
                <a:ext cx="95250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8E23EC8-8B65-8ED8-F6CA-771284F52D16}"/>
                  </a:ext>
                </a:extLst>
              </p:cNvPr>
              <p:cNvSpPr txBox="1"/>
              <p:nvPr/>
            </p:nvSpPr>
            <p:spPr>
              <a:xfrm>
                <a:off x="4219177" y="6314566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8E23EC8-8B65-8ED8-F6CA-771284F52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9177" y="6314566"/>
                <a:ext cx="95250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FBAB8AB-023A-0D61-553D-435E20B0E7E9}"/>
              </a:ext>
            </a:extLst>
          </p:cNvPr>
          <p:cNvCxnSpPr/>
          <p:nvPr/>
        </p:nvCxnSpPr>
        <p:spPr>
          <a:xfrm flipV="1">
            <a:off x="1460500" y="1550988"/>
            <a:ext cx="0" cy="45450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7F4342D-4CD7-54C6-CFA9-961DC2B251D4}"/>
              </a:ext>
            </a:extLst>
          </p:cNvPr>
          <p:cNvCxnSpPr>
            <a:cxnSpLocks/>
          </p:cNvCxnSpPr>
          <p:nvPr/>
        </p:nvCxnSpPr>
        <p:spPr>
          <a:xfrm flipV="1">
            <a:off x="2553495" y="4661865"/>
            <a:ext cx="1065433" cy="725279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9C6FF1E-447A-827D-557A-86C637F89C11}"/>
              </a:ext>
            </a:extLst>
          </p:cNvPr>
          <p:cNvCxnSpPr>
            <a:cxnSpLocks/>
          </p:cNvCxnSpPr>
          <p:nvPr/>
        </p:nvCxnSpPr>
        <p:spPr>
          <a:xfrm flipH="1" flipV="1">
            <a:off x="5725475" y="4624170"/>
            <a:ext cx="1220630" cy="762974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2D82394-5C86-E097-6B46-CFC2D149E6B0}"/>
              </a:ext>
            </a:extLst>
          </p:cNvPr>
          <p:cNvSpPr txBox="1"/>
          <p:nvPr/>
        </p:nvSpPr>
        <p:spPr>
          <a:xfrm>
            <a:off x="607890" y="1520846"/>
            <a:ext cx="1197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8BF5304-F5DE-7C11-74BB-8AA633245805}"/>
                  </a:ext>
                </a:extLst>
              </p:cNvPr>
              <p:cNvSpPr txBox="1"/>
              <p:nvPr/>
            </p:nvSpPr>
            <p:spPr>
              <a:xfrm>
                <a:off x="380206" y="3728791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8BF5304-F5DE-7C11-74BB-8AA6332458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06" y="3728791"/>
                <a:ext cx="95250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520D2BE-980B-6A48-BEFD-292F3ECE6091}"/>
                  </a:ext>
                </a:extLst>
              </p:cNvPr>
              <p:cNvSpPr txBox="1"/>
              <p:nvPr/>
            </p:nvSpPr>
            <p:spPr>
              <a:xfrm>
                <a:off x="380206" y="2235378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520D2BE-980B-6A48-BEFD-292F3ECE60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06" y="2235378"/>
                <a:ext cx="95250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1E32D97-13ED-974F-2B9F-989FEF6BD994}"/>
              </a:ext>
            </a:extLst>
          </p:cNvPr>
          <p:cNvCxnSpPr>
            <a:cxnSpLocks/>
          </p:cNvCxnSpPr>
          <p:nvPr/>
        </p:nvCxnSpPr>
        <p:spPr>
          <a:xfrm flipH="1" flipV="1">
            <a:off x="2425701" y="2672989"/>
            <a:ext cx="1397000" cy="845485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B1D4A26-8124-08C6-798C-39FD1DDD004C}"/>
              </a:ext>
            </a:extLst>
          </p:cNvPr>
          <p:cNvCxnSpPr>
            <a:cxnSpLocks/>
          </p:cNvCxnSpPr>
          <p:nvPr/>
        </p:nvCxnSpPr>
        <p:spPr>
          <a:xfrm flipV="1">
            <a:off x="5466492" y="2604710"/>
            <a:ext cx="1320964" cy="923765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D61BE9C-7AE1-E699-73F7-C9EEDC038DFA}"/>
                  </a:ext>
                </a:extLst>
              </p:cNvPr>
              <p:cNvSpPr txBox="1"/>
              <p:nvPr/>
            </p:nvSpPr>
            <p:spPr>
              <a:xfrm>
                <a:off x="3068786" y="4418926"/>
                <a:ext cx="4360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D61BE9C-7AE1-E699-73F7-C9EEDC038D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8786" y="4418926"/>
                <a:ext cx="436017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936FD5A-7EF3-C269-E4E4-32F052728167}"/>
                  </a:ext>
                </a:extLst>
              </p:cNvPr>
              <p:cNvSpPr txBox="1"/>
              <p:nvPr/>
            </p:nvSpPr>
            <p:spPr>
              <a:xfrm>
                <a:off x="5791471" y="4343738"/>
                <a:ext cx="4360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936FD5A-7EF3-C269-E4E4-32F0527281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471" y="4343738"/>
                <a:ext cx="436017" cy="369332"/>
              </a:xfrm>
              <a:prstGeom prst="rect">
                <a:avLst/>
              </a:prstGeom>
              <a:blipFill>
                <a:blip r:embed="rId11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B1A9DFF-A400-7263-EC88-28887BC1ABC4}"/>
                  </a:ext>
                </a:extLst>
              </p:cNvPr>
              <p:cNvSpPr txBox="1"/>
              <p:nvPr/>
            </p:nvSpPr>
            <p:spPr>
              <a:xfrm>
                <a:off x="3068786" y="2672989"/>
                <a:ext cx="8371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B1A9DFF-A400-7263-EC88-28887BC1A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8786" y="2672989"/>
                <a:ext cx="837134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054EC6D-41CF-926F-D37B-AE384022A2CF}"/>
                  </a:ext>
                </a:extLst>
              </p:cNvPr>
              <p:cNvSpPr txBox="1"/>
              <p:nvPr/>
            </p:nvSpPr>
            <p:spPr>
              <a:xfrm>
                <a:off x="5390354" y="2672989"/>
                <a:ext cx="8371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054EC6D-41CF-926F-D37B-AE384022A2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0354" y="2672989"/>
                <a:ext cx="83713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2">
            <a:extLst>
              <a:ext uri="{FF2B5EF4-FFF2-40B4-BE49-F238E27FC236}">
                <a16:creationId xmlns:a16="http://schemas.microsoft.com/office/drawing/2014/main" id="{88FE9BD2-1F68-FD99-FF93-2E3D66B21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899" y="1977480"/>
            <a:ext cx="696912" cy="85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02E556BF-5782-910C-891C-4C6E28C60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9" y="1977481"/>
            <a:ext cx="696912" cy="85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D8B2284-1004-B822-5D8B-2BB3DA8E376F}"/>
                  </a:ext>
                </a:extLst>
              </p:cNvPr>
              <p:cNvSpPr txBox="1"/>
              <p:nvPr/>
            </p:nvSpPr>
            <p:spPr>
              <a:xfrm>
                <a:off x="7898605" y="3001903"/>
                <a:ext cx="4077488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Theorem</a:t>
                </a:r>
                <a:r>
                  <a:rPr lang="en-US" sz="2000" dirty="0"/>
                  <a:t>: every classical position verification protocol can be spoofed by </a:t>
                </a:r>
                <a:r>
                  <a:rPr lang="en-US" sz="2000" b="1" u="sng" dirty="0"/>
                  <a:t>colluding provers</a:t>
                </a:r>
                <a:r>
                  <a:rPr lang="en-US" sz="2000" u="sng" dirty="0"/>
                  <a:t>. </a:t>
                </a:r>
                <a:r>
                  <a:rPr lang="en-US" sz="2000" dirty="0"/>
                  <a:t>This is because challenges can always be</a:t>
                </a:r>
                <a:r>
                  <a:rPr lang="en-US" sz="2000" b="1" dirty="0"/>
                  <a:t> copied </a:t>
                </a:r>
                <a:r>
                  <a:rPr lang="en-US" sz="2000" dirty="0"/>
                  <a:t>and both provers can perform the same operation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2000" dirty="0"/>
                  <a:t>. </a:t>
                </a:r>
                <a:endParaRPr lang="en-US" sz="2000" b="1" u="sng" dirty="0"/>
              </a:p>
              <a:p>
                <a:endParaRPr lang="en-US" sz="2000" b="1" u="sng" dirty="0"/>
              </a:p>
            </p:txBody>
          </p:sp>
        </mc:Choice>
        <mc:Fallback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D8B2284-1004-B822-5D8B-2BB3DA8E3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8605" y="3001903"/>
                <a:ext cx="4077488" cy="2246769"/>
              </a:xfrm>
              <a:prstGeom prst="rect">
                <a:avLst/>
              </a:prstGeom>
              <a:blipFill>
                <a:blip r:embed="rId14"/>
                <a:stretch>
                  <a:fillRect l="-1863" t="-1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91AE57BA-1605-9DC1-586E-23886CDE370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20475" y="4357743"/>
            <a:ext cx="502372" cy="5396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719B84A-FA86-4587-D0E9-05769A53787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20475" y="3235948"/>
            <a:ext cx="502372" cy="539666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F38C8AE-5AE7-FEFC-C61A-C220A16BDF11}"/>
              </a:ext>
            </a:extLst>
          </p:cNvPr>
          <p:cNvCxnSpPr>
            <a:cxnSpLocks/>
          </p:cNvCxnSpPr>
          <p:nvPr/>
        </p:nvCxnSpPr>
        <p:spPr>
          <a:xfrm flipV="1">
            <a:off x="4398150" y="3786188"/>
            <a:ext cx="685798" cy="466848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D5D2006-19D7-592E-BA47-4DA034907CA3}"/>
              </a:ext>
            </a:extLst>
          </p:cNvPr>
          <p:cNvCxnSpPr>
            <a:cxnSpLocks/>
          </p:cNvCxnSpPr>
          <p:nvPr/>
        </p:nvCxnSpPr>
        <p:spPr>
          <a:xfrm flipH="1" flipV="1">
            <a:off x="4229308" y="3760734"/>
            <a:ext cx="883780" cy="552421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09EB9516-FA5A-2839-F1CE-5B7A212D4F1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61928" y="3301482"/>
            <a:ext cx="376322" cy="7117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00CD88E-5C30-1F72-77CA-A0E1E10C8D1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61928" y="4187277"/>
            <a:ext cx="376322" cy="7117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151A3F-FA35-C913-5702-149F947C6B22}"/>
              </a:ext>
            </a:extLst>
          </p:cNvPr>
          <p:cNvSpPr txBox="1"/>
          <p:nvPr/>
        </p:nvSpPr>
        <p:spPr>
          <a:xfrm>
            <a:off x="880023" y="6329932"/>
            <a:ext cx="1197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Position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6379D7-3331-35F3-FDAD-86BA427545C2}"/>
              </a:ext>
            </a:extLst>
          </p:cNvPr>
          <p:cNvSpPr txBox="1"/>
          <p:nvPr/>
        </p:nvSpPr>
        <p:spPr>
          <a:xfrm>
            <a:off x="8267126" y="4977022"/>
            <a:ext cx="39798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(Kent-Munro-Spiller ’11,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Buhrman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, et al. ‘10)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FA31C3-A75A-A26C-44B7-A99A591BF4F4}"/>
              </a:ext>
            </a:extLst>
          </p:cNvPr>
          <p:cNvSpPr txBox="1"/>
          <p:nvPr/>
        </p:nvSpPr>
        <p:spPr>
          <a:xfrm>
            <a:off x="7898605" y="2125020"/>
            <a:ext cx="3913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Suppose the protocol only used classical resources.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B564FC-4DF3-14C5-6E62-8B9458EECB67}"/>
              </a:ext>
            </a:extLst>
          </p:cNvPr>
          <p:cNvSpPr txBox="1"/>
          <p:nvPr/>
        </p:nvSpPr>
        <p:spPr>
          <a:xfrm>
            <a:off x="3592990" y="4921026"/>
            <a:ext cx="939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Spoofer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5F4240-8E3E-4643-EC7C-207862EB665D}"/>
              </a:ext>
            </a:extLst>
          </p:cNvPr>
          <p:cNvSpPr txBox="1"/>
          <p:nvPr/>
        </p:nvSpPr>
        <p:spPr>
          <a:xfrm>
            <a:off x="5142438" y="4921026"/>
            <a:ext cx="108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Spoofer</a:t>
            </a:r>
          </a:p>
        </p:txBody>
      </p:sp>
    </p:spTree>
    <p:extLst>
      <p:ext uri="{BB962C8B-B14F-4D97-AF65-F5344CB8AC3E}">
        <p14:creationId xmlns:p14="http://schemas.microsoft.com/office/powerpoint/2010/main" val="3886028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AADE3-D848-DD20-BD50-7C119920D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Enter quantum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B0B15-DF33-7D21-E72E-C6EBF4E6A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49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Classical attack requires the spoofers to </a:t>
            </a:r>
            <a:r>
              <a:rPr lang="en-US" sz="2400" b="1" i="1" dirty="0"/>
              <a:t>copy</a:t>
            </a:r>
            <a:r>
              <a:rPr lang="en-US" sz="2400" dirty="0"/>
              <a:t> information.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34AED0F-C683-AFF4-F59D-E9E8F725A63A}"/>
              </a:ext>
            </a:extLst>
          </p:cNvPr>
          <p:cNvSpPr txBox="1">
            <a:spLocks/>
          </p:cNvSpPr>
          <p:nvPr/>
        </p:nvSpPr>
        <p:spPr>
          <a:xfrm>
            <a:off x="838200" y="2607469"/>
            <a:ext cx="10515600" cy="549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u="sng" dirty="0"/>
              <a:t>Idea</a:t>
            </a:r>
            <a:r>
              <a:rPr lang="en-US" sz="2400" dirty="0"/>
              <a:t>: send </a:t>
            </a:r>
            <a:r>
              <a:rPr lang="en-US" sz="2400" b="1" i="1" dirty="0"/>
              <a:t>quantum</a:t>
            </a:r>
            <a:r>
              <a:rPr lang="en-US" sz="2400" dirty="0"/>
              <a:t> challenges using </a:t>
            </a:r>
            <a:r>
              <a:rPr lang="en-US" sz="2400" b="1" i="1" dirty="0"/>
              <a:t>conjugate coding</a:t>
            </a:r>
            <a:r>
              <a:rPr lang="en-US" sz="2400" dirty="0"/>
              <a:t>.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0BD77785-01B1-672E-478E-D7E12EE9F62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3400425"/>
                <a:ext cx="10515600" cy="54927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dirty="0"/>
                  <a:t>A random qubit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sz="2400" dirty="0"/>
                  <a:t> chosen from</a:t>
                </a:r>
              </a:p>
            </p:txBody>
          </p:sp>
        </mc:Choice>
        <mc:Fallback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0BD77785-01B1-672E-478E-D7E12EE9F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400425"/>
                <a:ext cx="10515600" cy="549275"/>
              </a:xfrm>
              <a:prstGeom prst="rect">
                <a:avLst/>
              </a:prstGeom>
              <a:blipFill>
                <a:blip r:embed="rId2"/>
                <a:stretch>
                  <a:fillRect l="-965" t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249824A-E441-DCC8-51E0-582C2D200970}"/>
                  </a:ext>
                </a:extLst>
              </p:cNvPr>
              <p:cNvSpPr txBox="1"/>
              <p:nvPr/>
            </p:nvSpPr>
            <p:spPr>
              <a:xfrm>
                <a:off x="1752600" y="4100453"/>
                <a:ext cx="1524000" cy="7081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249824A-E441-DCC8-51E0-582C2D200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4100453"/>
                <a:ext cx="1524000" cy="708143"/>
              </a:xfrm>
              <a:prstGeom prst="rect">
                <a:avLst/>
              </a:prstGeom>
              <a:blipFill>
                <a:blip r:embed="rId3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ACDF108-1C3F-5982-C5A0-65E96BC15D1E}"/>
                  </a:ext>
                </a:extLst>
              </p:cNvPr>
              <p:cNvSpPr txBox="1"/>
              <p:nvPr/>
            </p:nvSpPr>
            <p:spPr>
              <a:xfrm>
                <a:off x="4064000" y="4102825"/>
                <a:ext cx="1524000" cy="7057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ACDF108-1C3F-5982-C5A0-65E96BC15D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000" y="4102825"/>
                <a:ext cx="1524000" cy="705771"/>
              </a:xfrm>
              <a:prstGeom prst="rect">
                <a:avLst/>
              </a:prstGeom>
              <a:blipFill>
                <a:blip r:embed="rId4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BA99B78-BDC0-A7BA-CD79-7EE372220400}"/>
                  </a:ext>
                </a:extLst>
              </p:cNvPr>
              <p:cNvSpPr txBox="1"/>
              <p:nvPr/>
            </p:nvSpPr>
            <p:spPr>
              <a:xfrm>
                <a:off x="6096000" y="3972693"/>
                <a:ext cx="2146300" cy="8552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BA99B78-BDC0-A7BA-CD79-7EE3722204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972693"/>
                <a:ext cx="2146300" cy="855299"/>
              </a:xfrm>
              <a:prstGeom prst="rect">
                <a:avLst/>
              </a:prstGeom>
              <a:blipFill>
                <a:blip r:embed="rId5"/>
                <a:stretch>
                  <a:fillRect b="-2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1C84E6F-80CF-5200-9F66-8C051371E321}"/>
                  </a:ext>
                </a:extLst>
              </p:cNvPr>
              <p:cNvSpPr txBox="1"/>
              <p:nvPr/>
            </p:nvSpPr>
            <p:spPr>
              <a:xfrm>
                <a:off x="8915400" y="3972693"/>
                <a:ext cx="2146300" cy="8552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1C84E6F-80CF-5200-9F66-8C051371E3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400" y="3972693"/>
                <a:ext cx="2146300" cy="855299"/>
              </a:xfrm>
              <a:prstGeom prst="rect">
                <a:avLst/>
              </a:prstGeom>
              <a:blipFill>
                <a:blip r:embed="rId6"/>
                <a:stretch>
                  <a:fillRect b="-2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A5168FC-2B48-1589-1BC5-03D1C5154FF1}"/>
              </a:ext>
            </a:extLst>
          </p:cNvPr>
          <p:cNvSpPr txBox="1">
            <a:spLocks/>
          </p:cNvSpPr>
          <p:nvPr/>
        </p:nvSpPr>
        <p:spPr>
          <a:xfrm>
            <a:off x="838200" y="5080756"/>
            <a:ext cx="6540500" cy="549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cannot be copied, due to No-Cloning Theorem!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AAE697-E0D3-997E-51A6-ACD74C62224E}"/>
              </a:ext>
            </a:extLst>
          </p:cNvPr>
          <p:cNvSpPr txBox="1"/>
          <p:nvPr/>
        </p:nvSpPr>
        <p:spPr>
          <a:xfrm>
            <a:off x="8737600" y="5186116"/>
            <a:ext cx="32408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(Wiesner ’68, Bennett-Brassard ‘84)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6D1916F-E280-8549-55C7-2119474A326E}"/>
              </a:ext>
            </a:extLst>
          </p:cNvPr>
          <p:cNvSpPr txBox="1">
            <a:spLocks/>
          </p:cNvSpPr>
          <p:nvPr/>
        </p:nvSpPr>
        <p:spPr>
          <a:xfrm>
            <a:off x="838200" y="5902191"/>
            <a:ext cx="10515600" cy="549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Also known as BB84 states, which are basis for quantum key distribution.</a:t>
            </a:r>
          </a:p>
        </p:txBody>
      </p:sp>
    </p:spTree>
    <p:extLst>
      <p:ext uri="{BB962C8B-B14F-4D97-AF65-F5344CB8AC3E}">
        <p14:creationId xmlns:p14="http://schemas.microsoft.com/office/powerpoint/2010/main" val="366709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83D43CC-D810-C0DA-D0F4-B73D53BD6C6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-BB84 quantum position verification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83D43CC-D810-C0DA-D0F4-B73D53BD6C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0A02B3-DBB4-81A0-3545-F1C2B5784CE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93057"/>
                <a:ext cx="7531100" cy="40329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: Boolean function on inputs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000" dirty="0"/>
                  <a:t>.</a:t>
                </a:r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0A02B3-DBB4-81A0-3545-F1C2B5784C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93057"/>
                <a:ext cx="7531100" cy="403294"/>
              </a:xfrm>
              <a:blipFill>
                <a:blip r:embed="rId3"/>
                <a:stretch>
                  <a:fillRect l="-505" t="-15625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9362642E-3747-7726-D395-FBE5469FE96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2155825"/>
                <a:ext cx="9232900" cy="90957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14350" indent="-514350">
                  <a:buFont typeface="Arial" panose="020B0604020202020204" pitchFamily="34" charset="0"/>
                  <a:buAutoNum type="arabicPeriod"/>
                </a:pPr>
                <a:r>
                  <a:rPr lang="en-US" sz="2400" dirty="0"/>
                  <a:t>Verifiers secretly choose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400" dirty="0"/>
                  <a:t> and bit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∈{0,1}</m:t>
                    </m:r>
                  </m:oMath>
                </a14:m>
                <a:endParaRPr lang="en-US" sz="2400" dirty="0"/>
              </a:p>
              <a:p>
                <a:pPr marL="514350" indent="-514350">
                  <a:buFont typeface="Arial" panose="020B0604020202020204" pitchFamily="34" charset="0"/>
                  <a:buAutoNum type="arabicPeriod"/>
                </a:pPr>
                <a:r>
                  <a:rPr lang="en-US" sz="2400" dirty="0"/>
                  <a:t>Verifiers prepare random BB84 qubit</a:t>
                </a:r>
              </a:p>
            </p:txBody>
          </p:sp>
        </mc:Choice>
        <mc:Fallback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9362642E-3747-7726-D395-FBE5469FE9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155825"/>
                <a:ext cx="9232900" cy="909577"/>
              </a:xfrm>
              <a:prstGeom prst="rect">
                <a:avLst/>
              </a:prstGeom>
              <a:blipFill>
                <a:blip r:embed="rId4"/>
                <a:stretch>
                  <a:fillRect l="-1100" t="-9589" b="-12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7B518FC-3719-ACB7-20AA-61F95FBCE8B7}"/>
                  </a:ext>
                </a:extLst>
              </p:cNvPr>
              <p:cNvSpPr txBox="1"/>
              <p:nvPr/>
            </p:nvSpPr>
            <p:spPr>
              <a:xfrm>
                <a:off x="1074964" y="3976537"/>
                <a:ext cx="19939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7B518FC-3719-ACB7-20AA-61F95FBCE8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964" y="3976537"/>
                <a:ext cx="1993900" cy="400110"/>
              </a:xfrm>
              <a:prstGeom prst="rect">
                <a:avLst/>
              </a:prstGeom>
              <a:blipFill>
                <a:blip r:embed="rId5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48FB3293-C0B1-5339-CE85-8C4CEABC563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39999343"/>
                  </p:ext>
                </p:extLst>
              </p:nvPr>
            </p:nvGraphicFramePr>
            <p:xfrm>
              <a:off x="2588078" y="3264127"/>
              <a:ext cx="8128000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1068690144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971094922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72018032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058955920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646046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1619887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|0⟩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|1⟩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|+⟩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|−⟩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0515518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48FB3293-C0B1-5339-CE85-8C4CEABC563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39999343"/>
                  </p:ext>
                </p:extLst>
              </p:nvPr>
            </p:nvGraphicFramePr>
            <p:xfrm>
              <a:off x="2588078" y="3264127"/>
              <a:ext cx="8128000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1068690144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971094922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72018032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058955920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t="-3448" r="-100623" b="-217241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0313" t="-3448" r="-937" b="-217241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646046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t="-100000" r="-302500" b="-1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99379" t="-100000" r="-200621" b="-1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00625" t="-100000" r="-101875" b="-1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00625" t="-100000" r="-1875" b="-1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1619887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t="-206897" r="-302500" b="-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99379" t="-206897" r="-200621" b="-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00625" t="-206897" r="-101875" b="-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00625" t="-206897" r="-1875" b="-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0515518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01771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752BF-0195-4047-E87D-FF61A2508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B911F8B-AA98-568E-5BF5-3117F2140F1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-BB84 quantum position verification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B911F8B-AA98-568E-5BF5-3117F2140F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BCA3B9-A392-23EB-4DD4-60739AF3596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93057"/>
                <a:ext cx="7531100" cy="40329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: Boolean function on inputs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000" dirty="0"/>
                  <a:t>.</a:t>
                </a:r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BCA3B9-A392-23EB-4DD4-60739AF359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93057"/>
                <a:ext cx="7531100" cy="403294"/>
              </a:xfrm>
              <a:blipFill>
                <a:blip r:embed="rId3"/>
                <a:stretch>
                  <a:fillRect l="-505" t="-15625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9DEF93F3-EE77-35C2-541E-A5F5244316B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2155825"/>
                <a:ext cx="9232900" cy="90957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14350" indent="-514350">
                  <a:buFont typeface="Arial" panose="020B0604020202020204" pitchFamily="34" charset="0"/>
                  <a:buAutoNum type="arabicPeriod"/>
                </a:pPr>
                <a:r>
                  <a:rPr lang="en-US" sz="2400" dirty="0"/>
                  <a:t>Verifiers secretly choose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400" dirty="0"/>
                  <a:t> and bit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∈{0,1}</m:t>
                    </m:r>
                  </m:oMath>
                </a14:m>
                <a:endParaRPr lang="en-US" sz="2400" dirty="0"/>
              </a:p>
              <a:p>
                <a:pPr marL="514350" indent="-514350">
                  <a:buFont typeface="Arial" panose="020B0604020202020204" pitchFamily="34" charset="0"/>
                  <a:buAutoNum type="arabicPeriod"/>
                </a:pPr>
                <a:r>
                  <a:rPr lang="en-US" sz="2400" dirty="0"/>
                  <a:t>Verifiers prepare random BB84 qubit</a:t>
                </a:r>
              </a:p>
            </p:txBody>
          </p:sp>
        </mc:Choice>
        <mc:Fallback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9DEF93F3-EE77-35C2-541E-A5F5244316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155825"/>
                <a:ext cx="9232900" cy="909577"/>
              </a:xfrm>
              <a:prstGeom prst="rect">
                <a:avLst/>
              </a:prstGeom>
              <a:blipFill>
                <a:blip r:embed="rId4"/>
                <a:stretch>
                  <a:fillRect l="-1100" t="-9589" b="-12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1E27401-E0AC-2370-47C7-E21082A958CC}"/>
                  </a:ext>
                </a:extLst>
              </p:cNvPr>
              <p:cNvSpPr txBox="1"/>
              <p:nvPr/>
            </p:nvSpPr>
            <p:spPr>
              <a:xfrm>
                <a:off x="1074964" y="3976537"/>
                <a:ext cx="19939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1E27401-E0AC-2370-47C7-E21082A958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964" y="3976537"/>
                <a:ext cx="1993900" cy="400110"/>
              </a:xfrm>
              <a:prstGeom prst="rect">
                <a:avLst/>
              </a:prstGeom>
              <a:blipFill>
                <a:blip r:embed="rId5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3B26FA3B-A3AC-8BB2-75C8-FB0C41EF569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81089142"/>
                  </p:ext>
                </p:extLst>
              </p:nvPr>
            </p:nvGraphicFramePr>
            <p:xfrm>
              <a:off x="2588078" y="3264127"/>
              <a:ext cx="8128000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1068690144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971094922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72018032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058955920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646046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1619887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|0⟩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|1⟩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|+⟩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|−⟩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0515518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3B26FA3B-A3AC-8BB2-75C8-FB0C41EF569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81089142"/>
                  </p:ext>
                </p:extLst>
              </p:nvPr>
            </p:nvGraphicFramePr>
            <p:xfrm>
              <a:off x="2588078" y="3264127"/>
              <a:ext cx="8128000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1068690144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971094922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72018032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058955920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t="-3448" r="-100623" b="-217241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0313" t="-3448" r="-937" b="-217241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646046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t="-100000" r="-302500" b="-1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99379" t="-100000" r="-200621" b="-1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00625" t="-100000" r="-101875" b="-1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00625" t="-100000" r="-1875" b="-1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1619887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t="-206897" r="-302500" b="-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99379" t="-206897" r="-200621" b="-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00625" t="-206897" r="-101875" b="-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00625" t="-206897" r="-1875" b="-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0515518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EE2FF884-7C8E-F31C-1457-6A4D142A310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4975482"/>
                <a:ext cx="10756900" cy="17948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dirty="0"/>
                  <a:t>3. Left verifier sends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/>
                  <a:t>, and right verifier sends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,|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4. Honest prover measures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sz="2400" dirty="0"/>
                  <a:t> in basis determined by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to recover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pPr marL="0" indent="0">
                  <a:buNone/>
                </a:pPr>
                <a:r>
                  <a:rPr lang="en-US" sz="2400" dirty="0"/>
                  <a:t>5. Honest prover sends back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400" dirty="0"/>
                  <a:t> to verifiers.</a:t>
                </a:r>
              </a:p>
            </p:txBody>
          </p:sp>
        </mc:Choice>
        <mc:Fallback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EE2FF884-7C8E-F31C-1457-6A4D142A31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975482"/>
                <a:ext cx="10756900" cy="1794888"/>
              </a:xfrm>
              <a:prstGeom prst="rect">
                <a:avLst/>
              </a:prstGeom>
              <a:blipFill>
                <a:blip r:embed="rId7"/>
                <a:stretch>
                  <a:fillRect l="-945" t="-41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399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FB17F-5E8F-11F4-95FB-BF50BB80D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6504A-8919-C30C-1DAF-710B91B2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position verification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FC1F88C-8667-712A-C4EF-828BCA500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9" y="4977022"/>
            <a:ext cx="696912" cy="85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325C22E-EA30-B9E6-B82D-83B48F25EE3F}"/>
                  </a:ext>
                </a:extLst>
              </p:cNvPr>
              <p:cNvSpPr txBox="1"/>
              <p:nvPr/>
            </p:nvSpPr>
            <p:spPr>
              <a:xfrm>
                <a:off x="380206" y="5222204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325C22E-EA30-B9E6-B82D-83B48F25EE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06" y="5222204"/>
                <a:ext cx="95250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>
            <a:extLst>
              <a:ext uri="{FF2B5EF4-FFF2-40B4-BE49-F238E27FC236}">
                <a16:creationId xmlns:a16="http://schemas.microsoft.com/office/drawing/2014/main" id="{FFE35BCF-5A86-C6AC-CED2-28281F70A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899" y="4977022"/>
            <a:ext cx="696912" cy="85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7AA6F58-78CA-4954-3ABE-828804A919A5}"/>
              </a:ext>
            </a:extLst>
          </p:cNvPr>
          <p:cNvCxnSpPr>
            <a:cxnSpLocks/>
          </p:cNvCxnSpPr>
          <p:nvPr/>
        </p:nvCxnSpPr>
        <p:spPr>
          <a:xfrm>
            <a:off x="1968500" y="6235700"/>
            <a:ext cx="556260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2715189-9457-7134-B036-CFECF97A89AF}"/>
                  </a:ext>
                </a:extLst>
              </p:cNvPr>
              <p:cNvSpPr txBox="1"/>
              <p:nvPr/>
            </p:nvSpPr>
            <p:spPr>
              <a:xfrm>
                <a:off x="1492250" y="6335716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2715189-9457-7134-B036-CFECF97A89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2250" y="6335716"/>
                <a:ext cx="95250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150497F-BA82-6477-F9C9-15D96AFACF18}"/>
                  </a:ext>
                </a:extLst>
              </p:cNvPr>
              <p:cNvSpPr txBox="1"/>
              <p:nvPr/>
            </p:nvSpPr>
            <p:spPr>
              <a:xfrm>
                <a:off x="6946105" y="6335716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150497F-BA82-6477-F9C9-15D96AFACF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6105" y="6335716"/>
                <a:ext cx="95250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DE962A4-CBD9-F173-3A69-720A86344611}"/>
                  </a:ext>
                </a:extLst>
              </p:cNvPr>
              <p:cNvSpPr txBox="1"/>
              <p:nvPr/>
            </p:nvSpPr>
            <p:spPr>
              <a:xfrm>
                <a:off x="4219177" y="6314566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DE962A4-CBD9-F173-3A69-720A863446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9177" y="6314566"/>
                <a:ext cx="95250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D7D90DE-4D01-87C8-7133-A715EB6B5412}"/>
              </a:ext>
            </a:extLst>
          </p:cNvPr>
          <p:cNvCxnSpPr/>
          <p:nvPr/>
        </p:nvCxnSpPr>
        <p:spPr>
          <a:xfrm flipV="1">
            <a:off x="1460500" y="1550988"/>
            <a:ext cx="0" cy="45450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61148D65-6814-E15F-08B1-977274905B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7545" y="3590560"/>
            <a:ext cx="601165" cy="645793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1E405A4-2ECD-5DCC-9114-A2E7A87CA577}"/>
              </a:ext>
            </a:extLst>
          </p:cNvPr>
          <p:cNvCxnSpPr/>
          <p:nvPr/>
        </p:nvCxnSpPr>
        <p:spPr>
          <a:xfrm flipV="1">
            <a:off x="2553495" y="4216240"/>
            <a:ext cx="1720055" cy="1170904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87605D1-5BC9-161C-4319-AA79AA84F2B4}"/>
              </a:ext>
            </a:extLst>
          </p:cNvPr>
          <p:cNvCxnSpPr>
            <a:cxnSpLocks/>
          </p:cNvCxnSpPr>
          <p:nvPr/>
        </p:nvCxnSpPr>
        <p:spPr>
          <a:xfrm flipH="1" flipV="1">
            <a:off x="5072855" y="4216240"/>
            <a:ext cx="1873250" cy="1170904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F5F7288-38AA-3AB5-EE8F-37B9E2BAA68A}"/>
              </a:ext>
            </a:extLst>
          </p:cNvPr>
          <p:cNvSpPr txBox="1"/>
          <p:nvPr/>
        </p:nvSpPr>
        <p:spPr>
          <a:xfrm>
            <a:off x="607890" y="1520846"/>
            <a:ext cx="1197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7659CA2-48AB-56E1-ABD3-160187233603}"/>
                  </a:ext>
                </a:extLst>
              </p:cNvPr>
              <p:cNvSpPr txBox="1"/>
              <p:nvPr/>
            </p:nvSpPr>
            <p:spPr>
              <a:xfrm>
                <a:off x="380206" y="3728791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7659CA2-48AB-56E1-ABD3-160187233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06" y="3728791"/>
                <a:ext cx="95250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BE434C9-0186-C776-6F7B-A940A94C252C}"/>
                  </a:ext>
                </a:extLst>
              </p:cNvPr>
              <p:cNvSpPr txBox="1"/>
              <p:nvPr/>
            </p:nvSpPr>
            <p:spPr>
              <a:xfrm>
                <a:off x="380206" y="2235378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BE434C9-0186-C776-6F7B-A940A94C25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06" y="2235378"/>
                <a:ext cx="95250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CCCD159-4631-6FEC-1D31-FC1BA4AE3B92}"/>
                  </a:ext>
                </a:extLst>
              </p:cNvPr>
              <p:cNvSpPr txBox="1"/>
              <p:nvPr/>
            </p:nvSpPr>
            <p:spPr>
              <a:xfrm>
                <a:off x="3068786" y="4418926"/>
                <a:ext cx="4360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CCCD159-4631-6FEC-1D31-FC1BA4AE3B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8786" y="4418926"/>
                <a:ext cx="436017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B3443D9F-B2D7-5FF8-CC4A-3786F51814B8}"/>
              </a:ext>
            </a:extLst>
          </p:cNvPr>
          <p:cNvSpPr txBox="1"/>
          <p:nvPr/>
        </p:nvSpPr>
        <p:spPr>
          <a:xfrm>
            <a:off x="4155529" y="4330691"/>
            <a:ext cx="965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Honest</a:t>
            </a:r>
          </a:p>
          <a:p>
            <a:pPr algn="ctr"/>
            <a:r>
              <a:rPr lang="en-US" dirty="0"/>
              <a:t>Prover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5426624-C9E2-9651-DAEF-B391AFC76171}"/>
                  </a:ext>
                </a:extLst>
              </p:cNvPr>
              <p:cNvSpPr txBox="1"/>
              <p:nvPr/>
            </p:nvSpPr>
            <p:spPr>
              <a:xfrm>
                <a:off x="5292914" y="4341587"/>
                <a:ext cx="17530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d>
                        <m:dPr>
                          <m:begChr m:val="|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5426624-C9E2-9651-DAEF-B391AFC761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914" y="4341587"/>
                <a:ext cx="1753027" cy="369332"/>
              </a:xfrm>
              <a:prstGeom prst="rect">
                <a:avLst/>
              </a:prstGeom>
              <a:blipFill>
                <a:blip r:embed="rId13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943EE7C-8B68-FF43-2066-2453CAA5B321}"/>
                  </a:ext>
                </a:extLst>
              </p:cNvPr>
              <p:cNvSpPr txBox="1"/>
              <p:nvPr/>
            </p:nvSpPr>
            <p:spPr>
              <a:xfrm>
                <a:off x="7900315" y="456981"/>
                <a:ext cx="4100508" cy="147732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u="sng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u="sng" dirty="0"/>
                  <a:t>-BB84:</a:t>
                </a:r>
              </a:p>
              <a:p>
                <a:r>
                  <a:rPr lang="en-US" dirty="0"/>
                  <a:t>Verifiers send random BB84 state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dirty="0"/>
                  <a:t>. Honest prover is supposed to identify the state by computing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 and measuring in the right basis.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943EE7C-8B68-FF43-2066-2453CAA5B3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0315" y="456981"/>
                <a:ext cx="4100508" cy="1477328"/>
              </a:xfrm>
              <a:prstGeom prst="rect">
                <a:avLst/>
              </a:prstGeom>
              <a:blipFill>
                <a:blip r:embed="rId14"/>
                <a:stretch>
                  <a:fillRect l="-923" t="-847" r="-308" b="-508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99927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4572B-B346-D3C3-76B6-78CC0AE12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2F956-315D-3903-FEE2-F3066C3C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position verification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F7C657B-4ACF-E83E-A5D3-A1DF10B51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9" y="4977022"/>
            <a:ext cx="696912" cy="85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E2FFC81-A87F-9B5E-9652-3DCD75E583DA}"/>
                  </a:ext>
                </a:extLst>
              </p:cNvPr>
              <p:cNvSpPr txBox="1"/>
              <p:nvPr/>
            </p:nvSpPr>
            <p:spPr>
              <a:xfrm>
                <a:off x="380206" y="5222204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E2FFC81-A87F-9B5E-9652-3DCD75E58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06" y="5222204"/>
                <a:ext cx="95250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>
            <a:extLst>
              <a:ext uri="{FF2B5EF4-FFF2-40B4-BE49-F238E27FC236}">
                <a16:creationId xmlns:a16="http://schemas.microsoft.com/office/drawing/2014/main" id="{9F3D3BC5-B649-2B55-9777-691CCFDE3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899" y="4977022"/>
            <a:ext cx="696912" cy="85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C78265B-1C05-D1F2-6FCD-3EA1AB846EB0}"/>
              </a:ext>
            </a:extLst>
          </p:cNvPr>
          <p:cNvCxnSpPr>
            <a:cxnSpLocks/>
          </p:cNvCxnSpPr>
          <p:nvPr/>
        </p:nvCxnSpPr>
        <p:spPr>
          <a:xfrm>
            <a:off x="1968500" y="6235700"/>
            <a:ext cx="556260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236BB4B-8AE6-6961-CF58-EE44AE8B7B8F}"/>
                  </a:ext>
                </a:extLst>
              </p:cNvPr>
              <p:cNvSpPr txBox="1"/>
              <p:nvPr/>
            </p:nvSpPr>
            <p:spPr>
              <a:xfrm>
                <a:off x="1492250" y="6335716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236BB4B-8AE6-6961-CF58-EE44AE8B7B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2250" y="6335716"/>
                <a:ext cx="95250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C8B12D5-7423-6560-908F-E95B5DB5B251}"/>
                  </a:ext>
                </a:extLst>
              </p:cNvPr>
              <p:cNvSpPr txBox="1"/>
              <p:nvPr/>
            </p:nvSpPr>
            <p:spPr>
              <a:xfrm>
                <a:off x="6946105" y="6335716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C8B12D5-7423-6560-908F-E95B5DB5B2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6105" y="6335716"/>
                <a:ext cx="95250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E7D1888-6D34-D0DA-ED8A-7BABE90EAFEA}"/>
                  </a:ext>
                </a:extLst>
              </p:cNvPr>
              <p:cNvSpPr txBox="1"/>
              <p:nvPr/>
            </p:nvSpPr>
            <p:spPr>
              <a:xfrm>
                <a:off x="4219177" y="6314566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E7D1888-6D34-D0DA-ED8A-7BABE90EA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9177" y="6314566"/>
                <a:ext cx="95250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1CAD639-BF4D-F8CD-C38C-EAB47FB1B007}"/>
              </a:ext>
            </a:extLst>
          </p:cNvPr>
          <p:cNvCxnSpPr/>
          <p:nvPr/>
        </p:nvCxnSpPr>
        <p:spPr>
          <a:xfrm flipV="1">
            <a:off x="1460500" y="1550988"/>
            <a:ext cx="0" cy="45450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37F52F48-6043-C5AF-5D8C-2D715D31F2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7545" y="3590560"/>
            <a:ext cx="601165" cy="645793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1282E0A-48BA-6D93-41B1-D02AD464DF94}"/>
              </a:ext>
            </a:extLst>
          </p:cNvPr>
          <p:cNvCxnSpPr/>
          <p:nvPr/>
        </p:nvCxnSpPr>
        <p:spPr>
          <a:xfrm flipV="1">
            <a:off x="2553495" y="4216240"/>
            <a:ext cx="1720055" cy="1170904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24BC90F-5383-ED43-8010-E1E783DF7B61}"/>
              </a:ext>
            </a:extLst>
          </p:cNvPr>
          <p:cNvCxnSpPr>
            <a:cxnSpLocks/>
          </p:cNvCxnSpPr>
          <p:nvPr/>
        </p:nvCxnSpPr>
        <p:spPr>
          <a:xfrm flipH="1" flipV="1">
            <a:off x="5072855" y="4216240"/>
            <a:ext cx="1873250" cy="1170904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4837585-4371-5301-826E-73976ABE47BA}"/>
              </a:ext>
            </a:extLst>
          </p:cNvPr>
          <p:cNvSpPr txBox="1"/>
          <p:nvPr/>
        </p:nvSpPr>
        <p:spPr>
          <a:xfrm>
            <a:off x="607890" y="1520846"/>
            <a:ext cx="1197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80E119A-67DC-6008-F693-8A87689668F8}"/>
                  </a:ext>
                </a:extLst>
              </p:cNvPr>
              <p:cNvSpPr txBox="1"/>
              <p:nvPr/>
            </p:nvSpPr>
            <p:spPr>
              <a:xfrm>
                <a:off x="380206" y="3728791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80E119A-67DC-6008-F693-8A87689668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06" y="3728791"/>
                <a:ext cx="95250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74A9963-B46C-B3B6-76FB-1381AC01F90A}"/>
                  </a:ext>
                </a:extLst>
              </p:cNvPr>
              <p:cNvSpPr txBox="1"/>
              <p:nvPr/>
            </p:nvSpPr>
            <p:spPr>
              <a:xfrm>
                <a:off x="380206" y="2235378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74A9963-B46C-B3B6-76FB-1381AC01F9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06" y="2235378"/>
                <a:ext cx="95250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C09B94C-CCFD-4F1C-D61E-3260A54BAEAA}"/>
              </a:ext>
            </a:extLst>
          </p:cNvPr>
          <p:cNvCxnSpPr>
            <a:cxnSpLocks/>
          </p:cNvCxnSpPr>
          <p:nvPr/>
        </p:nvCxnSpPr>
        <p:spPr>
          <a:xfrm flipH="1" flipV="1">
            <a:off x="2425701" y="2672989"/>
            <a:ext cx="1713704" cy="1037159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34FB613-F1C7-CD5C-C84B-7EAFE6AA79DC}"/>
              </a:ext>
            </a:extLst>
          </p:cNvPr>
          <p:cNvCxnSpPr>
            <a:cxnSpLocks/>
          </p:cNvCxnSpPr>
          <p:nvPr/>
        </p:nvCxnSpPr>
        <p:spPr>
          <a:xfrm flipV="1">
            <a:off x="5113088" y="2604710"/>
            <a:ext cx="1674368" cy="1170904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6D6BD34-1691-81B1-3CE5-5097400A0405}"/>
                  </a:ext>
                </a:extLst>
              </p:cNvPr>
              <p:cNvSpPr txBox="1"/>
              <p:nvPr/>
            </p:nvSpPr>
            <p:spPr>
              <a:xfrm>
                <a:off x="3068786" y="4418926"/>
                <a:ext cx="4360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6D6BD34-1691-81B1-3CE5-5097400A04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8786" y="4418926"/>
                <a:ext cx="436017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CE4768D-5AD2-D682-7B76-DE9AF34CBAA1}"/>
                  </a:ext>
                </a:extLst>
              </p:cNvPr>
              <p:cNvSpPr txBox="1"/>
              <p:nvPr/>
            </p:nvSpPr>
            <p:spPr>
              <a:xfrm>
                <a:off x="3011499" y="2848331"/>
                <a:ext cx="8371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CE4768D-5AD2-D682-7B76-DE9AF34CBA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1499" y="2848331"/>
                <a:ext cx="837134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7DDC7E4-AAD7-78B1-895A-2B23D2193FDC}"/>
                  </a:ext>
                </a:extLst>
              </p:cNvPr>
              <p:cNvSpPr txBox="1"/>
              <p:nvPr/>
            </p:nvSpPr>
            <p:spPr>
              <a:xfrm>
                <a:off x="5350386" y="2846137"/>
                <a:ext cx="8371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7DDC7E4-AAD7-78B1-895A-2B23D2193F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0386" y="2846137"/>
                <a:ext cx="837134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2">
            <a:extLst>
              <a:ext uri="{FF2B5EF4-FFF2-40B4-BE49-F238E27FC236}">
                <a16:creationId xmlns:a16="http://schemas.microsoft.com/office/drawing/2014/main" id="{F68D0981-3CD5-288D-02B9-FBFB96569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899" y="1977480"/>
            <a:ext cx="696912" cy="85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09F0E385-51A2-CB53-9E82-0127108E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9" y="1977481"/>
            <a:ext cx="696912" cy="85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3526F6DE-8A39-2880-D5DC-15DA887A2171}"/>
              </a:ext>
            </a:extLst>
          </p:cNvPr>
          <p:cNvSpPr txBox="1"/>
          <p:nvPr/>
        </p:nvSpPr>
        <p:spPr>
          <a:xfrm>
            <a:off x="4155529" y="4330691"/>
            <a:ext cx="965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Honest</a:t>
            </a:r>
          </a:p>
          <a:p>
            <a:pPr algn="ctr"/>
            <a:r>
              <a:rPr lang="en-US" dirty="0"/>
              <a:t>Prover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5CA9C66-26BB-3FFD-6C05-BBBCE763C4E4}"/>
                  </a:ext>
                </a:extLst>
              </p:cNvPr>
              <p:cNvSpPr txBox="1"/>
              <p:nvPr/>
            </p:nvSpPr>
            <p:spPr>
              <a:xfrm>
                <a:off x="5292914" y="4341587"/>
                <a:ext cx="17530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d>
                        <m:dPr>
                          <m:begChr m:val="|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5CA9C66-26BB-3FFD-6C05-BBBCE763C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914" y="4341587"/>
                <a:ext cx="1753027" cy="369332"/>
              </a:xfrm>
              <a:prstGeom prst="rect">
                <a:avLst/>
              </a:prstGeom>
              <a:blipFill>
                <a:blip r:embed="rId13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E8E296-AE79-1BF2-DDB0-8D08B17125EC}"/>
                  </a:ext>
                </a:extLst>
              </p:cNvPr>
              <p:cNvSpPr txBox="1"/>
              <p:nvPr/>
            </p:nvSpPr>
            <p:spPr>
              <a:xfrm>
                <a:off x="7900315" y="456981"/>
                <a:ext cx="4100508" cy="147732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u="sng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u="sng" dirty="0"/>
                  <a:t>-BB84:</a:t>
                </a:r>
              </a:p>
              <a:p>
                <a:r>
                  <a:rPr lang="en-US" dirty="0"/>
                  <a:t>Verifiers send random BB84 state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dirty="0"/>
                  <a:t>. Honest prover is supposed to identify the state by computing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 and measuring in the right basis.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E8E296-AE79-1BF2-DDB0-8D08B17125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0315" y="456981"/>
                <a:ext cx="4100508" cy="1477328"/>
              </a:xfrm>
              <a:prstGeom prst="rect">
                <a:avLst/>
              </a:prstGeom>
              <a:blipFill>
                <a:blip r:embed="rId14"/>
                <a:stretch>
                  <a:fillRect l="-923" t="-847" r="-308" b="-508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1867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ED334-B90B-99D9-9653-D00A592D5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D4924-6157-3A78-D640-360F0C476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position verification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1C9F305-4B65-D9B3-628A-56216261B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9" y="4977022"/>
            <a:ext cx="696912" cy="85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D58505-FD4C-23B7-2ABF-27AE19DCEE11}"/>
                  </a:ext>
                </a:extLst>
              </p:cNvPr>
              <p:cNvSpPr txBox="1"/>
              <p:nvPr/>
            </p:nvSpPr>
            <p:spPr>
              <a:xfrm>
                <a:off x="380206" y="5222204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D58505-FD4C-23B7-2ABF-27AE19DCEE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06" y="5222204"/>
                <a:ext cx="95250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>
            <a:extLst>
              <a:ext uri="{FF2B5EF4-FFF2-40B4-BE49-F238E27FC236}">
                <a16:creationId xmlns:a16="http://schemas.microsoft.com/office/drawing/2014/main" id="{6C1DE256-83E5-8E75-C755-7639FB530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899" y="4977022"/>
            <a:ext cx="696912" cy="85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31E2244-334E-D919-C120-EDF6A97FC6F3}"/>
              </a:ext>
            </a:extLst>
          </p:cNvPr>
          <p:cNvCxnSpPr>
            <a:cxnSpLocks/>
          </p:cNvCxnSpPr>
          <p:nvPr/>
        </p:nvCxnSpPr>
        <p:spPr>
          <a:xfrm>
            <a:off x="1968500" y="6235700"/>
            <a:ext cx="556260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2A1A6BE-8220-7039-358D-93F8D511AD10}"/>
                  </a:ext>
                </a:extLst>
              </p:cNvPr>
              <p:cNvSpPr txBox="1"/>
              <p:nvPr/>
            </p:nvSpPr>
            <p:spPr>
              <a:xfrm>
                <a:off x="1492250" y="6335716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2A1A6BE-8220-7039-358D-93F8D511AD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2250" y="6335716"/>
                <a:ext cx="95250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CB4A682-DACB-5243-F03B-1581B46E8528}"/>
                  </a:ext>
                </a:extLst>
              </p:cNvPr>
              <p:cNvSpPr txBox="1"/>
              <p:nvPr/>
            </p:nvSpPr>
            <p:spPr>
              <a:xfrm>
                <a:off x="6946105" y="6335716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CB4A682-DACB-5243-F03B-1581B46E8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6105" y="6335716"/>
                <a:ext cx="95250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A797A1C-E1EB-5327-2E76-ECB300648B0D}"/>
                  </a:ext>
                </a:extLst>
              </p:cNvPr>
              <p:cNvSpPr txBox="1"/>
              <p:nvPr/>
            </p:nvSpPr>
            <p:spPr>
              <a:xfrm>
                <a:off x="4219177" y="6314566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A797A1C-E1EB-5327-2E76-ECB300648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9177" y="6314566"/>
                <a:ext cx="95250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0129A4F-B7F3-51B3-CBF9-D9DFF19EBB74}"/>
              </a:ext>
            </a:extLst>
          </p:cNvPr>
          <p:cNvCxnSpPr/>
          <p:nvPr/>
        </p:nvCxnSpPr>
        <p:spPr>
          <a:xfrm flipV="1">
            <a:off x="1460500" y="1550988"/>
            <a:ext cx="0" cy="45450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357DFA0-5AD2-1104-097C-583270CDAFC7}"/>
              </a:ext>
            </a:extLst>
          </p:cNvPr>
          <p:cNvCxnSpPr>
            <a:cxnSpLocks/>
          </p:cNvCxnSpPr>
          <p:nvPr/>
        </p:nvCxnSpPr>
        <p:spPr>
          <a:xfrm flipV="1">
            <a:off x="2553495" y="4661865"/>
            <a:ext cx="1065433" cy="725279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67636A7-0C36-AC08-620F-D7A6A2D635FC}"/>
              </a:ext>
            </a:extLst>
          </p:cNvPr>
          <p:cNvCxnSpPr>
            <a:cxnSpLocks/>
          </p:cNvCxnSpPr>
          <p:nvPr/>
        </p:nvCxnSpPr>
        <p:spPr>
          <a:xfrm flipH="1" flipV="1">
            <a:off x="5725475" y="4624170"/>
            <a:ext cx="1220630" cy="762974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E08E6CA-851C-B016-736A-DB2E9DCD302F}"/>
              </a:ext>
            </a:extLst>
          </p:cNvPr>
          <p:cNvSpPr txBox="1"/>
          <p:nvPr/>
        </p:nvSpPr>
        <p:spPr>
          <a:xfrm>
            <a:off x="607890" y="1520846"/>
            <a:ext cx="1197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AC44ED9-A991-27B3-79DC-1FA51F15E12C}"/>
                  </a:ext>
                </a:extLst>
              </p:cNvPr>
              <p:cNvSpPr txBox="1"/>
              <p:nvPr/>
            </p:nvSpPr>
            <p:spPr>
              <a:xfrm>
                <a:off x="380206" y="3728791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AC44ED9-A991-27B3-79DC-1FA51F15E1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06" y="3728791"/>
                <a:ext cx="95250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B9AF763-C5FA-879A-522B-87B0163B75ED}"/>
                  </a:ext>
                </a:extLst>
              </p:cNvPr>
              <p:cNvSpPr txBox="1"/>
              <p:nvPr/>
            </p:nvSpPr>
            <p:spPr>
              <a:xfrm>
                <a:off x="380206" y="2235378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B9AF763-C5FA-879A-522B-87B0163B75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06" y="2235378"/>
                <a:ext cx="95250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1DFD960-D0E1-F27B-136C-4D0CB0DC3A91}"/>
              </a:ext>
            </a:extLst>
          </p:cNvPr>
          <p:cNvCxnSpPr>
            <a:cxnSpLocks/>
          </p:cNvCxnSpPr>
          <p:nvPr/>
        </p:nvCxnSpPr>
        <p:spPr>
          <a:xfrm flipH="1" flipV="1">
            <a:off x="2425701" y="2672989"/>
            <a:ext cx="1397000" cy="845485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12D59F1-F652-EE66-918B-4FD8EA9FCD8D}"/>
              </a:ext>
            </a:extLst>
          </p:cNvPr>
          <p:cNvCxnSpPr>
            <a:cxnSpLocks/>
          </p:cNvCxnSpPr>
          <p:nvPr/>
        </p:nvCxnSpPr>
        <p:spPr>
          <a:xfrm flipV="1">
            <a:off x="5466492" y="2604710"/>
            <a:ext cx="1320964" cy="923765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0CC855D-5998-2B3F-C20D-122690BAEC39}"/>
                  </a:ext>
                </a:extLst>
              </p:cNvPr>
              <p:cNvSpPr txBox="1"/>
              <p:nvPr/>
            </p:nvSpPr>
            <p:spPr>
              <a:xfrm>
                <a:off x="3068786" y="4418926"/>
                <a:ext cx="4360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0CC855D-5998-2B3F-C20D-122690BAEC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8786" y="4418926"/>
                <a:ext cx="436017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BB296802-E2C8-17E6-1057-9EE6B983C9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0475" y="4357743"/>
            <a:ext cx="502372" cy="5396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94E192F-7A1B-F204-4CCC-36DA31622D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0475" y="3235948"/>
            <a:ext cx="502372" cy="539666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527DFB5-D46F-5C84-6EC6-E0C10388DF6C}"/>
              </a:ext>
            </a:extLst>
          </p:cNvPr>
          <p:cNvCxnSpPr>
            <a:cxnSpLocks/>
          </p:cNvCxnSpPr>
          <p:nvPr/>
        </p:nvCxnSpPr>
        <p:spPr>
          <a:xfrm flipV="1">
            <a:off x="4398150" y="3786188"/>
            <a:ext cx="685798" cy="466848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4FBC9E9-2CFA-5000-7541-909DAD3F8177}"/>
              </a:ext>
            </a:extLst>
          </p:cNvPr>
          <p:cNvCxnSpPr>
            <a:cxnSpLocks/>
          </p:cNvCxnSpPr>
          <p:nvPr/>
        </p:nvCxnSpPr>
        <p:spPr>
          <a:xfrm flipH="1" flipV="1">
            <a:off x="4229308" y="3760734"/>
            <a:ext cx="883780" cy="552421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F449CE7-B844-3A65-F205-D9C4D32F1993}"/>
                  </a:ext>
                </a:extLst>
              </p:cNvPr>
              <p:cNvSpPr txBox="1"/>
              <p:nvPr/>
            </p:nvSpPr>
            <p:spPr>
              <a:xfrm>
                <a:off x="5292914" y="4341587"/>
                <a:ext cx="17530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d>
                        <m:dPr>
                          <m:begChr m:val="|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F449CE7-B844-3A65-F205-D9C4D32F19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914" y="4341587"/>
                <a:ext cx="1753027" cy="369332"/>
              </a:xfrm>
              <a:prstGeom prst="rect">
                <a:avLst/>
              </a:prstGeom>
              <a:blipFill>
                <a:blip r:embed="rId12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>
            <a:extLst>
              <a:ext uri="{FF2B5EF4-FFF2-40B4-BE49-F238E27FC236}">
                <a16:creationId xmlns:a16="http://schemas.microsoft.com/office/drawing/2014/main" id="{85FD2665-0F0D-F6E7-956A-FCD6EA42F3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61928" y="3301482"/>
            <a:ext cx="376322" cy="71172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D78BE4E-3707-DFDF-98E1-12D15914AA3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61928" y="4187277"/>
            <a:ext cx="376322" cy="71172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926ECF2-917E-F646-C80F-FF4E9737F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9" y="1977481"/>
            <a:ext cx="696912" cy="85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069EE07-5D37-1F61-7E78-197B929CD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899" y="1977480"/>
            <a:ext cx="696912" cy="85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F76C9926-8CF9-3462-80D6-C553F35EEE3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29255" y="795204"/>
                <a:ext cx="3652662" cy="109497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b="1" dirty="0"/>
                  <a:t>Example: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400" dirty="0"/>
                  <a:t> is the single-bit AND function.</a:t>
                </a:r>
              </a:p>
            </p:txBody>
          </p:sp>
        </mc:Choice>
        <mc:Fallback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F76C9926-8CF9-3462-80D6-C553F35EEE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29255" y="795204"/>
                <a:ext cx="3652662" cy="1094974"/>
              </a:xfrm>
              <a:blipFill>
                <a:blip r:embed="rId14"/>
                <a:stretch>
                  <a:fillRect l="-2778" t="-6897" r="-3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9" name="Table 28">
                <a:extLst>
                  <a:ext uri="{FF2B5EF4-FFF2-40B4-BE49-F238E27FC236}">
                    <a16:creationId xmlns:a16="http://schemas.microsoft.com/office/drawing/2014/main" id="{C211919C-F9E7-1EBD-756C-18139E7D120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25239979"/>
                  </p:ext>
                </p:extLst>
              </p:nvPr>
            </p:nvGraphicFramePr>
            <p:xfrm>
              <a:off x="8937836" y="2159002"/>
              <a:ext cx="2048329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40444">
                      <a:extLst>
                        <a:ext uri="{9D8B030D-6E8A-4147-A177-3AD203B41FA5}">
                          <a16:colId xmlns:a16="http://schemas.microsoft.com/office/drawing/2014/main" val="1180499429"/>
                        </a:ext>
                      </a:extLst>
                    </a:gridCol>
                    <a:gridCol w="624114">
                      <a:extLst>
                        <a:ext uri="{9D8B030D-6E8A-4147-A177-3AD203B41FA5}">
                          <a16:colId xmlns:a16="http://schemas.microsoft.com/office/drawing/2014/main" val="2240535117"/>
                        </a:ext>
                      </a:extLst>
                    </a:gridCol>
                    <a:gridCol w="783771">
                      <a:extLst>
                        <a:ext uri="{9D8B030D-6E8A-4147-A177-3AD203B41FA5}">
                          <a16:colId xmlns:a16="http://schemas.microsoft.com/office/drawing/2014/main" val="317428837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629021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804764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870633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777509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8378674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9" name="Table 28">
                <a:extLst>
                  <a:ext uri="{FF2B5EF4-FFF2-40B4-BE49-F238E27FC236}">
                    <a16:creationId xmlns:a16="http://schemas.microsoft.com/office/drawing/2014/main" id="{C211919C-F9E7-1EBD-756C-18139E7D120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25239979"/>
                  </p:ext>
                </p:extLst>
              </p:nvPr>
            </p:nvGraphicFramePr>
            <p:xfrm>
              <a:off x="8937836" y="2159002"/>
              <a:ext cx="2048329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40444">
                      <a:extLst>
                        <a:ext uri="{9D8B030D-6E8A-4147-A177-3AD203B41FA5}">
                          <a16:colId xmlns:a16="http://schemas.microsoft.com/office/drawing/2014/main" val="1180499429"/>
                        </a:ext>
                      </a:extLst>
                    </a:gridCol>
                    <a:gridCol w="624114">
                      <a:extLst>
                        <a:ext uri="{9D8B030D-6E8A-4147-A177-3AD203B41FA5}">
                          <a16:colId xmlns:a16="http://schemas.microsoft.com/office/drawing/2014/main" val="2240535117"/>
                        </a:ext>
                      </a:extLst>
                    </a:gridCol>
                    <a:gridCol w="783771">
                      <a:extLst>
                        <a:ext uri="{9D8B030D-6E8A-4147-A177-3AD203B41FA5}">
                          <a16:colId xmlns:a16="http://schemas.microsoft.com/office/drawing/2014/main" val="317428837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5"/>
                          <a:stretch>
                            <a:fillRect t="-3448" r="-223529" b="-4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5"/>
                          <a:stretch>
                            <a:fillRect l="-102000" t="-3448" r="-128000" b="-4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5"/>
                          <a:stretch>
                            <a:fillRect l="-162903" t="-3448" r="-3226" b="-4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629021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5"/>
                          <a:stretch>
                            <a:fillRect t="-100000" r="-223529" b="-3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5"/>
                          <a:stretch>
                            <a:fillRect l="-102000" t="-100000" r="-128000" b="-3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5"/>
                          <a:stretch>
                            <a:fillRect l="-162903" t="-100000" r="-3226" b="-3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804764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5"/>
                          <a:stretch>
                            <a:fillRect t="-206897" r="-223529" b="-2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5"/>
                          <a:stretch>
                            <a:fillRect l="-102000" t="-206897" r="-128000" b="-2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5"/>
                          <a:stretch>
                            <a:fillRect l="-162903" t="-206897" r="-3226" b="-2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870633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5"/>
                          <a:stretch>
                            <a:fillRect t="-296667" r="-223529" b="-1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5"/>
                          <a:stretch>
                            <a:fillRect l="-102000" t="-296667" r="-128000" b="-1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5"/>
                          <a:stretch>
                            <a:fillRect l="-162903" t="-296667" r="-3226" b="-1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77509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5"/>
                          <a:stretch>
                            <a:fillRect t="-410345" r="-223529" b="-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5"/>
                          <a:stretch>
                            <a:fillRect l="-102000" t="-410345" r="-128000" b="-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5"/>
                          <a:stretch>
                            <a:fillRect l="-162903" t="-410345" r="-3226" b="-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8378674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E47A34D-A138-A86D-E6C3-08A7B3E70ADB}"/>
                  </a:ext>
                </a:extLst>
              </p:cNvPr>
              <p:cNvSpPr txBox="1"/>
              <p:nvPr/>
            </p:nvSpPr>
            <p:spPr>
              <a:xfrm>
                <a:off x="8068965" y="4543137"/>
                <a:ext cx="431840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, Bob can measure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in </a:t>
                </a:r>
                <a:br>
                  <a:rPr lang="en-US" sz="2000" dirty="0">
                    <a:solidFill>
                      <a:schemeClr val="tx1"/>
                    </a:solidFill>
                  </a:rPr>
                </a:br>
                <a:r>
                  <a:rPr lang="en-US" sz="2000" dirty="0">
                    <a:solidFill>
                      <a:schemeClr val="tx1"/>
                    </a:solidFill>
                  </a:rPr>
                  <a:t>std. basis and send outcome to Alice.</a:t>
                </a: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E47A34D-A138-A86D-E6C3-08A7B3E70A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8965" y="4543137"/>
                <a:ext cx="4318404" cy="707886"/>
              </a:xfrm>
              <a:prstGeom prst="rect">
                <a:avLst/>
              </a:prstGeom>
              <a:blipFill>
                <a:blip r:embed="rId16"/>
                <a:stretch>
                  <a:fillRect l="-1466" t="-3509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5918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Explained: P vs. NP | MIT News | Massachusetts Institute of Technology">
            <a:extLst>
              <a:ext uri="{FF2B5EF4-FFF2-40B4-BE49-F238E27FC236}">
                <a16:creationId xmlns:a16="http://schemas.microsoft.com/office/drawing/2014/main" id="{8781DF20-68D3-30EB-157B-AD3FA45FC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71" y="5023298"/>
            <a:ext cx="1259681" cy="83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n-local quantum computation - Wikipedia">
            <a:extLst>
              <a:ext uri="{FF2B5EF4-FFF2-40B4-BE49-F238E27FC236}">
                <a16:creationId xmlns:a16="http://schemas.microsoft.com/office/drawing/2014/main" id="{095622B5-DC8C-DA25-BA37-A9DDF3282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815" y="1555848"/>
            <a:ext cx="2112192" cy="107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12783A2-9493-3B51-E888-3313D4E94099}"/>
              </a:ext>
            </a:extLst>
          </p:cNvPr>
          <p:cNvSpPr/>
          <p:nvPr/>
        </p:nvSpPr>
        <p:spPr>
          <a:xfrm>
            <a:off x="3186113" y="2743201"/>
            <a:ext cx="5343525" cy="16859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FD53CB-C7B1-9B9D-A604-2E1CAD3CDCED}"/>
              </a:ext>
            </a:extLst>
          </p:cNvPr>
          <p:cNvSpPr txBox="1"/>
          <p:nvPr/>
        </p:nvSpPr>
        <p:spPr>
          <a:xfrm>
            <a:off x="3829050" y="3047554"/>
            <a:ext cx="3800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Quantum Position Verification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0BD8C1B-88AE-9D32-DF73-9D88B3BF33FE}"/>
              </a:ext>
            </a:extLst>
          </p:cNvPr>
          <p:cNvSpPr/>
          <p:nvPr/>
        </p:nvSpPr>
        <p:spPr>
          <a:xfrm>
            <a:off x="238125" y="185738"/>
            <a:ext cx="5343524" cy="2535139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50CFEF-6C63-B0E1-68B7-4D06F6E41E46}"/>
              </a:ext>
            </a:extLst>
          </p:cNvPr>
          <p:cNvSpPr txBox="1"/>
          <p:nvPr/>
        </p:nvSpPr>
        <p:spPr>
          <a:xfrm>
            <a:off x="170273" y="869229"/>
            <a:ext cx="3800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Holography and quantum gravity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637FE7C-F7BD-C689-140B-C24E340E59E3}"/>
              </a:ext>
            </a:extLst>
          </p:cNvPr>
          <p:cNvSpPr/>
          <p:nvPr/>
        </p:nvSpPr>
        <p:spPr>
          <a:xfrm>
            <a:off x="638174" y="4733479"/>
            <a:ext cx="4362451" cy="1685925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E02BBA-08A6-D9E6-BCF8-32AFEFE02629}"/>
              </a:ext>
            </a:extLst>
          </p:cNvPr>
          <p:cNvSpPr txBox="1"/>
          <p:nvPr/>
        </p:nvSpPr>
        <p:spPr>
          <a:xfrm>
            <a:off x="141643" y="4994130"/>
            <a:ext cx="3800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Quantum</a:t>
            </a:r>
            <a:br>
              <a:rPr lang="en-US" sz="3200" dirty="0"/>
            </a:br>
            <a:r>
              <a:rPr lang="en-US" sz="3200" dirty="0"/>
              <a:t>Cryptography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EB63EC3-B429-2410-E0FA-31FD2B998D2A}"/>
              </a:ext>
            </a:extLst>
          </p:cNvPr>
          <p:cNvSpPr/>
          <p:nvPr/>
        </p:nvSpPr>
        <p:spPr>
          <a:xfrm>
            <a:off x="7591423" y="470892"/>
            <a:ext cx="4200527" cy="2272307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12DB4C-662D-7589-E6E1-3556E79EDEEC}"/>
              </a:ext>
            </a:extLst>
          </p:cNvPr>
          <p:cNvSpPr txBox="1"/>
          <p:nvPr/>
        </p:nvSpPr>
        <p:spPr>
          <a:xfrm>
            <a:off x="7629525" y="577601"/>
            <a:ext cx="42005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Nonlocal</a:t>
            </a:r>
            <a:br>
              <a:rPr lang="en-US" sz="3200" dirty="0"/>
            </a:br>
            <a:r>
              <a:rPr lang="en-US" sz="3200" dirty="0"/>
              <a:t>Quantum Computation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B1DAFB9-69FB-D1F4-6776-61F413673454}"/>
              </a:ext>
            </a:extLst>
          </p:cNvPr>
          <p:cNvSpPr/>
          <p:nvPr/>
        </p:nvSpPr>
        <p:spPr>
          <a:xfrm>
            <a:off x="7015163" y="4451450"/>
            <a:ext cx="4938716" cy="1935658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6B5910-B87E-3365-4D0A-6594F2A9FD5E}"/>
              </a:ext>
            </a:extLst>
          </p:cNvPr>
          <p:cNvSpPr txBox="1"/>
          <p:nvPr/>
        </p:nvSpPr>
        <p:spPr>
          <a:xfrm>
            <a:off x="7991473" y="4891088"/>
            <a:ext cx="42005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Computational</a:t>
            </a:r>
            <a:br>
              <a:rPr lang="en-US" sz="3200" dirty="0"/>
            </a:br>
            <a:r>
              <a:rPr lang="en-US" sz="3200" dirty="0"/>
              <a:t>Complexity Theory</a:t>
            </a:r>
          </a:p>
        </p:txBody>
      </p:sp>
      <p:pic>
        <p:nvPicPr>
          <p:cNvPr id="1028" name="Picture 4" descr="string theory - AdS/CFT spacetime visualization - Physics Stack Exchange">
            <a:extLst>
              <a:ext uri="{FF2B5EF4-FFF2-40B4-BE49-F238E27FC236}">
                <a16:creationId xmlns:a16="http://schemas.microsoft.com/office/drawing/2014/main" id="{429B5469-4DD0-2339-21EE-F83052927B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39" r="9044"/>
          <a:stretch/>
        </p:blipFill>
        <p:spPr bwMode="auto">
          <a:xfrm>
            <a:off x="3626668" y="610344"/>
            <a:ext cx="1078681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210+ Executable Stock Illustrations, Royalty-Free Vector Graphics &amp; Clip Art  - iStock">
            <a:extLst>
              <a:ext uri="{FF2B5EF4-FFF2-40B4-BE49-F238E27FC236}">
                <a16:creationId xmlns:a16="http://schemas.microsoft.com/office/drawing/2014/main" id="{4D0E6323-6CCF-0387-19B1-89BA1363B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5" t="13855" r="21486" b="15395"/>
          <a:stretch/>
        </p:blipFill>
        <p:spPr bwMode="auto">
          <a:xfrm>
            <a:off x="3829050" y="5255308"/>
            <a:ext cx="482336" cy="59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6,800+ Atom Clipart Stock Illustrations, Royalty-Free Vector Graphics &amp;  Clip Art - iStock">
            <a:extLst>
              <a:ext uri="{FF2B5EF4-FFF2-40B4-BE49-F238E27FC236}">
                <a16:creationId xmlns:a16="http://schemas.microsoft.com/office/drawing/2014/main" id="{B4BD1C97-E639-7961-9D9D-E8042140D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70000"/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14" b="91176" l="9804" r="89706">
                        <a14:foregroundMark x1="37582" y1="20425" x2="46732" y2="9314"/>
                        <a14:foregroundMark x1="46732" y1="9314" x2="54248" y2="10458"/>
                        <a14:foregroundMark x1="41013" y1="89542" x2="56046" y2="91176"/>
                        <a14:foregroundMark x1="56046" y1="91176" x2="57680" y2="87092"/>
                        <a14:foregroundMark x1="53843" y1="48233" x2="55556" y2="47876"/>
                        <a14:foregroundMark x1="50852" y1="48856" x2="52119" y2="48592"/>
                        <a14:foregroundMark x1="47712" y1="49510" x2="50852" y2="48856"/>
                        <a14:backgroundMark x1="49510" y1="48856" x2="49510" y2="48856"/>
                        <a14:backgroundMark x1="50000" y1="52288" x2="53431" y2="49183"/>
                        <a14:backgroundMark x1="53431" y1="48856" x2="52288" y2="48856"/>
                        <a14:backgroundMark x1="51471" y1="50000" x2="53431" y2="48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587" y="4994130"/>
            <a:ext cx="1189829" cy="118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Up-Down Arrow 19">
            <a:extLst>
              <a:ext uri="{FF2B5EF4-FFF2-40B4-BE49-F238E27FC236}">
                <a16:creationId xmlns:a16="http://schemas.microsoft.com/office/drawing/2014/main" id="{2064827A-2C50-4B5A-774F-CBA646D68D87}"/>
              </a:ext>
            </a:extLst>
          </p:cNvPr>
          <p:cNvSpPr/>
          <p:nvPr/>
        </p:nvSpPr>
        <p:spPr>
          <a:xfrm rot="18850511">
            <a:off x="3377129" y="2429387"/>
            <a:ext cx="542925" cy="915337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Up-Down Arrow 20">
            <a:extLst>
              <a:ext uri="{FF2B5EF4-FFF2-40B4-BE49-F238E27FC236}">
                <a16:creationId xmlns:a16="http://schemas.microsoft.com/office/drawing/2014/main" id="{1B944B2D-2684-2E5B-85F3-BB8812FD11FB}"/>
              </a:ext>
            </a:extLst>
          </p:cNvPr>
          <p:cNvSpPr/>
          <p:nvPr/>
        </p:nvSpPr>
        <p:spPr>
          <a:xfrm rot="1800000">
            <a:off x="8000999" y="2439247"/>
            <a:ext cx="542925" cy="915337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Up-Down Arrow 21">
            <a:extLst>
              <a:ext uri="{FF2B5EF4-FFF2-40B4-BE49-F238E27FC236}">
                <a16:creationId xmlns:a16="http://schemas.microsoft.com/office/drawing/2014/main" id="{EAB43377-DF61-7948-B726-40C50E222070}"/>
              </a:ext>
            </a:extLst>
          </p:cNvPr>
          <p:cNvSpPr/>
          <p:nvPr/>
        </p:nvSpPr>
        <p:spPr>
          <a:xfrm rot="8100000">
            <a:off x="7518643" y="3993782"/>
            <a:ext cx="542925" cy="915337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Up-Down Arrow 22">
            <a:extLst>
              <a:ext uri="{FF2B5EF4-FFF2-40B4-BE49-F238E27FC236}">
                <a16:creationId xmlns:a16="http://schemas.microsoft.com/office/drawing/2014/main" id="{2735A4A0-EB1C-4013-027E-8BE246D36E14}"/>
              </a:ext>
            </a:extLst>
          </p:cNvPr>
          <p:cNvSpPr/>
          <p:nvPr/>
        </p:nvSpPr>
        <p:spPr>
          <a:xfrm rot="13500000">
            <a:off x="3557587" y="4089180"/>
            <a:ext cx="542925" cy="915337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747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DA21B-6D51-1614-F6AE-76531E1A9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B96A3-4BEB-2EF0-F254-752FF4CCE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position verification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BB97CA3-9F51-1BBD-AB1C-B17F32C22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9" y="4977022"/>
            <a:ext cx="696912" cy="85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D551F7A-2335-403E-8F6F-DC937F925DF8}"/>
                  </a:ext>
                </a:extLst>
              </p:cNvPr>
              <p:cNvSpPr txBox="1"/>
              <p:nvPr/>
            </p:nvSpPr>
            <p:spPr>
              <a:xfrm>
                <a:off x="380206" y="5222204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D551F7A-2335-403E-8F6F-DC937F925D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06" y="5222204"/>
                <a:ext cx="95250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>
            <a:extLst>
              <a:ext uri="{FF2B5EF4-FFF2-40B4-BE49-F238E27FC236}">
                <a16:creationId xmlns:a16="http://schemas.microsoft.com/office/drawing/2014/main" id="{049E9319-7FA7-46CC-FD27-1AC3B4624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899" y="4977022"/>
            <a:ext cx="696912" cy="85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F747923-9BAB-2CB3-000F-17B72E59F9E7}"/>
              </a:ext>
            </a:extLst>
          </p:cNvPr>
          <p:cNvCxnSpPr>
            <a:cxnSpLocks/>
          </p:cNvCxnSpPr>
          <p:nvPr/>
        </p:nvCxnSpPr>
        <p:spPr>
          <a:xfrm>
            <a:off x="1968500" y="6235700"/>
            <a:ext cx="556260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18CABEC-BB1B-DE81-A40A-2C810874E7B8}"/>
                  </a:ext>
                </a:extLst>
              </p:cNvPr>
              <p:cNvSpPr txBox="1"/>
              <p:nvPr/>
            </p:nvSpPr>
            <p:spPr>
              <a:xfrm>
                <a:off x="1492250" y="6335716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18CABEC-BB1B-DE81-A40A-2C810874E7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2250" y="6335716"/>
                <a:ext cx="95250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3FABEE8-2B73-EB07-C93A-EF6C298505D4}"/>
                  </a:ext>
                </a:extLst>
              </p:cNvPr>
              <p:cNvSpPr txBox="1"/>
              <p:nvPr/>
            </p:nvSpPr>
            <p:spPr>
              <a:xfrm>
                <a:off x="6946105" y="6335716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3FABEE8-2B73-EB07-C93A-EF6C29850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6105" y="6335716"/>
                <a:ext cx="95250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0B38CD4-4B9F-6748-510F-C770B18E5A63}"/>
                  </a:ext>
                </a:extLst>
              </p:cNvPr>
              <p:cNvSpPr txBox="1"/>
              <p:nvPr/>
            </p:nvSpPr>
            <p:spPr>
              <a:xfrm>
                <a:off x="4219177" y="6314566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0B38CD4-4B9F-6748-510F-C770B18E5A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9177" y="6314566"/>
                <a:ext cx="95250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CF34E84-DBAC-CB48-2FEF-4F22FADEC9FD}"/>
              </a:ext>
            </a:extLst>
          </p:cNvPr>
          <p:cNvCxnSpPr/>
          <p:nvPr/>
        </p:nvCxnSpPr>
        <p:spPr>
          <a:xfrm flipV="1">
            <a:off x="1460500" y="1550988"/>
            <a:ext cx="0" cy="45450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2E3D8C8-E150-D415-3215-C9603B7AE63C}"/>
              </a:ext>
            </a:extLst>
          </p:cNvPr>
          <p:cNvCxnSpPr>
            <a:cxnSpLocks/>
          </p:cNvCxnSpPr>
          <p:nvPr/>
        </p:nvCxnSpPr>
        <p:spPr>
          <a:xfrm flipV="1">
            <a:off x="2553495" y="4661865"/>
            <a:ext cx="1065433" cy="725279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AD44F4C-EDAB-C7BC-F16E-475F6C379CE3}"/>
              </a:ext>
            </a:extLst>
          </p:cNvPr>
          <p:cNvCxnSpPr>
            <a:cxnSpLocks/>
          </p:cNvCxnSpPr>
          <p:nvPr/>
        </p:nvCxnSpPr>
        <p:spPr>
          <a:xfrm flipH="1" flipV="1">
            <a:off x="5725475" y="4624170"/>
            <a:ext cx="1220630" cy="762974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39BCEA5-7B16-F1BB-7931-9EA8AD2712D2}"/>
              </a:ext>
            </a:extLst>
          </p:cNvPr>
          <p:cNvSpPr txBox="1"/>
          <p:nvPr/>
        </p:nvSpPr>
        <p:spPr>
          <a:xfrm>
            <a:off x="607890" y="1520846"/>
            <a:ext cx="1197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Time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A7C6165-1C87-DB18-FD30-15894287A082}"/>
                  </a:ext>
                </a:extLst>
              </p:cNvPr>
              <p:cNvSpPr txBox="1"/>
              <p:nvPr/>
            </p:nvSpPr>
            <p:spPr>
              <a:xfrm>
                <a:off x="380206" y="3728791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A7C6165-1C87-DB18-FD30-15894287A0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06" y="3728791"/>
                <a:ext cx="95250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636F04E-2FFA-E4E6-3F5E-16A3D7487BF1}"/>
                  </a:ext>
                </a:extLst>
              </p:cNvPr>
              <p:cNvSpPr txBox="1"/>
              <p:nvPr/>
            </p:nvSpPr>
            <p:spPr>
              <a:xfrm>
                <a:off x="380206" y="2235378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636F04E-2FFA-E4E6-3F5E-16A3D7487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06" y="2235378"/>
                <a:ext cx="95250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07AC4FE-06E1-A78C-ACCF-CB138C5E677B}"/>
              </a:ext>
            </a:extLst>
          </p:cNvPr>
          <p:cNvCxnSpPr>
            <a:cxnSpLocks/>
          </p:cNvCxnSpPr>
          <p:nvPr/>
        </p:nvCxnSpPr>
        <p:spPr>
          <a:xfrm flipH="1" flipV="1">
            <a:off x="2425701" y="2672989"/>
            <a:ext cx="1397000" cy="845485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BB924C0-59EE-27BF-D361-EB353EE4AB29}"/>
              </a:ext>
            </a:extLst>
          </p:cNvPr>
          <p:cNvCxnSpPr>
            <a:cxnSpLocks/>
          </p:cNvCxnSpPr>
          <p:nvPr/>
        </p:nvCxnSpPr>
        <p:spPr>
          <a:xfrm flipV="1">
            <a:off x="5466492" y="2604710"/>
            <a:ext cx="1320964" cy="923765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DFB77BD-1AFE-3692-F8C9-648D16D31186}"/>
                  </a:ext>
                </a:extLst>
              </p:cNvPr>
              <p:cNvSpPr txBox="1"/>
              <p:nvPr/>
            </p:nvSpPr>
            <p:spPr>
              <a:xfrm>
                <a:off x="3068786" y="4418926"/>
                <a:ext cx="4360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DFB77BD-1AFE-3692-F8C9-648D16D311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8786" y="4418926"/>
                <a:ext cx="436017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0F8148A4-2C13-ACA6-1D54-DA00E68234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0475" y="4357743"/>
            <a:ext cx="502372" cy="5396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E0003C-4369-2273-364B-61A46133CA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0475" y="3235948"/>
            <a:ext cx="502372" cy="539666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17B5F0E-49D3-EF22-3C5C-4E10D77CEBD9}"/>
              </a:ext>
            </a:extLst>
          </p:cNvPr>
          <p:cNvCxnSpPr>
            <a:cxnSpLocks/>
          </p:cNvCxnSpPr>
          <p:nvPr/>
        </p:nvCxnSpPr>
        <p:spPr>
          <a:xfrm flipV="1">
            <a:off x="4398150" y="3786188"/>
            <a:ext cx="685798" cy="466848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BA48C76-7BE6-A303-C664-8EC805330986}"/>
              </a:ext>
            </a:extLst>
          </p:cNvPr>
          <p:cNvCxnSpPr>
            <a:cxnSpLocks/>
          </p:cNvCxnSpPr>
          <p:nvPr/>
        </p:nvCxnSpPr>
        <p:spPr>
          <a:xfrm flipH="1" flipV="1">
            <a:off x="4229308" y="3760734"/>
            <a:ext cx="883780" cy="552421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0CF7D56-F023-A91B-CF84-C261E6CD3BF4}"/>
                  </a:ext>
                </a:extLst>
              </p:cNvPr>
              <p:cNvSpPr txBox="1"/>
              <p:nvPr/>
            </p:nvSpPr>
            <p:spPr>
              <a:xfrm>
                <a:off x="5292914" y="4341587"/>
                <a:ext cx="17530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d>
                        <m:dPr>
                          <m:begChr m:val="|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0CF7D56-F023-A91B-CF84-C261E6CD3B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914" y="4341587"/>
                <a:ext cx="1753027" cy="369332"/>
              </a:xfrm>
              <a:prstGeom prst="rect">
                <a:avLst/>
              </a:prstGeom>
              <a:blipFill>
                <a:blip r:embed="rId11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>
            <a:extLst>
              <a:ext uri="{FF2B5EF4-FFF2-40B4-BE49-F238E27FC236}">
                <a16:creationId xmlns:a16="http://schemas.microsoft.com/office/drawing/2014/main" id="{61A40FF0-C002-4B86-FDCC-CC7D66EDEB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61928" y="3301482"/>
            <a:ext cx="376322" cy="71172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28F40B3-93C5-CFB1-81C7-4F646AE8B6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61928" y="4187277"/>
            <a:ext cx="376322" cy="71172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B7828D5C-4256-1C48-BE8D-24F12CE23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9" y="1977481"/>
            <a:ext cx="696912" cy="85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0AEBF58E-6B65-4767-1A88-C2E2BD3FD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899" y="1977480"/>
            <a:ext cx="696912" cy="85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3B996AC3-8CA3-BB84-CD23-A5417FC8AF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29255" y="795204"/>
                <a:ext cx="3652662" cy="109497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b="1" dirty="0"/>
                  <a:t>Example: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400" dirty="0"/>
                  <a:t> is the single-bit AND function.</a:t>
                </a:r>
              </a:p>
            </p:txBody>
          </p:sp>
        </mc:Choice>
        <mc:Fallback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3B996AC3-8CA3-BB84-CD23-A5417FC8AF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29255" y="795204"/>
                <a:ext cx="3652662" cy="1094974"/>
              </a:xfrm>
              <a:blipFill>
                <a:blip r:embed="rId13"/>
                <a:stretch>
                  <a:fillRect l="-2778" t="-6897" r="-3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9" name="Table 28">
                <a:extLst>
                  <a:ext uri="{FF2B5EF4-FFF2-40B4-BE49-F238E27FC236}">
                    <a16:creationId xmlns:a16="http://schemas.microsoft.com/office/drawing/2014/main" id="{216A8C98-A3A0-C0D5-B7A4-94B445F12A6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937836" y="2159002"/>
              <a:ext cx="2048329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40444">
                      <a:extLst>
                        <a:ext uri="{9D8B030D-6E8A-4147-A177-3AD203B41FA5}">
                          <a16:colId xmlns:a16="http://schemas.microsoft.com/office/drawing/2014/main" val="1180499429"/>
                        </a:ext>
                      </a:extLst>
                    </a:gridCol>
                    <a:gridCol w="624114">
                      <a:extLst>
                        <a:ext uri="{9D8B030D-6E8A-4147-A177-3AD203B41FA5}">
                          <a16:colId xmlns:a16="http://schemas.microsoft.com/office/drawing/2014/main" val="2240535117"/>
                        </a:ext>
                      </a:extLst>
                    </a:gridCol>
                    <a:gridCol w="783771">
                      <a:extLst>
                        <a:ext uri="{9D8B030D-6E8A-4147-A177-3AD203B41FA5}">
                          <a16:colId xmlns:a16="http://schemas.microsoft.com/office/drawing/2014/main" val="317428837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629021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804764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870633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777509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8378674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9" name="Table 28">
                <a:extLst>
                  <a:ext uri="{FF2B5EF4-FFF2-40B4-BE49-F238E27FC236}">
                    <a16:creationId xmlns:a16="http://schemas.microsoft.com/office/drawing/2014/main" id="{216A8C98-A3A0-C0D5-B7A4-94B445F12A6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937836" y="2159002"/>
              <a:ext cx="2048329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40444">
                      <a:extLst>
                        <a:ext uri="{9D8B030D-6E8A-4147-A177-3AD203B41FA5}">
                          <a16:colId xmlns:a16="http://schemas.microsoft.com/office/drawing/2014/main" val="1180499429"/>
                        </a:ext>
                      </a:extLst>
                    </a:gridCol>
                    <a:gridCol w="624114">
                      <a:extLst>
                        <a:ext uri="{9D8B030D-6E8A-4147-A177-3AD203B41FA5}">
                          <a16:colId xmlns:a16="http://schemas.microsoft.com/office/drawing/2014/main" val="2240535117"/>
                        </a:ext>
                      </a:extLst>
                    </a:gridCol>
                    <a:gridCol w="783771">
                      <a:extLst>
                        <a:ext uri="{9D8B030D-6E8A-4147-A177-3AD203B41FA5}">
                          <a16:colId xmlns:a16="http://schemas.microsoft.com/office/drawing/2014/main" val="317428837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t="-3448" r="-223529" b="-4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102000" t="-3448" r="-128000" b="-4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162903" t="-3448" r="-3226" b="-4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629021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t="-100000" r="-223529" b="-3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102000" t="-100000" r="-128000" b="-3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162903" t="-100000" r="-3226" b="-3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804764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t="-206897" r="-223529" b="-2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102000" t="-206897" r="-128000" b="-2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162903" t="-206897" r="-3226" b="-2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870633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t="-296667" r="-223529" b="-1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102000" t="-296667" r="-128000" b="-1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162903" t="-296667" r="-3226" b="-1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77509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t="-410345" r="-223529" b="-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102000" t="-410345" r="-128000" b="-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162903" t="-410345" r="-3226" b="-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8378674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74FECBB-33CF-3281-3E79-809E2C095227}"/>
                  </a:ext>
                </a:extLst>
              </p:cNvPr>
              <p:cNvSpPr txBox="1"/>
              <p:nvPr/>
            </p:nvSpPr>
            <p:spPr>
              <a:xfrm>
                <a:off x="7898605" y="4406596"/>
                <a:ext cx="4318404" cy="16312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, what does Bob do with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? </a:t>
                </a:r>
                <a:br>
                  <a:rPr lang="en-US" sz="2000" dirty="0">
                    <a:solidFill>
                      <a:schemeClr val="tx1"/>
                    </a:solidFill>
                  </a:rPr>
                </a:br>
                <a:endParaRPr lang="en-US" sz="2000" dirty="0">
                  <a:solidFill>
                    <a:schemeClr val="tx1"/>
                  </a:solidFill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</a:rPr>
                  <a:t>If he keeps it, Alice can’t recover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.</a:t>
                </a:r>
              </a:p>
              <a:p>
                <a:endParaRPr lang="en-US" sz="2000" dirty="0">
                  <a:solidFill>
                    <a:schemeClr val="tx1"/>
                  </a:solidFill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</a:rPr>
                  <a:t>If he sends it, Bob can’t recover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74FECBB-33CF-3281-3E79-809E2C095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8605" y="4406596"/>
                <a:ext cx="4318404" cy="1631216"/>
              </a:xfrm>
              <a:prstGeom prst="rect">
                <a:avLst/>
              </a:prstGeom>
              <a:blipFill>
                <a:blip r:embed="rId15"/>
                <a:stretch>
                  <a:fillRect l="-1765" t="-2326" b="-5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97516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1C266-1424-A26A-E150-04DA834ED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Entanglement attacks on QPV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732C0-86B1-37EC-0303-8E96E7216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47298" cy="19626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Spoofers can do more than keep or forward qubits.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Quantum entanglement gives rise to a richer, </a:t>
            </a:r>
            <a:br>
              <a:rPr lang="en-US" sz="2400" dirty="0"/>
            </a:br>
            <a:r>
              <a:rPr lang="en-US" sz="2400" dirty="0"/>
              <a:t>nontrivial set of spoofing strategies.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56D9D15-8B20-CEE2-A773-A7FB361BFB15}"/>
              </a:ext>
            </a:extLst>
          </p:cNvPr>
          <p:cNvSpPr txBox="1">
            <a:spLocks/>
          </p:cNvSpPr>
          <p:nvPr/>
        </p:nvSpPr>
        <p:spPr>
          <a:xfrm>
            <a:off x="858374" y="3664682"/>
            <a:ext cx="5562379" cy="1638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With entanglement, spoofers can utilize </a:t>
            </a:r>
            <a:r>
              <a:rPr lang="en-US" sz="2400" b="1" i="1" dirty="0"/>
              <a:t>quantum teleportation</a:t>
            </a:r>
            <a:r>
              <a:rPr lang="en-US" sz="2400" dirty="0"/>
              <a:t> to perform a </a:t>
            </a:r>
            <a:r>
              <a:rPr lang="en-US" sz="2400" b="1" i="1" dirty="0"/>
              <a:t>distributed version</a:t>
            </a:r>
            <a:r>
              <a:rPr lang="en-US" sz="2400" dirty="0"/>
              <a:t> of what the honest prover was supposed to do.</a:t>
            </a:r>
          </a:p>
        </p:txBody>
      </p:sp>
      <p:pic>
        <p:nvPicPr>
          <p:cNvPr id="6" name="Picture 2" descr="Wavy Lines Images | Free Photos, PNG Stickers, Wallpapers &amp; Backgrounds -  rawpixel">
            <a:extLst>
              <a:ext uri="{FF2B5EF4-FFF2-40B4-BE49-F238E27FC236}">
                <a16:creationId xmlns:a16="http://schemas.microsoft.com/office/drawing/2014/main" id="{8188858A-C0CA-4617-71BA-8BE64BABBD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54" t="42741" r="11763" b="41484"/>
          <a:stretch/>
        </p:blipFill>
        <p:spPr bwMode="auto">
          <a:xfrm>
            <a:off x="7986633" y="5021549"/>
            <a:ext cx="2256744" cy="22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D8504E3-97EB-97C8-D617-E2BFCE7B3914}"/>
              </a:ext>
            </a:extLst>
          </p:cNvPr>
          <p:cNvSpPr/>
          <p:nvPr/>
        </p:nvSpPr>
        <p:spPr>
          <a:xfrm>
            <a:off x="10205585" y="4925437"/>
            <a:ext cx="224391" cy="24725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EC4933A-4466-96E7-C331-9D2AFCD746E5}"/>
              </a:ext>
            </a:extLst>
          </p:cNvPr>
          <p:cNvSpPr/>
          <p:nvPr/>
        </p:nvSpPr>
        <p:spPr>
          <a:xfrm>
            <a:off x="7874437" y="4925436"/>
            <a:ext cx="224391" cy="2472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823953E-5290-10BC-5C2A-E1C6A7AA058C}"/>
                  </a:ext>
                </a:extLst>
              </p:cNvPr>
              <p:cNvSpPr txBox="1"/>
              <p:nvPr/>
            </p:nvSpPr>
            <p:spPr>
              <a:xfrm>
                <a:off x="7358896" y="5268805"/>
                <a:ext cx="3570274" cy="8552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00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+|11⟩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823953E-5290-10BC-5C2A-E1C6A7AA05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8896" y="5268805"/>
                <a:ext cx="3570274" cy="855299"/>
              </a:xfrm>
              <a:prstGeom prst="rect">
                <a:avLst/>
              </a:prstGeom>
              <a:blipFill>
                <a:blip r:embed="rId4"/>
                <a:stretch>
                  <a:fillRect b="-2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8A4A796C-AAF9-188C-4016-FC14B0650741}"/>
              </a:ext>
            </a:extLst>
          </p:cNvPr>
          <p:cNvSpPr/>
          <p:nvPr/>
        </p:nvSpPr>
        <p:spPr>
          <a:xfrm>
            <a:off x="11183504" y="5643354"/>
            <a:ext cx="224391" cy="247257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EA05A57-6725-DA84-99B7-9373A83CB5D5}"/>
                  </a:ext>
                </a:extLst>
              </p:cNvPr>
              <p:cNvSpPr txBox="1"/>
              <p:nvPr/>
            </p:nvSpPr>
            <p:spPr>
              <a:xfrm>
                <a:off x="11234057" y="5696454"/>
                <a:ext cx="85634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EA05A57-6725-DA84-99B7-9373A83CB5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4057" y="5696454"/>
                <a:ext cx="856343" cy="461665"/>
              </a:xfrm>
              <a:prstGeom prst="rect">
                <a:avLst/>
              </a:prstGeom>
              <a:blipFill>
                <a:blip r:embed="rId5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1D6478E5-DE10-9F00-E8ED-ABC40C49C045}"/>
              </a:ext>
            </a:extLst>
          </p:cNvPr>
          <p:cNvCxnSpPr>
            <a:cxnSpLocks/>
          </p:cNvCxnSpPr>
          <p:nvPr/>
        </p:nvCxnSpPr>
        <p:spPr>
          <a:xfrm rot="10800000">
            <a:off x="10513921" y="5100298"/>
            <a:ext cx="604509" cy="596157"/>
          </a:xfrm>
          <a:prstGeom prst="curvedConnector3">
            <a:avLst>
              <a:gd name="adj1" fmla="val 11584"/>
            </a:avLst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7005DD3-31AD-4861-9E85-492C626EB7D2}"/>
              </a:ext>
            </a:extLst>
          </p:cNvPr>
          <p:cNvCxnSpPr>
            <a:cxnSpLocks/>
          </p:cNvCxnSpPr>
          <p:nvPr/>
        </p:nvCxnSpPr>
        <p:spPr>
          <a:xfrm flipH="1" flipV="1">
            <a:off x="8367682" y="3429000"/>
            <a:ext cx="1950098" cy="1412693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0BC58E4-83C2-DB7A-80EE-426A9F102C23}"/>
              </a:ext>
            </a:extLst>
          </p:cNvPr>
          <p:cNvCxnSpPr>
            <a:cxnSpLocks/>
          </p:cNvCxnSpPr>
          <p:nvPr/>
        </p:nvCxnSpPr>
        <p:spPr>
          <a:xfrm flipH="1" flipV="1">
            <a:off x="8271442" y="3533563"/>
            <a:ext cx="1904282" cy="1379503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A5BF7-5EEB-6E97-4CD5-E53D3031612E}"/>
              </a:ext>
            </a:extLst>
          </p:cNvPr>
          <p:cNvCxnSpPr>
            <a:cxnSpLocks/>
          </p:cNvCxnSpPr>
          <p:nvPr/>
        </p:nvCxnSpPr>
        <p:spPr>
          <a:xfrm flipV="1">
            <a:off x="7986632" y="3722249"/>
            <a:ext cx="0" cy="115957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644521EE-01EC-143E-5216-A10B43EC5A60}"/>
              </a:ext>
            </a:extLst>
          </p:cNvPr>
          <p:cNvSpPr/>
          <p:nvPr/>
        </p:nvSpPr>
        <p:spPr>
          <a:xfrm>
            <a:off x="7607111" y="3097385"/>
            <a:ext cx="912546" cy="609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677D56B-D4A0-4463-4882-5EFCA2FD8F48}"/>
              </a:ext>
            </a:extLst>
          </p:cNvPr>
          <p:cNvSpPr/>
          <p:nvPr/>
        </p:nvSpPr>
        <p:spPr>
          <a:xfrm>
            <a:off x="9947420" y="4749587"/>
            <a:ext cx="816306" cy="59615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8D4FCA2-0DE1-0FB1-3D5A-A8327CC73800}"/>
              </a:ext>
            </a:extLst>
          </p:cNvPr>
          <p:cNvCxnSpPr>
            <a:cxnSpLocks/>
          </p:cNvCxnSpPr>
          <p:nvPr/>
        </p:nvCxnSpPr>
        <p:spPr>
          <a:xfrm flipV="1">
            <a:off x="7986632" y="2750692"/>
            <a:ext cx="0" cy="5418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7EF411C-1025-B1C4-3C87-402059273E44}"/>
                  </a:ext>
                </a:extLst>
              </p:cNvPr>
              <p:cNvSpPr txBox="1"/>
              <p:nvPr/>
            </p:nvSpPr>
            <p:spPr>
              <a:xfrm>
                <a:off x="7982502" y="2301771"/>
                <a:ext cx="85634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7EF411C-1025-B1C4-3C87-402059273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2502" y="2301771"/>
                <a:ext cx="856343" cy="461665"/>
              </a:xfrm>
              <a:prstGeom prst="rect">
                <a:avLst/>
              </a:prstGeom>
              <a:blipFill>
                <a:blip r:embed="rId6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Oval 35">
            <a:extLst>
              <a:ext uri="{FF2B5EF4-FFF2-40B4-BE49-F238E27FC236}">
                <a16:creationId xmlns:a16="http://schemas.microsoft.com/office/drawing/2014/main" id="{3AA7C7E5-D5CF-49C3-4992-56E125D8B61C}"/>
              </a:ext>
            </a:extLst>
          </p:cNvPr>
          <p:cNvSpPr/>
          <p:nvPr/>
        </p:nvSpPr>
        <p:spPr>
          <a:xfrm>
            <a:off x="7870307" y="2444036"/>
            <a:ext cx="224391" cy="247257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D6C4097-9DC6-8C30-AB31-A0C6D78F970B}"/>
              </a:ext>
            </a:extLst>
          </p:cNvPr>
          <p:cNvCxnSpPr>
            <a:cxnSpLocks/>
          </p:cNvCxnSpPr>
          <p:nvPr/>
        </p:nvCxnSpPr>
        <p:spPr>
          <a:xfrm flipV="1">
            <a:off x="7358896" y="2337020"/>
            <a:ext cx="0" cy="41218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2FB28D11-FB4B-4535-3C85-021214EB9677}"/>
              </a:ext>
            </a:extLst>
          </p:cNvPr>
          <p:cNvSpPr txBox="1"/>
          <p:nvPr/>
        </p:nvSpPr>
        <p:spPr>
          <a:xfrm>
            <a:off x="6647354" y="4104407"/>
            <a:ext cx="1197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Time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C899E9A-6178-A5EC-F2D7-4C0C2F4E2EDF}"/>
              </a:ext>
            </a:extLst>
          </p:cNvPr>
          <p:cNvSpPr txBox="1"/>
          <p:nvPr/>
        </p:nvSpPr>
        <p:spPr>
          <a:xfrm>
            <a:off x="10383866" y="4028889"/>
            <a:ext cx="1823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Teleportation measurement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7EF4F84-E3CB-2494-F193-6348F9156EB6}"/>
              </a:ext>
            </a:extLst>
          </p:cNvPr>
          <p:cNvSpPr txBox="1"/>
          <p:nvPr/>
        </p:nvSpPr>
        <p:spPr>
          <a:xfrm>
            <a:off x="8642516" y="2859686"/>
            <a:ext cx="1823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Teleportation corrections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Content Placeholder 2">
                <a:extLst>
                  <a:ext uri="{FF2B5EF4-FFF2-40B4-BE49-F238E27FC236}">
                    <a16:creationId xmlns:a16="http://schemas.microsoft.com/office/drawing/2014/main" id="{39151214-C1AD-C6A9-ED57-ED27AACA67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4858" y="5372482"/>
                <a:ext cx="5562379" cy="8552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b="1" u="sng" dirty="0"/>
                  <a:t>Theorem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-BB84 for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=AND can be spoofed using 1 entangled Bell pair.</a:t>
                </a:r>
              </a:p>
            </p:txBody>
          </p:sp>
        </mc:Choice>
        <mc:Fallback>
          <p:sp>
            <p:nvSpPr>
              <p:cNvPr id="44" name="Content Placeholder 2">
                <a:extLst>
                  <a:ext uri="{FF2B5EF4-FFF2-40B4-BE49-F238E27FC236}">
                    <a16:creationId xmlns:a16="http://schemas.microsoft.com/office/drawing/2014/main" id="{39151214-C1AD-C6A9-ED57-ED27AACA67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858" y="5372482"/>
                <a:ext cx="5562379" cy="855299"/>
              </a:xfrm>
              <a:prstGeom prst="rect">
                <a:avLst/>
              </a:prstGeom>
              <a:blipFill>
                <a:blip r:embed="rId7"/>
                <a:stretch>
                  <a:fillRect l="-1591" t="-7143" b="-285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37B8C174-1136-D8D8-9938-75FE969F506C}"/>
              </a:ext>
            </a:extLst>
          </p:cNvPr>
          <p:cNvSpPr txBox="1"/>
          <p:nvPr/>
        </p:nvSpPr>
        <p:spPr>
          <a:xfrm>
            <a:off x="3769722" y="6287680"/>
            <a:ext cx="36917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(Kent-Munro-Spiller ’11, Lau-Lo ’11)</a:t>
            </a:r>
          </a:p>
        </p:txBody>
      </p:sp>
    </p:spTree>
    <p:extLst>
      <p:ext uri="{BB962C8B-B14F-4D97-AF65-F5344CB8AC3E}">
        <p14:creationId xmlns:p14="http://schemas.microsoft.com/office/powerpoint/2010/main" val="76746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10" grpId="0"/>
      <p:bldP spid="11" grpId="0" animBg="1"/>
      <p:bldP spid="13" grpId="0"/>
      <p:bldP spid="31" grpId="0" animBg="1"/>
      <p:bldP spid="32" grpId="0" animBg="1"/>
      <p:bldP spid="35" grpId="0"/>
      <p:bldP spid="36" grpId="0" animBg="1"/>
      <p:bldP spid="38" grpId="0"/>
      <p:bldP spid="41" grpId="0"/>
      <p:bldP spid="42" grpId="0"/>
      <p:bldP spid="44" grpId="0" animBg="1"/>
      <p:bldP spid="4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4B336-A38A-A71E-7805-0C1DD67D3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Entanglement attacks on QPV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CD3B43D-8C6A-22C0-6600-5AB7DB4D968F}"/>
              </a:ext>
            </a:extLst>
          </p:cNvPr>
          <p:cNvCxnSpPr>
            <a:cxnSpLocks/>
          </p:cNvCxnSpPr>
          <p:nvPr/>
        </p:nvCxnSpPr>
        <p:spPr>
          <a:xfrm flipV="1">
            <a:off x="3154938" y="5423528"/>
            <a:ext cx="1065433" cy="725279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68B3D96-4DBC-10F0-EF4A-0C0AE828D122}"/>
              </a:ext>
            </a:extLst>
          </p:cNvPr>
          <p:cNvCxnSpPr>
            <a:cxnSpLocks/>
          </p:cNvCxnSpPr>
          <p:nvPr/>
        </p:nvCxnSpPr>
        <p:spPr>
          <a:xfrm flipH="1" flipV="1">
            <a:off x="7660296" y="5318562"/>
            <a:ext cx="1220630" cy="762974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7F2E725-85C4-D4D3-815A-CCB6ADC361F5}"/>
                  </a:ext>
                </a:extLst>
              </p:cNvPr>
              <p:cNvSpPr txBox="1"/>
              <p:nvPr/>
            </p:nvSpPr>
            <p:spPr>
              <a:xfrm>
                <a:off x="2819307" y="6111028"/>
                <a:ext cx="4360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7F2E725-85C4-D4D3-815A-CCB6ADC361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307" y="6111028"/>
                <a:ext cx="436017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CDF99A67-7FFD-5F5C-EB72-F719BA4A6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917" y="5311395"/>
            <a:ext cx="781453" cy="83946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C85EEA8-22B6-DD64-1DC8-ACAABA7433CE}"/>
                  </a:ext>
                </a:extLst>
              </p:cNvPr>
              <p:cNvSpPr txBox="1"/>
              <p:nvPr/>
            </p:nvSpPr>
            <p:spPr>
              <a:xfrm>
                <a:off x="8384270" y="6060639"/>
                <a:ext cx="17530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d>
                        <m:dPr>
                          <m:begChr m:val="|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C85EEA8-22B6-DD64-1DC8-ACAABA7433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4270" y="6060639"/>
                <a:ext cx="1753027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id="{85AC7740-18E4-B7E9-2291-AB8EE9731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5987" y="5197223"/>
            <a:ext cx="564605" cy="1067811"/>
          </a:xfrm>
          <a:prstGeom prst="rect">
            <a:avLst/>
          </a:prstGeom>
        </p:spPr>
      </p:pic>
      <p:pic>
        <p:nvPicPr>
          <p:cNvPr id="7170" name="Picture 2" descr="Wavy Lines Images | Free Photos, PNG Stickers, Wallpapers &amp; Backgrounds -  rawpixel">
            <a:extLst>
              <a:ext uri="{FF2B5EF4-FFF2-40B4-BE49-F238E27FC236}">
                <a16:creationId xmlns:a16="http://schemas.microsoft.com/office/drawing/2014/main" id="{C2F8271E-BC57-B4EA-AF19-5EA865DE40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54" t="42741" r="11763" b="41484"/>
          <a:stretch/>
        </p:blipFill>
        <p:spPr bwMode="auto">
          <a:xfrm>
            <a:off x="4887636" y="4924529"/>
            <a:ext cx="2256744" cy="22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C76BAEE5-D4B3-0C90-B2B7-74136CC0D2C6}"/>
              </a:ext>
            </a:extLst>
          </p:cNvPr>
          <p:cNvSpPr/>
          <p:nvPr/>
        </p:nvSpPr>
        <p:spPr>
          <a:xfrm>
            <a:off x="7106588" y="4828417"/>
            <a:ext cx="224391" cy="24725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562AC76-77B3-0349-A1E9-A575A86DBB09}"/>
              </a:ext>
            </a:extLst>
          </p:cNvPr>
          <p:cNvSpPr/>
          <p:nvPr/>
        </p:nvSpPr>
        <p:spPr>
          <a:xfrm>
            <a:off x="4775440" y="4828416"/>
            <a:ext cx="224391" cy="2472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9" name="Table 38">
                <a:extLst>
                  <a:ext uri="{FF2B5EF4-FFF2-40B4-BE49-F238E27FC236}">
                    <a16:creationId xmlns:a16="http://schemas.microsoft.com/office/drawing/2014/main" id="{02A19CD5-C7EC-4E19-85C5-44594652AB7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37192612"/>
                  </p:ext>
                </p:extLst>
              </p:nvPr>
            </p:nvGraphicFramePr>
            <p:xfrm>
              <a:off x="8306851" y="4021303"/>
              <a:ext cx="3569102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52126">
                      <a:extLst>
                        <a:ext uri="{9D8B030D-6E8A-4147-A177-3AD203B41FA5}">
                          <a16:colId xmlns:a16="http://schemas.microsoft.com/office/drawing/2014/main" val="2440724301"/>
                        </a:ext>
                      </a:extLst>
                    </a:gridCol>
                    <a:gridCol w="2516976">
                      <a:extLst>
                        <a:ext uri="{9D8B030D-6E8A-4147-A177-3AD203B41FA5}">
                          <a16:colId xmlns:a16="http://schemas.microsoft.com/office/drawing/2014/main" val="242196293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When Bob gets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,|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⟩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534506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Measure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|"/>
                                  <m:endChr m:val="⟩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oMath>
                          </a14:m>
                          <a:r>
                            <a:rPr lang="en-US" dirty="0"/>
                            <a:t> in std basis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576965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Teleport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|"/>
                                  <m:endChr m:val="⟩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oMath>
                          </a14:m>
                          <a:r>
                            <a:rPr lang="en-US" dirty="0"/>
                            <a:t> into 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199512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39" name="Table 38">
                <a:extLst>
                  <a:ext uri="{FF2B5EF4-FFF2-40B4-BE49-F238E27FC236}">
                    <a16:creationId xmlns:a16="http://schemas.microsoft.com/office/drawing/2014/main" id="{02A19CD5-C7EC-4E19-85C5-44594652AB7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37192612"/>
                  </p:ext>
                </p:extLst>
              </p:nvPr>
            </p:nvGraphicFramePr>
            <p:xfrm>
              <a:off x="8306851" y="4021303"/>
              <a:ext cx="3569102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52126">
                      <a:extLst>
                        <a:ext uri="{9D8B030D-6E8A-4147-A177-3AD203B41FA5}">
                          <a16:colId xmlns:a16="http://schemas.microsoft.com/office/drawing/2014/main" val="2440724301"/>
                        </a:ext>
                      </a:extLst>
                    </a:gridCol>
                    <a:gridCol w="2516976">
                      <a:extLst>
                        <a:ext uri="{9D8B030D-6E8A-4147-A177-3AD203B41FA5}">
                          <a16:colId xmlns:a16="http://schemas.microsoft.com/office/drawing/2014/main" val="242196293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42211" t="-6667" r="-1005" b="-2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534506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205" t="-110345" r="-242169" b="-1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42211" t="-110345" r="-1005" b="-1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76965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205" t="-203333" r="-242169" b="-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42211" t="-203333" r="-1005" b="-2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0199512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3" name="Oval 42">
            <a:extLst>
              <a:ext uri="{FF2B5EF4-FFF2-40B4-BE49-F238E27FC236}">
                <a16:creationId xmlns:a16="http://schemas.microsoft.com/office/drawing/2014/main" id="{D56E439E-7D54-3D05-476C-A843A5BD05D4}"/>
              </a:ext>
            </a:extLst>
          </p:cNvPr>
          <p:cNvSpPr/>
          <p:nvPr/>
        </p:nvSpPr>
        <p:spPr>
          <a:xfrm>
            <a:off x="11078755" y="4813248"/>
            <a:ext cx="224391" cy="24725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C907BE6-3A35-3861-B05F-488C0A62320F}"/>
              </a:ext>
            </a:extLst>
          </p:cNvPr>
          <p:cNvSpPr txBox="1"/>
          <p:nvPr/>
        </p:nvSpPr>
        <p:spPr>
          <a:xfrm>
            <a:off x="8179782" y="5159896"/>
            <a:ext cx="4057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Immediately send measurement results.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6" name="Table 45">
                <a:extLst>
                  <a:ext uri="{FF2B5EF4-FFF2-40B4-BE49-F238E27FC236}">
                    <a16:creationId xmlns:a16="http://schemas.microsoft.com/office/drawing/2014/main" id="{94F1E4EF-DFDC-9FA8-CDD4-919DAA5024B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00431085"/>
                  </p:ext>
                </p:extLst>
              </p:nvPr>
            </p:nvGraphicFramePr>
            <p:xfrm>
              <a:off x="217263" y="3979969"/>
              <a:ext cx="3582305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04755">
                      <a:extLst>
                        <a:ext uri="{9D8B030D-6E8A-4147-A177-3AD203B41FA5}">
                          <a16:colId xmlns:a16="http://schemas.microsoft.com/office/drawing/2014/main" val="2440724301"/>
                        </a:ext>
                      </a:extLst>
                    </a:gridCol>
                    <a:gridCol w="2777550">
                      <a:extLst>
                        <a:ext uri="{9D8B030D-6E8A-4147-A177-3AD203B41FA5}">
                          <a16:colId xmlns:a16="http://schemas.microsoft.com/office/drawing/2014/main" val="242196293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When Alice gets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534506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Measure       in std basis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576965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Measure       in conj. basis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199512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6" name="Table 45">
                <a:extLst>
                  <a:ext uri="{FF2B5EF4-FFF2-40B4-BE49-F238E27FC236}">
                    <a16:creationId xmlns:a16="http://schemas.microsoft.com/office/drawing/2014/main" id="{94F1E4EF-DFDC-9FA8-CDD4-919DAA5024B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00431085"/>
                  </p:ext>
                </p:extLst>
              </p:nvPr>
            </p:nvGraphicFramePr>
            <p:xfrm>
              <a:off x="217263" y="3979969"/>
              <a:ext cx="3582305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04755">
                      <a:extLst>
                        <a:ext uri="{9D8B030D-6E8A-4147-A177-3AD203B41FA5}">
                          <a16:colId xmlns:a16="http://schemas.microsoft.com/office/drawing/2014/main" val="2440724301"/>
                        </a:ext>
                      </a:extLst>
                    </a:gridCol>
                    <a:gridCol w="2777550">
                      <a:extLst>
                        <a:ext uri="{9D8B030D-6E8A-4147-A177-3AD203B41FA5}">
                          <a16:colId xmlns:a16="http://schemas.microsoft.com/office/drawing/2014/main" val="242196293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29680" t="-6897" r="-913" b="-2310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534506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563" t="-103333" r="-345313" b="-1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Measure       in std basis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576965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563" t="-210345" r="-345313" b="-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Measure       in conj. basis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199512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7" name="Oval 46">
            <a:extLst>
              <a:ext uri="{FF2B5EF4-FFF2-40B4-BE49-F238E27FC236}">
                <a16:creationId xmlns:a16="http://schemas.microsoft.com/office/drawing/2014/main" id="{C62D17EE-D0BF-CC86-7043-2E13EED3548A}"/>
              </a:ext>
            </a:extLst>
          </p:cNvPr>
          <p:cNvSpPr/>
          <p:nvPr/>
        </p:nvSpPr>
        <p:spPr>
          <a:xfrm>
            <a:off x="1973426" y="4410969"/>
            <a:ext cx="224391" cy="2472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F11C0E4-DB50-D930-8BA7-C725E865066E}"/>
              </a:ext>
            </a:extLst>
          </p:cNvPr>
          <p:cNvSpPr txBox="1"/>
          <p:nvPr/>
        </p:nvSpPr>
        <p:spPr>
          <a:xfrm>
            <a:off x="98030" y="5158028"/>
            <a:ext cx="4057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Immediately send measurement results.</a:t>
            </a:r>
          </a:p>
        </p:txBody>
      </p:sp>
      <p:sp>
        <p:nvSpPr>
          <p:cNvPr id="7171" name="Oval 7170">
            <a:extLst>
              <a:ext uri="{FF2B5EF4-FFF2-40B4-BE49-F238E27FC236}">
                <a16:creationId xmlns:a16="http://schemas.microsoft.com/office/drawing/2014/main" id="{4757B578-8B20-13A9-8F74-2AC11D74B3B4}"/>
              </a:ext>
            </a:extLst>
          </p:cNvPr>
          <p:cNvSpPr/>
          <p:nvPr/>
        </p:nvSpPr>
        <p:spPr>
          <a:xfrm>
            <a:off x="1973425" y="4785000"/>
            <a:ext cx="224391" cy="2472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89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0"/>
      <p:bldP spid="47" grpId="0" animBg="1"/>
      <p:bldP spid="49" grpId="0"/>
      <p:bldP spid="717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923E2-C0F7-B84A-5204-344ADA022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37FE1-5294-02C3-AFC7-CCEC3B94B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Entanglement attacks on QPV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8205A30-98EA-1598-4329-4630BE0BB3DD}"/>
              </a:ext>
            </a:extLst>
          </p:cNvPr>
          <p:cNvCxnSpPr>
            <a:cxnSpLocks/>
          </p:cNvCxnSpPr>
          <p:nvPr/>
        </p:nvCxnSpPr>
        <p:spPr>
          <a:xfrm flipV="1">
            <a:off x="3154938" y="5423528"/>
            <a:ext cx="1065433" cy="725279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B5E4FF5-1213-2082-0C06-C2CB7B1E5763}"/>
              </a:ext>
            </a:extLst>
          </p:cNvPr>
          <p:cNvCxnSpPr>
            <a:cxnSpLocks/>
          </p:cNvCxnSpPr>
          <p:nvPr/>
        </p:nvCxnSpPr>
        <p:spPr>
          <a:xfrm flipH="1" flipV="1">
            <a:off x="7660296" y="5318562"/>
            <a:ext cx="1220630" cy="762974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D08A2A1-3353-0708-2282-F173EF2C48FE}"/>
              </a:ext>
            </a:extLst>
          </p:cNvPr>
          <p:cNvCxnSpPr>
            <a:cxnSpLocks/>
          </p:cNvCxnSpPr>
          <p:nvPr/>
        </p:nvCxnSpPr>
        <p:spPr>
          <a:xfrm flipH="1" flipV="1">
            <a:off x="2855182" y="1863316"/>
            <a:ext cx="1397000" cy="845485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34E9751-0D45-B62D-74FB-96A3C76BD8DF}"/>
              </a:ext>
            </a:extLst>
          </p:cNvPr>
          <p:cNvCxnSpPr>
            <a:cxnSpLocks/>
          </p:cNvCxnSpPr>
          <p:nvPr/>
        </p:nvCxnSpPr>
        <p:spPr>
          <a:xfrm flipV="1">
            <a:off x="7939820" y="1711811"/>
            <a:ext cx="1320964" cy="923765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A903E46-1838-18C9-0FED-A098C1C48501}"/>
                  </a:ext>
                </a:extLst>
              </p:cNvPr>
              <p:cNvSpPr txBox="1"/>
              <p:nvPr/>
            </p:nvSpPr>
            <p:spPr>
              <a:xfrm>
                <a:off x="2819307" y="6111028"/>
                <a:ext cx="4360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A903E46-1838-18C9-0FED-A098C1C48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307" y="6111028"/>
                <a:ext cx="436017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81EA2766-45CE-D740-524C-5A557DE91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917" y="5311395"/>
            <a:ext cx="781453" cy="83946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0855882-1A97-B33F-EEF9-81D72F0DE05D}"/>
                  </a:ext>
                </a:extLst>
              </p:cNvPr>
              <p:cNvSpPr txBox="1"/>
              <p:nvPr/>
            </p:nvSpPr>
            <p:spPr>
              <a:xfrm>
                <a:off x="8384270" y="6060639"/>
                <a:ext cx="17530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d>
                        <m:dPr>
                          <m:begChr m:val="|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0855882-1A97-B33F-EEF9-81D72F0DE0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4270" y="6060639"/>
                <a:ext cx="1753027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id="{7524916D-B295-E624-CFEE-9F1CD02CC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5987" y="5197223"/>
            <a:ext cx="564605" cy="1067811"/>
          </a:xfrm>
          <a:prstGeom prst="rect">
            <a:avLst/>
          </a:prstGeom>
        </p:spPr>
      </p:pic>
      <p:pic>
        <p:nvPicPr>
          <p:cNvPr id="7170" name="Picture 2" descr="Wavy Lines Images | Free Photos, PNG Stickers, Wallpapers &amp; Backgrounds -  rawpixel">
            <a:extLst>
              <a:ext uri="{FF2B5EF4-FFF2-40B4-BE49-F238E27FC236}">
                <a16:creationId xmlns:a16="http://schemas.microsoft.com/office/drawing/2014/main" id="{53857A33-0D98-C8DA-5F65-AC13F69A76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54" t="42741" r="11763" b="41484"/>
          <a:stretch/>
        </p:blipFill>
        <p:spPr bwMode="auto">
          <a:xfrm>
            <a:off x="4887636" y="4924529"/>
            <a:ext cx="2256744" cy="22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11370CBD-F0AB-905F-DB3C-57BA02F609E4}"/>
              </a:ext>
            </a:extLst>
          </p:cNvPr>
          <p:cNvSpPr/>
          <p:nvPr/>
        </p:nvSpPr>
        <p:spPr>
          <a:xfrm>
            <a:off x="7106588" y="4828417"/>
            <a:ext cx="224391" cy="24725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DE04419-91AF-39B9-C7A8-407A8179F2C8}"/>
              </a:ext>
            </a:extLst>
          </p:cNvPr>
          <p:cNvSpPr/>
          <p:nvPr/>
        </p:nvSpPr>
        <p:spPr>
          <a:xfrm>
            <a:off x="4775440" y="4828416"/>
            <a:ext cx="224391" cy="2472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9" name="Table 38">
                <a:extLst>
                  <a:ext uri="{FF2B5EF4-FFF2-40B4-BE49-F238E27FC236}">
                    <a16:creationId xmlns:a16="http://schemas.microsoft.com/office/drawing/2014/main" id="{6301716B-AF97-8EDA-2595-8627918226C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61485860"/>
                  </p:ext>
                </p:extLst>
              </p:nvPr>
            </p:nvGraphicFramePr>
            <p:xfrm>
              <a:off x="8306851" y="4021303"/>
              <a:ext cx="3569102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52126">
                      <a:extLst>
                        <a:ext uri="{9D8B030D-6E8A-4147-A177-3AD203B41FA5}">
                          <a16:colId xmlns:a16="http://schemas.microsoft.com/office/drawing/2014/main" val="2440724301"/>
                        </a:ext>
                      </a:extLst>
                    </a:gridCol>
                    <a:gridCol w="2516976">
                      <a:extLst>
                        <a:ext uri="{9D8B030D-6E8A-4147-A177-3AD203B41FA5}">
                          <a16:colId xmlns:a16="http://schemas.microsoft.com/office/drawing/2014/main" val="242196293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When Bob gets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,|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⟩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534506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Measure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|"/>
                                  <m:endChr m:val="⟩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oMath>
                          </a14:m>
                          <a:r>
                            <a:rPr lang="en-US" dirty="0"/>
                            <a:t> in std basis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576965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Teleport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|"/>
                                  <m:endChr m:val="⟩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oMath>
                          </a14:m>
                          <a:r>
                            <a:rPr lang="en-US" dirty="0"/>
                            <a:t> into 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199512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39" name="Table 38">
                <a:extLst>
                  <a:ext uri="{FF2B5EF4-FFF2-40B4-BE49-F238E27FC236}">
                    <a16:creationId xmlns:a16="http://schemas.microsoft.com/office/drawing/2014/main" id="{6301716B-AF97-8EDA-2595-8627918226C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61485860"/>
                  </p:ext>
                </p:extLst>
              </p:nvPr>
            </p:nvGraphicFramePr>
            <p:xfrm>
              <a:off x="8306851" y="4021303"/>
              <a:ext cx="3569102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52126">
                      <a:extLst>
                        <a:ext uri="{9D8B030D-6E8A-4147-A177-3AD203B41FA5}">
                          <a16:colId xmlns:a16="http://schemas.microsoft.com/office/drawing/2014/main" val="2440724301"/>
                        </a:ext>
                      </a:extLst>
                    </a:gridCol>
                    <a:gridCol w="2516976">
                      <a:extLst>
                        <a:ext uri="{9D8B030D-6E8A-4147-A177-3AD203B41FA5}">
                          <a16:colId xmlns:a16="http://schemas.microsoft.com/office/drawing/2014/main" val="242196293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42211" t="-6667" r="-1005" b="-2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534506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205" t="-110345" r="-242169" b="-1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42211" t="-110345" r="-1005" b="-1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76965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205" t="-203333" r="-242169" b="-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42211" t="-203333" r="-1005" b="-2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0199512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3" name="Oval 42">
            <a:extLst>
              <a:ext uri="{FF2B5EF4-FFF2-40B4-BE49-F238E27FC236}">
                <a16:creationId xmlns:a16="http://schemas.microsoft.com/office/drawing/2014/main" id="{CB6BD896-3F64-06C0-1618-0021CC61B48C}"/>
              </a:ext>
            </a:extLst>
          </p:cNvPr>
          <p:cNvSpPr/>
          <p:nvPr/>
        </p:nvSpPr>
        <p:spPr>
          <a:xfrm>
            <a:off x="11078755" y="4813248"/>
            <a:ext cx="224391" cy="24725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DCCB39E-02A5-37B3-F0FA-AFAA19DDC8B6}"/>
              </a:ext>
            </a:extLst>
          </p:cNvPr>
          <p:cNvSpPr txBox="1"/>
          <p:nvPr/>
        </p:nvSpPr>
        <p:spPr>
          <a:xfrm>
            <a:off x="8179782" y="5159896"/>
            <a:ext cx="4057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Immediately send measurement results.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6" name="Table 45">
                <a:extLst>
                  <a:ext uri="{FF2B5EF4-FFF2-40B4-BE49-F238E27FC236}">
                    <a16:creationId xmlns:a16="http://schemas.microsoft.com/office/drawing/2014/main" id="{F9F5E020-8CFF-51CD-D7D2-88B459C3E3B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94306894"/>
                  </p:ext>
                </p:extLst>
              </p:nvPr>
            </p:nvGraphicFramePr>
            <p:xfrm>
              <a:off x="217263" y="3979969"/>
              <a:ext cx="3582305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04755">
                      <a:extLst>
                        <a:ext uri="{9D8B030D-6E8A-4147-A177-3AD203B41FA5}">
                          <a16:colId xmlns:a16="http://schemas.microsoft.com/office/drawing/2014/main" val="2440724301"/>
                        </a:ext>
                      </a:extLst>
                    </a:gridCol>
                    <a:gridCol w="2777550">
                      <a:extLst>
                        <a:ext uri="{9D8B030D-6E8A-4147-A177-3AD203B41FA5}">
                          <a16:colId xmlns:a16="http://schemas.microsoft.com/office/drawing/2014/main" val="242196293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When Alice gets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534506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Measure       in std basis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576965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Measure       in conj. basis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199512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6" name="Table 45">
                <a:extLst>
                  <a:ext uri="{FF2B5EF4-FFF2-40B4-BE49-F238E27FC236}">
                    <a16:creationId xmlns:a16="http://schemas.microsoft.com/office/drawing/2014/main" id="{F9F5E020-8CFF-51CD-D7D2-88B459C3E3B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94306894"/>
                  </p:ext>
                </p:extLst>
              </p:nvPr>
            </p:nvGraphicFramePr>
            <p:xfrm>
              <a:off x="217263" y="3979969"/>
              <a:ext cx="3582305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04755">
                      <a:extLst>
                        <a:ext uri="{9D8B030D-6E8A-4147-A177-3AD203B41FA5}">
                          <a16:colId xmlns:a16="http://schemas.microsoft.com/office/drawing/2014/main" val="2440724301"/>
                        </a:ext>
                      </a:extLst>
                    </a:gridCol>
                    <a:gridCol w="2777550">
                      <a:extLst>
                        <a:ext uri="{9D8B030D-6E8A-4147-A177-3AD203B41FA5}">
                          <a16:colId xmlns:a16="http://schemas.microsoft.com/office/drawing/2014/main" val="242196293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29680" t="-6897" r="-913" b="-2310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534506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563" t="-103333" r="-345313" b="-1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Measure       in std basis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576965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563" t="-210345" r="-345313" b="-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Measure       in conj. basis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199512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7" name="Oval 46">
            <a:extLst>
              <a:ext uri="{FF2B5EF4-FFF2-40B4-BE49-F238E27FC236}">
                <a16:creationId xmlns:a16="http://schemas.microsoft.com/office/drawing/2014/main" id="{06142EC5-7A7E-A6AB-84B2-80EFA7825809}"/>
              </a:ext>
            </a:extLst>
          </p:cNvPr>
          <p:cNvSpPr/>
          <p:nvPr/>
        </p:nvSpPr>
        <p:spPr>
          <a:xfrm>
            <a:off x="1973426" y="4410969"/>
            <a:ext cx="224391" cy="2472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C0C3316-95E9-BC7F-F87E-7E99B2289FFE}"/>
              </a:ext>
            </a:extLst>
          </p:cNvPr>
          <p:cNvSpPr txBox="1"/>
          <p:nvPr/>
        </p:nvSpPr>
        <p:spPr>
          <a:xfrm>
            <a:off x="98030" y="5158028"/>
            <a:ext cx="4057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Immediately send measurement results.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4E6E5A2-FD59-0ABE-3D1A-0029A6F78D17}"/>
              </a:ext>
            </a:extLst>
          </p:cNvPr>
          <p:cNvCxnSpPr/>
          <p:nvPr/>
        </p:nvCxnSpPr>
        <p:spPr>
          <a:xfrm flipH="1" flipV="1">
            <a:off x="4994701" y="3221561"/>
            <a:ext cx="2097702" cy="1435471"/>
          </a:xfrm>
          <a:prstGeom prst="line">
            <a:avLst/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0226400-6D9B-488E-66AE-68865A0C7FCC}"/>
              </a:ext>
            </a:extLst>
          </p:cNvPr>
          <p:cNvCxnSpPr/>
          <p:nvPr/>
        </p:nvCxnSpPr>
        <p:spPr>
          <a:xfrm flipH="1" flipV="1">
            <a:off x="4926756" y="3291309"/>
            <a:ext cx="2097702" cy="1435471"/>
          </a:xfrm>
          <a:prstGeom prst="line">
            <a:avLst/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DD29D48-1B23-9DDC-CE9E-19158FD99E1E}"/>
              </a:ext>
            </a:extLst>
          </p:cNvPr>
          <p:cNvCxnSpPr>
            <a:cxnSpLocks/>
          </p:cNvCxnSpPr>
          <p:nvPr/>
        </p:nvCxnSpPr>
        <p:spPr>
          <a:xfrm flipV="1">
            <a:off x="4925120" y="3317365"/>
            <a:ext cx="1953430" cy="1401263"/>
          </a:xfrm>
          <a:prstGeom prst="line">
            <a:avLst/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F1DB627-05E1-9F88-72FC-2C595A342B2A}"/>
              </a:ext>
            </a:extLst>
          </p:cNvPr>
          <p:cNvCxnSpPr>
            <a:cxnSpLocks/>
          </p:cNvCxnSpPr>
          <p:nvPr/>
        </p:nvCxnSpPr>
        <p:spPr>
          <a:xfrm flipV="1">
            <a:off x="4965905" y="3399504"/>
            <a:ext cx="1972910" cy="1415237"/>
          </a:xfrm>
          <a:prstGeom prst="line">
            <a:avLst/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68" name="Picture 7167">
            <a:extLst>
              <a:ext uri="{FF2B5EF4-FFF2-40B4-BE49-F238E27FC236}">
                <a16:creationId xmlns:a16="http://schemas.microsoft.com/office/drawing/2014/main" id="{9FCBE22C-2153-D479-8F90-566E8A3A4C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2528" y="2404548"/>
            <a:ext cx="564605" cy="1067811"/>
          </a:xfrm>
          <a:prstGeom prst="rect">
            <a:avLst/>
          </a:prstGeom>
        </p:spPr>
      </p:pic>
      <p:pic>
        <p:nvPicPr>
          <p:cNvPr id="7169" name="Picture 7168">
            <a:extLst>
              <a:ext uri="{FF2B5EF4-FFF2-40B4-BE49-F238E27FC236}">
                <a16:creationId xmlns:a16="http://schemas.microsoft.com/office/drawing/2014/main" id="{1372FEB5-578B-D487-264A-E131E0D6E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481" y="2560039"/>
            <a:ext cx="781453" cy="839465"/>
          </a:xfrm>
          <a:prstGeom prst="rect">
            <a:avLst/>
          </a:prstGeom>
        </p:spPr>
      </p:pic>
      <p:sp>
        <p:nvSpPr>
          <p:cNvPr id="7171" name="Oval 7170">
            <a:extLst>
              <a:ext uri="{FF2B5EF4-FFF2-40B4-BE49-F238E27FC236}">
                <a16:creationId xmlns:a16="http://schemas.microsoft.com/office/drawing/2014/main" id="{0D18CC50-8806-5557-9B92-14193D1672FD}"/>
              </a:ext>
            </a:extLst>
          </p:cNvPr>
          <p:cNvSpPr/>
          <p:nvPr/>
        </p:nvSpPr>
        <p:spPr>
          <a:xfrm>
            <a:off x="1973425" y="4785000"/>
            <a:ext cx="224391" cy="2472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4816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C0DD8-B7C4-DF4D-2F42-4A7541C2B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C14BF-E7FE-E019-C40C-5F6557EA9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Entanglement attacks on QPV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84F0FE2-02C4-F743-9C6F-D36D856F2C55}"/>
              </a:ext>
            </a:extLst>
          </p:cNvPr>
          <p:cNvCxnSpPr>
            <a:cxnSpLocks/>
          </p:cNvCxnSpPr>
          <p:nvPr/>
        </p:nvCxnSpPr>
        <p:spPr>
          <a:xfrm flipV="1">
            <a:off x="3154938" y="5423528"/>
            <a:ext cx="1065433" cy="725279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9D30E72-7BC6-A945-1FB1-7DBB56F5A209}"/>
              </a:ext>
            </a:extLst>
          </p:cNvPr>
          <p:cNvCxnSpPr>
            <a:cxnSpLocks/>
          </p:cNvCxnSpPr>
          <p:nvPr/>
        </p:nvCxnSpPr>
        <p:spPr>
          <a:xfrm flipH="1" flipV="1">
            <a:off x="7660296" y="5318562"/>
            <a:ext cx="1220630" cy="762974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F744FDC-0C4E-A7BD-0642-15B02E64A29C}"/>
              </a:ext>
            </a:extLst>
          </p:cNvPr>
          <p:cNvCxnSpPr>
            <a:cxnSpLocks/>
          </p:cNvCxnSpPr>
          <p:nvPr/>
        </p:nvCxnSpPr>
        <p:spPr>
          <a:xfrm flipH="1" flipV="1">
            <a:off x="2855182" y="1863316"/>
            <a:ext cx="1397000" cy="845485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0557DBD-D8F9-8B26-8399-9CDAF982B43F}"/>
              </a:ext>
            </a:extLst>
          </p:cNvPr>
          <p:cNvCxnSpPr>
            <a:cxnSpLocks/>
          </p:cNvCxnSpPr>
          <p:nvPr/>
        </p:nvCxnSpPr>
        <p:spPr>
          <a:xfrm flipV="1">
            <a:off x="7939820" y="1711811"/>
            <a:ext cx="1320964" cy="923765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B7737FF-435B-0F3E-245F-C3171D3BEB21}"/>
                  </a:ext>
                </a:extLst>
              </p:cNvPr>
              <p:cNvSpPr txBox="1"/>
              <p:nvPr/>
            </p:nvSpPr>
            <p:spPr>
              <a:xfrm>
                <a:off x="2819307" y="6111028"/>
                <a:ext cx="4360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B7737FF-435B-0F3E-245F-C3171D3BEB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307" y="6111028"/>
                <a:ext cx="436017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A0A18993-2930-27ED-F5FF-8D1EBF6D5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917" y="5311395"/>
            <a:ext cx="781453" cy="83946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BBCCEF3-F218-9814-3496-ACC1823DBE0A}"/>
                  </a:ext>
                </a:extLst>
              </p:cNvPr>
              <p:cNvSpPr txBox="1"/>
              <p:nvPr/>
            </p:nvSpPr>
            <p:spPr>
              <a:xfrm>
                <a:off x="8384270" y="6060639"/>
                <a:ext cx="17530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d>
                        <m:dPr>
                          <m:begChr m:val="|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BBCCEF3-F218-9814-3496-ACC1823DBE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4270" y="6060639"/>
                <a:ext cx="1753027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id="{1764BD3E-A8AD-D834-8528-27C870C1A8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5987" y="5197223"/>
            <a:ext cx="564605" cy="1067811"/>
          </a:xfrm>
          <a:prstGeom prst="rect">
            <a:avLst/>
          </a:prstGeom>
        </p:spPr>
      </p:pic>
      <p:pic>
        <p:nvPicPr>
          <p:cNvPr id="7170" name="Picture 2" descr="Wavy Lines Images | Free Photos, PNG Stickers, Wallpapers &amp; Backgrounds -  rawpixel">
            <a:extLst>
              <a:ext uri="{FF2B5EF4-FFF2-40B4-BE49-F238E27FC236}">
                <a16:creationId xmlns:a16="http://schemas.microsoft.com/office/drawing/2014/main" id="{AC4720F8-7BD0-24D5-2FDD-BC15D21F29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54" t="42741" r="11763" b="41484"/>
          <a:stretch/>
        </p:blipFill>
        <p:spPr bwMode="auto">
          <a:xfrm>
            <a:off x="4887636" y="4924529"/>
            <a:ext cx="2256744" cy="22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55EB0620-7F4E-DA3B-F661-096FCB3BE99E}"/>
              </a:ext>
            </a:extLst>
          </p:cNvPr>
          <p:cNvSpPr/>
          <p:nvPr/>
        </p:nvSpPr>
        <p:spPr>
          <a:xfrm>
            <a:off x="7106588" y="4828417"/>
            <a:ext cx="224391" cy="24725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738B39F-0B0D-977A-6FBB-F52AD13627F4}"/>
              </a:ext>
            </a:extLst>
          </p:cNvPr>
          <p:cNvSpPr/>
          <p:nvPr/>
        </p:nvSpPr>
        <p:spPr>
          <a:xfrm>
            <a:off x="4775440" y="4828416"/>
            <a:ext cx="224391" cy="2472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9" name="Table 38">
                <a:extLst>
                  <a:ext uri="{FF2B5EF4-FFF2-40B4-BE49-F238E27FC236}">
                    <a16:creationId xmlns:a16="http://schemas.microsoft.com/office/drawing/2014/main" id="{06BD78C6-32DE-51A9-14E0-B08E9D3D953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36223456"/>
                  </p:ext>
                </p:extLst>
              </p:nvPr>
            </p:nvGraphicFramePr>
            <p:xfrm>
              <a:off x="8306851" y="4021303"/>
              <a:ext cx="3569102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52126">
                      <a:extLst>
                        <a:ext uri="{9D8B030D-6E8A-4147-A177-3AD203B41FA5}">
                          <a16:colId xmlns:a16="http://schemas.microsoft.com/office/drawing/2014/main" val="2440724301"/>
                        </a:ext>
                      </a:extLst>
                    </a:gridCol>
                    <a:gridCol w="2516976">
                      <a:extLst>
                        <a:ext uri="{9D8B030D-6E8A-4147-A177-3AD203B41FA5}">
                          <a16:colId xmlns:a16="http://schemas.microsoft.com/office/drawing/2014/main" val="242196293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When Bob gets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,|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⟩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534506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Measure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|"/>
                                  <m:endChr m:val="⟩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oMath>
                          </a14:m>
                          <a:r>
                            <a:rPr lang="en-US" dirty="0"/>
                            <a:t> in std basis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576965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Teleport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|"/>
                                  <m:endChr m:val="⟩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oMath>
                          </a14:m>
                          <a:r>
                            <a:rPr lang="en-US" dirty="0"/>
                            <a:t> into 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199512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39" name="Table 38">
                <a:extLst>
                  <a:ext uri="{FF2B5EF4-FFF2-40B4-BE49-F238E27FC236}">
                    <a16:creationId xmlns:a16="http://schemas.microsoft.com/office/drawing/2014/main" id="{06BD78C6-32DE-51A9-14E0-B08E9D3D953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36223456"/>
                  </p:ext>
                </p:extLst>
              </p:nvPr>
            </p:nvGraphicFramePr>
            <p:xfrm>
              <a:off x="8306851" y="4021303"/>
              <a:ext cx="3569102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52126">
                      <a:extLst>
                        <a:ext uri="{9D8B030D-6E8A-4147-A177-3AD203B41FA5}">
                          <a16:colId xmlns:a16="http://schemas.microsoft.com/office/drawing/2014/main" val="2440724301"/>
                        </a:ext>
                      </a:extLst>
                    </a:gridCol>
                    <a:gridCol w="2516976">
                      <a:extLst>
                        <a:ext uri="{9D8B030D-6E8A-4147-A177-3AD203B41FA5}">
                          <a16:colId xmlns:a16="http://schemas.microsoft.com/office/drawing/2014/main" val="242196293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42211" t="-6667" r="-1005" b="-2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534506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205" t="-110345" r="-242169" b="-1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42211" t="-110345" r="-1005" b="-1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76965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205" t="-203333" r="-242169" b="-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42211" t="-203333" r="-1005" b="-2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0199512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3" name="Oval 42">
            <a:extLst>
              <a:ext uri="{FF2B5EF4-FFF2-40B4-BE49-F238E27FC236}">
                <a16:creationId xmlns:a16="http://schemas.microsoft.com/office/drawing/2014/main" id="{FDFE5EBE-C42D-E545-C6AE-B4BEBDA3F2FC}"/>
              </a:ext>
            </a:extLst>
          </p:cNvPr>
          <p:cNvSpPr/>
          <p:nvPr/>
        </p:nvSpPr>
        <p:spPr>
          <a:xfrm>
            <a:off x="11078755" y="4813248"/>
            <a:ext cx="224391" cy="24725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CE5B765-7346-897A-F4A6-9AC4DE55CC38}"/>
              </a:ext>
            </a:extLst>
          </p:cNvPr>
          <p:cNvSpPr txBox="1"/>
          <p:nvPr/>
        </p:nvSpPr>
        <p:spPr>
          <a:xfrm>
            <a:off x="8179782" y="5159896"/>
            <a:ext cx="4057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Immediately send measurement results.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6" name="Table 45">
                <a:extLst>
                  <a:ext uri="{FF2B5EF4-FFF2-40B4-BE49-F238E27FC236}">
                    <a16:creationId xmlns:a16="http://schemas.microsoft.com/office/drawing/2014/main" id="{0459E943-C01B-F180-B7DB-3A13553D6A3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13687000"/>
                  </p:ext>
                </p:extLst>
              </p:nvPr>
            </p:nvGraphicFramePr>
            <p:xfrm>
              <a:off x="217263" y="3979969"/>
              <a:ext cx="3582305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04755">
                      <a:extLst>
                        <a:ext uri="{9D8B030D-6E8A-4147-A177-3AD203B41FA5}">
                          <a16:colId xmlns:a16="http://schemas.microsoft.com/office/drawing/2014/main" val="2440724301"/>
                        </a:ext>
                      </a:extLst>
                    </a:gridCol>
                    <a:gridCol w="2777550">
                      <a:extLst>
                        <a:ext uri="{9D8B030D-6E8A-4147-A177-3AD203B41FA5}">
                          <a16:colId xmlns:a16="http://schemas.microsoft.com/office/drawing/2014/main" val="242196293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When Alice gets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534506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Measure       in std basis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576965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Measure       in conj. basis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199512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6" name="Table 45">
                <a:extLst>
                  <a:ext uri="{FF2B5EF4-FFF2-40B4-BE49-F238E27FC236}">
                    <a16:creationId xmlns:a16="http://schemas.microsoft.com/office/drawing/2014/main" id="{0459E943-C01B-F180-B7DB-3A13553D6A3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13687000"/>
                  </p:ext>
                </p:extLst>
              </p:nvPr>
            </p:nvGraphicFramePr>
            <p:xfrm>
              <a:off x="217263" y="3979969"/>
              <a:ext cx="3582305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04755">
                      <a:extLst>
                        <a:ext uri="{9D8B030D-6E8A-4147-A177-3AD203B41FA5}">
                          <a16:colId xmlns:a16="http://schemas.microsoft.com/office/drawing/2014/main" val="2440724301"/>
                        </a:ext>
                      </a:extLst>
                    </a:gridCol>
                    <a:gridCol w="2777550">
                      <a:extLst>
                        <a:ext uri="{9D8B030D-6E8A-4147-A177-3AD203B41FA5}">
                          <a16:colId xmlns:a16="http://schemas.microsoft.com/office/drawing/2014/main" val="242196293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29680" t="-6897" r="-913" b="-2310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534506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563" t="-103333" r="-345313" b="-1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Measure       in std basis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576965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563" t="-210345" r="-345313" b="-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Measure       in conj. basis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199512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7" name="Oval 46">
            <a:extLst>
              <a:ext uri="{FF2B5EF4-FFF2-40B4-BE49-F238E27FC236}">
                <a16:creationId xmlns:a16="http://schemas.microsoft.com/office/drawing/2014/main" id="{C11C2E55-7843-FDA2-7E7E-D2AB487A04E1}"/>
              </a:ext>
            </a:extLst>
          </p:cNvPr>
          <p:cNvSpPr/>
          <p:nvPr/>
        </p:nvSpPr>
        <p:spPr>
          <a:xfrm>
            <a:off x="1973426" y="4410969"/>
            <a:ext cx="224391" cy="2472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2505857-61B6-C760-9F88-ED2596F165EC}"/>
              </a:ext>
            </a:extLst>
          </p:cNvPr>
          <p:cNvSpPr txBox="1"/>
          <p:nvPr/>
        </p:nvSpPr>
        <p:spPr>
          <a:xfrm>
            <a:off x="98030" y="5158028"/>
            <a:ext cx="4057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Immediately send measurement results.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6BB6F76-FF20-21CB-47F8-BE4DB8275EE6}"/>
              </a:ext>
            </a:extLst>
          </p:cNvPr>
          <p:cNvCxnSpPr/>
          <p:nvPr/>
        </p:nvCxnSpPr>
        <p:spPr>
          <a:xfrm flipH="1" flipV="1">
            <a:off x="4994701" y="3221561"/>
            <a:ext cx="2097702" cy="1435471"/>
          </a:xfrm>
          <a:prstGeom prst="line">
            <a:avLst/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B714650-8B81-A448-D977-86A38DF3CA6E}"/>
              </a:ext>
            </a:extLst>
          </p:cNvPr>
          <p:cNvCxnSpPr/>
          <p:nvPr/>
        </p:nvCxnSpPr>
        <p:spPr>
          <a:xfrm flipH="1" flipV="1">
            <a:off x="4926756" y="3291309"/>
            <a:ext cx="2097702" cy="1435471"/>
          </a:xfrm>
          <a:prstGeom prst="line">
            <a:avLst/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BD69318-0D1B-39FD-3B87-97F034453A6F}"/>
              </a:ext>
            </a:extLst>
          </p:cNvPr>
          <p:cNvCxnSpPr>
            <a:cxnSpLocks/>
          </p:cNvCxnSpPr>
          <p:nvPr/>
        </p:nvCxnSpPr>
        <p:spPr>
          <a:xfrm flipV="1">
            <a:off x="4925120" y="3317365"/>
            <a:ext cx="1953430" cy="1401263"/>
          </a:xfrm>
          <a:prstGeom prst="line">
            <a:avLst/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2E85D29-8874-EE98-4DA1-8DBA3241133C}"/>
              </a:ext>
            </a:extLst>
          </p:cNvPr>
          <p:cNvCxnSpPr>
            <a:cxnSpLocks/>
          </p:cNvCxnSpPr>
          <p:nvPr/>
        </p:nvCxnSpPr>
        <p:spPr>
          <a:xfrm flipV="1">
            <a:off x="4965905" y="3399504"/>
            <a:ext cx="1972910" cy="1415237"/>
          </a:xfrm>
          <a:prstGeom prst="line">
            <a:avLst/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68" name="Picture 7167">
            <a:extLst>
              <a:ext uri="{FF2B5EF4-FFF2-40B4-BE49-F238E27FC236}">
                <a16:creationId xmlns:a16="http://schemas.microsoft.com/office/drawing/2014/main" id="{CF0D8661-12C0-56EB-8A28-B055E84093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2528" y="2404548"/>
            <a:ext cx="564605" cy="1067811"/>
          </a:xfrm>
          <a:prstGeom prst="rect">
            <a:avLst/>
          </a:prstGeom>
        </p:spPr>
      </p:pic>
      <p:pic>
        <p:nvPicPr>
          <p:cNvPr id="7169" name="Picture 7168">
            <a:extLst>
              <a:ext uri="{FF2B5EF4-FFF2-40B4-BE49-F238E27FC236}">
                <a16:creationId xmlns:a16="http://schemas.microsoft.com/office/drawing/2014/main" id="{E1B5FD7D-68FC-BF06-AC6E-CF4233DD4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481" y="2560039"/>
            <a:ext cx="781453" cy="839465"/>
          </a:xfrm>
          <a:prstGeom prst="rect">
            <a:avLst/>
          </a:prstGeom>
        </p:spPr>
      </p:pic>
      <p:sp>
        <p:nvSpPr>
          <p:cNvPr id="7171" name="Oval 7170">
            <a:extLst>
              <a:ext uri="{FF2B5EF4-FFF2-40B4-BE49-F238E27FC236}">
                <a16:creationId xmlns:a16="http://schemas.microsoft.com/office/drawing/2014/main" id="{3A81761A-ADD1-F19C-240E-2B669BDBF39A}"/>
              </a:ext>
            </a:extLst>
          </p:cNvPr>
          <p:cNvSpPr/>
          <p:nvPr/>
        </p:nvSpPr>
        <p:spPr>
          <a:xfrm>
            <a:off x="1973425" y="4785000"/>
            <a:ext cx="224391" cy="2472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172" name="TextBox 7171">
                <a:extLst>
                  <a:ext uri="{FF2B5EF4-FFF2-40B4-BE49-F238E27FC236}">
                    <a16:creationId xmlns:a16="http://schemas.microsoft.com/office/drawing/2014/main" id="{627C7CA8-8E12-AA76-0C41-F42095E0A24C}"/>
                  </a:ext>
                </a:extLst>
              </p:cNvPr>
              <p:cNvSpPr txBox="1"/>
              <p:nvPr/>
            </p:nvSpPr>
            <p:spPr>
              <a:xfrm>
                <a:off x="8742179" y="2112812"/>
                <a:ext cx="3136490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, Bob will be able to copy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/>
                  <a:t> and send to Alice.</a:t>
                </a:r>
              </a:p>
            </p:txBody>
          </p:sp>
        </mc:Choice>
        <mc:Fallback>
          <p:sp>
            <p:nvSpPr>
              <p:cNvPr id="7172" name="TextBox 7171">
                <a:extLst>
                  <a:ext uri="{FF2B5EF4-FFF2-40B4-BE49-F238E27FC236}">
                    <a16:creationId xmlns:a16="http://schemas.microsoft.com/office/drawing/2014/main" id="{627C7CA8-8E12-AA76-0C41-F42095E0A2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2179" y="2112812"/>
                <a:ext cx="3136490" cy="646331"/>
              </a:xfrm>
              <a:prstGeom prst="rect">
                <a:avLst/>
              </a:prstGeom>
              <a:blipFill>
                <a:blip r:embed="rId10"/>
                <a:stretch>
                  <a:fillRect l="-1200" t="-3846" b="-1538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56982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1A070-2AC7-CB96-CBEE-3B74DC686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39C16-8488-751A-9525-D52955D3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Entanglement attacks on QPV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F902B75-E680-6CDD-F1E0-7252804310B8}"/>
              </a:ext>
            </a:extLst>
          </p:cNvPr>
          <p:cNvCxnSpPr>
            <a:cxnSpLocks/>
          </p:cNvCxnSpPr>
          <p:nvPr/>
        </p:nvCxnSpPr>
        <p:spPr>
          <a:xfrm flipV="1">
            <a:off x="3154938" y="5423528"/>
            <a:ext cx="1065433" cy="725279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C7AE5C7-D58C-447D-28AC-E9E0ABB7F880}"/>
              </a:ext>
            </a:extLst>
          </p:cNvPr>
          <p:cNvCxnSpPr>
            <a:cxnSpLocks/>
          </p:cNvCxnSpPr>
          <p:nvPr/>
        </p:nvCxnSpPr>
        <p:spPr>
          <a:xfrm flipH="1" flipV="1">
            <a:off x="7660296" y="5318562"/>
            <a:ext cx="1220630" cy="762974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42D583D-3DC1-2711-3DC4-950830B9426E}"/>
              </a:ext>
            </a:extLst>
          </p:cNvPr>
          <p:cNvCxnSpPr>
            <a:cxnSpLocks/>
          </p:cNvCxnSpPr>
          <p:nvPr/>
        </p:nvCxnSpPr>
        <p:spPr>
          <a:xfrm flipH="1" flipV="1">
            <a:off x="2855182" y="1863316"/>
            <a:ext cx="1397000" cy="845485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8E3E886-EFAF-75D1-CF0C-2F2B20CD96CA}"/>
              </a:ext>
            </a:extLst>
          </p:cNvPr>
          <p:cNvCxnSpPr>
            <a:cxnSpLocks/>
          </p:cNvCxnSpPr>
          <p:nvPr/>
        </p:nvCxnSpPr>
        <p:spPr>
          <a:xfrm flipV="1">
            <a:off x="7939820" y="1711811"/>
            <a:ext cx="1320964" cy="923765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50BF894-1BE0-9B70-ECB7-7F2D972D42A2}"/>
                  </a:ext>
                </a:extLst>
              </p:cNvPr>
              <p:cNvSpPr txBox="1"/>
              <p:nvPr/>
            </p:nvSpPr>
            <p:spPr>
              <a:xfrm>
                <a:off x="2819307" y="6111028"/>
                <a:ext cx="4360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50BF894-1BE0-9B70-ECB7-7F2D972D42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307" y="6111028"/>
                <a:ext cx="436017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51F09AE2-2D1C-0BE0-1AE1-36F9F1DD8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917" y="5311395"/>
            <a:ext cx="781453" cy="83946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490E84B-B5AF-0944-3E0D-C9EB7657EF19}"/>
                  </a:ext>
                </a:extLst>
              </p:cNvPr>
              <p:cNvSpPr txBox="1"/>
              <p:nvPr/>
            </p:nvSpPr>
            <p:spPr>
              <a:xfrm>
                <a:off x="8384270" y="6060639"/>
                <a:ext cx="17530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d>
                        <m:dPr>
                          <m:begChr m:val="|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490E84B-B5AF-0944-3E0D-C9EB7657EF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4270" y="6060639"/>
                <a:ext cx="1753027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id="{1E26F0FB-89D1-8149-C137-F19DB1814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5987" y="5197223"/>
            <a:ext cx="564605" cy="1067811"/>
          </a:xfrm>
          <a:prstGeom prst="rect">
            <a:avLst/>
          </a:prstGeom>
        </p:spPr>
      </p:pic>
      <p:pic>
        <p:nvPicPr>
          <p:cNvPr id="7170" name="Picture 2" descr="Wavy Lines Images | Free Photos, PNG Stickers, Wallpapers &amp; Backgrounds -  rawpixel">
            <a:extLst>
              <a:ext uri="{FF2B5EF4-FFF2-40B4-BE49-F238E27FC236}">
                <a16:creationId xmlns:a16="http://schemas.microsoft.com/office/drawing/2014/main" id="{3ABA3CE9-FFD3-995E-5088-D049B41485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54" t="42741" r="11763" b="41484"/>
          <a:stretch/>
        </p:blipFill>
        <p:spPr bwMode="auto">
          <a:xfrm>
            <a:off x="4887636" y="4924529"/>
            <a:ext cx="2256744" cy="22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364E6BBE-ECD9-6C61-31EB-EFBAF926914E}"/>
              </a:ext>
            </a:extLst>
          </p:cNvPr>
          <p:cNvSpPr/>
          <p:nvPr/>
        </p:nvSpPr>
        <p:spPr>
          <a:xfrm>
            <a:off x="7106588" y="4828417"/>
            <a:ext cx="224391" cy="24725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CB175AB-5317-3ECC-E6D1-0419BA070FF8}"/>
              </a:ext>
            </a:extLst>
          </p:cNvPr>
          <p:cNvSpPr/>
          <p:nvPr/>
        </p:nvSpPr>
        <p:spPr>
          <a:xfrm>
            <a:off x="4775440" y="4828416"/>
            <a:ext cx="224391" cy="2472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9" name="Table 38">
                <a:extLst>
                  <a:ext uri="{FF2B5EF4-FFF2-40B4-BE49-F238E27FC236}">
                    <a16:creationId xmlns:a16="http://schemas.microsoft.com/office/drawing/2014/main" id="{C44934BF-D4E2-9CC4-75C9-666E47D7430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85447465"/>
                  </p:ext>
                </p:extLst>
              </p:nvPr>
            </p:nvGraphicFramePr>
            <p:xfrm>
              <a:off x="8306851" y="4021303"/>
              <a:ext cx="3569102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52126">
                      <a:extLst>
                        <a:ext uri="{9D8B030D-6E8A-4147-A177-3AD203B41FA5}">
                          <a16:colId xmlns:a16="http://schemas.microsoft.com/office/drawing/2014/main" val="2440724301"/>
                        </a:ext>
                      </a:extLst>
                    </a:gridCol>
                    <a:gridCol w="2516976">
                      <a:extLst>
                        <a:ext uri="{9D8B030D-6E8A-4147-A177-3AD203B41FA5}">
                          <a16:colId xmlns:a16="http://schemas.microsoft.com/office/drawing/2014/main" val="242196293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When Bob gets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,|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⟩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534506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Measure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|"/>
                                  <m:endChr m:val="⟩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oMath>
                          </a14:m>
                          <a:r>
                            <a:rPr lang="en-US" dirty="0"/>
                            <a:t> in std basis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576965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Teleport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|"/>
                                  <m:endChr m:val="⟩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oMath>
                          </a14:m>
                          <a:r>
                            <a:rPr lang="en-US" dirty="0"/>
                            <a:t> into 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199512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39" name="Table 38">
                <a:extLst>
                  <a:ext uri="{FF2B5EF4-FFF2-40B4-BE49-F238E27FC236}">
                    <a16:creationId xmlns:a16="http://schemas.microsoft.com/office/drawing/2014/main" id="{C44934BF-D4E2-9CC4-75C9-666E47D7430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85447465"/>
                  </p:ext>
                </p:extLst>
              </p:nvPr>
            </p:nvGraphicFramePr>
            <p:xfrm>
              <a:off x="8306851" y="4021303"/>
              <a:ext cx="3569102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52126">
                      <a:extLst>
                        <a:ext uri="{9D8B030D-6E8A-4147-A177-3AD203B41FA5}">
                          <a16:colId xmlns:a16="http://schemas.microsoft.com/office/drawing/2014/main" val="2440724301"/>
                        </a:ext>
                      </a:extLst>
                    </a:gridCol>
                    <a:gridCol w="2516976">
                      <a:extLst>
                        <a:ext uri="{9D8B030D-6E8A-4147-A177-3AD203B41FA5}">
                          <a16:colId xmlns:a16="http://schemas.microsoft.com/office/drawing/2014/main" val="242196293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42211" t="-6667" r="-1005" b="-2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534506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205" t="-110345" r="-242169" b="-1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42211" t="-110345" r="-1005" b="-1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76965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205" t="-203333" r="-242169" b="-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42211" t="-203333" r="-1005" b="-2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0199512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3" name="Oval 42">
            <a:extLst>
              <a:ext uri="{FF2B5EF4-FFF2-40B4-BE49-F238E27FC236}">
                <a16:creationId xmlns:a16="http://schemas.microsoft.com/office/drawing/2014/main" id="{FDAB8E48-6DC8-DA10-D539-5B72D59DF909}"/>
              </a:ext>
            </a:extLst>
          </p:cNvPr>
          <p:cNvSpPr/>
          <p:nvPr/>
        </p:nvSpPr>
        <p:spPr>
          <a:xfrm>
            <a:off x="11078755" y="4813248"/>
            <a:ext cx="224391" cy="24725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980FCA6-6963-594E-2A85-DD0ACFDAA5F4}"/>
              </a:ext>
            </a:extLst>
          </p:cNvPr>
          <p:cNvSpPr txBox="1"/>
          <p:nvPr/>
        </p:nvSpPr>
        <p:spPr>
          <a:xfrm>
            <a:off x="8179782" y="5159896"/>
            <a:ext cx="4057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Immediately send measurement results.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6" name="Table 45">
                <a:extLst>
                  <a:ext uri="{FF2B5EF4-FFF2-40B4-BE49-F238E27FC236}">
                    <a16:creationId xmlns:a16="http://schemas.microsoft.com/office/drawing/2014/main" id="{D4287E15-980A-157E-9A4D-1AFF391C275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17705398"/>
                  </p:ext>
                </p:extLst>
              </p:nvPr>
            </p:nvGraphicFramePr>
            <p:xfrm>
              <a:off x="217263" y="3979969"/>
              <a:ext cx="3582305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04755">
                      <a:extLst>
                        <a:ext uri="{9D8B030D-6E8A-4147-A177-3AD203B41FA5}">
                          <a16:colId xmlns:a16="http://schemas.microsoft.com/office/drawing/2014/main" val="2440724301"/>
                        </a:ext>
                      </a:extLst>
                    </a:gridCol>
                    <a:gridCol w="2777550">
                      <a:extLst>
                        <a:ext uri="{9D8B030D-6E8A-4147-A177-3AD203B41FA5}">
                          <a16:colId xmlns:a16="http://schemas.microsoft.com/office/drawing/2014/main" val="242196293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When Alice gets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534506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Measure       in std basis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576965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Measure       in conj. basis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199512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6" name="Table 45">
                <a:extLst>
                  <a:ext uri="{FF2B5EF4-FFF2-40B4-BE49-F238E27FC236}">
                    <a16:creationId xmlns:a16="http://schemas.microsoft.com/office/drawing/2014/main" id="{D4287E15-980A-157E-9A4D-1AFF391C275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17705398"/>
                  </p:ext>
                </p:extLst>
              </p:nvPr>
            </p:nvGraphicFramePr>
            <p:xfrm>
              <a:off x="217263" y="3979969"/>
              <a:ext cx="3582305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04755">
                      <a:extLst>
                        <a:ext uri="{9D8B030D-6E8A-4147-A177-3AD203B41FA5}">
                          <a16:colId xmlns:a16="http://schemas.microsoft.com/office/drawing/2014/main" val="2440724301"/>
                        </a:ext>
                      </a:extLst>
                    </a:gridCol>
                    <a:gridCol w="2777550">
                      <a:extLst>
                        <a:ext uri="{9D8B030D-6E8A-4147-A177-3AD203B41FA5}">
                          <a16:colId xmlns:a16="http://schemas.microsoft.com/office/drawing/2014/main" val="242196293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29680" t="-6897" r="-913" b="-2310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534506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563" t="-103333" r="-345313" b="-1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Measure       in std basis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576965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563" t="-210345" r="-345313" b="-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Measure       in conj. basis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199512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7" name="Oval 46">
            <a:extLst>
              <a:ext uri="{FF2B5EF4-FFF2-40B4-BE49-F238E27FC236}">
                <a16:creationId xmlns:a16="http://schemas.microsoft.com/office/drawing/2014/main" id="{48FD437A-6A59-B57E-7DAC-9C8BF172F29B}"/>
              </a:ext>
            </a:extLst>
          </p:cNvPr>
          <p:cNvSpPr/>
          <p:nvPr/>
        </p:nvSpPr>
        <p:spPr>
          <a:xfrm>
            <a:off x="1973426" y="4410969"/>
            <a:ext cx="224391" cy="2472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2551829-0D2D-AE40-CA87-6F7C7907F27D}"/>
              </a:ext>
            </a:extLst>
          </p:cNvPr>
          <p:cNvSpPr txBox="1"/>
          <p:nvPr/>
        </p:nvSpPr>
        <p:spPr>
          <a:xfrm>
            <a:off x="98030" y="5158028"/>
            <a:ext cx="4057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Immediately send measurement results.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0146520-9B1E-DB0D-F67B-81CFF15E34FF}"/>
              </a:ext>
            </a:extLst>
          </p:cNvPr>
          <p:cNvCxnSpPr/>
          <p:nvPr/>
        </p:nvCxnSpPr>
        <p:spPr>
          <a:xfrm flipH="1" flipV="1">
            <a:off x="4994701" y="3221561"/>
            <a:ext cx="2097702" cy="1435471"/>
          </a:xfrm>
          <a:prstGeom prst="line">
            <a:avLst/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7D79EE1-774C-08B5-F65D-C3EEB11F0398}"/>
              </a:ext>
            </a:extLst>
          </p:cNvPr>
          <p:cNvCxnSpPr/>
          <p:nvPr/>
        </p:nvCxnSpPr>
        <p:spPr>
          <a:xfrm flipH="1" flipV="1">
            <a:off x="4926756" y="3291309"/>
            <a:ext cx="2097702" cy="1435471"/>
          </a:xfrm>
          <a:prstGeom prst="line">
            <a:avLst/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0064735-771B-487F-F740-5F8B24C0AE25}"/>
              </a:ext>
            </a:extLst>
          </p:cNvPr>
          <p:cNvCxnSpPr>
            <a:cxnSpLocks/>
          </p:cNvCxnSpPr>
          <p:nvPr/>
        </p:nvCxnSpPr>
        <p:spPr>
          <a:xfrm flipV="1">
            <a:off x="4925120" y="3317365"/>
            <a:ext cx="1953430" cy="1401263"/>
          </a:xfrm>
          <a:prstGeom prst="line">
            <a:avLst/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C2F83E0-2005-877E-4E7D-7522D2EDA7BF}"/>
              </a:ext>
            </a:extLst>
          </p:cNvPr>
          <p:cNvCxnSpPr>
            <a:cxnSpLocks/>
          </p:cNvCxnSpPr>
          <p:nvPr/>
        </p:nvCxnSpPr>
        <p:spPr>
          <a:xfrm flipV="1">
            <a:off x="4965905" y="3399504"/>
            <a:ext cx="1972910" cy="1415237"/>
          </a:xfrm>
          <a:prstGeom prst="line">
            <a:avLst/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68" name="Picture 7167">
            <a:extLst>
              <a:ext uri="{FF2B5EF4-FFF2-40B4-BE49-F238E27FC236}">
                <a16:creationId xmlns:a16="http://schemas.microsoft.com/office/drawing/2014/main" id="{E6B6A535-A26A-905E-C221-8E8549367A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2528" y="2404548"/>
            <a:ext cx="564605" cy="1067811"/>
          </a:xfrm>
          <a:prstGeom prst="rect">
            <a:avLst/>
          </a:prstGeom>
        </p:spPr>
      </p:pic>
      <p:pic>
        <p:nvPicPr>
          <p:cNvPr id="7169" name="Picture 7168">
            <a:extLst>
              <a:ext uri="{FF2B5EF4-FFF2-40B4-BE49-F238E27FC236}">
                <a16:creationId xmlns:a16="http://schemas.microsoft.com/office/drawing/2014/main" id="{49C3FB74-8C0A-24B9-32DE-38F5E90FF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481" y="2560039"/>
            <a:ext cx="781453" cy="839465"/>
          </a:xfrm>
          <a:prstGeom prst="rect">
            <a:avLst/>
          </a:prstGeom>
        </p:spPr>
      </p:pic>
      <p:sp>
        <p:nvSpPr>
          <p:cNvPr id="7171" name="Oval 7170">
            <a:extLst>
              <a:ext uri="{FF2B5EF4-FFF2-40B4-BE49-F238E27FC236}">
                <a16:creationId xmlns:a16="http://schemas.microsoft.com/office/drawing/2014/main" id="{76437E54-4D23-9CC1-E84A-0C2733833355}"/>
              </a:ext>
            </a:extLst>
          </p:cNvPr>
          <p:cNvSpPr/>
          <p:nvPr/>
        </p:nvSpPr>
        <p:spPr>
          <a:xfrm>
            <a:off x="1973425" y="4785000"/>
            <a:ext cx="224391" cy="2472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172" name="TextBox 7171">
                <a:extLst>
                  <a:ext uri="{FF2B5EF4-FFF2-40B4-BE49-F238E27FC236}">
                    <a16:creationId xmlns:a16="http://schemas.microsoft.com/office/drawing/2014/main" id="{D845C5ED-B603-128C-7BF7-CE12F273368B}"/>
                  </a:ext>
                </a:extLst>
              </p:cNvPr>
              <p:cNvSpPr txBox="1"/>
              <p:nvPr/>
            </p:nvSpPr>
            <p:spPr>
              <a:xfrm>
                <a:off x="8512055" y="1405877"/>
                <a:ext cx="3363898" cy="23083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dirty="0"/>
                  <a:t> is teleported to Alice, who measures in correct basis. However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/>
                  <a:t> is masked by Bob’s correction bits. </a:t>
                </a:r>
              </a:p>
              <a:p>
                <a:endParaRPr lang="en-US" dirty="0"/>
              </a:p>
              <a:p>
                <a:r>
                  <a:rPr lang="en-US" dirty="0"/>
                  <a:t>After exchanging measurement outcomes, Alice and Bob can reconstruct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>
          <p:sp>
            <p:nvSpPr>
              <p:cNvPr id="7172" name="TextBox 7171">
                <a:extLst>
                  <a:ext uri="{FF2B5EF4-FFF2-40B4-BE49-F238E27FC236}">
                    <a16:creationId xmlns:a16="http://schemas.microsoft.com/office/drawing/2014/main" id="{D845C5ED-B603-128C-7BF7-CE12F27336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2055" y="1405877"/>
                <a:ext cx="3363898" cy="2308324"/>
              </a:xfrm>
              <a:prstGeom prst="rect">
                <a:avLst/>
              </a:prstGeom>
              <a:blipFill>
                <a:blip r:embed="rId10"/>
                <a:stretch>
                  <a:fillRect l="-1124" t="-1093" b="-327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58146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7D509D-D523-BCFA-9A01-04F21DCDF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CF53E-B0A9-4F26-B416-A4D54AB88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Entanglement attacks on QPV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0AFB1FEF-3DCB-27BD-6BA8-3366088EE1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832869"/>
                <a:ext cx="10515600" cy="8552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b="1" u="sng" dirty="0"/>
                  <a:t>Theorem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-BB84  can be spoofed using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ad>
                          <m:radPr>
                            <m:degHide m:val="on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func>
                              <m:func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func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rad>
                      </m:sup>
                    </m:sSup>
                  </m:oMath>
                </a14:m>
                <a:r>
                  <a:rPr lang="en-US" sz="2400" dirty="0"/>
                  <a:t> qubits of entanglement for all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/>
                  <a:t>-bit Boolean functions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0AFB1FEF-3DCB-27BD-6BA8-3366088EE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32869"/>
                <a:ext cx="10515600" cy="855299"/>
              </a:xfrm>
              <a:prstGeom prst="rect">
                <a:avLst/>
              </a:prstGeom>
              <a:blipFill>
                <a:blip r:embed="rId2"/>
                <a:stretch>
                  <a:fillRect l="-843" t="-1449" b="-1014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212A48ED-33B7-1C5A-56AB-1CCC243E7D74}"/>
              </a:ext>
            </a:extLst>
          </p:cNvPr>
          <p:cNvSpPr txBox="1"/>
          <p:nvPr/>
        </p:nvSpPr>
        <p:spPr>
          <a:xfrm>
            <a:off x="9258961" y="2764311"/>
            <a:ext cx="22890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Allerstorfer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, et al. 2024)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95F48B-C8A1-8081-4ED6-23F3B3ECA7C8}"/>
              </a:ext>
            </a:extLst>
          </p:cNvPr>
          <p:cNvSpPr txBox="1"/>
          <p:nvPr/>
        </p:nvSpPr>
        <p:spPr>
          <a:xfrm>
            <a:off x="838200" y="3455634"/>
            <a:ext cx="10709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attack is highly nontrivial; it is a complicated teleportation-based attack that uses a breakthrough in classical cryptography about secure multiparty computation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(Liu,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Vaikuntanathan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2017)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C17C810D-2139-2830-1121-6EF8197128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5079478"/>
                <a:ext cx="10515600" cy="8552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b="1" u="sng" dirty="0"/>
                  <a:t>Theorem</a:t>
                </a:r>
                <a:r>
                  <a:rPr lang="en-US" sz="2400" dirty="0"/>
                  <a:t>: There exists a Boolean function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such that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-BB84  cannot be spoofed with less than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~</m:t>
                    </m:r>
                    <m:func>
                      <m:func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r>
                  <a:rPr lang="en-US" sz="2400" dirty="0"/>
                  <a:t> qubits of entanglement.</a:t>
                </a:r>
              </a:p>
            </p:txBody>
          </p:sp>
        </mc:Choice>
        <mc:Fallback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C17C810D-2139-2830-1121-6EF8197128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079478"/>
                <a:ext cx="10515600" cy="855299"/>
              </a:xfrm>
              <a:prstGeom prst="rect">
                <a:avLst/>
              </a:prstGeom>
              <a:blipFill>
                <a:blip r:embed="rId3"/>
                <a:stretch>
                  <a:fillRect l="-843" t="-7143" b="-285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743F41CF-A27B-57D4-F5A6-DC93DFD9E02F}"/>
              </a:ext>
            </a:extLst>
          </p:cNvPr>
          <p:cNvSpPr txBox="1"/>
          <p:nvPr/>
        </p:nvSpPr>
        <p:spPr>
          <a:xfrm>
            <a:off x="8436077" y="5962933"/>
            <a:ext cx="31684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(Bluhm,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Christandl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Speelman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2021)</a:t>
            </a:r>
          </a:p>
        </p:txBody>
      </p:sp>
    </p:spTree>
    <p:extLst>
      <p:ext uri="{BB962C8B-B14F-4D97-AF65-F5344CB8AC3E}">
        <p14:creationId xmlns:p14="http://schemas.microsoft.com/office/powerpoint/2010/main" val="367750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F42DD-AE0E-7C91-5FE6-8889AA8F1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594C3-F44F-6AD6-A441-DC3ED458E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Entanglement attacks on QPV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Content Placeholder 2">
                <a:extLst>
                  <a:ext uri="{FF2B5EF4-FFF2-40B4-BE49-F238E27FC236}">
                    <a16:creationId xmlns:a16="http://schemas.microsoft.com/office/drawing/2014/main" id="{5D247A92-77B0-6C8E-BF04-CC0D5A2D825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2676832"/>
                <a:ext cx="10515600" cy="8552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b="1" u="sng" dirty="0"/>
                  <a:t>Open question</a:t>
                </a:r>
                <a:r>
                  <a:rPr lang="en-US" sz="2400" dirty="0"/>
                  <a:t>: Is there a Boolean function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such that spoofing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-BB84  requires exponential amounts of entanglement?</a:t>
                </a:r>
              </a:p>
            </p:txBody>
          </p:sp>
        </mc:Choice>
        <mc:Fallback>
          <p:sp>
            <p:nvSpPr>
              <p:cNvPr id="27" name="Content Placeholder 2">
                <a:extLst>
                  <a:ext uri="{FF2B5EF4-FFF2-40B4-BE49-F238E27FC236}">
                    <a16:creationId xmlns:a16="http://schemas.microsoft.com/office/drawing/2014/main" id="{5D247A92-77B0-6C8E-BF04-CC0D5A2D82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676832"/>
                <a:ext cx="10515600" cy="855299"/>
              </a:xfrm>
              <a:prstGeom prst="rect">
                <a:avLst/>
              </a:prstGeom>
              <a:blipFill>
                <a:blip r:embed="rId2"/>
                <a:stretch>
                  <a:fillRect l="-843" t="-8696" b="-434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BE65EFE-BED2-65DF-5D77-4F2A1A49499C}"/>
              </a:ext>
            </a:extLst>
          </p:cNvPr>
          <p:cNvSpPr txBox="1"/>
          <p:nvPr/>
        </p:nvSpPr>
        <p:spPr>
          <a:xfrm>
            <a:off x="838200" y="4181168"/>
            <a:ext cx="10515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question is immensely difficult, because of unexpected and deep connections to complexity theory and cryptography.</a:t>
            </a:r>
          </a:p>
        </p:txBody>
      </p:sp>
    </p:spTree>
    <p:extLst>
      <p:ext uri="{BB962C8B-B14F-4D97-AF65-F5344CB8AC3E}">
        <p14:creationId xmlns:p14="http://schemas.microsoft.com/office/powerpoint/2010/main" val="124494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9D36C-9DC6-A40C-7EC0-CE8E1E43D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4D4F8526-BAB5-94AE-353D-A9FCDE732E14}"/>
              </a:ext>
            </a:extLst>
          </p:cNvPr>
          <p:cNvSpPr/>
          <p:nvPr/>
        </p:nvSpPr>
        <p:spPr>
          <a:xfrm>
            <a:off x="3186113" y="2743201"/>
            <a:ext cx="5343525" cy="16859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505E8D-C175-AA44-4CC7-7B082B2A699B}"/>
              </a:ext>
            </a:extLst>
          </p:cNvPr>
          <p:cNvSpPr txBox="1"/>
          <p:nvPr/>
        </p:nvSpPr>
        <p:spPr>
          <a:xfrm>
            <a:off x="3829050" y="3047554"/>
            <a:ext cx="3800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Quantum Position Verification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A32EEE7-0E85-685E-6E7F-1501B1643C7F}"/>
              </a:ext>
            </a:extLst>
          </p:cNvPr>
          <p:cNvSpPr/>
          <p:nvPr/>
        </p:nvSpPr>
        <p:spPr>
          <a:xfrm>
            <a:off x="238125" y="185738"/>
            <a:ext cx="5343524" cy="2535139"/>
          </a:xfrm>
          <a:prstGeom prst="ellipse">
            <a:avLst/>
          </a:pr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7DCA72-5033-A3B8-088D-DFFD10D839CC}"/>
              </a:ext>
            </a:extLst>
          </p:cNvPr>
          <p:cNvSpPr txBox="1"/>
          <p:nvPr/>
        </p:nvSpPr>
        <p:spPr>
          <a:xfrm>
            <a:off x="170273" y="869229"/>
            <a:ext cx="3800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Holography and quantum gravity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CA1F897-50CD-6CF7-06EC-FDE7A549AFBA}"/>
              </a:ext>
            </a:extLst>
          </p:cNvPr>
          <p:cNvSpPr/>
          <p:nvPr/>
        </p:nvSpPr>
        <p:spPr>
          <a:xfrm>
            <a:off x="638174" y="4733479"/>
            <a:ext cx="4362451" cy="1685925"/>
          </a:xfrm>
          <a:prstGeom prst="ellipse">
            <a:avLst/>
          </a:pr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5FF32A-CAA4-AA87-1F82-D6AAC2B0CCC2}"/>
              </a:ext>
            </a:extLst>
          </p:cNvPr>
          <p:cNvSpPr txBox="1"/>
          <p:nvPr/>
        </p:nvSpPr>
        <p:spPr>
          <a:xfrm>
            <a:off x="141643" y="4994130"/>
            <a:ext cx="3800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Quantum</a:t>
            </a:r>
            <a:br>
              <a:rPr lang="en-US" sz="3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Cryptography</a:t>
            </a:r>
          </a:p>
        </p:txBody>
      </p:sp>
      <p:pic>
        <p:nvPicPr>
          <p:cNvPr id="1028" name="Picture 4" descr="string theory - AdS/CFT spacetime visualization - Physics Stack Exchange">
            <a:extLst>
              <a:ext uri="{FF2B5EF4-FFF2-40B4-BE49-F238E27FC236}">
                <a16:creationId xmlns:a16="http://schemas.microsoft.com/office/drawing/2014/main" id="{956607CE-21B6-E421-BD88-90FC6487FE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39" r="9044"/>
          <a:stretch/>
        </p:blipFill>
        <p:spPr bwMode="auto">
          <a:xfrm>
            <a:off x="3626668" y="610344"/>
            <a:ext cx="1078681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210+ Executable Stock Illustrations, Royalty-Free Vector Graphics &amp; Clip Art  - iStock">
            <a:extLst>
              <a:ext uri="{FF2B5EF4-FFF2-40B4-BE49-F238E27FC236}">
                <a16:creationId xmlns:a16="http://schemas.microsoft.com/office/drawing/2014/main" id="{58AF93D6-4498-2DA3-2B23-223478A7E7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5" t="13855" r="21486" b="15395"/>
          <a:stretch/>
        </p:blipFill>
        <p:spPr bwMode="auto">
          <a:xfrm>
            <a:off x="3829050" y="5255308"/>
            <a:ext cx="482336" cy="59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6,800+ Atom Clipart Stock Illustrations, Royalty-Free Vector Graphics &amp;  Clip Art - iStock">
            <a:extLst>
              <a:ext uri="{FF2B5EF4-FFF2-40B4-BE49-F238E27FC236}">
                <a16:creationId xmlns:a16="http://schemas.microsoft.com/office/drawing/2014/main" id="{C5DBC668-B626-73C5-E79E-9371E0660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75000"/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14" b="91176" l="9804" r="89706">
                        <a14:foregroundMark x1="37582" y1="20425" x2="46732" y2="9314"/>
                        <a14:foregroundMark x1="46732" y1="9314" x2="54248" y2="10458"/>
                        <a14:foregroundMark x1="41013" y1="89542" x2="56046" y2="91176"/>
                        <a14:foregroundMark x1="56046" y1="91176" x2="57680" y2="87092"/>
                        <a14:foregroundMark x1="53843" y1="48233" x2="55556" y2="47876"/>
                        <a14:foregroundMark x1="50852" y1="48856" x2="52119" y2="48592"/>
                        <a14:foregroundMark x1="47712" y1="49510" x2="50852" y2="48856"/>
                        <a14:backgroundMark x1="49510" y1="48856" x2="49510" y2="48856"/>
                        <a14:backgroundMark x1="50000" y1="52288" x2="53431" y2="49183"/>
                        <a14:backgroundMark x1="53431" y1="48856" x2="52288" y2="48856"/>
                        <a14:backgroundMark x1="51471" y1="50000" x2="53431" y2="48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587" y="4994130"/>
            <a:ext cx="1189829" cy="118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Non-local quantum computation - Wikipedia">
            <a:extLst>
              <a:ext uri="{FF2B5EF4-FFF2-40B4-BE49-F238E27FC236}">
                <a16:creationId xmlns:a16="http://schemas.microsoft.com/office/drawing/2014/main" id="{88BCB4AE-C7BA-5F5C-EAE3-5EF7BFE58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815" y="1555848"/>
            <a:ext cx="2112192" cy="107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8E515B2-4F5C-460E-464D-62D6A68125DC}"/>
              </a:ext>
            </a:extLst>
          </p:cNvPr>
          <p:cNvSpPr/>
          <p:nvPr/>
        </p:nvSpPr>
        <p:spPr>
          <a:xfrm>
            <a:off x="7591423" y="470892"/>
            <a:ext cx="4200527" cy="2272307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014F43-F81E-3120-AD86-4ACD4CC9A08A}"/>
              </a:ext>
            </a:extLst>
          </p:cNvPr>
          <p:cNvSpPr txBox="1"/>
          <p:nvPr/>
        </p:nvSpPr>
        <p:spPr>
          <a:xfrm>
            <a:off x="7629525" y="577601"/>
            <a:ext cx="42005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Nonlocal</a:t>
            </a:r>
            <a:br>
              <a:rPr lang="en-US" sz="3200" dirty="0"/>
            </a:br>
            <a:r>
              <a:rPr lang="en-US" sz="3200" dirty="0"/>
              <a:t>Quantum Computation</a:t>
            </a:r>
          </a:p>
        </p:txBody>
      </p:sp>
      <p:sp>
        <p:nvSpPr>
          <p:cNvPr id="9" name="Up-Down Arrow 8">
            <a:extLst>
              <a:ext uri="{FF2B5EF4-FFF2-40B4-BE49-F238E27FC236}">
                <a16:creationId xmlns:a16="http://schemas.microsoft.com/office/drawing/2014/main" id="{0A59768A-28B7-2893-368C-39DF86C44E5E}"/>
              </a:ext>
            </a:extLst>
          </p:cNvPr>
          <p:cNvSpPr/>
          <p:nvPr/>
        </p:nvSpPr>
        <p:spPr>
          <a:xfrm rot="1800000">
            <a:off x="8000999" y="2439247"/>
            <a:ext cx="542925" cy="915337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0" descr="Explained: P vs. NP | MIT News | Massachusetts Institute of Technology">
            <a:extLst>
              <a:ext uri="{FF2B5EF4-FFF2-40B4-BE49-F238E27FC236}">
                <a16:creationId xmlns:a16="http://schemas.microsoft.com/office/drawing/2014/main" id="{6DDE2845-19E2-CAF5-D73F-074F63B94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71" y="5023298"/>
            <a:ext cx="1259681" cy="83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9FC16490-752F-ED45-4A4C-C0F83BCCE0C9}"/>
              </a:ext>
            </a:extLst>
          </p:cNvPr>
          <p:cNvSpPr/>
          <p:nvPr/>
        </p:nvSpPr>
        <p:spPr>
          <a:xfrm>
            <a:off x="7015163" y="4451450"/>
            <a:ext cx="4938716" cy="1935658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4D753C-7101-6E6D-FB25-2B8C63EB09E6}"/>
              </a:ext>
            </a:extLst>
          </p:cNvPr>
          <p:cNvSpPr txBox="1"/>
          <p:nvPr/>
        </p:nvSpPr>
        <p:spPr>
          <a:xfrm>
            <a:off x="7991473" y="4891088"/>
            <a:ext cx="42005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Computational</a:t>
            </a:r>
            <a:br>
              <a:rPr lang="en-US" sz="3200" dirty="0"/>
            </a:br>
            <a:r>
              <a:rPr lang="en-US" sz="3200" dirty="0"/>
              <a:t>Complexity Theory</a:t>
            </a:r>
          </a:p>
        </p:txBody>
      </p:sp>
      <p:sp>
        <p:nvSpPr>
          <p:cNvPr id="21" name="Up-Down Arrow 20">
            <a:extLst>
              <a:ext uri="{FF2B5EF4-FFF2-40B4-BE49-F238E27FC236}">
                <a16:creationId xmlns:a16="http://schemas.microsoft.com/office/drawing/2014/main" id="{659DD9A9-09BD-96B6-0BE3-2AEB554D322C}"/>
              </a:ext>
            </a:extLst>
          </p:cNvPr>
          <p:cNvSpPr/>
          <p:nvPr/>
        </p:nvSpPr>
        <p:spPr>
          <a:xfrm rot="8100000">
            <a:off x="7518643" y="3993782"/>
            <a:ext cx="542925" cy="915337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1976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80BBA-E672-BB93-552B-CF11E31DD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90006" cy="1325563"/>
          </a:xfrm>
        </p:spPr>
        <p:txBody>
          <a:bodyPr/>
          <a:lstStyle/>
          <a:p>
            <a:r>
              <a:rPr lang="en-US" dirty="0"/>
              <a:t>Connections with complexity and cryptography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21876A-1FD0-D06E-EEAB-627DAD71F2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118304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Quantum key distribution (QKD) gets its security from laws of quantum physics, </a:t>
                </a:r>
                <a:br>
                  <a:rPr lang="en-US" sz="2400" dirty="0"/>
                </a:br>
                <a:r>
                  <a:rPr lang="en-US" sz="2400" dirty="0"/>
                  <a:t>not unproven mathematical conjectures (such as hardness of factoring integers or </a:t>
                </a:r>
                <a:br>
                  <a:rPr lang="en-US" sz="2400" dirty="0"/>
                </a:br>
                <a:r>
                  <a:rPr lang="en-US" sz="2400" dirty="0"/>
                  <a:t>P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NP).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21876A-1FD0-D06E-EEAB-627DAD71F2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1183046"/>
              </a:xfrm>
              <a:blipFill>
                <a:blip r:embed="rId2"/>
                <a:stretch>
                  <a:fillRect l="-965" t="-6316" b="-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7062426-B81F-CE4D-FEBB-CC61DB2391C2}"/>
              </a:ext>
            </a:extLst>
          </p:cNvPr>
          <p:cNvSpPr txBox="1">
            <a:spLocks/>
          </p:cNvSpPr>
          <p:nvPr/>
        </p:nvSpPr>
        <p:spPr>
          <a:xfrm>
            <a:off x="838200" y="3143608"/>
            <a:ext cx="10515600" cy="886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Though QPV resembles QKD, it has deeper and unavoidable connections to computational complexity and cryptography.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96838553-089B-7AEB-96BD-F8FF600EAD2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4258742"/>
                <a:ext cx="10515600" cy="8552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b="1" u="sng" dirty="0"/>
                  <a:t>Theorem</a:t>
                </a:r>
                <a:r>
                  <a:rPr lang="en-US" sz="2400" dirty="0"/>
                  <a:t>: If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 admits a </a:t>
                </a:r>
                <a:r>
                  <a:rPr lang="en-US" sz="2400" b="1" i="1" dirty="0"/>
                  <a:t>classical Private Simultaneous Messages </a:t>
                </a:r>
                <a:r>
                  <a:rPr lang="en-US" sz="2400" dirty="0"/>
                  <a:t>protocol with complexity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400" dirty="0"/>
                  <a:t>, then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-BB84  can be spoofed using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qubits of entanglement.</a:t>
                </a:r>
              </a:p>
            </p:txBody>
          </p:sp>
        </mc:Choice>
        <mc:Fallback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96838553-089B-7AEB-96BD-F8FF600EAD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258742"/>
                <a:ext cx="10515600" cy="855299"/>
              </a:xfrm>
              <a:prstGeom prst="rect">
                <a:avLst/>
              </a:prstGeom>
              <a:blipFill>
                <a:blip r:embed="rId3"/>
                <a:stretch>
                  <a:fillRect l="-843" t="-8696" b="-289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B0F54E1E-0176-8FC7-BF1A-BE6EEC82BF2C}"/>
              </a:ext>
            </a:extLst>
          </p:cNvPr>
          <p:cNvSpPr txBox="1"/>
          <p:nvPr/>
        </p:nvSpPr>
        <p:spPr>
          <a:xfrm>
            <a:off x="9902974" y="5112344"/>
            <a:ext cx="22890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Allerstorfer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, et al. 2024)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45DEF9F-4DF7-5E93-A852-EF8E06666A13}"/>
              </a:ext>
            </a:extLst>
          </p:cNvPr>
          <p:cNvSpPr txBox="1">
            <a:spLocks/>
          </p:cNvSpPr>
          <p:nvPr/>
        </p:nvSpPr>
        <p:spPr>
          <a:xfrm>
            <a:off x="838200" y="5450898"/>
            <a:ext cx="10515600" cy="1258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PSM = model of secure multiparty computation in classical cryptography. </a:t>
            </a:r>
            <a:br>
              <a:rPr lang="en-US" sz="2400" dirty="0"/>
            </a:br>
            <a:r>
              <a:rPr lang="en-US" sz="2400" dirty="0"/>
              <a:t>Existence of functions requiring exponential PSM complexity is longstanding </a:t>
            </a:r>
            <a:br>
              <a:rPr lang="en-US" sz="2400" dirty="0"/>
            </a:br>
            <a:r>
              <a:rPr lang="en-US" sz="2400" dirty="0"/>
              <a:t>open question.</a:t>
            </a:r>
          </a:p>
        </p:txBody>
      </p:sp>
    </p:spTree>
    <p:extLst>
      <p:ext uri="{BB962C8B-B14F-4D97-AF65-F5344CB8AC3E}">
        <p14:creationId xmlns:p14="http://schemas.microsoft.com/office/powerpoint/2010/main" val="424506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C409E-6F8B-6A07-EABB-11D94BBCB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Explained: P vs. NP | MIT News | Massachusetts Institute of Technology">
            <a:extLst>
              <a:ext uri="{FF2B5EF4-FFF2-40B4-BE49-F238E27FC236}">
                <a16:creationId xmlns:a16="http://schemas.microsoft.com/office/drawing/2014/main" id="{9425CA0A-2925-B9DD-860B-FDB4C1E95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71" y="5023298"/>
            <a:ext cx="1259681" cy="83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n-local quantum computation - Wikipedia">
            <a:extLst>
              <a:ext uri="{FF2B5EF4-FFF2-40B4-BE49-F238E27FC236}">
                <a16:creationId xmlns:a16="http://schemas.microsoft.com/office/drawing/2014/main" id="{ACB8C417-FDCC-E303-D8F2-8ED3825CD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815" y="1555848"/>
            <a:ext cx="2112192" cy="107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8087AA8-C46C-94C4-44B7-42898D012E56}"/>
              </a:ext>
            </a:extLst>
          </p:cNvPr>
          <p:cNvSpPr/>
          <p:nvPr/>
        </p:nvSpPr>
        <p:spPr>
          <a:xfrm>
            <a:off x="3186113" y="2743201"/>
            <a:ext cx="5343525" cy="16859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99A5C4-B497-942F-7F6C-EABD64505FB7}"/>
              </a:ext>
            </a:extLst>
          </p:cNvPr>
          <p:cNvSpPr txBox="1"/>
          <p:nvPr/>
        </p:nvSpPr>
        <p:spPr>
          <a:xfrm>
            <a:off x="3829050" y="3047554"/>
            <a:ext cx="3800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Quantum Position Verification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29ACE14-D93C-6692-9396-9AB5AE55BD6E}"/>
              </a:ext>
            </a:extLst>
          </p:cNvPr>
          <p:cNvSpPr/>
          <p:nvPr/>
        </p:nvSpPr>
        <p:spPr>
          <a:xfrm>
            <a:off x="238125" y="185738"/>
            <a:ext cx="5343524" cy="2535139"/>
          </a:xfrm>
          <a:prstGeom prst="ellipse">
            <a:avLst/>
          </a:pr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9E9031-E6B7-39CB-135D-595F76F3B31D}"/>
              </a:ext>
            </a:extLst>
          </p:cNvPr>
          <p:cNvSpPr txBox="1"/>
          <p:nvPr/>
        </p:nvSpPr>
        <p:spPr>
          <a:xfrm>
            <a:off x="170273" y="869229"/>
            <a:ext cx="3800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Holography and quantum gravity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FB9200C-61B8-2A30-35E9-B28ED46A2F40}"/>
              </a:ext>
            </a:extLst>
          </p:cNvPr>
          <p:cNvSpPr/>
          <p:nvPr/>
        </p:nvSpPr>
        <p:spPr>
          <a:xfrm>
            <a:off x="638174" y="4733479"/>
            <a:ext cx="4362451" cy="1685925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ABE9B9-87BA-86E3-599D-C347A5493EFC}"/>
              </a:ext>
            </a:extLst>
          </p:cNvPr>
          <p:cNvSpPr txBox="1"/>
          <p:nvPr/>
        </p:nvSpPr>
        <p:spPr>
          <a:xfrm>
            <a:off x="141643" y="4994130"/>
            <a:ext cx="3800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Quantum</a:t>
            </a:r>
            <a:br>
              <a:rPr lang="en-US" sz="3200" dirty="0"/>
            </a:br>
            <a:r>
              <a:rPr lang="en-US" sz="3200" dirty="0"/>
              <a:t>Cryptography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9DF61D3-8671-BB86-B800-0B1ECC097F84}"/>
              </a:ext>
            </a:extLst>
          </p:cNvPr>
          <p:cNvSpPr/>
          <p:nvPr/>
        </p:nvSpPr>
        <p:spPr>
          <a:xfrm>
            <a:off x="7591423" y="470892"/>
            <a:ext cx="4200527" cy="2272307"/>
          </a:xfrm>
          <a:prstGeom prst="ellipse">
            <a:avLst/>
          </a:pr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231C80-CEFA-3A55-2106-A2CEE493DDE3}"/>
              </a:ext>
            </a:extLst>
          </p:cNvPr>
          <p:cNvSpPr txBox="1"/>
          <p:nvPr/>
        </p:nvSpPr>
        <p:spPr>
          <a:xfrm>
            <a:off x="7629525" y="577601"/>
            <a:ext cx="42005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Nonlocal</a:t>
            </a:r>
            <a:br>
              <a:rPr lang="en-US" sz="3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Quantum Computation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8DA707C-3CA1-74B3-DEA5-FAA26B617697}"/>
              </a:ext>
            </a:extLst>
          </p:cNvPr>
          <p:cNvSpPr/>
          <p:nvPr/>
        </p:nvSpPr>
        <p:spPr>
          <a:xfrm>
            <a:off x="7015163" y="4451450"/>
            <a:ext cx="4938716" cy="1935658"/>
          </a:xfrm>
          <a:prstGeom prst="ellipse">
            <a:avLst/>
          </a:pr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22ADC2-635C-9E6E-FA93-F54C010E9488}"/>
              </a:ext>
            </a:extLst>
          </p:cNvPr>
          <p:cNvSpPr txBox="1"/>
          <p:nvPr/>
        </p:nvSpPr>
        <p:spPr>
          <a:xfrm>
            <a:off x="7991473" y="4891088"/>
            <a:ext cx="42005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Computational</a:t>
            </a:r>
            <a:br>
              <a:rPr lang="en-US" sz="3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Complexity Theory</a:t>
            </a:r>
          </a:p>
        </p:txBody>
      </p:sp>
      <p:pic>
        <p:nvPicPr>
          <p:cNvPr id="1028" name="Picture 4" descr="string theory - AdS/CFT spacetime visualization - Physics Stack Exchange">
            <a:extLst>
              <a:ext uri="{FF2B5EF4-FFF2-40B4-BE49-F238E27FC236}">
                <a16:creationId xmlns:a16="http://schemas.microsoft.com/office/drawing/2014/main" id="{3DB9F9E8-CF50-8984-742D-88327C3C7E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39" r="9044"/>
          <a:stretch/>
        </p:blipFill>
        <p:spPr bwMode="auto">
          <a:xfrm>
            <a:off x="3626668" y="610344"/>
            <a:ext cx="1078681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210+ Executable Stock Illustrations, Royalty-Free Vector Graphics &amp; Clip Art  - iStock">
            <a:extLst>
              <a:ext uri="{FF2B5EF4-FFF2-40B4-BE49-F238E27FC236}">
                <a16:creationId xmlns:a16="http://schemas.microsoft.com/office/drawing/2014/main" id="{3B151CB8-785A-6005-91CA-D434B88AAA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5" t="13855" r="21486" b="15395"/>
          <a:stretch/>
        </p:blipFill>
        <p:spPr bwMode="auto">
          <a:xfrm>
            <a:off x="3829050" y="5255308"/>
            <a:ext cx="482336" cy="59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6,800+ Atom Clipart Stock Illustrations, Royalty-Free Vector Graphics &amp;  Clip Art - iStock">
            <a:extLst>
              <a:ext uri="{FF2B5EF4-FFF2-40B4-BE49-F238E27FC236}">
                <a16:creationId xmlns:a16="http://schemas.microsoft.com/office/drawing/2014/main" id="{35D7B840-4AF3-9F5C-484E-201C33DCB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70000"/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14" b="91176" l="9804" r="89706">
                        <a14:foregroundMark x1="37582" y1="20425" x2="46732" y2="9314"/>
                        <a14:foregroundMark x1="46732" y1="9314" x2="54248" y2="10458"/>
                        <a14:foregroundMark x1="41013" y1="89542" x2="56046" y2="91176"/>
                        <a14:foregroundMark x1="56046" y1="91176" x2="57680" y2="87092"/>
                        <a14:foregroundMark x1="53843" y1="48233" x2="55556" y2="47876"/>
                        <a14:foregroundMark x1="50852" y1="48856" x2="52119" y2="48592"/>
                        <a14:foregroundMark x1="47712" y1="49510" x2="50852" y2="48856"/>
                        <a14:backgroundMark x1="49510" y1="48856" x2="49510" y2="48856"/>
                        <a14:backgroundMark x1="50000" y1="52288" x2="53431" y2="49183"/>
                        <a14:backgroundMark x1="53431" y1="48856" x2="52288" y2="48856"/>
                        <a14:backgroundMark x1="51471" y1="50000" x2="53431" y2="48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587" y="4994130"/>
            <a:ext cx="1189829" cy="118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Up-Down Arrow 22">
            <a:extLst>
              <a:ext uri="{FF2B5EF4-FFF2-40B4-BE49-F238E27FC236}">
                <a16:creationId xmlns:a16="http://schemas.microsoft.com/office/drawing/2014/main" id="{F1CE6EF9-3549-6D41-F358-46D6A6F68B0B}"/>
              </a:ext>
            </a:extLst>
          </p:cNvPr>
          <p:cNvSpPr/>
          <p:nvPr/>
        </p:nvSpPr>
        <p:spPr>
          <a:xfrm rot="13500000">
            <a:off x="3557587" y="4089180"/>
            <a:ext cx="542925" cy="915337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7635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FC0BF-775A-730A-E00E-1F5D05A63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69E5B-BA6B-DECD-71F9-C10B9F3B4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90006" cy="1325563"/>
          </a:xfrm>
        </p:spPr>
        <p:txBody>
          <a:bodyPr/>
          <a:lstStyle/>
          <a:p>
            <a:r>
              <a:rPr lang="en-US" dirty="0"/>
              <a:t>Connections with complexity and cryptography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ED44E201-B017-4D7D-9147-A77422A605D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927822"/>
                <a:ext cx="10515600" cy="125820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b="1" u="sng" dirty="0"/>
                  <a:t>Corollary</a:t>
                </a:r>
                <a:r>
                  <a:rPr lang="en-US" sz="2400" dirty="0"/>
                  <a:t>: If there is a polynomial-time computable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 such that spoofing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-BB84 requires more than polynomial qubits of entanglement, then the same function cannot be computed using logarithmic space on a classical Turing machine.</a:t>
                </a:r>
              </a:p>
            </p:txBody>
          </p:sp>
        </mc:Choice>
        <mc:Fallback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ED44E201-B017-4D7D-9147-A77422A60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927822"/>
                <a:ext cx="10515600" cy="1258208"/>
              </a:xfrm>
              <a:prstGeom prst="rect">
                <a:avLst/>
              </a:prstGeom>
              <a:blipFill>
                <a:blip r:embed="rId2"/>
                <a:stretch>
                  <a:fillRect l="-843" t="-594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A38C761-94E0-156D-1B48-814009701E3B}"/>
              </a:ext>
            </a:extLst>
          </p:cNvPr>
          <p:cNvSpPr txBox="1"/>
          <p:nvPr/>
        </p:nvSpPr>
        <p:spPr>
          <a:xfrm>
            <a:off x="9286000" y="3232239"/>
            <a:ext cx="22890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Allerstorfer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, et al. 2024)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D7F38FA8-1605-2DB0-870C-A793F98F4D1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3881001"/>
                <a:ext cx="10515600" cy="125820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dirty="0"/>
                  <a:t>This is one of the hardest open problems in computational complexity! </a:t>
                </a:r>
                <a:br>
                  <a:rPr lang="en-US" sz="2400" dirty="0"/>
                </a:br>
                <a:r>
                  <a:rPr lang="en-US" sz="2400" dirty="0"/>
                  <a:t>Not quite P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2400" dirty="0"/>
                  <a:t> NP, perhaps, but of a similar flavor. We don’t have good approaches to solving this problem.</a:t>
                </a:r>
              </a:p>
            </p:txBody>
          </p:sp>
        </mc:Choice>
        <mc:Fallback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D7F38FA8-1605-2DB0-870C-A793F98F4D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881001"/>
                <a:ext cx="10515600" cy="1258208"/>
              </a:xfrm>
              <a:prstGeom prst="rect">
                <a:avLst/>
              </a:prstGeom>
              <a:blipFill>
                <a:blip r:embed="rId3"/>
                <a:stretch>
                  <a:fillRect l="-965" t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2E61A16-7F55-D5C8-C0BC-9F3B4B73FC05}"/>
              </a:ext>
            </a:extLst>
          </p:cNvPr>
          <p:cNvSpPr txBox="1">
            <a:spLocks/>
          </p:cNvSpPr>
          <p:nvPr/>
        </p:nvSpPr>
        <p:spPr>
          <a:xfrm>
            <a:off x="2372033" y="5376343"/>
            <a:ext cx="8246806" cy="1258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Why does security of quantum position verification have anything to do with the space complexity of computing functions on classical Turing machines?!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29613A-7F42-8852-FC19-74BD4E7818D4}"/>
              </a:ext>
            </a:extLst>
          </p:cNvPr>
          <p:cNvSpPr txBox="1"/>
          <p:nvPr/>
        </p:nvSpPr>
        <p:spPr>
          <a:xfrm>
            <a:off x="1165123" y="5497616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🤔</a:t>
            </a:r>
          </a:p>
        </p:txBody>
      </p:sp>
    </p:spTree>
    <p:extLst>
      <p:ext uri="{BB962C8B-B14F-4D97-AF65-F5344CB8AC3E}">
        <p14:creationId xmlns:p14="http://schemas.microsoft.com/office/powerpoint/2010/main" val="239624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DBA31-6FD4-81E7-8EBE-AB1298B92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Nonlocal Quantum Computation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29DB6C6F-8707-20B6-0705-45DB93890F2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924665"/>
                <a:ext cx="10515600" cy="8552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b="1" u="sng" dirty="0"/>
                  <a:t>Open question</a:t>
                </a:r>
                <a:r>
                  <a:rPr lang="en-US" sz="2400" dirty="0"/>
                  <a:t>: Is there </a:t>
                </a:r>
                <a:r>
                  <a:rPr lang="en-US" sz="2400" b="1" i="1" dirty="0"/>
                  <a:t>any</a:t>
                </a:r>
                <a:r>
                  <a:rPr lang="en-US" sz="2400" dirty="0"/>
                  <a:t> QPV protocol (not just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-BB84) that is secure against exponential amounts of entanglement?</a:t>
                </a:r>
              </a:p>
            </p:txBody>
          </p:sp>
        </mc:Choice>
        <mc:Fallback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29DB6C6F-8707-20B6-0705-45DB93890F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924665"/>
                <a:ext cx="10515600" cy="855299"/>
              </a:xfrm>
              <a:prstGeom prst="rect">
                <a:avLst/>
              </a:prstGeom>
              <a:blipFill>
                <a:blip r:embed="rId2"/>
                <a:stretch>
                  <a:fillRect l="-843" t="-8696" b="-289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918B189-F004-6154-2D44-DF81E208F158}"/>
              </a:ext>
            </a:extLst>
          </p:cNvPr>
          <p:cNvSpPr txBox="1">
            <a:spLocks/>
          </p:cNvSpPr>
          <p:nvPr/>
        </p:nvSpPr>
        <p:spPr>
          <a:xfrm>
            <a:off x="838200" y="3429000"/>
            <a:ext cx="10515600" cy="8552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u="sng" dirty="0"/>
              <a:t>Theorem</a:t>
            </a:r>
            <a:r>
              <a:rPr lang="en-US" sz="2400" dirty="0"/>
              <a:t>: Assuming some unproven conjectures about type constants of Banach spaces, the answer to the above question is Yes.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01110D-44C0-705C-004E-6D3571C0D107}"/>
              </a:ext>
            </a:extLst>
          </p:cNvPr>
          <p:cNvSpPr txBox="1"/>
          <p:nvPr/>
        </p:nvSpPr>
        <p:spPr>
          <a:xfrm>
            <a:off x="9713703" y="4296637"/>
            <a:ext cx="22890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Junge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, et al. 2021)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9E0B641-247B-E934-73AD-F0F8BFF71419}"/>
              </a:ext>
            </a:extLst>
          </p:cNvPr>
          <p:cNvSpPr txBox="1">
            <a:spLocks/>
          </p:cNvSpPr>
          <p:nvPr/>
        </p:nvSpPr>
        <p:spPr>
          <a:xfrm>
            <a:off x="838200" y="4914482"/>
            <a:ext cx="10515600" cy="886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The security of QPV is equivalent to nonlocally splitting up quantum computation.</a:t>
            </a:r>
          </a:p>
        </p:txBody>
      </p:sp>
    </p:spTree>
    <p:extLst>
      <p:ext uri="{BB962C8B-B14F-4D97-AF65-F5344CB8AC3E}">
        <p14:creationId xmlns:p14="http://schemas.microsoft.com/office/powerpoint/2010/main" val="355467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2E0CB-A254-F852-0055-4E84C694F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Nonlocal Quantum Computation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5590DD-C551-D79B-9599-F64EB3BE6E33}"/>
              </a:ext>
            </a:extLst>
          </p:cNvPr>
          <p:cNvSpPr/>
          <p:nvPr/>
        </p:nvSpPr>
        <p:spPr>
          <a:xfrm>
            <a:off x="1532508" y="3340507"/>
            <a:ext cx="1445342" cy="126836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1511663-5A64-A217-45D7-D0A75ACA5DA0}"/>
              </a:ext>
            </a:extLst>
          </p:cNvPr>
          <p:cNvCxnSpPr>
            <a:cxnSpLocks/>
          </p:cNvCxnSpPr>
          <p:nvPr/>
        </p:nvCxnSpPr>
        <p:spPr>
          <a:xfrm flipH="1" flipV="1">
            <a:off x="906781" y="2514598"/>
            <a:ext cx="987062" cy="8259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AE04424-1463-8B13-1AA3-9B29F2EB9611}"/>
              </a:ext>
            </a:extLst>
          </p:cNvPr>
          <p:cNvCxnSpPr>
            <a:cxnSpLocks/>
          </p:cNvCxnSpPr>
          <p:nvPr/>
        </p:nvCxnSpPr>
        <p:spPr>
          <a:xfrm flipV="1">
            <a:off x="2671970" y="2514598"/>
            <a:ext cx="931607" cy="8259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8A07775-BF37-814E-49AC-3DCB465955B4}"/>
              </a:ext>
            </a:extLst>
          </p:cNvPr>
          <p:cNvCxnSpPr>
            <a:cxnSpLocks/>
          </p:cNvCxnSpPr>
          <p:nvPr/>
        </p:nvCxnSpPr>
        <p:spPr>
          <a:xfrm flipV="1">
            <a:off x="962236" y="4638365"/>
            <a:ext cx="931607" cy="8259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32ADEC8-6ED1-AF44-3594-071C6B55654B}"/>
              </a:ext>
            </a:extLst>
          </p:cNvPr>
          <p:cNvCxnSpPr>
            <a:cxnSpLocks/>
          </p:cNvCxnSpPr>
          <p:nvPr/>
        </p:nvCxnSpPr>
        <p:spPr>
          <a:xfrm flipH="1" flipV="1">
            <a:off x="2616515" y="4638365"/>
            <a:ext cx="987062" cy="8259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127B9D0-57F1-603A-C275-FB1A8CC469E2}"/>
              </a:ext>
            </a:extLst>
          </p:cNvPr>
          <p:cNvSpPr/>
          <p:nvPr/>
        </p:nvSpPr>
        <p:spPr>
          <a:xfrm>
            <a:off x="7748603" y="4194761"/>
            <a:ext cx="731422" cy="64186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3316D42-15BF-AE02-C9CA-1DAAAE052A7A}"/>
              </a:ext>
            </a:extLst>
          </p:cNvPr>
          <p:cNvCxnSpPr>
            <a:cxnSpLocks/>
          </p:cNvCxnSpPr>
          <p:nvPr/>
        </p:nvCxnSpPr>
        <p:spPr>
          <a:xfrm flipH="1" flipV="1">
            <a:off x="6864780" y="1888637"/>
            <a:ext cx="987062" cy="8259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88FC2CE-823A-0249-95C2-045006A1A522}"/>
              </a:ext>
            </a:extLst>
          </p:cNvPr>
          <p:cNvCxnSpPr>
            <a:cxnSpLocks/>
          </p:cNvCxnSpPr>
          <p:nvPr/>
        </p:nvCxnSpPr>
        <p:spPr>
          <a:xfrm flipV="1">
            <a:off x="10253818" y="1931731"/>
            <a:ext cx="931607" cy="8259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8742475-FC3A-BADA-23E6-0E71FBC51DD9}"/>
              </a:ext>
            </a:extLst>
          </p:cNvPr>
          <p:cNvCxnSpPr>
            <a:cxnSpLocks/>
          </p:cNvCxnSpPr>
          <p:nvPr/>
        </p:nvCxnSpPr>
        <p:spPr>
          <a:xfrm flipV="1">
            <a:off x="6920235" y="4872234"/>
            <a:ext cx="931607" cy="8259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3B56762-2953-97C4-9A81-4A0A3FCA61A1}"/>
              </a:ext>
            </a:extLst>
          </p:cNvPr>
          <p:cNvCxnSpPr>
            <a:cxnSpLocks/>
          </p:cNvCxnSpPr>
          <p:nvPr/>
        </p:nvCxnSpPr>
        <p:spPr>
          <a:xfrm flipH="1" flipV="1">
            <a:off x="10253818" y="4886981"/>
            <a:ext cx="987062" cy="8259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D257183A-CB05-8226-671F-5180B549AA27}"/>
              </a:ext>
            </a:extLst>
          </p:cNvPr>
          <p:cNvSpPr/>
          <p:nvPr/>
        </p:nvSpPr>
        <p:spPr>
          <a:xfrm>
            <a:off x="9654147" y="4194761"/>
            <a:ext cx="731422" cy="64186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92A31BA-8C4A-04A9-56D5-E9620F940098}"/>
              </a:ext>
            </a:extLst>
          </p:cNvPr>
          <p:cNvSpPr/>
          <p:nvPr/>
        </p:nvSpPr>
        <p:spPr>
          <a:xfrm>
            <a:off x="7748603" y="2757640"/>
            <a:ext cx="731422" cy="64186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F61F33D-4AA3-B497-80CE-94CB6F513213}"/>
              </a:ext>
            </a:extLst>
          </p:cNvPr>
          <p:cNvSpPr/>
          <p:nvPr/>
        </p:nvSpPr>
        <p:spPr>
          <a:xfrm>
            <a:off x="9654147" y="2757640"/>
            <a:ext cx="731422" cy="64186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Curved Connector 26">
            <a:extLst>
              <a:ext uri="{FF2B5EF4-FFF2-40B4-BE49-F238E27FC236}">
                <a16:creationId xmlns:a16="http://schemas.microsoft.com/office/drawing/2014/main" id="{F20FFC9E-2D3A-DBE0-DD2B-9A282CD24C26}"/>
              </a:ext>
            </a:extLst>
          </p:cNvPr>
          <p:cNvCxnSpPr>
            <a:stCxn id="15" idx="0"/>
            <a:endCxn id="23" idx="2"/>
          </p:cNvCxnSpPr>
          <p:nvPr/>
        </p:nvCxnSpPr>
        <p:spPr>
          <a:xfrm rot="5400000" flipH="1" flipV="1">
            <a:off x="8669456" y="2844359"/>
            <a:ext cx="795261" cy="1905544"/>
          </a:xfrm>
          <a:prstGeom prst="curvedConnector3">
            <a:avLst>
              <a:gd name="adj1" fmla="val 35164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>
            <a:extLst>
              <a:ext uri="{FF2B5EF4-FFF2-40B4-BE49-F238E27FC236}">
                <a16:creationId xmlns:a16="http://schemas.microsoft.com/office/drawing/2014/main" id="{547B0761-B17C-379C-A02A-0A3BC19DD045}"/>
              </a:ext>
            </a:extLst>
          </p:cNvPr>
          <p:cNvCxnSpPr>
            <a:cxnSpLocks/>
            <a:stCxn id="21" idx="0"/>
            <a:endCxn id="22" idx="2"/>
          </p:cNvCxnSpPr>
          <p:nvPr/>
        </p:nvCxnSpPr>
        <p:spPr>
          <a:xfrm rot="16200000" flipV="1">
            <a:off x="8669456" y="2844359"/>
            <a:ext cx="795261" cy="1905544"/>
          </a:xfrm>
          <a:prstGeom prst="curvedConnector3">
            <a:avLst>
              <a:gd name="adj1" fmla="val 46291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7A22913-2280-888B-8A7D-D6973DF4F4FC}"/>
              </a:ext>
            </a:extLst>
          </p:cNvPr>
          <p:cNvCxnSpPr/>
          <p:nvPr/>
        </p:nvCxnSpPr>
        <p:spPr>
          <a:xfrm flipV="1">
            <a:off x="7925582" y="3444220"/>
            <a:ext cx="0" cy="7210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1AFC883-12A9-6E46-8749-42D371B330C1}"/>
              </a:ext>
            </a:extLst>
          </p:cNvPr>
          <p:cNvCxnSpPr/>
          <p:nvPr/>
        </p:nvCxnSpPr>
        <p:spPr>
          <a:xfrm flipV="1">
            <a:off x="10209574" y="3421861"/>
            <a:ext cx="0" cy="7210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Arc 35">
            <a:extLst>
              <a:ext uri="{FF2B5EF4-FFF2-40B4-BE49-F238E27FC236}">
                <a16:creationId xmlns:a16="http://schemas.microsoft.com/office/drawing/2014/main" id="{2FE4D3A6-D89A-D352-75EA-DACC91A7CFCD}"/>
              </a:ext>
            </a:extLst>
          </p:cNvPr>
          <p:cNvSpPr/>
          <p:nvPr/>
        </p:nvSpPr>
        <p:spPr>
          <a:xfrm rot="8789835">
            <a:off x="7921048" y="3116243"/>
            <a:ext cx="2292075" cy="2292075"/>
          </a:xfrm>
          <a:prstGeom prst="arc">
            <a:avLst>
              <a:gd name="adj1" fmla="val 14808087"/>
              <a:gd name="adj2" fmla="val 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F715254-A1F7-DBDA-45B2-1AD8EE4C0804}"/>
              </a:ext>
            </a:extLst>
          </p:cNvPr>
          <p:cNvSpPr txBox="1"/>
          <p:nvPr/>
        </p:nvSpPr>
        <p:spPr>
          <a:xfrm>
            <a:off x="8410472" y="5437378"/>
            <a:ext cx="1773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entanglement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100D189-68D6-F801-F85B-5FC76032CED4}"/>
              </a:ext>
            </a:extLst>
          </p:cNvPr>
          <p:cNvSpPr txBox="1"/>
          <p:nvPr/>
        </p:nvSpPr>
        <p:spPr>
          <a:xfrm>
            <a:off x="10483894" y="3696640"/>
            <a:ext cx="1773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communication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CD67FE5-D02B-3D96-5D87-8F2D45D868A3}"/>
              </a:ext>
            </a:extLst>
          </p:cNvPr>
          <p:cNvSpPr txBox="1"/>
          <p:nvPr/>
        </p:nvSpPr>
        <p:spPr>
          <a:xfrm>
            <a:off x="1794151" y="3666270"/>
            <a:ext cx="1183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quantum</a:t>
            </a:r>
            <a:br>
              <a:rPr lang="en-US" dirty="0"/>
            </a:br>
            <a:r>
              <a:rPr lang="en-US" dirty="0"/>
              <a:t>process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AC4E1A2-C17D-3689-B9CB-45129631BC3D}"/>
              </a:ext>
            </a:extLst>
          </p:cNvPr>
          <p:cNvSpPr txBox="1"/>
          <p:nvPr/>
        </p:nvSpPr>
        <p:spPr>
          <a:xfrm>
            <a:off x="1139876" y="1631692"/>
            <a:ext cx="4337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When can this…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EAB0A43-7D31-767C-F25D-3F40C475068B}"/>
              </a:ext>
            </a:extLst>
          </p:cNvPr>
          <p:cNvSpPr txBox="1"/>
          <p:nvPr/>
        </p:nvSpPr>
        <p:spPr>
          <a:xfrm>
            <a:off x="4291218" y="3576031"/>
            <a:ext cx="43374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…be implemented</a:t>
            </a:r>
            <a:br>
              <a:rPr lang="en-US" sz="2800" dirty="0"/>
            </a:br>
            <a:r>
              <a:rPr lang="en-US" sz="2800" dirty="0"/>
              <a:t>non-locally like this?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1568F75-AC31-6760-89F2-D551E992BC9F}"/>
              </a:ext>
            </a:extLst>
          </p:cNvPr>
          <p:cNvSpPr txBox="1"/>
          <p:nvPr/>
        </p:nvSpPr>
        <p:spPr>
          <a:xfrm>
            <a:off x="908496" y="5806710"/>
            <a:ext cx="3393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e.g. computation, scattering process, Hamiltonian evolution…</a:t>
            </a:r>
          </a:p>
        </p:txBody>
      </p:sp>
    </p:spTree>
    <p:extLst>
      <p:ext uri="{BB962C8B-B14F-4D97-AF65-F5344CB8AC3E}">
        <p14:creationId xmlns:p14="http://schemas.microsoft.com/office/powerpoint/2010/main" val="158469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2" grpId="0" animBg="1"/>
      <p:bldP spid="23" grpId="0" animBg="1"/>
      <p:bldP spid="36" grpId="0" animBg="1"/>
      <p:bldP spid="37" grpId="0"/>
      <p:bldP spid="38" grpId="0"/>
      <p:bldP spid="4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AD74A-6316-FDD8-9881-4846C4DEA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C7AC7-6003-6394-7B3F-B63F45D4F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Nonlocal Quantum Computation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022712AF-4ABF-D8C2-B0A0-6916894A9D9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25406" y="2343756"/>
                <a:ext cx="3838400" cy="181405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b="1" u="sng" dirty="0"/>
                  <a:t>Theorem</a:t>
                </a:r>
                <a:r>
                  <a:rPr lang="en-US" sz="2400" dirty="0"/>
                  <a:t>: Every quantum process 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/>
                  <a:t> qubits can be implemented nonlocally using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~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exp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qubits of entanglement.</a:t>
                </a:r>
              </a:p>
            </p:txBody>
          </p:sp>
        </mc:Choice>
        <mc:Fallback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022712AF-4ABF-D8C2-B0A0-6916894A9D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5406" y="2343756"/>
                <a:ext cx="3838400" cy="1814051"/>
              </a:xfrm>
              <a:prstGeom prst="rect">
                <a:avLst/>
              </a:prstGeom>
              <a:blipFill>
                <a:blip r:embed="rId2"/>
                <a:stretch>
                  <a:fillRect l="-2632" t="-3448" b="-275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005548EE-C371-D575-E1AB-3CF7DAE959D0}"/>
              </a:ext>
            </a:extLst>
          </p:cNvPr>
          <p:cNvSpPr txBox="1"/>
          <p:nvPr/>
        </p:nvSpPr>
        <p:spPr>
          <a:xfrm>
            <a:off x="9530303" y="4242976"/>
            <a:ext cx="22890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Beigi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-Koenig 2011)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B6BC350-6B0F-B076-9802-F89AD1E00F2B}"/>
              </a:ext>
            </a:extLst>
          </p:cNvPr>
          <p:cNvCxnSpPr>
            <a:cxnSpLocks/>
          </p:cNvCxnSpPr>
          <p:nvPr/>
        </p:nvCxnSpPr>
        <p:spPr>
          <a:xfrm flipH="1" flipV="1">
            <a:off x="696996" y="2168267"/>
            <a:ext cx="632412" cy="5291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6B0EA22-ABF5-7EF1-101B-AE16F8E27145}"/>
              </a:ext>
            </a:extLst>
          </p:cNvPr>
          <p:cNvCxnSpPr>
            <a:cxnSpLocks/>
          </p:cNvCxnSpPr>
          <p:nvPr/>
        </p:nvCxnSpPr>
        <p:spPr>
          <a:xfrm flipV="1">
            <a:off x="1619492" y="2155289"/>
            <a:ext cx="607269" cy="5383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ACDA0A0-4D98-2568-287E-6CE951B3D566}"/>
              </a:ext>
            </a:extLst>
          </p:cNvPr>
          <p:cNvCxnSpPr>
            <a:cxnSpLocks/>
          </p:cNvCxnSpPr>
          <p:nvPr/>
        </p:nvCxnSpPr>
        <p:spPr>
          <a:xfrm flipV="1">
            <a:off x="816919" y="3535513"/>
            <a:ext cx="465804" cy="41295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AF8EA41-0F16-09F2-A693-4DECFA7CF6D0}"/>
              </a:ext>
            </a:extLst>
          </p:cNvPr>
          <p:cNvCxnSpPr>
            <a:cxnSpLocks/>
          </p:cNvCxnSpPr>
          <p:nvPr/>
        </p:nvCxnSpPr>
        <p:spPr>
          <a:xfrm flipH="1" flipV="1">
            <a:off x="1662642" y="3517594"/>
            <a:ext cx="497321" cy="4161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92CDCFD-1051-883B-EB82-F2DCB738E0CC}"/>
              </a:ext>
            </a:extLst>
          </p:cNvPr>
          <p:cNvSpPr/>
          <p:nvPr/>
        </p:nvSpPr>
        <p:spPr>
          <a:xfrm>
            <a:off x="3716324" y="3647178"/>
            <a:ext cx="731422" cy="64186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A552E4-4966-6198-3338-62FEFA32D63D}"/>
              </a:ext>
            </a:extLst>
          </p:cNvPr>
          <p:cNvSpPr/>
          <p:nvPr/>
        </p:nvSpPr>
        <p:spPr>
          <a:xfrm>
            <a:off x="5621868" y="3647178"/>
            <a:ext cx="731422" cy="64186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D6D711-C9C9-806A-8552-C58138D26527}"/>
              </a:ext>
            </a:extLst>
          </p:cNvPr>
          <p:cNvSpPr/>
          <p:nvPr/>
        </p:nvSpPr>
        <p:spPr>
          <a:xfrm>
            <a:off x="3716324" y="2210057"/>
            <a:ext cx="731422" cy="64186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F4A8C3-A7FF-8627-3ACF-989C6B12F4EE}"/>
              </a:ext>
            </a:extLst>
          </p:cNvPr>
          <p:cNvSpPr/>
          <p:nvPr/>
        </p:nvSpPr>
        <p:spPr>
          <a:xfrm>
            <a:off x="5621868" y="2210057"/>
            <a:ext cx="731422" cy="64186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Curved Connector 26">
            <a:extLst>
              <a:ext uri="{FF2B5EF4-FFF2-40B4-BE49-F238E27FC236}">
                <a16:creationId xmlns:a16="http://schemas.microsoft.com/office/drawing/2014/main" id="{D4A03D64-CE2E-38DA-C1D9-EB1645273821}"/>
              </a:ext>
            </a:extLst>
          </p:cNvPr>
          <p:cNvCxnSpPr>
            <a:stCxn id="15" idx="0"/>
            <a:endCxn id="18" idx="2"/>
          </p:cNvCxnSpPr>
          <p:nvPr/>
        </p:nvCxnSpPr>
        <p:spPr>
          <a:xfrm rot="5400000" flipH="1" flipV="1">
            <a:off x="4637177" y="2296776"/>
            <a:ext cx="795261" cy="1905544"/>
          </a:xfrm>
          <a:prstGeom prst="curvedConnector3">
            <a:avLst>
              <a:gd name="adj1" fmla="val 35164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E5A0575D-EB13-DB2E-510A-CCFD153BA7C9}"/>
              </a:ext>
            </a:extLst>
          </p:cNvPr>
          <p:cNvCxnSpPr>
            <a:cxnSpLocks/>
            <a:stCxn id="16" idx="0"/>
            <a:endCxn id="17" idx="2"/>
          </p:cNvCxnSpPr>
          <p:nvPr/>
        </p:nvCxnSpPr>
        <p:spPr>
          <a:xfrm rot="16200000" flipV="1">
            <a:off x="4637177" y="2296776"/>
            <a:ext cx="795261" cy="1905544"/>
          </a:xfrm>
          <a:prstGeom prst="curvedConnector3">
            <a:avLst>
              <a:gd name="adj1" fmla="val 46291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9451B5B-5011-5E41-B744-FEB9259F7999}"/>
              </a:ext>
            </a:extLst>
          </p:cNvPr>
          <p:cNvCxnSpPr/>
          <p:nvPr/>
        </p:nvCxnSpPr>
        <p:spPr>
          <a:xfrm flipV="1">
            <a:off x="3893303" y="2896637"/>
            <a:ext cx="0" cy="7210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5D66FC2-5FDC-9232-2958-1700C14E3080}"/>
              </a:ext>
            </a:extLst>
          </p:cNvPr>
          <p:cNvCxnSpPr/>
          <p:nvPr/>
        </p:nvCxnSpPr>
        <p:spPr>
          <a:xfrm flipV="1">
            <a:off x="6177295" y="2874278"/>
            <a:ext cx="0" cy="7210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rc 30">
            <a:extLst>
              <a:ext uri="{FF2B5EF4-FFF2-40B4-BE49-F238E27FC236}">
                <a16:creationId xmlns:a16="http://schemas.microsoft.com/office/drawing/2014/main" id="{B7D9A118-A9D2-0EB7-B4F9-0D3DE29506B2}"/>
              </a:ext>
            </a:extLst>
          </p:cNvPr>
          <p:cNvSpPr/>
          <p:nvPr/>
        </p:nvSpPr>
        <p:spPr>
          <a:xfrm rot="8789835">
            <a:off x="3888769" y="2568660"/>
            <a:ext cx="2292075" cy="2292075"/>
          </a:xfrm>
          <a:prstGeom prst="arc">
            <a:avLst>
              <a:gd name="adj1" fmla="val 14808087"/>
              <a:gd name="adj2" fmla="val 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3EA7C94-50EF-0B90-8F2A-DD10D9AB59D0}"/>
              </a:ext>
            </a:extLst>
          </p:cNvPr>
          <p:cNvCxnSpPr>
            <a:cxnSpLocks/>
          </p:cNvCxnSpPr>
          <p:nvPr/>
        </p:nvCxnSpPr>
        <p:spPr>
          <a:xfrm flipH="1" flipV="1">
            <a:off x="3400118" y="1639106"/>
            <a:ext cx="632412" cy="5291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672071B-48BC-013D-BA0A-B6A9BA9CE94D}"/>
              </a:ext>
            </a:extLst>
          </p:cNvPr>
          <p:cNvCxnSpPr>
            <a:cxnSpLocks/>
          </p:cNvCxnSpPr>
          <p:nvPr/>
        </p:nvCxnSpPr>
        <p:spPr>
          <a:xfrm flipV="1">
            <a:off x="6069005" y="1639106"/>
            <a:ext cx="607269" cy="5383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51127DB-0959-0C08-8216-9C54FA76FF76}"/>
              </a:ext>
            </a:extLst>
          </p:cNvPr>
          <p:cNvCxnSpPr>
            <a:cxnSpLocks/>
          </p:cNvCxnSpPr>
          <p:nvPr/>
        </p:nvCxnSpPr>
        <p:spPr>
          <a:xfrm flipV="1">
            <a:off x="3446586" y="4321564"/>
            <a:ext cx="465804" cy="41295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ight Arrow 43">
            <a:extLst>
              <a:ext uri="{FF2B5EF4-FFF2-40B4-BE49-F238E27FC236}">
                <a16:creationId xmlns:a16="http://schemas.microsoft.com/office/drawing/2014/main" id="{9318C3F1-CC0E-E548-7795-215C979138BF}"/>
              </a:ext>
            </a:extLst>
          </p:cNvPr>
          <p:cNvSpPr/>
          <p:nvPr/>
        </p:nvSpPr>
        <p:spPr>
          <a:xfrm>
            <a:off x="2566620" y="2817628"/>
            <a:ext cx="1033033" cy="64835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825E004-3C95-1E9E-97D3-811FCC45609F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4338810"/>
            <a:ext cx="497321" cy="4161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7DE39ACD-9407-EA13-4486-0FCAE64624C0}"/>
              </a:ext>
            </a:extLst>
          </p:cNvPr>
          <p:cNvSpPr/>
          <p:nvPr/>
        </p:nvSpPr>
        <p:spPr>
          <a:xfrm>
            <a:off x="984046" y="2698546"/>
            <a:ext cx="947128" cy="81904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9443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1EBD7-38A4-CC62-9570-CB345970F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CAB64-CB2B-E01F-BC67-34FDEB7AF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Nonlocal Quantum Computation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5A801CF-A855-2B19-BACE-79AA9D46622F}"/>
              </a:ext>
            </a:extLst>
          </p:cNvPr>
          <p:cNvCxnSpPr>
            <a:cxnSpLocks/>
          </p:cNvCxnSpPr>
          <p:nvPr/>
        </p:nvCxnSpPr>
        <p:spPr>
          <a:xfrm flipH="1" flipV="1">
            <a:off x="696996" y="2168267"/>
            <a:ext cx="632412" cy="5291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A7465B6-9FCA-CA11-1961-888A6FD63E52}"/>
              </a:ext>
            </a:extLst>
          </p:cNvPr>
          <p:cNvCxnSpPr>
            <a:cxnSpLocks/>
          </p:cNvCxnSpPr>
          <p:nvPr/>
        </p:nvCxnSpPr>
        <p:spPr>
          <a:xfrm flipV="1">
            <a:off x="1619492" y="2155289"/>
            <a:ext cx="607269" cy="5383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1790AB5-D40D-9410-E05F-F659162D8E09}"/>
              </a:ext>
            </a:extLst>
          </p:cNvPr>
          <p:cNvCxnSpPr>
            <a:cxnSpLocks/>
          </p:cNvCxnSpPr>
          <p:nvPr/>
        </p:nvCxnSpPr>
        <p:spPr>
          <a:xfrm flipV="1">
            <a:off x="816919" y="3535513"/>
            <a:ext cx="465804" cy="41295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095B510-867E-5931-B337-D6CF6DC6F628}"/>
              </a:ext>
            </a:extLst>
          </p:cNvPr>
          <p:cNvCxnSpPr>
            <a:cxnSpLocks/>
          </p:cNvCxnSpPr>
          <p:nvPr/>
        </p:nvCxnSpPr>
        <p:spPr>
          <a:xfrm flipH="1" flipV="1">
            <a:off x="1662642" y="3517594"/>
            <a:ext cx="497321" cy="4161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49CBDFC5-5CB9-60E2-775B-7CD121684CE8}"/>
              </a:ext>
            </a:extLst>
          </p:cNvPr>
          <p:cNvSpPr/>
          <p:nvPr/>
        </p:nvSpPr>
        <p:spPr>
          <a:xfrm>
            <a:off x="3716324" y="3647178"/>
            <a:ext cx="731422" cy="64186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D2969D-0426-73F5-6DB0-1652FE9F72E6}"/>
              </a:ext>
            </a:extLst>
          </p:cNvPr>
          <p:cNvSpPr/>
          <p:nvPr/>
        </p:nvSpPr>
        <p:spPr>
          <a:xfrm>
            <a:off x="5621868" y="3647178"/>
            <a:ext cx="731422" cy="64186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566B70-75A7-15BA-AA73-71F91FFEB2A8}"/>
              </a:ext>
            </a:extLst>
          </p:cNvPr>
          <p:cNvSpPr/>
          <p:nvPr/>
        </p:nvSpPr>
        <p:spPr>
          <a:xfrm>
            <a:off x="3716324" y="2210057"/>
            <a:ext cx="731422" cy="64186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2A8FDE2-EEE7-61DA-C3BA-8B1E0E5616E7}"/>
              </a:ext>
            </a:extLst>
          </p:cNvPr>
          <p:cNvSpPr/>
          <p:nvPr/>
        </p:nvSpPr>
        <p:spPr>
          <a:xfrm>
            <a:off x="5621868" y="2210057"/>
            <a:ext cx="731422" cy="64186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Curved Connector 21">
            <a:extLst>
              <a:ext uri="{FF2B5EF4-FFF2-40B4-BE49-F238E27FC236}">
                <a16:creationId xmlns:a16="http://schemas.microsoft.com/office/drawing/2014/main" id="{E591EBEB-7494-2051-F9C0-B0608BE898B8}"/>
              </a:ext>
            </a:extLst>
          </p:cNvPr>
          <p:cNvCxnSpPr>
            <a:stCxn id="14" idx="0"/>
            <a:endCxn id="21" idx="2"/>
          </p:cNvCxnSpPr>
          <p:nvPr/>
        </p:nvCxnSpPr>
        <p:spPr>
          <a:xfrm rot="5400000" flipH="1" flipV="1">
            <a:off x="4637177" y="2296776"/>
            <a:ext cx="795261" cy="1905544"/>
          </a:xfrm>
          <a:prstGeom prst="curvedConnector3">
            <a:avLst>
              <a:gd name="adj1" fmla="val 35164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>
            <a:extLst>
              <a:ext uri="{FF2B5EF4-FFF2-40B4-BE49-F238E27FC236}">
                <a16:creationId xmlns:a16="http://schemas.microsoft.com/office/drawing/2014/main" id="{16B7D4E8-2BB4-BB1E-0311-3DC74D9AFE7B}"/>
              </a:ext>
            </a:extLst>
          </p:cNvPr>
          <p:cNvCxnSpPr>
            <a:cxnSpLocks/>
            <a:stCxn id="19" idx="0"/>
            <a:endCxn id="20" idx="2"/>
          </p:cNvCxnSpPr>
          <p:nvPr/>
        </p:nvCxnSpPr>
        <p:spPr>
          <a:xfrm rot="16200000" flipV="1">
            <a:off x="4637177" y="2296776"/>
            <a:ext cx="795261" cy="1905544"/>
          </a:xfrm>
          <a:prstGeom prst="curvedConnector3">
            <a:avLst>
              <a:gd name="adj1" fmla="val 46291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1E8ABD9-CE8F-1159-BCFF-0B8F1EC14B82}"/>
              </a:ext>
            </a:extLst>
          </p:cNvPr>
          <p:cNvCxnSpPr/>
          <p:nvPr/>
        </p:nvCxnSpPr>
        <p:spPr>
          <a:xfrm flipV="1">
            <a:off x="3893303" y="2896637"/>
            <a:ext cx="0" cy="7210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E67C647-4502-C1DC-71D1-9BC142598671}"/>
              </a:ext>
            </a:extLst>
          </p:cNvPr>
          <p:cNvCxnSpPr/>
          <p:nvPr/>
        </p:nvCxnSpPr>
        <p:spPr>
          <a:xfrm flipV="1">
            <a:off x="6177295" y="2874278"/>
            <a:ext cx="0" cy="7210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Arc 25">
            <a:extLst>
              <a:ext uri="{FF2B5EF4-FFF2-40B4-BE49-F238E27FC236}">
                <a16:creationId xmlns:a16="http://schemas.microsoft.com/office/drawing/2014/main" id="{BAFE5C26-9E1C-2A7E-B647-33DFD4274434}"/>
              </a:ext>
            </a:extLst>
          </p:cNvPr>
          <p:cNvSpPr/>
          <p:nvPr/>
        </p:nvSpPr>
        <p:spPr>
          <a:xfrm rot="8789835">
            <a:off x="3888769" y="2568660"/>
            <a:ext cx="2292075" cy="2292075"/>
          </a:xfrm>
          <a:prstGeom prst="arc">
            <a:avLst>
              <a:gd name="adj1" fmla="val 14808087"/>
              <a:gd name="adj2" fmla="val 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3693077-1E0C-F9FD-5B3A-DCE940C8FFC3}"/>
              </a:ext>
            </a:extLst>
          </p:cNvPr>
          <p:cNvCxnSpPr>
            <a:cxnSpLocks/>
          </p:cNvCxnSpPr>
          <p:nvPr/>
        </p:nvCxnSpPr>
        <p:spPr>
          <a:xfrm flipH="1" flipV="1">
            <a:off x="3400118" y="1639106"/>
            <a:ext cx="632412" cy="5291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D7B85EB-606C-4EB1-1BE3-B6DBB6F982AB}"/>
              </a:ext>
            </a:extLst>
          </p:cNvPr>
          <p:cNvCxnSpPr>
            <a:cxnSpLocks/>
          </p:cNvCxnSpPr>
          <p:nvPr/>
        </p:nvCxnSpPr>
        <p:spPr>
          <a:xfrm flipV="1">
            <a:off x="6069005" y="1639106"/>
            <a:ext cx="607269" cy="5383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3D97FC2-84D2-B81B-B51C-32AE1E33E945}"/>
              </a:ext>
            </a:extLst>
          </p:cNvPr>
          <p:cNvCxnSpPr>
            <a:cxnSpLocks/>
          </p:cNvCxnSpPr>
          <p:nvPr/>
        </p:nvCxnSpPr>
        <p:spPr>
          <a:xfrm flipV="1">
            <a:off x="3446586" y="4321564"/>
            <a:ext cx="465804" cy="41295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ight Arrow 35">
            <a:extLst>
              <a:ext uri="{FF2B5EF4-FFF2-40B4-BE49-F238E27FC236}">
                <a16:creationId xmlns:a16="http://schemas.microsoft.com/office/drawing/2014/main" id="{D7B5D2EE-5DAF-E3B8-B098-9685161B5FC7}"/>
              </a:ext>
            </a:extLst>
          </p:cNvPr>
          <p:cNvSpPr/>
          <p:nvPr/>
        </p:nvSpPr>
        <p:spPr>
          <a:xfrm>
            <a:off x="2566620" y="2817628"/>
            <a:ext cx="1033033" cy="64835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AF01F3B0-F1A8-97E4-CCD9-7FF14B55008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05484" y="1971783"/>
                <a:ext cx="3838400" cy="278620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b="1" u="sng" dirty="0"/>
                  <a:t>Theorem</a:t>
                </a:r>
                <a:r>
                  <a:rPr lang="en-US" sz="2400" dirty="0"/>
                  <a:t>: Every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/>
                  <a:t>-qubit quantum circuit that can be implemented by arbitrarily many Clifford gates and </a:t>
                </a:r>
                <a:br>
                  <a:rPr lang="en-US" sz="2400" dirty="0"/>
                </a:b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400" dirty="0"/>
                  <a:t> many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400" dirty="0"/>
                  <a:t> gates can be implemented nonlocally using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sz="2400" dirty="0"/>
                  <a:t> qubits of entanglement.</a:t>
                </a:r>
              </a:p>
            </p:txBody>
          </p:sp>
        </mc:Choice>
        <mc:Fallback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AF01F3B0-F1A8-97E4-CCD9-7FF14B5500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5484" y="1971783"/>
                <a:ext cx="3838400" cy="2786205"/>
              </a:xfrm>
              <a:prstGeom prst="rect">
                <a:avLst/>
              </a:prstGeom>
              <a:blipFill>
                <a:blip r:embed="rId2"/>
                <a:stretch>
                  <a:fillRect l="-1967" t="-2252" b="-22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79CEF43B-1AED-32EB-875F-42D04F3C4E5A}"/>
              </a:ext>
            </a:extLst>
          </p:cNvPr>
          <p:cNvSpPr txBox="1"/>
          <p:nvPr/>
        </p:nvSpPr>
        <p:spPr>
          <a:xfrm>
            <a:off x="9910381" y="4843157"/>
            <a:ext cx="22890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Speelman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2015)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7C4F321-F6DD-F9F6-22DE-524730B2179B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4338810"/>
            <a:ext cx="497321" cy="4161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02" name="Picture 2" descr="Example of a 5-qubit quantum circuit from [18], with each horizontal... |  Download Scientific Diagram">
            <a:extLst>
              <a:ext uri="{FF2B5EF4-FFF2-40B4-BE49-F238E27FC236}">
                <a16:creationId xmlns:a16="http://schemas.microsoft.com/office/drawing/2014/main" id="{BF1A009C-8DDA-2751-9636-3C0F95F70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28" y="2577109"/>
            <a:ext cx="1903581" cy="104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941B59F-27DC-7A1E-E7F8-EEE25D141A2B}"/>
                  </a:ext>
                </a:extLst>
              </p:cNvPr>
              <p:cNvSpPr txBox="1"/>
              <p:nvPr/>
            </p:nvSpPr>
            <p:spPr>
              <a:xfrm>
                <a:off x="1967074" y="5081742"/>
                <a:ext cx="7309587" cy="14562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/8</m:t>
                                  </m:r>
                                </m:sup>
                              </m:sSup>
                            </m:e>
                          </m:mr>
                        </m:m>
                      </m:e>
                    </m:d>
                  </m:oMath>
                </a14:m>
                <a:r>
                  <a:rPr lang="en-US" sz="2400" dirty="0"/>
                  <a:t> is a special single-qubit gate that makes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Quantum computations hard for classical computers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Quantum error correction expensive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941B59F-27DC-7A1E-E7F8-EEE25D141A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7074" y="5081742"/>
                <a:ext cx="7309587" cy="1456232"/>
              </a:xfrm>
              <a:prstGeom prst="rect">
                <a:avLst/>
              </a:prstGeom>
              <a:blipFill>
                <a:blip r:embed="rId4"/>
                <a:stretch>
                  <a:fillRect l="-1215" r="-694" b="-7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834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30707-F771-AD89-0061-E47922D26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2B017-A36B-1A1D-7E8F-80B15B274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NLQC to Quantum Circuit Complexity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0F77B06-D983-C7B6-12AA-4CDAB928A626}"/>
              </a:ext>
            </a:extLst>
          </p:cNvPr>
          <p:cNvCxnSpPr>
            <a:cxnSpLocks/>
          </p:cNvCxnSpPr>
          <p:nvPr/>
        </p:nvCxnSpPr>
        <p:spPr>
          <a:xfrm flipH="1" flipV="1">
            <a:off x="696996" y="2168267"/>
            <a:ext cx="632412" cy="5291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F495449-9DAD-B598-6D74-37CBF8261B39}"/>
              </a:ext>
            </a:extLst>
          </p:cNvPr>
          <p:cNvCxnSpPr>
            <a:cxnSpLocks/>
          </p:cNvCxnSpPr>
          <p:nvPr/>
        </p:nvCxnSpPr>
        <p:spPr>
          <a:xfrm flipV="1">
            <a:off x="1619492" y="2155289"/>
            <a:ext cx="607269" cy="5383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15E0BC6-CEAD-CA7E-E00E-FA185CC2AEBC}"/>
              </a:ext>
            </a:extLst>
          </p:cNvPr>
          <p:cNvCxnSpPr>
            <a:cxnSpLocks/>
          </p:cNvCxnSpPr>
          <p:nvPr/>
        </p:nvCxnSpPr>
        <p:spPr>
          <a:xfrm flipV="1">
            <a:off x="816919" y="3535513"/>
            <a:ext cx="465804" cy="41295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1776742-4FE4-3342-3AE8-0D9959348AAA}"/>
              </a:ext>
            </a:extLst>
          </p:cNvPr>
          <p:cNvCxnSpPr>
            <a:cxnSpLocks/>
          </p:cNvCxnSpPr>
          <p:nvPr/>
        </p:nvCxnSpPr>
        <p:spPr>
          <a:xfrm flipH="1" flipV="1">
            <a:off x="1662642" y="3517594"/>
            <a:ext cx="497321" cy="4161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C9340964-B59F-B92B-879E-AF320FD112B3}"/>
              </a:ext>
            </a:extLst>
          </p:cNvPr>
          <p:cNvSpPr/>
          <p:nvPr/>
        </p:nvSpPr>
        <p:spPr>
          <a:xfrm>
            <a:off x="3716324" y="3647178"/>
            <a:ext cx="731422" cy="64186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86DDCED-D773-0D1F-3085-BBA39F49CB68}"/>
              </a:ext>
            </a:extLst>
          </p:cNvPr>
          <p:cNvSpPr/>
          <p:nvPr/>
        </p:nvSpPr>
        <p:spPr>
          <a:xfrm>
            <a:off x="5621868" y="3647178"/>
            <a:ext cx="731422" cy="64186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103708C-BB8F-E0A2-F14B-3F4B0A4C9E1F}"/>
              </a:ext>
            </a:extLst>
          </p:cNvPr>
          <p:cNvSpPr/>
          <p:nvPr/>
        </p:nvSpPr>
        <p:spPr>
          <a:xfrm>
            <a:off x="3716324" y="2210057"/>
            <a:ext cx="731422" cy="64186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FFE4DA4-C563-4675-3F7B-37B612D83FE0}"/>
              </a:ext>
            </a:extLst>
          </p:cNvPr>
          <p:cNvSpPr/>
          <p:nvPr/>
        </p:nvSpPr>
        <p:spPr>
          <a:xfrm>
            <a:off x="5621868" y="2210057"/>
            <a:ext cx="731422" cy="64186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Curved Connector 21">
            <a:extLst>
              <a:ext uri="{FF2B5EF4-FFF2-40B4-BE49-F238E27FC236}">
                <a16:creationId xmlns:a16="http://schemas.microsoft.com/office/drawing/2014/main" id="{AA03329A-B58E-78F0-2DB8-529402D1C9E5}"/>
              </a:ext>
            </a:extLst>
          </p:cNvPr>
          <p:cNvCxnSpPr>
            <a:stCxn id="14" idx="0"/>
            <a:endCxn id="21" idx="2"/>
          </p:cNvCxnSpPr>
          <p:nvPr/>
        </p:nvCxnSpPr>
        <p:spPr>
          <a:xfrm rot="5400000" flipH="1" flipV="1">
            <a:off x="4637177" y="2296776"/>
            <a:ext cx="795261" cy="1905544"/>
          </a:xfrm>
          <a:prstGeom prst="curvedConnector3">
            <a:avLst>
              <a:gd name="adj1" fmla="val 35164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>
            <a:extLst>
              <a:ext uri="{FF2B5EF4-FFF2-40B4-BE49-F238E27FC236}">
                <a16:creationId xmlns:a16="http://schemas.microsoft.com/office/drawing/2014/main" id="{E088010F-4A2A-4FBA-99A5-1E324F31C536}"/>
              </a:ext>
            </a:extLst>
          </p:cNvPr>
          <p:cNvCxnSpPr>
            <a:cxnSpLocks/>
            <a:stCxn id="19" idx="0"/>
            <a:endCxn id="20" idx="2"/>
          </p:cNvCxnSpPr>
          <p:nvPr/>
        </p:nvCxnSpPr>
        <p:spPr>
          <a:xfrm rot="16200000" flipV="1">
            <a:off x="4637177" y="2296776"/>
            <a:ext cx="795261" cy="1905544"/>
          </a:xfrm>
          <a:prstGeom prst="curvedConnector3">
            <a:avLst>
              <a:gd name="adj1" fmla="val 46291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47098F3-2755-503D-13B6-B2C3AC88A14D}"/>
              </a:ext>
            </a:extLst>
          </p:cNvPr>
          <p:cNvCxnSpPr/>
          <p:nvPr/>
        </p:nvCxnSpPr>
        <p:spPr>
          <a:xfrm flipV="1">
            <a:off x="3893303" y="2896637"/>
            <a:ext cx="0" cy="7210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F5E681E-54F0-DFC3-200C-B923D931A55F}"/>
              </a:ext>
            </a:extLst>
          </p:cNvPr>
          <p:cNvCxnSpPr/>
          <p:nvPr/>
        </p:nvCxnSpPr>
        <p:spPr>
          <a:xfrm flipV="1">
            <a:off x="6177295" y="2874278"/>
            <a:ext cx="0" cy="7210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Arc 25">
            <a:extLst>
              <a:ext uri="{FF2B5EF4-FFF2-40B4-BE49-F238E27FC236}">
                <a16:creationId xmlns:a16="http://schemas.microsoft.com/office/drawing/2014/main" id="{F362900F-9C5A-F76C-7E64-9F331A09C9BD}"/>
              </a:ext>
            </a:extLst>
          </p:cNvPr>
          <p:cNvSpPr/>
          <p:nvPr/>
        </p:nvSpPr>
        <p:spPr>
          <a:xfrm rot="8789835">
            <a:off x="3888769" y="2568660"/>
            <a:ext cx="2292075" cy="2292075"/>
          </a:xfrm>
          <a:prstGeom prst="arc">
            <a:avLst>
              <a:gd name="adj1" fmla="val 14808087"/>
              <a:gd name="adj2" fmla="val 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E1DF0E5-3B4A-9529-DB32-4D3B196EEDEC}"/>
              </a:ext>
            </a:extLst>
          </p:cNvPr>
          <p:cNvCxnSpPr>
            <a:cxnSpLocks/>
          </p:cNvCxnSpPr>
          <p:nvPr/>
        </p:nvCxnSpPr>
        <p:spPr>
          <a:xfrm flipH="1" flipV="1">
            <a:off x="3400118" y="1639106"/>
            <a:ext cx="632412" cy="5291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82E8930-63AA-3E31-246E-7A0C09EFF5D7}"/>
              </a:ext>
            </a:extLst>
          </p:cNvPr>
          <p:cNvCxnSpPr>
            <a:cxnSpLocks/>
          </p:cNvCxnSpPr>
          <p:nvPr/>
        </p:nvCxnSpPr>
        <p:spPr>
          <a:xfrm flipV="1">
            <a:off x="6069005" y="1639106"/>
            <a:ext cx="607269" cy="5383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BACFB18-C383-C100-944C-54DAD65F9BAF}"/>
              </a:ext>
            </a:extLst>
          </p:cNvPr>
          <p:cNvCxnSpPr>
            <a:cxnSpLocks/>
          </p:cNvCxnSpPr>
          <p:nvPr/>
        </p:nvCxnSpPr>
        <p:spPr>
          <a:xfrm flipV="1">
            <a:off x="3446586" y="4321564"/>
            <a:ext cx="465804" cy="41295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ight Arrow 35">
            <a:extLst>
              <a:ext uri="{FF2B5EF4-FFF2-40B4-BE49-F238E27FC236}">
                <a16:creationId xmlns:a16="http://schemas.microsoft.com/office/drawing/2014/main" id="{6A8A4DD8-3D76-2901-ED39-93B2B6C5A111}"/>
              </a:ext>
            </a:extLst>
          </p:cNvPr>
          <p:cNvSpPr/>
          <p:nvPr/>
        </p:nvSpPr>
        <p:spPr>
          <a:xfrm>
            <a:off x="2566620" y="2817628"/>
            <a:ext cx="1033033" cy="64835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D4392206-2324-5141-5A13-D7EB6A4D7E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36681" y="3504508"/>
                <a:ext cx="3838400" cy="211736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b="1" u="sng" dirty="0"/>
                  <a:t>Theorem</a:t>
                </a:r>
                <a:r>
                  <a:rPr lang="en-US" sz="2400" dirty="0"/>
                  <a:t>: The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/>
                  <a:t>-qubit Toffoli unitary and the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/>
                  <a:t>-qubit multiplexer unitary requires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/>
                  <a:t> many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400" dirty="0"/>
                  <a:t> gates to implement, even approximately. </a:t>
                </a:r>
              </a:p>
            </p:txBody>
          </p:sp>
        </mc:Choice>
        <mc:Fallback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D4392206-2324-5141-5A13-D7EB6A4D7E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6681" y="3504508"/>
                <a:ext cx="3838400" cy="2117360"/>
              </a:xfrm>
              <a:prstGeom prst="rect">
                <a:avLst/>
              </a:prstGeom>
              <a:blipFill>
                <a:blip r:embed="rId2"/>
                <a:stretch>
                  <a:fillRect l="-1967" t="-2959" r="-1639" b="-35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71EAE993-9BDF-5EBF-B392-7940222BF65E}"/>
              </a:ext>
            </a:extLst>
          </p:cNvPr>
          <p:cNvSpPr txBox="1"/>
          <p:nvPr/>
        </p:nvSpPr>
        <p:spPr>
          <a:xfrm>
            <a:off x="8991601" y="5793986"/>
            <a:ext cx="29051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(Girish, May, Parham, Y.  2025)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B865BC5-2893-24D7-2905-B0C45ED8E163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4338810"/>
            <a:ext cx="497321" cy="4161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02" name="Picture 2" descr="Example of a 5-qubit quantum circuit from [18], with each horizontal... |  Download Scientific Diagram">
            <a:extLst>
              <a:ext uri="{FF2B5EF4-FFF2-40B4-BE49-F238E27FC236}">
                <a16:creationId xmlns:a16="http://schemas.microsoft.com/office/drawing/2014/main" id="{2AC0B411-79C6-73A6-18E9-880B6331E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28" y="2577109"/>
            <a:ext cx="1903581" cy="104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6813991-CE66-194D-918C-BB53B633B31E}"/>
                  </a:ext>
                </a:extLst>
              </p:cNvPr>
              <p:cNvSpPr txBox="1"/>
              <p:nvPr/>
            </p:nvSpPr>
            <p:spPr>
              <a:xfrm>
                <a:off x="7360010" y="1824309"/>
                <a:ext cx="456460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Using this connection, we can prove that certain quantum subroutines </a:t>
                </a:r>
                <a:r>
                  <a:rPr lang="en-US" sz="2400" i="1" dirty="0"/>
                  <a:t>require</a:t>
                </a:r>
                <a:r>
                  <a:rPr lang="en-US" sz="2400" dirty="0"/>
                  <a:t> many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400" dirty="0"/>
                  <a:t> gates.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6813991-CE66-194D-918C-BB53B633B3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0010" y="1824309"/>
                <a:ext cx="4564605" cy="1200329"/>
              </a:xfrm>
              <a:prstGeom prst="rect">
                <a:avLst/>
              </a:prstGeom>
              <a:blipFill>
                <a:blip r:embed="rId4"/>
                <a:stretch>
                  <a:fillRect l="-1944" t="-4167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CBA73A9-A16F-5124-B888-7AE46F1E1190}"/>
              </a:ext>
            </a:extLst>
          </p:cNvPr>
          <p:cNvSpPr txBox="1"/>
          <p:nvPr/>
        </p:nvSpPr>
        <p:spPr>
          <a:xfrm>
            <a:off x="935412" y="5082215"/>
            <a:ext cx="65335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Idea</a:t>
            </a:r>
            <a:r>
              <a:rPr lang="en-US" sz="2400" dirty="0"/>
              <a:t>: </a:t>
            </a:r>
            <a:r>
              <a:rPr lang="en-US" sz="2400" dirty="0" err="1"/>
              <a:t>Speelman’s</a:t>
            </a:r>
            <a:r>
              <a:rPr lang="en-US" sz="2400" dirty="0"/>
              <a:t> NLQC for Toffoli/multiplexer yields efficient classical communication protocol for classical Boolean functions, which are well studied in theoretical computer science.</a:t>
            </a:r>
          </a:p>
        </p:txBody>
      </p:sp>
    </p:spTree>
    <p:extLst>
      <p:ext uri="{BB962C8B-B14F-4D97-AF65-F5344CB8AC3E}">
        <p14:creationId xmlns:p14="http://schemas.microsoft.com/office/powerpoint/2010/main" val="186983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FE7CF-1EF1-DD34-C92A-97FA1ABA0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Non-local quantum computation - Wikipedia">
            <a:extLst>
              <a:ext uri="{FF2B5EF4-FFF2-40B4-BE49-F238E27FC236}">
                <a16:creationId xmlns:a16="http://schemas.microsoft.com/office/drawing/2014/main" id="{B28B48EC-04FF-3ADF-BC32-66A07EA11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815" y="1555848"/>
            <a:ext cx="2112192" cy="107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3397191-EF9B-6E93-B0B3-9389AE3DF3DB}"/>
              </a:ext>
            </a:extLst>
          </p:cNvPr>
          <p:cNvSpPr/>
          <p:nvPr/>
        </p:nvSpPr>
        <p:spPr>
          <a:xfrm>
            <a:off x="3186113" y="2743201"/>
            <a:ext cx="5343525" cy="16859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7684A1-F205-ED60-0409-C474D6ED6B29}"/>
              </a:ext>
            </a:extLst>
          </p:cNvPr>
          <p:cNvSpPr txBox="1"/>
          <p:nvPr/>
        </p:nvSpPr>
        <p:spPr>
          <a:xfrm>
            <a:off x="3829050" y="3047554"/>
            <a:ext cx="3800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Quantum Position Verification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2133296-DF48-405A-1839-8CC4F902A3F0}"/>
              </a:ext>
            </a:extLst>
          </p:cNvPr>
          <p:cNvSpPr/>
          <p:nvPr/>
        </p:nvSpPr>
        <p:spPr>
          <a:xfrm>
            <a:off x="7591423" y="470892"/>
            <a:ext cx="4200527" cy="2272307"/>
          </a:xfrm>
          <a:prstGeom prst="ellipse">
            <a:avLst/>
          </a:pr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4F0745-A6A3-B0E9-8DE1-A6743AE5D47A}"/>
              </a:ext>
            </a:extLst>
          </p:cNvPr>
          <p:cNvSpPr txBox="1"/>
          <p:nvPr/>
        </p:nvSpPr>
        <p:spPr>
          <a:xfrm>
            <a:off x="7629525" y="577601"/>
            <a:ext cx="42005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Nonlocal</a:t>
            </a:r>
            <a:br>
              <a:rPr lang="en-US" sz="3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Quantum Computation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0C8360F-1EEC-E159-CC10-67C8C228A871}"/>
              </a:ext>
            </a:extLst>
          </p:cNvPr>
          <p:cNvSpPr/>
          <p:nvPr/>
        </p:nvSpPr>
        <p:spPr>
          <a:xfrm>
            <a:off x="638174" y="4733479"/>
            <a:ext cx="4362451" cy="1685925"/>
          </a:xfrm>
          <a:prstGeom prst="ellipse">
            <a:avLst/>
          </a:pr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B0D4A8-4B36-F518-06A8-CA285AB9CB52}"/>
              </a:ext>
            </a:extLst>
          </p:cNvPr>
          <p:cNvSpPr txBox="1"/>
          <p:nvPr/>
        </p:nvSpPr>
        <p:spPr>
          <a:xfrm>
            <a:off x="141643" y="4994130"/>
            <a:ext cx="3800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Quantum</a:t>
            </a:r>
            <a:br>
              <a:rPr lang="en-US" sz="3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Cryptography</a:t>
            </a:r>
          </a:p>
        </p:txBody>
      </p:sp>
      <p:pic>
        <p:nvPicPr>
          <p:cNvPr id="8" name="Picture 2" descr="210+ Executable Stock Illustrations, Royalty-Free Vector Graphics &amp; Clip Art  - iStock">
            <a:extLst>
              <a:ext uri="{FF2B5EF4-FFF2-40B4-BE49-F238E27FC236}">
                <a16:creationId xmlns:a16="http://schemas.microsoft.com/office/drawing/2014/main" id="{142B7AEE-B29F-1B0D-74AD-78C1DF6AF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5" t="13855" r="21486" b="15395"/>
          <a:stretch/>
        </p:blipFill>
        <p:spPr bwMode="auto">
          <a:xfrm>
            <a:off x="3829050" y="5255308"/>
            <a:ext cx="482336" cy="59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6,800+ Atom Clipart Stock Illustrations, Royalty-Free Vector Graphics &amp;  Clip Art - iStock">
            <a:extLst>
              <a:ext uri="{FF2B5EF4-FFF2-40B4-BE49-F238E27FC236}">
                <a16:creationId xmlns:a16="http://schemas.microsoft.com/office/drawing/2014/main" id="{304C14DE-44A3-15BD-7E1B-FE8FDBDD0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75000"/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14" b="91176" l="9804" r="89706">
                        <a14:foregroundMark x1="37582" y1="20425" x2="46732" y2="9314"/>
                        <a14:foregroundMark x1="46732" y1="9314" x2="54248" y2="10458"/>
                        <a14:foregroundMark x1="41013" y1="89542" x2="56046" y2="91176"/>
                        <a14:foregroundMark x1="56046" y1="91176" x2="57680" y2="87092"/>
                        <a14:foregroundMark x1="53843" y1="48233" x2="55556" y2="47876"/>
                        <a14:foregroundMark x1="50852" y1="48856" x2="52119" y2="48592"/>
                        <a14:foregroundMark x1="47712" y1="49510" x2="50852" y2="48856"/>
                        <a14:backgroundMark x1="49510" y1="48856" x2="49510" y2="48856"/>
                        <a14:backgroundMark x1="50000" y1="52288" x2="53431" y2="49183"/>
                        <a14:backgroundMark x1="53431" y1="48856" x2="52288" y2="48856"/>
                        <a14:backgroundMark x1="51471" y1="50000" x2="53431" y2="48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587" y="4994130"/>
            <a:ext cx="1189829" cy="118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Explained: P vs. NP | MIT News | Massachusetts Institute of Technology">
            <a:extLst>
              <a:ext uri="{FF2B5EF4-FFF2-40B4-BE49-F238E27FC236}">
                <a16:creationId xmlns:a16="http://schemas.microsoft.com/office/drawing/2014/main" id="{7C0ECA1B-E688-099C-4B32-D674D305F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71" y="5023298"/>
            <a:ext cx="1259681" cy="83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B86EC2E6-91DC-3448-E162-807767FDC12D}"/>
              </a:ext>
            </a:extLst>
          </p:cNvPr>
          <p:cNvSpPr/>
          <p:nvPr/>
        </p:nvSpPr>
        <p:spPr>
          <a:xfrm>
            <a:off x="7015163" y="4451450"/>
            <a:ext cx="4938716" cy="1935658"/>
          </a:xfrm>
          <a:prstGeom prst="ellipse">
            <a:avLst/>
          </a:pr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A65530-983A-487F-4578-F0E480AA8246}"/>
              </a:ext>
            </a:extLst>
          </p:cNvPr>
          <p:cNvSpPr txBox="1"/>
          <p:nvPr/>
        </p:nvSpPr>
        <p:spPr>
          <a:xfrm>
            <a:off x="7991473" y="4891088"/>
            <a:ext cx="42005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Computational</a:t>
            </a:r>
            <a:br>
              <a:rPr lang="en-US" sz="3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Complexity Theory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6C7C28E-55B1-EFF7-C52F-1C163DB007C7}"/>
              </a:ext>
            </a:extLst>
          </p:cNvPr>
          <p:cNvSpPr/>
          <p:nvPr/>
        </p:nvSpPr>
        <p:spPr>
          <a:xfrm>
            <a:off x="238125" y="185738"/>
            <a:ext cx="5343524" cy="2535139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66490B-AFE0-828B-00DB-978F564CBC43}"/>
              </a:ext>
            </a:extLst>
          </p:cNvPr>
          <p:cNvSpPr txBox="1"/>
          <p:nvPr/>
        </p:nvSpPr>
        <p:spPr>
          <a:xfrm>
            <a:off x="170273" y="869229"/>
            <a:ext cx="3800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Holography and quantum gravity</a:t>
            </a:r>
          </a:p>
        </p:txBody>
      </p:sp>
      <p:pic>
        <p:nvPicPr>
          <p:cNvPr id="28" name="Picture 4" descr="string theory - AdS/CFT spacetime visualization - Physics Stack Exchange">
            <a:extLst>
              <a:ext uri="{FF2B5EF4-FFF2-40B4-BE49-F238E27FC236}">
                <a16:creationId xmlns:a16="http://schemas.microsoft.com/office/drawing/2014/main" id="{84E40C69-C062-2018-3EFC-D2FFF538AD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39" r="9044"/>
          <a:stretch/>
        </p:blipFill>
        <p:spPr bwMode="auto">
          <a:xfrm>
            <a:off x="3626668" y="610344"/>
            <a:ext cx="1078681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Up-Down Arrow 28">
            <a:extLst>
              <a:ext uri="{FF2B5EF4-FFF2-40B4-BE49-F238E27FC236}">
                <a16:creationId xmlns:a16="http://schemas.microsoft.com/office/drawing/2014/main" id="{D0E79D66-94A2-51F5-FD19-ACEDC42E1466}"/>
              </a:ext>
            </a:extLst>
          </p:cNvPr>
          <p:cNvSpPr/>
          <p:nvPr/>
        </p:nvSpPr>
        <p:spPr>
          <a:xfrm rot="18850511">
            <a:off x="3377129" y="2429387"/>
            <a:ext cx="542925" cy="915337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5837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8885B-D0E9-8859-1AE9-D9CA7C94A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Holography and QPV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171CB-3848-55A4-E29E-CDBA4D4E1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43916" cy="20521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Holographic principle is conjectured property of theories of quantum gravity that the description of volume of spacetime can be encoded onto boundary.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B50BAF4-1C4D-E5CC-7C86-E1F20376F32D}"/>
              </a:ext>
            </a:extLst>
          </p:cNvPr>
          <p:cNvSpPr txBox="1">
            <a:spLocks/>
          </p:cNvSpPr>
          <p:nvPr/>
        </p:nvSpPr>
        <p:spPr>
          <a:xfrm>
            <a:off x="838200" y="4012670"/>
            <a:ext cx="7243916" cy="2236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Juan Maldacena introduced </a:t>
            </a:r>
            <a:r>
              <a:rPr lang="en-US" dirty="0" err="1"/>
              <a:t>AdS</a:t>
            </a:r>
            <a:r>
              <a:rPr lang="en-US" dirty="0"/>
              <a:t>/CFT correspondence as a “toy” model of holographic principle where gravity theory in bulk has equivalent description as pure quantum field theory on boundary.</a:t>
            </a:r>
          </a:p>
        </p:txBody>
      </p:sp>
      <p:pic>
        <p:nvPicPr>
          <p:cNvPr id="7" name="Picture 4" descr="string theory - AdS/CFT spacetime visualization - Physics Stack Exchange">
            <a:extLst>
              <a:ext uri="{FF2B5EF4-FFF2-40B4-BE49-F238E27FC236}">
                <a16:creationId xmlns:a16="http://schemas.microsoft.com/office/drawing/2014/main" id="{09F4DD34-26FF-9D3B-C800-06CCF25109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39" r="9044"/>
          <a:stretch/>
        </p:blipFill>
        <p:spPr bwMode="auto">
          <a:xfrm>
            <a:off x="8689530" y="1573743"/>
            <a:ext cx="2684206" cy="41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0687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AA798-64BB-63C2-D7D0-05829FC35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F34AA-A57D-2E49-CD56-38367658B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Holography and QPV</a:t>
            </a:r>
          </a:p>
        </p:txBody>
      </p:sp>
      <p:pic>
        <p:nvPicPr>
          <p:cNvPr id="4" name="Picture 4" descr="string theory - AdS/CFT spacetime visualization - Physics Stack Exchange">
            <a:extLst>
              <a:ext uri="{FF2B5EF4-FFF2-40B4-BE49-F238E27FC236}">
                <a16:creationId xmlns:a16="http://schemas.microsoft.com/office/drawing/2014/main" id="{E2F198CD-1111-7560-552C-D59D4059F0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39" r="9044"/>
          <a:stretch/>
        </p:blipFill>
        <p:spPr bwMode="auto">
          <a:xfrm>
            <a:off x="8689530" y="1573743"/>
            <a:ext cx="2684206" cy="41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F87AF5B-38F7-AFC4-DA02-E00533115D74}"/>
              </a:ext>
            </a:extLst>
          </p:cNvPr>
          <p:cNvSpPr txBox="1">
            <a:spLocks/>
          </p:cNvSpPr>
          <p:nvPr/>
        </p:nvSpPr>
        <p:spPr>
          <a:xfrm>
            <a:off x="838200" y="1792816"/>
            <a:ext cx="7243916" cy="2084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In 2019, Alex May drew a connection between holography and QPV. According to </a:t>
            </a:r>
            <a:r>
              <a:rPr lang="en-US" dirty="0" err="1"/>
              <a:t>AdS</a:t>
            </a:r>
            <a:r>
              <a:rPr lang="en-US" dirty="0"/>
              <a:t>/CFT correspondence, every scattering process in the bulk has an equivalent description on the boundary as a NLQC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48E70AD-247B-D10A-064F-E661E5E1E684}"/>
              </a:ext>
            </a:extLst>
          </p:cNvPr>
          <p:cNvSpPr txBox="1">
            <a:spLocks/>
          </p:cNvSpPr>
          <p:nvPr/>
        </p:nvSpPr>
        <p:spPr>
          <a:xfrm>
            <a:off x="838200" y="4309533"/>
            <a:ext cx="7243916" cy="2084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Thus, if there exists NLQC requiring exponential entanglement, this tells us something about the nature of the </a:t>
            </a:r>
            <a:r>
              <a:rPr lang="en-US" dirty="0" err="1"/>
              <a:t>AdS</a:t>
            </a:r>
            <a:r>
              <a:rPr lang="en-US" dirty="0"/>
              <a:t>/CFT correspondence.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8219B0B-CAC8-5D09-D230-B252ACD444E7}"/>
              </a:ext>
            </a:extLst>
          </p:cNvPr>
          <p:cNvCxnSpPr>
            <a:cxnSpLocks/>
          </p:cNvCxnSpPr>
          <p:nvPr/>
        </p:nvCxnSpPr>
        <p:spPr>
          <a:xfrm flipH="1" flipV="1">
            <a:off x="8823166" y="3164548"/>
            <a:ext cx="1108376" cy="67931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C2FFA41-A739-9396-35C6-AE3AE9F3DC6E}"/>
              </a:ext>
            </a:extLst>
          </p:cNvPr>
          <p:cNvCxnSpPr>
            <a:cxnSpLocks/>
          </p:cNvCxnSpPr>
          <p:nvPr/>
        </p:nvCxnSpPr>
        <p:spPr>
          <a:xfrm flipV="1">
            <a:off x="10080858" y="2899306"/>
            <a:ext cx="1187135" cy="9445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8E8082A-FF70-494A-4A61-0D4AA4E3156E}"/>
              </a:ext>
            </a:extLst>
          </p:cNvPr>
          <p:cNvCxnSpPr>
            <a:cxnSpLocks/>
          </p:cNvCxnSpPr>
          <p:nvPr/>
        </p:nvCxnSpPr>
        <p:spPr>
          <a:xfrm flipV="1">
            <a:off x="8757368" y="3843867"/>
            <a:ext cx="1174174" cy="7913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7526ED8-1B1B-3E10-5869-853EC7E7AEE7}"/>
              </a:ext>
            </a:extLst>
          </p:cNvPr>
          <p:cNvCxnSpPr>
            <a:cxnSpLocks/>
          </p:cNvCxnSpPr>
          <p:nvPr/>
        </p:nvCxnSpPr>
        <p:spPr>
          <a:xfrm flipH="1" flipV="1">
            <a:off x="10031633" y="3843867"/>
            <a:ext cx="1236360" cy="93133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5-Point Star 19">
            <a:extLst>
              <a:ext uri="{FF2B5EF4-FFF2-40B4-BE49-F238E27FC236}">
                <a16:creationId xmlns:a16="http://schemas.microsoft.com/office/drawing/2014/main" id="{8A738E43-13ED-29F7-AC52-3303144B870A}"/>
              </a:ext>
            </a:extLst>
          </p:cNvPr>
          <p:cNvSpPr/>
          <p:nvPr/>
        </p:nvSpPr>
        <p:spPr>
          <a:xfrm>
            <a:off x="9846877" y="3637518"/>
            <a:ext cx="330058" cy="44500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D20E0E-0B53-2D5B-24DE-A6D99F7A9108}"/>
              </a:ext>
            </a:extLst>
          </p:cNvPr>
          <p:cNvSpPr txBox="1"/>
          <p:nvPr/>
        </p:nvSpPr>
        <p:spPr>
          <a:xfrm>
            <a:off x="838200" y="5930547"/>
            <a:ext cx="4639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Likely more to explore here….</a:t>
            </a:r>
          </a:p>
        </p:txBody>
      </p:sp>
    </p:spTree>
    <p:extLst>
      <p:ext uri="{BB962C8B-B14F-4D97-AF65-F5344CB8AC3E}">
        <p14:creationId xmlns:p14="http://schemas.microsoft.com/office/powerpoint/2010/main" val="88927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5B08F-0A74-9602-F413-D21380CC4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Explained: P vs. NP | MIT News | Massachusetts Institute of Technology">
            <a:extLst>
              <a:ext uri="{FF2B5EF4-FFF2-40B4-BE49-F238E27FC236}">
                <a16:creationId xmlns:a16="http://schemas.microsoft.com/office/drawing/2014/main" id="{07FFBB1D-1F76-2E98-C779-79C9F1469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71" y="5023298"/>
            <a:ext cx="1259681" cy="83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n-local quantum computation - Wikipedia">
            <a:extLst>
              <a:ext uri="{FF2B5EF4-FFF2-40B4-BE49-F238E27FC236}">
                <a16:creationId xmlns:a16="http://schemas.microsoft.com/office/drawing/2014/main" id="{4518167B-6E22-ACD6-5CAF-6AF26A278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815" y="1555848"/>
            <a:ext cx="2112192" cy="107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2FA78EA-88E3-8B83-2995-E6E9539FD496}"/>
              </a:ext>
            </a:extLst>
          </p:cNvPr>
          <p:cNvSpPr/>
          <p:nvPr/>
        </p:nvSpPr>
        <p:spPr>
          <a:xfrm>
            <a:off x="3186113" y="2743201"/>
            <a:ext cx="5343525" cy="16859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0F22E0-6DB7-7769-9436-48C4A1827DED}"/>
              </a:ext>
            </a:extLst>
          </p:cNvPr>
          <p:cNvSpPr txBox="1"/>
          <p:nvPr/>
        </p:nvSpPr>
        <p:spPr>
          <a:xfrm>
            <a:off x="3829050" y="3047554"/>
            <a:ext cx="3800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Quantum Position Verification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2556198-4C85-521D-11D9-ABDC3DE59D0D}"/>
              </a:ext>
            </a:extLst>
          </p:cNvPr>
          <p:cNvSpPr/>
          <p:nvPr/>
        </p:nvSpPr>
        <p:spPr>
          <a:xfrm>
            <a:off x="238125" y="185738"/>
            <a:ext cx="5343524" cy="2535139"/>
          </a:xfrm>
          <a:prstGeom prst="ellipse">
            <a:avLst/>
          </a:pr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6E954F-6D93-AD8C-DA6D-454705940DE2}"/>
              </a:ext>
            </a:extLst>
          </p:cNvPr>
          <p:cNvSpPr txBox="1"/>
          <p:nvPr/>
        </p:nvSpPr>
        <p:spPr>
          <a:xfrm>
            <a:off x="170273" y="869229"/>
            <a:ext cx="3800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Holography and quantum gravity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9476CD7-9644-12AC-7B82-309638CE9110}"/>
              </a:ext>
            </a:extLst>
          </p:cNvPr>
          <p:cNvSpPr/>
          <p:nvPr/>
        </p:nvSpPr>
        <p:spPr>
          <a:xfrm>
            <a:off x="638174" y="4733479"/>
            <a:ext cx="4362451" cy="1685925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FE1777-ED5E-A623-7C44-674271CF1F9A}"/>
              </a:ext>
            </a:extLst>
          </p:cNvPr>
          <p:cNvSpPr txBox="1"/>
          <p:nvPr/>
        </p:nvSpPr>
        <p:spPr>
          <a:xfrm>
            <a:off x="141643" y="4994130"/>
            <a:ext cx="3800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Quantum</a:t>
            </a:r>
            <a:br>
              <a:rPr lang="en-US" sz="3200" dirty="0"/>
            </a:br>
            <a:r>
              <a:rPr lang="en-US" sz="3200" dirty="0"/>
              <a:t>Cryptography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6CE7423-EBF4-B2D1-AE22-9E1B6A5C15CE}"/>
              </a:ext>
            </a:extLst>
          </p:cNvPr>
          <p:cNvSpPr/>
          <p:nvPr/>
        </p:nvSpPr>
        <p:spPr>
          <a:xfrm>
            <a:off x="7591423" y="470892"/>
            <a:ext cx="4200527" cy="2272307"/>
          </a:xfrm>
          <a:prstGeom prst="ellipse">
            <a:avLst/>
          </a:pr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6B276E-7FA2-7F8C-7DC7-14E340566F1E}"/>
              </a:ext>
            </a:extLst>
          </p:cNvPr>
          <p:cNvSpPr txBox="1"/>
          <p:nvPr/>
        </p:nvSpPr>
        <p:spPr>
          <a:xfrm>
            <a:off x="7629525" y="577601"/>
            <a:ext cx="42005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Nonlocal</a:t>
            </a:r>
            <a:br>
              <a:rPr lang="en-US" sz="3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Quantum Computation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FA17791-C35B-CA54-5814-6059594F543D}"/>
              </a:ext>
            </a:extLst>
          </p:cNvPr>
          <p:cNvSpPr/>
          <p:nvPr/>
        </p:nvSpPr>
        <p:spPr>
          <a:xfrm>
            <a:off x="7015163" y="4451450"/>
            <a:ext cx="4938716" cy="1935658"/>
          </a:xfrm>
          <a:prstGeom prst="ellipse">
            <a:avLst/>
          </a:pr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AAC022-4484-7CEB-0CF8-DC436DD2C64E}"/>
              </a:ext>
            </a:extLst>
          </p:cNvPr>
          <p:cNvSpPr txBox="1"/>
          <p:nvPr/>
        </p:nvSpPr>
        <p:spPr>
          <a:xfrm>
            <a:off x="7991473" y="4891088"/>
            <a:ext cx="42005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Computational</a:t>
            </a:r>
            <a:br>
              <a:rPr lang="en-US" sz="3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Complexity Theory</a:t>
            </a:r>
          </a:p>
        </p:txBody>
      </p:sp>
      <p:pic>
        <p:nvPicPr>
          <p:cNvPr id="1028" name="Picture 4" descr="string theory - AdS/CFT spacetime visualization - Physics Stack Exchange">
            <a:extLst>
              <a:ext uri="{FF2B5EF4-FFF2-40B4-BE49-F238E27FC236}">
                <a16:creationId xmlns:a16="http://schemas.microsoft.com/office/drawing/2014/main" id="{82BB2C78-4579-A9CD-EBA5-645D427C6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39" r="9044"/>
          <a:stretch/>
        </p:blipFill>
        <p:spPr bwMode="auto">
          <a:xfrm>
            <a:off x="3626668" y="610344"/>
            <a:ext cx="1078681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210+ Executable Stock Illustrations, Royalty-Free Vector Graphics &amp; Clip Art  - iStock">
            <a:extLst>
              <a:ext uri="{FF2B5EF4-FFF2-40B4-BE49-F238E27FC236}">
                <a16:creationId xmlns:a16="http://schemas.microsoft.com/office/drawing/2014/main" id="{945EFA68-6884-9474-9135-FD739BA431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5" t="13855" r="21486" b="15395"/>
          <a:stretch/>
        </p:blipFill>
        <p:spPr bwMode="auto">
          <a:xfrm>
            <a:off x="3829050" y="5255308"/>
            <a:ext cx="482336" cy="59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6,800+ Atom Clipart Stock Illustrations, Royalty-Free Vector Graphics &amp;  Clip Art - iStock">
            <a:extLst>
              <a:ext uri="{FF2B5EF4-FFF2-40B4-BE49-F238E27FC236}">
                <a16:creationId xmlns:a16="http://schemas.microsoft.com/office/drawing/2014/main" id="{D632948F-A14D-B345-2FB4-445CD236D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70000"/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14" b="91176" l="9804" r="89706">
                        <a14:foregroundMark x1="37582" y1="20425" x2="46732" y2="9314"/>
                        <a14:foregroundMark x1="46732" y1="9314" x2="54248" y2="10458"/>
                        <a14:foregroundMark x1="41013" y1="89542" x2="56046" y2="91176"/>
                        <a14:foregroundMark x1="56046" y1="91176" x2="57680" y2="87092"/>
                        <a14:foregroundMark x1="53843" y1="48233" x2="55556" y2="47876"/>
                        <a14:foregroundMark x1="50852" y1="48856" x2="52119" y2="48592"/>
                        <a14:foregroundMark x1="47712" y1="49510" x2="50852" y2="48856"/>
                        <a14:backgroundMark x1="49510" y1="48856" x2="49510" y2="48856"/>
                        <a14:backgroundMark x1="50000" y1="52288" x2="53431" y2="49183"/>
                        <a14:backgroundMark x1="53431" y1="48856" x2="52288" y2="48856"/>
                        <a14:backgroundMark x1="51471" y1="50000" x2="53431" y2="48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587" y="4994130"/>
            <a:ext cx="1189829" cy="118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Up-Down Arrow 22">
            <a:extLst>
              <a:ext uri="{FF2B5EF4-FFF2-40B4-BE49-F238E27FC236}">
                <a16:creationId xmlns:a16="http://schemas.microsoft.com/office/drawing/2014/main" id="{63DB561B-9AA6-CDC1-6796-07085CDB6ED1}"/>
              </a:ext>
            </a:extLst>
          </p:cNvPr>
          <p:cNvSpPr/>
          <p:nvPr/>
        </p:nvSpPr>
        <p:spPr>
          <a:xfrm rot="13500000">
            <a:off x="3557587" y="4089180"/>
            <a:ext cx="542925" cy="915337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22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F1EE-20C9-D37A-A83C-3D8026CDD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 information is critical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E69A8-B857-DDC0-8883-8C7C91CD4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365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Complex operations in the physical world rely on trusted positioning.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988C0AC-69A3-34C0-61E6-FD3D7EFB3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2906454"/>
            <a:ext cx="38735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AF99708-4E1B-C0BF-5B45-C12916207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300" y="2792611"/>
            <a:ext cx="3345550" cy="239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470EC0-24A5-4D31-9782-ACAF18653BED}"/>
              </a:ext>
            </a:extLst>
          </p:cNvPr>
          <p:cNvSpPr txBox="1"/>
          <p:nvPr/>
        </p:nvSpPr>
        <p:spPr>
          <a:xfrm>
            <a:off x="1257300" y="5222298"/>
            <a:ext cx="27051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Autonomous vehicles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4C7060FD-869C-39D7-DC4F-278298F35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751" y="2497137"/>
            <a:ext cx="2979050" cy="269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8AA048-3BA5-9198-E988-9B237A94FB7A}"/>
              </a:ext>
            </a:extLst>
          </p:cNvPr>
          <p:cNvSpPr txBox="1"/>
          <p:nvPr/>
        </p:nvSpPr>
        <p:spPr>
          <a:xfrm>
            <a:off x="5260525" y="5222298"/>
            <a:ext cx="27051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Commercial aviation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37B018-352C-16FC-8D2E-87B5A88C919B}"/>
              </a:ext>
            </a:extLst>
          </p:cNvPr>
          <p:cNvSpPr txBox="1"/>
          <p:nvPr/>
        </p:nvSpPr>
        <p:spPr>
          <a:xfrm>
            <a:off x="9886950" y="5222298"/>
            <a:ext cx="27051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Defense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81AFE2-F931-3E10-4B31-2559ECA75E1E}"/>
              </a:ext>
            </a:extLst>
          </p:cNvPr>
          <p:cNvSpPr txBox="1"/>
          <p:nvPr/>
        </p:nvSpPr>
        <p:spPr>
          <a:xfrm>
            <a:off x="990600" y="5997076"/>
            <a:ext cx="95123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Current backbone: GPS and other global navigation satellite systems</a:t>
            </a:r>
          </a:p>
        </p:txBody>
      </p:sp>
    </p:spTree>
    <p:extLst>
      <p:ext uri="{BB962C8B-B14F-4D97-AF65-F5344CB8AC3E}">
        <p14:creationId xmlns:p14="http://schemas.microsoft.com/office/powerpoint/2010/main" val="33534326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C493B-DC7E-9083-73F3-3EB1C8CA6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Position-based cryptography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B0A56-886B-97D4-09BB-ADC7E7306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8303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Computer security and cryptography is about knowing who to trust/distrust based on their </a:t>
            </a:r>
            <a:r>
              <a:rPr lang="en-US" sz="2400" b="1" i="1" dirty="0"/>
              <a:t>identity</a:t>
            </a:r>
            <a:r>
              <a:rPr lang="en-US" sz="2400" dirty="0"/>
              <a:t>. Identities are determined by knowledge of some secret information, like a password or a private key.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3E0380B-88A3-B2BB-0791-5777D807036E}"/>
              </a:ext>
            </a:extLst>
          </p:cNvPr>
          <p:cNvSpPr txBox="1">
            <a:spLocks/>
          </p:cNvSpPr>
          <p:nvPr/>
        </p:nvSpPr>
        <p:spPr>
          <a:xfrm>
            <a:off x="838200" y="3241676"/>
            <a:ext cx="10515600" cy="2836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Position-based cryptography is a different paradigm where identities are determined by </a:t>
            </a:r>
            <a:r>
              <a:rPr lang="en-US" sz="2400" b="1" i="1" dirty="0"/>
              <a:t>physical location</a:t>
            </a:r>
            <a:r>
              <a:rPr lang="en-US" sz="2400" dirty="0"/>
              <a:t>.</a:t>
            </a:r>
          </a:p>
          <a:p>
            <a:r>
              <a:rPr lang="en-US" sz="2400" dirty="0"/>
              <a:t>Bank teller is trusted because they are behind a bullet-proof window, not because they showed us their credentials.</a:t>
            </a:r>
          </a:p>
          <a:p>
            <a:r>
              <a:rPr lang="en-US" sz="2400" dirty="0"/>
              <a:t>Nuclear missile launch should be trusted because the order came from the White House.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8B04F1-27FF-6D5E-29BE-65A8167871C6}"/>
              </a:ext>
            </a:extLst>
          </p:cNvPr>
          <p:cNvSpPr txBox="1"/>
          <p:nvPr/>
        </p:nvSpPr>
        <p:spPr>
          <a:xfrm>
            <a:off x="2909887" y="5157786"/>
            <a:ext cx="315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(Okay, maybe not these days…)</a:t>
            </a:r>
          </a:p>
        </p:txBody>
      </p:sp>
    </p:spTree>
    <p:extLst>
      <p:ext uri="{BB962C8B-B14F-4D97-AF65-F5344CB8AC3E}">
        <p14:creationId xmlns:p14="http://schemas.microsoft.com/office/powerpoint/2010/main" val="119824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6C3D8-F138-AC68-E7F8-824C88FA5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Position-based cryptography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966A0-55FF-E9A9-6082-91D8EC12E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318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Quantum position verification is a tantalizing starting point for this paradigm. Can we do more?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258698-C631-4304-B7A5-6A97985B965F}"/>
              </a:ext>
            </a:extLst>
          </p:cNvPr>
          <p:cNvSpPr txBox="1">
            <a:spLocks/>
          </p:cNvSpPr>
          <p:nvPr/>
        </p:nvSpPr>
        <p:spPr>
          <a:xfrm>
            <a:off x="838200" y="2932514"/>
            <a:ext cx="10515600" cy="931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u="sng" dirty="0"/>
              <a:t>Scenario</a:t>
            </a:r>
            <a:r>
              <a:rPr lang="en-US" sz="2400" dirty="0"/>
              <a:t>: QPV allows a person to prove their location </a:t>
            </a:r>
            <a:r>
              <a:rPr lang="en-US" sz="2400" b="1" i="1" dirty="0"/>
              <a:t>in the moment</a:t>
            </a:r>
            <a:r>
              <a:rPr lang="en-US" sz="2400" dirty="0"/>
              <a:t>. Can they prove their location </a:t>
            </a:r>
            <a:r>
              <a:rPr lang="en-US" sz="2400" b="1" i="1" dirty="0"/>
              <a:t>in the past</a:t>
            </a:r>
            <a:r>
              <a:rPr lang="en-US" sz="2400" dirty="0"/>
              <a:t> to a judge?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933FDF-6DFB-82CF-027D-DEABF4100F08}"/>
              </a:ext>
            </a:extLst>
          </p:cNvPr>
          <p:cNvSpPr txBox="1"/>
          <p:nvPr/>
        </p:nvSpPr>
        <p:spPr>
          <a:xfrm>
            <a:off x="1844675" y="4048393"/>
            <a:ext cx="9045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i="1" dirty="0"/>
              <a:t>E.g., “I was not at the murder scene the night of January 1, 2007”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5720013-AFFC-FF59-221D-0A4970C4589E}"/>
              </a:ext>
            </a:extLst>
          </p:cNvPr>
          <p:cNvSpPr txBox="1">
            <a:spLocks/>
          </p:cNvSpPr>
          <p:nvPr/>
        </p:nvSpPr>
        <p:spPr>
          <a:xfrm>
            <a:off x="838200" y="4926866"/>
            <a:ext cx="10515600" cy="931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u="sng" dirty="0"/>
              <a:t>Scenario</a:t>
            </a:r>
            <a:r>
              <a:rPr lang="en-US" sz="2400" dirty="0"/>
              <a:t>: Can a person prove some fact about their location without fully revealing everything about it?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837F64-B819-829B-C44C-DB23D62A7CC9}"/>
              </a:ext>
            </a:extLst>
          </p:cNvPr>
          <p:cNvSpPr txBox="1"/>
          <p:nvPr/>
        </p:nvSpPr>
        <p:spPr>
          <a:xfrm>
            <a:off x="1844674" y="5822993"/>
            <a:ext cx="9045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i="1" dirty="0"/>
              <a:t>E.g., “I am either in location A or B, but you shouldn’t know which.”</a:t>
            </a:r>
          </a:p>
        </p:txBody>
      </p:sp>
    </p:spTree>
    <p:extLst>
      <p:ext uri="{BB962C8B-B14F-4D97-AF65-F5344CB8AC3E}">
        <p14:creationId xmlns:p14="http://schemas.microsoft.com/office/powerpoint/2010/main" val="386085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7B0FF-1CC0-DA43-57E7-D6B9639A6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Zero-knowledge position verification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CF403-01AD-0394-21A4-48AEC16F2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In cryptography, zero-knowledge proofs are protocols for convincing someone that a statement is true, without revealing nothing else about the statement.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C10A14-A2CB-CE53-D1CA-E13D4A9EFA0C}"/>
              </a:ext>
            </a:extLst>
          </p:cNvPr>
          <p:cNvSpPr txBox="1"/>
          <p:nvPr/>
        </p:nvSpPr>
        <p:spPr>
          <a:xfrm>
            <a:off x="1573212" y="2828835"/>
            <a:ext cx="97805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i="1" dirty="0"/>
              <a:t>E.g., with a zero-knowledge proof you can convince someone that the Riemann Hypothesis is true, but the listener will learn nothing else about the proof aside from the fact that it exists.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48A25E2-76B3-7376-CF54-1CCC12CF4AA0}"/>
              </a:ext>
            </a:extLst>
          </p:cNvPr>
          <p:cNvSpPr txBox="1">
            <a:spLocks/>
          </p:cNvSpPr>
          <p:nvPr/>
        </p:nvSpPr>
        <p:spPr>
          <a:xfrm>
            <a:off x="838200" y="4570411"/>
            <a:ext cx="10515600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u="sng" dirty="0"/>
              <a:t>Zero-knowledge Position Verification:</a:t>
            </a:r>
            <a:br>
              <a:rPr lang="en-US" sz="2400" dirty="0"/>
            </a:br>
            <a:r>
              <a:rPr lang="en-US" sz="2400" dirty="0"/>
              <a:t>A user can selectively reveal some information about their location, while keeping the rest </a:t>
            </a:r>
            <a:r>
              <a:rPr lang="en-US" sz="2400" b="1" i="1" dirty="0"/>
              <a:t>private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766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3190A-802C-D4BD-6B54-B36E2AFE3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FCCA9-06AD-8424-33F7-DF8F1986A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Zero-knowledge position verification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7C44DA4-C626-7B10-E410-89B98B93A18D}"/>
              </a:ext>
            </a:extLst>
          </p:cNvPr>
          <p:cNvCxnSpPr>
            <a:cxnSpLocks/>
          </p:cNvCxnSpPr>
          <p:nvPr/>
        </p:nvCxnSpPr>
        <p:spPr>
          <a:xfrm>
            <a:off x="1968500" y="6235700"/>
            <a:ext cx="3158638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EB2AA9F-8985-774F-3E82-1A62FBE7E109}"/>
              </a:ext>
            </a:extLst>
          </p:cNvPr>
          <p:cNvSpPr txBox="1"/>
          <p:nvPr/>
        </p:nvSpPr>
        <p:spPr>
          <a:xfrm>
            <a:off x="2661525" y="6374007"/>
            <a:ext cx="1197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Position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4878CAC-C304-073E-637C-B69170E5FB10}"/>
              </a:ext>
            </a:extLst>
          </p:cNvPr>
          <p:cNvCxnSpPr/>
          <p:nvPr/>
        </p:nvCxnSpPr>
        <p:spPr>
          <a:xfrm flipV="1">
            <a:off x="1460500" y="1550988"/>
            <a:ext cx="0" cy="45450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0F22F03-9C22-9C51-6406-DCB83FDA9B21}"/>
              </a:ext>
            </a:extLst>
          </p:cNvPr>
          <p:cNvSpPr txBox="1"/>
          <p:nvPr/>
        </p:nvSpPr>
        <p:spPr>
          <a:xfrm>
            <a:off x="607890" y="1520846"/>
            <a:ext cx="1197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Time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0C41F64-1E6B-7065-D235-DA63B9AC5ECB}"/>
              </a:ext>
            </a:extLst>
          </p:cNvPr>
          <p:cNvCxnSpPr>
            <a:cxnSpLocks/>
          </p:cNvCxnSpPr>
          <p:nvPr/>
        </p:nvCxnSpPr>
        <p:spPr>
          <a:xfrm>
            <a:off x="1320800" y="2147888"/>
            <a:ext cx="3975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D89AF4B-5249-309C-D4FA-20F0B0C0785C}"/>
              </a:ext>
            </a:extLst>
          </p:cNvPr>
          <p:cNvCxnSpPr>
            <a:cxnSpLocks/>
          </p:cNvCxnSpPr>
          <p:nvPr/>
        </p:nvCxnSpPr>
        <p:spPr>
          <a:xfrm>
            <a:off x="1320800" y="1830388"/>
            <a:ext cx="3975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FA819FD-5CF1-D1E3-217B-9DD16C63D228}"/>
              </a:ext>
            </a:extLst>
          </p:cNvPr>
          <p:cNvCxnSpPr>
            <a:cxnSpLocks/>
          </p:cNvCxnSpPr>
          <p:nvPr/>
        </p:nvCxnSpPr>
        <p:spPr>
          <a:xfrm>
            <a:off x="1320800" y="2503488"/>
            <a:ext cx="3975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CC2937E-FA2E-989E-39A0-5CB1B3AC6BAA}"/>
              </a:ext>
            </a:extLst>
          </p:cNvPr>
          <p:cNvCxnSpPr>
            <a:cxnSpLocks/>
          </p:cNvCxnSpPr>
          <p:nvPr/>
        </p:nvCxnSpPr>
        <p:spPr>
          <a:xfrm flipH="1">
            <a:off x="1823307" y="1540947"/>
            <a:ext cx="12700" cy="4694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Straight Connector 1024">
            <a:extLst>
              <a:ext uri="{FF2B5EF4-FFF2-40B4-BE49-F238E27FC236}">
                <a16:creationId xmlns:a16="http://schemas.microsoft.com/office/drawing/2014/main" id="{2942555E-E134-53E4-6B8E-21F890216540}"/>
              </a:ext>
            </a:extLst>
          </p:cNvPr>
          <p:cNvCxnSpPr>
            <a:cxnSpLocks/>
          </p:cNvCxnSpPr>
          <p:nvPr/>
        </p:nvCxnSpPr>
        <p:spPr>
          <a:xfrm flipH="1">
            <a:off x="2167918" y="1520846"/>
            <a:ext cx="12700" cy="4694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7" name="Straight Connector 1026">
            <a:extLst>
              <a:ext uri="{FF2B5EF4-FFF2-40B4-BE49-F238E27FC236}">
                <a16:creationId xmlns:a16="http://schemas.microsoft.com/office/drawing/2014/main" id="{1DA8AD5D-BE2F-7C57-3C3C-C0498C11383A}"/>
              </a:ext>
            </a:extLst>
          </p:cNvPr>
          <p:cNvCxnSpPr>
            <a:cxnSpLocks/>
          </p:cNvCxnSpPr>
          <p:nvPr/>
        </p:nvCxnSpPr>
        <p:spPr>
          <a:xfrm flipH="1">
            <a:off x="2510817" y="1540947"/>
            <a:ext cx="12700" cy="4694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8" name="Straight Connector 1027">
            <a:extLst>
              <a:ext uri="{FF2B5EF4-FFF2-40B4-BE49-F238E27FC236}">
                <a16:creationId xmlns:a16="http://schemas.microsoft.com/office/drawing/2014/main" id="{7D75B6DC-428B-6078-6E9B-3177D1680ACB}"/>
              </a:ext>
            </a:extLst>
          </p:cNvPr>
          <p:cNvCxnSpPr>
            <a:cxnSpLocks/>
          </p:cNvCxnSpPr>
          <p:nvPr/>
        </p:nvCxnSpPr>
        <p:spPr>
          <a:xfrm flipH="1">
            <a:off x="2855428" y="1520846"/>
            <a:ext cx="12700" cy="4694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Straight Connector 1028">
            <a:extLst>
              <a:ext uri="{FF2B5EF4-FFF2-40B4-BE49-F238E27FC236}">
                <a16:creationId xmlns:a16="http://schemas.microsoft.com/office/drawing/2014/main" id="{5E65A100-7D62-225C-C016-168153DCCF38}"/>
              </a:ext>
            </a:extLst>
          </p:cNvPr>
          <p:cNvCxnSpPr>
            <a:cxnSpLocks/>
          </p:cNvCxnSpPr>
          <p:nvPr/>
        </p:nvCxnSpPr>
        <p:spPr>
          <a:xfrm flipH="1">
            <a:off x="3223727" y="1540947"/>
            <a:ext cx="12700" cy="4694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0" name="Straight Connector 1029">
            <a:extLst>
              <a:ext uri="{FF2B5EF4-FFF2-40B4-BE49-F238E27FC236}">
                <a16:creationId xmlns:a16="http://schemas.microsoft.com/office/drawing/2014/main" id="{8C275894-362D-769E-29E8-C303E722388E}"/>
              </a:ext>
            </a:extLst>
          </p:cNvPr>
          <p:cNvCxnSpPr>
            <a:cxnSpLocks/>
          </p:cNvCxnSpPr>
          <p:nvPr/>
        </p:nvCxnSpPr>
        <p:spPr>
          <a:xfrm flipH="1">
            <a:off x="3568338" y="1520846"/>
            <a:ext cx="12700" cy="4694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Straight Connector 1030">
            <a:extLst>
              <a:ext uri="{FF2B5EF4-FFF2-40B4-BE49-F238E27FC236}">
                <a16:creationId xmlns:a16="http://schemas.microsoft.com/office/drawing/2014/main" id="{C65FF541-9B16-3BDE-0363-835F693B6E48}"/>
              </a:ext>
            </a:extLst>
          </p:cNvPr>
          <p:cNvCxnSpPr>
            <a:cxnSpLocks/>
          </p:cNvCxnSpPr>
          <p:nvPr/>
        </p:nvCxnSpPr>
        <p:spPr>
          <a:xfrm flipH="1">
            <a:off x="3911237" y="1540947"/>
            <a:ext cx="12700" cy="4694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2" name="Straight Connector 1031">
            <a:extLst>
              <a:ext uri="{FF2B5EF4-FFF2-40B4-BE49-F238E27FC236}">
                <a16:creationId xmlns:a16="http://schemas.microsoft.com/office/drawing/2014/main" id="{21193FE2-4CA8-49D6-59F7-71E9FD76078C}"/>
              </a:ext>
            </a:extLst>
          </p:cNvPr>
          <p:cNvCxnSpPr>
            <a:cxnSpLocks/>
          </p:cNvCxnSpPr>
          <p:nvPr/>
        </p:nvCxnSpPr>
        <p:spPr>
          <a:xfrm flipH="1">
            <a:off x="4255848" y="1520846"/>
            <a:ext cx="12700" cy="4694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733C3233-ABAD-E4A2-1F98-3488036E5DAE}"/>
              </a:ext>
            </a:extLst>
          </p:cNvPr>
          <p:cNvCxnSpPr>
            <a:cxnSpLocks/>
          </p:cNvCxnSpPr>
          <p:nvPr/>
        </p:nvCxnSpPr>
        <p:spPr>
          <a:xfrm flipH="1">
            <a:off x="4608519" y="1540947"/>
            <a:ext cx="12700" cy="4694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4" name="Straight Connector 1033">
            <a:extLst>
              <a:ext uri="{FF2B5EF4-FFF2-40B4-BE49-F238E27FC236}">
                <a16:creationId xmlns:a16="http://schemas.microsoft.com/office/drawing/2014/main" id="{995FE681-7982-1BE0-6383-2E13CE57C4B7}"/>
              </a:ext>
            </a:extLst>
          </p:cNvPr>
          <p:cNvCxnSpPr>
            <a:cxnSpLocks/>
          </p:cNvCxnSpPr>
          <p:nvPr/>
        </p:nvCxnSpPr>
        <p:spPr>
          <a:xfrm flipH="1">
            <a:off x="4953130" y="1520846"/>
            <a:ext cx="12700" cy="4694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0" name="Straight Connector 1089">
            <a:extLst>
              <a:ext uri="{FF2B5EF4-FFF2-40B4-BE49-F238E27FC236}">
                <a16:creationId xmlns:a16="http://schemas.microsoft.com/office/drawing/2014/main" id="{914CD631-7119-A4B9-625A-574AA8264C9E}"/>
              </a:ext>
            </a:extLst>
          </p:cNvPr>
          <p:cNvCxnSpPr>
            <a:cxnSpLocks/>
          </p:cNvCxnSpPr>
          <p:nvPr/>
        </p:nvCxnSpPr>
        <p:spPr>
          <a:xfrm>
            <a:off x="1320800" y="3234678"/>
            <a:ext cx="3975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1" name="Straight Connector 1090">
            <a:extLst>
              <a:ext uri="{FF2B5EF4-FFF2-40B4-BE49-F238E27FC236}">
                <a16:creationId xmlns:a16="http://schemas.microsoft.com/office/drawing/2014/main" id="{705CA3A2-2FA8-8F35-BCC5-76EA0E0AE2D0}"/>
              </a:ext>
            </a:extLst>
          </p:cNvPr>
          <p:cNvCxnSpPr>
            <a:cxnSpLocks/>
          </p:cNvCxnSpPr>
          <p:nvPr/>
        </p:nvCxnSpPr>
        <p:spPr>
          <a:xfrm>
            <a:off x="1320800" y="2917178"/>
            <a:ext cx="3975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2" name="Straight Connector 1091">
            <a:extLst>
              <a:ext uri="{FF2B5EF4-FFF2-40B4-BE49-F238E27FC236}">
                <a16:creationId xmlns:a16="http://schemas.microsoft.com/office/drawing/2014/main" id="{C98C353C-A1F1-7DD6-18F2-201310270F2D}"/>
              </a:ext>
            </a:extLst>
          </p:cNvPr>
          <p:cNvCxnSpPr>
            <a:cxnSpLocks/>
          </p:cNvCxnSpPr>
          <p:nvPr/>
        </p:nvCxnSpPr>
        <p:spPr>
          <a:xfrm>
            <a:off x="1320800" y="3590278"/>
            <a:ext cx="3975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3" name="Straight Connector 1092">
            <a:extLst>
              <a:ext uri="{FF2B5EF4-FFF2-40B4-BE49-F238E27FC236}">
                <a16:creationId xmlns:a16="http://schemas.microsoft.com/office/drawing/2014/main" id="{F7C258FB-F592-0451-2239-FCBA5A8AE035}"/>
              </a:ext>
            </a:extLst>
          </p:cNvPr>
          <p:cNvCxnSpPr>
            <a:cxnSpLocks/>
          </p:cNvCxnSpPr>
          <p:nvPr/>
        </p:nvCxnSpPr>
        <p:spPr>
          <a:xfrm>
            <a:off x="1320800" y="4306888"/>
            <a:ext cx="3975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4" name="Straight Connector 1093">
            <a:extLst>
              <a:ext uri="{FF2B5EF4-FFF2-40B4-BE49-F238E27FC236}">
                <a16:creationId xmlns:a16="http://schemas.microsoft.com/office/drawing/2014/main" id="{396D703B-62C9-49F2-3562-FACB4D5C6389}"/>
              </a:ext>
            </a:extLst>
          </p:cNvPr>
          <p:cNvCxnSpPr>
            <a:cxnSpLocks/>
          </p:cNvCxnSpPr>
          <p:nvPr/>
        </p:nvCxnSpPr>
        <p:spPr>
          <a:xfrm>
            <a:off x="1320800" y="3989388"/>
            <a:ext cx="3975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5" name="Straight Connector 1094">
            <a:extLst>
              <a:ext uri="{FF2B5EF4-FFF2-40B4-BE49-F238E27FC236}">
                <a16:creationId xmlns:a16="http://schemas.microsoft.com/office/drawing/2014/main" id="{7D345061-D1B4-374A-BD1F-33D9A35AFC24}"/>
              </a:ext>
            </a:extLst>
          </p:cNvPr>
          <p:cNvCxnSpPr>
            <a:cxnSpLocks/>
          </p:cNvCxnSpPr>
          <p:nvPr/>
        </p:nvCxnSpPr>
        <p:spPr>
          <a:xfrm>
            <a:off x="1320800" y="4662488"/>
            <a:ext cx="3975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6" name="Straight Connector 1095">
            <a:extLst>
              <a:ext uri="{FF2B5EF4-FFF2-40B4-BE49-F238E27FC236}">
                <a16:creationId xmlns:a16="http://schemas.microsoft.com/office/drawing/2014/main" id="{67DD0644-8053-0993-EDB9-45BD0BD0166C}"/>
              </a:ext>
            </a:extLst>
          </p:cNvPr>
          <p:cNvCxnSpPr>
            <a:cxnSpLocks/>
          </p:cNvCxnSpPr>
          <p:nvPr/>
        </p:nvCxnSpPr>
        <p:spPr>
          <a:xfrm>
            <a:off x="1320800" y="5311298"/>
            <a:ext cx="3975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7" name="Straight Connector 1096">
            <a:extLst>
              <a:ext uri="{FF2B5EF4-FFF2-40B4-BE49-F238E27FC236}">
                <a16:creationId xmlns:a16="http://schemas.microsoft.com/office/drawing/2014/main" id="{89E56EA3-0222-8CBD-B7EC-EEF5E917D000}"/>
              </a:ext>
            </a:extLst>
          </p:cNvPr>
          <p:cNvCxnSpPr>
            <a:cxnSpLocks/>
          </p:cNvCxnSpPr>
          <p:nvPr/>
        </p:nvCxnSpPr>
        <p:spPr>
          <a:xfrm>
            <a:off x="1320800" y="4993798"/>
            <a:ext cx="3975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8" name="Straight Connector 1097">
            <a:extLst>
              <a:ext uri="{FF2B5EF4-FFF2-40B4-BE49-F238E27FC236}">
                <a16:creationId xmlns:a16="http://schemas.microsoft.com/office/drawing/2014/main" id="{05040D0C-8302-9483-42B3-8249F097BB24}"/>
              </a:ext>
            </a:extLst>
          </p:cNvPr>
          <p:cNvCxnSpPr>
            <a:cxnSpLocks/>
          </p:cNvCxnSpPr>
          <p:nvPr/>
        </p:nvCxnSpPr>
        <p:spPr>
          <a:xfrm>
            <a:off x="1320800" y="5666898"/>
            <a:ext cx="3975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99" name="Picture 1098">
            <a:extLst>
              <a:ext uri="{FF2B5EF4-FFF2-40B4-BE49-F238E27FC236}">
                <a16:creationId xmlns:a16="http://schemas.microsoft.com/office/drawing/2014/main" id="{788E41E3-5062-4DBD-FE32-223074EEDD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17004" y="3001309"/>
            <a:ext cx="601165" cy="645793"/>
          </a:xfrm>
          <a:prstGeom prst="rect">
            <a:avLst/>
          </a:prstGeom>
          <a:effectLst>
            <a:glow rad="409049">
              <a:schemeClr val="accent1">
                <a:alpha val="55912"/>
              </a:schemeClr>
            </a:glow>
          </a:effectLst>
        </p:spPr>
      </p:pic>
      <p:pic>
        <p:nvPicPr>
          <p:cNvPr id="1100" name="Picture 1099">
            <a:extLst>
              <a:ext uri="{FF2B5EF4-FFF2-40B4-BE49-F238E27FC236}">
                <a16:creationId xmlns:a16="http://schemas.microsoft.com/office/drawing/2014/main" id="{577CFDE0-169A-2D9B-8B78-41D7E6E9FA9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612241" y="3910931"/>
            <a:ext cx="601165" cy="645793"/>
          </a:xfrm>
          <a:prstGeom prst="rect">
            <a:avLst/>
          </a:prstGeom>
        </p:spPr>
      </p:pic>
      <p:pic>
        <p:nvPicPr>
          <p:cNvPr id="1101" name="Picture 1100">
            <a:extLst>
              <a:ext uri="{FF2B5EF4-FFF2-40B4-BE49-F238E27FC236}">
                <a16:creationId xmlns:a16="http://schemas.microsoft.com/office/drawing/2014/main" id="{228BFDE9-34C4-1152-65EF-D408D9BDAD9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627716" y="4870257"/>
            <a:ext cx="601165" cy="645793"/>
          </a:xfrm>
          <a:prstGeom prst="rect">
            <a:avLst/>
          </a:prstGeom>
        </p:spPr>
      </p:pic>
      <p:pic>
        <p:nvPicPr>
          <p:cNvPr id="1102" name="Picture 1101">
            <a:extLst>
              <a:ext uri="{FF2B5EF4-FFF2-40B4-BE49-F238E27FC236}">
                <a16:creationId xmlns:a16="http://schemas.microsoft.com/office/drawing/2014/main" id="{DEBB1BBD-63FE-51E3-6458-898752A4FAB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626702" y="1995961"/>
            <a:ext cx="601165" cy="64579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09DB464-3B89-C90E-DFBA-07576A556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81" y="5193153"/>
            <a:ext cx="696912" cy="85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D5A264C-DFBC-B626-8624-91D31B802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979" y="5193153"/>
            <a:ext cx="696912" cy="85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AD09BCB-C29F-9AD9-AA9A-4EB0193B7382}"/>
              </a:ext>
            </a:extLst>
          </p:cNvPr>
          <p:cNvSpPr txBox="1">
            <a:spLocks/>
          </p:cNvSpPr>
          <p:nvPr/>
        </p:nvSpPr>
        <p:spPr>
          <a:xfrm>
            <a:off x="6392166" y="1550990"/>
            <a:ext cx="5167190" cy="39650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u="sng" dirty="0"/>
              <a:t>Zero-knowledge Position Verification:</a:t>
            </a:r>
            <a:br>
              <a:rPr lang="en-US" sz="2400" dirty="0"/>
            </a:br>
            <a:br>
              <a:rPr lang="en-US" sz="1100" dirty="0"/>
            </a:br>
            <a:r>
              <a:rPr lang="en-US" sz="2400" dirty="0"/>
              <a:t>1. The verifiers continuously run QPV with the prover.</a:t>
            </a:r>
          </a:p>
          <a:p>
            <a:pPr marL="0" indent="0">
              <a:buNone/>
            </a:pPr>
            <a:r>
              <a:rPr lang="en-US" sz="2400" dirty="0"/>
              <a:t>2. The prover sends a continuous stream of </a:t>
            </a:r>
            <a:r>
              <a:rPr lang="en-US" sz="2400" b="1" i="1" dirty="0"/>
              <a:t>encrypted responses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r>
              <a:rPr lang="en-US" sz="2400" dirty="0"/>
              <a:t>3. Later, the prover can execute a </a:t>
            </a:r>
            <a:r>
              <a:rPr lang="en-US" sz="2400" b="1" i="1" dirty="0"/>
              <a:t>cryptographic zero-knowledge proof </a:t>
            </a:r>
            <a:r>
              <a:rPr lang="en-US" sz="2400" dirty="0"/>
              <a:t>to convince the verifiers of some statement about its past location history, while revealing zero extra info.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305E22-C1B2-31CB-A5C2-A4E06EE31553}"/>
              </a:ext>
            </a:extLst>
          </p:cNvPr>
          <p:cNvSpPr txBox="1"/>
          <p:nvPr/>
        </p:nvSpPr>
        <p:spPr>
          <a:xfrm>
            <a:off x="7024810" y="5666898"/>
            <a:ext cx="51671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(Girish, Gluch, Goldwasser, Malkin,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Orshansky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, Y.  2025)</a:t>
            </a:r>
          </a:p>
        </p:txBody>
      </p:sp>
    </p:spTree>
    <p:extLst>
      <p:ext uri="{BB962C8B-B14F-4D97-AF65-F5344CB8AC3E}">
        <p14:creationId xmlns:p14="http://schemas.microsoft.com/office/powerpoint/2010/main" val="37631408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E3250-3506-011D-9481-54728BBAE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68F56-D06D-C3D1-C507-7EFC33B0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Zero-knowledge position verification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87365CB-C99A-26A2-9093-094FF2E2F2C9}"/>
              </a:ext>
            </a:extLst>
          </p:cNvPr>
          <p:cNvCxnSpPr>
            <a:cxnSpLocks/>
          </p:cNvCxnSpPr>
          <p:nvPr/>
        </p:nvCxnSpPr>
        <p:spPr>
          <a:xfrm>
            <a:off x="1968500" y="6235700"/>
            <a:ext cx="3158638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11BAAA2-E692-4715-7066-96CA9B62333B}"/>
              </a:ext>
            </a:extLst>
          </p:cNvPr>
          <p:cNvSpPr txBox="1"/>
          <p:nvPr/>
        </p:nvSpPr>
        <p:spPr>
          <a:xfrm>
            <a:off x="2661525" y="6374007"/>
            <a:ext cx="1197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Position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6C753BB-E2B9-1622-4082-D8C5FF094333}"/>
              </a:ext>
            </a:extLst>
          </p:cNvPr>
          <p:cNvCxnSpPr/>
          <p:nvPr/>
        </p:nvCxnSpPr>
        <p:spPr>
          <a:xfrm flipV="1">
            <a:off x="1460500" y="1550988"/>
            <a:ext cx="0" cy="45450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1EB3DC4-9E60-A5ED-0BBC-75341D1D4C61}"/>
              </a:ext>
            </a:extLst>
          </p:cNvPr>
          <p:cNvSpPr txBox="1"/>
          <p:nvPr/>
        </p:nvSpPr>
        <p:spPr>
          <a:xfrm>
            <a:off x="607890" y="1520846"/>
            <a:ext cx="1197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Time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F09D7F1-9525-99BB-E9A3-5E1289E6358F}"/>
              </a:ext>
            </a:extLst>
          </p:cNvPr>
          <p:cNvCxnSpPr>
            <a:cxnSpLocks/>
          </p:cNvCxnSpPr>
          <p:nvPr/>
        </p:nvCxnSpPr>
        <p:spPr>
          <a:xfrm>
            <a:off x="1320800" y="2147888"/>
            <a:ext cx="3975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FC26384-389C-183B-13E0-A9054A590B1F}"/>
              </a:ext>
            </a:extLst>
          </p:cNvPr>
          <p:cNvCxnSpPr>
            <a:cxnSpLocks/>
          </p:cNvCxnSpPr>
          <p:nvPr/>
        </p:nvCxnSpPr>
        <p:spPr>
          <a:xfrm>
            <a:off x="1320800" y="1830388"/>
            <a:ext cx="3975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14D7D1F-CAA4-0697-538A-840623F141B9}"/>
              </a:ext>
            </a:extLst>
          </p:cNvPr>
          <p:cNvCxnSpPr>
            <a:cxnSpLocks/>
          </p:cNvCxnSpPr>
          <p:nvPr/>
        </p:nvCxnSpPr>
        <p:spPr>
          <a:xfrm>
            <a:off x="1320800" y="2503488"/>
            <a:ext cx="3975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AA8D6E9-612E-9BE7-32D0-21178BA58205}"/>
              </a:ext>
            </a:extLst>
          </p:cNvPr>
          <p:cNvCxnSpPr>
            <a:cxnSpLocks/>
          </p:cNvCxnSpPr>
          <p:nvPr/>
        </p:nvCxnSpPr>
        <p:spPr>
          <a:xfrm flipH="1">
            <a:off x="1823307" y="1540947"/>
            <a:ext cx="12700" cy="4694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Straight Connector 1024">
            <a:extLst>
              <a:ext uri="{FF2B5EF4-FFF2-40B4-BE49-F238E27FC236}">
                <a16:creationId xmlns:a16="http://schemas.microsoft.com/office/drawing/2014/main" id="{098918BA-93CC-9924-1005-DB856B542571}"/>
              </a:ext>
            </a:extLst>
          </p:cNvPr>
          <p:cNvCxnSpPr>
            <a:cxnSpLocks/>
          </p:cNvCxnSpPr>
          <p:nvPr/>
        </p:nvCxnSpPr>
        <p:spPr>
          <a:xfrm flipH="1">
            <a:off x="2167918" y="1520846"/>
            <a:ext cx="12700" cy="4694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7" name="Straight Connector 1026">
            <a:extLst>
              <a:ext uri="{FF2B5EF4-FFF2-40B4-BE49-F238E27FC236}">
                <a16:creationId xmlns:a16="http://schemas.microsoft.com/office/drawing/2014/main" id="{0AF3836D-9BF9-B6C6-2E32-A114CFAA5360}"/>
              </a:ext>
            </a:extLst>
          </p:cNvPr>
          <p:cNvCxnSpPr>
            <a:cxnSpLocks/>
          </p:cNvCxnSpPr>
          <p:nvPr/>
        </p:nvCxnSpPr>
        <p:spPr>
          <a:xfrm flipH="1">
            <a:off x="2510817" y="1540947"/>
            <a:ext cx="12700" cy="4694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8" name="Straight Connector 1027">
            <a:extLst>
              <a:ext uri="{FF2B5EF4-FFF2-40B4-BE49-F238E27FC236}">
                <a16:creationId xmlns:a16="http://schemas.microsoft.com/office/drawing/2014/main" id="{98EB4374-C2C4-2BDA-D68E-6709A630F7B2}"/>
              </a:ext>
            </a:extLst>
          </p:cNvPr>
          <p:cNvCxnSpPr>
            <a:cxnSpLocks/>
          </p:cNvCxnSpPr>
          <p:nvPr/>
        </p:nvCxnSpPr>
        <p:spPr>
          <a:xfrm flipH="1">
            <a:off x="2855428" y="1520846"/>
            <a:ext cx="12700" cy="4694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Straight Connector 1028">
            <a:extLst>
              <a:ext uri="{FF2B5EF4-FFF2-40B4-BE49-F238E27FC236}">
                <a16:creationId xmlns:a16="http://schemas.microsoft.com/office/drawing/2014/main" id="{87C83831-531F-9329-7B80-CFA6689E04A2}"/>
              </a:ext>
            </a:extLst>
          </p:cNvPr>
          <p:cNvCxnSpPr>
            <a:cxnSpLocks/>
          </p:cNvCxnSpPr>
          <p:nvPr/>
        </p:nvCxnSpPr>
        <p:spPr>
          <a:xfrm flipH="1">
            <a:off x="3223727" y="1540947"/>
            <a:ext cx="12700" cy="4694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0" name="Straight Connector 1029">
            <a:extLst>
              <a:ext uri="{FF2B5EF4-FFF2-40B4-BE49-F238E27FC236}">
                <a16:creationId xmlns:a16="http://schemas.microsoft.com/office/drawing/2014/main" id="{5405C2B1-9FAE-3ECE-9193-B08C375E0159}"/>
              </a:ext>
            </a:extLst>
          </p:cNvPr>
          <p:cNvCxnSpPr>
            <a:cxnSpLocks/>
          </p:cNvCxnSpPr>
          <p:nvPr/>
        </p:nvCxnSpPr>
        <p:spPr>
          <a:xfrm flipH="1">
            <a:off x="3568338" y="1520846"/>
            <a:ext cx="12700" cy="4694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Straight Connector 1030">
            <a:extLst>
              <a:ext uri="{FF2B5EF4-FFF2-40B4-BE49-F238E27FC236}">
                <a16:creationId xmlns:a16="http://schemas.microsoft.com/office/drawing/2014/main" id="{5C9077D0-6FB7-F4C5-8D40-056500572C00}"/>
              </a:ext>
            </a:extLst>
          </p:cNvPr>
          <p:cNvCxnSpPr>
            <a:cxnSpLocks/>
          </p:cNvCxnSpPr>
          <p:nvPr/>
        </p:nvCxnSpPr>
        <p:spPr>
          <a:xfrm flipH="1">
            <a:off x="3911237" y="1540947"/>
            <a:ext cx="12700" cy="4694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2" name="Straight Connector 1031">
            <a:extLst>
              <a:ext uri="{FF2B5EF4-FFF2-40B4-BE49-F238E27FC236}">
                <a16:creationId xmlns:a16="http://schemas.microsoft.com/office/drawing/2014/main" id="{52D7DF6A-0BC3-7B85-BB7C-643F954A123D}"/>
              </a:ext>
            </a:extLst>
          </p:cNvPr>
          <p:cNvCxnSpPr>
            <a:cxnSpLocks/>
          </p:cNvCxnSpPr>
          <p:nvPr/>
        </p:nvCxnSpPr>
        <p:spPr>
          <a:xfrm flipH="1">
            <a:off x="4255848" y="1520846"/>
            <a:ext cx="12700" cy="4694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DA6C432C-780C-44C6-9938-A272E1B77D4D}"/>
              </a:ext>
            </a:extLst>
          </p:cNvPr>
          <p:cNvCxnSpPr>
            <a:cxnSpLocks/>
          </p:cNvCxnSpPr>
          <p:nvPr/>
        </p:nvCxnSpPr>
        <p:spPr>
          <a:xfrm flipH="1">
            <a:off x="4608519" y="1540947"/>
            <a:ext cx="12700" cy="4694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4" name="Straight Connector 1033">
            <a:extLst>
              <a:ext uri="{FF2B5EF4-FFF2-40B4-BE49-F238E27FC236}">
                <a16:creationId xmlns:a16="http://schemas.microsoft.com/office/drawing/2014/main" id="{DEF00E50-6921-B8BA-1CF8-64C58D5BB6AD}"/>
              </a:ext>
            </a:extLst>
          </p:cNvPr>
          <p:cNvCxnSpPr>
            <a:cxnSpLocks/>
          </p:cNvCxnSpPr>
          <p:nvPr/>
        </p:nvCxnSpPr>
        <p:spPr>
          <a:xfrm flipH="1">
            <a:off x="4953130" y="1520846"/>
            <a:ext cx="12700" cy="4694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Straight Arrow Connector 1040">
            <a:extLst>
              <a:ext uri="{FF2B5EF4-FFF2-40B4-BE49-F238E27FC236}">
                <a16:creationId xmlns:a16="http://schemas.microsoft.com/office/drawing/2014/main" id="{92BC026D-E019-CCBD-F597-20D7B7852137}"/>
              </a:ext>
            </a:extLst>
          </p:cNvPr>
          <p:cNvCxnSpPr>
            <a:cxnSpLocks/>
          </p:cNvCxnSpPr>
          <p:nvPr/>
        </p:nvCxnSpPr>
        <p:spPr>
          <a:xfrm flipV="1">
            <a:off x="1491531" y="1586256"/>
            <a:ext cx="1903192" cy="1330922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2" name="Straight Arrow Connector 1041">
            <a:extLst>
              <a:ext uri="{FF2B5EF4-FFF2-40B4-BE49-F238E27FC236}">
                <a16:creationId xmlns:a16="http://schemas.microsoft.com/office/drawing/2014/main" id="{3C91DE8E-AA85-0B53-F471-2D72009DC183}"/>
              </a:ext>
            </a:extLst>
          </p:cNvPr>
          <p:cNvCxnSpPr>
            <a:cxnSpLocks/>
          </p:cNvCxnSpPr>
          <p:nvPr/>
        </p:nvCxnSpPr>
        <p:spPr>
          <a:xfrm flipV="1">
            <a:off x="1491531" y="2059722"/>
            <a:ext cx="1859044" cy="1300048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3" name="Straight Arrow Connector 1042">
            <a:extLst>
              <a:ext uri="{FF2B5EF4-FFF2-40B4-BE49-F238E27FC236}">
                <a16:creationId xmlns:a16="http://schemas.microsoft.com/office/drawing/2014/main" id="{5036EDA8-2DD3-9748-FAB9-3BE6166DA898}"/>
              </a:ext>
            </a:extLst>
          </p:cNvPr>
          <p:cNvCxnSpPr>
            <a:cxnSpLocks/>
          </p:cNvCxnSpPr>
          <p:nvPr/>
        </p:nvCxnSpPr>
        <p:spPr>
          <a:xfrm flipV="1">
            <a:off x="1491531" y="2485039"/>
            <a:ext cx="1922939" cy="1344731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4" name="Straight Arrow Connector 1043">
            <a:extLst>
              <a:ext uri="{FF2B5EF4-FFF2-40B4-BE49-F238E27FC236}">
                <a16:creationId xmlns:a16="http://schemas.microsoft.com/office/drawing/2014/main" id="{5A662723-D3F7-9EBB-82E0-91A445013A48}"/>
              </a:ext>
            </a:extLst>
          </p:cNvPr>
          <p:cNvCxnSpPr>
            <a:cxnSpLocks/>
          </p:cNvCxnSpPr>
          <p:nvPr/>
        </p:nvCxnSpPr>
        <p:spPr>
          <a:xfrm flipV="1">
            <a:off x="1491531" y="2903867"/>
            <a:ext cx="1956921" cy="1368495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5" name="Straight Arrow Connector 1044">
            <a:extLst>
              <a:ext uri="{FF2B5EF4-FFF2-40B4-BE49-F238E27FC236}">
                <a16:creationId xmlns:a16="http://schemas.microsoft.com/office/drawing/2014/main" id="{66606FD5-64C0-1360-9C0E-96C85A37A964}"/>
              </a:ext>
            </a:extLst>
          </p:cNvPr>
          <p:cNvCxnSpPr>
            <a:cxnSpLocks/>
          </p:cNvCxnSpPr>
          <p:nvPr/>
        </p:nvCxnSpPr>
        <p:spPr>
          <a:xfrm flipV="1">
            <a:off x="1565201" y="3455564"/>
            <a:ext cx="1905402" cy="1332466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6" name="Straight Arrow Connector 1045">
            <a:extLst>
              <a:ext uri="{FF2B5EF4-FFF2-40B4-BE49-F238E27FC236}">
                <a16:creationId xmlns:a16="http://schemas.microsoft.com/office/drawing/2014/main" id="{96DD3DF5-405C-D296-1253-5F6AEFE1616A}"/>
              </a:ext>
            </a:extLst>
          </p:cNvPr>
          <p:cNvCxnSpPr>
            <a:cxnSpLocks/>
          </p:cNvCxnSpPr>
          <p:nvPr/>
        </p:nvCxnSpPr>
        <p:spPr>
          <a:xfrm flipV="1">
            <a:off x="1491531" y="3931433"/>
            <a:ext cx="1922379" cy="1344340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7" name="Straight Arrow Connector 1046">
            <a:extLst>
              <a:ext uri="{FF2B5EF4-FFF2-40B4-BE49-F238E27FC236}">
                <a16:creationId xmlns:a16="http://schemas.microsoft.com/office/drawing/2014/main" id="{FC900D19-2249-DAE3-C77C-00CEB5D20CF6}"/>
              </a:ext>
            </a:extLst>
          </p:cNvPr>
          <p:cNvCxnSpPr>
            <a:cxnSpLocks/>
          </p:cNvCxnSpPr>
          <p:nvPr/>
        </p:nvCxnSpPr>
        <p:spPr>
          <a:xfrm flipV="1">
            <a:off x="1491531" y="4452585"/>
            <a:ext cx="1981557" cy="1385723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8" name="Straight Arrow Connector 1047">
            <a:extLst>
              <a:ext uri="{FF2B5EF4-FFF2-40B4-BE49-F238E27FC236}">
                <a16:creationId xmlns:a16="http://schemas.microsoft.com/office/drawing/2014/main" id="{D0C04F9F-6141-F6D5-A028-F64BE41EBF07}"/>
              </a:ext>
            </a:extLst>
          </p:cNvPr>
          <p:cNvCxnSpPr>
            <a:cxnSpLocks/>
          </p:cNvCxnSpPr>
          <p:nvPr/>
        </p:nvCxnSpPr>
        <p:spPr>
          <a:xfrm flipV="1">
            <a:off x="1491531" y="4883374"/>
            <a:ext cx="1998434" cy="1397526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7" name="Straight Arrow Connector 1056">
            <a:extLst>
              <a:ext uri="{FF2B5EF4-FFF2-40B4-BE49-F238E27FC236}">
                <a16:creationId xmlns:a16="http://schemas.microsoft.com/office/drawing/2014/main" id="{176EAC76-DAB1-B1E9-03A3-FEBC1B80CB58}"/>
              </a:ext>
            </a:extLst>
          </p:cNvPr>
          <p:cNvCxnSpPr>
            <a:cxnSpLocks/>
          </p:cNvCxnSpPr>
          <p:nvPr/>
        </p:nvCxnSpPr>
        <p:spPr>
          <a:xfrm flipH="1" flipV="1">
            <a:off x="4178358" y="3590278"/>
            <a:ext cx="901752" cy="515862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8" name="Straight Arrow Connector 1057">
            <a:extLst>
              <a:ext uri="{FF2B5EF4-FFF2-40B4-BE49-F238E27FC236}">
                <a16:creationId xmlns:a16="http://schemas.microsoft.com/office/drawing/2014/main" id="{390AF5E4-EFB1-E160-8E46-A789906BCCA5}"/>
              </a:ext>
            </a:extLst>
          </p:cNvPr>
          <p:cNvCxnSpPr>
            <a:cxnSpLocks/>
          </p:cNvCxnSpPr>
          <p:nvPr/>
        </p:nvCxnSpPr>
        <p:spPr>
          <a:xfrm flipH="1" flipV="1">
            <a:off x="4369833" y="4096116"/>
            <a:ext cx="710277" cy="429870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9" name="Straight Arrow Connector 1058">
            <a:extLst>
              <a:ext uri="{FF2B5EF4-FFF2-40B4-BE49-F238E27FC236}">
                <a16:creationId xmlns:a16="http://schemas.microsoft.com/office/drawing/2014/main" id="{E67FA74A-8CA6-DC57-2D50-681EDEA24690}"/>
              </a:ext>
            </a:extLst>
          </p:cNvPr>
          <p:cNvCxnSpPr>
            <a:cxnSpLocks/>
          </p:cNvCxnSpPr>
          <p:nvPr/>
        </p:nvCxnSpPr>
        <p:spPr>
          <a:xfrm flipH="1" flipV="1">
            <a:off x="4264666" y="4500279"/>
            <a:ext cx="815444" cy="493519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0" name="Straight Arrow Connector 1059">
            <a:extLst>
              <a:ext uri="{FF2B5EF4-FFF2-40B4-BE49-F238E27FC236}">
                <a16:creationId xmlns:a16="http://schemas.microsoft.com/office/drawing/2014/main" id="{75C90101-1F05-F0AA-A426-BF3AFE85D77D}"/>
              </a:ext>
            </a:extLst>
          </p:cNvPr>
          <p:cNvCxnSpPr>
            <a:cxnSpLocks/>
          </p:cNvCxnSpPr>
          <p:nvPr/>
        </p:nvCxnSpPr>
        <p:spPr>
          <a:xfrm flipH="1" flipV="1">
            <a:off x="4369833" y="4983774"/>
            <a:ext cx="710277" cy="429870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1" name="Straight Arrow Connector 1060">
            <a:extLst>
              <a:ext uri="{FF2B5EF4-FFF2-40B4-BE49-F238E27FC236}">
                <a16:creationId xmlns:a16="http://schemas.microsoft.com/office/drawing/2014/main" id="{E2E1B21C-E1B1-240B-54C8-84D3D10FE9B2}"/>
              </a:ext>
            </a:extLst>
          </p:cNvPr>
          <p:cNvCxnSpPr>
            <a:cxnSpLocks/>
          </p:cNvCxnSpPr>
          <p:nvPr/>
        </p:nvCxnSpPr>
        <p:spPr>
          <a:xfrm flipH="1" flipV="1">
            <a:off x="4169583" y="5398206"/>
            <a:ext cx="908572" cy="549881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0" name="Straight Connector 1089">
            <a:extLst>
              <a:ext uri="{FF2B5EF4-FFF2-40B4-BE49-F238E27FC236}">
                <a16:creationId xmlns:a16="http://schemas.microsoft.com/office/drawing/2014/main" id="{A55146A7-9B30-96C3-4F64-AA5AA081FCDA}"/>
              </a:ext>
            </a:extLst>
          </p:cNvPr>
          <p:cNvCxnSpPr>
            <a:cxnSpLocks/>
          </p:cNvCxnSpPr>
          <p:nvPr/>
        </p:nvCxnSpPr>
        <p:spPr>
          <a:xfrm>
            <a:off x="1320800" y="3234678"/>
            <a:ext cx="3975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1" name="Straight Connector 1090">
            <a:extLst>
              <a:ext uri="{FF2B5EF4-FFF2-40B4-BE49-F238E27FC236}">
                <a16:creationId xmlns:a16="http://schemas.microsoft.com/office/drawing/2014/main" id="{85574AE7-3906-9150-8B8E-441699F5C783}"/>
              </a:ext>
            </a:extLst>
          </p:cNvPr>
          <p:cNvCxnSpPr>
            <a:cxnSpLocks/>
          </p:cNvCxnSpPr>
          <p:nvPr/>
        </p:nvCxnSpPr>
        <p:spPr>
          <a:xfrm>
            <a:off x="1320800" y="2917178"/>
            <a:ext cx="3975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2" name="Straight Connector 1091">
            <a:extLst>
              <a:ext uri="{FF2B5EF4-FFF2-40B4-BE49-F238E27FC236}">
                <a16:creationId xmlns:a16="http://schemas.microsoft.com/office/drawing/2014/main" id="{05CA5095-D73E-1DDE-C104-3543E8A2287B}"/>
              </a:ext>
            </a:extLst>
          </p:cNvPr>
          <p:cNvCxnSpPr>
            <a:cxnSpLocks/>
          </p:cNvCxnSpPr>
          <p:nvPr/>
        </p:nvCxnSpPr>
        <p:spPr>
          <a:xfrm>
            <a:off x="1320800" y="3590278"/>
            <a:ext cx="3975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3" name="Straight Connector 1092">
            <a:extLst>
              <a:ext uri="{FF2B5EF4-FFF2-40B4-BE49-F238E27FC236}">
                <a16:creationId xmlns:a16="http://schemas.microsoft.com/office/drawing/2014/main" id="{47FBA2FD-2F91-14D1-919B-1BF0A5CC83E5}"/>
              </a:ext>
            </a:extLst>
          </p:cNvPr>
          <p:cNvCxnSpPr>
            <a:cxnSpLocks/>
          </p:cNvCxnSpPr>
          <p:nvPr/>
        </p:nvCxnSpPr>
        <p:spPr>
          <a:xfrm>
            <a:off x="1320800" y="4306888"/>
            <a:ext cx="3975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4" name="Straight Connector 1093">
            <a:extLst>
              <a:ext uri="{FF2B5EF4-FFF2-40B4-BE49-F238E27FC236}">
                <a16:creationId xmlns:a16="http://schemas.microsoft.com/office/drawing/2014/main" id="{D0D49BD9-AF5D-B3EF-E202-6F58D0687420}"/>
              </a:ext>
            </a:extLst>
          </p:cNvPr>
          <p:cNvCxnSpPr>
            <a:cxnSpLocks/>
          </p:cNvCxnSpPr>
          <p:nvPr/>
        </p:nvCxnSpPr>
        <p:spPr>
          <a:xfrm>
            <a:off x="1320800" y="3989388"/>
            <a:ext cx="3975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5" name="Straight Connector 1094">
            <a:extLst>
              <a:ext uri="{FF2B5EF4-FFF2-40B4-BE49-F238E27FC236}">
                <a16:creationId xmlns:a16="http://schemas.microsoft.com/office/drawing/2014/main" id="{EB955FD5-782C-61B1-0CE9-2FD9B5FB8A3B}"/>
              </a:ext>
            </a:extLst>
          </p:cNvPr>
          <p:cNvCxnSpPr>
            <a:cxnSpLocks/>
          </p:cNvCxnSpPr>
          <p:nvPr/>
        </p:nvCxnSpPr>
        <p:spPr>
          <a:xfrm>
            <a:off x="1320800" y="4662488"/>
            <a:ext cx="3975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6" name="Straight Connector 1095">
            <a:extLst>
              <a:ext uri="{FF2B5EF4-FFF2-40B4-BE49-F238E27FC236}">
                <a16:creationId xmlns:a16="http://schemas.microsoft.com/office/drawing/2014/main" id="{52ECE958-F6A9-116E-2617-B3BF5CCAF6A3}"/>
              </a:ext>
            </a:extLst>
          </p:cNvPr>
          <p:cNvCxnSpPr>
            <a:cxnSpLocks/>
          </p:cNvCxnSpPr>
          <p:nvPr/>
        </p:nvCxnSpPr>
        <p:spPr>
          <a:xfrm>
            <a:off x="1320800" y="5311298"/>
            <a:ext cx="3975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7" name="Straight Connector 1096">
            <a:extLst>
              <a:ext uri="{FF2B5EF4-FFF2-40B4-BE49-F238E27FC236}">
                <a16:creationId xmlns:a16="http://schemas.microsoft.com/office/drawing/2014/main" id="{6BB159DA-2826-F88E-0F9A-937B825322FF}"/>
              </a:ext>
            </a:extLst>
          </p:cNvPr>
          <p:cNvCxnSpPr>
            <a:cxnSpLocks/>
          </p:cNvCxnSpPr>
          <p:nvPr/>
        </p:nvCxnSpPr>
        <p:spPr>
          <a:xfrm>
            <a:off x="1320800" y="4993798"/>
            <a:ext cx="3975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8" name="Straight Connector 1097">
            <a:extLst>
              <a:ext uri="{FF2B5EF4-FFF2-40B4-BE49-F238E27FC236}">
                <a16:creationId xmlns:a16="http://schemas.microsoft.com/office/drawing/2014/main" id="{9E31D934-156A-07DC-A2F5-C051EE641B36}"/>
              </a:ext>
            </a:extLst>
          </p:cNvPr>
          <p:cNvCxnSpPr>
            <a:cxnSpLocks/>
          </p:cNvCxnSpPr>
          <p:nvPr/>
        </p:nvCxnSpPr>
        <p:spPr>
          <a:xfrm>
            <a:off x="1320800" y="5666898"/>
            <a:ext cx="3975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99" name="Picture 1098">
            <a:extLst>
              <a:ext uri="{FF2B5EF4-FFF2-40B4-BE49-F238E27FC236}">
                <a16:creationId xmlns:a16="http://schemas.microsoft.com/office/drawing/2014/main" id="{4D8C1774-6953-4856-26E6-7335FC2C6C7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17004" y="3001309"/>
            <a:ext cx="601165" cy="645793"/>
          </a:xfrm>
          <a:prstGeom prst="rect">
            <a:avLst/>
          </a:prstGeom>
          <a:effectLst>
            <a:glow rad="409049">
              <a:schemeClr val="accent1">
                <a:alpha val="55912"/>
              </a:schemeClr>
            </a:glow>
          </a:effectLst>
        </p:spPr>
      </p:pic>
      <p:pic>
        <p:nvPicPr>
          <p:cNvPr id="1100" name="Picture 1099">
            <a:extLst>
              <a:ext uri="{FF2B5EF4-FFF2-40B4-BE49-F238E27FC236}">
                <a16:creationId xmlns:a16="http://schemas.microsoft.com/office/drawing/2014/main" id="{8E8BC928-A864-A654-E0CC-FFAC11F75A9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612241" y="3910931"/>
            <a:ext cx="601165" cy="645793"/>
          </a:xfrm>
          <a:prstGeom prst="rect">
            <a:avLst/>
          </a:prstGeom>
        </p:spPr>
      </p:pic>
      <p:pic>
        <p:nvPicPr>
          <p:cNvPr id="1101" name="Picture 1100">
            <a:extLst>
              <a:ext uri="{FF2B5EF4-FFF2-40B4-BE49-F238E27FC236}">
                <a16:creationId xmlns:a16="http://schemas.microsoft.com/office/drawing/2014/main" id="{E7FE499D-B7D3-88D4-9CE2-D6D1C070D4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627716" y="4870257"/>
            <a:ext cx="601165" cy="645793"/>
          </a:xfrm>
          <a:prstGeom prst="rect">
            <a:avLst/>
          </a:prstGeom>
        </p:spPr>
      </p:pic>
      <p:pic>
        <p:nvPicPr>
          <p:cNvPr id="1102" name="Picture 1101">
            <a:extLst>
              <a:ext uri="{FF2B5EF4-FFF2-40B4-BE49-F238E27FC236}">
                <a16:creationId xmlns:a16="http://schemas.microsoft.com/office/drawing/2014/main" id="{3BC7498D-2C4E-0D2D-A740-9CC1154FDAB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626702" y="1995961"/>
            <a:ext cx="601165" cy="645793"/>
          </a:xfrm>
          <a:prstGeom prst="rect">
            <a:avLst/>
          </a:prstGeom>
        </p:spPr>
      </p:pic>
      <p:cxnSp>
        <p:nvCxnSpPr>
          <p:cNvPr id="1124" name="Straight Arrow Connector 1123">
            <a:extLst>
              <a:ext uri="{FF2B5EF4-FFF2-40B4-BE49-F238E27FC236}">
                <a16:creationId xmlns:a16="http://schemas.microsoft.com/office/drawing/2014/main" id="{F3CE7D3E-6E20-89C5-6C9E-8597345BC5EC}"/>
              </a:ext>
            </a:extLst>
          </p:cNvPr>
          <p:cNvCxnSpPr>
            <a:cxnSpLocks/>
          </p:cNvCxnSpPr>
          <p:nvPr/>
        </p:nvCxnSpPr>
        <p:spPr>
          <a:xfrm flipH="1" flipV="1">
            <a:off x="4286253" y="2299653"/>
            <a:ext cx="901752" cy="515862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5" name="Straight Arrow Connector 1124">
            <a:extLst>
              <a:ext uri="{FF2B5EF4-FFF2-40B4-BE49-F238E27FC236}">
                <a16:creationId xmlns:a16="http://schemas.microsoft.com/office/drawing/2014/main" id="{5525FB62-FB78-0FA3-7BC5-2A1C8505DB3D}"/>
              </a:ext>
            </a:extLst>
          </p:cNvPr>
          <p:cNvCxnSpPr>
            <a:cxnSpLocks/>
          </p:cNvCxnSpPr>
          <p:nvPr/>
        </p:nvCxnSpPr>
        <p:spPr>
          <a:xfrm flipH="1" flipV="1">
            <a:off x="4477728" y="2805491"/>
            <a:ext cx="710277" cy="429870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6" name="Straight Arrow Connector 1125">
            <a:extLst>
              <a:ext uri="{FF2B5EF4-FFF2-40B4-BE49-F238E27FC236}">
                <a16:creationId xmlns:a16="http://schemas.microsoft.com/office/drawing/2014/main" id="{3556AA2A-74F0-8444-7352-8652EEAD96B3}"/>
              </a:ext>
            </a:extLst>
          </p:cNvPr>
          <p:cNvCxnSpPr>
            <a:cxnSpLocks/>
          </p:cNvCxnSpPr>
          <p:nvPr/>
        </p:nvCxnSpPr>
        <p:spPr>
          <a:xfrm flipH="1" flipV="1">
            <a:off x="4372561" y="3209654"/>
            <a:ext cx="815444" cy="493519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8" name="Straight Arrow Connector 1127">
            <a:extLst>
              <a:ext uri="{FF2B5EF4-FFF2-40B4-BE49-F238E27FC236}">
                <a16:creationId xmlns:a16="http://schemas.microsoft.com/office/drawing/2014/main" id="{759DADF7-D3BE-1A72-BA22-6E5F00D440EE}"/>
              </a:ext>
            </a:extLst>
          </p:cNvPr>
          <p:cNvCxnSpPr>
            <a:cxnSpLocks/>
          </p:cNvCxnSpPr>
          <p:nvPr/>
        </p:nvCxnSpPr>
        <p:spPr>
          <a:xfrm flipH="1" flipV="1">
            <a:off x="4419342" y="1464727"/>
            <a:ext cx="710277" cy="429870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9" name="Straight Arrow Connector 1128">
            <a:extLst>
              <a:ext uri="{FF2B5EF4-FFF2-40B4-BE49-F238E27FC236}">
                <a16:creationId xmlns:a16="http://schemas.microsoft.com/office/drawing/2014/main" id="{9C2E5A33-ED2B-559E-06C9-B040ACB1D02B}"/>
              </a:ext>
            </a:extLst>
          </p:cNvPr>
          <p:cNvCxnSpPr>
            <a:cxnSpLocks/>
          </p:cNvCxnSpPr>
          <p:nvPr/>
        </p:nvCxnSpPr>
        <p:spPr>
          <a:xfrm flipH="1" flipV="1">
            <a:off x="4314175" y="1868890"/>
            <a:ext cx="815444" cy="493519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2" name="Straight Arrow Connector 1131">
            <a:extLst>
              <a:ext uri="{FF2B5EF4-FFF2-40B4-BE49-F238E27FC236}">
                <a16:creationId xmlns:a16="http://schemas.microsoft.com/office/drawing/2014/main" id="{54B21B03-BB7C-CD4F-D6E1-1CE1C3B810BD}"/>
              </a:ext>
            </a:extLst>
          </p:cNvPr>
          <p:cNvCxnSpPr>
            <a:cxnSpLocks/>
          </p:cNvCxnSpPr>
          <p:nvPr/>
        </p:nvCxnSpPr>
        <p:spPr>
          <a:xfrm flipH="1" flipV="1">
            <a:off x="1689728" y="1856121"/>
            <a:ext cx="1754079" cy="1061595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3" name="Straight Arrow Connector 1132">
            <a:extLst>
              <a:ext uri="{FF2B5EF4-FFF2-40B4-BE49-F238E27FC236}">
                <a16:creationId xmlns:a16="http://schemas.microsoft.com/office/drawing/2014/main" id="{27D2263E-2B2D-EE89-F471-BB46BEFFCC0B}"/>
              </a:ext>
            </a:extLst>
          </p:cNvPr>
          <p:cNvCxnSpPr>
            <a:cxnSpLocks/>
          </p:cNvCxnSpPr>
          <p:nvPr/>
        </p:nvCxnSpPr>
        <p:spPr>
          <a:xfrm flipH="1" flipV="1">
            <a:off x="1730976" y="2300931"/>
            <a:ext cx="1712831" cy="1036631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4" name="Straight Arrow Connector 1133">
            <a:extLst>
              <a:ext uri="{FF2B5EF4-FFF2-40B4-BE49-F238E27FC236}">
                <a16:creationId xmlns:a16="http://schemas.microsoft.com/office/drawing/2014/main" id="{CD4057A7-D45B-03D1-F1D1-7FB1D3632AE6}"/>
              </a:ext>
            </a:extLst>
          </p:cNvPr>
          <p:cNvCxnSpPr>
            <a:cxnSpLocks/>
          </p:cNvCxnSpPr>
          <p:nvPr/>
        </p:nvCxnSpPr>
        <p:spPr>
          <a:xfrm flipH="1" flipV="1">
            <a:off x="1571687" y="2672339"/>
            <a:ext cx="1872120" cy="1133035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5" name="Straight Arrow Connector 1134">
            <a:extLst>
              <a:ext uri="{FF2B5EF4-FFF2-40B4-BE49-F238E27FC236}">
                <a16:creationId xmlns:a16="http://schemas.microsoft.com/office/drawing/2014/main" id="{F87A0B79-3B3F-CB4B-9E51-A1ECC5012253}"/>
              </a:ext>
            </a:extLst>
          </p:cNvPr>
          <p:cNvCxnSpPr>
            <a:cxnSpLocks/>
          </p:cNvCxnSpPr>
          <p:nvPr/>
        </p:nvCxnSpPr>
        <p:spPr>
          <a:xfrm flipH="1" flipV="1">
            <a:off x="1531769" y="3068026"/>
            <a:ext cx="1912038" cy="1157194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6" name="Straight Arrow Connector 1135">
            <a:extLst>
              <a:ext uri="{FF2B5EF4-FFF2-40B4-BE49-F238E27FC236}">
                <a16:creationId xmlns:a16="http://schemas.microsoft.com/office/drawing/2014/main" id="{09E7454A-D88C-4E9D-30CF-B92AF6265C1B}"/>
              </a:ext>
            </a:extLst>
          </p:cNvPr>
          <p:cNvCxnSpPr>
            <a:cxnSpLocks/>
          </p:cNvCxnSpPr>
          <p:nvPr/>
        </p:nvCxnSpPr>
        <p:spPr>
          <a:xfrm flipH="1" flipV="1">
            <a:off x="1698931" y="3704821"/>
            <a:ext cx="1742921" cy="1054842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7" name="Straight Arrow Connector 1136">
            <a:extLst>
              <a:ext uri="{FF2B5EF4-FFF2-40B4-BE49-F238E27FC236}">
                <a16:creationId xmlns:a16="http://schemas.microsoft.com/office/drawing/2014/main" id="{5AAED0A5-8167-DA8A-5D19-2A936DE248D5}"/>
              </a:ext>
            </a:extLst>
          </p:cNvPr>
          <p:cNvCxnSpPr>
            <a:cxnSpLocks/>
          </p:cNvCxnSpPr>
          <p:nvPr/>
        </p:nvCxnSpPr>
        <p:spPr>
          <a:xfrm flipH="1" flipV="1">
            <a:off x="1655632" y="4098462"/>
            <a:ext cx="1786220" cy="1081047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8" name="Straight Arrow Connector 1137">
            <a:extLst>
              <a:ext uri="{FF2B5EF4-FFF2-40B4-BE49-F238E27FC236}">
                <a16:creationId xmlns:a16="http://schemas.microsoft.com/office/drawing/2014/main" id="{B3E25874-F90C-BC2A-AA1A-4D632A6734EA}"/>
              </a:ext>
            </a:extLst>
          </p:cNvPr>
          <p:cNvCxnSpPr>
            <a:cxnSpLocks/>
          </p:cNvCxnSpPr>
          <p:nvPr/>
        </p:nvCxnSpPr>
        <p:spPr>
          <a:xfrm flipH="1" flipV="1">
            <a:off x="2827728" y="1683051"/>
            <a:ext cx="614124" cy="371677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9" name="Straight Arrow Connector 1138">
            <a:extLst>
              <a:ext uri="{FF2B5EF4-FFF2-40B4-BE49-F238E27FC236}">
                <a16:creationId xmlns:a16="http://schemas.microsoft.com/office/drawing/2014/main" id="{E6A9FAFD-CE60-DF08-0B41-15E35ED303E8}"/>
              </a:ext>
            </a:extLst>
          </p:cNvPr>
          <p:cNvCxnSpPr>
            <a:cxnSpLocks/>
          </p:cNvCxnSpPr>
          <p:nvPr/>
        </p:nvCxnSpPr>
        <p:spPr>
          <a:xfrm flipH="1" flipV="1">
            <a:off x="1857750" y="1515852"/>
            <a:ext cx="1584102" cy="958722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7" name="Straight Arrow Connector 1146">
            <a:extLst>
              <a:ext uri="{FF2B5EF4-FFF2-40B4-BE49-F238E27FC236}">
                <a16:creationId xmlns:a16="http://schemas.microsoft.com/office/drawing/2014/main" id="{F371F0C9-CA29-3ECB-FCDC-5EAFB23BAC89}"/>
              </a:ext>
            </a:extLst>
          </p:cNvPr>
          <p:cNvCxnSpPr>
            <a:cxnSpLocks/>
          </p:cNvCxnSpPr>
          <p:nvPr/>
        </p:nvCxnSpPr>
        <p:spPr>
          <a:xfrm flipV="1">
            <a:off x="4337678" y="1493740"/>
            <a:ext cx="643780" cy="450202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8" name="Straight Arrow Connector 1147">
            <a:extLst>
              <a:ext uri="{FF2B5EF4-FFF2-40B4-BE49-F238E27FC236}">
                <a16:creationId xmlns:a16="http://schemas.microsoft.com/office/drawing/2014/main" id="{42638D77-9E6B-DAAA-B08E-DFEFC1901280}"/>
              </a:ext>
            </a:extLst>
          </p:cNvPr>
          <p:cNvCxnSpPr>
            <a:cxnSpLocks/>
          </p:cNvCxnSpPr>
          <p:nvPr/>
        </p:nvCxnSpPr>
        <p:spPr>
          <a:xfrm flipV="1">
            <a:off x="4337678" y="1936332"/>
            <a:ext cx="643780" cy="450202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9" name="Straight Arrow Connector 1148">
            <a:extLst>
              <a:ext uri="{FF2B5EF4-FFF2-40B4-BE49-F238E27FC236}">
                <a16:creationId xmlns:a16="http://schemas.microsoft.com/office/drawing/2014/main" id="{D5299E04-5DA6-77BC-95C0-ECA509585357}"/>
              </a:ext>
            </a:extLst>
          </p:cNvPr>
          <p:cNvCxnSpPr>
            <a:cxnSpLocks/>
          </p:cNvCxnSpPr>
          <p:nvPr/>
        </p:nvCxnSpPr>
        <p:spPr>
          <a:xfrm flipV="1">
            <a:off x="4337678" y="2406332"/>
            <a:ext cx="643780" cy="450202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0" name="Straight Arrow Connector 1149">
            <a:extLst>
              <a:ext uri="{FF2B5EF4-FFF2-40B4-BE49-F238E27FC236}">
                <a16:creationId xmlns:a16="http://schemas.microsoft.com/office/drawing/2014/main" id="{D89B89F4-382B-8249-B1C5-2505340305CD}"/>
              </a:ext>
            </a:extLst>
          </p:cNvPr>
          <p:cNvCxnSpPr>
            <a:cxnSpLocks/>
          </p:cNvCxnSpPr>
          <p:nvPr/>
        </p:nvCxnSpPr>
        <p:spPr>
          <a:xfrm flipV="1">
            <a:off x="4337678" y="2848924"/>
            <a:ext cx="643780" cy="450202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1" name="Straight Arrow Connector 1150">
            <a:extLst>
              <a:ext uri="{FF2B5EF4-FFF2-40B4-BE49-F238E27FC236}">
                <a16:creationId xmlns:a16="http://schemas.microsoft.com/office/drawing/2014/main" id="{5EE47ADB-CB0D-972B-DC9A-A9A6C5037F2E}"/>
              </a:ext>
            </a:extLst>
          </p:cNvPr>
          <p:cNvCxnSpPr>
            <a:cxnSpLocks/>
          </p:cNvCxnSpPr>
          <p:nvPr/>
        </p:nvCxnSpPr>
        <p:spPr>
          <a:xfrm flipV="1">
            <a:off x="4337678" y="3409743"/>
            <a:ext cx="643780" cy="450202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2" name="Straight Arrow Connector 1151">
            <a:extLst>
              <a:ext uri="{FF2B5EF4-FFF2-40B4-BE49-F238E27FC236}">
                <a16:creationId xmlns:a16="http://schemas.microsoft.com/office/drawing/2014/main" id="{8082BB01-1547-7C7D-1E02-B130DE43384B}"/>
              </a:ext>
            </a:extLst>
          </p:cNvPr>
          <p:cNvCxnSpPr>
            <a:cxnSpLocks/>
          </p:cNvCxnSpPr>
          <p:nvPr/>
        </p:nvCxnSpPr>
        <p:spPr>
          <a:xfrm flipV="1">
            <a:off x="4337678" y="3852335"/>
            <a:ext cx="643780" cy="450202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3" name="Straight Arrow Connector 1152">
            <a:extLst>
              <a:ext uri="{FF2B5EF4-FFF2-40B4-BE49-F238E27FC236}">
                <a16:creationId xmlns:a16="http://schemas.microsoft.com/office/drawing/2014/main" id="{0ABB2310-2F94-FD4A-A671-A7000FD85870}"/>
              </a:ext>
            </a:extLst>
          </p:cNvPr>
          <p:cNvCxnSpPr>
            <a:cxnSpLocks/>
          </p:cNvCxnSpPr>
          <p:nvPr/>
        </p:nvCxnSpPr>
        <p:spPr>
          <a:xfrm flipV="1">
            <a:off x="4337678" y="4414870"/>
            <a:ext cx="643780" cy="450202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4" name="Straight Arrow Connector 1153">
            <a:extLst>
              <a:ext uri="{FF2B5EF4-FFF2-40B4-BE49-F238E27FC236}">
                <a16:creationId xmlns:a16="http://schemas.microsoft.com/office/drawing/2014/main" id="{0BEA8F40-201A-0BEF-350F-363CB8A1C9F1}"/>
              </a:ext>
            </a:extLst>
          </p:cNvPr>
          <p:cNvCxnSpPr>
            <a:cxnSpLocks/>
          </p:cNvCxnSpPr>
          <p:nvPr/>
        </p:nvCxnSpPr>
        <p:spPr>
          <a:xfrm flipV="1">
            <a:off x="4337678" y="4857462"/>
            <a:ext cx="643780" cy="450202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55" name="TextBox 1154">
                <a:extLst>
                  <a:ext uri="{FF2B5EF4-FFF2-40B4-BE49-F238E27FC236}">
                    <a16:creationId xmlns:a16="http://schemas.microsoft.com/office/drawing/2014/main" id="{F9A3BAC7-7E89-2B16-F5FE-3257939121A8}"/>
                  </a:ext>
                </a:extLst>
              </p:cNvPr>
              <p:cNvSpPr txBox="1"/>
              <p:nvPr/>
            </p:nvSpPr>
            <p:spPr>
              <a:xfrm>
                <a:off x="436678" y="3823494"/>
                <a:ext cx="84815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𝐸𝑛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𝑠𝑘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55" name="TextBox 1154">
                <a:extLst>
                  <a:ext uri="{FF2B5EF4-FFF2-40B4-BE49-F238E27FC236}">
                    <a16:creationId xmlns:a16="http://schemas.microsoft.com/office/drawing/2014/main" id="{F9A3BAC7-7E89-2B16-F5FE-3257939121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678" y="3823494"/>
                <a:ext cx="848156" cy="369332"/>
              </a:xfrm>
              <a:prstGeom prst="rect">
                <a:avLst/>
              </a:prstGeom>
              <a:blipFill>
                <a:blip r:embed="rId3"/>
                <a:stretch>
                  <a:fillRect r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56" name="TextBox 1155">
                <a:extLst>
                  <a:ext uri="{FF2B5EF4-FFF2-40B4-BE49-F238E27FC236}">
                    <a16:creationId xmlns:a16="http://schemas.microsoft.com/office/drawing/2014/main" id="{D848197F-9817-D42A-65D6-C422B50504CA}"/>
                  </a:ext>
                </a:extLst>
              </p:cNvPr>
              <p:cNvSpPr txBox="1"/>
              <p:nvPr/>
            </p:nvSpPr>
            <p:spPr>
              <a:xfrm>
                <a:off x="416719" y="3345632"/>
                <a:ext cx="84815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𝐸𝑛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𝑠𝑘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56" name="TextBox 1155">
                <a:extLst>
                  <a:ext uri="{FF2B5EF4-FFF2-40B4-BE49-F238E27FC236}">
                    <a16:creationId xmlns:a16="http://schemas.microsoft.com/office/drawing/2014/main" id="{D848197F-9817-D42A-65D6-C422B50504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719" y="3345632"/>
                <a:ext cx="848156" cy="369332"/>
              </a:xfrm>
              <a:prstGeom prst="rect">
                <a:avLst/>
              </a:prstGeom>
              <a:blipFill>
                <a:blip r:embed="rId4"/>
                <a:stretch>
                  <a:fillRect r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57" name="TextBox 1156">
                <a:extLst>
                  <a:ext uri="{FF2B5EF4-FFF2-40B4-BE49-F238E27FC236}">
                    <a16:creationId xmlns:a16="http://schemas.microsoft.com/office/drawing/2014/main" id="{AE664362-371D-3B4E-A72E-B27D22FE7E1B}"/>
                  </a:ext>
                </a:extLst>
              </p:cNvPr>
              <p:cNvSpPr txBox="1"/>
              <p:nvPr/>
            </p:nvSpPr>
            <p:spPr>
              <a:xfrm>
                <a:off x="417331" y="2847250"/>
                <a:ext cx="84815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𝐸𝑛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𝑠𝑘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57" name="TextBox 1156">
                <a:extLst>
                  <a:ext uri="{FF2B5EF4-FFF2-40B4-BE49-F238E27FC236}">
                    <a16:creationId xmlns:a16="http://schemas.microsoft.com/office/drawing/2014/main" id="{AE664362-371D-3B4E-A72E-B27D22FE7E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331" y="2847250"/>
                <a:ext cx="848156" cy="369332"/>
              </a:xfrm>
              <a:prstGeom prst="rect">
                <a:avLst/>
              </a:prstGeom>
              <a:blipFill>
                <a:blip r:embed="rId5"/>
                <a:stretch>
                  <a:fillRect r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58" name="TextBox 1157">
                <a:extLst>
                  <a:ext uri="{FF2B5EF4-FFF2-40B4-BE49-F238E27FC236}">
                    <a16:creationId xmlns:a16="http://schemas.microsoft.com/office/drawing/2014/main" id="{2B314315-4F5A-328B-309C-AA7D02B63491}"/>
                  </a:ext>
                </a:extLst>
              </p:cNvPr>
              <p:cNvSpPr txBox="1"/>
              <p:nvPr/>
            </p:nvSpPr>
            <p:spPr>
              <a:xfrm>
                <a:off x="403504" y="2432452"/>
                <a:ext cx="84815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𝐸𝑛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𝑠𝑘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58" name="TextBox 1157">
                <a:extLst>
                  <a:ext uri="{FF2B5EF4-FFF2-40B4-BE49-F238E27FC236}">
                    <a16:creationId xmlns:a16="http://schemas.microsoft.com/office/drawing/2014/main" id="{2B314315-4F5A-328B-309C-AA7D02B63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504" y="2432452"/>
                <a:ext cx="848156" cy="369332"/>
              </a:xfrm>
              <a:prstGeom prst="rect">
                <a:avLst/>
              </a:prstGeom>
              <a:blipFill>
                <a:blip r:embed="rId6"/>
                <a:stretch>
                  <a:fillRect r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59" name="TextBox 1158">
                <a:extLst>
                  <a:ext uri="{FF2B5EF4-FFF2-40B4-BE49-F238E27FC236}">
                    <a16:creationId xmlns:a16="http://schemas.microsoft.com/office/drawing/2014/main" id="{E7C35054-503D-8C55-19BC-6612D1FCB702}"/>
                  </a:ext>
                </a:extLst>
              </p:cNvPr>
              <p:cNvSpPr txBox="1"/>
              <p:nvPr/>
            </p:nvSpPr>
            <p:spPr>
              <a:xfrm>
                <a:off x="388954" y="2004723"/>
                <a:ext cx="84815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𝑬𝒏</m:t>
                      </m:r>
                      <m:sSub>
                        <m:sSubPr>
                          <m:ctrlP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𝒔𝒌</m:t>
                          </m:r>
                        </m:sub>
                      </m:sSub>
                      <m:d>
                        <m:dPr>
                          <m:ctrlP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</m:d>
                    </m:oMath>
                  </m:oMathPara>
                </a14:m>
                <a:endParaRPr lang="en-US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59" name="TextBox 1158">
                <a:extLst>
                  <a:ext uri="{FF2B5EF4-FFF2-40B4-BE49-F238E27FC236}">
                    <a16:creationId xmlns:a16="http://schemas.microsoft.com/office/drawing/2014/main" id="{E7C35054-503D-8C55-19BC-6612D1FCB7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954" y="2004723"/>
                <a:ext cx="848156" cy="369332"/>
              </a:xfrm>
              <a:prstGeom prst="rect">
                <a:avLst/>
              </a:prstGeom>
              <a:blipFill>
                <a:blip r:embed="rId7"/>
                <a:stretch>
                  <a:fillRect r="-19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0" name="TextBox 1159">
                <a:extLst>
                  <a:ext uri="{FF2B5EF4-FFF2-40B4-BE49-F238E27FC236}">
                    <a16:creationId xmlns:a16="http://schemas.microsoft.com/office/drawing/2014/main" id="{32513FC9-4598-8330-7385-11860154B40F}"/>
                  </a:ext>
                </a:extLst>
              </p:cNvPr>
              <p:cNvSpPr txBox="1"/>
              <p:nvPr/>
            </p:nvSpPr>
            <p:spPr>
              <a:xfrm>
                <a:off x="5033144" y="4590383"/>
                <a:ext cx="84815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𝐸𝑛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𝑠𝑘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60" name="TextBox 1159">
                <a:extLst>
                  <a:ext uri="{FF2B5EF4-FFF2-40B4-BE49-F238E27FC236}">
                    <a16:creationId xmlns:a16="http://schemas.microsoft.com/office/drawing/2014/main" id="{32513FC9-4598-8330-7385-11860154B4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3144" y="4590383"/>
                <a:ext cx="848156" cy="369332"/>
              </a:xfrm>
              <a:prstGeom prst="rect">
                <a:avLst/>
              </a:prstGeom>
              <a:blipFill>
                <a:blip r:embed="rId8"/>
                <a:stretch>
                  <a:fillRect r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1" name="TextBox 1160">
                <a:extLst>
                  <a:ext uri="{FF2B5EF4-FFF2-40B4-BE49-F238E27FC236}">
                    <a16:creationId xmlns:a16="http://schemas.microsoft.com/office/drawing/2014/main" id="{ED6F1830-E4FD-65E9-008F-241E3FCA178A}"/>
                  </a:ext>
                </a:extLst>
              </p:cNvPr>
              <p:cNvSpPr txBox="1"/>
              <p:nvPr/>
            </p:nvSpPr>
            <p:spPr>
              <a:xfrm>
                <a:off x="5013185" y="4112521"/>
                <a:ext cx="84815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𝐸𝑛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𝑠𝑘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61" name="TextBox 1160">
                <a:extLst>
                  <a:ext uri="{FF2B5EF4-FFF2-40B4-BE49-F238E27FC236}">
                    <a16:creationId xmlns:a16="http://schemas.microsoft.com/office/drawing/2014/main" id="{ED6F1830-E4FD-65E9-008F-241E3FCA17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3185" y="4112521"/>
                <a:ext cx="848156" cy="369332"/>
              </a:xfrm>
              <a:prstGeom prst="rect">
                <a:avLst/>
              </a:prstGeom>
              <a:blipFill>
                <a:blip r:embed="rId9"/>
                <a:stretch>
                  <a:fillRect r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2" name="TextBox 1161">
                <a:extLst>
                  <a:ext uri="{FF2B5EF4-FFF2-40B4-BE49-F238E27FC236}">
                    <a16:creationId xmlns:a16="http://schemas.microsoft.com/office/drawing/2014/main" id="{AB4A7BC6-4293-C059-870B-4CCB338BB5EB}"/>
                  </a:ext>
                </a:extLst>
              </p:cNvPr>
              <p:cNvSpPr txBox="1"/>
              <p:nvPr/>
            </p:nvSpPr>
            <p:spPr>
              <a:xfrm>
                <a:off x="5013797" y="3614139"/>
                <a:ext cx="84815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𝐸𝑛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𝑠𝑘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62" name="TextBox 1161">
                <a:extLst>
                  <a:ext uri="{FF2B5EF4-FFF2-40B4-BE49-F238E27FC236}">
                    <a16:creationId xmlns:a16="http://schemas.microsoft.com/office/drawing/2014/main" id="{AB4A7BC6-4293-C059-870B-4CCB338BB5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3797" y="3614139"/>
                <a:ext cx="848156" cy="369332"/>
              </a:xfrm>
              <a:prstGeom prst="rect">
                <a:avLst/>
              </a:prstGeom>
              <a:blipFill>
                <a:blip r:embed="rId10"/>
                <a:stretch>
                  <a:fillRect r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3" name="TextBox 1162">
                <a:extLst>
                  <a:ext uri="{FF2B5EF4-FFF2-40B4-BE49-F238E27FC236}">
                    <a16:creationId xmlns:a16="http://schemas.microsoft.com/office/drawing/2014/main" id="{F53E7794-CE1D-4915-7D7D-6068F42C5822}"/>
                  </a:ext>
                </a:extLst>
              </p:cNvPr>
              <p:cNvSpPr txBox="1"/>
              <p:nvPr/>
            </p:nvSpPr>
            <p:spPr>
              <a:xfrm>
                <a:off x="4999970" y="3199341"/>
                <a:ext cx="84815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𝐸𝑛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𝑠𝑘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63" name="TextBox 1162">
                <a:extLst>
                  <a:ext uri="{FF2B5EF4-FFF2-40B4-BE49-F238E27FC236}">
                    <a16:creationId xmlns:a16="http://schemas.microsoft.com/office/drawing/2014/main" id="{F53E7794-CE1D-4915-7D7D-6068F42C58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9970" y="3199341"/>
                <a:ext cx="848156" cy="369332"/>
              </a:xfrm>
              <a:prstGeom prst="rect">
                <a:avLst/>
              </a:prstGeom>
              <a:blipFill>
                <a:blip r:embed="rId11"/>
                <a:stretch>
                  <a:fillRect r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4" name="TextBox 1163">
                <a:extLst>
                  <a:ext uri="{FF2B5EF4-FFF2-40B4-BE49-F238E27FC236}">
                    <a16:creationId xmlns:a16="http://schemas.microsoft.com/office/drawing/2014/main" id="{22B98130-9518-F196-97B7-045589082331}"/>
                  </a:ext>
                </a:extLst>
              </p:cNvPr>
              <p:cNvSpPr txBox="1"/>
              <p:nvPr/>
            </p:nvSpPr>
            <p:spPr>
              <a:xfrm>
                <a:off x="5074817" y="2704761"/>
                <a:ext cx="84815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𝐸𝑛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𝑠𝑘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64" name="TextBox 1163">
                <a:extLst>
                  <a:ext uri="{FF2B5EF4-FFF2-40B4-BE49-F238E27FC236}">
                    <a16:creationId xmlns:a16="http://schemas.microsoft.com/office/drawing/2014/main" id="{22B98130-9518-F196-97B7-0455890823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4817" y="2704761"/>
                <a:ext cx="848156" cy="369332"/>
              </a:xfrm>
              <a:prstGeom prst="rect">
                <a:avLst/>
              </a:prstGeom>
              <a:blipFill>
                <a:blip r:embed="rId12"/>
                <a:stretch>
                  <a:fillRect r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5" name="TextBox 1164">
                <a:extLst>
                  <a:ext uri="{FF2B5EF4-FFF2-40B4-BE49-F238E27FC236}">
                    <a16:creationId xmlns:a16="http://schemas.microsoft.com/office/drawing/2014/main" id="{FEDEA2F9-5017-D4AD-0F6E-D85D4509A4C0}"/>
                  </a:ext>
                </a:extLst>
              </p:cNvPr>
              <p:cNvSpPr txBox="1"/>
              <p:nvPr/>
            </p:nvSpPr>
            <p:spPr>
              <a:xfrm>
                <a:off x="5054858" y="2226899"/>
                <a:ext cx="84815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𝑬𝒏</m:t>
                      </m:r>
                      <m:sSub>
                        <m:sSubPr>
                          <m:ctrlP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𝒔𝒌</m:t>
                          </m:r>
                        </m:sub>
                      </m:sSub>
                      <m:d>
                        <m:dPr>
                          <m:ctrlP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</m:d>
                    </m:oMath>
                  </m:oMathPara>
                </a14:m>
                <a:endParaRPr lang="en-US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65" name="TextBox 1164">
                <a:extLst>
                  <a:ext uri="{FF2B5EF4-FFF2-40B4-BE49-F238E27FC236}">
                    <a16:creationId xmlns:a16="http://schemas.microsoft.com/office/drawing/2014/main" id="{FEDEA2F9-5017-D4AD-0F6E-D85D4509A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4858" y="2226899"/>
                <a:ext cx="848156" cy="369332"/>
              </a:xfrm>
              <a:prstGeom prst="rect">
                <a:avLst/>
              </a:prstGeom>
              <a:blipFill>
                <a:blip r:embed="rId13"/>
                <a:stretch>
                  <a:fillRect r="-20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6" name="TextBox 1165">
                <a:extLst>
                  <a:ext uri="{FF2B5EF4-FFF2-40B4-BE49-F238E27FC236}">
                    <a16:creationId xmlns:a16="http://schemas.microsoft.com/office/drawing/2014/main" id="{CFC6A1D8-6F9C-74C8-E5A5-1F71E528A3EF}"/>
                  </a:ext>
                </a:extLst>
              </p:cNvPr>
              <p:cNvSpPr txBox="1"/>
              <p:nvPr/>
            </p:nvSpPr>
            <p:spPr>
              <a:xfrm>
                <a:off x="5055470" y="1728517"/>
                <a:ext cx="84815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𝐸𝑛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𝑠𝑘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66" name="TextBox 1165">
                <a:extLst>
                  <a:ext uri="{FF2B5EF4-FFF2-40B4-BE49-F238E27FC236}">
                    <a16:creationId xmlns:a16="http://schemas.microsoft.com/office/drawing/2014/main" id="{CFC6A1D8-6F9C-74C8-E5A5-1F71E528A3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5470" y="1728517"/>
                <a:ext cx="848156" cy="369332"/>
              </a:xfrm>
              <a:prstGeom prst="rect">
                <a:avLst/>
              </a:prstGeom>
              <a:blipFill>
                <a:blip r:embed="rId14"/>
                <a:stretch>
                  <a:fillRect r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7" name="TextBox 1166">
                <a:extLst>
                  <a:ext uri="{FF2B5EF4-FFF2-40B4-BE49-F238E27FC236}">
                    <a16:creationId xmlns:a16="http://schemas.microsoft.com/office/drawing/2014/main" id="{11151431-9E77-D35B-3B0D-D2ADC036499D}"/>
                  </a:ext>
                </a:extLst>
              </p:cNvPr>
              <p:cNvSpPr txBox="1"/>
              <p:nvPr/>
            </p:nvSpPr>
            <p:spPr>
              <a:xfrm>
                <a:off x="5041643" y="1313719"/>
                <a:ext cx="84815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𝐸𝑛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𝑠𝑘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67" name="TextBox 1166">
                <a:extLst>
                  <a:ext uri="{FF2B5EF4-FFF2-40B4-BE49-F238E27FC236}">
                    <a16:creationId xmlns:a16="http://schemas.microsoft.com/office/drawing/2014/main" id="{11151431-9E77-D35B-3B0D-D2ADC03649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1643" y="1313719"/>
                <a:ext cx="848156" cy="369332"/>
              </a:xfrm>
              <a:prstGeom prst="rect">
                <a:avLst/>
              </a:prstGeom>
              <a:blipFill>
                <a:blip r:embed="rId15"/>
                <a:stretch>
                  <a:fillRect r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>
            <a:extLst>
              <a:ext uri="{FF2B5EF4-FFF2-40B4-BE49-F238E27FC236}">
                <a16:creationId xmlns:a16="http://schemas.microsoft.com/office/drawing/2014/main" id="{A1F54273-300F-DA2B-F61B-1EE8356A8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81" y="5193153"/>
            <a:ext cx="696912" cy="85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4556582-0B78-6364-B86C-51FBFEE80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979" y="5193153"/>
            <a:ext cx="696912" cy="85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4A0007-4053-4723-35E0-68FBBEAEDE4C}"/>
              </a:ext>
            </a:extLst>
          </p:cNvPr>
          <p:cNvSpPr txBox="1">
            <a:spLocks/>
          </p:cNvSpPr>
          <p:nvPr/>
        </p:nvSpPr>
        <p:spPr>
          <a:xfrm>
            <a:off x="6392166" y="1550990"/>
            <a:ext cx="5167190" cy="39650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u="sng" dirty="0"/>
              <a:t>Zero-knowledge Position Verification:</a:t>
            </a:r>
            <a:br>
              <a:rPr lang="en-US" sz="2400" dirty="0"/>
            </a:br>
            <a:br>
              <a:rPr lang="en-US" sz="1100" dirty="0"/>
            </a:br>
            <a:r>
              <a:rPr lang="en-US" sz="2400" dirty="0"/>
              <a:t>1. The verifiers continuously run QPV with the prover.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2. The prover sends a continuous stream of </a:t>
            </a:r>
            <a:r>
              <a:rPr lang="en-US" sz="2400" b="1" i="1" dirty="0"/>
              <a:t>encrypted responses</a:t>
            </a:r>
            <a:r>
              <a:rPr lang="en-US" sz="2400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3. Later, the prover can execute a </a:t>
            </a:r>
            <a:r>
              <a:rPr lang="en-US" sz="2400" b="1" i="1" dirty="0"/>
              <a:t>cryptographic zero-knowledge proof </a:t>
            </a:r>
            <a:r>
              <a:rPr lang="en-US" sz="2400" dirty="0"/>
              <a:t>to convince the verifiers of some statement about its past location history, while revealing zero extra info.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FE4091-154E-3457-E45D-F4540549D544}"/>
              </a:ext>
            </a:extLst>
          </p:cNvPr>
          <p:cNvSpPr txBox="1"/>
          <p:nvPr/>
        </p:nvSpPr>
        <p:spPr>
          <a:xfrm>
            <a:off x="7024810" y="5666898"/>
            <a:ext cx="51671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(Girish, Gluch, Goldwasser, Malkin,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Orshansky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, Y.  2025)</a:t>
            </a:r>
          </a:p>
        </p:txBody>
      </p:sp>
    </p:spTree>
    <p:extLst>
      <p:ext uri="{BB962C8B-B14F-4D97-AF65-F5344CB8AC3E}">
        <p14:creationId xmlns:p14="http://schemas.microsoft.com/office/powerpoint/2010/main" val="1401508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35BE7-76EE-95B4-49A0-FFDD7A0B8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957EFF-362E-9204-3B4E-E432DD97D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Future Directions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8EBDCD-387C-4ACD-E467-0CE26EA279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018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EFFB5-63AB-5534-1186-783E1AAC3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Explained: P vs. NP | MIT News | Massachusetts Institute of Technology">
            <a:extLst>
              <a:ext uri="{FF2B5EF4-FFF2-40B4-BE49-F238E27FC236}">
                <a16:creationId xmlns:a16="http://schemas.microsoft.com/office/drawing/2014/main" id="{FCB7CDDC-865A-18EF-5054-B21B17A37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71" y="5023298"/>
            <a:ext cx="1259681" cy="83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n-local quantum computation - Wikipedia">
            <a:extLst>
              <a:ext uri="{FF2B5EF4-FFF2-40B4-BE49-F238E27FC236}">
                <a16:creationId xmlns:a16="http://schemas.microsoft.com/office/drawing/2014/main" id="{BCFE0F8B-94CB-E241-C62C-9EB072C0D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815" y="1555848"/>
            <a:ext cx="2112192" cy="107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A207474-592D-2E3C-A38A-A1202534CE3D}"/>
              </a:ext>
            </a:extLst>
          </p:cNvPr>
          <p:cNvSpPr/>
          <p:nvPr/>
        </p:nvSpPr>
        <p:spPr>
          <a:xfrm>
            <a:off x="3186113" y="2743201"/>
            <a:ext cx="5343525" cy="16859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A8017C-8E73-5183-CE75-C5FE8BE96611}"/>
              </a:ext>
            </a:extLst>
          </p:cNvPr>
          <p:cNvSpPr txBox="1"/>
          <p:nvPr/>
        </p:nvSpPr>
        <p:spPr>
          <a:xfrm>
            <a:off x="3829050" y="3047554"/>
            <a:ext cx="3800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Quantum Position Verification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66C60FB-EA05-DA30-E194-3A1573D74B13}"/>
              </a:ext>
            </a:extLst>
          </p:cNvPr>
          <p:cNvSpPr/>
          <p:nvPr/>
        </p:nvSpPr>
        <p:spPr>
          <a:xfrm>
            <a:off x="238125" y="185738"/>
            <a:ext cx="5343524" cy="2535139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53E316-0317-D378-1969-03DADD119DED}"/>
              </a:ext>
            </a:extLst>
          </p:cNvPr>
          <p:cNvSpPr txBox="1"/>
          <p:nvPr/>
        </p:nvSpPr>
        <p:spPr>
          <a:xfrm>
            <a:off x="170273" y="869229"/>
            <a:ext cx="3800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Holography and quantum gravity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8122A1C-5083-F37E-A19A-FE4E294487D6}"/>
              </a:ext>
            </a:extLst>
          </p:cNvPr>
          <p:cNvSpPr/>
          <p:nvPr/>
        </p:nvSpPr>
        <p:spPr>
          <a:xfrm>
            <a:off x="638174" y="4733479"/>
            <a:ext cx="4362451" cy="1685925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67EB1A-0C74-BC9C-6B18-5F1A705524E1}"/>
              </a:ext>
            </a:extLst>
          </p:cNvPr>
          <p:cNvSpPr txBox="1"/>
          <p:nvPr/>
        </p:nvSpPr>
        <p:spPr>
          <a:xfrm>
            <a:off x="141643" y="4994130"/>
            <a:ext cx="3800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Quantum</a:t>
            </a:r>
            <a:br>
              <a:rPr lang="en-US" sz="3200" dirty="0"/>
            </a:br>
            <a:r>
              <a:rPr lang="en-US" sz="3200" dirty="0"/>
              <a:t>Cryptography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DFBCD81-A93B-AA24-ADC6-1D1074AA9011}"/>
              </a:ext>
            </a:extLst>
          </p:cNvPr>
          <p:cNvSpPr/>
          <p:nvPr/>
        </p:nvSpPr>
        <p:spPr>
          <a:xfrm>
            <a:off x="7591423" y="470892"/>
            <a:ext cx="4200527" cy="2272307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18925A-657F-E7B2-113F-64543495CC86}"/>
              </a:ext>
            </a:extLst>
          </p:cNvPr>
          <p:cNvSpPr txBox="1"/>
          <p:nvPr/>
        </p:nvSpPr>
        <p:spPr>
          <a:xfrm>
            <a:off x="7629525" y="577601"/>
            <a:ext cx="42005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Nonlocal</a:t>
            </a:r>
            <a:br>
              <a:rPr lang="en-US" sz="3200" dirty="0"/>
            </a:br>
            <a:r>
              <a:rPr lang="en-US" sz="3200" dirty="0"/>
              <a:t>Quantum Computation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A356C40-2B36-AD68-135F-E7D2E0A9B392}"/>
              </a:ext>
            </a:extLst>
          </p:cNvPr>
          <p:cNvSpPr/>
          <p:nvPr/>
        </p:nvSpPr>
        <p:spPr>
          <a:xfrm>
            <a:off x="7015163" y="4451450"/>
            <a:ext cx="4938716" cy="1935658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F50681-E40C-5560-E876-C2735063BF12}"/>
              </a:ext>
            </a:extLst>
          </p:cNvPr>
          <p:cNvSpPr txBox="1"/>
          <p:nvPr/>
        </p:nvSpPr>
        <p:spPr>
          <a:xfrm>
            <a:off x="7991473" y="4891088"/>
            <a:ext cx="42005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Computational</a:t>
            </a:r>
            <a:br>
              <a:rPr lang="en-US" sz="3200" dirty="0"/>
            </a:br>
            <a:r>
              <a:rPr lang="en-US" sz="3200" dirty="0"/>
              <a:t>Complexity Theory</a:t>
            </a:r>
          </a:p>
        </p:txBody>
      </p:sp>
      <p:pic>
        <p:nvPicPr>
          <p:cNvPr id="1028" name="Picture 4" descr="string theory - AdS/CFT spacetime visualization - Physics Stack Exchange">
            <a:extLst>
              <a:ext uri="{FF2B5EF4-FFF2-40B4-BE49-F238E27FC236}">
                <a16:creationId xmlns:a16="http://schemas.microsoft.com/office/drawing/2014/main" id="{FA9908C2-2A0D-8D36-57C6-97EA5490AA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39" r="9044"/>
          <a:stretch/>
        </p:blipFill>
        <p:spPr bwMode="auto">
          <a:xfrm>
            <a:off x="3626668" y="610344"/>
            <a:ext cx="1078681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210+ Executable Stock Illustrations, Royalty-Free Vector Graphics &amp; Clip Art  - iStock">
            <a:extLst>
              <a:ext uri="{FF2B5EF4-FFF2-40B4-BE49-F238E27FC236}">
                <a16:creationId xmlns:a16="http://schemas.microsoft.com/office/drawing/2014/main" id="{184DF555-D7D8-9788-D79A-E434C5303C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5" t="13855" r="21486" b="15395"/>
          <a:stretch/>
        </p:blipFill>
        <p:spPr bwMode="auto">
          <a:xfrm>
            <a:off x="3829050" y="5255308"/>
            <a:ext cx="482336" cy="59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6,800+ Atom Clipart Stock Illustrations, Royalty-Free Vector Graphics &amp;  Clip Art - iStock">
            <a:extLst>
              <a:ext uri="{FF2B5EF4-FFF2-40B4-BE49-F238E27FC236}">
                <a16:creationId xmlns:a16="http://schemas.microsoft.com/office/drawing/2014/main" id="{35F09F23-5A77-66AF-6EA8-7F8094B34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70000"/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14" b="91176" l="9804" r="89706">
                        <a14:foregroundMark x1="37582" y1="20425" x2="46732" y2="9314"/>
                        <a14:foregroundMark x1="46732" y1="9314" x2="54248" y2="10458"/>
                        <a14:foregroundMark x1="41013" y1="89542" x2="56046" y2="91176"/>
                        <a14:foregroundMark x1="56046" y1="91176" x2="57680" y2="87092"/>
                        <a14:foregroundMark x1="53843" y1="48233" x2="55556" y2="47876"/>
                        <a14:foregroundMark x1="50852" y1="48856" x2="52119" y2="48592"/>
                        <a14:foregroundMark x1="47712" y1="49510" x2="50852" y2="48856"/>
                        <a14:backgroundMark x1="49510" y1="48856" x2="49510" y2="48856"/>
                        <a14:backgroundMark x1="50000" y1="52288" x2="53431" y2="49183"/>
                        <a14:backgroundMark x1="53431" y1="48856" x2="52288" y2="48856"/>
                        <a14:backgroundMark x1="51471" y1="50000" x2="53431" y2="48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587" y="4994130"/>
            <a:ext cx="1189829" cy="118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Up-Down Arrow 19">
            <a:extLst>
              <a:ext uri="{FF2B5EF4-FFF2-40B4-BE49-F238E27FC236}">
                <a16:creationId xmlns:a16="http://schemas.microsoft.com/office/drawing/2014/main" id="{D817FD01-744F-E24E-20E5-F09F13A38D6C}"/>
              </a:ext>
            </a:extLst>
          </p:cNvPr>
          <p:cNvSpPr/>
          <p:nvPr/>
        </p:nvSpPr>
        <p:spPr>
          <a:xfrm rot="18850511">
            <a:off x="3377129" y="2429387"/>
            <a:ext cx="542925" cy="915337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Up-Down Arrow 20">
            <a:extLst>
              <a:ext uri="{FF2B5EF4-FFF2-40B4-BE49-F238E27FC236}">
                <a16:creationId xmlns:a16="http://schemas.microsoft.com/office/drawing/2014/main" id="{7E9B0E1C-F648-FC95-3749-F0D78AA38CC1}"/>
              </a:ext>
            </a:extLst>
          </p:cNvPr>
          <p:cNvSpPr/>
          <p:nvPr/>
        </p:nvSpPr>
        <p:spPr>
          <a:xfrm rot="1800000">
            <a:off x="8000999" y="2439247"/>
            <a:ext cx="542925" cy="915337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Up-Down Arrow 21">
            <a:extLst>
              <a:ext uri="{FF2B5EF4-FFF2-40B4-BE49-F238E27FC236}">
                <a16:creationId xmlns:a16="http://schemas.microsoft.com/office/drawing/2014/main" id="{8979BDF0-7D65-E250-74E4-9CEF1EBA30EA}"/>
              </a:ext>
            </a:extLst>
          </p:cNvPr>
          <p:cNvSpPr/>
          <p:nvPr/>
        </p:nvSpPr>
        <p:spPr>
          <a:xfrm rot="8100000">
            <a:off x="7518643" y="3993782"/>
            <a:ext cx="542925" cy="915337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Up-Down Arrow 22">
            <a:extLst>
              <a:ext uri="{FF2B5EF4-FFF2-40B4-BE49-F238E27FC236}">
                <a16:creationId xmlns:a16="http://schemas.microsoft.com/office/drawing/2014/main" id="{AC0A6CAE-D680-FAE7-F7CE-BF6E6CC1E562}"/>
              </a:ext>
            </a:extLst>
          </p:cNvPr>
          <p:cNvSpPr/>
          <p:nvPr/>
        </p:nvSpPr>
        <p:spPr>
          <a:xfrm rot="13500000">
            <a:off x="3557587" y="4089180"/>
            <a:ext cx="542925" cy="915337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7537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4BA78-16C5-385A-7A61-0C556AC5B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9C03D-0C9B-56B5-3983-565A2746D3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Cryptography</a:t>
            </a:r>
            <a:r>
              <a:rPr lang="en-US" dirty="0"/>
              <a:t>: what are other forms of position-based cryptography?</a:t>
            </a:r>
          </a:p>
          <a:p>
            <a:endParaRPr lang="en-US" b="1" dirty="0"/>
          </a:p>
          <a:p>
            <a:r>
              <a:rPr lang="en-US" b="1" dirty="0"/>
              <a:t>Complexity</a:t>
            </a:r>
            <a:r>
              <a:rPr lang="en-US" dirty="0"/>
              <a:t>: use QPV/NLQC as lens on complexity of quantum computation?</a:t>
            </a:r>
          </a:p>
          <a:p>
            <a:endParaRPr lang="en-US" b="1" dirty="0"/>
          </a:p>
          <a:p>
            <a:r>
              <a:rPr lang="en-US" b="1" dirty="0"/>
              <a:t>Holography</a:t>
            </a:r>
            <a:r>
              <a:rPr lang="en-US" dirty="0"/>
              <a:t>: insights into </a:t>
            </a:r>
            <a:r>
              <a:rPr lang="en-US" dirty="0" err="1"/>
              <a:t>AdS</a:t>
            </a:r>
            <a:r>
              <a:rPr lang="en-US" dirty="0"/>
              <a:t>/CFT correspondence can QPV/NLQC give?</a:t>
            </a:r>
          </a:p>
          <a:p>
            <a:endParaRPr lang="en-US" b="1" dirty="0"/>
          </a:p>
          <a:p>
            <a:r>
              <a:rPr lang="en-US" b="1" dirty="0"/>
              <a:t>Experiment</a:t>
            </a:r>
            <a:r>
              <a:rPr lang="en-US" dirty="0"/>
              <a:t>: demonstrate QPV in real life?</a:t>
            </a:r>
            <a:endParaRPr lang="en-US" b="1" dirty="0"/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67A6B4-E081-E75C-F884-FC03E0CB8AF6}"/>
              </a:ext>
            </a:extLst>
          </p:cNvPr>
          <p:cNvSpPr txBox="1"/>
          <p:nvPr/>
        </p:nvSpPr>
        <p:spPr>
          <a:xfrm>
            <a:off x="7939088" y="5884575"/>
            <a:ext cx="3414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0070C0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473953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BBA7B-8354-8941-690F-BE34AF66E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 information is fragile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90A9A-23B1-1BAC-6DE9-E4A2DB8CB2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FCBF47D-308A-7EBF-6693-3C6B6DF2E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3045603" cy="201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B8379D-B5F2-52AC-2A28-A530906966D6}"/>
              </a:ext>
            </a:extLst>
          </p:cNvPr>
          <p:cNvSpPr txBox="1"/>
          <p:nvPr/>
        </p:nvSpPr>
        <p:spPr>
          <a:xfrm>
            <a:off x="4025900" y="2284045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Cheap GPS </a:t>
            </a:r>
          </a:p>
          <a:p>
            <a:r>
              <a:rPr lang="en-US" sz="2400" dirty="0"/>
              <a:t>spoofer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0F3A87A-B8B0-936B-BC8F-66D4322B2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90408"/>
            <a:ext cx="3729832" cy="248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76F304-AD9C-9FBF-F45C-99CA67EB1A61}"/>
              </a:ext>
            </a:extLst>
          </p:cNvPr>
          <p:cNvSpPr txBox="1"/>
          <p:nvPr/>
        </p:nvSpPr>
        <p:spPr>
          <a:xfrm>
            <a:off x="723900" y="623381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2400" b="0" i="0" u="none" strike="noStrike" dirty="0">
                <a:effectLst/>
              </a:rPr>
              <a:t>GPS spoofing in Ukraine-Russia war</a:t>
            </a:r>
            <a:endParaRPr lang="en-US" sz="2400" b="0" dirty="0">
              <a:effectLst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EA2227EE-444D-BCF3-6171-2EBA648C9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1379438"/>
            <a:ext cx="4292600" cy="236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8AB8F1FF-E075-DB51-B929-66782471D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532" y="3742959"/>
            <a:ext cx="5630467" cy="243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F90AB2-CB86-EEDB-836D-C29BCF177D61}"/>
              </a:ext>
            </a:extLst>
          </p:cNvPr>
          <p:cNvSpPr txBox="1"/>
          <p:nvPr/>
        </p:nvSpPr>
        <p:spPr>
          <a:xfrm>
            <a:off x="7340600" y="624316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Maritime GPS spoofing in Black Sea</a:t>
            </a:r>
          </a:p>
        </p:txBody>
      </p:sp>
    </p:spTree>
    <p:extLst>
      <p:ext uri="{BB962C8B-B14F-4D97-AF65-F5344CB8AC3E}">
        <p14:creationId xmlns:p14="http://schemas.microsoft.com/office/powerpoint/2010/main" val="288027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3B38E-225E-C021-51BF-278EC753D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 verification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A48A8-0FF2-D031-0D3C-554225CEE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7303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Is it possible to verify someone’s location in a remote fashion?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D641F7C-4C46-1EE9-E8EF-BF60195D0D98}"/>
              </a:ext>
            </a:extLst>
          </p:cNvPr>
          <p:cNvSpPr txBox="1">
            <a:spLocks/>
          </p:cNvSpPr>
          <p:nvPr/>
        </p:nvSpPr>
        <p:spPr>
          <a:xfrm>
            <a:off x="838200" y="2849761"/>
            <a:ext cx="5346700" cy="19506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u="sng" dirty="0"/>
              <a:t>A natural idea</a:t>
            </a:r>
            <a:r>
              <a:rPr lang="en-US" dirty="0"/>
              <a:t>: multiple </a:t>
            </a:r>
            <a:r>
              <a:rPr lang="en-US" b="1" dirty="0"/>
              <a:t>verifiers</a:t>
            </a:r>
            <a:r>
              <a:rPr lang="en-US" dirty="0"/>
              <a:t> can check the physical location of a </a:t>
            </a:r>
            <a:r>
              <a:rPr lang="en-US" b="1" dirty="0"/>
              <a:t>prover</a:t>
            </a:r>
            <a:r>
              <a:rPr lang="en-US" dirty="0"/>
              <a:t> by sending signals to the purported location, receiving signals back, and checking timing constraints.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CBEF97-DED0-7D05-FBA0-C60425ED4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2364" y="2657475"/>
            <a:ext cx="2460000" cy="38354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C85F2016-0C0A-9073-B4CD-EFEBE7821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450" y="2686052"/>
            <a:ext cx="705222" cy="86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DCA4963-7E95-03FA-BC2F-5D413C326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100" y="3859213"/>
            <a:ext cx="705222" cy="86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F96DDA0-FAD9-BAE0-F89A-69933B274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028" y="5651504"/>
            <a:ext cx="705222" cy="86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123,000+ Phone Clip Art Stock Illustrations, Royalty-Free ...">
            <a:extLst>
              <a:ext uri="{FF2B5EF4-FFF2-40B4-BE49-F238E27FC236}">
                <a16:creationId xmlns:a16="http://schemas.microsoft.com/office/drawing/2014/main" id="{8CCF9136-A7AD-CE59-FB47-E47FA81E6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6405" y1="36438" x2="52451" y2="43791"/>
                        <a14:foregroundMark x1="52451" y1="43791" x2="52614" y2="62908"/>
                        <a14:foregroundMark x1="52614" y1="62908" x2="50163" y2="70588"/>
                        <a14:foregroundMark x1="50163" y1="70588" x2="41830" y2="65850"/>
                        <a14:foregroundMark x1="41830" y1="65850" x2="37745" y2="54902"/>
                        <a14:foregroundMark x1="37745" y1="54902" x2="37255" y2="44771"/>
                        <a14:foregroundMark x1="37255" y1="44771" x2="38889" y2="37582"/>
                        <a14:foregroundMark x1="38889" y1="37582" x2="45425" y2="32680"/>
                        <a14:foregroundMark x1="45425" y1="32680" x2="49183" y2="40196"/>
                        <a14:foregroundMark x1="49183" y1="40196" x2="49020" y2="58824"/>
                        <a14:foregroundMark x1="55229" y1="35784" x2="56863" y2="65033"/>
                        <a14:foregroundMark x1="56863" y1="65033" x2="48856" y2="23693"/>
                        <a14:foregroundMark x1="48856" y1="23693" x2="49183" y2="22059"/>
                        <a14:foregroundMark x1="59967" y1="30882" x2="52778" y2="27124"/>
                        <a14:foregroundMark x1="52778" y1="27124" x2="43627" y2="42484"/>
                        <a14:foregroundMark x1="43627" y1="42484" x2="38725" y2="65523"/>
                        <a14:foregroundMark x1="38725" y1="65523" x2="47549" y2="69444"/>
                        <a14:foregroundMark x1="47549" y1="69444" x2="57190" y2="70425"/>
                        <a14:foregroundMark x1="57190" y1="70425" x2="50490" y2="75490"/>
                        <a14:foregroundMark x1="50490" y1="75490" x2="41667" y2="52451"/>
                        <a14:foregroundMark x1="41667" y1="52451" x2="42647" y2="44608"/>
                        <a14:foregroundMark x1="42647" y1="44608" x2="49510" y2="58007"/>
                        <a14:foregroundMark x1="49510" y1="58007" x2="43791" y2="52288"/>
                        <a14:foregroundMark x1="43791" y1="52288" x2="43627" y2="26961"/>
                        <a14:foregroundMark x1="43627" y1="26961" x2="53431" y2="25490"/>
                        <a14:foregroundMark x1="53431" y1="25490" x2="58333" y2="30882"/>
                        <a14:foregroundMark x1="58333" y1="30882" x2="58660" y2="33660"/>
                        <a14:foregroundMark x1="58333" y1="27614" x2="54902" y2="33660"/>
                        <a14:foregroundMark x1="54902" y1="33660" x2="44444" y2="37418"/>
                        <a14:foregroundMark x1="44444" y1="37418" x2="37582" y2="34477"/>
                        <a14:foregroundMark x1="37582" y1="34477" x2="45425" y2="64706"/>
                        <a14:foregroundMark x1="45425" y1="64706" x2="46569" y2="45425"/>
                        <a14:foregroundMark x1="46569" y1="45425" x2="38698" y2="79387"/>
                        <a14:foregroundMark x1="38197" y1="79341" x2="41176" y2="51961"/>
                        <a14:foregroundMark x1="41176" y1="51961" x2="46569" y2="40686"/>
                        <a14:foregroundMark x1="46569" y1="40686" x2="44885" y2="78713"/>
                        <a14:foregroundMark x1="46371" y1="78362" x2="57516" y2="36601"/>
                        <a14:foregroundMark x1="57516" y1="36601" x2="59150" y2="57516"/>
                        <a14:foregroundMark x1="59150" y1="57516" x2="60294" y2="44935"/>
                        <a14:foregroundMark x1="60294" y1="44935" x2="53268" y2="75817"/>
                        <a14:foregroundMark x1="53268" y1="75817" x2="52965" y2="80586"/>
                        <a14:foregroundMark x1="52434" y1="80548" x2="51144" y2="40523"/>
                        <a14:foregroundMark x1="51144" y1="40523" x2="50817" y2="63235"/>
                        <a14:foregroundMark x1="50817" y1="63235" x2="52941" y2="26797"/>
                        <a14:foregroundMark x1="52941" y1="26797" x2="51144" y2="19771"/>
                        <a14:foregroundMark x1="51144" y1="19771" x2="48856" y2="21732"/>
                        <a14:backgroundMark x1="52451" y1="39052" x2="52451" y2="39431"/>
                        <a14:backgroundMark x1="40359" y1="26961" x2="42800" y2="26961"/>
                        <a14:backgroundMark x1="48766" y1="73364" x2="47910" y2="73208"/>
                        <a14:backgroundMark x1="36888" y1="60806" x2="36601" y2="59967"/>
                        <a14:backgroundMark x1="38567" y1="65706" x2="38487" y2="65473"/>
                        <a14:backgroundMark x1="37671" y1="46059" x2="37681" y2="45927"/>
                        <a14:backgroundMark x1="37126" y1="53144" x2="37136" y2="53018"/>
                        <a14:backgroundMark x1="36601" y1="59967" x2="37124" y2="53171"/>
                        <a14:backgroundMark x1="41667" y1="39157" x2="42653" y2="38693"/>
                        <a14:backgroundMark x1="58261" y1="66396" x2="58441" y2="68095"/>
                        <a14:backgroundMark x1="42157" y1="82843" x2="53595" y2="83007"/>
                        <a14:backgroundMark x1="53595" y1="83007" x2="39379" y2="81699"/>
                        <a14:backgroundMark x1="44608" y1="81863" x2="36928" y2="81863"/>
                        <a14:backgroundMark x1="36928" y1="81863" x2="62092" y2="83660"/>
                        <a14:backgroundMark x1="40196" y1="86111" x2="47549" y2="86111"/>
                        <a14:backgroundMark x1="47549" y1="86111" x2="54902" y2="83660"/>
                        <a14:backgroundMark x1="54902" y1="83660" x2="47712" y2="87255"/>
                        <a14:backgroundMark x1="47712" y1="87255" x2="55065" y2="86928"/>
                        <a14:backgroundMark x1="51634" y1="79739" x2="39869" y2="82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499" y="3859213"/>
            <a:ext cx="1030287" cy="10302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1A93C1C-CB23-F3C8-C368-F5205757B92B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7634322" y="4294187"/>
            <a:ext cx="836578" cy="80169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50E138-BD86-5F0E-CCE8-C4AE1DC84173}"/>
              </a:ext>
            </a:extLst>
          </p:cNvPr>
          <p:cNvCxnSpPr>
            <a:cxnSpLocks/>
            <a:endCxn id="3074" idx="1"/>
          </p:cNvCxnSpPr>
          <p:nvPr/>
        </p:nvCxnSpPr>
        <p:spPr>
          <a:xfrm flipV="1">
            <a:off x="9010799" y="3121026"/>
            <a:ext cx="1360651" cy="1264443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5DB69E-2F7F-643A-D445-E27C2B3D7203}"/>
              </a:ext>
            </a:extLst>
          </p:cNvPr>
          <p:cNvCxnSpPr>
            <a:cxnSpLocks/>
          </p:cNvCxnSpPr>
          <p:nvPr/>
        </p:nvCxnSpPr>
        <p:spPr>
          <a:xfrm>
            <a:off x="9010799" y="4542234"/>
            <a:ext cx="1419607" cy="1285479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08F91AA-E36A-A997-7A9F-13FEFBAEAD31}"/>
              </a:ext>
            </a:extLst>
          </p:cNvPr>
          <p:cNvSpPr txBox="1">
            <a:spLocks/>
          </p:cNvSpPr>
          <p:nvPr/>
        </p:nvSpPr>
        <p:spPr>
          <a:xfrm>
            <a:off x="838200" y="5260974"/>
            <a:ext cx="5346700" cy="1950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Provers are </a:t>
            </a:r>
            <a:r>
              <a:rPr lang="en-US" sz="2400" b="1" i="1" dirty="0"/>
              <a:t>untrusted</a:t>
            </a:r>
            <a:r>
              <a:rPr lang="en-US" sz="2400" dirty="0"/>
              <a:t>. </a:t>
            </a:r>
            <a:br>
              <a:rPr lang="en-US" sz="2400" dirty="0"/>
            </a:br>
            <a:r>
              <a:rPr lang="en-US" sz="2400" dirty="0"/>
              <a:t>Verifiers want to guard against </a:t>
            </a:r>
            <a:r>
              <a:rPr lang="en-US" sz="2400" b="1" i="1" dirty="0"/>
              <a:t>spoofing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514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8CD04-71D9-3F37-597A-8CE09BC2E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1D position verification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DA109C4-2473-D7F3-6799-E4A758ADA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9" y="4977022"/>
            <a:ext cx="696912" cy="85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A2A3B69-A282-FBF6-463C-A4C5C1DB5ABA}"/>
                  </a:ext>
                </a:extLst>
              </p:cNvPr>
              <p:cNvSpPr txBox="1"/>
              <p:nvPr/>
            </p:nvSpPr>
            <p:spPr>
              <a:xfrm>
                <a:off x="380206" y="5222204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A2A3B69-A282-FBF6-463C-A4C5C1DB5A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06" y="5222204"/>
                <a:ext cx="95250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>
            <a:extLst>
              <a:ext uri="{FF2B5EF4-FFF2-40B4-BE49-F238E27FC236}">
                <a16:creationId xmlns:a16="http://schemas.microsoft.com/office/drawing/2014/main" id="{7FFD9F90-D3B3-206D-35BF-FCE52FCE3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899" y="4977022"/>
            <a:ext cx="696912" cy="85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CCC9BD0-70E4-6943-D8D6-C4BB1C3CCC41}"/>
              </a:ext>
            </a:extLst>
          </p:cNvPr>
          <p:cNvCxnSpPr>
            <a:cxnSpLocks/>
          </p:cNvCxnSpPr>
          <p:nvPr/>
        </p:nvCxnSpPr>
        <p:spPr>
          <a:xfrm>
            <a:off x="1968500" y="6235700"/>
            <a:ext cx="556260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5415A00-53D6-05A6-706C-562F4D111084}"/>
                  </a:ext>
                </a:extLst>
              </p:cNvPr>
              <p:cNvSpPr txBox="1"/>
              <p:nvPr/>
            </p:nvSpPr>
            <p:spPr>
              <a:xfrm>
                <a:off x="1492250" y="6335716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5415A00-53D6-05A6-706C-562F4D1110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2250" y="6335716"/>
                <a:ext cx="95250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1C287CE-561B-8DCD-71C5-67B6B4B3C377}"/>
                  </a:ext>
                </a:extLst>
              </p:cNvPr>
              <p:cNvSpPr txBox="1"/>
              <p:nvPr/>
            </p:nvSpPr>
            <p:spPr>
              <a:xfrm>
                <a:off x="6946105" y="6335716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1C287CE-561B-8DCD-71C5-67B6B4B3C3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6105" y="6335716"/>
                <a:ext cx="95250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40015DB-6C93-1F7A-6931-ABAEE79C1A72}"/>
                  </a:ext>
                </a:extLst>
              </p:cNvPr>
              <p:cNvSpPr txBox="1"/>
              <p:nvPr/>
            </p:nvSpPr>
            <p:spPr>
              <a:xfrm>
                <a:off x="4219177" y="6314566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40015DB-6C93-1F7A-6931-ABAEE79C1A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9177" y="6314566"/>
                <a:ext cx="95250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D74F3BB-863F-4E6F-EBA7-F1C0C8CBB9F7}"/>
              </a:ext>
            </a:extLst>
          </p:cNvPr>
          <p:cNvCxnSpPr/>
          <p:nvPr/>
        </p:nvCxnSpPr>
        <p:spPr>
          <a:xfrm flipV="1">
            <a:off x="1460500" y="1550988"/>
            <a:ext cx="0" cy="45450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BD659A6-56BD-B5A7-37CA-C0DB7FD98EFC}"/>
                  </a:ext>
                </a:extLst>
              </p:cNvPr>
              <p:cNvSpPr txBox="1"/>
              <p:nvPr/>
            </p:nvSpPr>
            <p:spPr>
              <a:xfrm>
                <a:off x="8162678" y="6338891"/>
                <a:ext cx="11972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0" dirty="0"/>
                  <a:t>Position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BD659A6-56BD-B5A7-37CA-C0DB7FD98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2678" y="6338891"/>
                <a:ext cx="1197222" cy="369332"/>
              </a:xfrm>
              <a:prstGeom prst="rect">
                <a:avLst/>
              </a:prstGeom>
              <a:blipFill>
                <a:blip r:embed="rId8"/>
                <a:stretch>
                  <a:fillRect l="-4211" t="-10345" b="-3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F26F5F71-1470-79EA-014F-1514DFF39810}"/>
              </a:ext>
            </a:extLst>
          </p:cNvPr>
          <p:cNvSpPr txBox="1"/>
          <p:nvPr/>
        </p:nvSpPr>
        <p:spPr>
          <a:xfrm>
            <a:off x="607890" y="1520846"/>
            <a:ext cx="1197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8537CC3-D351-D07E-500F-AE3B6F7C55FA}"/>
                  </a:ext>
                </a:extLst>
              </p:cNvPr>
              <p:cNvSpPr txBox="1"/>
              <p:nvPr/>
            </p:nvSpPr>
            <p:spPr>
              <a:xfrm>
                <a:off x="380206" y="3728791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8537CC3-D351-D07E-500F-AE3B6F7C55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06" y="3728791"/>
                <a:ext cx="95250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C3BF958-E1E1-DD06-571E-97D5B00234AE}"/>
                  </a:ext>
                </a:extLst>
              </p:cNvPr>
              <p:cNvSpPr txBox="1"/>
              <p:nvPr/>
            </p:nvSpPr>
            <p:spPr>
              <a:xfrm>
                <a:off x="380206" y="2235378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C3BF958-E1E1-DD06-571E-97D5B0023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06" y="2235378"/>
                <a:ext cx="952500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366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89ED9-F1B6-0F4C-E9C8-CFACFA398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460D4-C4B6-0A3F-5EF2-1CC147D72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1D position verification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FB8AB51-D70E-92B1-6FF3-E8A49B65D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9" y="4977022"/>
            <a:ext cx="696912" cy="85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A903D4-F1E7-0B68-1D0B-121566533C8F}"/>
                  </a:ext>
                </a:extLst>
              </p:cNvPr>
              <p:cNvSpPr txBox="1"/>
              <p:nvPr/>
            </p:nvSpPr>
            <p:spPr>
              <a:xfrm>
                <a:off x="380206" y="5222204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A903D4-F1E7-0B68-1D0B-121566533C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06" y="5222204"/>
                <a:ext cx="95250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>
            <a:extLst>
              <a:ext uri="{FF2B5EF4-FFF2-40B4-BE49-F238E27FC236}">
                <a16:creationId xmlns:a16="http://schemas.microsoft.com/office/drawing/2014/main" id="{E6871A74-6BEE-E9A9-F02F-E82F8447C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899" y="4977022"/>
            <a:ext cx="696912" cy="85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21003FF-707F-42FB-7B80-5E49172B2B23}"/>
              </a:ext>
            </a:extLst>
          </p:cNvPr>
          <p:cNvCxnSpPr>
            <a:cxnSpLocks/>
          </p:cNvCxnSpPr>
          <p:nvPr/>
        </p:nvCxnSpPr>
        <p:spPr>
          <a:xfrm>
            <a:off x="1968500" y="6235700"/>
            <a:ext cx="556260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345C052-AEE0-C006-0814-B4586180675E}"/>
                  </a:ext>
                </a:extLst>
              </p:cNvPr>
              <p:cNvSpPr txBox="1"/>
              <p:nvPr/>
            </p:nvSpPr>
            <p:spPr>
              <a:xfrm>
                <a:off x="1492250" y="6335716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345C052-AEE0-C006-0814-B458618067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2250" y="6335716"/>
                <a:ext cx="95250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8FB48E3-C280-3DF2-6CBF-953E99F0EFE0}"/>
                  </a:ext>
                </a:extLst>
              </p:cNvPr>
              <p:cNvSpPr txBox="1"/>
              <p:nvPr/>
            </p:nvSpPr>
            <p:spPr>
              <a:xfrm>
                <a:off x="6946105" y="6335716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8FB48E3-C280-3DF2-6CBF-953E99F0EF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6105" y="6335716"/>
                <a:ext cx="95250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76DA8F8-988C-7533-C533-0A00A0B7E01F}"/>
                  </a:ext>
                </a:extLst>
              </p:cNvPr>
              <p:cNvSpPr txBox="1"/>
              <p:nvPr/>
            </p:nvSpPr>
            <p:spPr>
              <a:xfrm>
                <a:off x="4219177" y="6314566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76DA8F8-988C-7533-C533-0A00A0B7E0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9177" y="6314566"/>
                <a:ext cx="95250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5C39D05-87A8-0626-502F-BDD50DA9DEAF}"/>
              </a:ext>
            </a:extLst>
          </p:cNvPr>
          <p:cNvCxnSpPr/>
          <p:nvPr/>
        </p:nvCxnSpPr>
        <p:spPr>
          <a:xfrm flipV="1">
            <a:off x="1460500" y="1550988"/>
            <a:ext cx="0" cy="45450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358E681B-711A-D7BF-34C5-B80BCE550C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7545" y="3590560"/>
            <a:ext cx="601165" cy="645793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0021E11-42C6-7ACA-D7D8-3CBD7D59A97A}"/>
              </a:ext>
            </a:extLst>
          </p:cNvPr>
          <p:cNvCxnSpPr/>
          <p:nvPr/>
        </p:nvCxnSpPr>
        <p:spPr>
          <a:xfrm flipV="1">
            <a:off x="2553495" y="4216240"/>
            <a:ext cx="1720055" cy="1170904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A9AD265-1250-179E-BE68-9BE45B6ADB2E}"/>
              </a:ext>
            </a:extLst>
          </p:cNvPr>
          <p:cNvCxnSpPr>
            <a:cxnSpLocks/>
          </p:cNvCxnSpPr>
          <p:nvPr/>
        </p:nvCxnSpPr>
        <p:spPr>
          <a:xfrm flipH="1" flipV="1">
            <a:off x="5072855" y="4216240"/>
            <a:ext cx="1873250" cy="1170904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7CAA288-B79B-DC70-1DB6-64853C6C7580}"/>
              </a:ext>
            </a:extLst>
          </p:cNvPr>
          <p:cNvSpPr txBox="1"/>
          <p:nvPr/>
        </p:nvSpPr>
        <p:spPr>
          <a:xfrm>
            <a:off x="880023" y="6329932"/>
            <a:ext cx="1197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Position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F02965-7042-DE0B-A73D-D76111BB6D21}"/>
              </a:ext>
            </a:extLst>
          </p:cNvPr>
          <p:cNvSpPr txBox="1"/>
          <p:nvPr/>
        </p:nvSpPr>
        <p:spPr>
          <a:xfrm>
            <a:off x="607890" y="1520846"/>
            <a:ext cx="1197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246B97E-2B1A-B28F-B89F-80F96BB9975B}"/>
                  </a:ext>
                </a:extLst>
              </p:cNvPr>
              <p:cNvSpPr txBox="1"/>
              <p:nvPr/>
            </p:nvSpPr>
            <p:spPr>
              <a:xfrm>
                <a:off x="380206" y="3728791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246B97E-2B1A-B28F-B89F-80F96BB997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06" y="3728791"/>
                <a:ext cx="95250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477BEA0-9E2A-8BDA-CA0E-7B4075633302}"/>
                  </a:ext>
                </a:extLst>
              </p:cNvPr>
              <p:cNvSpPr txBox="1"/>
              <p:nvPr/>
            </p:nvSpPr>
            <p:spPr>
              <a:xfrm>
                <a:off x="380206" y="2235378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477BEA0-9E2A-8BDA-CA0E-7B40756333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06" y="2235378"/>
                <a:ext cx="952500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8769FDF-9854-838D-3892-B7282F076709}"/>
                  </a:ext>
                </a:extLst>
              </p:cNvPr>
              <p:cNvSpPr txBox="1"/>
              <p:nvPr/>
            </p:nvSpPr>
            <p:spPr>
              <a:xfrm>
                <a:off x="3068786" y="4418926"/>
                <a:ext cx="4360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8769FDF-9854-838D-3892-B7282F0767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8786" y="4418926"/>
                <a:ext cx="436017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72826AA-80C8-6601-3298-C2F224F5DD90}"/>
                  </a:ext>
                </a:extLst>
              </p:cNvPr>
              <p:cNvSpPr txBox="1"/>
              <p:nvPr/>
            </p:nvSpPr>
            <p:spPr>
              <a:xfrm>
                <a:off x="5791471" y="4343738"/>
                <a:ext cx="4360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72826AA-80C8-6601-3298-C2F224F5DD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471" y="4343738"/>
                <a:ext cx="436017" cy="369332"/>
              </a:xfrm>
              <a:prstGeom prst="rect">
                <a:avLst/>
              </a:prstGeom>
              <a:blipFill>
                <a:blip r:embed="rId12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C685B619-B7B7-D6BB-3384-F91F847CF200}"/>
              </a:ext>
            </a:extLst>
          </p:cNvPr>
          <p:cNvSpPr txBox="1"/>
          <p:nvPr/>
        </p:nvSpPr>
        <p:spPr>
          <a:xfrm>
            <a:off x="4285157" y="4269714"/>
            <a:ext cx="965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Prover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0B08A21-3449-F89E-21FA-D921BE55E7A9}"/>
                  </a:ext>
                </a:extLst>
              </p:cNvPr>
              <p:cNvSpPr txBox="1"/>
              <p:nvPr/>
            </p:nvSpPr>
            <p:spPr>
              <a:xfrm>
                <a:off x="8267700" y="4454380"/>
                <a:ext cx="332660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Verifiers sends the (purported) prover </a:t>
                </a:r>
                <a:r>
                  <a:rPr lang="en-US" b="1" i="1" dirty="0"/>
                  <a:t>challenges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0B08A21-3449-F89E-21FA-D921BE55E7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7700" y="4454380"/>
                <a:ext cx="3326603" cy="646331"/>
              </a:xfrm>
              <a:prstGeom prst="rect">
                <a:avLst/>
              </a:prstGeom>
              <a:blipFill>
                <a:blip r:embed="rId13"/>
                <a:stretch>
                  <a:fillRect l="-1141" t="-3846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2188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AC97F-22B1-28FA-D3B9-A9F34DF73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F61C6-55FD-9323-104E-723511098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1D position verification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546EA15-BB67-7B3E-DE29-55F4CC675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9" y="4977022"/>
            <a:ext cx="696912" cy="85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0CC213F-C1E3-B0EB-21F9-D1F5DE6F8518}"/>
                  </a:ext>
                </a:extLst>
              </p:cNvPr>
              <p:cNvSpPr txBox="1"/>
              <p:nvPr/>
            </p:nvSpPr>
            <p:spPr>
              <a:xfrm>
                <a:off x="380206" y="5222204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0CC213F-C1E3-B0EB-21F9-D1F5DE6F8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06" y="5222204"/>
                <a:ext cx="95250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>
            <a:extLst>
              <a:ext uri="{FF2B5EF4-FFF2-40B4-BE49-F238E27FC236}">
                <a16:creationId xmlns:a16="http://schemas.microsoft.com/office/drawing/2014/main" id="{6A7C3427-21BD-9224-C288-76B8F56BF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899" y="4977022"/>
            <a:ext cx="696912" cy="85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56E9C1D-9000-C3CF-CF7D-98E41193F60A}"/>
              </a:ext>
            </a:extLst>
          </p:cNvPr>
          <p:cNvCxnSpPr>
            <a:cxnSpLocks/>
          </p:cNvCxnSpPr>
          <p:nvPr/>
        </p:nvCxnSpPr>
        <p:spPr>
          <a:xfrm>
            <a:off x="1968500" y="6235700"/>
            <a:ext cx="556260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D71BA4-DB32-7940-E31B-C68817067106}"/>
                  </a:ext>
                </a:extLst>
              </p:cNvPr>
              <p:cNvSpPr txBox="1"/>
              <p:nvPr/>
            </p:nvSpPr>
            <p:spPr>
              <a:xfrm>
                <a:off x="1492250" y="6335716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D71BA4-DB32-7940-E31B-C688170671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2250" y="6335716"/>
                <a:ext cx="95250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9D9716-AC77-E1FE-111E-458638F5E80D}"/>
                  </a:ext>
                </a:extLst>
              </p:cNvPr>
              <p:cNvSpPr txBox="1"/>
              <p:nvPr/>
            </p:nvSpPr>
            <p:spPr>
              <a:xfrm>
                <a:off x="6946105" y="6335716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9D9716-AC77-E1FE-111E-458638F5E8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6105" y="6335716"/>
                <a:ext cx="95250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1A1491A-D69A-1B97-1A6D-280763C071BD}"/>
                  </a:ext>
                </a:extLst>
              </p:cNvPr>
              <p:cNvSpPr txBox="1"/>
              <p:nvPr/>
            </p:nvSpPr>
            <p:spPr>
              <a:xfrm>
                <a:off x="4219177" y="6314566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1A1491A-D69A-1B97-1A6D-280763C071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9177" y="6314566"/>
                <a:ext cx="95250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C880F2D-DB33-48F8-465D-4456114DA9E8}"/>
              </a:ext>
            </a:extLst>
          </p:cNvPr>
          <p:cNvCxnSpPr/>
          <p:nvPr/>
        </p:nvCxnSpPr>
        <p:spPr>
          <a:xfrm flipV="1">
            <a:off x="1460500" y="1550988"/>
            <a:ext cx="0" cy="45450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BB8D7FAA-CA4D-BD91-0088-05407D419A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7545" y="3590560"/>
            <a:ext cx="601165" cy="645793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0EA6B0A-2F7A-4F10-3BC2-E4A81C3AEDDF}"/>
              </a:ext>
            </a:extLst>
          </p:cNvPr>
          <p:cNvCxnSpPr/>
          <p:nvPr/>
        </p:nvCxnSpPr>
        <p:spPr>
          <a:xfrm flipV="1">
            <a:off x="2553495" y="4216240"/>
            <a:ext cx="1720055" cy="1170904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FF41105-8C89-6111-330A-C4331C5C17E1}"/>
              </a:ext>
            </a:extLst>
          </p:cNvPr>
          <p:cNvCxnSpPr>
            <a:cxnSpLocks/>
          </p:cNvCxnSpPr>
          <p:nvPr/>
        </p:nvCxnSpPr>
        <p:spPr>
          <a:xfrm flipH="1" flipV="1">
            <a:off x="5072855" y="4216240"/>
            <a:ext cx="1873250" cy="1170904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4761D94-210A-C766-6DDC-6440913CD9FE}"/>
              </a:ext>
            </a:extLst>
          </p:cNvPr>
          <p:cNvSpPr txBox="1"/>
          <p:nvPr/>
        </p:nvSpPr>
        <p:spPr>
          <a:xfrm>
            <a:off x="607890" y="1520846"/>
            <a:ext cx="1197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C60C50A-E16C-E187-149B-7C8007F50AE7}"/>
                  </a:ext>
                </a:extLst>
              </p:cNvPr>
              <p:cNvSpPr txBox="1"/>
              <p:nvPr/>
            </p:nvSpPr>
            <p:spPr>
              <a:xfrm>
                <a:off x="380206" y="3728791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C60C50A-E16C-E187-149B-7C8007F50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06" y="3728791"/>
                <a:ext cx="95250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397E5F7-E8F8-61A7-6676-3E1285BDFC07}"/>
                  </a:ext>
                </a:extLst>
              </p:cNvPr>
              <p:cNvSpPr txBox="1"/>
              <p:nvPr/>
            </p:nvSpPr>
            <p:spPr>
              <a:xfrm>
                <a:off x="380206" y="2235378"/>
                <a:ext cx="952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397E5F7-E8F8-61A7-6676-3E1285BDFC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06" y="2235378"/>
                <a:ext cx="952500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49AF23A-8024-036E-5F43-BF75217136D1}"/>
              </a:ext>
            </a:extLst>
          </p:cNvPr>
          <p:cNvCxnSpPr>
            <a:cxnSpLocks/>
          </p:cNvCxnSpPr>
          <p:nvPr/>
        </p:nvCxnSpPr>
        <p:spPr>
          <a:xfrm flipH="1" flipV="1">
            <a:off x="2425701" y="2672989"/>
            <a:ext cx="1713704" cy="1037159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EBFC26D-2177-990C-D176-ACE0A912CD01}"/>
              </a:ext>
            </a:extLst>
          </p:cNvPr>
          <p:cNvCxnSpPr>
            <a:cxnSpLocks/>
          </p:cNvCxnSpPr>
          <p:nvPr/>
        </p:nvCxnSpPr>
        <p:spPr>
          <a:xfrm flipV="1">
            <a:off x="5113088" y="2604710"/>
            <a:ext cx="1674368" cy="1170904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FB6DDFE-74CF-3656-72CB-30E3604FB870}"/>
                  </a:ext>
                </a:extLst>
              </p:cNvPr>
              <p:cNvSpPr txBox="1"/>
              <p:nvPr/>
            </p:nvSpPr>
            <p:spPr>
              <a:xfrm>
                <a:off x="3068786" y="4418926"/>
                <a:ext cx="4360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FB6DDFE-74CF-3656-72CB-30E3604FB8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8786" y="4418926"/>
                <a:ext cx="436017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EE68D8F-825A-746A-587F-D0023ABF0DC1}"/>
                  </a:ext>
                </a:extLst>
              </p:cNvPr>
              <p:cNvSpPr txBox="1"/>
              <p:nvPr/>
            </p:nvSpPr>
            <p:spPr>
              <a:xfrm>
                <a:off x="5791471" y="4343738"/>
                <a:ext cx="4360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EE68D8F-825A-746A-587F-D0023ABF0D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471" y="4343738"/>
                <a:ext cx="436017" cy="369332"/>
              </a:xfrm>
              <a:prstGeom prst="rect">
                <a:avLst/>
              </a:prstGeom>
              <a:blipFill>
                <a:blip r:embed="rId12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EDC4923-0814-B612-C5AC-E3F21C3EAB39}"/>
                  </a:ext>
                </a:extLst>
              </p:cNvPr>
              <p:cNvSpPr txBox="1"/>
              <p:nvPr/>
            </p:nvSpPr>
            <p:spPr>
              <a:xfrm>
                <a:off x="3286794" y="2837178"/>
                <a:ext cx="8371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EDC4923-0814-B612-C5AC-E3F21C3EAB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6794" y="2837178"/>
                <a:ext cx="83713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94334F1-A7F9-F648-1F59-A88CB9BB4E91}"/>
                  </a:ext>
                </a:extLst>
              </p:cNvPr>
              <p:cNvSpPr txBox="1"/>
              <p:nvPr/>
            </p:nvSpPr>
            <p:spPr>
              <a:xfrm>
                <a:off x="5171677" y="2837178"/>
                <a:ext cx="8371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94334F1-A7F9-F648-1F59-A88CB9BB4E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1677" y="2837178"/>
                <a:ext cx="837134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2">
            <a:extLst>
              <a:ext uri="{FF2B5EF4-FFF2-40B4-BE49-F238E27FC236}">
                <a16:creationId xmlns:a16="http://schemas.microsoft.com/office/drawing/2014/main" id="{9D7B8906-F683-4BF6-DFA4-371B85419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899" y="1977480"/>
            <a:ext cx="696912" cy="85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6D1E1C78-5151-8DA3-90D0-B6794384E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9" y="1977481"/>
            <a:ext cx="696912" cy="85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3ED84CA3-B4EE-FE02-2006-2707C882B523}"/>
              </a:ext>
            </a:extLst>
          </p:cNvPr>
          <p:cNvSpPr txBox="1"/>
          <p:nvPr/>
        </p:nvSpPr>
        <p:spPr>
          <a:xfrm>
            <a:off x="4285157" y="4269714"/>
            <a:ext cx="965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Prover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E8D7C6-C630-4CC0-71DA-7E33A1B7D163}"/>
              </a:ext>
            </a:extLst>
          </p:cNvPr>
          <p:cNvSpPr txBox="1"/>
          <p:nvPr/>
        </p:nvSpPr>
        <p:spPr>
          <a:xfrm>
            <a:off x="880023" y="6329932"/>
            <a:ext cx="1197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Position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C73D782-3EC2-6544-3DA1-5222EDABFEE5}"/>
                  </a:ext>
                </a:extLst>
              </p:cNvPr>
              <p:cNvSpPr txBox="1"/>
              <p:nvPr/>
            </p:nvSpPr>
            <p:spPr>
              <a:xfrm>
                <a:off x="8688391" y="3451791"/>
                <a:ext cx="332660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The prover performs some operation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on the challenges to generate </a:t>
                </a:r>
                <a:r>
                  <a:rPr lang="en-US" b="1" i="1" dirty="0"/>
                  <a:t>responses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C73D782-3EC2-6544-3DA1-5222EDABFE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8391" y="3451791"/>
                <a:ext cx="3326603" cy="923330"/>
              </a:xfrm>
              <a:prstGeom prst="rect">
                <a:avLst/>
              </a:prstGeom>
              <a:blipFill>
                <a:blip r:embed="rId15"/>
                <a:stretch>
                  <a:fillRect l="-1521" t="-2703" r="-380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19527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3561</TotalTime>
  <Words>2863</Words>
  <Application>Microsoft Macintosh PowerPoint</Application>
  <PresentationFormat>Widescreen</PresentationFormat>
  <Paragraphs>468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Baskerville</vt:lpstr>
      <vt:lpstr>Calibri</vt:lpstr>
      <vt:lpstr>Calibri Light</vt:lpstr>
      <vt:lpstr>Cambria Math</vt:lpstr>
      <vt:lpstr>Office Theme</vt:lpstr>
      <vt:lpstr>Quantum Position Verification</vt:lpstr>
      <vt:lpstr>PowerPoint Presentation</vt:lpstr>
      <vt:lpstr>PowerPoint Presentation</vt:lpstr>
      <vt:lpstr>Position information is critical</vt:lpstr>
      <vt:lpstr>Position information is fragile</vt:lpstr>
      <vt:lpstr>Position verification</vt:lpstr>
      <vt:lpstr>Example: 1D position verification</vt:lpstr>
      <vt:lpstr>Example: 1D position verification</vt:lpstr>
      <vt:lpstr>Example: 1D position verification</vt:lpstr>
      <vt:lpstr>Example: 1D position verification</vt:lpstr>
      <vt:lpstr>Classical impossibility</vt:lpstr>
      <vt:lpstr>Classical impossibility</vt:lpstr>
      <vt:lpstr>Classical impossibility</vt:lpstr>
      <vt:lpstr>Enter quantum</vt:lpstr>
      <vt:lpstr>f-BB84 quantum position verification</vt:lpstr>
      <vt:lpstr>f-BB84 quantum position verification</vt:lpstr>
      <vt:lpstr>Quantum position verification</vt:lpstr>
      <vt:lpstr>Quantum position verification</vt:lpstr>
      <vt:lpstr>Quantum position verification</vt:lpstr>
      <vt:lpstr>Quantum position verification</vt:lpstr>
      <vt:lpstr>Entanglement attacks on QPV</vt:lpstr>
      <vt:lpstr>Entanglement attacks on QPV</vt:lpstr>
      <vt:lpstr>Entanglement attacks on QPV</vt:lpstr>
      <vt:lpstr>Entanglement attacks on QPV</vt:lpstr>
      <vt:lpstr>Entanglement attacks on QPV</vt:lpstr>
      <vt:lpstr>Entanglement attacks on QPV</vt:lpstr>
      <vt:lpstr>Entanglement attacks on QPV</vt:lpstr>
      <vt:lpstr>PowerPoint Presentation</vt:lpstr>
      <vt:lpstr>Connections with complexity and cryptography</vt:lpstr>
      <vt:lpstr>Connections with complexity and cryptography</vt:lpstr>
      <vt:lpstr>Nonlocal Quantum Computation</vt:lpstr>
      <vt:lpstr>Nonlocal Quantum Computation</vt:lpstr>
      <vt:lpstr>Nonlocal Quantum Computation</vt:lpstr>
      <vt:lpstr>Nonlocal Quantum Computation</vt:lpstr>
      <vt:lpstr>From NLQC to Quantum Circuit Complexity</vt:lpstr>
      <vt:lpstr>PowerPoint Presentation</vt:lpstr>
      <vt:lpstr>Holography and QPV</vt:lpstr>
      <vt:lpstr>Holography and QPV</vt:lpstr>
      <vt:lpstr>PowerPoint Presentation</vt:lpstr>
      <vt:lpstr>Position-based cryptography</vt:lpstr>
      <vt:lpstr>Position-based cryptography</vt:lpstr>
      <vt:lpstr>Zero-knowledge position verification</vt:lpstr>
      <vt:lpstr>Zero-knowledge position verification</vt:lpstr>
      <vt:lpstr>Zero-knowledge position verification</vt:lpstr>
      <vt:lpstr>Summary and Future Directions</vt:lpstr>
      <vt:lpstr>PowerPoint Presentation</vt:lpstr>
      <vt:lpstr>Future Directions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Henry Y</dc:creator>
  <cp:lastModifiedBy>Henry Y</cp:lastModifiedBy>
  <cp:revision>737</cp:revision>
  <cp:lastPrinted>2025-10-20T19:43:48Z</cp:lastPrinted>
  <dcterms:created xsi:type="dcterms:W3CDTF">2025-10-16T02:08:00Z</dcterms:created>
  <dcterms:modified xsi:type="dcterms:W3CDTF">2025-10-31T14:46:38Z</dcterms:modified>
</cp:coreProperties>
</file>