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41"/>
  </p:notesMasterIdLst>
  <p:sldIdLst>
    <p:sldId id="256" r:id="rId2"/>
    <p:sldId id="257" r:id="rId3"/>
    <p:sldId id="270" r:id="rId4"/>
    <p:sldId id="272" r:id="rId5"/>
    <p:sldId id="409" r:id="rId6"/>
    <p:sldId id="304" r:id="rId7"/>
    <p:sldId id="305" r:id="rId8"/>
    <p:sldId id="271" r:id="rId9"/>
    <p:sldId id="258" r:id="rId10"/>
    <p:sldId id="412" r:id="rId11"/>
    <p:sldId id="413" r:id="rId12"/>
    <p:sldId id="259" r:id="rId13"/>
    <p:sldId id="260" r:id="rId14"/>
    <p:sldId id="414" r:id="rId15"/>
    <p:sldId id="261" r:id="rId16"/>
    <p:sldId id="410" r:id="rId17"/>
    <p:sldId id="262" r:id="rId18"/>
    <p:sldId id="415" r:id="rId19"/>
    <p:sldId id="430" r:id="rId20"/>
    <p:sldId id="416" r:id="rId21"/>
    <p:sldId id="427" r:id="rId22"/>
    <p:sldId id="428" r:id="rId23"/>
    <p:sldId id="418" r:id="rId24"/>
    <p:sldId id="419" r:id="rId25"/>
    <p:sldId id="273" r:id="rId26"/>
    <p:sldId id="274" r:id="rId27"/>
    <p:sldId id="265" r:id="rId28"/>
    <p:sldId id="420" r:id="rId29"/>
    <p:sldId id="422" r:id="rId30"/>
    <p:sldId id="423" r:id="rId31"/>
    <p:sldId id="421" r:id="rId32"/>
    <p:sldId id="424" r:id="rId33"/>
    <p:sldId id="266" r:id="rId34"/>
    <p:sldId id="425" r:id="rId35"/>
    <p:sldId id="282" r:id="rId36"/>
    <p:sldId id="426" r:id="rId37"/>
    <p:sldId id="267" r:id="rId38"/>
    <p:sldId id="429" r:id="rId39"/>
    <p:sldId id="26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75077"/>
  </p:normalViewPr>
  <p:slideViewPr>
    <p:cSldViewPr snapToGrid="0">
      <p:cViewPr>
        <p:scale>
          <a:sx n="80" d="100"/>
          <a:sy n="80" d="100"/>
        </p:scale>
        <p:origin x="6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ED461-8456-7541-AAAC-FD64C4211597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963D-93FE-D342-BCA8-DD7F70B3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963D-93FE-D342-BCA8-DD7F70B398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6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9EEA3-FAB0-9849-A1E8-0C469F6B5D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A8CB-F733-4C69-8F82-4AFB8707F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97D40-B771-5205-3C49-116CE97A9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99B6D-0A98-B813-3140-885FB306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F44A8-97E3-CC13-28F9-4A9AB096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EA82C-7C3E-0D61-92B1-455ABBDB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2824-A99C-5FA0-691F-E4138496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371B3-45B0-11A9-BF4F-5FC9F88A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C6CD4-467D-54E8-896C-67E76797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E4E5D-9683-E89B-A7DD-6DBB3EEC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BF500-9765-D6DE-B7B0-80A81FFC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C359A-C4E6-A1EE-D37E-63DB557AC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C69A2-4181-C469-C8AF-9FBCB17A7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AE9B-5668-0966-8CDC-CE15A9BF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F2C66-296D-EFD7-F5E5-6B07564B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77A2C-9CAB-D7D3-F82A-168CCBC1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F453-F0A2-1EA2-5E88-5390DD27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FAF6-BA93-422C-8472-233160993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C05AC-6DAA-7B5D-AA3B-FA6B6AC7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E5A47-C461-3E62-001E-22F40DA36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3063B-4AEC-6285-D777-25CEF038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0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D13E-ABC2-9255-C6A2-EC62C4E9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91A59-0BB5-B245-6BAE-E07F3661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F1683-4ECF-158B-5860-767E9D89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CEF0-1B03-1DBF-D0DA-BBC4B9FF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B470E-E362-2C68-A2CA-C615BF26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1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0F73-8EE1-DDBD-5115-DF08B6F2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4A60-73DD-541B-E1A3-7C0BB6A24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B8DE9-B009-E468-0CB1-E218332C1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D909C-BD79-A87B-DBD8-FEC6BE6B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672B3-54DA-014B-6A2D-EDA420A7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43A3F-61E1-7481-DC5D-7BDBBE26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84DD-1DF0-F3F7-508B-4F08EBE8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48821-CF28-F8A2-4F07-E2922E4A3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83F1D-7CFB-8F07-C24D-A001D04E9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F7313-93C0-01F7-9EC5-F8030D65A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D60F4-D9D2-5053-2C8F-C1D4A2FB9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08831-800E-470B-FBD3-47CD6E2A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920E6-A34C-3CE0-0F53-56B65702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35834F-FFCF-C67C-D803-BDA709A2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0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F2FD-DA3B-1A1E-1B78-627A16EE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0C9DF-8D13-CACD-7FC2-4ABDDA49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F579B-333C-6988-A38A-EFDCC2B5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02EBC-B55B-726D-EE3A-77CAD815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876EF-D990-452F-A3E6-313FA571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95D21-B6BE-603E-B1B0-69CBD34F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F3B5C-A579-E0D7-EE1B-C022220B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16AA-72F5-D4C0-918A-013E675F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B44C4-E9D6-AC08-76A5-A9DF6ABB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EA930-4D01-C16F-A508-D780421D3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AABBF-C2D0-BC07-799A-0D6E2B0A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6D918-7CD4-C0B0-252F-E8E60D72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87ED9-0C08-B473-0AA9-F4AA36F3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0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F91C-A494-2B51-D80D-3260F400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4257A-6B37-8ED6-AA71-DD7874B32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8D94C-16A6-F56B-2BDD-3DE99BD13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E76BB-AA4D-02B4-071E-B88A676D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D10A5-D97B-54EA-1853-3DEC416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A3BC7-18FF-069D-935F-F1B7D853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2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755E0-4AA5-9387-0D6D-CA8ED575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1CC52-370D-8B88-C20C-03FE285CD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E7580-CA89-86E6-8102-1D04506C5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B341A-F66C-5F4B-A448-0C677B20CF91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8D63B-3748-E7D7-B4CB-8F8318CCD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6C436-D0EF-B024-D6F3-CC27FBFDA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00604-A65D-5B4C-A1CC-8F7954DCB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.png"/><Relationship Id="rId2" Type="http://schemas.openxmlformats.org/officeDocument/2006/relationships/image" Target="../media/image18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5" Type="http://schemas.openxmlformats.org/officeDocument/2006/relationships/image" Target="../media/image3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Relationship Id="rId14" Type="http://schemas.openxmlformats.org/officeDocument/2006/relationships/image" Target="../media/image3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B99F-8619-2855-CD36-FEB14CEB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41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Beyond </a:t>
            </a:r>
            <a:r>
              <a:rPr lang="en-US" dirty="0" err="1"/>
              <a:t>lightcone</a:t>
            </a:r>
            <a:r>
              <a:rPr lang="en-US" dirty="0"/>
              <a:t> arguments in quantum circuit lower bounds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A9B57-9DA2-80CD-3644-F7D48003A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19214"/>
            <a:ext cx="9144000" cy="1655762"/>
          </a:xfrm>
        </p:spPr>
        <p:txBody>
          <a:bodyPr/>
          <a:lstStyle/>
          <a:p>
            <a:r>
              <a:rPr lang="en-US" dirty="0"/>
              <a:t>Henry Yuen</a:t>
            </a:r>
          </a:p>
          <a:p>
            <a:r>
              <a:rPr lang="en-US" dirty="0">
                <a:solidFill>
                  <a:srgbClr val="0070C0"/>
                </a:solidFill>
              </a:rPr>
              <a:t>Columbia University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F0E1DA8B-516A-2033-E2CC-06F60568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8" t="-2837" r="351" b="53524"/>
          <a:stretch/>
        </p:blipFill>
        <p:spPr>
          <a:xfrm>
            <a:off x="1249528" y="468824"/>
            <a:ext cx="9692943" cy="30802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571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D35A7-8C76-35A9-BC32-E89511D87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C7E3-7E46-27DE-D84C-9641C3DD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quantum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1C75-0490-49D0-D4BE-F17D3383E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80899" cy="1500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B050"/>
                </a:solidFill>
              </a:rPr>
              <a:t>Powerful</a:t>
            </a:r>
            <a:r>
              <a:rPr lang="en-US" sz="2600" dirty="0"/>
              <a:t>: QNC</a:t>
            </a:r>
            <a:r>
              <a:rPr lang="en-US" sz="2600" baseline="30000" dirty="0"/>
              <a:t>0</a:t>
            </a:r>
            <a:r>
              <a:rPr lang="en-US" sz="2600" dirty="0"/>
              <a:t> circuits can generate probability distributions that cannot be classically sampled from (under plausible complexity assumptions).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3BDF906-4AA9-33D7-7294-E913D38FAF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488" y="3742622"/>
                <a:ext cx="8967786" cy="23976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600" b="1" dirty="0">
                    <a:solidFill>
                      <a:srgbClr val="C00000"/>
                    </a:solidFill>
                  </a:rPr>
                  <a:t>Weak</a:t>
                </a:r>
                <a:r>
                  <a:rPr lang="en-US" sz="2600" dirty="0"/>
                  <a:t>: cannot generate states/distributions with long-range correlations, starting from unentangled input state </a:t>
                </a:r>
                <a:br>
                  <a:rPr lang="en-US" sz="2600" dirty="0"/>
                </a:br>
                <a:r>
                  <a:rPr lang="en-US" sz="2600" dirty="0"/>
                  <a:t>(e.g., all zeroes).</a:t>
                </a:r>
              </a:p>
              <a:p>
                <a:r>
                  <a:rPr lang="en-US" sz="2600" dirty="0"/>
                  <a:t>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00⋯0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+|11⋯1⟩</m:t>
                        </m:r>
                      </m:e>
                    </m:d>
                  </m:oMath>
                </a14:m>
                <a:r>
                  <a:rPr lang="en-US" sz="2600" dirty="0"/>
                  <a:t>, aka the ”Cat state”.</a:t>
                </a:r>
              </a:p>
              <a:p>
                <a:endParaRPr lang="en-US" sz="26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3BDF906-4AA9-33D7-7294-E913D38FA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88" y="3742622"/>
                <a:ext cx="8967786" cy="2397699"/>
              </a:xfrm>
              <a:prstGeom prst="rect">
                <a:avLst/>
              </a:prstGeom>
              <a:blipFill>
                <a:blip r:embed="rId2"/>
                <a:stretch>
                  <a:fillRect l="-1273" t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E7ADE8C-314B-4C78-3B97-AE1ABB31A7D0}"/>
              </a:ext>
            </a:extLst>
          </p:cNvPr>
          <p:cNvSpPr txBox="1"/>
          <p:nvPr/>
        </p:nvSpPr>
        <p:spPr>
          <a:xfrm>
            <a:off x="6770983" y="2737518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(DiVincenzo-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Terhal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’03, Bremner-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Josza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-Shepherd ‘09, …)</a:t>
            </a:r>
          </a:p>
        </p:txBody>
      </p:sp>
      <p:pic>
        <p:nvPicPr>
          <p:cNvPr id="40" name="Image" descr="Image">
            <a:extLst>
              <a:ext uri="{FF2B5EF4-FFF2-40B4-BE49-F238E27FC236}">
                <a16:creationId xmlns:a16="http://schemas.microsoft.com/office/drawing/2014/main" id="{C465A658-C05D-BCF2-C0F5-9E35E201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907" t="60455" r="84282" b="-1239"/>
          <a:stretch/>
        </p:blipFill>
        <p:spPr>
          <a:xfrm>
            <a:off x="9877807" y="3390553"/>
            <a:ext cx="1808788" cy="254750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0AF9865-4878-3BE8-94BC-09990DD7AAEB}"/>
              </a:ext>
            </a:extLst>
          </p:cNvPr>
          <p:cNvCxnSpPr/>
          <p:nvPr/>
        </p:nvCxnSpPr>
        <p:spPr>
          <a:xfrm>
            <a:off x="11643123" y="3560424"/>
            <a:ext cx="0" cy="22553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E5C9CD7-B683-A0F5-85A6-0D7A68F80CA2}"/>
              </a:ext>
            </a:extLst>
          </p:cNvPr>
          <p:cNvCxnSpPr>
            <a:cxnSpLocks/>
          </p:cNvCxnSpPr>
          <p:nvPr/>
        </p:nvCxnSpPr>
        <p:spPr>
          <a:xfrm flipH="1">
            <a:off x="10338198" y="6096807"/>
            <a:ext cx="104298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77CB73-C356-7996-DC93-225890A41A3D}"/>
                  </a:ext>
                </a:extLst>
              </p:cNvPr>
              <p:cNvSpPr txBox="1"/>
              <p:nvPr/>
            </p:nvSpPr>
            <p:spPr>
              <a:xfrm>
                <a:off x="11499062" y="4412225"/>
                <a:ext cx="6929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77CB73-C356-7996-DC93-225890A4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062" y="4412225"/>
                <a:ext cx="69293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1B8234-7AD7-EE5C-31B1-5A502782C6F3}"/>
                  </a:ext>
                </a:extLst>
              </p:cNvPr>
              <p:cNvSpPr txBox="1"/>
              <p:nvPr/>
            </p:nvSpPr>
            <p:spPr>
              <a:xfrm>
                <a:off x="10400109" y="6226853"/>
                <a:ext cx="8905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1B8234-7AD7-EE5C-31B1-5A502782C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109" y="6226853"/>
                <a:ext cx="890588" cy="523220"/>
              </a:xfrm>
              <a:prstGeom prst="rect">
                <a:avLst/>
              </a:prstGeom>
              <a:blipFill>
                <a:blip r:embed="rId5"/>
                <a:stretch>
                  <a:fillRect l="-2817" r="-1267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7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2873D-8267-E1BA-437F-BDCB99E6D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C33659A-7EC0-E421-19BE-2306A6738591}"/>
              </a:ext>
            </a:extLst>
          </p:cNvPr>
          <p:cNvSpPr/>
          <p:nvPr/>
        </p:nvSpPr>
        <p:spPr>
          <a:xfrm>
            <a:off x="513084" y="3429000"/>
            <a:ext cx="9088116" cy="30638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7C3BC-B91A-B995-36C9-FCB6959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lightcone</a:t>
            </a:r>
            <a:r>
              <a:rPr lang="en-US" dirty="0"/>
              <a:t> argument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7B81E-9849-7751-13DA-5C62A270F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7389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err="1"/>
                  <a:t>Lightcone</a:t>
                </a:r>
                <a:r>
                  <a:rPr lang="en-US" sz="2600" dirty="0"/>
                  <a:t>(output qubit) = set of gates connected to it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C00000"/>
                    </a:solidFill>
                  </a:rPr>
                  <a:t>Key idea</a:t>
                </a:r>
                <a:r>
                  <a:rPr lang="en-US" sz="2600" dirty="0"/>
                  <a:t>: depth-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 circuits have </a:t>
                </a:r>
                <a:r>
                  <a:rPr lang="en-US" sz="2600" dirty="0" err="1"/>
                  <a:t>lightcones</a:t>
                </a:r>
                <a:r>
                  <a:rPr lang="en-US" sz="2600" dirty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7B81E-9849-7751-13DA-5C62A270F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738985"/>
              </a:xfrm>
              <a:blipFill>
                <a:blip r:embed="rId2"/>
                <a:stretch>
                  <a:fillRect l="-1086" t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E6D662-079A-1575-FFE6-F1EAB088B122}"/>
              </a:ext>
            </a:extLst>
          </p:cNvPr>
          <p:cNvSpPr txBox="1">
            <a:spLocks/>
          </p:cNvSpPr>
          <p:nvPr/>
        </p:nvSpPr>
        <p:spPr>
          <a:xfrm>
            <a:off x="838200" y="3699547"/>
            <a:ext cx="8763000" cy="2917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Proof that Cat State cannot be prepared by QNC</a:t>
            </a:r>
            <a:r>
              <a:rPr lang="en-US" sz="2600" baseline="30000" dirty="0"/>
              <a:t>0</a:t>
            </a:r>
            <a:r>
              <a:rPr lang="en-US" sz="2600" dirty="0"/>
              <a:t> circuits:</a:t>
            </a:r>
          </a:p>
          <a:p>
            <a:r>
              <a:rPr lang="en-US" sz="2400" dirty="0"/>
              <a:t>In Cat State, marginal state of any two qubits is equal </a:t>
            </a:r>
            <a:br>
              <a:rPr lang="en-US" sz="2400" dirty="0"/>
            </a:br>
            <a:r>
              <a:rPr lang="en-US" sz="2400" dirty="0"/>
              <a:t>mixture of 00 and 11.</a:t>
            </a:r>
          </a:p>
          <a:p>
            <a:endParaRPr lang="en-US" sz="2400" dirty="0"/>
          </a:p>
          <a:p>
            <a:r>
              <a:rPr lang="en-US" sz="2400" dirty="0"/>
              <a:t>On the other hand, two output qubits of QNC</a:t>
            </a:r>
            <a:r>
              <a:rPr lang="en-US" sz="2400" baseline="30000" dirty="0"/>
              <a:t>0 </a:t>
            </a:r>
            <a:r>
              <a:rPr lang="en-US" sz="2400" dirty="0"/>
              <a:t>circuit with disjoint </a:t>
            </a:r>
            <a:r>
              <a:rPr lang="en-US" sz="2400" dirty="0" err="1"/>
              <a:t>lightcones</a:t>
            </a:r>
            <a:r>
              <a:rPr lang="en-US" sz="2400" dirty="0"/>
              <a:t> must be uncorrelated with each other.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F4C0DA2-B54B-D8BA-BE26-7B7EF7DAA8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" r="81375" b="58546"/>
          <a:stretch/>
        </p:blipFill>
        <p:spPr>
          <a:xfrm>
            <a:off x="9986293" y="3390553"/>
            <a:ext cx="1808788" cy="254750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4A532B-E5C6-BA6B-6E76-57FDBD07188A}"/>
              </a:ext>
            </a:extLst>
          </p:cNvPr>
          <p:cNvCxnSpPr/>
          <p:nvPr/>
        </p:nvCxnSpPr>
        <p:spPr>
          <a:xfrm>
            <a:off x="11643123" y="3560424"/>
            <a:ext cx="0" cy="22553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A24443-ABBC-1A6B-A066-E0AC1450F86D}"/>
              </a:ext>
            </a:extLst>
          </p:cNvPr>
          <p:cNvCxnSpPr>
            <a:cxnSpLocks/>
          </p:cNvCxnSpPr>
          <p:nvPr/>
        </p:nvCxnSpPr>
        <p:spPr>
          <a:xfrm flipH="1">
            <a:off x="10338198" y="6096807"/>
            <a:ext cx="104298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07AB4D-EB9D-A136-F463-47A30FC422F0}"/>
                  </a:ext>
                </a:extLst>
              </p:cNvPr>
              <p:cNvSpPr txBox="1"/>
              <p:nvPr/>
            </p:nvSpPr>
            <p:spPr>
              <a:xfrm>
                <a:off x="11499062" y="4412225"/>
                <a:ext cx="6929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07AB4D-EB9D-A136-F463-47A30FC42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062" y="4412225"/>
                <a:ext cx="69293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2FF9DC-0B7D-D50A-D737-BD90D6ECD775}"/>
                  </a:ext>
                </a:extLst>
              </p:cNvPr>
              <p:cNvSpPr txBox="1"/>
              <p:nvPr/>
            </p:nvSpPr>
            <p:spPr>
              <a:xfrm>
                <a:off x="10400109" y="6226853"/>
                <a:ext cx="8905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2FF9DC-0B7D-D50A-D737-BD90D6ECD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109" y="6226853"/>
                <a:ext cx="890588" cy="523220"/>
              </a:xfrm>
              <a:prstGeom prst="rect">
                <a:avLst/>
              </a:prstGeom>
              <a:blipFill>
                <a:blip r:embed="rId5"/>
                <a:stretch>
                  <a:fillRect l="-2817" r="-1267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748D-C131-0A15-FB2A-1F5C1606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from </a:t>
            </a:r>
            <a:br>
              <a:rPr lang="en-US" dirty="0"/>
            </a:br>
            <a:r>
              <a:rPr lang="en-US" dirty="0"/>
              <a:t>computer science and physics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E8B4D-BBBB-8AC8-2CD0-FF6612697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85FC-A610-EAD6-40D5-667B2CF7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PCP Conjecture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347AE-53B2-D6BB-C827-786FBA27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Classical PCP Theorem: </a:t>
            </a:r>
            <a:r>
              <a:rPr lang="en-US" sz="2600" b="1" dirty="0"/>
              <a:t>NP</a:t>
            </a:r>
            <a:r>
              <a:rPr lang="en-US" sz="2600" dirty="0"/>
              <a:t>-hard to find approximate solutions to constraint satisfaction problems, even up to constant fraction error. </a:t>
            </a:r>
          </a:p>
          <a:p>
            <a:endParaRPr lang="en-US" sz="2600" dirty="0"/>
          </a:p>
          <a:p>
            <a:r>
              <a:rPr lang="en-US" sz="2600" dirty="0"/>
              <a:t>Quantum PCP Conjecture: It is </a:t>
            </a:r>
            <a:r>
              <a:rPr lang="en-US" sz="2600" b="1" dirty="0"/>
              <a:t>QMA</a:t>
            </a:r>
            <a:r>
              <a:rPr lang="en-US" sz="2600" dirty="0"/>
              <a:t>-hard to approximate lowest energy of local Hamiltonians, even up to constant fraction error.</a:t>
            </a:r>
          </a:p>
          <a:p>
            <a:endParaRPr lang="en-US" sz="2600" dirty="0"/>
          </a:p>
          <a:p>
            <a:r>
              <a:rPr lang="en-US" sz="2600" dirty="0"/>
              <a:t>With plausible complexity assumptions, QPCP implies that low energy states have </a:t>
            </a:r>
            <a:r>
              <a:rPr lang="en-US" sz="2600" i="1" dirty="0">
                <a:solidFill>
                  <a:srgbClr val="C00000"/>
                </a:solidFill>
              </a:rPr>
              <a:t>high quantum circuit complexity</a:t>
            </a:r>
            <a:r>
              <a:rPr lang="en-US" sz="2600" dirty="0"/>
              <a:t>. 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BBE05-6303-A15D-E13D-6882C2E93C79}"/>
              </a:ext>
            </a:extLst>
          </p:cNvPr>
          <p:cNvSpPr txBox="1"/>
          <p:nvPr/>
        </p:nvSpPr>
        <p:spPr>
          <a:xfrm>
            <a:off x="5838987" y="2581781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(Arora-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Safra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‘92, Arora-Lund-Motwani-Sudan-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Szegedy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‘98)</a:t>
            </a:r>
          </a:p>
        </p:txBody>
      </p:sp>
    </p:spTree>
    <p:extLst>
      <p:ext uri="{BB962C8B-B14F-4D97-AF65-F5344CB8AC3E}">
        <p14:creationId xmlns:p14="http://schemas.microsoft.com/office/powerpoint/2010/main" val="41533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3786B-DF32-20E3-D203-44C88C19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C13B-66D2-479B-3035-86C05620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PCP Conjecture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5D9A2-2191-7ACB-E6A0-5B484FBF47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0765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Assuming QPCP and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QMA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</a:rPr>
                  <a:t> NP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600" dirty="0"/>
                  <a:t> low-energy states of local Hamiltonians cannot be prepared by QNC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 circuits </a:t>
                </a:r>
              </a:p>
              <a:p>
                <a:pPr lvl="1"/>
                <a:r>
                  <a:rPr lang="en-US" sz="2000" dirty="0"/>
                  <a:t>Unconditionally proved by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(Anshu-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Brueckmann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-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Nirkhe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2023)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Assuming QPCP and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QMA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</a:rPr>
                  <a:t> QCMA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600" dirty="0"/>
                  <a:t> low-energy states of local Hamiltonians cannot be prepared by poly-size circuits</a:t>
                </a:r>
              </a:p>
              <a:p>
                <a:pPr lvl="1"/>
                <a:r>
                  <a:rPr lang="en-US" dirty="0"/>
                  <a:t>In other words, such states do not have poly-sized, classical descriptions that can be efficiently verified even on a quantum computer.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“</a:t>
                </a:r>
                <a:r>
                  <a:rPr lang="en-US" i="1" dirty="0"/>
                  <a:t>Highly complex entanglement at room temperature</a:t>
                </a:r>
                <a:r>
                  <a:rPr lang="en-US" dirty="0"/>
                  <a:t>”.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5D9A2-2191-7ACB-E6A0-5B484FBF4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07650"/>
              </a:xfrm>
              <a:blipFill>
                <a:blip r:embed="rId2"/>
                <a:stretch>
                  <a:fillRect l="-965" t="-1842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9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3598-1D1F-F902-7B0F-5B2A5F68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Condensed matter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5EF3-9629-011F-B0E9-9B477F3ED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47861" cy="1785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An important goal in condensed matter physics is classifying </a:t>
            </a:r>
            <a:r>
              <a:rPr lang="en-US" sz="2600" b="1" i="1" dirty="0">
                <a:solidFill>
                  <a:srgbClr val="C00000"/>
                </a:solidFill>
              </a:rPr>
              <a:t>quantum phases of matter</a:t>
            </a:r>
            <a:r>
              <a:rPr lang="en-US" sz="2600" dirty="0"/>
              <a:t>. Distinct quantum phases are have distinct patterns of quantum correlations between particles. E.g., superconducting phases, topological phases, fraction phases.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555FF-0A72-3CB3-0E73-E24D266E1B47}"/>
              </a:ext>
            </a:extLst>
          </p:cNvPr>
          <p:cNvSpPr txBox="1"/>
          <p:nvPr/>
        </p:nvSpPr>
        <p:spPr>
          <a:xfrm>
            <a:off x="838200" y="4071506"/>
            <a:ext cx="105156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Modern quantum info perspective</a:t>
            </a:r>
            <a:r>
              <a:rPr lang="en-US" sz="2600" dirty="0"/>
              <a:t>: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br>
              <a:rPr lang="en-US" sz="2600" dirty="0"/>
            </a:br>
            <a:endParaRPr lang="en-US" sz="26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600" dirty="0"/>
              <a:t>Thus, classifying phases is </a:t>
            </a:r>
            <a:r>
              <a:rPr lang="en-US" sz="2600" b="1" i="1" dirty="0">
                <a:solidFill>
                  <a:srgbClr val="C00000"/>
                </a:solidFill>
              </a:rPr>
              <a:t>equivalent</a:t>
            </a:r>
            <a:r>
              <a:rPr lang="en-US" sz="2600" dirty="0"/>
              <a:t> to showing a circuit lower bound!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964D2-CAC7-AA6A-A226-84B5FA47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963" y="1825625"/>
            <a:ext cx="2525759" cy="1721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35A13B-3DCB-FC39-F0DE-C0E9BB40D12C}"/>
              </a:ext>
            </a:extLst>
          </p:cNvPr>
          <p:cNvSpPr txBox="1"/>
          <p:nvPr/>
        </p:nvSpPr>
        <p:spPr>
          <a:xfrm>
            <a:off x="2465845" y="4587412"/>
            <a:ext cx="258240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a quantum phase of matter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9949-54E8-913C-EC17-26769C9EE756}"/>
              </a:ext>
            </a:extLst>
          </p:cNvPr>
          <p:cNvSpPr txBox="1"/>
          <p:nvPr/>
        </p:nvSpPr>
        <p:spPr>
          <a:xfrm>
            <a:off x="6675895" y="4387357"/>
            <a:ext cx="421941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equivalence class of states connected by constant-depth quantum circuits.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0F9C2-94B1-E41D-57D5-D76EEAD6BE09}"/>
              </a:ext>
            </a:extLst>
          </p:cNvPr>
          <p:cNvSpPr txBox="1"/>
          <p:nvPr/>
        </p:nvSpPr>
        <p:spPr>
          <a:xfrm>
            <a:off x="5791846" y="4825558"/>
            <a:ext cx="6083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val="14578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DA2A-9273-19B8-4E5C-DC0C41E1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Brown-Susskind conjecture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AB1C6-2572-7EBF-80AD-1061E74B2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0724"/>
                <a:ext cx="8386488" cy="3087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Motivated by investigations into black holes and models of quantum gravity (in particular, </a:t>
                </a:r>
                <a:r>
                  <a:rPr lang="en-US" sz="2600" dirty="0" err="1"/>
                  <a:t>AdS</a:t>
                </a:r>
                <a:r>
                  <a:rPr lang="en-US" sz="2600" dirty="0"/>
                  <a:t>/CFT correspondence), in 2017 physicists Adam Brown and Lenny Susskind conjectured that a random depth-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 circuit is </a:t>
                </a:r>
                <a:r>
                  <a:rPr lang="en-US" sz="2600" b="1" i="1" dirty="0">
                    <a:solidFill>
                      <a:srgbClr val="C00000"/>
                    </a:solidFill>
                  </a:rPr>
                  <a:t>incompressible</a:t>
                </a:r>
                <a:r>
                  <a:rPr lang="en-US" sz="2600" dirty="0"/>
                  <a:t>, for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/>
                  <a:t>. 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sz="2600" dirty="0"/>
                  <a:t>I.e., the output state generated by random depth-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 circuit whp cannot be generated by circuit of smaller depth.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AB1C6-2572-7EBF-80AD-1061E74B2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0724"/>
                <a:ext cx="8386488" cy="3087338"/>
              </a:xfrm>
              <a:blipFill>
                <a:blip r:embed="rId2"/>
                <a:stretch>
                  <a:fillRect l="-1362" t="-2869" r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Black Holes | Feeling the Ripples and Gravitational Waves.">
            <a:extLst>
              <a:ext uri="{FF2B5EF4-FFF2-40B4-BE49-F238E27FC236}">
                <a16:creationId xmlns:a16="http://schemas.microsoft.com/office/drawing/2014/main" id="{2D0B90AC-CA12-8307-5565-696EAAC6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308" y="1925665"/>
            <a:ext cx="2364072" cy="23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E0241C-22CC-65DA-C16A-C069AB64B2EA}"/>
              </a:ext>
            </a:extLst>
          </p:cNvPr>
          <p:cNvSpPr txBox="1">
            <a:spLocks/>
          </p:cNvSpPr>
          <p:nvPr/>
        </p:nvSpPr>
        <p:spPr>
          <a:xfrm>
            <a:off x="838200" y="4788062"/>
            <a:ext cx="11353800" cy="1751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Exact case of Brown-Susskind conjecture settled in 2021.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Robust case settled in 2024.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34541-68F0-4D68-1D0E-D07D6AC2AA88}"/>
              </a:ext>
            </a:extLst>
          </p:cNvPr>
          <p:cNvSpPr txBox="1"/>
          <p:nvPr/>
        </p:nvSpPr>
        <p:spPr>
          <a:xfrm>
            <a:off x="5931282" y="4818144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Haferkamp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Faist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Kothakonda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Eisert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Yunger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Halpern)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E6697-BBC1-7C25-F2AA-844E8D7A1919}"/>
              </a:ext>
            </a:extLst>
          </p:cNvPr>
          <p:cNvSpPr txBox="1"/>
          <p:nvPr/>
        </p:nvSpPr>
        <p:spPr>
          <a:xfrm>
            <a:off x="8087533" y="5861991"/>
            <a:ext cx="653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(Chen,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Haah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Haferkamp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Liu,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Metger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Tan)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AA43-AC28-2882-84D3-BCF86EB8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Frontier of </a:t>
            </a:r>
            <a:br>
              <a:rPr lang="en-US" dirty="0"/>
            </a:br>
            <a:r>
              <a:rPr lang="en-US" dirty="0"/>
              <a:t>Quantum Circuit Complexity</a:t>
            </a:r>
            <a:endParaRPr lang="en-US" baseline="30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136F5-9C9E-C97B-A4D2-FB14154BB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049D-439E-5DFD-B0D9-6FA52631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many-qubit gates?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FDFA-BFA4-C498-5555-0362EC23C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What is the power of shallow circuits augmented with gates that can act on many qubits simultaneously?</a:t>
            </a:r>
          </a:p>
          <a:p>
            <a:endParaRPr lang="en-US" sz="2600" dirty="0"/>
          </a:p>
          <a:p>
            <a:r>
              <a:rPr lang="en-US" sz="2600" dirty="0" err="1"/>
              <a:t>Lightcone</a:t>
            </a:r>
            <a:r>
              <a:rPr lang="en-US" sz="2600" dirty="0"/>
              <a:t> arguments are no longer a barrier: each output qubit can be affected by all input qubits simultaneously.</a:t>
            </a:r>
          </a:p>
          <a:p>
            <a:endParaRPr lang="en-US" sz="2600" dirty="0"/>
          </a:p>
          <a:p>
            <a:r>
              <a:rPr lang="en-US" sz="2600" dirty="0"/>
              <a:t>Answer depends the kind of many-qubit gates allowed. </a:t>
            </a:r>
          </a:p>
          <a:p>
            <a:endParaRPr lang="en-US" sz="2600" dirty="0"/>
          </a:p>
          <a:p>
            <a:r>
              <a:rPr lang="en-US" sz="2600" dirty="0"/>
              <a:t>In 1999, Chris Moore proposed two models QAC</a:t>
            </a:r>
            <a:r>
              <a:rPr lang="en-US" sz="2600" baseline="30000" dirty="0"/>
              <a:t>0</a:t>
            </a:r>
            <a:r>
              <a:rPr lang="en-US" sz="2600" dirty="0"/>
              <a:t> and QAC</a:t>
            </a:r>
            <a:r>
              <a:rPr lang="en-US" sz="2600" baseline="30000" dirty="0"/>
              <a:t>0</a:t>
            </a:r>
            <a:r>
              <a:rPr lang="en-US" sz="2600" baseline="-25000" dirty="0"/>
              <a:t>f </a:t>
            </a:r>
            <a:r>
              <a:rPr lang="en-US" sz="2600" dirty="0"/>
              <a:t>as quantum analogues of the classical circuit model AC</a:t>
            </a:r>
            <a:r>
              <a:rPr lang="en-US" sz="2600" baseline="30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161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904BD-8A1E-07B0-92B2-1B05125D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AC</a:t>
            </a:r>
            <a:r>
              <a:rPr lang="en-US" baseline="30000" dirty="0"/>
              <a:t>0</a:t>
            </a:r>
            <a:r>
              <a:rPr lang="en-US" dirty="0"/>
              <a:t>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A6552-C5DC-B365-9B7F-E720CE62D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AC0 = constant-depth, polynomial-size circuits with AND, OR, NOT gates with unbounded fan-in.</a:t>
            </a: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F1E0F0C4-BEA8-29CD-174B-D7F3F3C9FAEA}"/>
              </a:ext>
            </a:extLst>
          </p:cNvPr>
          <p:cNvGrpSpPr/>
          <p:nvPr/>
        </p:nvGrpSpPr>
        <p:grpSpPr>
          <a:xfrm>
            <a:off x="1068286" y="2687940"/>
            <a:ext cx="5223259" cy="3623960"/>
            <a:chOff x="0" y="0"/>
            <a:chExt cx="10832055" cy="7515408"/>
          </a:xfrm>
        </p:grpSpPr>
        <p:sp>
          <p:nvSpPr>
            <p:cNvPr id="5" name="Line">
              <a:extLst>
                <a:ext uri="{FF2B5EF4-FFF2-40B4-BE49-F238E27FC236}">
                  <a16:creationId xmlns:a16="http://schemas.microsoft.com/office/drawing/2014/main" id="{08CC70C6-55B3-13F7-A388-07685148F6FB}"/>
                </a:ext>
              </a:extLst>
            </p:cNvPr>
            <p:cNvSpPr/>
            <p:nvPr/>
          </p:nvSpPr>
          <p:spPr>
            <a:xfrm>
              <a:off x="1718729" y="6798437"/>
              <a:ext cx="7664614" cy="1"/>
            </a:xfrm>
            <a:prstGeom prst="line">
              <a:avLst/>
            </a:prstGeom>
            <a:noFill/>
            <a:ln w="50800" cap="flat">
              <a:solidFill>
                <a:srgbClr val="5E5E5E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" name="Depth">
              <a:extLst>
                <a:ext uri="{FF2B5EF4-FFF2-40B4-BE49-F238E27FC236}">
                  <a16:creationId xmlns:a16="http://schemas.microsoft.com/office/drawing/2014/main" id="{189083C7-67B9-CE3C-F165-00D851006838}"/>
                </a:ext>
              </a:extLst>
            </p:cNvPr>
            <p:cNvSpPr txBox="1"/>
            <p:nvPr/>
          </p:nvSpPr>
          <p:spPr>
            <a:xfrm>
              <a:off x="3877198" y="6798428"/>
              <a:ext cx="3077658" cy="716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100"/>
              </a:lvl1pPr>
            </a:lstStyle>
            <a:p>
              <a:r>
                <a:t>Depth</a:t>
              </a:r>
            </a:p>
          </p:txBody>
        </p:sp>
        <p:pic>
          <p:nvPicPr>
            <p:cNvPr id="7" name="Screen Shot 2024-03-29 at 2.12.47 AM.png" descr="Screen Shot 2024-03-29 at 2.12.47 AM.png">
              <a:extLst>
                <a:ext uri="{FF2B5EF4-FFF2-40B4-BE49-F238E27FC236}">
                  <a16:creationId xmlns:a16="http://schemas.microsoft.com/office/drawing/2014/main" id="{F66BA1BB-FFD8-CE72-1ADA-0C3641C0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832056" cy="6655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F347ED-7707-0722-0C97-BF1C781D1E51}"/>
              </a:ext>
            </a:extLst>
          </p:cNvPr>
          <p:cNvSpPr/>
          <p:nvPr/>
        </p:nvSpPr>
        <p:spPr>
          <a:xfrm>
            <a:off x="6553781" y="2940046"/>
            <a:ext cx="5089393" cy="313383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0AD96-73B8-653B-8D6A-4A91DBAE4764}"/>
              </a:ext>
            </a:extLst>
          </p:cNvPr>
          <p:cNvSpPr txBox="1"/>
          <p:nvPr/>
        </p:nvSpPr>
        <p:spPr>
          <a:xfrm>
            <a:off x="6855341" y="3354139"/>
            <a:ext cx="4470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We have classical lower bounds beyond </a:t>
            </a:r>
            <a:r>
              <a:rPr lang="en-US" sz="2400" b="1" dirty="0" err="1">
                <a:solidFill>
                  <a:srgbClr val="C00000"/>
                </a:solidFill>
              </a:rPr>
              <a:t>lightcones</a:t>
            </a:r>
            <a:r>
              <a:rPr lang="en-US" sz="2400" b="1" dirty="0">
                <a:solidFill>
                  <a:srgbClr val="C00000"/>
                </a:solidFill>
              </a:rPr>
              <a:t>!</a:t>
            </a:r>
          </a:p>
          <a:p>
            <a:endParaRPr lang="en-US" sz="2400" dirty="0"/>
          </a:p>
          <a:p>
            <a:r>
              <a:rPr lang="en-US" sz="2400" dirty="0"/>
              <a:t>Parity cannot be computed by poly-sized AC</a:t>
            </a:r>
            <a:r>
              <a:rPr lang="en-US" sz="2400" baseline="30000" dirty="0"/>
              <a:t>0</a:t>
            </a:r>
            <a:r>
              <a:rPr lang="en-US" sz="2400" dirty="0"/>
              <a:t> circuits.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4DA35-972C-ADFE-6453-88D9FE3BA3B1}"/>
              </a:ext>
            </a:extLst>
          </p:cNvPr>
          <p:cNvSpPr txBox="1"/>
          <p:nvPr/>
        </p:nvSpPr>
        <p:spPr>
          <a:xfrm>
            <a:off x="7379813" y="5358799"/>
            <a:ext cx="823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Ajtai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’83,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Furst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-Saxe-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Sipser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‘84,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Hastad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‘86)</a:t>
            </a:r>
            <a:endParaRPr lang="en-US" sz="1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B9B5-B8DD-920A-8313-5BCFEE0C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(classical) circuit lower bounds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FC572-B782-6D5C-FC10-D7ED3F0978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1363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00B050"/>
                    </a:solidFill>
                  </a:rPr>
                  <a:t>Successes:</a:t>
                </a:r>
              </a:p>
              <a:p>
                <a:r>
                  <a:rPr lang="en-US" sz="2600" dirty="0"/>
                  <a:t>Nearly all functions require exponential size circuits </a:t>
                </a:r>
              </a:p>
              <a:p>
                <a:r>
                  <a:rPr lang="en-US" sz="2600" dirty="0"/>
                  <a:t>Parity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/>
                  <a:t> AC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 </a:t>
                </a:r>
              </a:p>
              <a:p>
                <a:r>
                  <a:rPr lang="en-US" sz="2600" dirty="0"/>
                  <a:t>Parity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/>
                  <a:t> AC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[p] </a:t>
                </a:r>
              </a:p>
              <a:p>
                <a:r>
                  <a:rPr lang="en-US" sz="2600" dirty="0"/>
                  <a:t>NEXP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</m:oMath>
                </a14:m>
                <a:r>
                  <a:rPr lang="en-US" sz="2600" dirty="0"/>
                  <a:t> ACC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 </a:t>
                </a:r>
              </a:p>
              <a:p>
                <a:r>
                  <a:rPr lang="en-US" sz="2600" dirty="0"/>
                  <a:t>Lower bounds for monotone circuits, algebraic circuits, branching programs, …</a:t>
                </a:r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FC572-B782-6D5C-FC10-D7ED3F0978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136340"/>
              </a:xfrm>
              <a:blipFill>
                <a:blip r:embed="rId2"/>
                <a:stretch>
                  <a:fillRect l="-1086" t="-2823" b="-7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116E0E-7A23-5B5D-22D1-D5E6053FEEC6}"/>
              </a:ext>
            </a:extLst>
          </p:cNvPr>
          <p:cNvSpPr txBox="1">
            <a:spLocks/>
          </p:cNvSpPr>
          <p:nvPr/>
        </p:nvSpPr>
        <p:spPr>
          <a:xfrm>
            <a:off x="838200" y="5359118"/>
            <a:ext cx="10515600" cy="125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Successful techniques: random restrictions, polynomial method(s), algorithmic method, Fourier analysis, communication complexity, 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05659-6FFA-E02C-33E8-7646D2ACD5C2}"/>
              </a:ext>
            </a:extLst>
          </p:cNvPr>
          <p:cNvSpPr txBox="1"/>
          <p:nvPr/>
        </p:nvSpPr>
        <p:spPr>
          <a:xfrm>
            <a:off x="10379989" y="234930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(Shannon ‘47)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A6A37-4C33-0744-1E43-2F07335626E9}"/>
              </a:ext>
            </a:extLst>
          </p:cNvPr>
          <p:cNvSpPr txBox="1"/>
          <p:nvPr/>
        </p:nvSpPr>
        <p:spPr>
          <a:xfrm>
            <a:off x="7736238" y="2851629"/>
            <a:ext cx="823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Ajtai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’83,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Furst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-Saxe-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Sipser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‘84,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Hastad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‘86)</a:t>
            </a:r>
            <a:endParaRPr lang="en-US" sz="1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F8292-24AF-D01D-A9D8-FBB22F5DA91C}"/>
              </a:ext>
            </a:extLst>
          </p:cNvPr>
          <p:cNvSpPr txBox="1"/>
          <p:nvPr/>
        </p:nvSpPr>
        <p:spPr>
          <a:xfrm>
            <a:off x="9310606" y="3357461"/>
            <a:ext cx="823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Razborov-Smolensky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‘87)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8B3F74-FD1D-B7A5-8FCC-A58BA8D150EC}"/>
              </a:ext>
            </a:extLst>
          </p:cNvPr>
          <p:cNvSpPr txBox="1"/>
          <p:nvPr/>
        </p:nvSpPr>
        <p:spPr>
          <a:xfrm>
            <a:off x="10379989" y="3839380"/>
            <a:ext cx="823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(Williams ‘10)</a:t>
            </a:r>
          </a:p>
        </p:txBody>
      </p:sp>
    </p:spTree>
    <p:extLst>
      <p:ext uri="{BB962C8B-B14F-4D97-AF65-F5344CB8AC3E}">
        <p14:creationId xmlns:p14="http://schemas.microsoft.com/office/powerpoint/2010/main" val="13703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8C42-2279-0C2E-58D2-A058EE85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QAC</a:t>
            </a:r>
            <a:r>
              <a:rPr lang="en-US" baseline="30000" dirty="0"/>
              <a:t>0 </a:t>
            </a:r>
            <a:r>
              <a:rPr lang="en-US" dirty="0"/>
              <a:t>with Toffoli gates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156F4-B1BD-476E-A35B-E0B05C0C3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QAC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: constant-depth circuits with arbitrary single-qubit gates, and </a:t>
                </a:r>
                <a:br>
                  <a:rPr lang="en-US" sz="2600" dirty="0"/>
                </a:br>
                <a:r>
                  <a:rPr lang="en-US" sz="2600" dirty="0"/>
                  <a:t>many-qubit Toffoli gates (i.e., reversible AND)</a:t>
                </a:r>
                <a:br>
                  <a:rPr lang="en-US" sz="2600" dirty="0"/>
                </a:br>
                <a:br>
                  <a:rPr lang="en-US" sz="260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Toffoli</m:t>
                    </m:r>
                    <m:d>
                      <m:dPr>
                        <m:begChr m:val="|"/>
                        <m:endChr m:val="⟩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156F4-B1BD-476E-A35B-E0B05C0C3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EAD586-B86F-4FCB-F1EA-56A2A87A32E6}"/>
              </a:ext>
            </a:extLst>
          </p:cNvPr>
          <p:cNvCxnSpPr>
            <a:cxnSpLocks/>
          </p:cNvCxnSpPr>
          <p:nvPr/>
        </p:nvCxnSpPr>
        <p:spPr>
          <a:xfrm>
            <a:off x="10829926" y="2718426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25E339-4E4D-6D14-8754-A56CA6228813}"/>
              </a:ext>
            </a:extLst>
          </p:cNvPr>
          <p:cNvCxnSpPr>
            <a:cxnSpLocks/>
          </p:cNvCxnSpPr>
          <p:nvPr/>
        </p:nvCxnSpPr>
        <p:spPr>
          <a:xfrm>
            <a:off x="10829926" y="2980429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B5239B-F7C8-CFC5-6229-9CF6197B6B28}"/>
              </a:ext>
            </a:extLst>
          </p:cNvPr>
          <p:cNvCxnSpPr>
            <a:cxnSpLocks/>
          </p:cNvCxnSpPr>
          <p:nvPr/>
        </p:nvCxnSpPr>
        <p:spPr>
          <a:xfrm>
            <a:off x="10829926" y="3292536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81C522-2483-73DF-DFAE-46E4A5BF4DA8}"/>
              </a:ext>
            </a:extLst>
          </p:cNvPr>
          <p:cNvCxnSpPr>
            <a:cxnSpLocks/>
          </p:cNvCxnSpPr>
          <p:nvPr/>
        </p:nvCxnSpPr>
        <p:spPr>
          <a:xfrm>
            <a:off x="10829926" y="3612317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E28664-E9C0-CA63-8EC2-CB097BABA854}"/>
              </a:ext>
            </a:extLst>
          </p:cNvPr>
          <p:cNvCxnSpPr>
            <a:cxnSpLocks/>
            <a:endCxn id="17" idx="4"/>
          </p:cNvCxnSpPr>
          <p:nvPr/>
        </p:nvCxnSpPr>
        <p:spPr>
          <a:xfrm>
            <a:off x="11283999" y="2634590"/>
            <a:ext cx="0" cy="1063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1F58BEC-7E98-B504-3835-911C81B7000C}"/>
              </a:ext>
            </a:extLst>
          </p:cNvPr>
          <p:cNvSpPr/>
          <p:nvPr/>
        </p:nvSpPr>
        <p:spPr>
          <a:xfrm>
            <a:off x="11214196" y="2608948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E5BEED-B293-709A-0254-05956478B82C}"/>
              </a:ext>
            </a:extLst>
          </p:cNvPr>
          <p:cNvSpPr/>
          <p:nvPr/>
        </p:nvSpPr>
        <p:spPr>
          <a:xfrm>
            <a:off x="11214197" y="3528731"/>
            <a:ext cx="139603" cy="1689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89C851A-6F09-05BC-66E6-50C627AD34D0}"/>
              </a:ext>
            </a:extLst>
          </p:cNvPr>
          <p:cNvSpPr/>
          <p:nvPr/>
        </p:nvSpPr>
        <p:spPr>
          <a:xfrm>
            <a:off x="11214195" y="2912808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0D6C18-1EDB-76F4-91BE-86405EB289AF}"/>
              </a:ext>
            </a:extLst>
          </p:cNvPr>
          <p:cNvSpPr/>
          <p:nvPr/>
        </p:nvSpPr>
        <p:spPr>
          <a:xfrm>
            <a:off x="11211762" y="3219067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CFF185-478D-5FFF-C528-690956A33D83}"/>
                  </a:ext>
                </a:extLst>
              </p:cNvPr>
              <p:cNvSpPr txBox="1"/>
              <p:nvPr/>
            </p:nvSpPr>
            <p:spPr>
              <a:xfrm>
                <a:off x="10243620" y="2495660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CFF185-478D-5FFF-C528-690956A33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620" y="2495660"/>
                <a:ext cx="7828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F4DD36-8E35-129A-DB14-EB412E0E63A5}"/>
                  </a:ext>
                </a:extLst>
              </p:cNvPr>
              <p:cNvSpPr txBox="1"/>
              <p:nvPr/>
            </p:nvSpPr>
            <p:spPr>
              <a:xfrm>
                <a:off x="10240419" y="3056802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F4DD36-8E35-129A-DB14-EB412E0E6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419" y="3056802"/>
                <a:ext cx="7828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3382D2-6D51-A8F9-8122-03B2E66FCEC8}"/>
                  </a:ext>
                </a:extLst>
              </p:cNvPr>
              <p:cNvSpPr txBox="1"/>
              <p:nvPr/>
            </p:nvSpPr>
            <p:spPr>
              <a:xfrm>
                <a:off x="10253119" y="2765086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3382D2-6D51-A8F9-8122-03B2E66FC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119" y="2765086"/>
                <a:ext cx="782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5F0C30-6A03-0DD0-A802-29293E2D3505}"/>
                  </a:ext>
                </a:extLst>
              </p:cNvPr>
              <p:cNvSpPr txBox="1"/>
              <p:nvPr/>
            </p:nvSpPr>
            <p:spPr>
              <a:xfrm>
                <a:off x="10240419" y="3400515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5F0C30-6A03-0DD0-A802-29293E2D3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419" y="3400515"/>
                <a:ext cx="7828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Image" descr="Image">
            <a:extLst>
              <a:ext uri="{FF2B5EF4-FFF2-40B4-BE49-F238E27FC236}">
                <a16:creationId xmlns:a16="http://schemas.microsoft.com/office/drawing/2014/main" id="{A7B2C17C-7EB2-CAED-BD46-20F3DD07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345" t="1069" r="53030" b="58147"/>
          <a:stretch/>
        </p:blipFill>
        <p:spPr>
          <a:xfrm>
            <a:off x="5599730" y="3769847"/>
            <a:ext cx="1808788" cy="2547509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351F31C-F038-F345-594E-FB9FD6F16168}"/>
              </a:ext>
            </a:extLst>
          </p:cNvPr>
          <p:cNvSpPr txBox="1"/>
          <p:nvPr/>
        </p:nvSpPr>
        <p:spPr>
          <a:xfrm>
            <a:off x="838200" y="4541004"/>
            <a:ext cx="484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of QAC</a:t>
            </a:r>
            <a:r>
              <a:rPr lang="en-US" sz="2400" baseline="30000" dirty="0"/>
              <a:t>0 </a:t>
            </a:r>
            <a:r>
              <a:rPr lang="en-US" sz="2400" dirty="0"/>
              <a:t>circuit. </a:t>
            </a:r>
            <a:r>
              <a:rPr lang="en-US" sz="2400" dirty="0" err="1"/>
              <a:t>Lightcones</a:t>
            </a:r>
            <a:r>
              <a:rPr lang="en-US" sz="2400" dirty="0"/>
              <a:t> are large due to Toffoli gates. 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7884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8F598-4EA4-ACF4-D2DD-1A259770D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5CF4-D578-1138-5CF6-F0824FAC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QAC</a:t>
            </a:r>
            <a:r>
              <a:rPr lang="en-US" baseline="30000" dirty="0"/>
              <a:t>0</a:t>
            </a:r>
            <a:r>
              <a:rPr lang="en-US" baseline="-25000" dirty="0"/>
              <a:t> </a:t>
            </a:r>
            <a:r>
              <a:rPr lang="en-US" dirty="0"/>
              <a:t>with Fanout gates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C8E61E-5E07-6B99-979A-24B2DAA98F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3133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QAC</a:t>
                </a:r>
                <a:r>
                  <a:rPr lang="en-US" sz="2600" baseline="30000" dirty="0"/>
                  <a:t>0</a:t>
                </a:r>
                <a:r>
                  <a:rPr lang="en-US" sz="2600" baseline="-25000" dirty="0"/>
                  <a:t>f</a:t>
                </a:r>
                <a:r>
                  <a:rPr lang="en-US" sz="2600" dirty="0"/>
                  <a:t>: constant-depth circuits with arbitrary single-qubit gates, and </a:t>
                </a:r>
                <a:br>
                  <a:rPr lang="en-US" sz="2600" dirty="0"/>
                </a:br>
                <a:r>
                  <a:rPr lang="en-US" sz="2600" dirty="0"/>
                  <a:t>many-qubit Fanout gates, which copy a control bit to any number of </a:t>
                </a:r>
                <a:br>
                  <a:rPr lang="en-US" sz="2600" dirty="0"/>
                </a:br>
                <a:r>
                  <a:rPr lang="en-US" sz="2600" dirty="0"/>
                  <a:t>target bits.</a:t>
                </a:r>
                <a:br>
                  <a:rPr lang="en-US" sz="2600" dirty="0"/>
                </a:br>
                <a:br>
                  <a:rPr lang="en-US" sz="260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Fanout</m:t>
                    </m:r>
                    <m:d>
                      <m:dPr>
                        <m:begChr m:val="|"/>
                        <m:endChr m:val="⟩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</a:rPr>
                  <a:t>Note: doesn’t violate No-Cloning because copying is in classical basis.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C8E61E-5E07-6B99-979A-24B2DAA98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3133832"/>
              </a:xfrm>
              <a:blipFill>
                <a:blip r:embed="rId2"/>
                <a:stretch>
                  <a:fillRect l="-1086" t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723233-90A1-2600-A0BF-FEBC544F31D8}"/>
                  </a:ext>
                </a:extLst>
              </p:cNvPr>
              <p:cNvSpPr txBox="1"/>
              <p:nvPr/>
            </p:nvSpPr>
            <p:spPr>
              <a:xfrm>
                <a:off x="10274087" y="2507573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723233-90A1-2600-A0BF-FEBC544F3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087" y="2507573"/>
                <a:ext cx="7828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E2590F1-BF7C-D983-E22D-543FED0BA626}"/>
                  </a:ext>
                </a:extLst>
              </p:cNvPr>
              <p:cNvSpPr txBox="1"/>
              <p:nvPr/>
            </p:nvSpPr>
            <p:spPr>
              <a:xfrm>
                <a:off x="10308986" y="3056015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E2590F1-BF7C-D983-E22D-543FED0BA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986" y="3056015"/>
                <a:ext cx="7828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40D7BB-C374-B723-6FFC-B9D3DD87E874}"/>
                  </a:ext>
                </a:extLst>
              </p:cNvPr>
              <p:cNvSpPr txBox="1"/>
              <p:nvPr/>
            </p:nvSpPr>
            <p:spPr>
              <a:xfrm>
                <a:off x="10308986" y="2764299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40D7BB-C374-B723-6FFC-B9D3DD87E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986" y="2764299"/>
                <a:ext cx="782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FC7C17-8052-938A-82F0-970D3D1A0F73}"/>
                  </a:ext>
                </a:extLst>
              </p:cNvPr>
              <p:cNvSpPr txBox="1"/>
              <p:nvPr/>
            </p:nvSpPr>
            <p:spPr>
              <a:xfrm>
                <a:off x="10308986" y="3399728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FC7C17-8052-938A-82F0-970D3D1A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986" y="3399728"/>
                <a:ext cx="7828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4C962C2-395B-BBC1-836E-D3F7DC077A55}"/>
              </a:ext>
            </a:extLst>
          </p:cNvPr>
          <p:cNvCxnSpPr>
            <a:cxnSpLocks/>
          </p:cNvCxnSpPr>
          <p:nvPr/>
        </p:nvCxnSpPr>
        <p:spPr>
          <a:xfrm>
            <a:off x="10829926" y="2712572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748EF2-AAFA-AAFE-3160-68F3298DA1A3}"/>
              </a:ext>
            </a:extLst>
          </p:cNvPr>
          <p:cNvCxnSpPr>
            <a:cxnSpLocks/>
          </p:cNvCxnSpPr>
          <p:nvPr/>
        </p:nvCxnSpPr>
        <p:spPr>
          <a:xfrm>
            <a:off x="10829926" y="2974575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A7F628-F5D8-422F-CA78-A95739B23C26}"/>
              </a:ext>
            </a:extLst>
          </p:cNvPr>
          <p:cNvCxnSpPr>
            <a:cxnSpLocks/>
          </p:cNvCxnSpPr>
          <p:nvPr/>
        </p:nvCxnSpPr>
        <p:spPr>
          <a:xfrm>
            <a:off x="10829926" y="3286682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C0413BA-7AAA-3DCD-FCE6-A53462455B34}"/>
              </a:ext>
            </a:extLst>
          </p:cNvPr>
          <p:cNvCxnSpPr>
            <a:cxnSpLocks/>
          </p:cNvCxnSpPr>
          <p:nvPr/>
        </p:nvCxnSpPr>
        <p:spPr>
          <a:xfrm>
            <a:off x="10829926" y="3606463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431D85C-4B27-346F-9CAC-87F4471A138B}"/>
              </a:ext>
            </a:extLst>
          </p:cNvPr>
          <p:cNvCxnSpPr>
            <a:cxnSpLocks/>
            <a:endCxn id="46" idx="4"/>
          </p:cNvCxnSpPr>
          <p:nvPr/>
        </p:nvCxnSpPr>
        <p:spPr>
          <a:xfrm>
            <a:off x="11283999" y="2628736"/>
            <a:ext cx="0" cy="1063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864B513-CA34-3C90-E378-46CB0388628D}"/>
              </a:ext>
            </a:extLst>
          </p:cNvPr>
          <p:cNvSpPr/>
          <p:nvPr/>
        </p:nvSpPr>
        <p:spPr>
          <a:xfrm>
            <a:off x="11214196" y="2603094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7E9C0A5-24C0-ABEE-E072-3EB9C4418E1A}"/>
              </a:ext>
            </a:extLst>
          </p:cNvPr>
          <p:cNvSpPr/>
          <p:nvPr/>
        </p:nvSpPr>
        <p:spPr>
          <a:xfrm>
            <a:off x="11214197" y="3522877"/>
            <a:ext cx="139603" cy="1689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9A327C-749C-F0C2-C9BF-3EC1E6E4B5A4}"/>
              </a:ext>
            </a:extLst>
          </p:cNvPr>
          <p:cNvSpPr/>
          <p:nvPr/>
        </p:nvSpPr>
        <p:spPr>
          <a:xfrm>
            <a:off x="11214196" y="3202220"/>
            <a:ext cx="139603" cy="1689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7CDA649-DAEC-E618-591A-01E2C54E46D8}"/>
              </a:ext>
            </a:extLst>
          </p:cNvPr>
          <p:cNvSpPr/>
          <p:nvPr/>
        </p:nvSpPr>
        <p:spPr>
          <a:xfrm>
            <a:off x="11214195" y="2881367"/>
            <a:ext cx="139603" cy="1689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B57ABF-BC73-4237-1E40-8A6DD7B9F32A}"/>
                  </a:ext>
                </a:extLst>
              </p:cNvPr>
              <p:cNvSpPr txBox="1"/>
              <p:nvPr/>
            </p:nvSpPr>
            <p:spPr>
              <a:xfrm>
                <a:off x="838200" y="5094392"/>
                <a:ext cx="76600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Fanout gates can simulate Toffoli gates, so QAC</a:t>
                </a:r>
                <a:r>
                  <a:rPr lang="en-US" sz="2400" baseline="30000" dirty="0"/>
                  <a:t>0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QAC</a:t>
                </a:r>
                <a:r>
                  <a:rPr lang="en-US" sz="2400" baseline="30000" dirty="0"/>
                  <a:t>0</a:t>
                </a:r>
                <a:r>
                  <a:rPr lang="en-US" sz="2400" baseline="-25000" dirty="0"/>
                  <a:t>f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B57ABF-BC73-4237-1E40-8A6DD7B9F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94392"/>
                <a:ext cx="7660037" cy="461665"/>
              </a:xfrm>
              <a:prstGeom prst="rect">
                <a:avLst/>
              </a:prstGeom>
              <a:blipFill>
                <a:blip r:embed="rId7"/>
                <a:stretch>
                  <a:fillRect l="-132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E601C86-1A50-2C01-2B12-D8D492F0D2D8}"/>
              </a:ext>
            </a:extLst>
          </p:cNvPr>
          <p:cNvSpPr txBox="1"/>
          <p:nvPr/>
        </p:nvSpPr>
        <p:spPr>
          <a:xfrm>
            <a:off x="9714855" y="514334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(Takahashi, Tani 2016)</a:t>
            </a:r>
            <a:endParaRPr lang="en-US" sz="1800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9C144-B75F-C7B6-BFF2-84F1CCD89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D232-FBC8-261A-38AB-15FDFCE1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QAC</a:t>
            </a:r>
            <a:r>
              <a:rPr lang="en-US" baseline="30000" dirty="0"/>
              <a:t>0</a:t>
            </a:r>
            <a:r>
              <a:rPr lang="en-US" baseline="-25000" dirty="0"/>
              <a:t> </a:t>
            </a:r>
            <a:r>
              <a:rPr lang="en-US" dirty="0"/>
              <a:t>with Fanout gates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EE48-35C5-033C-00C4-6EEB66888F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3133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QAC</a:t>
                </a:r>
                <a:r>
                  <a:rPr lang="en-US" sz="2600" baseline="30000" dirty="0"/>
                  <a:t>0</a:t>
                </a:r>
                <a:r>
                  <a:rPr lang="en-US" sz="2600" baseline="-25000" dirty="0"/>
                  <a:t>f</a:t>
                </a:r>
                <a:r>
                  <a:rPr lang="en-US" sz="2600" dirty="0"/>
                  <a:t>: constant-depth circuits with arbitrary single-qubit gates, and </a:t>
                </a:r>
                <a:br>
                  <a:rPr lang="en-US" sz="2600" dirty="0"/>
                </a:br>
                <a:r>
                  <a:rPr lang="en-US" sz="2600" dirty="0"/>
                  <a:t>many-qubit Fanout gates, which copy a control bit to any number of </a:t>
                </a:r>
                <a:br>
                  <a:rPr lang="en-US" sz="2600" dirty="0"/>
                </a:br>
                <a:r>
                  <a:rPr lang="en-US" sz="2600" dirty="0"/>
                  <a:t>target bits.</a:t>
                </a:r>
                <a:br>
                  <a:rPr lang="en-US" sz="2600" dirty="0"/>
                </a:br>
                <a:br>
                  <a:rPr lang="en-US" sz="260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Fanout</m:t>
                    </m:r>
                    <m:d>
                      <m:dPr>
                        <m:begChr m:val="|"/>
                        <m:endChr m:val="⟩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</a:rPr>
                  <a:t>Note: doesn’t violate No-Cloning because copying is in classical basis.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EE48-35C5-033C-00C4-6EEB66888F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3133832"/>
              </a:xfrm>
              <a:blipFill>
                <a:blip r:embed="rId2"/>
                <a:stretch>
                  <a:fillRect l="-1086" t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2ACDFB-1935-250B-1878-96CE39F3B0B9}"/>
                  </a:ext>
                </a:extLst>
              </p:cNvPr>
              <p:cNvSpPr txBox="1"/>
              <p:nvPr/>
            </p:nvSpPr>
            <p:spPr>
              <a:xfrm>
                <a:off x="10274087" y="2507573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2ACDFB-1935-250B-1878-96CE39F3B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087" y="2507573"/>
                <a:ext cx="7828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939E7F-42BC-7FF2-597E-2B0F08DAA899}"/>
                  </a:ext>
                </a:extLst>
              </p:cNvPr>
              <p:cNvSpPr txBox="1"/>
              <p:nvPr/>
            </p:nvSpPr>
            <p:spPr>
              <a:xfrm>
                <a:off x="10308986" y="3056015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939E7F-42BC-7FF2-597E-2B0F08DAA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986" y="3056015"/>
                <a:ext cx="7828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92CA21-31D2-CB9C-9605-F683EAC9702C}"/>
                  </a:ext>
                </a:extLst>
              </p:cNvPr>
              <p:cNvSpPr txBox="1"/>
              <p:nvPr/>
            </p:nvSpPr>
            <p:spPr>
              <a:xfrm>
                <a:off x="10308986" y="2764299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92CA21-31D2-CB9C-9605-F683EAC97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986" y="2764299"/>
                <a:ext cx="782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163892-D11F-ECFD-21E9-504E4059C63B}"/>
                  </a:ext>
                </a:extLst>
              </p:cNvPr>
              <p:cNvSpPr txBox="1"/>
              <p:nvPr/>
            </p:nvSpPr>
            <p:spPr>
              <a:xfrm>
                <a:off x="10308986" y="3399728"/>
                <a:ext cx="7828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163892-D11F-ECFD-21E9-504E4059C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986" y="3399728"/>
                <a:ext cx="7828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3215C5-B555-D397-E6FB-A8B3BEC05CC0}"/>
              </a:ext>
            </a:extLst>
          </p:cNvPr>
          <p:cNvCxnSpPr>
            <a:cxnSpLocks/>
          </p:cNvCxnSpPr>
          <p:nvPr/>
        </p:nvCxnSpPr>
        <p:spPr>
          <a:xfrm>
            <a:off x="10829926" y="2712572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6AFF87-FAD6-EFFC-94AA-87E956EA52BE}"/>
              </a:ext>
            </a:extLst>
          </p:cNvPr>
          <p:cNvCxnSpPr>
            <a:cxnSpLocks/>
          </p:cNvCxnSpPr>
          <p:nvPr/>
        </p:nvCxnSpPr>
        <p:spPr>
          <a:xfrm>
            <a:off x="10829926" y="2974575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AF7E594-BD65-4A76-C8E8-770F8FAC3C53}"/>
              </a:ext>
            </a:extLst>
          </p:cNvPr>
          <p:cNvCxnSpPr>
            <a:cxnSpLocks/>
          </p:cNvCxnSpPr>
          <p:nvPr/>
        </p:nvCxnSpPr>
        <p:spPr>
          <a:xfrm>
            <a:off x="10829926" y="3286682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C4ADAF-D1AC-057C-2D7F-FE783CA92306}"/>
              </a:ext>
            </a:extLst>
          </p:cNvPr>
          <p:cNvCxnSpPr>
            <a:cxnSpLocks/>
          </p:cNvCxnSpPr>
          <p:nvPr/>
        </p:nvCxnSpPr>
        <p:spPr>
          <a:xfrm>
            <a:off x="10829926" y="3606463"/>
            <a:ext cx="8448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CD0294-57D0-4CC1-1BE3-58D78E7162E5}"/>
              </a:ext>
            </a:extLst>
          </p:cNvPr>
          <p:cNvCxnSpPr>
            <a:cxnSpLocks/>
            <a:endCxn id="46" idx="4"/>
          </p:cNvCxnSpPr>
          <p:nvPr/>
        </p:nvCxnSpPr>
        <p:spPr>
          <a:xfrm>
            <a:off x="11283999" y="2628736"/>
            <a:ext cx="0" cy="1063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785DDDA3-7DDE-253F-029C-979DBE140026}"/>
              </a:ext>
            </a:extLst>
          </p:cNvPr>
          <p:cNvSpPr/>
          <p:nvPr/>
        </p:nvSpPr>
        <p:spPr>
          <a:xfrm>
            <a:off x="11214196" y="2603094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BE78AF5-9028-F6F0-95FD-5B5D89079033}"/>
              </a:ext>
            </a:extLst>
          </p:cNvPr>
          <p:cNvSpPr/>
          <p:nvPr/>
        </p:nvSpPr>
        <p:spPr>
          <a:xfrm>
            <a:off x="11214197" y="3522877"/>
            <a:ext cx="139603" cy="1689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DB8CBBD-A00C-0F54-FA68-763E9779B94E}"/>
              </a:ext>
            </a:extLst>
          </p:cNvPr>
          <p:cNvSpPr/>
          <p:nvPr/>
        </p:nvSpPr>
        <p:spPr>
          <a:xfrm>
            <a:off x="11214196" y="3202220"/>
            <a:ext cx="139603" cy="1689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9F30AF9-1968-CD4D-0C91-E675B8CC717F}"/>
              </a:ext>
            </a:extLst>
          </p:cNvPr>
          <p:cNvSpPr/>
          <p:nvPr/>
        </p:nvSpPr>
        <p:spPr>
          <a:xfrm>
            <a:off x="11214195" y="2881367"/>
            <a:ext cx="139603" cy="1689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08B3FE-D627-440B-3466-25958170CC00}"/>
                  </a:ext>
                </a:extLst>
              </p:cNvPr>
              <p:cNvSpPr txBox="1"/>
              <p:nvPr/>
            </p:nvSpPr>
            <p:spPr>
              <a:xfrm>
                <a:off x="838200" y="5094392"/>
                <a:ext cx="76600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Fanout gates can simulate Toffoli gates, so QAC</a:t>
                </a:r>
                <a:r>
                  <a:rPr lang="en-US" sz="2400" baseline="30000" dirty="0"/>
                  <a:t>0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QAC</a:t>
                </a:r>
                <a:r>
                  <a:rPr lang="en-US" sz="2400" baseline="30000" dirty="0"/>
                  <a:t>0</a:t>
                </a:r>
                <a:r>
                  <a:rPr lang="en-US" sz="2400" baseline="-25000" dirty="0"/>
                  <a:t>f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08B3FE-D627-440B-3466-25958170C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94392"/>
                <a:ext cx="7660037" cy="461665"/>
              </a:xfrm>
              <a:prstGeom prst="rect">
                <a:avLst/>
              </a:prstGeom>
              <a:blipFill>
                <a:blip r:embed="rId7"/>
                <a:stretch>
                  <a:fillRect l="-132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39B5AE0-59F0-47EF-7F83-F567545F223B}"/>
              </a:ext>
            </a:extLst>
          </p:cNvPr>
          <p:cNvSpPr txBox="1"/>
          <p:nvPr/>
        </p:nvSpPr>
        <p:spPr>
          <a:xfrm>
            <a:off x="9714855" y="514334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(Takahashi, Tani 2016)</a:t>
            </a:r>
            <a:endParaRPr lang="en-US" sz="1800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A5466BA-418B-A254-2934-7AF6017F82B5}"/>
              </a:ext>
            </a:extLst>
          </p:cNvPr>
          <p:cNvSpPr/>
          <p:nvPr/>
        </p:nvSpPr>
        <p:spPr>
          <a:xfrm>
            <a:off x="2681207" y="2378840"/>
            <a:ext cx="6771709" cy="313383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DA1A5-BD01-B3C0-DA31-FCF8969B7C20}"/>
              </a:ext>
            </a:extLst>
          </p:cNvPr>
          <p:cNvSpPr txBox="1"/>
          <p:nvPr/>
        </p:nvSpPr>
        <p:spPr>
          <a:xfrm>
            <a:off x="3411158" y="2792933"/>
            <a:ext cx="10469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Key Questions:</a:t>
            </a:r>
          </a:p>
          <a:p>
            <a:endParaRPr lang="en-US" sz="2400" dirty="0"/>
          </a:p>
          <a:p>
            <a:r>
              <a:rPr lang="en-US" sz="2400" dirty="0"/>
              <a:t>1. What can be computed by QAC</a:t>
            </a:r>
            <a:r>
              <a:rPr lang="en-US" sz="2400" baseline="30000" dirty="0"/>
              <a:t>0</a:t>
            </a:r>
            <a:r>
              <a:rPr lang="en-US" sz="2400" dirty="0"/>
              <a:t>, QAC</a:t>
            </a:r>
            <a:r>
              <a:rPr lang="en-US" sz="2400" baseline="30000" dirty="0"/>
              <a:t>0</a:t>
            </a:r>
            <a:r>
              <a:rPr lang="en-US" sz="2400" baseline="-25000" dirty="0"/>
              <a:t>f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2. Is QAC</a:t>
            </a:r>
            <a:r>
              <a:rPr lang="en-US" sz="2400" baseline="30000" dirty="0"/>
              <a:t>0</a:t>
            </a:r>
            <a:r>
              <a:rPr lang="en-US" sz="2400" baseline="-25000" dirty="0"/>
              <a:t>f</a:t>
            </a:r>
            <a:r>
              <a:rPr lang="en-US" sz="2400" dirty="0"/>
              <a:t> more powerful than QAC</a:t>
            </a:r>
            <a:r>
              <a:rPr lang="en-US" sz="2400" baseline="30000" dirty="0"/>
              <a:t>0</a:t>
            </a:r>
            <a:r>
              <a:rPr lang="en-US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50955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5F0D-13F3-0490-4C0A-0E0ABC4A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QAC</a:t>
            </a:r>
            <a:r>
              <a:rPr lang="en-US" baseline="30000" dirty="0"/>
              <a:t>0</a:t>
            </a:r>
            <a:r>
              <a:rPr lang="en-US" baseline="-25000" dirty="0"/>
              <a:t>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02D1E4-4891-DCBB-741D-9514AC4D4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FANOUT is equivalent to computing Parity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other words: Parity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QAC</a:t>
                </a:r>
                <a:r>
                  <a:rPr lang="en-US" baseline="30000" dirty="0"/>
                  <a:t>0</a:t>
                </a:r>
                <a:r>
                  <a:rPr lang="en-US" baseline="-25000" dirty="0"/>
                  <a:t>f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02D1E4-4891-DCBB-741D-9514AC4D4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0208EDD-0102-A7A0-55BC-C7CE3C3F6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432"/>
          <a:stretch/>
        </p:blipFill>
        <p:spPr>
          <a:xfrm>
            <a:off x="3474734" y="2354698"/>
            <a:ext cx="1883079" cy="2686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5E0FDB-5838-8474-B9BF-6A67C68F43AA}"/>
              </a:ext>
            </a:extLst>
          </p:cNvPr>
          <p:cNvSpPr txBox="1"/>
          <p:nvPr/>
        </p:nvSpPr>
        <p:spPr>
          <a:xfrm>
            <a:off x="4432528" y="4875217"/>
            <a:ext cx="92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35D9F-5EAF-043B-586D-7EF7D83BCF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627"/>
          <a:stretch/>
        </p:blipFill>
        <p:spPr>
          <a:xfrm>
            <a:off x="5564492" y="2428876"/>
            <a:ext cx="3452125" cy="2686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76B537-AC5B-8165-52B2-E5CEF23F8AC3}"/>
              </a:ext>
            </a:extLst>
          </p:cNvPr>
          <p:cNvSpPr txBox="1"/>
          <p:nvPr/>
        </p:nvSpPr>
        <p:spPr>
          <a:xfrm>
            <a:off x="6577014" y="4875217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FANOUT</a:t>
            </a:r>
          </a:p>
        </p:txBody>
      </p:sp>
    </p:spTree>
    <p:extLst>
      <p:ext uri="{BB962C8B-B14F-4D97-AF65-F5344CB8AC3E}">
        <p14:creationId xmlns:p14="http://schemas.microsoft.com/office/powerpoint/2010/main" val="204809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4187E5-ADDF-2083-0670-546BEF59EFB6}"/>
              </a:ext>
            </a:extLst>
          </p:cNvPr>
          <p:cNvCxnSpPr>
            <a:cxnSpLocks/>
          </p:cNvCxnSpPr>
          <p:nvPr/>
        </p:nvCxnSpPr>
        <p:spPr>
          <a:xfrm>
            <a:off x="2569388" y="5261776"/>
            <a:ext cx="9112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136EA0F-6F05-28F5-86CD-EA2B81A0445F}"/>
              </a:ext>
            </a:extLst>
          </p:cNvPr>
          <p:cNvCxnSpPr>
            <a:cxnSpLocks/>
          </p:cNvCxnSpPr>
          <p:nvPr/>
        </p:nvCxnSpPr>
        <p:spPr>
          <a:xfrm>
            <a:off x="2569388" y="5501858"/>
            <a:ext cx="9112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B989D8-C5F1-5A6C-77D5-98AFE3841F7F}"/>
              </a:ext>
            </a:extLst>
          </p:cNvPr>
          <p:cNvCxnSpPr>
            <a:cxnSpLocks/>
          </p:cNvCxnSpPr>
          <p:nvPr/>
        </p:nvCxnSpPr>
        <p:spPr>
          <a:xfrm>
            <a:off x="2569388" y="5802483"/>
            <a:ext cx="9112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5051008-091D-64D3-1945-2B240C684694}"/>
                  </a:ext>
                </a:extLst>
              </p:cNvPr>
              <p:cNvSpPr txBox="1"/>
              <p:nvPr/>
            </p:nvSpPr>
            <p:spPr>
              <a:xfrm>
                <a:off x="1396852" y="5304529"/>
                <a:ext cx="13214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|0,…,0⟩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5051008-091D-64D3-1945-2B240C684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52" y="5304529"/>
                <a:ext cx="1321495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9615F0D-13F3-0490-4C0A-0E0ABC4A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QAC</a:t>
            </a:r>
            <a:r>
              <a:rPr lang="en-US" baseline="30000" dirty="0"/>
              <a:t>0</a:t>
            </a:r>
            <a:r>
              <a:rPr lang="en-US" baseline="-25000" dirty="0"/>
              <a:t>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2D1E4-4891-DCBB-741D-9514AC4D4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7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FANOUT is equivalent to preparing CAT states: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8B996F-6608-3C30-556D-8B1672AD5566}"/>
              </a:ext>
            </a:extLst>
          </p:cNvPr>
          <p:cNvCxnSpPr>
            <a:cxnSpLocks/>
          </p:cNvCxnSpPr>
          <p:nvPr/>
        </p:nvCxnSpPr>
        <p:spPr>
          <a:xfrm>
            <a:off x="7651716" y="2825808"/>
            <a:ext cx="25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D5C13F-82A1-99A9-1496-FC26F1C8BBC9}"/>
              </a:ext>
            </a:extLst>
          </p:cNvPr>
          <p:cNvCxnSpPr>
            <a:cxnSpLocks/>
          </p:cNvCxnSpPr>
          <p:nvPr/>
        </p:nvCxnSpPr>
        <p:spPr>
          <a:xfrm>
            <a:off x="7651716" y="3087811"/>
            <a:ext cx="25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8F0D60-C513-2A8A-830A-3C0E338F5FAE}"/>
              </a:ext>
            </a:extLst>
          </p:cNvPr>
          <p:cNvCxnSpPr>
            <a:cxnSpLocks/>
          </p:cNvCxnSpPr>
          <p:nvPr/>
        </p:nvCxnSpPr>
        <p:spPr>
          <a:xfrm>
            <a:off x="7651716" y="4293440"/>
            <a:ext cx="25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4D489A-0044-E2F8-C75D-878E77143B23}"/>
              </a:ext>
            </a:extLst>
          </p:cNvPr>
          <p:cNvCxnSpPr>
            <a:cxnSpLocks/>
          </p:cNvCxnSpPr>
          <p:nvPr/>
        </p:nvCxnSpPr>
        <p:spPr>
          <a:xfrm>
            <a:off x="7651716" y="3399918"/>
            <a:ext cx="25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A2BACC-942D-F9FF-461B-B59FBB51AFB4}"/>
              </a:ext>
            </a:extLst>
          </p:cNvPr>
          <p:cNvCxnSpPr>
            <a:cxnSpLocks/>
          </p:cNvCxnSpPr>
          <p:nvPr/>
        </p:nvCxnSpPr>
        <p:spPr>
          <a:xfrm>
            <a:off x="7651716" y="4533522"/>
            <a:ext cx="25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9CD10C-0B4C-8CB7-365D-37DE13C2F7B9}"/>
              </a:ext>
            </a:extLst>
          </p:cNvPr>
          <p:cNvCxnSpPr>
            <a:cxnSpLocks/>
          </p:cNvCxnSpPr>
          <p:nvPr/>
        </p:nvCxnSpPr>
        <p:spPr>
          <a:xfrm>
            <a:off x="7651716" y="4834147"/>
            <a:ext cx="25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10F2F1-A120-CC3F-0D28-F688496F804A}"/>
              </a:ext>
            </a:extLst>
          </p:cNvPr>
          <p:cNvCxnSpPr>
            <a:cxnSpLocks/>
          </p:cNvCxnSpPr>
          <p:nvPr/>
        </p:nvCxnSpPr>
        <p:spPr>
          <a:xfrm>
            <a:off x="7651716" y="3857117"/>
            <a:ext cx="25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0FE23C-9D7F-A8D4-C887-D2EAD3BBAE8E}"/>
                  </a:ext>
                </a:extLst>
              </p:cNvPr>
              <p:cNvSpPr txBox="1"/>
              <p:nvPr/>
            </p:nvSpPr>
            <p:spPr>
              <a:xfrm>
                <a:off x="6418069" y="2881499"/>
                <a:ext cx="13214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0FE23C-9D7F-A8D4-C887-D2EAD3BB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069" y="2881499"/>
                <a:ext cx="1321495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1ABD07-BE71-022A-DEFB-66F69415FE5E}"/>
                  </a:ext>
                </a:extLst>
              </p:cNvPr>
              <p:cNvSpPr txBox="1"/>
              <p:nvPr/>
            </p:nvSpPr>
            <p:spPr>
              <a:xfrm>
                <a:off x="6709280" y="3640136"/>
                <a:ext cx="13214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1ABD07-BE71-022A-DEFB-66F69415F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280" y="3640136"/>
                <a:ext cx="1321495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664FEF-3570-FCC3-F807-AD7DE175C009}"/>
                  </a:ext>
                </a:extLst>
              </p:cNvPr>
              <p:cNvSpPr txBox="1"/>
              <p:nvPr/>
            </p:nvSpPr>
            <p:spPr>
              <a:xfrm>
                <a:off x="6479180" y="4336193"/>
                <a:ext cx="13214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|0,…,0⟩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664FEF-3570-FCC3-F807-AD7DE175C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80" y="4336193"/>
                <a:ext cx="132149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B56986D-A3A0-E8FE-20E2-4DFCB7A83492}"/>
              </a:ext>
            </a:extLst>
          </p:cNvPr>
          <p:cNvSpPr/>
          <p:nvPr/>
        </p:nvSpPr>
        <p:spPr>
          <a:xfrm>
            <a:off x="7958598" y="4156702"/>
            <a:ext cx="451976" cy="8038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7459F5-5AD5-5B68-2617-0131CFA4D930}"/>
                  </a:ext>
                </a:extLst>
              </p:cNvPr>
              <p:cNvSpPr txBox="1"/>
              <p:nvPr/>
            </p:nvSpPr>
            <p:spPr>
              <a:xfrm>
                <a:off x="7958598" y="4302689"/>
                <a:ext cx="451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7459F5-5AD5-5B68-2617-0131CFA4D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598" y="4302689"/>
                <a:ext cx="45197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DE41-B72F-1B33-1865-FF63BCBA695E}"/>
              </a:ext>
            </a:extLst>
          </p:cNvPr>
          <p:cNvCxnSpPr>
            <a:cxnSpLocks/>
          </p:cNvCxnSpPr>
          <p:nvPr/>
        </p:nvCxnSpPr>
        <p:spPr>
          <a:xfrm>
            <a:off x="8573420" y="2825808"/>
            <a:ext cx="0" cy="1467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49F7EA-A89A-C707-4920-936FEFA09FE4}"/>
              </a:ext>
            </a:extLst>
          </p:cNvPr>
          <p:cNvCxnSpPr>
            <a:cxnSpLocks/>
          </p:cNvCxnSpPr>
          <p:nvPr/>
        </p:nvCxnSpPr>
        <p:spPr>
          <a:xfrm>
            <a:off x="8713294" y="3065889"/>
            <a:ext cx="0" cy="1467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DAF230-3139-8BE9-D829-29473544DC2C}"/>
              </a:ext>
            </a:extLst>
          </p:cNvPr>
          <p:cNvCxnSpPr>
            <a:cxnSpLocks/>
          </p:cNvCxnSpPr>
          <p:nvPr/>
        </p:nvCxnSpPr>
        <p:spPr>
          <a:xfrm>
            <a:off x="8876132" y="3392611"/>
            <a:ext cx="0" cy="1467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4B4EA0E-1496-2AE1-1605-C28FBA54EFD0}"/>
              </a:ext>
            </a:extLst>
          </p:cNvPr>
          <p:cNvSpPr/>
          <p:nvPr/>
        </p:nvSpPr>
        <p:spPr>
          <a:xfrm>
            <a:off x="8506774" y="2734222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7860C9-F9BD-95C1-25F2-51315A51265C}"/>
              </a:ext>
            </a:extLst>
          </p:cNvPr>
          <p:cNvSpPr/>
          <p:nvPr/>
        </p:nvSpPr>
        <p:spPr>
          <a:xfrm>
            <a:off x="8806330" y="3301024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AD79C64-02C0-67E8-1895-BF41E609EA69}"/>
              </a:ext>
            </a:extLst>
          </p:cNvPr>
          <p:cNvSpPr/>
          <p:nvPr/>
        </p:nvSpPr>
        <p:spPr>
          <a:xfrm>
            <a:off x="8643492" y="2977301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4F0603-F8AE-5C2A-4A15-A83FB7BFB83D}"/>
              </a:ext>
            </a:extLst>
          </p:cNvPr>
          <p:cNvSpPr/>
          <p:nvPr/>
        </p:nvSpPr>
        <p:spPr>
          <a:xfrm>
            <a:off x="8492156" y="4199854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A955C8-7BEF-3258-FFB5-CB1C396528F3}"/>
              </a:ext>
            </a:extLst>
          </p:cNvPr>
          <p:cNvSpPr/>
          <p:nvPr/>
        </p:nvSpPr>
        <p:spPr>
          <a:xfrm>
            <a:off x="8791712" y="4766656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BB0E50F-BDE4-6FA8-548E-CB77EF9BB9A7}"/>
              </a:ext>
            </a:extLst>
          </p:cNvPr>
          <p:cNvSpPr/>
          <p:nvPr/>
        </p:nvSpPr>
        <p:spPr>
          <a:xfrm>
            <a:off x="8628874" y="4442933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34D398-128B-CB24-21AA-55A839D6CA74}"/>
              </a:ext>
            </a:extLst>
          </p:cNvPr>
          <p:cNvSpPr/>
          <p:nvPr/>
        </p:nvSpPr>
        <p:spPr>
          <a:xfrm>
            <a:off x="9086465" y="4156702"/>
            <a:ext cx="451976" cy="8038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CD3DE1-F0DD-200F-6415-8FEB3E957D5C}"/>
                  </a:ext>
                </a:extLst>
              </p:cNvPr>
              <p:cNvSpPr txBox="1"/>
              <p:nvPr/>
            </p:nvSpPr>
            <p:spPr>
              <a:xfrm>
                <a:off x="9086465" y="4302689"/>
                <a:ext cx="451976" cy="471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CD3DE1-F0DD-200F-6415-8FEB3E95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465" y="4302689"/>
                <a:ext cx="451976" cy="471219"/>
              </a:xfrm>
              <a:prstGeom prst="rect">
                <a:avLst/>
              </a:prstGeom>
              <a:blipFill>
                <a:blip r:embed="rId7"/>
                <a:stretch>
                  <a:fillRect l="-2703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78D9EB-8654-BA1F-BCEB-54E7E2FB6BA1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9747858" y="3769972"/>
            <a:ext cx="2" cy="10902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CB109C2-F179-5C53-0627-A0C31244B8AE}"/>
              </a:ext>
            </a:extLst>
          </p:cNvPr>
          <p:cNvSpPr/>
          <p:nvPr/>
        </p:nvSpPr>
        <p:spPr>
          <a:xfrm>
            <a:off x="9678058" y="4765792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5FE03BB-E30B-520E-5B4A-26EE08DAD4AA}"/>
              </a:ext>
            </a:extLst>
          </p:cNvPr>
          <p:cNvSpPr/>
          <p:nvPr/>
        </p:nvSpPr>
        <p:spPr>
          <a:xfrm>
            <a:off x="9678058" y="4449059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37485F9-9D3B-A486-DD19-A73F27CCA278}"/>
              </a:ext>
            </a:extLst>
          </p:cNvPr>
          <p:cNvSpPr/>
          <p:nvPr/>
        </p:nvSpPr>
        <p:spPr>
          <a:xfrm>
            <a:off x="9678057" y="4195674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8549093-118F-604B-E81E-4D35FAC04C5D}"/>
              </a:ext>
            </a:extLst>
          </p:cNvPr>
          <p:cNvSpPr/>
          <p:nvPr/>
        </p:nvSpPr>
        <p:spPr>
          <a:xfrm>
            <a:off x="2821542" y="5120275"/>
            <a:ext cx="451976" cy="8038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511E9A5-9A45-02BB-39EB-86ECE4332D0A}"/>
                  </a:ext>
                </a:extLst>
              </p:cNvPr>
              <p:cNvSpPr txBox="1"/>
              <p:nvPr/>
            </p:nvSpPr>
            <p:spPr>
              <a:xfrm>
                <a:off x="2821542" y="5266262"/>
                <a:ext cx="451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511E9A5-9A45-02BB-39EB-86ECE4332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542" y="5266262"/>
                <a:ext cx="45197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6773DCC-3B02-14B6-D569-DEC53E4865AE}"/>
                  </a:ext>
                </a:extLst>
              </p:cNvPr>
              <p:cNvSpPr txBox="1"/>
              <p:nvPr/>
            </p:nvSpPr>
            <p:spPr>
              <a:xfrm>
                <a:off x="3732806" y="5129315"/>
                <a:ext cx="1825032" cy="67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6773DCC-3B02-14B6-D569-DEC53E486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806" y="5129315"/>
                <a:ext cx="1825032" cy="677430"/>
              </a:xfrm>
              <a:prstGeom prst="rect">
                <a:avLst/>
              </a:prstGeom>
              <a:blipFill>
                <a:blip r:embed="rId10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C38AB6-07E5-3EBE-1E9E-30939EA8BFBD}"/>
                  </a:ext>
                </a:extLst>
              </p:cNvPr>
              <p:cNvSpPr txBox="1"/>
              <p:nvPr/>
            </p:nvSpPr>
            <p:spPr>
              <a:xfrm>
                <a:off x="8162578" y="5223344"/>
                <a:ext cx="4136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PARITY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C38AB6-07E5-3EBE-1E9E-30939EA8B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578" y="5223344"/>
                <a:ext cx="4136572" cy="369332"/>
              </a:xfrm>
              <a:prstGeom prst="rect">
                <a:avLst/>
              </a:prstGeom>
              <a:blipFill>
                <a:blip r:embed="rId11"/>
                <a:stretch>
                  <a:fillRect l="-122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88A312A-EDA2-177D-DEAB-ABD4C8273912}"/>
                  </a:ext>
                </a:extLst>
              </p:cNvPr>
              <p:cNvSpPr txBox="1"/>
              <p:nvPr/>
            </p:nvSpPr>
            <p:spPr>
              <a:xfrm>
                <a:off x="7445857" y="5904757"/>
                <a:ext cx="32812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⊕⋯⊕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88A312A-EDA2-177D-DEAB-ABD4C8273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857" y="5904757"/>
                <a:ext cx="3281216" cy="369332"/>
              </a:xfrm>
              <a:prstGeom prst="rect">
                <a:avLst/>
              </a:prstGeom>
              <a:blipFill>
                <a:blip r:embed="rId1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D615F05-C325-CB1A-FFD9-008129C76AB0}"/>
                  </a:ext>
                </a:extLst>
              </p:cNvPr>
              <p:cNvSpPr txBox="1"/>
              <p:nvPr/>
            </p:nvSpPr>
            <p:spPr>
              <a:xfrm>
                <a:off x="10325125" y="3640136"/>
                <a:ext cx="13214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D615F05-C325-CB1A-FFD9-008129C76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125" y="3640136"/>
                <a:ext cx="1321495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1E3E3418-6681-7E70-1B4B-FB4EA61EE4EF}"/>
              </a:ext>
            </a:extLst>
          </p:cNvPr>
          <p:cNvSpPr txBox="1"/>
          <p:nvPr/>
        </p:nvSpPr>
        <p:spPr>
          <a:xfrm>
            <a:off x="2357165" y="6151706"/>
            <a:ext cx="224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CAT 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90D3518-EDC8-783E-8001-CE5AB5A1C892}"/>
                  </a:ext>
                </a:extLst>
              </p:cNvPr>
              <p:cNvSpPr txBox="1"/>
              <p:nvPr/>
            </p:nvSpPr>
            <p:spPr>
              <a:xfrm>
                <a:off x="2521807" y="4112872"/>
                <a:ext cx="1723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FANOUT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CAT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90D3518-EDC8-783E-8001-CE5AB5A1C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07" y="4112872"/>
                <a:ext cx="1723426" cy="369332"/>
              </a:xfrm>
              <a:prstGeom prst="rect">
                <a:avLst/>
              </a:prstGeom>
              <a:blipFill>
                <a:blip r:embed="rId14"/>
                <a:stretch>
                  <a:fillRect l="-2920" t="-10345" r="-73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385E194-17F4-55D5-32CA-4416C89413B2}"/>
              </a:ext>
            </a:extLst>
          </p:cNvPr>
          <p:cNvCxnSpPr>
            <a:cxnSpLocks/>
          </p:cNvCxnSpPr>
          <p:nvPr/>
        </p:nvCxnSpPr>
        <p:spPr>
          <a:xfrm>
            <a:off x="2718347" y="2812315"/>
            <a:ext cx="1330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3CA8E7-D917-334E-AD41-66E894DD4740}"/>
              </a:ext>
            </a:extLst>
          </p:cNvPr>
          <p:cNvCxnSpPr>
            <a:cxnSpLocks/>
          </p:cNvCxnSpPr>
          <p:nvPr/>
        </p:nvCxnSpPr>
        <p:spPr>
          <a:xfrm>
            <a:off x="2718347" y="3074318"/>
            <a:ext cx="1330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57AAA09-25ED-976E-A41D-1242ADCB7CDB}"/>
              </a:ext>
            </a:extLst>
          </p:cNvPr>
          <p:cNvCxnSpPr>
            <a:cxnSpLocks/>
          </p:cNvCxnSpPr>
          <p:nvPr/>
        </p:nvCxnSpPr>
        <p:spPr>
          <a:xfrm>
            <a:off x="2718347" y="3386425"/>
            <a:ext cx="1330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7BC98CD-8852-A859-7D53-C33E624024B2}"/>
              </a:ext>
            </a:extLst>
          </p:cNvPr>
          <p:cNvCxnSpPr>
            <a:cxnSpLocks/>
          </p:cNvCxnSpPr>
          <p:nvPr/>
        </p:nvCxnSpPr>
        <p:spPr>
          <a:xfrm>
            <a:off x="2718347" y="3706206"/>
            <a:ext cx="1330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29647222-A1DF-EA16-C167-52492B6DD372}"/>
              </a:ext>
            </a:extLst>
          </p:cNvPr>
          <p:cNvSpPr/>
          <p:nvPr/>
        </p:nvSpPr>
        <p:spPr>
          <a:xfrm>
            <a:off x="2961280" y="3504109"/>
            <a:ext cx="451976" cy="3796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378C427-B7FB-A90F-C1AB-915276C57107}"/>
                  </a:ext>
                </a:extLst>
              </p:cNvPr>
              <p:cNvSpPr txBox="1"/>
              <p:nvPr/>
            </p:nvSpPr>
            <p:spPr>
              <a:xfrm>
                <a:off x="2986349" y="3455807"/>
                <a:ext cx="451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378C427-B7FB-A90F-C1AB-915276C57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349" y="3455807"/>
                <a:ext cx="451976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456E699-EC18-15D1-ED9A-269FB26F56A9}"/>
                  </a:ext>
                </a:extLst>
              </p:cNvPr>
              <p:cNvSpPr txBox="1"/>
              <p:nvPr/>
            </p:nvSpPr>
            <p:spPr>
              <a:xfrm>
                <a:off x="2231734" y="2592959"/>
                <a:ext cx="4247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456E699-EC18-15D1-ED9A-269FB26F5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34" y="2592959"/>
                <a:ext cx="424779" cy="369332"/>
              </a:xfrm>
              <a:prstGeom prst="rect">
                <a:avLst/>
              </a:prstGeom>
              <a:blipFill>
                <a:blip r:embed="rId16"/>
                <a:stretch>
                  <a:fillRect l="-2857" r="-142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DD8B284-E0BB-6288-BE8E-A4F9F80AFA17}"/>
                  </a:ext>
                </a:extLst>
              </p:cNvPr>
              <p:cNvSpPr txBox="1"/>
              <p:nvPr/>
            </p:nvSpPr>
            <p:spPr>
              <a:xfrm>
                <a:off x="2231734" y="2900335"/>
                <a:ext cx="4247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DD8B284-E0BB-6288-BE8E-A4F9F80AF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34" y="2900335"/>
                <a:ext cx="424779" cy="369332"/>
              </a:xfrm>
              <a:prstGeom prst="rect">
                <a:avLst/>
              </a:prstGeom>
              <a:blipFill>
                <a:blip r:embed="rId17"/>
                <a:stretch>
                  <a:fillRect l="-2857" r="-142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E37EF2B-5969-6173-F0BC-B3CFFCB5F6CE}"/>
                  </a:ext>
                </a:extLst>
              </p:cNvPr>
              <p:cNvSpPr txBox="1"/>
              <p:nvPr/>
            </p:nvSpPr>
            <p:spPr>
              <a:xfrm>
                <a:off x="2231734" y="3189597"/>
                <a:ext cx="4247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E37EF2B-5969-6173-F0BC-B3CFFCB5F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34" y="3189597"/>
                <a:ext cx="424779" cy="369332"/>
              </a:xfrm>
              <a:prstGeom prst="rect">
                <a:avLst/>
              </a:prstGeom>
              <a:blipFill>
                <a:blip r:embed="rId16"/>
                <a:stretch>
                  <a:fillRect l="-2857" r="-142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F30FDD-5678-9990-72EA-DD45FB7E14C2}"/>
                  </a:ext>
                </a:extLst>
              </p:cNvPr>
              <p:cNvSpPr txBox="1"/>
              <p:nvPr/>
            </p:nvSpPr>
            <p:spPr>
              <a:xfrm>
                <a:off x="2231734" y="3496973"/>
                <a:ext cx="4247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F30FDD-5678-9990-72EA-DD45FB7E1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34" y="3496973"/>
                <a:ext cx="424779" cy="369332"/>
              </a:xfrm>
              <a:prstGeom prst="rect">
                <a:avLst/>
              </a:prstGeom>
              <a:blipFill>
                <a:blip r:embed="rId17"/>
                <a:stretch>
                  <a:fillRect l="-2857" r="-142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743B469-F139-8CC3-F3CF-65E00EEBCD78}"/>
              </a:ext>
            </a:extLst>
          </p:cNvPr>
          <p:cNvCxnSpPr>
            <a:cxnSpLocks/>
            <a:stCxn id="90" idx="0"/>
          </p:cNvCxnSpPr>
          <p:nvPr/>
        </p:nvCxnSpPr>
        <p:spPr>
          <a:xfrm>
            <a:off x="3657889" y="2728479"/>
            <a:ext cx="1" cy="9546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C2D617BC-2BF7-6E0C-105E-BDF5D1481F6C}"/>
              </a:ext>
            </a:extLst>
          </p:cNvPr>
          <p:cNvSpPr/>
          <p:nvPr/>
        </p:nvSpPr>
        <p:spPr>
          <a:xfrm>
            <a:off x="3588088" y="3588655"/>
            <a:ext cx="139603" cy="168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11C067E-2992-7F61-8D17-3BA5E8835AF4}"/>
              </a:ext>
            </a:extLst>
          </p:cNvPr>
          <p:cNvSpPr/>
          <p:nvPr/>
        </p:nvSpPr>
        <p:spPr>
          <a:xfrm>
            <a:off x="3588087" y="2988657"/>
            <a:ext cx="139603" cy="1689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175B215-B4C2-6553-0883-0169EFF1888C}"/>
              </a:ext>
            </a:extLst>
          </p:cNvPr>
          <p:cNvSpPr/>
          <p:nvPr/>
        </p:nvSpPr>
        <p:spPr>
          <a:xfrm>
            <a:off x="3588087" y="3300883"/>
            <a:ext cx="139603" cy="1689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3FBB41A-7FD7-17F2-5BA9-27ABA6E5C8A6}"/>
              </a:ext>
            </a:extLst>
          </p:cNvPr>
          <p:cNvSpPr/>
          <p:nvPr/>
        </p:nvSpPr>
        <p:spPr>
          <a:xfrm>
            <a:off x="3588087" y="2728479"/>
            <a:ext cx="139603" cy="1689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289093-75C9-4D2D-243B-9B1313DD77E4}"/>
              </a:ext>
            </a:extLst>
          </p:cNvPr>
          <p:cNvSpPr/>
          <p:nvPr/>
        </p:nvSpPr>
        <p:spPr>
          <a:xfrm>
            <a:off x="9678056" y="3769972"/>
            <a:ext cx="139603" cy="1689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3" grpId="0"/>
      <p:bldP spid="14" grpId="0"/>
      <p:bldP spid="16" grpId="0"/>
      <p:bldP spid="17" grpId="0" animBg="1"/>
      <p:bldP spid="18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4" grpId="0" animBg="1"/>
      <p:bldP spid="35" grpId="0" animBg="1"/>
      <p:bldP spid="36" grpId="0" animBg="1"/>
      <p:bldP spid="47" grpId="0" animBg="1"/>
      <p:bldP spid="48" grpId="0"/>
      <p:bldP spid="56" grpId="0"/>
      <p:bldP spid="57" grpId="0"/>
      <p:bldP spid="58" grpId="0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000F-30B5-6203-E742-2768ACEE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QAC</a:t>
            </a:r>
            <a:r>
              <a:rPr lang="en-US" baseline="30000" dirty="0"/>
              <a:t>0</a:t>
            </a:r>
            <a:r>
              <a:rPr lang="en-US" baseline="-25000" dirty="0"/>
              <a:t>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8903E-F390-2125-A4F0-907CDC5662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FANOUT can be used to (approximately) compute:</a:t>
                </a:r>
              </a:p>
              <a:p>
                <a:pPr lvl="1"/>
                <a:r>
                  <a:rPr lang="en-US" dirty="0"/>
                  <a:t>Mod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gates </a:t>
                </a:r>
              </a:p>
              <a:p>
                <a:pPr lvl="1"/>
                <a:r>
                  <a:rPr lang="en-US" dirty="0"/>
                  <a:t>Majority function</a:t>
                </a:r>
              </a:p>
              <a:p>
                <a:pPr lvl="1"/>
                <a:r>
                  <a:rPr lang="en-US" dirty="0"/>
                  <a:t>Threshold[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] functions</a:t>
                </a:r>
              </a:p>
              <a:p>
                <a:pPr lvl="1"/>
                <a:r>
                  <a:rPr lang="en-US" dirty="0"/>
                  <a:t>Exact[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] functions</a:t>
                </a:r>
              </a:p>
              <a:p>
                <a:pPr lvl="1"/>
                <a:r>
                  <a:rPr lang="en-US" dirty="0"/>
                  <a:t>Sorting</a:t>
                </a:r>
              </a:p>
              <a:p>
                <a:pPr lvl="1"/>
                <a:r>
                  <a:rPr lang="en-US" dirty="0"/>
                  <a:t>Arithmetic operations</a:t>
                </a:r>
              </a:p>
              <a:p>
                <a:pPr lvl="1"/>
                <a:r>
                  <a:rPr lang="en-US" dirty="0"/>
                  <a:t>Phase estimation</a:t>
                </a:r>
              </a:p>
              <a:p>
                <a:pPr lvl="1"/>
                <a:r>
                  <a:rPr lang="en-US" dirty="0"/>
                  <a:t>Quantum Fourier transform</a:t>
                </a:r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8903E-F390-2125-A4F0-907CDC566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A4A5F70-1C10-2FBC-FD39-1A22688AA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048" y="4057650"/>
            <a:ext cx="6167513" cy="2415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8461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445F-9DB9-ED87-BF61-D7DA02D8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QAC</a:t>
            </a:r>
            <a:r>
              <a:rPr lang="en-US" baseline="30000" dirty="0"/>
              <a:t>0 </a:t>
            </a:r>
            <a:r>
              <a:rPr lang="en-US" dirty="0"/>
              <a:t>vs QAC</a:t>
            </a:r>
            <a:r>
              <a:rPr lang="en-US" baseline="30000" dirty="0"/>
              <a:t>0</a:t>
            </a:r>
            <a:r>
              <a:rPr lang="en-US" baseline="-25000" dirty="0"/>
              <a:t>f</a:t>
            </a:r>
            <a:r>
              <a:rPr lang="en-US" baseline="30000" dirty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B1DBB-3348-2504-B41A-20D50D9DC8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Open question</a:t>
                </a:r>
                <a:r>
                  <a:rPr lang="en-US" dirty="0"/>
                  <a:t>: Does QAC</a:t>
                </a:r>
                <a:r>
                  <a:rPr lang="en-US" baseline="30000" dirty="0"/>
                  <a:t>0 </a:t>
                </a:r>
                <a:r>
                  <a:rPr lang="en-US" dirty="0"/>
                  <a:t>= QAC</a:t>
                </a:r>
                <a:r>
                  <a:rPr lang="en-US" baseline="30000" dirty="0"/>
                  <a:t>0</a:t>
                </a:r>
                <a:r>
                  <a:rPr lang="en-US" baseline="-25000" dirty="0"/>
                  <a:t>f</a:t>
                </a:r>
                <a:r>
                  <a:rPr lang="en-US" dirty="0"/>
                  <a:t>? Can Toffoli gates alone compute Fanout, Parity, QFT, Majority, </a:t>
                </a:r>
                <a:r>
                  <a:rPr lang="en-US" dirty="0" err="1"/>
                  <a:t>etc</a:t>
                </a:r>
                <a:r>
                  <a:rPr lang="en-US" dirty="0"/>
                  <a:t>…? </a:t>
                </a:r>
              </a:p>
              <a:p>
                <a:endParaRPr lang="en-US" dirty="0"/>
              </a:p>
              <a:p>
                <a:r>
                  <a:rPr lang="en-US" b="1" dirty="0"/>
                  <a:t>Conjecture</a:t>
                </a:r>
                <a:r>
                  <a:rPr lang="en-US" dirty="0"/>
                  <a:t>: QAC</a:t>
                </a:r>
                <a:r>
                  <a:rPr lang="en-US" baseline="30000" dirty="0"/>
                  <a:t>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QAC</a:t>
                </a:r>
                <a:r>
                  <a:rPr lang="en-US" baseline="30000" dirty="0"/>
                  <a:t>0</a:t>
                </a:r>
                <a:r>
                  <a:rPr lang="en-US" baseline="-25000" dirty="0"/>
                  <a:t>f</a:t>
                </a:r>
                <a:endParaRPr lang="en-US" baseline="30000" dirty="0"/>
              </a:p>
              <a:p>
                <a:endParaRPr lang="en-US" b="1" baseline="30000" dirty="0"/>
              </a:p>
              <a:p>
                <a:r>
                  <a:rPr lang="en-US" dirty="0"/>
                  <a:t>25 years since Moore raised this question, modest progress:</a:t>
                </a:r>
              </a:p>
              <a:p>
                <a:pPr lvl="1"/>
                <a:r>
                  <a:rPr lang="en-US" dirty="0"/>
                  <a:t>QAC</a:t>
                </a:r>
                <a:r>
                  <a:rPr lang="en-US" baseline="30000" dirty="0"/>
                  <a:t>0</a:t>
                </a:r>
                <a:r>
                  <a:rPr lang="en-US" dirty="0"/>
                  <a:t> with sublinear ancillas cannot compute Parity</a:t>
                </a:r>
              </a:p>
              <a:p>
                <a:pPr lvl="1"/>
                <a:r>
                  <a:rPr lang="en-US" dirty="0"/>
                  <a:t>Depth-2 QAC</a:t>
                </a:r>
                <a:r>
                  <a:rPr lang="en-US" baseline="30000" dirty="0"/>
                  <a:t>0</a:t>
                </a:r>
                <a:r>
                  <a:rPr lang="en-US" dirty="0"/>
                  <a:t> circuits cannot compute Parity</a:t>
                </a:r>
              </a:p>
              <a:p>
                <a:pPr lvl="1"/>
                <a:r>
                  <a:rPr lang="en-US" dirty="0"/>
                  <a:t>There exist exponential-size, QAC</a:t>
                </a:r>
                <a:r>
                  <a:rPr lang="en-US" baseline="30000" dirty="0"/>
                  <a:t>0</a:t>
                </a:r>
                <a:r>
                  <a:rPr lang="en-US" dirty="0"/>
                  <a:t> circuits approximating Parity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B1DBB-3348-2504-B41A-20D50D9DC8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5138F4D-E9CE-B6F8-2C1A-564635B655AA}"/>
              </a:ext>
            </a:extLst>
          </p:cNvPr>
          <p:cNvSpPr txBox="1"/>
          <p:nvPr/>
        </p:nvSpPr>
        <p:spPr>
          <a:xfrm>
            <a:off x="8289011" y="4565563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Fang,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Fenner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Green, Homer, Zhang (‘03)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15704-08AB-CDFF-F2AB-4254348790E9}"/>
              </a:ext>
            </a:extLst>
          </p:cNvPr>
          <p:cNvSpPr txBox="1"/>
          <p:nvPr/>
        </p:nvSpPr>
        <p:spPr>
          <a:xfrm>
            <a:off x="8899901" y="4950393"/>
            <a:ext cx="7198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Pade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Fenner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Grier,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Thierauf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(‘20)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5D742-420D-D302-8406-67C82ECCA09C}"/>
              </a:ext>
            </a:extLst>
          </p:cNvPr>
          <p:cNvSpPr txBox="1"/>
          <p:nvPr/>
        </p:nvSpPr>
        <p:spPr>
          <a:xfrm>
            <a:off x="10640876" y="5371263"/>
            <a:ext cx="8051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Rosenthal (‘20)</a:t>
            </a:r>
          </a:p>
        </p:txBody>
      </p:sp>
    </p:spTree>
    <p:extLst>
      <p:ext uri="{BB962C8B-B14F-4D97-AF65-F5344CB8AC3E}">
        <p14:creationId xmlns:p14="http://schemas.microsoft.com/office/powerpoint/2010/main" val="35144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AC67FC0-DEEC-E932-C80A-0B9345375CF1}"/>
              </a:ext>
            </a:extLst>
          </p:cNvPr>
          <p:cNvSpPr/>
          <p:nvPr/>
        </p:nvSpPr>
        <p:spPr>
          <a:xfrm>
            <a:off x="614770" y="2805192"/>
            <a:ext cx="11380918" cy="368768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63584-6FEE-C1C5-F4C7-D8A16075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spectrum vs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96410-14F0-7FE7-576F-7C76C5E02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1157"/>
                <a:ext cx="10515600" cy="979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The Fourier spectrum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acc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of a Boolean function encodes extremely useful information about its complexity.</a:t>
                </a:r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96410-14F0-7FE7-576F-7C76C5E02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1157"/>
                <a:ext cx="10515600" cy="979568"/>
              </a:xfrm>
              <a:blipFill>
                <a:blip r:embed="rId2"/>
                <a:stretch>
                  <a:fillRect l="-1086" t="-66667" b="-5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2609264-CEFA-0A18-CF3C-760F62A83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230" y="4221296"/>
            <a:ext cx="5080000" cy="2070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59CFFF-E171-D35F-D7A1-F8015ECBA362}"/>
                  </a:ext>
                </a:extLst>
              </p:cNvPr>
              <p:cNvSpPr txBox="1"/>
              <p:nvPr/>
            </p:nvSpPr>
            <p:spPr>
              <a:xfrm>
                <a:off x="1278571" y="5134659"/>
                <a:ext cx="36994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Sum of squares of Fourier coefficients above level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59CFFF-E171-D35F-D7A1-F8015ECB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71" y="5134659"/>
                <a:ext cx="3699449" cy="646331"/>
              </a:xfrm>
              <a:prstGeom prst="rect">
                <a:avLst/>
              </a:prstGeom>
              <a:blipFill>
                <a:blip r:embed="rId4"/>
                <a:stretch>
                  <a:fillRect l="-1365" t="-3846" r="-204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0BE9DD-A40F-C5F7-904C-0D9F4A86D73D}"/>
              </a:ext>
            </a:extLst>
          </p:cNvPr>
          <p:cNvCxnSpPr>
            <a:cxnSpLocks/>
          </p:cNvCxnSpPr>
          <p:nvPr/>
        </p:nvCxnSpPr>
        <p:spPr>
          <a:xfrm flipV="1">
            <a:off x="2237035" y="4707665"/>
            <a:ext cx="0" cy="3978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2DDF1E-010E-A505-13BF-01F322C5FD3D}"/>
                  </a:ext>
                </a:extLst>
              </p:cNvPr>
              <p:cNvSpPr txBox="1"/>
              <p:nvPr/>
            </p:nvSpPr>
            <p:spPr>
              <a:xfrm>
                <a:off x="838199" y="2940130"/>
                <a:ext cx="10739031" cy="1767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C00000"/>
                    </a:solidFill>
                  </a:rPr>
                  <a:t>Linial-Nisan-Mansour (LMN)</a:t>
                </a:r>
                <a:r>
                  <a:rPr lang="en-US" sz="2600" dirty="0"/>
                  <a:t>: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/>
                  <a:t> is computable by depth-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size-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/>
                  <a:t> AC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 circuit, then its Fourier spectrum concentrates on low degree coefficients: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sz="2600" dirty="0"/>
                  <a:t> 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2DDF1E-010E-A505-13BF-01F322C5F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940130"/>
                <a:ext cx="10739031" cy="1767535"/>
              </a:xfrm>
              <a:prstGeom prst="rect">
                <a:avLst/>
              </a:prstGeom>
              <a:blipFill>
                <a:blip r:embed="rId5"/>
                <a:stretch>
                  <a:fillRect l="-945" t="-285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F6350-C25A-DA9E-19DA-703645890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FD05-E413-C619-BFF8-143F56F8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spectrum vs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0B40-4338-109F-5761-5030E9CFC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Consequences of LMN Theorem: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600" b="1" dirty="0"/>
              <a:t>Lower bounds</a:t>
            </a:r>
            <a:r>
              <a:rPr lang="en-US" sz="2600" dirty="0"/>
              <a:t>: AC</a:t>
            </a:r>
            <a:r>
              <a:rPr lang="en-US" sz="2600" baseline="30000" dirty="0"/>
              <a:t>0</a:t>
            </a:r>
            <a:r>
              <a:rPr lang="en-US" sz="2600" dirty="0"/>
              <a:t> functions cannot approximate Parity function</a:t>
            </a:r>
          </a:p>
          <a:p>
            <a:r>
              <a:rPr lang="en-US" sz="2600" b="1" dirty="0" err="1"/>
              <a:t>Pseudorandomness</a:t>
            </a:r>
            <a:r>
              <a:rPr lang="en-US" sz="2600" dirty="0"/>
              <a:t>: AC</a:t>
            </a:r>
            <a:r>
              <a:rPr lang="en-US" sz="2600" baseline="30000" dirty="0"/>
              <a:t>0</a:t>
            </a:r>
            <a:r>
              <a:rPr lang="en-US" sz="2600" dirty="0"/>
              <a:t> functions cannot be pseudorandom</a:t>
            </a:r>
            <a:endParaRPr lang="en-US" sz="2600" b="1" dirty="0"/>
          </a:p>
          <a:p>
            <a:r>
              <a:rPr lang="en-US" sz="2600" b="1" dirty="0"/>
              <a:t>Learning theory</a:t>
            </a:r>
            <a:r>
              <a:rPr lang="en-US" sz="2600" dirty="0"/>
              <a:t>: AC</a:t>
            </a:r>
            <a:r>
              <a:rPr lang="en-US" sz="2600" baseline="30000" dirty="0"/>
              <a:t>0</a:t>
            </a:r>
            <a:r>
              <a:rPr lang="en-US" sz="2600" dirty="0"/>
              <a:t> functions can be learned in </a:t>
            </a:r>
            <a:r>
              <a:rPr lang="en-US" sz="2600" dirty="0" err="1"/>
              <a:t>quasipolynomial</a:t>
            </a:r>
            <a:r>
              <a:rPr lang="en-US" sz="2600" dirty="0"/>
              <a:t> time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FBE6E3-333B-4255-8571-FBB6D02B9D30}"/>
                  </a:ext>
                </a:extLst>
              </p:cNvPr>
              <p:cNvSpPr txBox="1"/>
              <p:nvPr/>
            </p:nvSpPr>
            <p:spPr>
              <a:xfrm>
                <a:off x="10298737" y="6189663"/>
                <a:ext cx="254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FBE6E3-333B-4255-8571-FBB6D02B9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737" y="6189663"/>
                <a:ext cx="254000" cy="369332"/>
              </a:xfrm>
              <a:prstGeom prst="rect">
                <a:avLst/>
              </a:prstGeom>
              <a:blipFill>
                <a:blip r:embed="rId2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C939B1B-F5F5-4048-D79B-B53F729EE757}"/>
              </a:ext>
            </a:extLst>
          </p:cNvPr>
          <p:cNvSpPr txBox="1"/>
          <p:nvPr/>
        </p:nvSpPr>
        <p:spPr>
          <a:xfrm>
            <a:off x="838200" y="4903759"/>
            <a:ext cx="584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Is there a quantum analogue of LMN Theorem for quantum circuits?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0BCB18-7FBF-6268-3617-D79917C79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230" y="4221296"/>
            <a:ext cx="5080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5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2A4E-CBD0-030F-DD22-179A7EFB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Quantum LMN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90F4-542D-C46F-8081-71688CEF2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introduce the notion of the </a:t>
            </a:r>
            <a:r>
              <a:rPr lang="en-US" b="1" dirty="0">
                <a:solidFill>
                  <a:srgbClr val="C00000"/>
                </a:solidFill>
              </a:rPr>
              <a:t>Pauli spectrum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a quantum circuit, which is a quantum analogue of the Fourier spectrum</a:t>
            </a:r>
            <a:r>
              <a:rPr lang="en-US" i="1" dirty="0"/>
              <a:t> </a:t>
            </a:r>
            <a:r>
              <a:rPr lang="en-US" dirty="0"/>
              <a:t>of a Boolean function. 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Result #1</a:t>
            </a:r>
            <a:r>
              <a:rPr lang="en-US" dirty="0"/>
              <a:t>: Pauli spectrum of QAC</a:t>
            </a:r>
            <a:r>
              <a:rPr lang="en-US" baseline="30000" dirty="0"/>
              <a:t>0</a:t>
            </a:r>
            <a:r>
              <a:rPr lang="en-US" dirty="0"/>
              <a:t> circuits (with few ancilla) are highly </a:t>
            </a:r>
            <a:r>
              <a:rPr lang="en-US" i="1" dirty="0"/>
              <a:t>concentrated</a:t>
            </a:r>
            <a:r>
              <a:rPr lang="en-US" dirty="0"/>
              <a:t> on the low-degree components.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Corollary</a:t>
            </a:r>
            <a:r>
              <a:rPr lang="en-US" dirty="0"/>
              <a:t>: QAC</a:t>
            </a:r>
            <a:r>
              <a:rPr lang="en-US" baseline="30000" dirty="0"/>
              <a:t>0</a:t>
            </a:r>
            <a:r>
              <a:rPr lang="en-US" dirty="0"/>
              <a:t> circuits with few ancilla cannot approximate PARITY or MAJORITY.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Result #2</a:t>
            </a:r>
            <a:r>
              <a:rPr lang="en-US" b="1" dirty="0"/>
              <a:t>: </a:t>
            </a:r>
            <a:r>
              <a:rPr lang="en-US" dirty="0"/>
              <a:t>Quantum circuits with concentrated Pauli spectrum can be learned sample-efficiently.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DEC36-8B0F-416E-B806-F58DE110CC90}"/>
              </a:ext>
            </a:extLst>
          </p:cNvPr>
          <p:cNvSpPr txBox="1"/>
          <p:nvPr/>
        </p:nvSpPr>
        <p:spPr>
          <a:xfrm>
            <a:off x="7373319" y="827851"/>
            <a:ext cx="6098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Nadimpalli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Parham, Vasconcelos, Y. ‘24) </a:t>
            </a:r>
          </a:p>
        </p:txBody>
      </p:sp>
    </p:spTree>
    <p:extLst>
      <p:ext uri="{BB962C8B-B14F-4D97-AF65-F5344CB8AC3E}">
        <p14:creationId xmlns:p14="http://schemas.microsoft.com/office/powerpoint/2010/main" val="23708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D172D-E480-2DFA-92FB-7ED5890EA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B624-C335-C2BD-E39D-10C5664B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(classical) circuit lower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A5DD8-D21D-8875-A6F2-C2346D477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36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Failure:</a:t>
            </a:r>
          </a:p>
          <a:p>
            <a:r>
              <a:rPr lang="en-US" sz="2600" dirty="0"/>
              <a:t>Don’t know how to prove depth-4 neural networks (TC</a:t>
            </a:r>
            <a:r>
              <a:rPr lang="en-US" sz="2600" baseline="30000" dirty="0"/>
              <a:t>0 </a:t>
            </a:r>
            <a:r>
              <a:rPr lang="en-US" sz="2600" dirty="0"/>
              <a:t>circuits) can’t compute all functions in NEXP.</a:t>
            </a:r>
          </a:p>
          <a:p>
            <a:r>
              <a:rPr lang="en-US" sz="2600" dirty="0"/>
              <a:t>Don’t know how to prove NP requires circuits bigger than n</a:t>
            </a:r>
            <a:r>
              <a:rPr lang="en-US" sz="2600" baseline="30000" dirty="0"/>
              <a:t>1.001</a:t>
            </a:r>
            <a:r>
              <a:rPr lang="en-US" sz="2600" dirty="0"/>
              <a:t>-size.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1D83E4-61A3-21DF-B053-2286FE6D8566}"/>
              </a:ext>
            </a:extLst>
          </p:cNvPr>
          <p:cNvSpPr txBox="1">
            <a:spLocks/>
          </p:cNvSpPr>
          <p:nvPr/>
        </p:nvSpPr>
        <p:spPr>
          <a:xfrm>
            <a:off x="838200" y="4411943"/>
            <a:ext cx="10515600" cy="313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rgbClr val="C00000"/>
                </a:solidFill>
              </a:rPr>
              <a:t>Barriers</a:t>
            </a:r>
            <a:r>
              <a:rPr lang="en-US" sz="2600" dirty="0"/>
              <a:t>: can’t prove lower bounds using</a:t>
            </a:r>
          </a:p>
          <a:p>
            <a:r>
              <a:rPr lang="en-US" sz="2600" dirty="0"/>
              <a:t>Relativizing proofs </a:t>
            </a:r>
          </a:p>
          <a:p>
            <a:r>
              <a:rPr lang="en-US" sz="2600" dirty="0"/>
              <a:t>Natural proofs </a:t>
            </a:r>
          </a:p>
          <a:p>
            <a:r>
              <a:rPr lang="en-US" sz="2600" dirty="0"/>
              <a:t>Algebraizing proofs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93FC4-8766-1E11-86A4-FED3E0CFEF22}"/>
              </a:ext>
            </a:extLst>
          </p:cNvPr>
          <p:cNvSpPr txBox="1"/>
          <p:nvPr/>
        </p:nvSpPr>
        <p:spPr>
          <a:xfrm>
            <a:off x="9589576" y="5077462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(Baker-Gill-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Solovay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‘79)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1972A-6C23-7C0A-CB35-9659260D61F3}"/>
              </a:ext>
            </a:extLst>
          </p:cNvPr>
          <p:cNvSpPr txBox="1"/>
          <p:nvPr/>
        </p:nvSpPr>
        <p:spPr>
          <a:xfrm>
            <a:off x="9667068" y="5562291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Razborov-Rudich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‘94)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75DF2-C98C-659A-A2B3-26BD893D00BB}"/>
              </a:ext>
            </a:extLst>
          </p:cNvPr>
          <p:cNvSpPr txBox="1"/>
          <p:nvPr/>
        </p:nvSpPr>
        <p:spPr>
          <a:xfrm>
            <a:off x="9310607" y="5980113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(Aaronson-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Wigderson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‘09)</a:t>
            </a:r>
          </a:p>
        </p:txBody>
      </p:sp>
    </p:spTree>
    <p:extLst>
      <p:ext uri="{BB962C8B-B14F-4D97-AF65-F5344CB8AC3E}">
        <p14:creationId xmlns:p14="http://schemas.microsoft.com/office/powerpoint/2010/main" val="31703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3E4F-00D3-522F-3364-8059E087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4E23D-8D29-A50C-E8B9-E990B2AF28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25603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Single-qubit Pauli matrices: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dirty="0"/>
                  <a:t> 	</a:t>
                </a: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r>
                  <a:rPr lang="en-US" sz="2600" dirty="0"/>
                  <a:t>	</a:t>
                </a: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r>
                  <a:rPr lang="en-US" sz="2600" dirty="0"/>
                  <a:t>	</a:t>
                </a: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-qubit Pauli matrices: tensor product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single-qubit Pauli matrices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4E23D-8D29-A50C-E8B9-E990B2AF28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2560395"/>
              </a:xfrm>
              <a:blipFill>
                <a:blip r:embed="rId2"/>
                <a:stretch>
                  <a:fillRect l="-1086" t="-3448" r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073F5B-7F67-D009-B461-7AE817191D05}"/>
                  </a:ext>
                </a:extLst>
              </p:cNvPr>
              <p:cNvSpPr txBox="1"/>
              <p:nvPr/>
            </p:nvSpPr>
            <p:spPr>
              <a:xfrm>
                <a:off x="838200" y="4386019"/>
                <a:ext cx="10515600" cy="1907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C00000"/>
                    </a:solidFill>
                  </a:rPr>
                  <a:t>Linear algebra fact</a:t>
                </a:r>
                <a:r>
                  <a:rPr lang="en-US" sz="2600" dirty="0"/>
                  <a:t>: every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-qubit matrix is a linear combination of 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-qubit Pauli matrices.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⊗⋯⊗</m:t>
                      </m:r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073F5B-7F67-D009-B461-7AE817191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86019"/>
                <a:ext cx="10515600" cy="1907830"/>
              </a:xfrm>
              <a:prstGeom prst="rect">
                <a:avLst/>
              </a:prstGeom>
              <a:blipFill>
                <a:blip r:embed="rId3"/>
                <a:stretch>
                  <a:fillRect l="-1086" t="-32450" b="-100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2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0081F8-6006-4B4C-FB82-30563C2AA901}"/>
              </a:ext>
            </a:extLst>
          </p:cNvPr>
          <p:cNvCxnSpPr>
            <a:cxnSpLocks/>
          </p:cNvCxnSpPr>
          <p:nvPr/>
        </p:nvCxnSpPr>
        <p:spPr>
          <a:xfrm>
            <a:off x="6867032" y="3490605"/>
            <a:ext cx="40557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644F06-4896-6964-2FD8-519D22527FD8}"/>
              </a:ext>
            </a:extLst>
          </p:cNvPr>
          <p:cNvCxnSpPr/>
          <p:nvPr/>
        </p:nvCxnSpPr>
        <p:spPr>
          <a:xfrm>
            <a:off x="6867032" y="3871606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8AA12ED-8442-CA54-9CCF-8F25EB2AFB73}"/>
              </a:ext>
            </a:extLst>
          </p:cNvPr>
          <p:cNvCxnSpPr/>
          <p:nvPr/>
        </p:nvCxnSpPr>
        <p:spPr>
          <a:xfrm>
            <a:off x="6867032" y="4285943"/>
            <a:ext cx="2324099" cy="81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636A94F-00B5-9DD4-4544-0696FABA219D}"/>
              </a:ext>
            </a:extLst>
          </p:cNvPr>
          <p:cNvSpPr/>
          <p:nvPr/>
        </p:nvSpPr>
        <p:spPr>
          <a:xfrm>
            <a:off x="7857632" y="3365396"/>
            <a:ext cx="2158538" cy="207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F385D5-B5CB-B215-CEDE-54137A55E9F0}"/>
              </a:ext>
            </a:extLst>
          </p:cNvPr>
          <p:cNvCxnSpPr>
            <a:cxnSpLocks/>
          </p:cNvCxnSpPr>
          <p:nvPr/>
        </p:nvCxnSpPr>
        <p:spPr>
          <a:xfrm>
            <a:off x="8393414" y="3871606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611361-955B-442E-6C74-6E8D172A4342}"/>
              </a:ext>
            </a:extLst>
          </p:cNvPr>
          <p:cNvCxnSpPr>
            <a:cxnSpLocks/>
          </p:cNvCxnSpPr>
          <p:nvPr/>
        </p:nvCxnSpPr>
        <p:spPr>
          <a:xfrm>
            <a:off x="9657857" y="4281373"/>
            <a:ext cx="1264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107ACE7-FBE2-8252-F6B5-44DEBBA4A136}"/>
              </a:ext>
            </a:extLst>
          </p:cNvPr>
          <p:cNvCxnSpPr>
            <a:cxnSpLocks/>
          </p:cNvCxnSpPr>
          <p:nvPr/>
        </p:nvCxnSpPr>
        <p:spPr>
          <a:xfrm>
            <a:off x="9657857" y="3871606"/>
            <a:ext cx="1264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E0FE5D0-BCDC-D6EB-EFD4-879E6801644C}"/>
              </a:ext>
            </a:extLst>
          </p:cNvPr>
          <p:cNvCxnSpPr/>
          <p:nvPr/>
        </p:nvCxnSpPr>
        <p:spPr>
          <a:xfrm flipV="1">
            <a:off x="6863367" y="5223769"/>
            <a:ext cx="2902983" cy="4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78B4B6F-9B78-9B5E-2060-CFD0D410376C}"/>
              </a:ext>
            </a:extLst>
          </p:cNvPr>
          <p:cNvCxnSpPr>
            <a:cxnSpLocks/>
          </p:cNvCxnSpPr>
          <p:nvPr/>
        </p:nvCxnSpPr>
        <p:spPr>
          <a:xfrm>
            <a:off x="9654192" y="5223769"/>
            <a:ext cx="12685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BD7AB0B-CEFB-8DD8-BE21-B7B26FAADB44}"/>
                  </a:ext>
                </a:extLst>
              </p:cNvPr>
              <p:cNvSpPr txBox="1"/>
              <p:nvPr/>
            </p:nvSpPr>
            <p:spPr>
              <a:xfrm>
                <a:off x="8631403" y="4100480"/>
                <a:ext cx="555172" cy="5343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BD7AB0B-CEFB-8DD8-BE21-B7B26FAAD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403" y="4100480"/>
                <a:ext cx="555172" cy="534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72ED190-1612-B90E-AB98-C8446C53F09F}"/>
              </a:ext>
            </a:extLst>
          </p:cNvPr>
          <p:cNvCxnSpPr>
            <a:cxnSpLocks/>
          </p:cNvCxnSpPr>
          <p:nvPr/>
        </p:nvCxnSpPr>
        <p:spPr>
          <a:xfrm flipV="1">
            <a:off x="6868534" y="4732579"/>
            <a:ext cx="3069148" cy="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FD423C-98B1-2B88-634A-5670B823D4F0}"/>
              </a:ext>
            </a:extLst>
          </p:cNvPr>
          <p:cNvCxnSpPr>
            <a:cxnSpLocks/>
          </p:cNvCxnSpPr>
          <p:nvPr/>
        </p:nvCxnSpPr>
        <p:spPr>
          <a:xfrm>
            <a:off x="9973986" y="4747390"/>
            <a:ext cx="9487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412736-5FA2-9301-68ED-793D47CD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Pauli spectrum of quantum 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62C21-B0E9-E5EC-D24E-1BF31B52E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308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 = quantum circuit with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input qubits,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/>
                  <a:t> ancilla qubits, and 1 output qubit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62C21-B0E9-E5EC-D24E-1BF31B52E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30873"/>
              </a:xfrm>
              <a:blipFill>
                <a:blip r:embed="rId3"/>
                <a:stretch>
                  <a:fillRect l="-362" t="-16279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412078-AE84-4FFF-8AC9-19AAAB0EB578}"/>
              </a:ext>
            </a:extLst>
          </p:cNvPr>
          <p:cNvCxnSpPr>
            <a:cxnSpLocks/>
          </p:cNvCxnSpPr>
          <p:nvPr/>
        </p:nvCxnSpPr>
        <p:spPr>
          <a:xfrm>
            <a:off x="2887252" y="3490922"/>
            <a:ext cx="40557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4E4086-F6CF-8E79-DCE5-D3F6A78A5684}"/>
              </a:ext>
            </a:extLst>
          </p:cNvPr>
          <p:cNvCxnSpPr/>
          <p:nvPr/>
        </p:nvCxnSpPr>
        <p:spPr>
          <a:xfrm>
            <a:off x="2887252" y="387192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D96498-32B8-3AC8-834B-E17C55ABBFFB}"/>
              </a:ext>
            </a:extLst>
          </p:cNvPr>
          <p:cNvCxnSpPr/>
          <p:nvPr/>
        </p:nvCxnSpPr>
        <p:spPr>
          <a:xfrm>
            <a:off x="2887252" y="4286260"/>
            <a:ext cx="2324099" cy="81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C557792-2A16-AFE7-F63B-6913D34F8840}"/>
              </a:ext>
            </a:extLst>
          </p:cNvPr>
          <p:cNvSpPr/>
          <p:nvPr/>
        </p:nvSpPr>
        <p:spPr>
          <a:xfrm>
            <a:off x="3877852" y="3365713"/>
            <a:ext cx="2158538" cy="207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3CA13D-848D-C54A-64BE-42B62B8FE900}"/>
              </a:ext>
            </a:extLst>
          </p:cNvPr>
          <p:cNvCxnSpPr>
            <a:cxnSpLocks/>
          </p:cNvCxnSpPr>
          <p:nvPr/>
        </p:nvCxnSpPr>
        <p:spPr>
          <a:xfrm>
            <a:off x="4413634" y="387192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81C9D8-4887-C6CE-36C1-5B02273DC225}"/>
              </a:ext>
            </a:extLst>
          </p:cNvPr>
          <p:cNvCxnSpPr>
            <a:cxnSpLocks/>
          </p:cNvCxnSpPr>
          <p:nvPr/>
        </p:nvCxnSpPr>
        <p:spPr>
          <a:xfrm>
            <a:off x="5678077" y="4281690"/>
            <a:ext cx="1264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10D1A4-F631-4442-E7F8-9E54D411D9C7}"/>
              </a:ext>
            </a:extLst>
          </p:cNvPr>
          <p:cNvCxnSpPr>
            <a:cxnSpLocks/>
          </p:cNvCxnSpPr>
          <p:nvPr/>
        </p:nvCxnSpPr>
        <p:spPr>
          <a:xfrm>
            <a:off x="5678077" y="3871923"/>
            <a:ext cx="1264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792FEE-DA47-1BB2-21F0-BF3B1E7EE826}"/>
              </a:ext>
            </a:extLst>
          </p:cNvPr>
          <p:cNvCxnSpPr/>
          <p:nvPr/>
        </p:nvCxnSpPr>
        <p:spPr>
          <a:xfrm flipV="1">
            <a:off x="2883587" y="5224086"/>
            <a:ext cx="2902983" cy="4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DDD8DC-BFF6-D5F3-2578-83050A540AF7}"/>
              </a:ext>
            </a:extLst>
          </p:cNvPr>
          <p:cNvCxnSpPr>
            <a:cxnSpLocks/>
          </p:cNvCxnSpPr>
          <p:nvPr/>
        </p:nvCxnSpPr>
        <p:spPr>
          <a:xfrm>
            <a:off x="5674412" y="5224086"/>
            <a:ext cx="12685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8DC166A3-ADE2-6409-3585-4B2CF0B48648}"/>
              </a:ext>
            </a:extLst>
          </p:cNvPr>
          <p:cNvSpPr/>
          <p:nvPr/>
        </p:nvSpPr>
        <p:spPr>
          <a:xfrm>
            <a:off x="2176992" y="3490922"/>
            <a:ext cx="266700" cy="803479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034DCDC0-2E27-A76E-C8C4-B9C6A9503E59}"/>
              </a:ext>
            </a:extLst>
          </p:cNvPr>
          <p:cNvSpPr/>
          <p:nvPr/>
        </p:nvSpPr>
        <p:spPr>
          <a:xfrm>
            <a:off x="2176992" y="4660635"/>
            <a:ext cx="266700" cy="646332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13555F-A36D-9D38-B1A9-684501B3B3D2}"/>
                  </a:ext>
                </a:extLst>
              </p:cNvPr>
              <p:cNvSpPr txBox="1"/>
              <p:nvPr/>
            </p:nvSpPr>
            <p:spPr>
              <a:xfrm>
                <a:off x="602007" y="3548757"/>
                <a:ext cx="1651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input </a:t>
                </a:r>
              </a:p>
              <a:p>
                <a:pPr algn="ctr"/>
                <a:r>
                  <a:rPr lang="en-US" sz="1800" dirty="0"/>
                  <a:t>qubits</a:t>
                </a:r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13555F-A36D-9D38-B1A9-684501B3B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07" y="3548757"/>
                <a:ext cx="1651000" cy="646331"/>
              </a:xfrm>
              <a:prstGeom prst="rect">
                <a:avLst/>
              </a:prstGeom>
              <a:blipFill>
                <a:blip r:embed="rId4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F5EF64-52E0-4C1D-CAFC-7269ADF45C29}"/>
                  </a:ext>
                </a:extLst>
              </p:cNvPr>
              <p:cNvSpPr txBox="1"/>
              <p:nvPr/>
            </p:nvSpPr>
            <p:spPr>
              <a:xfrm>
                <a:off x="612009" y="4692391"/>
                <a:ext cx="1651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ancilla</a:t>
                </a:r>
              </a:p>
              <a:p>
                <a:pPr algn="ctr"/>
                <a:r>
                  <a:rPr lang="en-US" sz="1800" dirty="0"/>
                  <a:t>qubits</a:t>
                </a:r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F5EF64-52E0-4C1D-CAFC-7269ADF45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9" y="4692391"/>
                <a:ext cx="1651000" cy="646331"/>
              </a:xfrm>
              <a:prstGeom prst="rect">
                <a:avLst/>
              </a:prstGeom>
              <a:blipFill>
                <a:blip r:embed="rId5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AF130C-4168-425E-14DB-D3FEC324D6F8}"/>
              </a:ext>
            </a:extLst>
          </p:cNvPr>
          <p:cNvCxnSpPr>
            <a:cxnSpLocks/>
          </p:cNvCxnSpPr>
          <p:nvPr/>
        </p:nvCxnSpPr>
        <p:spPr>
          <a:xfrm flipH="1">
            <a:off x="7419942" y="2974716"/>
            <a:ext cx="1186031" cy="3236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7E9413E-B23D-C852-D0B0-5DD768CBD4E5}"/>
              </a:ext>
            </a:extLst>
          </p:cNvPr>
          <p:cNvSpPr txBox="1"/>
          <p:nvPr/>
        </p:nvSpPr>
        <p:spPr>
          <a:xfrm>
            <a:off x="8216500" y="2780942"/>
            <a:ext cx="233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Output qubit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E7F656-78AF-8002-203A-F2EFD5AB9B14}"/>
                  </a:ext>
                </a:extLst>
              </p:cNvPr>
              <p:cNvSpPr txBox="1"/>
              <p:nvPr/>
            </p:nvSpPr>
            <p:spPr>
              <a:xfrm>
                <a:off x="4651623" y="4100797"/>
                <a:ext cx="555172" cy="5343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E7F656-78AF-8002-203A-F2EFD5AB9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23" y="4100797"/>
                <a:ext cx="555172" cy="534377"/>
              </a:xfrm>
              <a:prstGeom prst="rect">
                <a:avLst/>
              </a:prstGeom>
              <a:blipFill>
                <a:blip r:embed="rId6"/>
                <a:stretch>
                  <a:fillRect l="-6818" r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3F5C13-1FDF-640A-FFCE-0E80A26E3541}"/>
                  </a:ext>
                </a:extLst>
              </p:cNvPr>
              <p:cNvSpPr txBox="1"/>
              <p:nvPr/>
            </p:nvSpPr>
            <p:spPr>
              <a:xfrm>
                <a:off x="2421396" y="4589169"/>
                <a:ext cx="4673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⟨0|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3F5C13-1FDF-640A-FFCE-0E80A26E3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96" y="4589169"/>
                <a:ext cx="467358" cy="369332"/>
              </a:xfrm>
              <a:prstGeom prst="rect">
                <a:avLst/>
              </a:prstGeom>
              <a:blipFill>
                <a:blip r:embed="rId7"/>
                <a:stretch>
                  <a:fillRect l="-789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181E16-0194-BE7D-34D1-F8BE386F5D4A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2888754" y="4763892"/>
            <a:ext cx="3069148" cy="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C2989B-9E4C-016F-5884-A833D41548FD}"/>
              </a:ext>
            </a:extLst>
          </p:cNvPr>
          <p:cNvCxnSpPr>
            <a:cxnSpLocks/>
          </p:cNvCxnSpPr>
          <p:nvPr/>
        </p:nvCxnSpPr>
        <p:spPr>
          <a:xfrm>
            <a:off x="5994206" y="4747707"/>
            <a:ext cx="9487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7DF5FA-C8DC-1D01-B3F7-86E50DBE5982}"/>
                  </a:ext>
                </a:extLst>
              </p:cNvPr>
              <p:cNvSpPr txBox="1"/>
              <p:nvPr/>
            </p:nvSpPr>
            <p:spPr>
              <a:xfrm>
                <a:off x="2421396" y="4990425"/>
                <a:ext cx="4673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⟨0|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7DF5FA-C8DC-1D01-B3F7-86E50DBE5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96" y="4990425"/>
                <a:ext cx="467358" cy="369332"/>
              </a:xfrm>
              <a:prstGeom prst="rect">
                <a:avLst/>
              </a:prstGeom>
              <a:blipFill>
                <a:blip r:embed="rId8"/>
                <a:stretch>
                  <a:fillRect l="-7895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9642F182-A41F-B776-D90A-3F23DE28DA28}"/>
              </a:ext>
            </a:extLst>
          </p:cNvPr>
          <p:cNvSpPr/>
          <p:nvPr/>
        </p:nvSpPr>
        <p:spPr>
          <a:xfrm>
            <a:off x="6710936" y="3196721"/>
            <a:ext cx="552529" cy="53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30E8FD-6DDE-B0F5-54F8-49CB433B50D7}"/>
                  </a:ext>
                </a:extLst>
              </p:cNvPr>
              <p:cNvSpPr txBox="1"/>
              <p:nvPr/>
            </p:nvSpPr>
            <p:spPr>
              <a:xfrm>
                <a:off x="6843050" y="3259581"/>
                <a:ext cx="33629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30E8FD-6DDE-B0F5-54F8-49CB433B5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50" y="3259581"/>
                <a:ext cx="33629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72C7451-FDA9-ED0C-4502-D8BB71D60B92}"/>
                  </a:ext>
                </a:extLst>
              </p:cNvPr>
              <p:cNvSpPr txBox="1"/>
              <p:nvPr/>
            </p:nvSpPr>
            <p:spPr>
              <a:xfrm>
                <a:off x="10922780" y="4541895"/>
                <a:ext cx="4673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72C7451-FDA9-ED0C-4502-D8BB71D60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780" y="4541895"/>
                <a:ext cx="467358" cy="369332"/>
              </a:xfrm>
              <a:prstGeom prst="rect">
                <a:avLst/>
              </a:prstGeom>
              <a:blipFill>
                <a:blip r:embed="rId10"/>
                <a:stretch>
                  <a:fillRect l="-1081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495755-DF8D-2DC4-EE8F-BCFFEB8DB6A2}"/>
                  </a:ext>
                </a:extLst>
              </p:cNvPr>
              <p:cNvSpPr txBox="1"/>
              <p:nvPr/>
            </p:nvSpPr>
            <p:spPr>
              <a:xfrm>
                <a:off x="10922780" y="5039103"/>
                <a:ext cx="4673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495755-DF8D-2DC4-EE8F-BCFFEB8DB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780" y="5039103"/>
                <a:ext cx="467358" cy="369332"/>
              </a:xfrm>
              <a:prstGeom prst="rect">
                <a:avLst/>
              </a:prstGeom>
              <a:blipFill>
                <a:blip r:embed="rId11"/>
                <a:stretch>
                  <a:fillRect l="-1081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24B53F-0D8F-6D6F-C39C-336772F899E2}"/>
                  </a:ext>
                </a:extLst>
              </p:cNvPr>
              <p:cNvSpPr txBox="1"/>
              <p:nvPr/>
            </p:nvSpPr>
            <p:spPr>
              <a:xfrm>
                <a:off x="838200" y="2433950"/>
                <a:ext cx="79565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The following diagram defines an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-qubit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600" dirty="0"/>
                  <a:t>:</a:t>
                </a: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24B53F-0D8F-6D6F-C39C-336772F89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3950"/>
                <a:ext cx="7956507" cy="492443"/>
              </a:xfrm>
              <a:prstGeom prst="rect">
                <a:avLst/>
              </a:prstGeom>
              <a:blipFill>
                <a:blip r:embed="rId12"/>
                <a:stretch>
                  <a:fillRect l="-1435" t="-10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2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7" grpId="0" animBg="1"/>
      <p:bldP spid="14" grpId="0" animBg="1"/>
      <p:bldP spid="15" grpId="0" animBg="1"/>
      <p:bldP spid="17" grpId="0"/>
      <p:bldP spid="18" grpId="0"/>
      <p:bldP spid="24" grpId="0"/>
      <p:bldP spid="27" grpId="0" animBg="1"/>
      <p:bldP spid="29" grpId="0"/>
      <p:bldP spid="36" grpId="0"/>
      <p:bldP spid="44" grpId="0" animBg="1"/>
      <p:bldP spid="45" grpId="0" animBg="1"/>
      <p:bldP spid="58" grpId="0"/>
      <p:bldP spid="59" grpId="0"/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F84F8-5C33-773D-6BB1-B785A926E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EAC7170-2CA5-CA31-FD26-95ED294D32A7}"/>
              </a:ext>
            </a:extLst>
          </p:cNvPr>
          <p:cNvCxnSpPr>
            <a:cxnSpLocks/>
          </p:cNvCxnSpPr>
          <p:nvPr/>
        </p:nvCxnSpPr>
        <p:spPr>
          <a:xfrm>
            <a:off x="6867032" y="3490605"/>
            <a:ext cx="40557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948FB35-EABD-E3EF-3E33-BE3B145CDC71}"/>
              </a:ext>
            </a:extLst>
          </p:cNvPr>
          <p:cNvCxnSpPr/>
          <p:nvPr/>
        </p:nvCxnSpPr>
        <p:spPr>
          <a:xfrm>
            <a:off x="6867032" y="3871606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B6F741-65F8-6052-514E-159A06125B64}"/>
              </a:ext>
            </a:extLst>
          </p:cNvPr>
          <p:cNvCxnSpPr/>
          <p:nvPr/>
        </p:nvCxnSpPr>
        <p:spPr>
          <a:xfrm>
            <a:off x="6867032" y="4285943"/>
            <a:ext cx="2324099" cy="81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6E3C2F4-4537-82F3-5CCF-1647D7697841}"/>
              </a:ext>
            </a:extLst>
          </p:cNvPr>
          <p:cNvSpPr/>
          <p:nvPr/>
        </p:nvSpPr>
        <p:spPr>
          <a:xfrm>
            <a:off x="7857632" y="3365396"/>
            <a:ext cx="2158538" cy="207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51516ED-EC67-1194-7F38-80537AB49A28}"/>
              </a:ext>
            </a:extLst>
          </p:cNvPr>
          <p:cNvCxnSpPr>
            <a:cxnSpLocks/>
          </p:cNvCxnSpPr>
          <p:nvPr/>
        </p:nvCxnSpPr>
        <p:spPr>
          <a:xfrm>
            <a:off x="8393414" y="3871606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437D37F-E808-C9C8-60FD-84F7A5C03C23}"/>
              </a:ext>
            </a:extLst>
          </p:cNvPr>
          <p:cNvCxnSpPr>
            <a:cxnSpLocks/>
          </p:cNvCxnSpPr>
          <p:nvPr/>
        </p:nvCxnSpPr>
        <p:spPr>
          <a:xfrm>
            <a:off x="9657857" y="4281373"/>
            <a:ext cx="1264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5CC8C43-AC55-F288-1A82-BA55AEDB41D3}"/>
              </a:ext>
            </a:extLst>
          </p:cNvPr>
          <p:cNvCxnSpPr>
            <a:cxnSpLocks/>
          </p:cNvCxnSpPr>
          <p:nvPr/>
        </p:nvCxnSpPr>
        <p:spPr>
          <a:xfrm>
            <a:off x="9657857" y="3871606"/>
            <a:ext cx="1264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B04ED0-AD2C-E550-6672-3F86B3BCC35D}"/>
              </a:ext>
            </a:extLst>
          </p:cNvPr>
          <p:cNvCxnSpPr/>
          <p:nvPr/>
        </p:nvCxnSpPr>
        <p:spPr>
          <a:xfrm flipV="1">
            <a:off x="6863367" y="5223769"/>
            <a:ext cx="2902983" cy="4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3743D39-FFB7-A057-873C-61FA4D022F0B}"/>
              </a:ext>
            </a:extLst>
          </p:cNvPr>
          <p:cNvCxnSpPr>
            <a:cxnSpLocks/>
          </p:cNvCxnSpPr>
          <p:nvPr/>
        </p:nvCxnSpPr>
        <p:spPr>
          <a:xfrm>
            <a:off x="9654192" y="5223769"/>
            <a:ext cx="12685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EB57DF8-2955-073F-31CC-BBBD8D2C7D92}"/>
                  </a:ext>
                </a:extLst>
              </p:cNvPr>
              <p:cNvSpPr txBox="1"/>
              <p:nvPr/>
            </p:nvSpPr>
            <p:spPr>
              <a:xfrm>
                <a:off x="8631403" y="4100480"/>
                <a:ext cx="555172" cy="5343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EB57DF8-2955-073F-31CC-BBBD8D2C7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403" y="4100480"/>
                <a:ext cx="555172" cy="534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EB7972-4831-B54E-FFDD-5B925D9F7E87}"/>
              </a:ext>
            </a:extLst>
          </p:cNvPr>
          <p:cNvCxnSpPr>
            <a:cxnSpLocks/>
          </p:cNvCxnSpPr>
          <p:nvPr/>
        </p:nvCxnSpPr>
        <p:spPr>
          <a:xfrm flipV="1">
            <a:off x="6868534" y="4732579"/>
            <a:ext cx="3069148" cy="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A8D5C5A-2E96-BE73-4ED5-A6A3ECEB9C5F}"/>
              </a:ext>
            </a:extLst>
          </p:cNvPr>
          <p:cNvCxnSpPr>
            <a:cxnSpLocks/>
          </p:cNvCxnSpPr>
          <p:nvPr/>
        </p:nvCxnSpPr>
        <p:spPr>
          <a:xfrm>
            <a:off x="9973986" y="4747390"/>
            <a:ext cx="9487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4D8D94A-FFBD-B6AC-D4A2-65CA99A7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Pauli spectrum of quantum 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93F88-C99B-90B6-DBAE-028B97DE3A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308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 = quantum circuit with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input qubits,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/>
                  <a:t> ancilla qubits, and 1 output qubit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93F88-C99B-90B6-DBAE-028B97DE3A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30873"/>
              </a:xfrm>
              <a:blipFill>
                <a:blip r:embed="rId3"/>
                <a:stretch>
                  <a:fillRect l="-362" t="-16279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BA52E0-9B9C-F853-09A1-5CEB1A38DA65}"/>
              </a:ext>
            </a:extLst>
          </p:cNvPr>
          <p:cNvCxnSpPr>
            <a:cxnSpLocks/>
          </p:cNvCxnSpPr>
          <p:nvPr/>
        </p:nvCxnSpPr>
        <p:spPr>
          <a:xfrm>
            <a:off x="2887252" y="3490922"/>
            <a:ext cx="40557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873B49-5B07-6EB0-1A6E-6594D843788E}"/>
              </a:ext>
            </a:extLst>
          </p:cNvPr>
          <p:cNvCxnSpPr/>
          <p:nvPr/>
        </p:nvCxnSpPr>
        <p:spPr>
          <a:xfrm>
            <a:off x="2887252" y="387192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FD98FB-623C-CC8C-8F63-F6F60EBFCC23}"/>
              </a:ext>
            </a:extLst>
          </p:cNvPr>
          <p:cNvCxnSpPr/>
          <p:nvPr/>
        </p:nvCxnSpPr>
        <p:spPr>
          <a:xfrm>
            <a:off x="2887252" y="4286260"/>
            <a:ext cx="2324099" cy="81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B73C399-FE42-3135-8BAA-A4850C3ABE5A}"/>
              </a:ext>
            </a:extLst>
          </p:cNvPr>
          <p:cNvSpPr/>
          <p:nvPr/>
        </p:nvSpPr>
        <p:spPr>
          <a:xfrm>
            <a:off x="3877852" y="3365713"/>
            <a:ext cx="2158538" cy="207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DFC6F5-E1B3-0D6F-233C-07ABE1BAE703}"/>
              </a:ext>
            </a:extLst>
          </p:cNvPr>
          <p:cNvCxnSpPr>
            <a:cxnSpLocks/>
          </p:cNvCxnSpPr>
          <p:nvPr/>
        </p:nvCxnSpPr>
        <p:spPr>
          <a:xfrm>
            <a:off x="4413634" y="387192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7A5B24-9776-CDEF-D00A-1074FEC73B22}"/>
              </a:ext>
            </a:extLst>
          </p:cNvPr>
          <p:cNvCxnSpPr>
            <a:cxnSpLocks/>
          </p:cNvCxnSpPr>
          <p:nvPr/>
        </p:nvCxnSpPr>
        <p:spPr>
          <a:xfrm>
            <a:off x="5678077" y="4281690"/>
            <a:ext cx="1264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D2C5CE-F6DA-FD95-CE57-3999E4E6069D}"/>
              </a:ext>
            </a:extLst>
          </p:cNvPr>
          <p:cNvCxnSpPr>
            <a:cxnSpLocks/>
          </p:cNvCxnSpPr>
          <p:nvPr/>
        </p:nvCxnSpPr>
        <p:spPr>
          <a:xfrm>
            <a:off x="5678077" y="3871923"/>
            <a:ext cx="1264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70718B-4C5A-CBF9-22E6-AC75564972D4}"/>
              </a:ext>
            </a:extLst>
          </p:cNvPr>
          <p:cNvCxnSpPr/>
          <p:nvPr/>
        </p:nvCxnSpPr>
        <p:spPr>
          <a:xfrm flipV="1">
            <a:off x="2883587" y="5224086"/>
            <a:ext cx="2902983" cy="4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2453E0-9777-6D97-48AC-EFD03E750366}"/>
              </a:ext>
            </a:extLst>
          </p:cNvPr>
          <p:cNvCxnSpPr>
            <a:cxnSpLocks/>
          </p:cNvCxnSpPr>
          <p:nvPr/>
        </p:nvCxnSpPr>
        <p:spPr>
          <a:xfrm>
            <a:off x="5674412" y="5224086"/>
            <a:ext cx="12685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9FB051B4-C304-F510-2D43-39FD904DC9E3}"/>
              </a:ext>
            </a:extLst>
          </p:cNvPr>
          <p:cNvSpPr/>
          <p:nvPr/>
        </p:nvSpPr>
        <p:spPr>
          <a:xfrm>
            <a:off x="2176992" y="3490922"/>
            <a:ext cx="266700" cy="803479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EF16B377-1C01-8A27-29AE-AC345274814E}"/>
              </a:ext>
            </a:extLst>
          </p:cNvPr>
          <p:cNvSpPr/>
          <p:nvPr/>
        </p:nvSpPr>
        <p:spPr>
          <a:xfrm>
            <a:off x="2176992" y="4660635"/>
            <a:ext cx="266700" cy="646332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9F1F5C-7200-0525-8692-892EE5109A75}"/>
                  </a:ext>
                </a:extLst>
              </p:cNvPr>
              <p:cNvSpPr txBox="1"/>
              <p:nvPr/>
            </p:nvSpPr>
            <p:spPr>
              <a:xfrm>
                <a:off x="602007" y="3548757"/>
                <a:ext cx="1651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input </a:t>
                </a:r>
              </a:p>
              <a:p>
                <a:pPr algn="ctr"/>
                <a:r>
                  <a:rPr lang="en-US" sz="1800" dirty="0"/>
                  <a:t>qubits</a:t>
                </a:r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9F1F5C-7200-0525-8692-892EE5109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07" y="3548757"/>
                <a:ext cx="1651000" cy="646331"/>
              </a:xfrm>
              <a:prstGeom prst="rect">
                <a:avLst/>
              </a:prstGeom>
              <a:blipFill>
                <a:blip r:embed="rId4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B8141A-942F-3ED1-D145-C9BBCA3D48E9}"/>
                  </a:ext>
                </a:extLst>
              </p:cNvPr>
              <p:cNvSpPr txBox="1"/>
              <p:nvPr/>
            </p:nvSpPr>
            <p:spPr>
              <a:xfrm>
                <a:off x="612009" y="4692391"/>
                <a:ext cx="1651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ancilla</a:t>
                </a:r>
              </a:p>
              <a:p>
                <a:pPr algn="ctr"/>
                <a:r>
                  <a:rPr lang="en-US" sz="1800" dirty="0"/>
                  <a:t>qubits</a:t>
                </a:r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B8141A-942F-3ED1-D145-C9BBCA3D4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9" y="4692391"/>
                <a:ext cx="1651000" cy="646331"/>
              </a:xfrm>
              <a:prstGeom prst="rect">
                <a:avLst/>
              </a:prstGeom>
              <a:blipFill>
                <a:blip r:embed="rId5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CE25B2-B94D-0771-1DAC-191935151533}"/>
              </a:ext>
            </a:extLst>
          </p:cNvPr>
          <p:cNvCxnSpPr>
            <a:cxnSpLocks/>
          </p:cNvCxnSpPr>
          <p:nvPr/>
        </p:nvCxnSpPr>
        <p:spPr>
          <a:xfrm flipH="1">
            <a:off x="7419942" y="2974716"/>
            <a:ext cx="1186031" cy="3236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BAF8899-128F-15CA-A763-4E7A508612C6}"/>
              </a:ext>
            </a:extLst>
          </p:cNvPr>
          <p:cNvSpPr txBox="1"/>
          <p:nvPr/>
        </p:nvSpPr>
        <p:spPr>
          <a:xfrm>
            <a:off x="8216500" y="2780942"/>
            <a:ext cx="233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Output qubit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615B18-7FC6-997C-8A65-8F9F6E86EB4A}"/>
                  </a:ext>
                </a:extLst>
              </p:cNvPr>
              <p:cNvSpPr txBox="1"/>
              <p:nvPr/>
            </p:nvSpPr>
            <p:spPr>
              <a:xfrm>
                <a:off x="4651623" y="4100797"/>
                <a:ext cx="555172" cy="5343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615B18-7FC6-997C-8A65-8F9F6E86E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23" y="4100797"/>
                <a:ext cx="555172" cy="534377"/>
              </a:xfrm>
              <a:prstGeom prst="rect">
                <a:avLst/>
              </a:prstGeom>
              <a:blipFill>
                <a:blip r:embed="rId6"/>
                <a:stretch>
                  <a:fillRect l="-6818" r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09E10D-2E0F-10AA-0208-AEE004E09FC4}"/>
                  </a:ext>
                </a:extLst>
              </p:cNvPr>
              <p:cNvSpPr txBox="1"/>
              <p:nvPr/>
            </p:nvSpPr>
            <p:spPr>
              <a:xfrm>
                <a:off x="2421396" y="4589169"/>
                <a:ext cx="4673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⟨0|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09E10D-2E0F-10AA-0208-AEE004E09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96" y="4589169"/>
                <a:ext cx="467358" cy="369332"/>
              </a:xfrm>
              <a:prstGeom prst="rect">
                <a:avLst/>
              </a:prstGeom>
              <a:blipFill>
                <a:blip r:embed="rId7"/>
                <a:stretch>
                  <a:fillRect l="-789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25A42C-14DA-7093-A6D5-365736132DAD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2888754" y="4763892"/>
            <a:ext cx="3069148" cy="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924147-D00A-C78D-EB5B-50BF850C504D}"/>
              </a:ext>
            </a:extLst>
          </p:cNvPr>
          <p:cNvCxnSpPr>
            <a:cxnSpLocks/>
          </p:cNvCxnSpPr>
          <p:nvPr/>
        </p:nvCxnSpPr>
        <p:spPr>
          <a:xfrm>
            <a:off x="5994206" y="4747707"/>
            <a:ext cx="9487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7DF7A1-C700-C8ED-B565-6EEA822C4324}"/>
                  </a:ext>
                </a:extLst>
              </p:cNvPr>
              <p:cNvSpPr txBox="1"/>
              <p:nvPr/>
            </p:nvSpPr>
            <p:spPr>
              <a:xfrm>
                <a:off x="2421396" y="4990425"/>
                <a:ext cx="4673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⟨0|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7DF7A1-C700-C8ED-B565-6EEA822C4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96" y="4990425"/>
                <a:ext cx="467358" cy="369332"/>
              </a:xfrm>
              <a:prstGeom prst="rect">
                <a:avLst/>
              </a:prstGeom>
              <a:blipFill>
                <a:blip r:embed="rId8"/>
                <a:stretch>
                  <a:fillRect l="-7895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70A914BE-796A-064A-4736-E5D6F6FC9E5F}"/>
              </a:ext>
            </a:extLst>
          </p:cNvPr>
          <p:cNvSpPr/>
          <p:nvPr/>
        </p:nvSpPr>
        <p:spPr>
          <a:xfrm>
            <a:off x="6710936" y="3196721"/>
            <a:ext cx="552529" cy="53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3B7D731-61DA-1D5F-81E4-576C2F081EFA}"/>
                  </a:ext>
                </a:extLst>
              </p:cNvPr>
              <p:cNvSpPr txBox="1"/>
              <p:nvPr/>
            </p:nvSpPr>
            <p:spPr>
              <a:xfrm>
                <a:off x="6843050" y="3259581"/>
                <a:ext cx="33629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3B7D731-61DA-1D5F-81E4-576C2F08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50" y="3259581"/>
                <a:ext cx="33629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01B4C7C-B141-2751-2AE7-431A134A0A0B}"/>
                  </a:ext>
                </a:extLst>
              </p:cNvPr>
              <p:cNvSpPr txBox="1"/>
              <p:nvPr/>
            </p:nvSpPr>
            <p:spPr>
              <a:xfrm>
                <a:off x="10922780" y="4541895"/>
                <a:ext cx="4673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01B4C7C-B141-2751-2AE7-431A134A0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780" y="4541895"/>
                <a:ext cx="467358" cy="369332"/>
              </a:xfrm>
              <a:prstGeom prst="rect">
                <a:avLst/>
              </a:prstGeom>
              <a:blipFill>
                <a:blip r:embed="rId10"/>
                <a:stretch>
                  <a:fillRect l="-1081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A800BBC-A6BC-FA33-37E8-EC8AF20C2127}"/>
                  </a:ext>
                </a:extLst>
              </p:cNvPr>
              <p:cNvSpPr txBox="1"/>
              <p:nvPr/>
            </p:nvSpPr>
            <p:spPr>
              <a:xfrm>
                <a:off x="10922780" y="5039103"/>
                <a:ext cx="4673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A800BBC-A6BC-FA33-37E8-EC8AF20C2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780" y="5039103"/>
                <a:ext cx="467358" cy="369332"/>
              </a:xfrm>
              <a:prstGeom prst="rect">
                <a:avLst/>
              </a:prstGeom>
              <a:blipFill>
                <a:blip r:embed="rId11"/>
                <a:stretch>
                  <a:fillRect l="-1081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B41FFA-1E2F-2F40-493E-6CD0DBFA5CF0}"/>
                  </a:ext>
                </a:extLst>
              </p:cNvPr>
              <p:cNvSpPr txBox="1"/>
              <p:nvPr/>
            </p:nvSpPr>
            <p:spPr>
              <a:xfrm>
                <a:off x="838200" y="2433950"/>
                <a:ext cx="79565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The following diagram defines an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-qubit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600" dirty="0"/>
                  <a:t>:</a:t>
                </a: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B41FFA-1E2F-2F40-493E-6CD0DBFA5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3950"/>
                <a:ext cx="7956507" cy="492443"/>
              </a:xfrm>
              <a:prstGeom prst="rect">
                <a:avLst/>
              </a:prstGeom>
              <a:blipFill>
                <a:blip r:embed="rId12"/>
                <a:stretch>
                  <a:fillRect l="-1435" t="-10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D21444-BFBD-0390-B367-6723411C60F1}"/>
              </a:ext>
            </a:extLst>
          </p:cNvPr>
          <p:cNvSpPr/>
          <p:nvPr/>
        </p:nvSpPr>
        <p:spPr>
          <a:xfrm>
            <a:off x="2497411" y="3047809"/>
            <a:ext cx="7378300" cy="34520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272D50-B5B6-F139-E212-900154D656AB}"/>
                  </a:ext>
                </a:extLst>
              </p:cNvPr>
              <p:cNvSpPr txBox="1"/>
              <p:nvPr/>
            </p:nvSpPr>
            <p:spPr>
              <a:xfrm>
                <a:off x="2807986" y="3325837"/>
                <a:ext cx="6958364" cy="2876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Pauli spectrum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:= Pauli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nary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Pauli coefficients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behaves similarly to Fourier coefficients of Boolean function!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272D50-B5B6-F139-E212-900154D6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986" y="3325837"/>
                <a:ext cx="6958364" cy="2876108"/>
              </a:xfrm>
              <a:prstGeom prst="rect">
                <a:avLst/>
              </a:prstGeom>
              <a:blipFill>
                <a:blip r:embed="rId13"/>
                <a:stretch>
                  <a:fillRect l="-1460" t="-19824" b="-2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447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659F205-6246-C726-22BD-60AA9BCD77B9}"/>
              </a:ext>
            </a:extLst>
          </p:cNvPr>
          <p:cNvSpPr/>
          <p:nvPr/>
        </p:nvSpPr>
        <p:spPr>
          <a:xfrm>
            <a:off x="527741" y="1601527"/>
            <a:ext cx="10972001" cy="489134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F8E5B-1090-72C4-D28D-A91C3B5E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LMN in few-ancilla setting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A3F0A-48E5-8AE2-DF20-95108F328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</a:rPr>
                  <a:t>Nadimpalli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 Parham, Vasconcelos, Y. ‘24)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computable by depth-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size-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QAC</a:t>
                </a:r>
                <a:r>
                  <a:rPr lang="en-US" baseline="30000" dirty="0"/>
                  <a:t>0</a:t>
                </a:r>
                <a:r>
                  <a:rPr lang="en-US" dirty="0"/>
                  <a:t> circuit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ancilla qubits, then its Pauli spectrum concentrates on low degree coefficients: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A3F0A-48E5-8AE2-DF20-95108F328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363353A4-2E91-33B9-181D-B4AB6420515B}"/>
              </a:ext>
            </a:extLst>
          </p:cNvPr>
          <p:cNvSpPr/>
          <p:nvPr/>
        </p:nvSpPr>
        <p:spPr>
          <a:xfrm rot="16200000">
            <a:off x="6545250" y="3302555"/>
            <a:ext cx="306422" cy="20084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CF23F-6344-3961-28A7-ECDFE52D95B5}"/>
              </a:ext>
            </a:extLst>
          </p:cNvPr>
          <p:cNvSpPr txBox="1"/>
          <p:nvPr/>
        </p:nvSpPr>
        <p:spPr>
          <a:xfrm>
            <a:off x="5903957" y="4610141"/>
            <a:ext cx="165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Resembles classical LMN!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3A2A8-5B04-6B67-4AA9-F95B930432C1}"/>
              </a:ext>
            </a:extLst>
          </p:cNvPr>
          <p:cNvSpPr txBox="1"/>
          <p:nvPr/>
        </p:nvSpPr>
        <p:spPr>
          <a:xfrm>
            <a:off x="7699188" y="5068243"/>
            <a:ext cx="1956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Exponential dependence on </a:t>
            </a:r>
            <a:br>
              <a:rPr lang="en-US" dirty="0"/>
            </a:br>
            <a:r>
              <a:rPr lang="en-US" dirty="0"/>
              <a:t># of ancilla qubits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AB6A23-3887-E697-8707-1DC761235145}"/>
              </a:ext>
            </a:extLst>
          </p:cNvPr>
          <p:cNvCxnSpPr>
            <a:cxnSpLocks/>
          </p:cNvCxnSpPr>
          <p:nvPr/>
        </p:nvCxnSpPr>
        <p:spPr>
          <a:xfrm flipH="1" flipV="1">
            <a:off x="8257125" y="4153543"/>
            <a:ext cx="375431" cy="7797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874FC9-EF00-3F38-221A-889B95E5D3D3}"/>
              </a:ext>
            </a:extLst>
          </p:cNvPr>
          <p:cNvCxnSpPr>
            <a:cxnSpLocks/>
          </p:cNvCxnSpPr>
          <p:nvPr/>
        </p:nvCxnSpPr>
        <p:spPr>
          <a:xfrm flipV="1">
            <a:off x="3378631" y="4153543"/>
            <a:ext cx="556245" cy="6044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E6765C-3B7A-D14E-86BF-F5582667444F}"/>
                  </a:ext>
                </a:extLst>
              </p:cNvPr>
              <p:cNvSpPr txBox="1"/>
              <p:nvPr/>
            </p:nvSpPr>
            <p:spPr>
              <a:xfrm>
                <a:off x="2249345" y="4807021"/>
                <a:ext cx="195626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Sum of squares of Pauli coefficients of degree greater than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E6765C-3B7A-D14E-86BF-F55826674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345" y="4807021"/>
                <a:ext cx="1956267" cy="1200329"/>
              </a:xfrm>
              <a:prstGeom prst="rect">
                <a:avLst/>
              </a:prstGeom>
              <a:blipFill>
                <a:blip r:embed="rId3"/>
                <a:stretch>
                  <a:fillRect t="-2105" r="-2581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4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92F4-3D08-18FE-4570-B90FF6CF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LMN in few-ancilla setting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7215A-78D3-9074-13F2-531C14E864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Consequences: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b="1" dirty="0"/>
                  <a:t>Lower bounds</a:t>
                </a:r>
                <a:r>
                  <a:rPr lang="en-US" sz="2600" dirty="0"/>
                  <a:t>: depth-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poly-size QAC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 circuits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/>
                  <a:t> ancilla qubits cannot approximate Parity or Majority functions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bits.</a:t>
                </a:r>
              </a:p>
              <a:p>
                <a:endParaRPr lang="en-US" sz="2600" dirty="0"/>
              </a:p>
              <a:p>
                <a:r>
                  <a:rPr lang="en-US" sz="2600" b="1" dirty="0"/>
                  <a:t>Learning theory:</a:t>
                </a:r>
                <a:r>
                  <a:rPr lang="en-US" sz="2600" dirty="0"/>
                  <a:t> depth-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poly-size QAC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ancilla qubits can be learned in </a:t>
                </a:r>
                <a:r>
                  <a:rPr lang="en-US" sz="2600" dirty="0" err="1"/>
                  <a:t>quasipolynomial</a:t>
                </a:r>
                <a:r>
                  <a:rPr lang="en-US" sz="2600" dirty="0"/>
                  <a:t> time. </a:t>
                </a:r>
                <a:endParaRPr lang="en-US" sz="26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7215A-78D3-9074-13F2-531C14E864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6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76CD-9D44-7CAD-9235-0355D746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QAC</a:t>
            </a:r>
            <a:r>
              <a:rPr lang="en-US" baseline="30000" dirty="0"/>
              <a:t>0</a:t>
            </a:r>
            <a:r>
              <a:rPr lang="en-US" dirty="0"/>
              <a:t> low-degree concentration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F274B2-CA81-5917-2C0A-8B0F5AE05E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 be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-qubit, size-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/>
                  <a:t> depth-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 QAC circuit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. Assume # of ancillas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b="1" dirty="0"/>
                  <a:t>Step 1</a:t>
                </a:r>
                <a:r>
                  <a:rPr lang="en-US" sz="2600" dirty="0"/>
                  <a:t>: If the Toffoli gates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have arity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600" dirty="0"/>
                  <a:t>, then Pauli spectrum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sub>
                    </m:sSub>
                  </m:oMath>
                </a14:m>
                <a:r>
                  <a:rPr lang="en-US" sz="2600" dirty="0"/>
                  <a:t> has degree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b="1" dirty="0"/>
                  <a:t>Step 2</a:t>
                </a:r>
                <a:r>
                  <a:rPr lang="en-US" sz="2600" dirty="0"/>
                  <a:t>: ”Deleting” all Toffoli gates of arity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does not change Pauli spectrum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sub>
                    </m:sSub>
                  </m:oMath>
                </a14:m>
                <a:r>
                  <a:rPr lang="en-US" sz="2600" dirty="0"/>
                  <a:t> by too much.</a:t>
                </a:r>
              </a:p>
              <a:p>
                <a:pPr marL="0" indent="0">
                  <a:buNone/>
                </a:pPr>
                <a:endParaRPr lang="en-US" sz="26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F274B2-CA81-5917-2C0A-8B0F5AE05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732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7A772-2508-0D3C-7F5A-CB905A267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32E635A-648B-F48B-5F38-24D1D0248E5E}"/>
              </a:ext>
            </a:extLst>
          </p:cNvPr>
          <p:cNvSpPr/>
          <p:nvPr/>
        </p:nvSpPr>
        <p:spPr>
          <a:xfrm>
            <a:off x="527741" y="1601527"/>
            <a:ext cx="11157981" cy="216456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4705F-9119-29DA-3328-E7AE1BE5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LMN Conjecture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4072D0-46CB-5710-9111-8E1D4C3AA5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9404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Conjecture: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computable by depth-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size-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QAC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 circuit, then its Pauli spectrum concentrates on low degree coefficients: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4072D0-46CB-5710-9111-8E1D4C3AA5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940463"/>
              </a:xfrm>
              <a:blipFill>
                <a:blip r:embed="rId2"/>
                <a:stretch>
                  <a:fillRect l="-965" t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D40F6F-98BF-1C73-91F3-AF0AA10BF599}"/>
              </a:ext>
            </a:extLst>
          </p:cNvPr>
          <p:cNvSpPr txBox="1"/>
          <p:nvPr/>
        </p:nvSpPr>
        <p:spPr>
          <a:xfrm>
            <a:off x="9163422" y="2927090"/>
            <a:ext cx="1468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 ancilla dependence!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7D60F7-1489-CAF8-F8D1-E8D364F54C82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8363276" y="3250255"/>
            <a:ext cx="800146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8A3336-57E3-094A-7041-0DCDB7E1E8A9}"/>
              </a:ext>
            </a:extLst>
          </p:cNvPr>
          <p:cNvSpPr txBox="1">
            <a:spLocks/>
          </p:cNvSpPr>
          <p:nvPr/>
        </p:nvSpPr>
        <p:spPr>
          <a:xfrm>
            <a:off x="838200" y="4470600"/>
            <a:ext cx="10515600" cy="194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Corollary:</a:t>
            </a:r>
            <a:r>
              <a:rPr lang="en-US" sz="2400" dirty="0"/>
              <a:t> Parity and Majority cannot be computed by polynomial-size QAC</a:t>
            </a:r>
            <a:r>
              <a:rPr lang="en-US" sz="2400" baseline="30000" dirty="0"/>
              <a:t>0</a:t>
            </a:r>
            <a:r>
              <a:rPr lang="en-US" sz="2400" dirty="0"/>
              <a:t> circuits.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Corollary</a:t>
            </a:r>
            <a:r>
              <a:rPr lang="en-US" sz="2400" dirty="0"/>
              <a:t>: Poly-size QAC</a:t>
            </a:r>
            <a:r>
              <a:rPr lang="en-US" sz="2400" baseline="30000" dirty="0"/>
              <a:t>0</a:t>
            </a:r>
            <a:r>
              <a:rPr lang="en-US" sz="2400" dirty="0"/>
              <a:t> circuits can be learned in </a:t>
            </a:r>
            <a:r>
              <a:rPr lang="en-US" sz="2400" dirty="0" err="1"/>
              <a:t>quasipolynomial</a:t>
            </a:r>
            <a:r>
              <a:rPr lang="en-US" sz="2400" dirty="0"/>
              <a:t> time.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64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554C-8CB7-3244-7C6B-BDE21E1F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developments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41B82-B612-60EE-CFC0-B49901C73A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/>
                  <a:t>Quasipolynomial-size QAC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 circuits can compute weak pseudorandom </a:t>
                </a:r>
                <a:r>
                  <a:rPr lang="en-US" sz="2600" dirty="0" err="1"/>
                  <a:t>unitaries</a:t>
                </a:r>
                <a:r>
                  <a:rPr lang="en-US" sz="2600" dirty="0"/>
                  <a:t>. In contrast, AC0 functions are easily distinguished from random functions. 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Parity cannot be computed by poly-size QAC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 circuits with barely </a:t>
                </a:r>
                <a:r>
                  <a:rPr lang="en-US" sz="2600" dirty="0" err="1"/>
                  <a:t>superlinear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ancillas. </a:t>
                </a:r>
              </a:p>
              <a:p>
                <a:pPr lvl="1"/>
                <a:r>
                  <a:rPr lang="en-US" sz="2400" dirty="0"/>
                  <a:t>Proved by showing low-degree concentration with </a:t>
                </a:r>
                <a:br>
                  <a:rPr lang="en-US" sz="2400" dirty="0"/>
                </a:br>
                <a:r>
                  <a:rPr lang="en-US" sz="2400" dirty="0"/>
                  <a:t>respect to spectral norm. </a:t>
                </a:r>
                <a:endParaRPr lang="en-US" sz="2200" dirty="0"/>
              </a:p>
              <a:p>
                <a:pPr lvl="1"/>
                <a:r>
                  <a:rPr lang="en-US" sz="2400" dirty="0"/>
                  <a:t>Any improvement to ancilla count for lower bound would </a:t>
                </a:r>
                <a:br>
                  <a:rPr lang="en-US" sz="2400" dirty="0"/>
                </a:br>
                <a:r>
                  <a:rPr lang="en-US" sz="2400" dirty="0"/>
                  <a:t>imply Parity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dirty="0"/>
                  <a:t> QAC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.</a:t>
                </a:r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41B82-B612-60EE-CFC0-B49901C73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8C9B120-E683-496B-346C-A696D4706F0C}"/>
              </a:ext>
            </a:extLst>
          </p:cNvPr>
          <p:cNvSpPr txBox="1"/>
          <p:nvPr/>
        </p:nvSpPr>
        <p:spPr>
          <a:xfrm>
            <a:off x="8613183" y="2661731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(Foxman, Parham, Yuen, upcoming)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AEFAB-1B43-1B0A-AEC6-4634335E88EC}"/>
              </a:ext>
            </a:extLst>
          </p:cNvPr>
          <p:cNvSpPr txBox="1"/>
          <p:nvPr/>
        </p:nvSpPr>
        <p:spPr>
          <a:xfrm>
            <a:off x="9388098" y="4327014"/>
            <a:ext cx="7090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(Anshu, Dong, Ou, Yao ‘25)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822C-4AD9-C29F-62CE-D9D0D3A0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BEEEE-092D-E5F3-0716-25C007018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625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Concentration bound</a:t>
            </a:r>
            <a:r>
              <a:rPr lang="en-US" dirty="0"/>
              <a:t>: QAC</a:t>
            </a:r>
            <a:r>
              <a:rPr lang="en-US" baseline="30000" dirty="0"/>
              <a:t>0</a:t>
            </a:r>
            <a:r>
              <a:rPr lang="en-US" dirty="0"/>
              <a:t> circuits with few ancillas have concentrated Pauli spectrum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DE916C-64BB-2CC7-FB90-085E3C059419}"/>
                  </a:ext>
                </a:extLst>
              </p:cNvPr>
              <p:cNvSpPr txBox="1"/>
              <p:nvPr/>
            </p:nvSpPr>
            <p:spPr>
              <a:xfrm>
                <a:off x="1841715" y="2936557"/>
                <a:ext cx="964252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Linial-Mansour-Nisan: AC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 functions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600" dirty="0"/>
                  <a:t>   low degree polynomials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DE916C-64BB-2CC7-FB90-085E3C059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15" y="2936557"/>
                <a:ext cx="9642529" cy="492443"/>
              </a:xfrm>
              <a:prstGeom prst="rect">
                <a:avLst/>
              </a:prstGeom>
              <a:blipFill>
                <a:blip r:embed="rId2"/>
                <a:stretch>
                  <a:fillRect l="-1051" t="-10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38C9F-CB33-E398-3FEB-8EF9B05AD4B9}"/>
                  </a:ext>
                </a:extLst>
              </p:cNvPr>
              <p:cNvSpPr txBox="1"/>
              <p:nvPr/>
            </p:nvSpPr>
            <p:spPr>
              <a:xfrm>
                <a:off x="1841715" y="3523676"/>
                <a:ext cx="964252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C00000"/>
                    </a:solidFill>
                  </a:rPr>
                  <a:t>Quantum LMN: QAC</a:t>
                </a:r>
                <a:r>
                  <a:rPr lang="en-US" sz="2600" b="1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 functions 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</a:rPr>
                  <a:t>   low degree Pauli-</a:t>
                </a:r>
                <a:r>
                  <a:rPr lang="en-US" sz="2600" b="1" dirty="0" err="1">
                    <a:solidFill>
                      <a:srgbClr val="C00000"/>
                    </a:solidFill>
                  </a:rPr>
                  <a:t>nomials</a:t>
                </a:r>
                <a:endParaRPr lang="en-US" sz="2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38C9F-CB33-E398-3FEB-8EF9B05AD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15" y="3523676"/>
                <a:ext cx="9642529" cy="492443"/>
              </a:xfrm>
              <a:prstGeom prst="rect">
                <a:avLst/>
              </a:prstGeom>
              <a:blipFill>
                <a:blip r:embed="rId3"/>
                <a:stretch>
                  <a:fillRect l="-1051" t="-10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8DC464-9F3E-FFFC-F541-83A6521E332B}"/>
              </a:ext>
            </a:extLst>
          </p:cNvPr>
          <p:cNvSpPr txBox="1">
            <a:spLocks/>
          </p:cNvSpPr>
          <p:nvPr/>
        </p:nvSpPr>
        <p:spPr>
          <a:xfrm>
            <a:off x="838200" y="4380261"/>
            <a:ext cx="10515600" cy="2299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Circuit lower bounds</a:t>
            </a:r>
            <a:r>
              <a:rPr lang="en-US" dirty="0"/>
              <a:t>: QAC</a:t>
            </a:r>
            <a:r>
              <a:rPr lang="en-US" baseline="30000" dirty="0"/>
              <a:t>0</a:t>
            </a:r>
            <a:r>
              <a:rPr lang="en-US" dirty="0"/>
              <a:t> circuits with few ancillas cannot approximate Parity or Majority functions.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Learning</a:t>
            </a:r>
            <a:r>
              <a:rPr lang="en-US" dirty="0"/>
              <a:t>: QAC</a:t>
            </a:r>
            <a:r>
              <a:rPr lang="en-US" baseline="30000" dirty="0"/>
              <a:t>0</a:t>
            </a:r>
            <a:r>
              <a:rPr lang="en-US" dirty="0"/>
              <a:t> circuits with few ancillas can be learned in </a:t>
            </a:r>
            <a:r>
              <a:rPr lang="en-US" dirty="0" err="1"/>
              <a:t>quasipolynomial</a:t>
            </a:r>
            <a:r>
              <a:rPr lang="en-US" dirty="0"/>
              <a:t> time.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1CF6-3349-94F5-6984-C0621D94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22BC0-BAD2-F54D-273F-022566B274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600" dirty="0"/>
                  <a:t>Prove Quantum LMN Conjecture</a:t>
                </a:r>
              </a:p>
              <a:p>
                <a:pPr marL="514350" indent="-514350">
                  <a:buAutoNum type="arabicPeriod"/>
                </a:pPr>
                <a:endParaRPr lang="en-US" sz="2600" dirty="0"/>
              </a:p>
              <a:p>
                <a:pPr marL="514350" indent="-514350">
                  <a:buAutoNum type="arabicPeriod"/>
                </a:pPr>
                <a:r>
                  <a:rPr lang="en-US" sz="2600" dirty="0"/>
                  <a:t>Or prove Parity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/>
                  <a:t> QAC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 some other way</a:t>
                </a:r>
              </a:p>
              <a:p>
                <a:pPr marL="514350" indent="-514350">
                  <a:buAutoNum type="arabicPeriod"/>
                </a:pPr>
                <a:endParaRPr lang="en-US" sz="2600" dirty="0"/>
              </a:p>
              <a:p>
                <a:pPr marL="514350" indent="-514350">
                  <a:buAutoNum type="arabicPeriod"/>
                </a:pPr>
                <a:r>
                  <a:rPr lang="en-US" sz="2600" dirty="0"/>
                  <a:t>Study other models of shallow quantum circuits? </a:t>
                </a:r>
              </a:p>
              <a:p>
                <a:pPr lvl="1"/>
                <a:r>
                  <a:rPr lang="en-US" sz="2200" dirty="0"/>
                  <a:t>Natalie Parham recently introduced </a:t>
                </a:r>
                <a:r>
                  <a:rPr lang="en-US" sz="2200" b="1" i="1" dirty="0">
                    <a:solidFill>
                      <a:srgbClr val="C00000"/>
                    </a:solidFill>
                  </a:rPr>
                  <a:t>Magic Hierarchy</a:t>
                </a:r>
                <a:r>
                  <a:rPr lang="en-US" sz="2200" dirty="0"/>
                  <a:t> model that interpolates between QNC</a:t>
                </a:r>
                <a:r>
                  <a:rPr lang="en-US" sz="2200" baseline="30000" dirty="0"/>
                  <a:t>0</a:t>
                </a:r>
                <a:r>
                  <a:rPr lang="en-US" sz="2200" dirty="0"/>
                  <a:t> and QAC</a:t>
                </a:r>
                <a:r>
                  <a:rPr lang="en-US" sz="2200" baseline="30000" dirty="0"/>
                  <a:t>0</a:t>
                </a:r>
                <a:r>
                  <a:rPr lang="en-US" sz="2200" baseline="-25000" dirty="0"/>
                  <a:t>f</a:t>
                </a:r>
                <a:r>
                  <a:rPr lang="en-US" sz="2200" dirty="0"/>
                  <a:t>, and proves some lower bounds.</a:t>
                </a:r>
              </a:p>
              <a:p>
                <a:pPr lvl="1"/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4. Other connections, implications for physics?</a:t>
                </a:r>
              </a:p>
              <a:p>
                <a:pPr marL="514350" indent="-514350">
                  <a:buAutoNum type="arabicPeriod"/>
                </a:pPr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22BC0-BAD2-F54D-273F-022566B27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BCC8B1-B731-38AB-985C-2942FD914A0E}"/>
              </a:ext>
            </a:extLst>
          </p:cNvPr>
          <p:cNvSpPr txBox="1"/>
          <p:nvPr/>
        </p:nvSpPr>
        <p:spPr>
          <a:xfrm>
            <a:off x="9095874" y="5665569"/>
            <a:ext cx="376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388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2F6C17-F264-593A-7E69-E62A303F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 complexity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7CA94-FDBD-7547-E101-0FBE0B3AD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5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A4C0-4B0A-4B16-463C-E83F4130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states and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0107E-4C55-1C5D-A190-18F284440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600" dirty="0"/>
                  <a:t>A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quantum state</a:t>
                </a:r>
                <a:r>
                  <a:rPr lang="en-US" sz="26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600" dirty="0"/>
                  <a:t>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qubits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/>
                  <a:t>-dimensional complex unit vector. </a:t>
                </a:r>
              </a:p>
              <a:p>
                <a:pPr lvl="1"/>
                <a:r>
                  <a:rPr lang="en-US" sz="2600" dirty="0"/>
                  <a:t>Analogous to a probability distribution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/>
                  <a:t>, except the “probabilities” can be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negative</a:t>
                </a:r>
                <a:r>
                  <a:rPr lang="en-US" sz="2600" dirty="0"/>
                  <a:t> or even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complex</a:t>
                </a:r>
                <a:r>
                  <a:rPr lang="en-US" sz="2600" dirty="0"/>
                  <a:t>!</a:t>
                </a:r>
              </a:p>
              <a:p>
                <a:pPr marL="0" indent="0">
                  <a:buNone/>
                </a:pPr>
                <a:endParaRPr lang="en-US" sz="2600" b="1" dirty="0">
                  <a:solidFill>
                    <a:srgbClr val="7030A0"/>
                  </a:solidFill>
                </a:endParaRPr>
              </a:p>
              <a:p>
                <a:r>
                  <a:rPr lang="en-US" sz="2600" dirty="0"/>
                  <a:t>A quantum computation is some sequence of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unitary transformations</a:t>
                </a:r>
                <a:r>
                  <a:rPr lang="en-US" sz="2600" dirty="0"/>
                  <a:t> and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measurements</a:t>
                </a:r>
                <a:r>
                  <a:rPr lang="en-US" sz="2600" dirty="0"/>
                  <a:t>.</a:t>
                </a:r>
              </a:p>
              <a:p>
                <a:pPr lvl="1"/>
                <a:r>
                  <a:rPr lang="en-US" sz="2600" dirty="0"/>
                  <a:t>Unitary matrices: reversible state transformations. Analogous to doubly-stochastic matrices in probability theory.</a:t>
                </a:r>
              </a:p>
              <a:p>
                <a:pPr lvl="1"/>
                <a:endParaRPr lang="en-US" sz="2600" dirty="0"/>
              </a:p>
              <a:p>
                <a:pPr lvl="1"/>
                <a:r>
                  <a:rPr lang="en-US" sz="2600" dirty="0"/>
                  <a:t>Measurement: non-reversible state transformation. Analogous to taking a sample from a distribution.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0107E-4C55-1C5D-A190-18F284440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 r="-1448" b="-7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1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CAA5-382E-1D47-912E-14302805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64CE7E-B90D-574F-A753-7947DA045521}"/>
              </a:ext>
            </a:extLst>
          </p:cNvPr>
          <p:cNvCxnSpPr/>
          <p:nvPr/>
        </p:nvCxnSpPr>
        <p:spPr>
          <a:xfrm>
            <a:off x="2089985" y="2415682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5BF064-5081-B346-A5C2-BF2F3D8251C1}"/>
              </a:ext>
            </a:extLst>
          </p:cNvPr>
          <p:cNvCxnSpPr/>
          <p:nvPr/>
        </p:nvCxnSpPr>
        <p:spPr>
          <a:xfrm>
            <a:off x="2089985" y="279668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13221B-4A3A-8C4D-A783-51FCC03F9BD7}"/>
              </a:ext>
            </a:extLst>
          </p:cNvPr>
          <p:cNvCxnSpPr/>
          <p:nvPr/>
        </p:nvCxnSpPr>
        <p:spPr>
          <a:xfrm>
            <a:off x="2089985" y="3211020"/>
            <a:ext cx="2324099" cy="81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BA7C3C4-0CA2-9A45-B1F3-15A0BDD0FBCB}"/>
              </a:ext>
            </a:extLst>
          </p:cNvPr>
          <p:cNvSpPr/>
          <p:nvPr/>
        </p:nvSpPr>
        <p:spPr>
          <a:xfrm>
            <a:off x="3080585" y="2290473"/>
            <a:ext cx="5762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DDBAE8-723E-654C-8DDA-707D0F7E0A80}"/>
              </a:ext>
            </a:extLst>
          </p:cNvPr>
          <p:cNvSpPr/>
          <p:nvPr/>
        </p:nvSpPr>
        <p:spPr>
          <a:xfrm>
            <a:off x="4359316" y="2660951"/>
            <a:ext cx="5762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B446F5-E35B-B749-A1C0-18CD96EDD5E3}"/>
              </a:ext>
            </a:extLst>
          </p:cNvPr>
          <p:cNvCxnSpPr/>
          <p:nvPr/>
        </p:nvCxnSpPr>
        <p:spPr>
          <a:xfrm>
            <a:off x="3616367" y="279668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2EBF2DD-9C0E-B246-865C-8CC47BF22F67}"/>
              </a:ext>
            </a:extLst>
          </p:cNvPr>
          <p:cNvCxnSpPr/>
          <p:nvPr/>
        </p:nvCxnSpPr>
        <p:spPr>
          <a:xfrm>
            <a:off x="3616367" y="2415682"/>
            <a:ext cx="23550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63D8F7-2BBB-3740-B9C6-08817B168F57}"/>
              </a:ext>
            </a:extLst>
          </p:cNvPr>
          <p:cNvCxnSpPr/>
          <p:nvPr/>
        </p:nvCxnSpPr>
        <p:spPr>
          <a:xfrm>
            <a:off x="4880810" y="3206450"/>
            <a:ext cx="109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EB36A4-9F09-874E-A24A-B64C89FD9109}"/>
              </a:ext>
            </a:extLst>
          </p:cNvPr>
          <p:cNvCxnSpPr/>
          <p:nvPr/>
        </p:nvCxnSpPr>
        <p:spPr>
          <a:xfrm>
            <a:off x="4880810" y="2796683"/>
            <a:ext cx="109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6BC2A0-6B4D-F340-9D7C-62765E767D49}"/>
              </a:ext>
            </a:extLst>
          </p:cNvPr>
          <p:cNvCxnSpPr>
            <a:cxnSpLocks/>
          </p:cNvCxnSpPr>
          <p:nvPr/>
        </p:nvCxnSpPr>
        <p:spPr>
          <a:xfrm>
            <a:off x="2089985" y="4342132"/>
            <a:ext cx="38814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DD09CAB-BD6C-AC45-A84E-863898E348E3}"/>
              </a:ext>
            </a:extLst>
          </p:cNvPr>
          <p:cNvSpPr/>
          <p:nvPr/>
        </p:nvSpPr>
        <p:spPr>
          <a:xfrm>
            <a:off x="2240596" y="4195358"/>
            <a:ext cx="307420" cy="40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31C7C1-86F7-E64F-86AA-4D22F5A3C21A}"/>
              </a:ext>
            </a:extLst>
          </p:cNvPr>
          <p:cNvSpPr txBox="1"/>
          <p:nvPr/>
        </p:nvSpPr>
        <p:spPr>
          <a:xfrm rot="16200000">
            <a:off x="3697290" y="3314815"/>
            <a:ext cx="67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/>
              <a:t>….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7668663-C5DA-FC4E-9419-A325AE75E57C}"/>
                  </a:ext>
                </a:extLst>
              </p:cNvPr>
              <p:cNvSpPr/>
              <p:nvPr/>
            </p:nvSpPr>
            <p:spPr>
              <a:xfrm>
                <a:off x="900444" y="3030424"/>
                <a:ext cx="558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7668663-C5DA-FC4E-9419-A325AE75E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44" y="3030424"/>
                <a:ext cx="558871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F1A12956-E41A-1242-BD8D-8338DDDA501B}"/>
              </a:ext>
            </a:extLst>
          </p:cNvPr>
          <p:cNvSpPr txBox="1"/>
          <p:nvPr/>
        </p:nvSpPr>
        <p:spPr>
          <a:xfrm>
            <a:off x="515035" y="2600065"/>
            <a:ext cx="165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qubit input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EE0A27-B055-8048-BA3D-72FC9402C070}"/>
              </a:ext>
            </a:extLst>
          </p:cNvPr>
          <p:cNvSpPr txBox="1"/>
          <p:nvPr/>
        </p:nvSpPr>
        <p:spPr>
          <a:xfrm>
            <a:off x="3403125" y="1485997"/>
            <a:ext cx="165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qubit gates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BD7075B-B27F-C148-BAE0-59E2D9C38AD2}"/>
              </a:ext>
            </a:extLst>
          </p:cNvPr>
          <p:cNvCxnSpPr>
            <a:cxnSpLocks/>
          </p:cNvCxnSpPr>
          <p:nvPr/>
        </p:nvCxnSpPr>
        <p:spPr>
          <a:xfrm flipH="1">
            <a:off x="3616367" y="1857697"/>
            <a:ext cx="307420" cy="3054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F498A56-4E07-0942-A9C0-D1D502C2C8D3}"/>
              </a:ext>
            </a:extLst>
          </p:cNvPr>
          <p:cNvCxnSpPr>
            <a:cxnSpLocks/>
          </p:cNvCxnSpPr>
          <p:nvPr/>
        </p:nvCxnSpPr>
        <p:spPr>
          <a:xfrm>
            <a:off x="4033046" y="1838007"/>
            <a:ext cx="533649" cy="7134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E2B82F4-2087-CE48-A270-C818FBBC83F7}"/>
              </a:ext>
            </a:extLst>
          </p:cNvPr>
          <p:cNvSpPr txBox="1"/>
          <p:nvPr/>
        </p:nvSpPr>
        <p:spPr>
          <a:xfrm>
            <a:off x="2502633" y="5280438"/>
            <a:ext cx="165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qubit gates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9A4A637-0F89-D64D-870F-456EBD8C6386}"/>
              </a:ext>
            </a:extLst>
          </p:cNvPr>
          <p:cNvCxnSpPr>
            <a:cxnSpLocks/>
          </p:cNvCxnSpPr>
          <p:nvPr/>
        </p:nvCxnSpPr>
        <p:spPr>
          <a:xfrm flipH="1" flipV="1">
            <a:off x="2385915" y="4620601"/>
            <a:ext cx="692007" cy="6598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6B7A97-6FD8-DE40-A1A0-71E8252BB5E6}"/>
                  </a:ext>
                </a:extLst>
              </p:cNvPr>
              <p:cNvSpPr txBox="1"/>
              <p:nvPr/>
            </p:nvSpPr>
            <p:spPr>
              <a:xfrm>
                <a:off x="6096000" y="1318355"/>
                <a:ext cx="5919254" cy="5300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Quantum circuit = a collection of gates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600" dirty="0"/>
                  <a:t>, organized into layers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6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qubit gate: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unitary matrix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Depth = # of layers, size = # of gates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The unitary corresponding to layer is tensor product of gates within it.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The unitary corresponding to circuit is multiplication of layer </a:t>
                </a:r>
                <a:r>
                  <a:rPr lang="en-US" sz="2600" dirty="0" err="1"/>
                  <a:t>unitaries</a:t>
                </a:r>
                <a:r>
                  <a:rPr lang="en-US" sz="2600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6B7A97-6FD8-DE40-A1A0-71E8252BB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18355"/>
                <a:ext cx="5919254" cy="5300875"/>
              </a:xfrm>
              <a:prstGeom prst="rect">
                <a:avLst/>
              </a:prstGeom>
              <a:blipFill>
                <a:blip r:embed="rId3"/>
                <a:stretch>
                  <a:fillRect l="-1713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B14C724-3B2F-F3DC-E1B0-18F9300A03B7}"/>
              </a:ext>
            </a:extLst>
          </p:cNvPr>
          <p:cNvSpPr/>
          <p:nvPr/>
        </p:nvSpPr>
        <p:spPr>
          <a:xfrm>
            <a:off x="2232205" y="3030424"/>
            <a:ext cx="307420" cy="40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CED5C0-E0CF-79C7-ED83-A8691AC019B1}"/>
              </a:ext>
            </a:extLst>
          </p:cNvPr>
          <p:cNvSpPr/>
          <p:nvPr/>
        </p:nvSpPr>
        <p:spPr>
          <a:xfrm>
            <a:off x="2235655" y="2536692"/>
            <a:ext cx="307420" cy="40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63704-EAA9-B789-49A8-29A1CDCAD97B}"/>
              </a:ext>
            </a:extLst>
          </p:cNvPr>
          <p:cNvSpPr/>
          <p:nvPr/>
        </p:nvSpPr>
        <p:spPr>
          <a:xfrm>
            <a:off x="3087326" y="3069142"/>
            <a:ext cx="5762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3769FD-C969-CE6B-61FF-BD23C2D8C13D}"/>
              </a:ext>
            </a:extLst>
          </p:cNvPr>
          <p:cNvSpPr/>
          <p:nvPr/>
        </p:nvSpPr>
        <p:spPr>
          <a:xfrm>
            <a:off x="3077922" y="3835238"/>
            <a:ext cx="5762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304BF5-F5D6-EBC9-3582-6437E5FFB744}"/>
              </a:ext>
            </a:extLst>
          </p:cNvPr>
          <p:cNvCxnSpPr>
            <a:cxnSpLocks/>
          </p:cNvCxnSpPr>
          <p:nvPr/>
        </p:nvCxnSpPr>
        <p:spPr>
          <a:xfrm>
            <a:off x="2127048" y="3968793"/>
            <a:ext cx="38443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EDE08EA-5C25-B10D-A672-94A4C20DDFFC}"/>
              </a:ext>
            </a:extLst>
          </p:cNvPr>
          <p:cNvSpPr/>
          <p:nvPr/>
        </p:nvSpPr>
        <p:spPr>
          <a:xfrm>
            <a:off x="2240596" y="3688307"/>
            <a:ext cx="307420" cy="40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600EF2-ABA6-552F-392C-7CAE509E3E18}"/>
              </a:ext>
            </a:extLst>
          </p:cNvPr>
          <p:cNvSpPr/>
          <p:nvPr/>
        </p:nvSpPr>
        <p:spPr>
          <a:xfrm>
            <a:off x="4493737" y="3703979"/>
            <a:ext cx="307420" cy="40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E81DC4-8D16-2CB7-8FE1-84B301DA6CFF}"/>
              </a:ext>
            </a:extLst>
          </p:cNvPr>
          <p:cNvSpPr/>
          <p:nvPr/>
        </p:nvSpPr>
        <p:spPr>
          <a:xfrm>
            <a:off x="4505383" y="4188331"/>
            <a:ext cx="307420" cy="40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4464BA-59CA-35D0-7E72-46EE9DF65AB7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3328299" y="4672683"/>
            <a:ext cx="1319148" cy="6077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C192EF9-2C5B-1009-33A5-F4025E1466EA}"/>
              </a:ext>
            </a:extLst>
          </p:cNvPr>
          <p:cNvSpPr/>
          <p:nvPr/>
        </p:nvSpPr>
        <p:spPr>
          <a:xfrm>
            <a:off x="5206889" y="2258776"/>
            <a:ext cx="5762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3E7551-D451-1296-F0E8-FA8DADBECFEB}"/>
              </a:ext>
            </a:extLst>
          </p:cNvPr>
          <p:cNvSpPr/>
          <p:nvPr/>
        </p:nvSpPr>
        <p:spPr>
          <a:xfrm>
            <a:off x="5203828" y="3829190"/>
            <a:ext cx="5762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CAA5-382E-1D47-912E-14302805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Universality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64CE7E-B90D-574F-A753-7947DA045521}"/>
              </a:ext>
            </a:extLst>
          </p:cNvPr>
          <p:cNvCxnSpPr>
            <a:cxnSpLocks/>
          </p:cNvCxnSpPr>
          <p:nvPr/>
        </p:nvCxnSpPr>
        <p:spPr>
          <a:xfrm>
            <a:off x="7275443" y="4411217"/>
            <a:ext cx="38777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5BF064-5081-B346-A5C2-BF2F3D8251C1}"/>
              </a:ext>
            </a:extLst>
          </p:cNvPr>
          <p:cNvCxnSpPr/>
          <p:nvPr/>
        </p:nvCxnSpPr>
        <p:spPr>
          <a:xfrm>
            <a:off x="7275443" y="4792218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13221B-4A3A-8C4D-A783-51FCC03F9BD7}"/>
              </a:ext>
            </a:extLst>
          </p:cNvPr>
          <p:cNvCxnSpPr/>
          <p:nvPr/>
        </p:nvCxnSpPr>
        <p:spPr>
          <a:xfrm>
            <a:off x="7275443" y="5206555"/>
            <a:ext cx="2324099" cy="81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BA7C3C4-0CA2-9A45-B1F3-15A0BDD0FBCB}"/>
              </a:ext>
            </a:extLst>
          </p:cNvPr>
          <p:cNvSpPr/>
          <p:nvPr/>
        </p:nvSpPr>
        <p:spPr>
          <a:xfrm>
            <a:off x="8266043" y="4286008"/>
            <a:ext cx="5762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DDBAE8-723E-654C-8DDA-707D0F7E0A80}"/>
              </a:ext>
            </a:extLst>
          </p:cNvPr>
          <p:cNvSpPr/>
          <p:nvPr/>
        </p:nvSpPr>
        <p:spPr>
          <a:xfrm>
            <a:off x="9544774" y="4656486"/>
            <a:ext cx="5762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B446F5-E35B-B749-A1C0-18CD96EDD5E3}"/>
              </a:ext>
            </a:extLst>
          </p:cNvPr>
          <p:cNvCxnSpPr>
            <a:cxnSpLocks/>
          </p:cNvCxnSpPr>
          <p:nvPr/>
        </p:nvCxnSpPr>
        <p:spPr>
          <a:xfrm>
            <a:off x="8801825" y="4792218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63D8F7-2BBB-3740-B9C6-08817B168F57}"/>
              </a:ext>
            </a:extLst>
          </p:cNvPr>
          <p:cNvCxnSpPr/>
          <p:nvPr/>
        </p:nvCxnSpPr>
        <p:spPr>
          <a:xfrm>
            <a:off x="10066268" y="5201985"/>
            <a:ext cx="109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EB36A4-9F09-874E-A24A-B64C89FD9109}"/>
              </a:ext>
            </a:extLst>
          </p:cNvPr>
          <p:cNvCxnSpPr>
            <a:cxnSpLocks/>
          </p:cNvCxnSpPr>
          <p:nvPr/>
        </p:nvCxnSpPr>
        <p:spPr>
          <a:xfrm>
            <a:off x="10066268" y="4792218"/>
            <a:ext cx="109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6BC2A0-6B4D-F340-9D7C-62765E767D49}"/>
              </a:ext>
            </a:extLst>
          </p:cNvPr>
          <p:cNvCxnSpPr/>
          <p:nvPr/>
        </p:nvCxnSpPr>
        <p:spPr>
          <a:xfrm flipV="1">
            <a:off x="7271778" y="6144381"/>
            <a:ext cx="2902983" cy="4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7FEE4E-0BA7-AE47-B3D7-DF09491F680A}"/>
              </a:ext>
            </a:extLst>
          </p:cNvPr>
          <p:cNvCxnSpPr/>
          <p:nvPr/>
        </p:nvCxnSpPr>
        <p:spPr>
          <a:xfrm>
            <a:off x="10062603" y="6144381"/>
            <a:ext cx="109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DD09CAB-BD6C-AC45-A84E-863898E348E3}"/>
              </a:ext>
            </a:extLst>
          </p:cNvPr>
          <p:cNvSpPr/>
          <p:nvPr/>
        </p:nvSpPr>
        <p:spPr>
          <a:xfrm>
            <a:off x="8801825" y="5952792"/>
            <a:ext cx="307420" cy="40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31C7C1-86F7-E64F-86AA-4D22F5A3C21A}"/>
              </a:ext>
            </a:extLst>
          </p:cNvPr>
          <p:cNvSpPr txBox="1"/>
          <p:nvPr/>
        </p:nvSpPr>
        <p:spPr>
          <a:xfrm rot="16200000">
            <a:off x="9904158" y="5310350"/>
            <a:ext cx="67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/>
              <a:t>….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6B7A97-6FD8-DE40-A1A0-71E8252BB5E6}"/>
                  </a:ext>
                </a:extLst>
              </p:cNvPr>
              <p:cNvSpPr txBox="1"/>
              <p:nvPr/>
            </p:nvSpPr>
            <p:spPr>
              <a:xfrm>
                <a:off x="838200" y="1483657"/>
                <a:ext cx="11160489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600" dirty="0"/>
                  <a:t>Every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600" dirty="0"/>
                  <a:t>-qubit unitary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CA" sz="2600" b="1" dirty="0"/>
                  <a:t> </a:t>
                </a:r>
                <a:r>
                  <a:rPr lang="en-CA" sz="2600" dirty="0"/>
                  <a:t>can be implemented via a sequence of single-qubit gates and a specific two-qubit gate (CNOT). In worst case, sequence requires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600" dirty="0"/>
                  <a:t> gates.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If single-qubit gates come from a universal, discrete gate set, can approximate any unitary arbitrarily well. </a:t>
                </a:r>
                <a:endParaRPr lang="en-CA" sz="26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6B7A97-6FD8-DE40-A1A0-71E8252BB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83657"/>
                <a:ext cx="11160489" cy="2492990"/>
              </a:xfrm>
              <a:prstGeom prst="rect">
                <a:avLst/>
              </a:prstGeom>
              <a:blipFill>
                <a:blip r:embed="rId2"/>
                <a:stretch>
                  <a:fillRect l="-910" t="-2030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A24115-F296-3541-B690-9C401F2FE800}"/>
              </a:ext>
            </a:extLst>
          </p:cNvPr>
          <p:cNvCxnSpPr>
            <a:cxnSpLocks/>
          </p:cNvCxnSpPr>
          <p:nvPr/>
        </p:nvCxnSpPr>
        <p:spPr>
          <a:xfrm>
            <a:off x="1451290" y="4411217"/>
            <a:ext cx="38777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C20DDB-DEA6-8845-B8A3-46186B5C1AEE}"/>
              </a:ext>
            </a:extLst>
          </p:cNvPr>
          <p:cNvCxnSpPr/>
          <p:nvPr/>
        </p:nvCxnSpPr>
        <p:spPr>
          <a:xfrm>
            <a:off x="1451290" y="4792218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9A1F621-FD81-C047-8EC7-0FC5F3844D27}"/>
              </a:ext>
            </a:extLst>
          </p:cNvPr>
          <p:cNvCxnSpPr/>
          <p:nvPr/>
        </p:nvCxnSpPr>
        <p:spPr>
          <a:xfrm>
            <a:off x="1451290" y="5206555"/>
            <a:ext cx="2324099" cy="81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76F654D-C15C-894A-AB0D-578C8D403BEB}"/>
              </a:ext>
            </a:extLst>
          </p:cNvPr>
          <p:cNvSpPr/>
          <p:nvPr/>
        </p:nvSpPr>
        <p:spPr>
          <a:xfrm>
            <a:off x="2441890" y="4286008"/>
            <a:ext cx="2158538" cy="207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19A3CC0-1445-AB4F-8DC6-A87F2F598F9A}"/>
              </a:ext>
            </a:extLst>
          </p:cNvPr>
          <p:cNvCxnSpPr>
            <a:cxnSpLocks/>
          </p:cNvCxnSpPr>
          <p:nvPr/>
        </p:nvCxnSpPr>
        <p:spPr>
          <a:xfrm>
            <a:off x="2977672" y="4792218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8129E76-3B10-A645-A647-DD55F1C01C3E}"/>
              </a:ext>
            </a:extLst>
          </p:cNvPr>
          <p:cNvCxnSpPr/>
          <p:nvPr/>
        </p:nvCxnSpPr>
        <p:spPr>
          <a:xfrm>
            <a:off x="4242115" y="5201985"/>
            <a:ext cx="109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FDAD933-A848-4B4F-A8BE-5ECEB901BE2A}"/>
              </a:ext>
            </a:extLst>
          </p:cNvPr>
          <p:cNvCxnSpPr>
            <a:cxnSpLocks/>
          </p:cNvCxnSpPr>
          <p:nvPr/>
        </p:nvCxnSpPr>
        <p:spPr>
          <a:xfrm>
            <a:off x="4242115" y="4792218"/>
            <a:ext cx="109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CF70F53-516C-4144-88B5-231D813690B6}"/>
              </a:ext>
            </a:extLst>
          </p:cNvPr>
          <p:cNvCxnSpPr/>
          <p:nvPr/>
        </p:nvCxnSpPr>
        <p:spPr>
          <a:xfrm flipV="1">
            <a:off x="1447625" y="6144381"/>
            <a:ext cx="2902983" cy="4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8D1B873-5094-A948-908C-287528C63EB4}"/>
              </a:ext>
            </a:extLst>
          </p:cNvPr>
          <p:cNvCxnSpPr/>
          <p:nvPr/>
        </p:nvCxnSpPr>
        <p:spPr>
          <a:xfrm>
            <a:off x="4238450" y="6144381"/>
            <a:ext cx="1090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3C39EDC-79BE-4A42-96CC-26F2DB9C261B}"/>
              </a:ext>
            </a:extLst>
          </p:cNvPr>
          <p:cNvSpPr txBox="1"/>
          <p:nvPr/>
        </p:nvSpPr>
        <p:spPr>
          <a:xfrm rot="16200000">
            <a:off x="1616329" y="5369259"/>
            <a:ext cx="67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0054B8-A81B-F343-AC8B-6F3AD418138C}"/>
                  </a:ext>
                </a:extLst>
              </p:cNvPr>
              <p:cNvSpPr/>
              <p:nvPr/>
            </p:nvSpPr>
            <p:spPr>
              <a:xfrm>
                <a:off x="6085466" y="4928945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0054B8-A81B-F343-AC8B-6F3AD4181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466" y="4928945"/>
                <a:ext cx="48282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2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D368C-CEB2-829F-41E1-C22B2228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 lower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9726C-B882-D8EB-0600-A17170602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1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B050"/>
                </a:solidFill>
              </a:rPr>
              <a:t>Successes:</a:t>
            </a:r>
          </a:p>
          <a:p>
            <a:r>
              <a:rPr lang="en-US" sz="2600" dirty="0"/>
              <a:t>Nearly all unitary transformations require exponential size circuits </a:t>
            </a:r>
          </a:p>
          <a:p>
            <a:r>
              <a:rPr lang="en-US" sz="2600" dirty="0"/>
              <a:t>There exists an explicit unitary requiring exponential size circuits to compute </a:t>
            </a:r>
            <a:r>
              <a:rPr lang="en-US" sz="2600" i="1" dirty="0"/>
              <a:t>exactly</a:t>
            </a:r>
            <a:r>
              <a:rPr lang="en-US" sz="2600" dirty="0"/>
              <a:t> </a:t>
            </a:r>
          </a:p>
          <a:p>
            <a:r>
              <a:rPr lang="en-US" sz="2600" dirty="0" err="1"/>
              <a:t>Lightcone</a:t>
            </a:r>
            <a:r>
              <a:rPr lang="en-US" sz="2600" dirty="0"/>
              <a:t> argument for shallow quantum circuits.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BFA7E4-9614-F54E-A22D-FE92A5374FCF}"/>
              </a:ext>
            </a:extLst>
          </p:cNvPr>
          <p:cNvSpPr txBox="1">
            <a:spLocks/>
          </p:cNvSpPr>
          <p:nvPr/>
        </p:nvSpPr>
        <p:spPr>
          <a:xfrm>
            <a:off x="838200" y="4551954"/>
            <a:ext cx="10515600" cy="116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rgbClr val="C00000"/>
                </a:solidFill>
              </a:rPr>
              <a:t>Failures:</a:t>
            </a:r>
          </a:p>
          <a:p>
            <a:r>
              <a:rPr lang="en-US" sz="2600" dirty="0"/>
              <a:t>Field is too young to have failures </a:t>
            </a:r>
            <a:r>
              <a:rPr lang="en-US" sz="2600" dirty="0">
                <a:sym typeface="Wingdings" pitchFamily="2" charset="2"/>
              </a:rPr>
              <a:t> </a:t>
            </a:r>
            <a:endParaRPr lang="en-US" sz="2600" dirty="0"/>
          </a:p>
          <a:p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590E5-4B20-E9FC-D4A5-F079A2733610}"/>
              </a:ext>
            </a:extLst>
          </p:cNvPr>
          <p:cNvSpPr txBox="1"/>
          <p:nvPr/>
        </p:nvSpPr>
        <p:spPr>
          <a:xfrm>
            <a:off x="10379990" y="3135848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(Jia, Wolf 2023)</a:t>
            </a:r>
          </a:p>
        </p:txBody>
      </p:sp>
    </p:spTree>
    <p:extLst>
      <p:ext uri="{BB962C8B-B14F-4D97-AF65-F5344CB8AC3E}">
        <p14:creationId xmlns:p14="http://schemas.microsoft.com/office/powerpoint/2010/main" val="19794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AA2E-D8CD-BABD-332D-94EB9811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quantum 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AE102-8F98-0B66-6C86-E7FC4D792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348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Circuits with depth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2600" dirty="0"/>
                  <a:t> # of qubits are called </a:t>
                </a:r>
                <a:r>
                  <a:rPr lang="en-US" sz="2600" b="1" i="1" dirty="0">
                    <a:solidFill>
                      <a:srgbClr val="C00000"/>
                    </a:solidFill>
                  </a:rPr>
                  <a:t>shallow</a:t>
                </a:r>
                <a:r>
                  <a:rPr lang="en-US" sz="2600" dirty="0"/>
                  <a:t>.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QNC</a:t>
                </a:r>
                <a:r>
                  <a:rPr lang="en-US" sz="2600" baseline="30000" dirty="0"/>
                  <a:t>0</a:t>
                </a:r>
                <a:r>
                  <a:rPr lang="en-US" sz="2600" dirty="0"/>
                  <a:t> = families of circuits where depth is independent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(# of qubits).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AE102-8F98-0B66-6C86-E7FC4D792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34883"/>
              </a:xfrm>
              <a:blipFill>
                <a:blip r:embed="rId2"/>
                <a:stretch>
                  <a:fillRect l="-1086" t="-6140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550103-5F40-C402-7A1A-5BF84792A15A}"/>
              </a:ext>
            </a:extLst>
          </p:cNvPr>
          <p:cNvCxnSpPr/>
          <p:nvPr/>
        </p:nvCxnSpPr>
        <p:spPr>
          <a:xfrm>
            <a:off x="11643123" y="3560424"/>
            <a:ext cx="0" cy="22553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73D0152-50EC-103C-7FB3-87AF525521B5}"/>
              </a:ext>
            </a:extLst>
          </p:cNvPr>
          <p:cNvCxnSpPr>
            <a:cxnSpLocks/>
          </p:cNvCxnSpPr>
          <p:nvPr/>
        </p:nvCxnSpPr>
        <p:spPr>
          <a:xfrm flipH="1">
            <a:off x="10338198" y="6096807"/>
            <a:ext cx="104298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16531BE-E014-9E9C-2502-CC67A49E3363}"/>
                  </a:ext>
                </a:extLst>
              </p:cNvPr>
              <p:cNvSpPr txBox="1"/>
              <p:nvPr/>
            </p:nvSpPr>
            <p:spPr>
              <a:xfrm>
                <a:off x="10400109" y="6226853"/>
                <a:ext cx="8905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16531BE-E014-9E9C-2502-CC67A49E3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109" y="6226853"/>
                <a:ext cx="890588" cy="523220"/>
              </a:xfrm>
              <a:prstGeom prst="rect">
                <a:avLst/>
              </a:prstGeom>
              <a:blipFill>
                <a:blip r:embed="rId3"/>
                <a:stretch>
                  <a:fillRect l="-2817" r="-1267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Image" descr="Image">
            <a:extLst>
              <a:ext uri="{FF2B5EF4-FFF2-40B4-BE49-F238E27FC236}">
                <a16:creationId xmlns:a16="http://schemas.microsoft.com/office/drawing/2014/main" id="{2D5CAF12-F4F2-40CA-2BB7-C50EF9BFED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907" t="60455" r="84282" b="-1239"/>
          <a:stretch/>
        </p:blipFill>
        <p:spPr>
          <a:xfrm>
            <a:off x="9877807" y="3390553"/>
            <a:ext cx="1808788" cy="254750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4EC838-A0B8-AA89-6F48-A759A30F8324}"/>
              </a:ext>
            </a:extLst>
          </p:cNvPr>
          <p:cNvCxnSpPr/>
          <p:nvPr/>
        </p:nvCxnSpPr>
        <p:spPr>
          <a:xfrm>
            <a:off x="11643123" y="3560424"/>
            <a:ext cx="0" cy="22553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1BCD04C-20F8-0878-502D-B175F5978873}"/>
                  </a:ext>
                </a:extLst>
              </p:cNvPr>
              <p:cNvSpPr txBox="1"/>
              <p:nvPr/>
            </p:nvSpPr>
            <p:spPr>
              <a:xfrm>
                <a:off x="11499062" y="4412225"/>
                <a:ext cx="6929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1BCD04C-20F8-0878-502D-B175F5978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062" y="4412225"/>
                <a:ext cx="692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239CC605-9EE0-64D1-B4D5-6B01A71372D3}"/>
              </a:ext>
            </a:extLst>
          </p:cNvPr>
          <p:cNvSpPr txBox="1"/>
          <p:nvPr/>
        </p:nvSpPr>
        <p:spPr>
          <a:xfrm>
            <a:off x="838200" y="3832134"/>
            <a:ext cx="687995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 dirty="0"/>
              <a:t>A useful model of near-term quantum computing.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Current-day quantum computers can only execute a few layers of gates before noise overwhelms the system.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AD5DB34-2A1A-64D8-2539-F700CF19A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899" y="3451123"/>
            <a:ext cx="1662165" cy="31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7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</TotalTime>
  <Words>2452</Words>
  <Application>Microsoft Macintosh PowerPoint</Application>
  <PresentationFormat>Widescreen</PresentationFormat>
  <Paragraphs>360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</vt:lpstr>
      <vt:lpstr>Office Theme</vt:lpstr>
      <vt:lpstr>Beyond lightcone arguments in quantum circuit lower bounds</vt:lpstr>
      <vt:lpstr>State of (classical) circuit lower bounds</vt:lpstr>
      <vt:lpstr>State of (classical) circuit lower bounds</vt:lpstr>
      <vt:lpstr>Quantum circuit complexity</vt:lpstr>
      <vt:lpstr>Quantum states and computation</vt:lpstr>
      <vt:lpstr>Quantum circuits</vt:lpstr>
      <vt:lpstr>Universality</vt:lpstr>
      <vt:lpstr>Quantum circuit lower bounds</vt:lpstr>
      <vt:lpstr>Shallow quantum circuits</vt:lpstr>
      <vt:lpstr>Shallow quantum circuits</vt:lpstr>
      <vt:lpstr>The lightcone argument</vt:lpstr>
      <vt:lpstr>Motivations from  computer science and physics</vt:lpstr>
      <vt:lpstr>Quantum PCP Conjecture</vt:lpstr>
      <vt:lpstr>Quantum PCP Conjecture</vt:lpstr>
      <vt:lpstr>Condensed matter physics</vt:lpstr>
      <vt:lpstr>Brown-Susskind conjecture</vt:lpstr>
      <vt:lpstr>The Frontier of  Quantum Circuit Complexity</vt:lpstr>
      <vt:lpstr>Power of many-qubit gates?</vt:lpstr>
      <vt:lpstr>Classical AC0 circuits</vt:lpstr>
      <vt:lpstr>QAC0 with Toffoli gates</vt:lpstr>
      <vt:lpstr>QAC0 with Fanout gates</vt:lpstr>
      <vt:lpstr>QAC0 with Fanout gates</vt:lpstr>
      <vt:lpstr>The power of QAC0f</vt:lpstr>
      <vt:lpstr>The power of QAC0f</vt:lpstr>
      <vt:lpstr>The power of QAC0f</vt:lpstr>
      <vt:lpstr>QAC0 vs QAC0f </vt:lpstr>
      <vt:lpstr>Fourier spectrum vs complexity</vt:lpstr>
      <vt:lpstr>Fourier spectrum vs complexity</vt:lpstr>
      <vt:lpstr>Towards Quantum LMN</vt:lpstr>
      <vt:lpstr>Linear algebra review</vt:lpstr>
      <vt:lpstr>Pauli spectrum of quantum circuits</vt:lpstr>
      <vt:lpstr>Pauli spectrum of quantum circuits</vt:lpstr>
      <vt:lpstr>Quantum LMN in few-ancilla setting</vt:lpstr>
      <vt:lpstr>Quantum LMN in few-ancilla setting</vt:lpstr>
      <vt:lpstr>Overview of QAC0 low-degree concentration</vt:lpstr>
      <vt:lpstr>Quantum LMN Conjecture</vt:lpstr>
      <vt:lpstr>New developments</vt:lpstr>
      <vt:lpstr>Summary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368</cp:revision>
  <dcterms:created xsi:type="dcterms:W3CDTF">2025-05-07T13:28:40Z</dcterms:created>
  <dcterms:modified xsi:type="dcterms:W3CDTF">2025-05-09T18:53:39Z</dcterms:modified>
</cp:coreProperties>
</file>