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30"/>
  </p:notesMasterIdLst>
  <p:sldIdLst>
    <p:sldId id="256" r:id="rId2"/>
    <p:sldId id="285" r:id="rId3"/>
    <p:sldId id="287" r:id="rId4"/>
    <p:sldId id="259" r:id="rId5"/>
    <p:sldId id="257" r:id="rId6"/>
    <p:sldId id="260" r:id="rId7"/>
    <p:sldId id="290" r:id="rId8"/>
    <p:sldId id="265" r:id="rId9"/>
    <p:sldId id="266" r:id="rId10"/>
    <p:sldId id="261" r:id="rId11"/>
    <p:sldId id="267" r:id="rId12"/>
    <p:sldId id="289" r:id="rId13"/>
    <p:sldId id="275" r:id="rId14"/>
    <p:sldId id="264" r:id="rId15"/>
    <p:sldId id="270" r:id="rId16"/>
    <p:sldId id="269" r:id="rId17"/>
    <p:sldId id="276" r:id="rId18"/>
    <p:sldId id="277" r:id="rId19"/>
    <p:sldId id="279" r:id="rId20"/>
    <p:sldId id="278" r:id="rId21"/>
    <p:sldId id="271" r:id="rId22"/>
    <p:sldId id="280" r:id="rId23"/>
    <p:sldId id="272" r:id="rId24"/>
    <p:sldId id="281" r:id="rId25"/>
    <p:sldId id="282" r:id="rId26"/>
    <p:sldId id="274"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80401"/>
  </p:normalViewPr>
  <p:slideViewPr>
    <p:cSldViewPr snapToGrid="0">
      <p:cViewPr>
        <p:scale>
          <a:sx n="76" d="100"/>
          <a:sy n="76" d="100"/>
        </p:scale>
        <p:origin x="76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D025A-0B48-0345-B2C9-6052FCBB84CD}" type="datetimeFigureOut">
              <a:rPr lang="en-US" smtClean="0"/>
              <a:t>9/18/25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E60BB-7B99-AB41-B248-9A451BBACB01}" type="slidenum">
              <a:rPr lang="en-US" smtClean="0"/>
              <a:t>‹#›</a:t>
            </a:fld>
            <a:endParaRPr lang="en-US"/>
          </a:p>
        </p:txBody>
      </p:sp>
    </p:spTree>
    <p:extLst>
      <p:ext uri="{BB962C8B-B14F-4D97-AF65-F5344CB8AC3E}">
        <p14:creationId xmlns:p14="http://schemas.microsoft.com/office/powerpoint/2010/main" val="257561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I’m delighted to be here. I’m a faculty member in computer science, and my research focuses on the theory of quantum computing and quantum cryptography. In the previous talk you heard about using quantum computers to perform difficult calculations and simulations. This talk will be about how quantum computers can change the way we think about cryptography.</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BEE60BB-7B99-AB41-B248-9A451BBACB01}" type="slidenum">
              <a:rPr lang="en-US" smtClean="0"/>
              <a:t>1</a:t>
            </a:fld>
            <a:endParaRPr lang="en-US"/>
          </a:p>
        </p:txBody>
      </p:sp>
    </p:spTree>
    <p:extLst>
      <p:ext uri="{BB962C8B-B14F-4D97-AF65-F5344CB8AC3E}">
        <p14:creationId xmlns:p14="http://schemas.microsoft.com/office/powerpoint/2010/main" val="317884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famous BB84 protocol, Alice sends photons in random polarizations. Bob measures, and later they compare notes on which basis they used. Any eavesdropper introduces errors that Alice and Bob can detect.</a:t>
            </a:r>
          </a:p>
        </p:txBody>
      </p:sp>
      <p:sp>
        <p:nvSpPr>
          <p:cNvPr id="4" name="Slide Number Placeholder 3"/>
          <p:cNvSpPr>
            <a:spLocks noGrp="1"/>
          </p:cNvSpPr>
          <p:nvPr>
            <p:ph type="sldNum" sz="quarter" idx="5"/>
          </p:nvPr>
        </p:nvSpPr>
        <p:spPr/>
        <p:txBody>
          <a:bodyPr/>
          <a:lstStyle/>
          <a:p>
            <a:fld id="{7BEE60BB-7B99-AB41-B248-9A451BBACB01}" type="slidenum">
              <a:rPr lang="en-US" smtClean="0"/>
              <a:t>11</a:t>
            </a:fld>
            <a:endParaRPr lang="en-US"/>
          </a:p>
        </p:txBody>
      </p:sp>
    </p:spTree>
    <p:extLst>
      <p:ext uri="{BB962C8B-B14F-4D97-AF65-F5344CB8AC3E}">
        <p14:creationId xmlns:p14="http://schemas.microsoft.com/office/powerpoint/2010/main" val="343166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DA4C4-BC0E-2336-DCD0-36F77E271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B6FA9-EDD5-7F62-A937-E9A101E0F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65E46-DE2B-9B7C-9AF3-D6396D4E2EA8}"/>
              </a:ext>
            </a:extLst>
          </p:cNvPr>
          <p:cNvSpPr>
            <a:spLocks noGrp="1"/>
          </p:cNvSpPr>
          <p:nvPr>
            <p:ph type="body" idx="1"/>
          </p:nvPr>
        </p:nvSpPr>
        <p:spPr/>
        <p:txBody>
          <a:bodyPr/>
          <a:lstStyle/>
          <a:p>
            <a:r>
              <a:rPr lang="en-US" dirty="0"/>
              <a:t>In the famous BB84 protocol, Alice sends photons in random polarizations. Bob measures, and later they compare notes on which basis they used. Any eavesdropper introduces errors that Alice and Bob can detect.</a:t>
            </a:r>
          </a:p>
        </p:txBody>
      </p:sp>
      <p:sp>
        <p:nvSpPr>
          <p:cNvPr id="4" name="Slide Number Placeholder 3">
            <a:extLst>
              <a:ext uri="{FF2B5EF4-FFF2-40B4-BE49-F238E27FC236}">
                <a16:creationId xmlns:a16="http://schemas.microsoft.com/office/drawing/2014/main" id="{CF2E8978-C502-F5B0-4563-78565BB5BC0F}"/>
              </a:ext>
            </a:extLst>
          </p:cNvPr>
          <p:cNvSpPr>
            <a:spLocks noGrp="1"/>
          </p:cNvSpPr>
          <p:nvPr>
            <p:ph type="sldNum" sz="quarter" idx="5"/>
          </p:nvPr>
        </p:nvSpPr>
        <p:spPr/>
        <p:txBody>
          <a:bodyPr/>
          <a:lstStyle/>
          <a:p>
            <a:fld id="{7BEE60BB-7B99-AB41-B248-9A451BBACB01}" type="slidenum">
              <a:rPr lang="en-US" smtClean="0"/>
              <a:t>12</a:t>
            </a:fld>
            <a:endParaRPr lang="en-US"/>
          </a:p>
        </p:txBody>
      </p:sp>
    </p:spTree>
    <p:extLst>
      <p:ext uri="{BB962C8B-B14F-4D97-AF65-F5344CB8AC3E}">
        <p14:creationId xmlns:p14="http://schemas.microsoft.com/office/powerpoint/2010/main" val="81099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you can buy QKD equipment off the shelf, and in 2016 China even launched the </a:t>
            </a:r>
            <a:r>
              <a:rPr lang="en-US" i="1" dirty="0" err="1"/>
              <a:t>Micius</a:t>
            </a:r>
            <a:r>
              <a:rPr lang="en-US" dirty="0"/>
              <a:t> satellite to beam QKD keys from space. An idea from a beach conversation now orbits above us</a:t>
            </a:r>
          </a:p>
        </p:txBody>
      </p:sp>
      <p:sp>
        <p:nvSpPr>
          <p:cNvPr id="4" name="Slide Number Placeholder 3"/>
          <p:cNvSpPr>
            <a:spLocks noGrp="1"/>
          </p:cNvSpPr>
          <p:nvPr>
            <p:ph type="sldNum" sz="quarter" idx="5"/>
          </p:nvPr>
        </p:nvSpPr>
        <p:spPr/>
        <p:txBody>
          <a:bodyPr/>
          <a:lstStyle/>
          <a:p>
            <a:fld id="{7BEE60BB-7B99-AB41-B248-9A451BBACB01}" type="slidenum">
              <a:rPr lang="en-US" smtClean="0"/>
              <a:t>13</a:t>
            </a:fld>
            <a:endParaRPr lang="en-US"/>
          </a:p>
        </p:txBody>
      </p:sp>
    </p:spTree>
    <p:extLst>
      <p:ext uri="{BB962C8B-B14F-4D97-AF65-F5344CB8AC3E}">
        <p14:creationId xmlns:p14="http://schemas.microsoft.com/office/powerpoint/2010/main" val="76813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years, quantum cryptography has meant either quantum key distribution, or Shor’s algorithm (and finding replacements for RSA). The last 15 years, though, things have changed dramatically – quantum cryptography has exploded into a renaissance of ideas. Researchers have come up with an astonishing array of ideas: public-key quantum money, unclonable software, certified deletion, one-shot signatures, and even quantum ways of verifying your physical location. Each of these stretches our imagination of what cryptography can do.</a:t>
            </a:r>
          </a:p>
        </p:txBody>
      </p:sp>
      <p:sp>
        <p:nvSpPr>
          <p:cNvPr id="4" name="Slide Number Placeholder 3"/>
          <p:cNvSpPr>
            <a:spLocks noGrp="1"/>
          </p:cNvSpPr>
          <p:nvPr>
            <p:ph type="sldNum" sz="quarter" idx="5"/>
          </p:nvPr>
        </p:nvSpPr>
        <p:spPr/>
        <p:txBody>
          <a:bodyPr/>
          <a:lstStyle/>
          <a:p>
            <a:fld id="{7BEE60BB-7B99-AB41-B248-9A451BBACB01}" type="slidenum">
              <a:rPr lang="en-US" smtClean="0"/>
              <a:t>15</a:t>
            </a:fld>
            <a:endParaRPr lang="en-US"/>
          </a:p>
        </p:txBody>
      </p:sp>
    </p:spTree>
    <p:extLst>
      <p:ext uri="{BB962C8B-B14F-4D97-AF65-F5344CB8AC3E}">
        <p14:creationId xmlns:p14="http://schemas.microsoft.com/office/powerpoint/2010/main" val="95869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then, researchers have tried everything. Stabilizer states. Knot theory. Polynomials. Lattices. Even exotic group actions.</a:t>
            </a:r>
          </a:p>
        </p:txBody>
      </p:sp>
      <p:sp>
        <p:nvSpPr>
          <p:cNvPr id="4" name="Slide Number Placeholder 3"/>
          <p:cNvSpPr>
            <a:spLocks noGrp="1"/>
          </p:cNvSpPr>
          <p:nvPr>
            <p:ph type="sldNum" sz="quarter" idx="5"/>
          </p:nvPr>
        </p:nvSpPr>
        <p:spPr/>
        <p:txBody>
          <a:bodyPr/>
          <a:lstStyle/>
          <a:p>
            <a:fld id="{7BEE60BB-7B99-AB41-B248-9A451BBACB01}" type="slidenum">
              <a:rPr lang="en-US" smtClean="0"/>
              <a:t>18</a:t>
            </a:fld>
            <a:endParaRPr lang="en-US"/>
          </a:p>
        </p:txBody>
      </p:sp>
    </p:spTree>
    <p:extLst>
      <p:ext uri="{BB962C8B-B14F-4D97-AF65-F5344CB8AC3E}">
        <p14:creationId xmlns:p14="http://schemas.microsoft.com/office/powerpoint/2010/main" val="840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E60BB-7B99-AB41-B248-9A451BBACB01}" type="slidenum">
              <a:rPr lang="en-US" smtClean="0"/>
              <a:t>21</a:t>
            </a:fld>
            <a:endParaRPr lang="en-US"/>
          </a:p>
        </p:txBody>
      </p:sp>
    </p:spTree>
    <p:extLst>
      <p:ext uri="{BB962C8B-B14F-4D97-AF65-F5344CB8AC3E}">
        <p14:creationId xmlns:p14="http://schemas.microsoft.com/office/powerpoint/2010/main" val="3024092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B5F5-DA6F-3A97-263F-B86D3081C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1DAA9-267E-6477-E715-976557EE4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4A55B-9602-4ED6-01A8-99864A9E5C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5FE19C-D881-8EA1-9E95-23E36514441C}"/>
              </a:ext>
            </a:extLst>
          </p:cNvPr>
          <p:cNvSpPr>
            <a:spLocks noGrp="1"/>
          </p:cNvSpPr>
          <p:nvPr>
            <p:ph type="sldNum" sz="quarter" idx="5"/>
          </p:nvPr>
        </p:nvSpPr>
        <p:spPr/>
        <p:txBody>
          <a:bodyPr/>
          <a:lstStyle/>
          <a:p>
            <a:fld id="{7BEE60BB-7B99-AB41-B248-9A451BBACB01}" type="slidenum">
              <a:rPr lang="en-US" smtClean="0"/>
              <a:t>22</a:t>
            </a:fld>
            <a:endParaRPr lang="en-US"/>
          </a:p>
        </p:txBody>
      </p:sp>
    </p:spTree>
    <p:extLst>
      <p:ext uri="{BB962C8B-B14F-4D97-AF65-F5344CB8AC3E}">
        <p14:creationId xmlns:p14="http://schemas.microsoft.com/office/powerpoint/2010/main" val="3766755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in this last part of the talk, I want to leave the earthly realm of money and software and privacy… and talk about things of a more cosmic nature. We’ve all heard of black holes: these are regions of spacetime so dense, so extreme that no matter, no light, no information can escape.</a:t>
            </a:r>
          </a:p>
          <a:p>
            <a:endParaRPr lang="en-US" dirty="0"/>
          </a:p>
          <a:p>
            <a:r>
              <a:rPr lang="en-US" dirty="0"/>
              <a:t>…or can it? Stephen Hawking famously discovered that black holes aren’t actually black – they slowly leak radiation and eventually evaporate. Therein lies a fundamental paradox. On one hand, Einstein’s theory of general relativity says that information gets destroyed by black holes. Quantum physics, on the other hand, requires that information is always preserved. </a:t>
            </a:r>
          </a:p>
        </p:txBody>
      </p:sp>
      <p:sp>
        <p:nvSpPr>
          <p:cNvPr id="4" name="Slide Number Placeholder 3"/>
          <p:cNvSpPr>
            <a:spLocks noGrp="1"/>
          </p:cNvSpPr>
          <p:nvPr>
            <p:ph type="sldNum" sz="quarter" idx="5"/>
          </p:nvPr>
        </p:nvSpPr>
        <p:spPr/>
        <p:txBody>
          <a:bodyPr/>
          <a:lstStyle/>
          <a:p>
            <a:fld id="{7BEE60BB-7B99-AB41-B248-9A451BBACB01}" type="slidenum">
              <a:rPr lang="en-US" smtClean="0"/>
              <a:t>26</a:t>
            </a:fld>
            <a:endParaRPr lang="en-US"/>
          </a:p>
        </p:txBody>
      </p:sp>
    </p:spTree>
    <p:extLst>
      <p:ext uri="{BB962C8B-B14F-4D97-AF65-F5344CB8AC3E}">
        <p14:creationId xmlns:p14="http://schemas.microsoft.com/office/powerpoint/2010/main" val="294617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70s there have been decades of incomplete solutions to the black hole information paradox. Every time someone tried to fix it, a problem would show up somewhere else. Whatever theory that unifies quantum mechanics with general relativity has to deal with this tension – and understanding what this theory should even *look* like is one of the biggest challenges in theoretical physics. </a:t>
            </a:r>
            <a:br>
              <a:rPr lang="en-US" dirty="0"/>
            </a:br>
            <a:br>
              <a:rPr lang="en-US" dirty="0"/>
            </a:br>
            <a:r>
              <a:rPr lang="en-US" dirty="0"/>
              <a:t>In recent years, though, physicists have realized that quantum information and quantum cryptography may hold key pieces of the puzzle of black holes, and, more generally, a theory of quantum gravity. One instance of this is a fascinating proposal by Daniel Harlow at MIT and Patrick Hayden from Stanford: the information thrown into a black hole *is* preserved in the Hawking radiation, but it’s an encrypted in such a scrambled way that no quantum computer, even given millions times the lifetime of the universe, could hope to decrypt. What this means is that, for all intents and purposes, information is effectively destroyed –it’s really a quantum cryptographic phenomenon. Researchers are continuing to uncover more surprising connections between quantum gravity and quantum cryptography.</a:t>
            </a:r>
          </a:p>
        </p:txBody>
      </p:sp>
      <p:sp>
        <p:nvSpPr>
          <p:cNvPr id="4" name="Slide Number Placeholder 3"/>
          <p:cNvSpPr>
            <a:spLocks noGrp="1"/>
          </p:cNvSpPr>
          <p:nvPr>
            <p:ph type="sldNum" sz="quarter" idx="5"/>
          </p:nvPr>
        </p:nvSpPr>
        <p:spPr/>
        <p:txBody>
          <a:bodyPr/>
          <a:lstStyle/>
          <a:p>
            <a:fld id="{7BEE60BB-7B99-AB41-B248-9A451BBACB01}" type="slidenum">
              <a:rPr lang="en-US" smtClean="0"/>
              <a:t>27</a:t>
            </a:fld>
            <a:endParaRPr lang="en-US"/>
          </a:p>
        </p:txBody>
      </p:sp>
    </p:spTree>
    <p:extLst>
      <p:ext uri="{BB962C8B-B14F-4D97-AF65-F5344CB8AC3E}">
        <p14:creationId xmlns:p14="http://schemas.microsoft.com/office/powerpoint/2010/main" val="4260135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me to the end of my talk. </a:t>
            </a:r>
          </a:p>
        </p:txBody>
      </p:sp>
      <p:sp>
        <p:nvSpPr>
          <p:cNvPr id="4" name="Slide Number Placeholder 3"/>
          <p:cNvSpPr>
            <a:spLocks noGrp="1"/>
          </p:cNvSpPr>
          <p:nvPr>
            <p:ph type="sldNum" sz="quarter" idx="5"/>
          </p:nvPr>
        </p:nvSpPr>
        <p:spPr/>
        <p:txBody>
          <a:bodyPr/>
          <a:lstStyle/>
          <a:p>
            <a:fld id="{7BEE60BB-7B99-AB41-B248-9A451BBACB01}" type="slidenum">
              <a:rPr lang="en-US" smtClean="0"/>
              <a:t>28</a:t>
            </a:fld>
            <a:endParaRPr lang="en-US"/>
          </a:p>
        </p:txBody>
      </p:sp>
    </p:spTree>
    <p:extLst>
      <p:ext uri="{BB962C8B-B14F-4D97-AF65-F5344CB8AC3E}">
        <p14:creationId xmlns:p14="http://schemas.microsoft.com/office/powerpoint/2010/main" val="119084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E88B7-4FF3-B195-DD52-A3866DBBC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86AB1-E146-B45A-2370-AADF4B3DF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84259-8846-11ED-3734-7DDAA24AE3AC}"/>
              </a:ext>
            </a:extLst>
          </p:cNvPr>
          <p:cNvSpPr>
            <a:spLocks noGrp="1"/>
          </p:cNvSpPr>
          <p:nvPr>
            <p:ph type="body" idx="1"/>
          </p:nvPr>
        </p:nvSpPr>
        <p:spPr/>
        <p:txBody>
          <a:bodyPr/>
          <a:lstStyle/>
          <a:p>
            <a:r>
              <a:rPr lang="en-US" dirty="0"/>
              <a:t>When most people hear the phrase quantum cryptography, they think of quantum computers as a </a:t>
            </a:r>
            <a:r>
              <a:rPr lang="en-US" i="1" dirty="0"/>
              <a:t>threat</a:t>
            </a:r>
            <a:r>
              <a:rPr lang="en-US" dirty="0"/>
              <a:t>. Large-scale fault-tolerant quantum computers will be capable of factoring large integers quickly. Up to now, much of the security underpinning the Internet rests on the the belief that this problem is too difficult – quantum computers will render RSA and other widely-used cryptosystems useless. Quantum means </a:t>
            </a:r>
            <a:r>
              <a:rPr lang="en-US" b="1" dirty="0"/>
              <a:t>bad news</a:t>
            </a:r>
            <a:r>
              <a:rPr lang="en-US" dirty="0"/>
              <a:t> for cryptography</a:t>
            </a:r>
            <a:r>
              <a:rPr lang="en-US"/>
              <a:t>. </a:t>
            </a:r>
            <a:endParaRPr lang="en-US" dirty="0"/>
          </a:p>
          <a:p>
            <a:endParaRPr lang="en-US" dirty="0"/>
          </a:p>
        </p:txBody>
      </p:sp>
      <p:sp>
        <p:nvSpPr>
          <p:cNvPr id="4" name="Slide Number Placeholder 3">
            <a:extLst>
              <a:ext uri="{FF2B5EF4-FFF2-40B4-BE49-F238E27FC236}">
                <a16:creationId xmlns:a16="http://schemas.microsoft.com/office/drawing/2014/main" id="{D963F866-91ED-8F8C-77FD-42A3DA527078}"/>
              </a:ext>
            </a:extLst>
          </p:cNvPr>
          <p:cNvSpPr>
            <a:spLocks noGrp="1"/>
          </p:cNvSpPr>
          <p:nvPr>
            <p:ph type="sldNum" sz="quarter" idx="5"/>
          </p:nvPr>
        </p:nvSpPr>
        <p:spPr/>
        <p:txBody>
          <a:bodyPr/>
          <a:lstStyle/>
          <a:p>
            <a:fld id="{7BEE60BB-7B99-AB41-B248-9A451BBACB01}" type="slidenum">
              <a:rPr lang="en-US" smtClean="0"/>
              <a:t>2</a:t>
            </a:fld>
            <a:endParaRPr lang="en-US"/>
          </a:p>
        </p:txBody>
      </p:sp>
    </p:spTree>
    <p:extLst>
      <p:ext uri="{BB962C8B-B14F-4D97-AF65-F5344CB8AC3E}">
        <p14:creationId xmlns:p14="http://schemas.microsoft.com/office/powerpoint/2010/main" val="193886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8190-5F1F-9AA5-983C-4C94F0976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3555E-4A67-38C7-4BB7-DB112134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26F4C-9665-93E8-16C6-E06ADF60E00F}"/>
              </a:ext>
            </a:extLst>
          </p:cNvPr>
          <p:cNvSpPr>
            <a:spLocks noGrp="1"/>
          </p:cNvSpPr>
          <p:nvPr>
            <p:ph type="body" idx="1"/>
          </p:nvPr>
        </p:nvSpPr>
        <p:spPr/>
        <p:txBody>
          <a:bodyPr/>
          <a:lstStyle/>
          <a:p>
            <a:r>
              <a:rPr lang="en-US" dirty="0"/>
              <a:t>But that’s only half the story.</a:t>
            </a:r>
          </a:p>
          <a:p>
            <a:r>
              <a:rPr lang="en-US" dirty="0"/>
              <a:t>Quantum computers don’t just break classical cryptography. It also allows us to invent </a:t>
            </a:r>
            <a:r>
              <a:rPr lang="en-US" b="1" dirty="0"/>
              <a:t>entirely new kinds</a:t>
            </a:r>
            <a:r>
              <a:rPr lang="en-US" dirty="0"/>
              <a:t> of cryptography. Things that were once thought impossible: money that can’t be forged, programs that can’t be copied, data that can be provably deleted — even tools to probe the inner secrets of black holes.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want to tell you the story of how these fascinating ideas came about, and give you a glimpse of what’s in store for the future.</a:t>
            </a:r>
          </a:p>
        </p:txBody>
      </p:sp>
      <p:sp>
        <p:nvSpPr>
          <p:cNvPr id="4" name="Slide Number Placeholder 3">
            <a:extLst>
              <a:ext uri="{FF2B5EF4-FFF2-40B4-BE49-F238E27FC236}">
                <a16:creationId xmlns:a16="http://schemas.microsoft.com/office/drawing/2014/main" id="{9E93A6AF-418D-FBB2-B887-BCFC48DB3EA3}"/>
              </a:ext>
            </a:extLst>
          </p:cNvPr>
          <p:cNvSpPr>
            <a:spLocks noGrp="1"/>
          </p:cNvSpPr>
          <p:nvPr>
            <p:ph type="sldNum" sz="quarter" idx="5"/>
          </p:nvPr>
        </p:nvSpPr>
        <p:spPr/>
        <p:txBody>
          <a:bodyPr/>
          <a:lstStyle/>
          <a:p>
            <a:fld id="{7BEE60BB-7B99-AB41-B248-9A451BBACB01}" type="slidenum">
              <a:rPr lang="en-US" smtClean="0"/>
              <a:t>3</a:t>
            </a:fld>
            <a:endParaRPr lang="en-US"/>
          </a:p>
        </p:txBody>
      </p:sp>
    </p:spTree>
    <p:extLst>
      <p:ext uri="{BB962C8B-B14F-4D97-AF65-F5344CB8AC3E}">
        <p14:creationId xmlns:p14="http://schemas.microsoft.com/office/powerpoint/2010/main" val="296135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BEE60BB-7B99-AB41-B248-9A451BBACB01}" type="slidenum">
              <a:rPr lang="en-US" smtClean="0"/>
              <a:t>4</a:t>
            </a:fld>
            <a:endParaRPr lang="en-US"/>
          </a:p>
        </p:txBody>
      </p:sp>
    </p:spTree>
    <p:extLst>
      <p:ext uri="{BB962C8B-B14F-4D97-AF65-F5344CB8AC3E}">
        <p14:creationId xmlns:p14="http://schemas.microsoft.com/office/powerpoint/2010/main" val="294740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go back 57 years ago to 1968, right here at Columbia. This is the central character in our story: Stephen Wiesner, who was a graduate student in physics at the time. In the middle of the famous student protests at the time, Wiesner wrote a landmark, amazing, brilliant paper called Conjugate Coding. The only thing was nobody understood it or recognized its importance at the time.</a:t>
            </a:r>
          </a:p>
        </p:txBody>
      </p:sp>
      <p:sp>
        <p:nvSpPr>
          <p:cNvPr id="4" name="Slide Number Placeholder 3"/>
          <p:cNvSpPr>
            <a:spLocks noGrp="1"/>
          </p:cNvSpPr>
          <p:nvPr>
            <p:ph type="sldNum" sz="quarter" idx="5"/>
          </p:nvPr>
        </p:nvSpPr>
        <p:spPr/>
        <p:txBody>
          <a:bodyPr/>
          <a:lstStyle/>
          <a:p>
            <a:fld id="{7BEE60BB-7B99-AB41-B248-9A451BBACB01}" type="slidenum">
              <a:rPr lang="en-US" smtClean="0"/>
              <a:t>5</a:t>
            </a:fld>
            <a:endParaRPr lang="en-US"/>
          </a:p>
        </p:txBody>
      </p:sp>
    </p:spTree>
    <p:extLst>
      <p:ext uri="{BB962C8B-B14F-4D97-AF65-F5344CB8AC3E}">
        <p14:creationId xmlns:p14="http://schemas.microsoft.com/office/powerpoint/2010/main" val="51398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Wiesner wondered: could you make money that was </a:t>
            </a:r>
            <a:r>
              <a:rPr lang="en-US" i="1" dirty="0"/>
              <a:t>physically impossible</a:t>
            </a:r>
            <a:r>
              <a:rPr lang="en-US" dirty="0"/>
              <a:t> to counterfeit? In classical physics, you can always in principle copy information. But in quantum physics, the no-cloning theorem says otherwise.</a:t>
            </a:r>
          </a:p>
        </p:txBody>
      </p:sp>
      <p:sp>
        <p:nvSpPr>
          <p:cNvPr id="4" name="Slide Number Placeholder 3"/>
          <p:cNvSpPr>
            <a:spLocks noGrp="1"/>
          </p:cNvSpPr>
          <p:nvPr>
            <p:ph type="sldNum" sz="quarter" idx="5"/>
          </p:nvPr>
        </p:nvSpPr>
        <p:spPr/>
        <p:txBody>
          <a:bodyPr/>
          <a:lstStyle/>
          <a:p>
            <a:fld id="{7BEE60BB-7B99-AB41-B248-9A451BBACB01}" type="slidenum">
              <a:rPr lang="en-US" smtClean="0"/>
              <a:t>6</a:t>
            </a:fld>
            <a:endParaRPr lang="en-US"/>
          </a:p>
        </p:txBody>
      </p:sp>
    </p:spTree>
    <p:extLst>
      <p:ext uri="{BB962C8B-B14F-4D97-AF65-F5344CB8AC3E}">
        <p14:creationId xmlns:p14="http://schemas.microsoft.com/office/powerpoint/2010/main" val="714600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Quantum information differs from classical information in other ways. I’m going to explain this via an analogy, which is entirely due to my brilliant postdoc Barak </a:t>
            </a:r>
            <a:r>
              <a:rPr lang="en-US" dirty="0" err="1"/>
              <a:t>Nehoran</a:t>
            </a:r>
            <a:r>
              <a:rPr lang="en-US" dirty="0"/>
              <a:t> and his partner Natalia. Classical information is like a book: you can…. Quantum information, on the other hand, is like a cake. You can taste it, but it will destroy the cake – or, at the very least, disturb it. You can’t make a copy of the cake without knowing the recipe. And good luck emailing the cake. So keep this analogy in mind.</a:t>
            </a:r>
          </a:p>
        </p:txBody>
      </p:sp>
      <p:sp>
        <p:nvSpPr>
          <p:cNvPr id="4" name="Slide Number Placeholder 3"/>
          <p:cNvSpPr>
            <a:spLocks noGrp="1"/>
          </p:cNvSpPr>
          <p:nvPr>
            <p:ph type="sldNum" sz="quarter" idx="5"/>
          </p:nvPr>
        </p:nvSpPr>
        <p:spPr/>
        <p:txBody>
          <a:bodyPr/>
          <a:lstStyle/>
          <a:p>
            <a:fld id="{7BEE60BB-7B99-AB41-B248-9A451BBACB01}" type="slidenum">
              <a:rPr lang="en-US" smtClean="0"/>
              <a:t>7</a:t>
            </a:fld>
            <a:endParaRPr lang="en-US"/>
          </a:p>
        </p:txBody>
      </p:sp>
    </p:spTree>
    <p:extLst>
      <p:ext uri="{BB962C8B-B14F-4D97-AF65-F5344CB8AC3E}">
        <p14:creationId xmlns:p14="http://schemas.microsoft.com/office/powerpoint/2010/main" val="327792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Wiesner’s scheme was ingenious. Each banknote carried a serial number and a string of photons, each secretly polarized either up/down or diagonal. The mint, knowing the secret basis, could verify it. But a counterfeiter measuring without the secret would inevitably disturb the states, leaving detectable errors.</a:t>
            </a:r>
          </a:p>
        </p:txBody>
      </p:sp>
      <p:sp>
        <p:nvSpPr>
          <p:cNvPr id="4" name="Slide Number Placeholder 3"/>
          <p:cNvSpPr>
            <a:spLocks noGrp="1"/>
          </p:cNvSpPr>
          <p:nvPr>
            <p:ph type="sldNum" sz="quarter" idx="5"/>
          </p:nvPr>
        </p:nvSpPr>
        <p:spPr/>
        <p:txBody>
          <a:bodyPr/>
          <a:lstStyle/>
          <a:p>
            <a:fld id="{7BEE60BB-7B99-AB41-B248-9A451BBACB01}" type="slidenum">
              <a:rPr lang="en-US" smtClean="0"/>
              <a:t>8</a:t>
            </a:fld>
            <a:endParaRPr lang="en-US"/>
          </a:p>
        </p:txBody>
      </p:sp>
    </p:spTree>
    <p:extLst>
      <p:ext uri="{BB962C8B-B14F-4D97-AF65-F5344CB8AC3E}">
        <p14:creationId xmlns:p14="http://schemas.microsoft.com/office/powerpoint/2010/main" val="253444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Wiesner submitted this paper in 1969—but it was rejected. He eventually left academia, moved to Israel, and became a construction worker and tinkerer. He passed away just a few years ago. But before leaving, he told his friend Charlie Bennett about these ideas. And that chance act of sharing would shape the entire field.</a:t>
            </a:r>
          </a:p>
        </p:txBody>
      </p:sp>
      <p:sp>
        <p:nvSpPr>
          <p:cNvPr id="4" name="Slide Number Placeholder 3"/>
          <p:cNvSpPr>
            <a:spLocks noGrp="1"/>
          </p:cNvSpPr>
          <p:nvPr>
            <p:ph type="sldNum" sz="quarter" idx="5"/>
          </p:nvPr>
        </p:nvSpPr>
        <p:spPr/>
        <p:txBody>
          <a:bodyPr/>
          <a:lstStyle/>
          <a:p>
            <a:fld id="{7BEE60BB-7B99-AB41-B248-9A451BBACB01}" type="slidenum">
              <a:rPr lang="en-US" smtClean="0"/>
              <a:t>9</a:t>
            </a:fld>
            <a:endParaRPr lang="en-US"/>
          </a:p>
        </p:txBody>
      </p:sp>
    </p:spTree>
    <p:extLst>
      <p:ext uri="{BB962C8B-B14F-4D97-AF65-F5344CB8AC3E}">
        <p14:creationId xmlns:p14="http://schemas.microsoft.com/office/powerpoint/2010/main" val="316525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8F9DC9-C2C5-A640-88D5-A3458CFEC5DB}" type="datetimeFigureOut">
              <a:rPr lang="en-US" smtClean="0"/>
              <a:t>9/18/25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225246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8F9DC9-C2C5-A640-88D5-A3458CFEC5DB}" type="datetimeFigureOut">
              <a:rPr lang="en-US" smtClean="0"/>
              <a:t>9/18/25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491960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8F9DC9-C2C5-A640-88D5-A3458CFEC5DB}" type="datetimeFigureOut">
              <a:rPr lang="en-US" smtClean="0"/>
              <a:t>9/18/25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70873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8F9DC9-C2C5-A640-88D5-A3458CFEC5DB}" type="datetimeFigureOut">
              <a:rPr lang="en-US" smtClean="0"/>
              <a:t>9/18/25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45225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8F9DC9-C2C5-A640-88D5-A3458CFEC5DB}" type="datetimeFigureOut">
              <a:rPr lang="en-US" smtClean="0"/>
              <a:t>9/18/25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3490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8F9DC9-C2C5-A640-88D5-A3458CFEC5DB}" type="datetimeFigureOut">
              <a:rPr lang="en-US" smtClean="0"/>
              <a:t>9/18/25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351562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8F9DC9-C2C5-A640-88D5-A3458CFEC5DB}" type="datetimeFigureOut">
              <a:rPr lang="en-US" smtClean="0"/>
              <a:t>9/18/25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290908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8F9DC9-C2C5-A640-88D5-A3458CFEC5DB}" type="datetimeFigureOut">
              <a:rPr lang="en-US" smtClean="0"/>
              <a:t>9/18/25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139644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F9DC9-C2C5-A640-88D5-A3458CFEC5DB}" type="datetimeFigureOut">
              <a:rPr lang="en-US" smtClean="0"/>
              <a:t>9/18/25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396637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8F9DC9-C2C5-A640-88D5-A3458CFEC5DB}" type="datetimeFigureOut">
              <a:rPr lang="en-US" smtClean="0"/>
              <a:t>9/18/25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217953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8F9DC9-C2C5-A640-88D5-A3458CFEC5DB}" type="datetimeFigureOut">
              <a:rPr lang="en-US" smtClean="0"/>
              <a:t>9/18/25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8FBC4E-2A28-5E41-B9E9-9384E0718192}" type="slidenum">
              <a:rPr lang="en-US" smtClean="0"/>
              <a:t>‹#›</a:t>
            </a:fld>
            <a:endParaRPr lang="en-US"/>
          </a:p>
        </p:txBody>
      </p:sp>
    </p:spTree>
    <p:extLst>
      <p:ext uri="{BB962C8B-B14F-4D97-AF65-F5344CB8AC3E}">
        <p14:creationId xmlns:p14="http://schemas.microsoft.com/office/powerpoint/2010/main" val="273089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F9DC9-C2C5-A640-88D5-A3458CFEC5DB}" type="datetimeFigureOut">
              <a:rPr lang="en-US" smtClean="0"/>
              <a:t>9/18/25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FBC4E-2A28-5E41-B9E9-9384E0718192}" type="slidenum">
              <a:rPr lang="en-US" smtClean="0"/>
              <a:t>‹#›</a:t>
            </a:fld>
            <a:endParaRPr lang="en-US"/>
          </a:p>
        </p:txBody>
      </p:sp>
    </p:spTree>
    <p:extLst>
      <p:ext uri="{BB962C8B-B14F-4D97-AF65-F5344CB8AC3E}">
        <p14:creationId xmlns:p14="http://schemas.microsoft.com/office/powerpoint/2010/main" val="62317448"/>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2.jpe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11" Type="http://schemas.microsoft.com/office/2007/relationships/hdphoto" Target="../media/hdphoto7.wdp"/><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32.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0.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1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1.wdp"/><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terstellar's fake black holes are helping actual scientific research |  The Verge">
            <a:extLst>
              <a:ext uri="{FF2B5EF4-FFF2-40B4-BE49-F238E27FC236}">
                <a16:creationId xmlns:a16="http://schemas.microsoft.com/office/drawing/2014/main" id="{FFB7A10F-5CEA-886E-4795-0A8DE63B2F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61" b="4722"/>
          <a:stretch/>
        </p:blipFill>
        <p:spPr bwMode="auto">
          <a:xfrm>
            <a:off x="8632443" y="-100210"/>
            <a:ext cx="4071114" cy="238760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United States Dollar (USD) - Overview, History, Denominations">
            <a:extLst>
              <a:ext uri="{FF2B5EF4-FFF2-40B4-BE49-F238E27FC236}">
                <a16:creationId xmlns:a16="http://schemas.microsoft.com/office/drawing/2014/main" id="{FAF5A7C5-64F9-4503-5A54-85411FF1C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48" y="696176"/>
            <a:ext cx="1844196" cy="7948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0B9CC1-023F-F0FE-97A3-EEA15EEFDCED}"/>
              </a:ext>
            </a:extLst>
          </p:cNvPr>
          <p:cNvSpPr>
            <a:spLocks noGrp="1"/>
          </p:cNvSpPr>
          <p:nvPr>
            <p:ph type="ctrTitle"/>
          </p:nvPr>
        </p:nvSpPr>
        <p:spPr/>
        <p:txBody>
          <a:bodyPr/>
          <a:lstStyle/>
          <a:p>
            <a:r>
              <a:rPr lang="en-US" dirty="0"/>
              <a:t>Quantum Cryptography</a:t>
            </a:r>
          </a:p>
        </p:txBody>
      </p:sp>
      <p:sp>
        <p:nvSpPr>
          <p:cNvPr id="3" name="Subtitle 2">
            <a:extLst>
              <a:ext uri="{FF2B5EF4-FFF2-40B4-BE49-F238E27FC236}">
                <a16:creationId xmlns:a16="http://schemas.microsoft.com/office/drawing/2014/main" id="{55988590-F3E5-5018-8C43-BF59AD4BA6C6}"/>
              </a:ext>
            </a:extLst>
          </p:cNvPr>
          <p:cNvSpPr>
            <a:spLocks noGrp="1"/>
          </p:cNvSpPr>
          <p:nvPr>
            <p:ph type="subTitle" idx="1"/>
          </p:nvPr>
        </p:nvSpPr>
        <p:spPr>
          <a:xfrm>
            <a:off x="1524000" y="3018942"/>
            <a:ext cx="9144000" cy="1655762"/>
          </a:xfrm>
        </p:spPr>
        <p:txBody>
          <a:bodyPr>
            <a:normAutofit/>
          </a:bodyPr>
          <a:lstStyle/>
          <a:p>
            <a:endParaRPr lang="en-US" sz="3200" dirty="0"/>
          </a:p>
          <a:p>
            <a:r>
              <a:rPr lang="en-US" sz="3200" dirty="0">
                <a:solidFill>
                  <a:srgbClr val="FFC000"/>
                </a:solidFill>
              </a:rPr>
              <a:t>From Quantum Money to Quantum Gravity</a:t>
            </a:r>
          </a:p>
        </p:txBody>
      </p:sp>
      <p:sp>
        <p:nvSpPr>
          <p:cNvPr id="5" name="Subtitle 2">
            <a:extLst>
              <a:ext uri="{FF2B5EF4-FFF2-40B4-BE49-F238E27FC236}">
                <a16:creationId xmlns:a16="http://schemas.microsoft.com/office/drawing/2014/main" id="{6735360F-FBED-AD9F-F16C-3C01661084A8}"/>
              </a:ext>
            </a:extLst>
          </p:cNvPr>
          <p:cNvSpPr txBox="1">
            <a:spLocks/>
          </p:cNvSpPr>
          <p:nvPr/>
        </p:nvSpPr>
        <p:spPr>
          <a:xfrm>
            <a:off x="1524000" y="4674704"/>
            <a:ext cx="9144000" cy="2183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Henry Yuen</a:t>
            </a:r>
          </a:p>
          <a:p>
            <a:r>
              <a:rPr lang="en-US" dirty="0">
                <a:solidFill>
                  <a:srgbClr val="00B0F0"/>
                </a:solidFill>
              </a:rPr>
              <a:t>Computer Science</a:t>
            </a:r>
            <a:br>
              <a:rPr lang="en-US" dirty="0">
                <a:solidFill>
                  <a:srgbClr val="00B0F0"/>
                </a:solidFill>
              </a:rPr>
            </a:br>
            <a:r>
              <a:rPr lang="en-US" dirty="0">
                <a:solidFill>
                  <a:srgbClr val="00B0F0"/>
                </a:solidFill>
              </a:rPr>
              <a:t>Columbia University</a:t>
            </a:r>
          </a:p>
        </p:txBody>
      </p:sp>
      <p:pic>
        <p:nvPicPr>
          <p:cNvPr id="6" name="Picture 4" descr="6,800+ Atom Clipart Stock Illustrations, Royalty-Free Vector Graphics &amp;  Clip Art - iStock">
            <a:extLst>
              <a:ext uri="{FF2B5EF4-FFF2-40B4-BE49-F238E27FC236}">
                <a16:creationId xmlns:a16="http://schemas.microsoft.com/office/drawing/2014/main" id="{E6DE8021-B4BE-942C-8054-E6BAAABB0155}"/>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528643" y="117354"/>
            <a:ext cx="1911558" cy="1911558"/>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Breakthroughs in quantum communication and quantum computing----Newsletter">
            <a:extLst>
              <a:ext uri="{FF2B5EF4-FFF2-40B4-BE49-F238E27FC236}">
                <a16:creationId xmlns:a16="http://schemas.microsoft.com/office/drawing/2014/main" id="{37895598-7EFE-E8CA-B249-D65AC890C18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024" l="0" r="99666">
                        <a14:foregroundMark x1="65785" y1="8894" x2="60535" y2="2976"/>
                        <a14:foregroundMark x1="70569" y1="14286" x2="70435" y2="14135"/>
                        <a14:foregroundMark x1="74720" y1="8260" x2="74916" y2="8333"/>
                        <a14:foregroundMark x1="60535" y1="2976" x2="64192" y2="4338"/>
                        <a14:foregroundMark x1="66040" y1="9623" x2="58528" y2="10714"/>
                        <a14:foregroundMark x1="74916" y1="8333" x2="74754" y2="8357"/>
                        <a14:foregroundMark x1="58528" y1="10714" x2="64548" y2="5357"/>
                        <a14:foregroundMark x1="72566" y1="14270" x2="75585" y2="29762"/>
                        <a14:foregroundMark x1="75585" y1="29762" x2="63545" y2="24405"/>
                        <a14:foregroundMark x1="63545" y1="24405" x2="82274" y2="30952"/>
                        <a14:foregroundMark x1="82274" y1="30952" x2="59197" y2="33929"/>
                        <a14:foregroundMark x1="59197" y1="33929" x2="77926" y2="58929"/>
                        <a14:foregroundMark x1="77926" y1="58929" x2="49833" y2="31548"/>
                        <a14:foregroundMark x1="49833" y1="31548" x2="86622" y2="92857"/>
                        <a14:foregroundMark x1="86622" y1="92857" x2="61538" y2="61310"/>
                        <a14:foregroundMark x1="61538" y1="61310" x2="78595" y2="59524"/>
                        <a14:foregroundMark x1="78595" y1="59524" x2="87960" y2="80357"/>
                        <a14:foregroundMark x1="87960" y1="80357" x2="72910" y2="80952"/>
                        <a14:foregroundMark x1="72910" y1="80952" x2="32441" y2="54762"/>
                        <a14:foregroundMark x1="32441" y1="54762" x2="17057" y2="26786"/>
                        <a14:foregroundMark x1="17057" y1="26786" x2="21070" y2="97024"/>
                        <a14:foregroundMark x1="18060" y1="72619" x2="35786" y2="82738"/>
                        <a14:foregroundMark x1="35786" y1="82738" x2="59866" y2="72024"/>
                        <a14:foregroundMark x1="59866" y1="72024" x2="95652" y2="98810"/>
                        <a14:foregroundMark x1="95652" y1="98810" x2="83612" y2="97619"/>
                        <a14:foregroundMark x1="83612" y1="97619" x2="38127" y2="98214"/>
                        <a14:foregroundMark x1="38127" y1="98214" x2="25753" y2="97024"/>
                        <a14:foregroundMark x1="25753" y1="97024" x2="39130" y2="91667"/>
                        <a14:foregroundMark x1="39130" y1="91667" x2="50836" y2="92857"/>
                        <a14:foregroundMark x1="50836" y1="92857" x2="5017" y2="84524"/>
                        <a14:foregroundMark x1="5017" y1="84524" x2="2676" y2="61905"/>
                        <a14:foregroundMark x1="2676" y1="61905" x2="10033" y2="39881"/>
                        <a14:foregroundMark x1="10033" y1="39881" x2="5351" y2="11905"/>
                        <a14:foregroundMark x1="5351" y1="11905" x2="5351" y2="45238"/>
                        <a14:foregroundMark x1="5351" y1="45238" x2="4013" y2="17857"/>
                        <a14:foregroundMark x1="4013" y1="17857" x2="11037" y2="44643"/>
                        <a14:foregroundMark x1="11037" y1="44643" x2="18729" y2="6548"/>
                        <a14:foregroundMark x1="18729" y1="6548" x2="33110" y2="8929"/>
                        <a14:foregroundMark x1="33110" y1="8929" x2="20736" y2="12500"/>
                        <a14:foregroundMark x1="20736" y1="12500" x2="5686" y2="8333"/>
                        <a14:foregroundMark x1="5686" y1="8333" x2="17057" y2="14881"/>
                        <a14:foregroundMark x1="17057" y1="14881" x2="4348" y2="21429"/>
                        <a14:foregroundMark x1="4348" y1="21429" x2="6355" y2="47024"/>
                        <a14:foregroundMark x1="6355" y1="47024" x2="6355" y2="47024"/>
                        <a14:foregroundMark x1="27425" y1="14286" x2="40468" y2="13095"/>
                        <a14:foregroundMark x1="40468" y1="13095" x2="15050" y2="3571"/>
                        <a14:foregroundMark x1="15050" y1="3571" x2="27759" y2="3571"/>
                        <a14:foregroundMark x1="27759" y1="3571" x2="11037" y2="3571"/>
                        <a14:foregroundMark x1="11037" y1="3571" x2="1338" y2="30357"/>
                        <a14:foregroundMark x1="1338" y1="30357" x2="334" y2="61310"/>
                        <a14:foregroundMark x1="334" y1="61310" x2="4013" y2="85119"/>
                        <a14:foregroundMark x1="4013" y1="85119" x2="1003" y2="33333"/>
                        <a14:foregroundMark x1="1003" y1="33333" x2="334" y2="56548"/>
                        <a14:foregroundMark x1="334" y1="56548" x2="4348" y2="22024"/>
                        <a14:foregroundMark x1="4348" y1="22024" x2="4348" y2="52976"/>
                        <a14:foregroundMark x1="4348" y1="52976" x2="3679" y2="1190"/>
                        <a14:foregroundMark x1="3679" y1="1190" x2="669" y2="26190"/>
                        <a14:foregroundMark x1="669" y1="26190" x2="14381" y2="16071"/>
                        <a14:foregroundMark x1="14381" y1="16071" x2="23746" y2="2976"/>
                        <a14:foregroundMark x1="23746" y1="2976" x2="9365" y2="8929"/>
                        <a14:foregroundMark x1="6355" y1="25000" x2="6355" y2="1786"/>
                        <a14:foregroundMark x1="6355" y1="1786" x2="334" y2="28571"/>
                        <a14:foregroundMark x1="334" y1="28571" x2="2007" y2="5952"/>
                        <a14:foregroundMark x1="2007" y1="5952" x2="2007" y2="91667"/>
                        <a14:foregroundMark x1="2007" y1="91667" x2="0" y2="65476"/>
                        <a14:foregroundMark x1="92308" y1="88690" x2="94983" y2="97619"/>
                        <a14:foregroundMark x1="96321" y1="89286" x2="96321" y2="89286"/>
                        <a14:foregroundMark x1="96656" y1="89881" x2="96656" y2="89881"/>
                        <a14:foregroundMark x1="97324" y1="89881" x2="97324" y2="89881"/>
                        <a14:foregroundMark x1="97324" y1="89881" x2="97324" y2="89881"/>
                        <a14:foregroundMark x1="38462" y1="29762" x2="53177" y2="30357"/>
                        <a14:foregroundMark x1="53177" y1="30357" x2="30769" y2="36310"/>
                        <a14:foregroundMark x1="30769" y1="36310" x2="43813" y2="17857"/>
                        <a14:foregroundMark x1="43813" y1="17857" x2="30769" y2="19643"/>
                        <a14:foregroundMark x1="30769" y1="19643" x2="28428" y2="22024"/>
                        <a14:foregroundMark x1="34448" y1="21429" x2="25084" y2="30357"/>
                        <a14:foregroundMark x1="66555" y1="32738" x2="90970" y2="64881"/>
                        <a14:foregroundMark x1="90970" y1="64881" x2="99666" y2="92857"/>
                        <a14:foregroundMark x1="70903" y1="38690" x2="32107" y2="0"/>
                        <a14:backgroundMark x1="73913" y1="5952" x2="64548" y2="5357"/>
                        <a14:backgroundMark x1="87960" y1="13690" x2="95652" y2="58333"/>
                        <a14:backgroundMark x1="95652" y1="58333" x2="99666" y2="64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35300" y="4649065"/>
            <a:ext cx="4071113" cy="228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9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1FF7-F33B-F50A-3E23-84FB6E709605}"/>
              </a:ext>
            </a:extLst>
          </p:cNvPr>
          <p:cNvSpPr>
            <a:spLocks noGrp="1"/>
          </p:cNvSpPr>
          <p:nvPr>
            <p:ph type="title"/>
          </p:nvPr>
        </p:nvSpPr>
        <p:spPr/>
        <p:txBody>
          <a:bodyPr/>
          <a:lstStyle/>
          <a:p>
            <a:r>
              <a:rPr lang="en-US" dirty="0"/>
              <a:t>Quantum Key Distribution</a:t>
            </a:r>
          </a:p>
        </p:txBody>
      </p:sp>
      <p:sp>
        <p:nvSpPr>
          <p:cNvPr id="3" name="Content Placeholder 2">
            <a:extLst>
              <a:ext uri="{FF2B5EF4-FFF2-40B4-BE49-F238E27FC236}">
                <a16:creationId xmlns:a16="http://schemas.microsoft.com/office/drawing/2014/main" id="{BF2FCF05-5951-DBDE-D1EC-A7A9A1D29D84}"/>
              </a:ext>
            </a:extLst>
          </p:cNvPr>
          <p:cNvSpPr>
            <a:spLocks noGrp="1"/>
          </p:cNvSpPr>
          <p:nvPr>
            <p:ph idx="1"/>
          </p:nvPr>
        </p:nvSpPr>
        <p:spPr>
          <a:xfrm>
            <a:off x="838200" y="1825624"/>
            <a:ext cx="10964594" cy="5032375"/>
          </a:xfrm>
        </p:spPr>
        <p:txBody>
          <a:bodyPr>
            <a:normAutofit/>
          </a:bodyPr>
          <a:lstStyle/>
          <a:p>
            <a:r>
              <a:rPr lang="en-US" dirty="0"/>
              <a:t>In 1979 Charlie Bennett (IBM) and </a:t>
            </a:r>
            <a:br>
              <a:rPr lang="en-US" dirty="0"/>
            </a:br>
            <a:r>
              <a:rPr lang="en-US" dirty="0"/>
              <a:t>Gilles Brassard (U. Montreal) teamed up </a:t>
            </a:r>
            <a:br>
              <a:rPr lang="en-US" dirty="0"/>
            </a:br>
            <a:r>
              <a:rPr lang="en-US" dirty="0"/>
              <a:t>to explore Wiesner’s ideas. They coined </a:t>
            </a:r>
            <a:br>
              <a:rPr lang="en-US" dirty="0"/>
            </a:br>
            <a:r>
              <a:rPr lang="en-US" dirty="0"/>
              <a:t>the term </a:t>
            </a:r>
            <a:r>
              <a:rPr lang="en-US" b="1" i="1" dirty="0">
                <a:solidFill>
                  <a:srgbClr val="FFC000"/>
                </a:solidFill>
              </a:rPr>
              <a:t>quantum cryptography</a:t>
            </a:r>
            <a:r>
              <a:rPr lang="en-US" dirty="0"/>
              <a:t>.</a:t>
            </a:r>
          </a:p>
          <a:p>
            <a:endParaRPr lang="en-US" dirty="0"/>
          </a:p>
          <a:p>
            <a:r>
              <a:rPr lang="en-US" dirty="0"/>
              <a:t>This led to their discovery of </a:t>
            </a:r>
            <a:r>
              <a:rPr lang="en-US" b="1" i="1" dirty="0">
                <a:solidFill>
                  <a:srgbClr val="00B0F0"/>
                </a:solidFill>
              </a:rPr>
              <a:t>quantum key distribution</a:t>
            </a:r>
            <a:r>
              <a:rPr lang="en-US" dirty="0">
                <a:solidFill>
                  <a:srgbClr val="00B0F0"/>
                </a:solidFill>
              </a:rPr>
              <a:t> </a:t>
            </a:r>
            <a:r>
              <a:rPr lang="en-US" dirty="0"/>
              <a:t>(QKD). </a:t>
            </a:r>
            <a:br>
              <a:rPr lang="en-US" dirty="0"/>
            </a:br>
            <a:r>
              <a:rPr lang="en-US" dirty="0"/>
              <a:t>Two strangers, using quantum information over an insecure channel, can establish a secret key, and then communicate privately. </a:t>
            </a:r>
            <a:br>
              <a:rPr lang="en-US" dirty="0"/>
            </a:br>
            <a:r>
              <a:rPr lang="en-US" b="1" i="1" dirty="0">
                <a:solidFill>
                  <a:srgbClr val="FFC000"/>
                </a:solidFill>
              </a:rPr>
              <a:t>Secrecy is guaranteed by the laws of physics</a:t>
            </a:r>
            <a:r>
              <a:rPr lang="en-US" dirty="0"/>
              <a:t>.</a:t>
            </a:r>
          </a:p>
          <a:p>
            <a:pPr marL="0" indent="0">
              <a:buNone/>
            </a:pPr>
            <a:endParaRPr lang="en-US" dirty="0"/>
          </a:p>
        </p:txBody>
      </p:sp>
      <p:pic>
        <p:nvPicPr>
          <p:cNvPr id="4102" name="Picture 6" descr="Gilles Brassard">
            <a:extLst>
              <a:ext uri="{FF2B5EF4-FFF2-40B4-BE49-F238E27FC236}">
                <a16:creationId xmlns:a16="http://schemas.microsoft.com/office/drawing/2014/main" id="{E7232DBC-0DCE-FE1E-1B01-3DBE024F6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576" y="333570"/>
            <a:ext cx="1976218" cy="263495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harles H. Bennett - Society for Science">
            <a:extLst>
              <a:ext uri="{FF2B5EF4-FFF2-40B4-BE49-F238E27FC236}">
                <a16:creationId xmlns:a16="http://schemas.microsoft.com/office/drawing/2014/main" id="{C10B3595-DAED-9B05-9B6D-7AD6FB17B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147" y="327099"/>
            <a:ext cx="2367344" cy="2634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BFE277-7D92-01BA-4F0F-D587D7E89E34}"/>
              </a:ext>
            </a:extLst>
          </p:cNvPr>
          <p:cNvSpPr txBox="1"/>
          <p:nvPr/>
        </p:nvSpPr>
        <p:spPr>
          <a:xfrm>
            <a:off x="7673232" y="3096992"/>
            <a:ext cx="1961259" cy="369332"/>
          </a:xfrm>
          <a:prstGeom prst="rect">
            <a:avLst/>
          </a:prstGeom>
          <a:noFill/>
        </p:spPr>
        <p:txBody>
          <a:bodyPr wrap="square" rtlCol="0">
            <a:spAutoFit/>
          </a:bodyPr>
          <a:lstStyle/>
          <a:p>
            <a:r>
              <a:rPr lang="en-US" dirty="0"/>
              <a:t>Charlie Bennett</a:t>
            </a:r>
          </a:p>
        </p:txBody>
      </p:sp>
      <p:sp>
        <p:nvSpPr>
          <p:cNvPr id="5" name="TextBox 4">
            <a:extLst>
              <a:ext uri="{FF2B5EF4-FFF2-40B4-BE49-F238E27FC236}">
                <a16:creationId xmlns:a16="http://schemas.microsoft.com/office/drawing/2014/main" id="{8BE0C512-1FD0-E82C-E939-753D4D97B220}"/>
              </a:ext>
            </a:extLst>
          </p:cNvPr>
          <p:cNvSpPr txBox="1"/>
          <p:nvPr/>
        </p:nvSpPr>
        <p:spPr>
          <a:xfrm>
            <a:off x="10118199" y="3096992"/>
            <a:ext cx="1961259" cy="369332"/>
          </a:xfrm>
          <a:prstGeom prst="rect">
            <a:avLst/>
          </a:prstGeom>
          <a:noFill/>
        </p:spPr>
        <p:txBody>
          <a:bodyPr wrap="square" rtlCol="0">
            <a:spAutoFit/>
          </a:bodyPr>
          <a:lstStyle/>
          <a:p>
            <a:r>
              <a:rPr lang="en-US" dirty="0"/>
              <a:t>Gilles Brassard</a:t>
            </a:r>
          </a:p>
        </p:txBody>
      </p:sp>
    </p:spTree>
    <p:extLst>
      <p:ext uri="{BB962C8B-B14F-4D97-AF65-F5344CB8AC3E}">
        <p14:creationId xmlns:p14="http://schemas.microsoft.com/office/powerpoint/2010/main" val="340294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3A4F-C6DB-7CE4-37B8-86AF55AFE283}"/>
            </a:ext>
          </a:extLst>
        </p:cNvPr>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9D5D0752-DD9F-2E3C-42EF-29474A102872}"/>
              </a:ext>
            </a:extLst>
          </p:cNvPr>
          <p:cNvCxnSpPr/>
          <p:nvPr/>
        </p:nvCxnSpPr>
        <p:spPr>
          <a:xfrm>
            <a:off x="3024554" y="4458899"/>
            <a:ext cx="555432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8801D0-778B-0943-943F-F35988619EEE}"/>
              </a:ext>
            </a:extLst>
          </p:cNvPr>
          <p:cNvCxnSpPr/>
          <p:nvPr/>
        </p:nvCxnSpPr>
        <p:spPr>
          <a:xfrm>
            <a:off x="3024554" y="4276578"/>
            <a:ext cx="555432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7D57A1-5E45-DD07-2738-7B7D40EC79B8}"/>
              </a:ext>
            </a:extLst>
          </p:cNvPr>
          <p:cNvSpPr>
            <a:spLocks noGrp="1"/>
          </p:cNvSpPr>
          <p:nvPr>
            <p:ph type="title"/>
          </p:nvPr>
        </p:nvSpPr>
        <p:spPr/>
        <p:txBody>
          <a:bodyPr/>
          <a:lstStyle/>
          <a:p>
            <a:r>
              <a:rPr lang="en-US" dirty="0"/>
              <a:t>Quantum Key Distribution</a:t>
            </a:r>
          </a:p>
        </p:txBody>
      </p:sp>
      <p:sp>
        <p:nvSpPr>
          <p:cNvPr id="3" name="Content Placeholder 2">
            <a:extLst>
              <a:ext uri="{FF2B5EF4-FFF2-40B4-BE49-F238E27FC236}">
                <a16:creationId xmlns:a16="http://schemas.microsoft.com/office/drawing/2014/main" id="{8EF127AC-9092-CD6F-4515-A1E0393D3E28}"/>
              </a:ext>
            </a:extLst>
          </p:cNvPr>
          <p:cNvSpPr>
            <a:spLocks noGrp="1"/>
          </p:cNvSpPr>
          <p:nvPr>
            <p:ph idx="1"/>
          </p:nvPr>
        </p:nvSpPr>
        <p:spPr/>
        <p:txBody>
          <a:bodyPr/>
          <a:lstStyle/>
          <a:p>
            <a:pPr marL="0" indent="0">
              <a:buNone/>
            </a:pPr>
            <a:r>
              <a:rPr lang="en-US" b="1" dirty="0">
                <a:solidFill>
                  <a:srgbClr val="00B0F0"/>
                </a:solidFill>
              </a:rPr>
              <a:t>BB84</a:t>
            </a:r>
            <a:r>
              <a:rPr lang="en-US" dirty="0"/>
              <a:t>: Alice sends Bob randomly-polarized photons, which Bob measures in random bases to generate secret key. Tampering of qubits  by eavesdropper can be detected by comparing notes.</a:t>
            </a:r>
          </a:p>
        </p:txBody>
      </p:sp>
      <p:pic>
        <p:nvPicPr>
          <p:cNvPr id="4" name="Picture 3">
            <a:extLst>
              <a:ext uri="{FF2B5EF4-FFF2-40B4-BE49-F238E27FC236}">
                <a16:creationId xmlns:a16="http://schemas.microsoft.com/office/drawing/2014/main" id="{4F64B630-4D9F-1BC1-675C-BF3BE3160A87}"/>
              </a:ext>
            </a:extLst>
          </p:cNvPr>
          <p:cNvPicPr>
            <a:picLocks noChangeAspect="1"/>
          </p:cNvPicPr>
          <p:nvPr/>
        </p:nvPicPr>
        <p:blipFill>
          <a:blip r:embed="rId3"/>
          <a:stretch>
            <a:fillRect/>
          </a:stretch>
        </p:blipFill>
        <p:spPr>
          <a:xfrm>
            <a:off x="1997796" y="3687512"/>
            <a:ext cx="815743" cy="1542776"/>
          </a:xfrm>
          <a:prstGeom prst="rect">
            <a:avLst/>
          </a:prstGeom>
        </p:spPr>
      </p:pic>
      <p:cxnSp>
        <p:nvCxnSpPr>
          <p:cNvPr id="13" name="Straight Connector 12">
            <a:extLst>
              <a:ext uri="{FF2B5EF4-FFF2-40B4-BE49-F238E27FC236}">
                <a16:creationId xmlns:a16="http://schemas.microsoft.com/office/drawing/2014/main" id="{FD920114-74BD-AB6A-AD36-70EA0EFC17AE}"/>
              </a:ext>
            </a:extLst>
          </p:cNvPr>
          <p:cNvCxnSpPr>
            <a:cxnSpLocks/>
          </p:cNvCxnSpPr>
          <p:nvPr/>
        </p:nvCxnSpPr>
        <p:spPr>
          <a:xfrm>
            <a:off x="5719753" y="5329017"/>
            <a:ext cx="0" cy="90011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DBC50C-1A7C-2729-CA79-1DD437CAE67F}"/>
              </a:ext>
            </a:extLst>
          </p:cNvPr>
          <p:cNvCxnSpPr/>
          <p:nvPr/>
        </p:nvCxnSpPr>
        <p:spPr>
          <a:xfrm>
            <a:off x="2392387" y="5329017"/>
            <a:ext cx="0" cy="90011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CAA4ED-03E9-0DC6-0457-AD02683A0EA7}"/>
              </a:ext>
            </a:extLst>
          </p:cNvPr>
          <p:cNvCxnSpPr>
            <a:cxnSpLocks/>
          </p:cNvCxnSpPr>
          <p:nvPr/>
        </p:nvCxnSpPr>
        <p:spPr>
          <a:xfrm>
            <a:off x="2392387" y="6229130"/>
            <a:ext cx="6980362"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61BA50-F271-A889-E630-9E570F37517F}"/>
              </a:ext>
            </a:extLst>
          </p:cNvPr>
          <p:cNvCxnSpPr/>
          <p:nvPr/>
        </p:nvCxnSpPr>
        <p:spPr>
          <a:xfrm>
            <a:off x="9372749" y="5329017"/>
            <a:ext cx="0" cy="90011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CF22C3A-C89E-58D2-24A6-391B8EC3D82F}"/>
              </a:ext>
            </a:extLst>
          </p:cNvPr>
          <p:cNvSpPr txBox="1"/>
          <p:nvPr/>
        </p:nvSpPr>
        <p:spPr>
          <a:xfrm>
            <a:off x="6096000" y="6309307"/>
            <a:ext cx="4338493" cy="369332"/>
          </a:xfrm>
          <a:prstGeom prst="rect">
            <a:avLst/>
          </a:prstGeom>
          <a:noFill/>
        </p:spPr>
        <p:txBody>
          <a:bodyPr wrap="square" rtlCol="0">
            <a:spAutoFit/>
          </a:bodyPr>
          <a:lstStyle/>
          <a:p>
            <a:r>
              <a:rPr lang="en-US" dirty="0"/>
              <a:t>Authenticated (but public) classical channel</a:t>
            </a:r>
          </a:p>
        </p:txBody>
      </p:sp>
      <p:sp>
        <p:nvSpPr>
          <p:cNvPr id="24" name="TextBox 23">
            <a:extLst>
              <a:ext uri="{FF2B5EF4-FFF2-40B4-BE49-F238E27FC236}">
                <a16:creationId xmlns:a16="http://schemas.microsoft.com/office/drawing/2014/main" id="{59D2579A-3E38-AA91-CC30-237973C94923}"/>
              </a:ext>
            </a:extLst>
          </p:cNvPr>
          <p:cNvSpPr txBox="1"/>
          <p:nvPr/>
        </p:nvSpPr>
        <p:spPr>
          <a:xfrm>
            <a:off x="2585252" y="4713118"/>
            <a:ext cx="2775765" cy="646331"/>
          </a:xfrm>
          <a:prstGeom prst="rect">
            <a:avLst/>
          </a:prstGeom>
          <a:noFill/>
        </p:spPr>
        <p:txBody>
          <a:bodyPr wrap="square" rtlCol="0">
            <a:spAutoFit/>
          </a:bodyPr>
          <a:lstStyle/>
          <a:p>
            <a:pPr algn="ctr"/>
            <a:r>
              <a:rPr lang="en-US" dirty="0"/>
              <a:t>Insecure </a:t>
            </a:r>
            <a:br>
              <a:rPr lang="en-US" dirty="0"/>
            </a:br>
            <a:r>
              <a:rPr lang="en-US" dirty="0"/>
              <a:t>quantum channel</a:t>
            </a:r>
          </a:p>
        </p:txBody>
      </p:sp>
      <p:pic>
        <p:nvPicPr>
          <p:cNvPr id="9220" name="Picture 4" descr="Clipart Hacker: Over 1,424 Royalty-Free Licensable Stock Illustrations &amp;  Drawings | Shutterstock">
            <a:extLst>
              <a:ext uri="{FF2B5EF4-FFF2-40B4-BE49-F238E27FC236}">
                <a16:creationId xmlns:a16="http://schemas.microsoft.com/office/drawing/2014/main" id="{6A93AEE8-3A93-AF8D-BF8B-E1ADB2E0F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809" y="3989531"/>
            <a:ext cx="1317751" cy="131775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8F3223C-1880-EB5E-4C56-6E36C3EA1588}"/>
              </a:ext>
            </a:extLst>
          </p:cNvPr>
          <p:cNvSpPr txBox="1"/>
          <p:nvPr/>
        </p:nvSpPr>
        <p:spPr>
          <a:xfrm>
            <a:off x="4951111" y="3527821"/>
            <a:ext cx="1537283" cy="369332"/>
          </a:xfrm>
          <a:prstGeom prst="rect">
            <a:avLst/>
          </a:prstGeom>
          <a:noFill/>
        </p:spPr>
        <p:txBody>
          <a:bodyPr wrap="square" rtlCol="0">
            <a:spAutoFit/>
          </a:bodyPr>
          <a:lstStyle/>
          <a:p>
            <a:r>
              <a:rPr lang="en-US" dirty="0"/>
              <a:t>Eavesdropper</a:t>
            </a:r>
          </a:p>
        </p:txBody>
      </p:sp>
      <p:sp>
        <p:nvSpPr>
          <p:cNvPr id="40" name="TextBox 39">
            <a:extLst>
              <a:ext uri="{FF2B5EF4-FFF2-40B4-BE49-F238E27FC236}">
                <a16:creationId xmlns:a16="http://schemas.microsoft.com/office/drawing/2014/main" id="{A68D492E-C4CE-E52A-689A-8C7882B146F8}"/>
              </a:ext>
            </a:extLst>
          </p:cNvPr>
          <p:cNvSpPr txBox="1"/>
          <p:nvPr/>
        </p:nvSpPr>
        <p:spPr>
          <a:xfrm>
            <a:off x="9014877" y="3267941"/>
            <a:ext cx="715744" cy="369332"/>
          </a:xfrm>
          <a:prstGeom prst="rect">
            <a:avLst/>
          </a:prstGeom>
          <a:noFill/>
        </p:spPr>
        <p:txBody>
          <a:bodyPr wrap="square" rtlCol="0">
            <a:spAutoFit/>
          </a:bodyPr>
          <a:lstStyle/>
          <a:p>
            <a:r>
              <a:rPr lang="en-US" dirty="0"/>
              <a:t>Bob</a:t>
            </a:r>
          </a:p>
        </p:txBody>
      </p:sp>
      <p:sp>
        <p:nvSpPr>
          <p:cNvPr id="41" name="TextBox 40">
            <a:extLst>
              <a:ext uri="{FF2B5EF4-FFF2-40B4-BE49-F238E27FC236}">
                <a16:creationId xmlns:a16="http://schemas.microsoft.com/office/drawing/2014/main" id="{A4BF294F-ADDF-07D6-F4C8-E549396E356A}"/>
              </a:ext>
            </a:extLst>
          </p:cNvPr>
          <p:cNvSpPr txBox="1"/>
          <p:nvPr/>
        </p:nvSpPr>
        <p:spPr>
          <a:xfrm>
            <a:off x="2044898" y="3267941"/>
            <a:ext cx="815744" cy="369332"/>
          </a:xfrm>
          <a:prstGeom prst="rect">
            <a:avLst/>
          </a:prstGeom>
          <a:noFill/>
        </p:spPr>
        <p:txBody>
          <a:bodyPr wrap="square" rtlCol="0">
            <a:spAutoFit/>
          </a:bodyPr>
          <a:lstStyle/>
          <a:p>
            <a:r>
              <a:rPr lang="en-US" dirty="0"/>
              <a:t>Alice</a:t>
            </a:r>
          </a:p>
        </p:txBody>
      </p:sp>
      <p:pic>
        <p:nvPicPr>
          <p:cNvPr id="10" name="Picture 9">
            <a:extLst>
              <a:ext uri="{FF2B5EF4-FFF2-40B4-BE49-F238E27FC236}">
                <a16:creationId xmlns:a16="http://schemas.microsoft.com/office/drawing/2014/main" id="{5CC86ED3-6542-24F9-2391-0571EBE17EEE}"/>
              </a:ext>
            </a:extLst>
          </p:cNvPr>
          <p:cNvPicPr>
            <a:picLocks noChangeAspect="1"/>
          </p:cNvPicPr>
          <p:nvPr/>
        </p:nvPicPr>
        <p:blipFill>
          <a:blip r:embed="rId5"/>
          <a:stretch>
            <a:fillRect/>
          </a:stretch>
        </p:blipFill>
        <p:spPr>
          <a:xfrm>
            <a:off x="8789892" y="3977914"/>
            <a:ext cx="1130551" cy="1214479"/>
          </a:xfrm>
          <a:prstGeom prst="rect">
            <a:avLst/>
          </a:prstGeom>
        </p:spPr>
      </p:pic>
    </p:spTree>
    <p:extLst>
      <p:ext uri="{BB962C8B-B14F-4D97-AF65-F5344CB8AC3E}">
        <p14:creationId xmlns:p14="http://schemas.microsoft.com/office/powerpoint/2010/main" val="47677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55266-D07C-E51A-BDE0-721CDEC5BE7C}"/>
            </a:ext>
          </a:extLst>
        </p:cNvPr>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371FF72B-35D2-8832-7095-3977ACD619FE}"/>
              </a:ext>
            </a:extLst>
          </p:cNvPr>
          <p:cNvCxnSpPr/>
          <p:nvPr/>
        </p:nvCxnSpPr>
        <p:spPr>
          <a:xfrm>
            <a:off x="3024554" y="4458899"/>
            <a:ext cx="555432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EA854C-3520-F48B-2BDC-1AD633271199}"/>
              </a:ext>
            </a:extLst>
          </p:cNvPr>
          <p:cNvCxnSpPr/>
          <p:nvPr/>
        </p:nvCxnSpPr>
        <p:spPr>
          <a:xfrm>
            <a:off x="3024554" y="4276578"/>
            <a:ext cx="555432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DE3CB-2036-FF53-D50E-4A1AA4309687}"/>
              </a:ext>
            </a:extLst>
          </p:cNvPr>
          <p:cNvSpPr>
            <a:spLocks noGrp="1"/>
          </p:cNvSpPr>
          <p:nvPr>
            <p:ph type="title"/>
          </p:nvPr>
        </p:nvSpPr>
        <p:spPr/>
        <p:txBody>
          <a:bodyPr/>
          <a:lstStyle/>
          <a:p>
            <a:r>
              <a:rPr lang="en-US" dirty="0"/>
              <a:t>Quantum Key Distribution</a:t>
            </a:r>
          </a:p>
        </p:txBody>
      </p:sp>
      <p:sp>
        <p:nvSpPr>
          <p:cNvPr id="3" name="Content Placeholder 2">
            <a:extLst>
              <a:ext uri="{FF2B5EF4-FFF2-40B4-BE49-F238E27FC236}">
                <a16:creationId xmlns:a16="http://schemas.microsoft.com/office/drawing/2014/main" id="{0AAE25AB-23C0-CD7E-A15A-6AF5B3E45E1D}"/>
              </a:ext>
            </a:extLst>
          </p:cNvPr>
          <p:cNvSpPr>
            <a:spLocks noGrp="1"/>
          </p:cNvSpPr>
          <p:nvPr>
            <p:ph idx="1"/>
          </p:nvPr>
        </p:nvSpPr>
        <p:spPr/>
        <p:txBody>
          <a:bodyPr/>
          <a:lstStyle/>
          <a:p>
            <a:pPr marL="0" indent="0">
              <a:buNone/>
            </a:pPr>
            <a:r>
              <a:rPr lang="en-US" b="1" dirty="0">
                <a:solidFill>
                  <a:srgbClr val="00B0F0"/>
                </a:solidFill>
              </a:rPr>
              <a:t>BB84</a:t>
            </a:r>
            <a:r>
              <a:rPr lang="en-US" dirty="0"/>
              <a:t>: Alice sends Bob randomly-polarized photons, which Bob measures in random bases to generate secret key. Tampering of qubits  by eavesdropper can be detected by comparing notes.</a:t>
            </a:r>
          </a:p>
        </p:txBody>
      </p:sp>
      <p:pic>
        <p:nvPicPr>
          <p:cNvPr id="4" name="Picture 3">
            <a:extLst>
              <a:ext uri="{FF2B5EF4-FFF2-40B4-BE49-F238E27FC236}">
                <a16:creationId xmlns:a16="http://schemas.microsoft.com/office/drawing/2014/main" id="{E2044D18-5BF2-7816-C743-A54270537E9C}"/>
              </a:ext>
            </a:extLst>
          </p:cNvPr>
          <p:cNvPicPr>
            <a:picLocks noChangeAspect="1"/>
          </p:cNvPicPr>
          <p:nvPr/>
        </p:nvPicPr>
        <p:blipFill>
          <a:blip r:embed="rId3"/>
          <a:stretch>
            <a:fillRect/>
          </a:stretch>
        </p:blipFill>
        <p:spPr>
          <a:xfrm>
            <a:off x="1997796" y="3687512"/>
            <a:ext cx="815743" cy="1542776"/>
          </a:xfrm>
          <a:prstGeom prst="rect">
            <a:avLst/>
          </a:prstGeom>
        </p:spPr>
      </p:pic>
      <p:pic>
        <p:nvPicPr>
          <p:cNvPr id="5" name="Picture 4">
            <a:extLst>
              <a:ext uri="{FF2B5EF4-FFF2-40B4-BE49-F238E27FC236}">
                <a16:creationId xmlns:a16="http://schemas.microsoft.com/office/drawing/2014/main" id="{F700A8E0-75E0-A3EC-17B7-6277F930B9CE}"/>
              </a:ext>
            </a:extLst>
          </p:cNvPr>
          <p:cNvPicPr>
            <a:picLocks noChangeAspect="1"/>
          </p:cNvPicPr>
          <p:nvPr/>
        </p:nvPicPr>
        <p:blipFill>
          <a:blip r:embed="rId4"/>
          <a:stretch>
            <a:fillRect/>
          </a:stretch>
        </p:blipFill>
        <p:spPr>
          <a:xfrm>
            <a:off x="8789892" y="3977914"/>
            <a:ext cx="1130551" cy="1214479"/>
          </a:xfrm>
          <a:prstGeom prst="rect">
            <a:avLst/>
          </a:prstGeom>
        </p:spPr>
      </p:pic>
      <p:cxnSp>
        <p:nvCxnSpPr>
          <p:cNvPr id="13" name="Straight Connector 12">
            <a:extLst>
              <a:ext uri="{FF2B5EF4-FFF2-40B4-BE49-F238E27FC236}">
                <a16:creationId xmlns:a16="http://schemas.microsoft.com/office/drawing/2014/main" id="{530944EA-263B-D631-6645-547C0DB350C3}"/>
              </a:ext>
            </a:extLst>
          </p:cNvPr>
          <p:cNvCxnSpPr>
            <a:cxnSpLocks/>
          </p:cNvCxnSpPr>
          <p:nvPr/>
        </p:nvCxnSpPr>
        <p:spPr>
          <a:xfrm>
            <a:off x="5719753" y="5329017"/>
            <a:ext cx="0" cy="90011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94A31-7FB9-8715-9F05-7686A859742A}"/>
              </a:ext>
            </a:extLst>
          </p:cNvPr>
          <p:cNvCxnSpPr/>
          <p:nvPr/>
        </p:nvCxnSpPr>
        <p:spPr>
          <a:xfrm>
            <a:off x="2392387" y="5329017"/>
            <a:ext cx="0" cy="90011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E6EF6E-E68B-8B49-D26A-2279DCB480DD}"/>
              </a:ext>
            </a:extLst>
          </p:cNvPr>
          <p:cNvCxnSpPr>
            <a:cxnSpLocks/>
          </p:cNvCxnSpPr>
          <p:nvPr/>
        </p:nvCxnSpPr>
        <p:spPr>
          <a:xfrm>
            <a:off x="2392387" y="6229130"/>
            <a:ext cx="6980362"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A442E8-61A3-5849-870E-5099DBCE9A71}"/>
              </a:ext>
            </a:extLst>
          </p:cNvPr>
          <p:cNvCxnSpPr/>
          <p:nvPr/>
        </p:nvCxnSpPr>
        <p:spPr>
          <a:xfrm>
            <a:off x="9372749" y="5329017"/>
            <a:ext cx="0" cy="90011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53BF22-A826-4E49-8C83-B38CD4177303}"/>
              </a:ext>
            </a:extLst>
          </p:cNvPr>
          <p:cNvSpPr txBox="1"/>
          <p:nvPr/>
        </p:nvSpPr>
        <p:spPr>
          <a:xfrm>
            <a:off x="2585252" y="4713118"/>
            <a:ext cx="2775765" cy="646331"/>
          </a:xfrm>
          <a:prstGeom prst="rect">
            <a:avLst/>
          </a:prstGeom>
          <a:noFill/>
        </p:spPr>
        <p:txBody>
          <a:bodyPr wrap="square" rtlCol="0">
            <a:spAutoFit/>
          </a:bodyPr>
          <a:lstStyle/>
          <a:p>
            <a:pPr algn="ctr"/>
            <a:r>
              <a:rPr lang="en-US" dirty="0"/>
              <a:t>Insecure </a:t>
            </a:r>
            <a:br>
              <a:rPr lang="en-US" dirty="0"/>
            </a:br>
            <a:r>
              <a:rPr lang="en-US" dirty="0"/>
              <a:t>quantum channel</a:t>
            </a:r>
          </a:p>
        </p:txBody>
      </p:sp>
      <p:grpSp>
        <p:nvGrpSpPr>
          <p:cNvPr id="7" name="Group 6">
            <a:extLst>
              <a:ext uri="{FF2B5EF4-FFF2-40B4-BE49-F238E27FC236}">
                <a16:creationId xmlns:a16="http://schemas.microsoft.com/office/drawing/2014/main" id="{0FBD8F84-96A7-7B31-4586-3E1CD6A156C0}"/>
              </a:ext>
            </a:extLst>
          </p:cNvPr>
          <p:cNvGrpSpPr/>
          <p:nvPr/>
        </p:nvGrpSpPr>
        <p:grpSpPr>
          <a:xfrm>
            <a:off x="6567643" y="4061665"/>
            <a:ext cx="620520" cy="616199"/>
            <a:chOff x="6567643" y="4061665"/>
            <a:chExt cx="620520" cy="616199"/>
          </a:xfrm>
        </p:grpSpPr>
        <p:sp>
          <p:nvSpPr>
            <p:cNvPr id="36" name="Oval 35">
              <a:extLst>
                <a:ext uri="{FF2B5EF4-FFF2-40B4-BE49-F238E27FC236}">
                  <a16:creationId xmlns:a16="http://schemas.microsoft.com/office/drawing/2014/main" id="{5AED259E-F3C9-7629-BE1E-AFBB8676FAEA}"/>
                </a:ext>
              </a:extLst>
            </p:cNvPr>
            <p:cNvSpPr/>
            <p:nvPr/>
          </p:nvSpPr>
          <p:spPr>
            <a:xfrm>
              <a:off x="6567643" y="4121907"/>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30">
              <a:extLst>
                <a:ext uri="{FF2B5EF4-FFF2-40B4-BE49-F238E27FC236}">
                  <a16:creationId xmlns:a16="http://schemas.microsoft.com/office/drawing/2014/main" id="{42C9FE24-FDB2-E060-87FC-49985876A859}"/>
                </a:ext>
              </a:extLst>
            </p:cNvPr>
            <p:cNvCxnSpPr>
              <a:cxnSpLocks noChangeShapeType="1"/>
            </p:cNvCxnSpPr>
            <p:nvPr/>
          </p:nvCxnSpPr>
          <p:spPr bwMode="auto">
            <a:xfrm rot="5400000" flipH="1" flipV="1">
              <a:off x="6629863" y="4327571"/>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grpSp>
      <p:grpSp>
        <p:nvGrpSpPr>
          <p:cNvPr id="6" name="Group 5">
            <a:extLst>
              <a:ext uri="{FF2B5EF4-FFF2-40B4-BE49-F238E27FC236}">
                <a16:creationId xmlns:a16="http://schemas.microsoft.com/office/drawing/2014/main" id="{96B4E58D-E427-7B1E-25BD-34BD541F447B}"/>
              </a:ext>
            </a:extLst>
          </p:cNvPr>
          <p:cNvGrpSpPr/>
          <p:nvPr/>
        </p:nvGrpSpPr>
        <p:grpSpPr>
          <a:xfrm>
            <a:off x="7274812" y="4091821"/>
            <a:ext cx="647899" cy="555957"/>
            <a:chOff x="7274812" y="4091821"/>
            <a:chExt cx="647899" cy="555957"/>
          </a:xfrm>
        </p:grpSpPr>
        <p:sp>
          <p:nvSpPr>
            <p:cNvPr id="37" name="Oval 36">
              <a:extLst>
                <a:ext uri="{FF2B5EF4-FFF2-40B4-BE49-F238E27FC236}">
                  <a16:creationId xmlns:a16="http://schemas.microsoft.com/office/drawing/2014/main" id="{348F9F3B-B17B-3D49-06B0-3AF1A444B98D}"/>
                </a:ext>
              </a:extLst>
            </p:cNvPr>
            <p:cNvSpPr/>
            <p:nvPr/>
          </p:nvSpPr>
          <p:spPr>
            <a:xfrm>
              <a:off x="7274812" y="4091821"/>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31">
              <a:extLst>
                <a:ext uri="{FF2B5EF4-FFF2-40B4-BE49-F238E27FC236}">
                  <a16:creationId xmlns:a16="http://schemas.microsoft.com/office/drawing/2014/main" id="{D3F7641D-E22E-9941-61D0-F86EABB120BD}"/>
                </a:ext>
              </a:extLst>
            </p:cNvPr>
            <p:cNvCxnSpPr>
              <a:cxnSpLocks noChangeShapeType="1"/>
            </p:cNvCxnSpPr>
            <p:nvPr/>
          </p:nvCxnSpPr>
          <p:spPr bwMode="auto">
            <a:xfrm>
              <a:off x="7313111" y="4366465"/>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grpSp>
      <p:grpSp>
        <p:nvGrpSpPr>
          <p:cNvPr id="8" name="Group 7">
            <a:extLst>
              <a:ext uri="{FF2B5EF4-FFF2-40B4-BE49-F238E27FC236}">
                <a16:creationId xmlns:a16="http://schemas.microsoft.com/office/drawing/2014/main" id="{A8836E7C-F948-82D3-6B7C-C6F837F52829}"/>
              </a:ext>
            </a:extLst>
          </p:cNvPr>
          <p:cNvGrpSpPr/>
          <p:nvPr/>
        </p:nvGrpSpPr>
        <p:grpSpPr>
          <a:xfrm>
            <a:off x="4155285" y="4137864"/>
            <a:ext cx="620520" cy="555957"/>
            <a:chOff x="4155285" y="4137864"/>
            <a:chExt cx="620520" cy="555957"/>
          </a:xfrm>
        </p:grpSpPr>
        <p:sp>
          <p:nvSpPr>
            <p:cNvPr id="33" name="Oval 32">
              <a:extLst>
                <a:ext uri="{FF2B5EF4-FFF2-40B4-BE49-F238E27FC236}">
                  <a16:creationId xmlns:a16="http://schemas.microsoft.com/office/drawing/2014/main" id="{4751D5A1-545D-36F5-1DBF-01D27B36A940}"/>
                </a:ext>
              </a:extLst>
            </p:cNvPr>
            <p:cNvSpPr/>
            <p:nvPr/>
          </p:nvSpPr>
          <p:spPr>
            <a:xfrm>
              <a:off x="4155285" y="4137864"/>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33">
              <a:extLst>
                <a:ext uri="{FF2B5EF4-FFF2-40B4-BE49-F238E27FC236}">
                  <a16:creationId xmlns:a16="http://schemas.microsoft.com/office/drawing/2014/main" id="{C150000E-FBCA-AF5E-DD9B-DB4A779C9785}"/>
                </a:ext>
              </a:extLst>
            </p:cNvPr>
            <p:cNvCxnSpPr>
              <a:cxnSpLocks noChangeShapeType="1"/>
            </p:cNvCxnSpPr>
            <p:nvPr/>
          </p:nvCxnSpPr>
          <p:spPr bwMode="auto">
            <a:xfrm rot="10800000">
              <a:off x="4263939" y="421406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grpSp>
      <p:grpSp>
        <p:nvGrpSpPr>
          <p:cNvPr id="9" name="Group 8">
            <a:extLst>
              <a:ext uri="{FF2B5EF4-FFF2-40B4-BE49-F238E27FC236}">
                <a16:creationId xmlns:a16="http://schemas.microsoft.com/office/drawing/2014/main" id="{F022699D-BBC5-172D-1415-EBBDB99A0019}"/>
              </a:ext>
            </a:extLst>
          </p:cNvPr>
          <p:cNvGrpSpPr/>
          <p:nvPr/>
        </p:nvGrpSpPr>
        <p:grpSpPr>
          <a:xfrm>
            <a:off x="3547291" y="4137865"/>
            <a:ext cx="620520" cy="555957"/>
            <a:chOff x="3547291" y="4137865"/>
            <a:chExt cx="620520" cy="555957"/>
          </a:xfrm>
        </p:grpSpPr>
        <p:sp>
          <p:nvSpPr>
            <p:cNvPr id="32" name="Oval 31">
              <a:extLst>
                <a:ext uri="{FF2B5EF4-FFF2-40B4-BE49-F238E27FC236}">
                  <a16:creationId xmlns:a16="http://schemas.microsoft.com/office/drawing/2014/main" id="{FDE28BF2-76DD-F2CF-8379-46B8142540C1}"/>
                </a:ext>
              </a:extLst>
            </p:cNvPr>
            <p:cNvSpPr/>
            <p:nvPr/>
          </p:nvSpPr>
          <p:spPr>
            <a:xfrm>
              <a:off x="3547291" y="4137865"/>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4">
              <a:extLst>
                <a:ext uri="{FF2B5EF4-FFF2-40B4-BE49-F238E27FC236}">
                  <a16:creationId xmlns:a16="http://schemas.microsoft.com/office/drawing/2014/main" id="{347654A6-832E-5F67-528B-FB3FACC2AA3E}"/>
                </a:ext>
              </a:extLst>
            </p:cNvPr>
            <p:cNvCxnSpPr>
              <a:cxnSpLocks noChangeShapeType="1"/>
            </p:cNvCxnSpPr>
            <p:nvPr/>
          </p:nvCxnSpPr>
          <p:spPr bwMode="auto">
            <a:xfrm flipV="1">
              <a:off x="3654339" y="421406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grpSp>
      <p:pic>
        <p:nvPicPr>
          <p:cNvPr id="9220" name="Picture 4" descr="Clipart Hacker: Over 1,424 Royalty-Free Licensable Stock Illustrations &amp;  Drawings | Shutterstock">
            <a:extLst>
              <a:ext uri="{FF2B5EF4-FFF2-40B4-BE49-F238E27FC236}">
                <a16:creationId xmlns:a16="http://schemas.microsoft.com/office/drawing/2014/main" id="{FF9E3F95-1868-7239-00D1-7AE80B37A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3809" y="3989531"/>
            <a:ext cx="1317751" cy="131775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3AF5EC6-95B4-320A-163A-284D1589AFE9}"/>
              </a:ext>
            </a:extLst>
          </p:cNvPr>
          <p:cNvSpPr txBox="1"/>
          <p:nvPr/>
        </p:nvSpPr>
        <p:spPr>
          <a:xfrm>
            <a:off x="4951111" y="3527821"/>
            <a:ext cx="1537283" cy="369332"/>
          </a:xfrm>
          <a:prstGeom prst="rect">
            <a:avLst/>
          </a:prstGeom>
          <a:noFill/>
        </p:spPr>
        <p:txBody>
          <a:bodyPr wrap="square" rtlCol="0">
            <a:spAutoFit/>
          </a:bodyPr>
          <a:lstStyle/>
          <a:p>
            <a:r>
              <a:rPr lang="en-US" dirty="0"/>
              <a:t>Eavesdropper</a:t>
            </a:r>
          </a:p>
        </p:txBody>
      </p:sp>
      <p:sp>
        <p:nvSpPr>
          <p:cNvPr id="40" name="TextBox 39">
            <a:extLst>
              <a:ext uri="{FF2B5EF4-FFF2-40B4-BE49-F238E27FC236}">
                <a16:creationId xmlns:a16="http://schemas.microsoft.com/office/drawing/2014/main" id="{2026BBF4-72E6-404C-CC91-34E1A2EBD66D}"/>
              </a:ext>
            </a:extLst>
          </p:cNvPr>
          <p:cNvSpPr txBox="1"/>
          <p:nvPr/>
        </p:nvSpPr>
        <p:spPr>
          <a:xfrm>
            <a:off x="9014877" y="3267941"/>
            <a:ext cx="715744" cy="369332"/>
          </a:xfrm>
          <a:prstGeom prst="rect">
            <a:avLst/>
          </a:prstGeom>
          <a:noFill/>
        </p:spPr>
        <p:txBody>
          <a:bodyPr wrap="square" rtlCol="0">
            <a:spAutoFit/>
          </a:bodyPr>
          <a:lstStyle/>
          <a:p>
            <a:r>
              <a:rPr lang="en-US" dirty="0"/>
              <a:t>Bob</a:t>
            </a:r>
          </a:p>
        </p:txBody>
      </p:sp>
      <p:sp>
        <p:nvSpPr>
          <p:cNvPr id="41" name="TextBox 40">
            <a:extLst>
              <a:ext uri="{FF2B5EF4-FFF2-40B4-BE49-F238E27FC236}">
                <a16:creationId xmlns:a16="http://schemas.microsoft.com/office/drawing/2014/main" id="{343669F2-8608-E3D0-C60B-7C7E73730D53}"/>
              </a:ext>
            </a:extLst>
          </p:cNvPr>
          <p:cNvSpPr txBox="1"/>
          <p:nvPr/>
        </p:nvSpPr>
        <p:spPr>
          <a:xfrm>
            <a:off x="2044898" y="3267941"/>
            <a:ext cx="815744" cy="369332"/>
          </a:xfrm>
          <a:prstGeom prst="rect">
            <a:avLst/>
          </a:prstGeom>
          <a:noFill/>
        </p:spPr>
        <p:txBody>
          <a:bodyPr wrap="square" rtlCol="0">
            <a:spAutoFit/>
          </a:bodyPr>
          <a:lstStyle/>
          <a:p>
            <a:r>
              <a:rPr lang="en-US" dirty="0"/>
              <a:t>Alice</a:t>
            </a:r>
          </a:p>
        </p:txBody>
      </p:sp>
      <p:sp>
        <p:nvSpPr>
          <p:cNvPr id="10" name="TextBox 9">
            <a:extLst>
              <a:ext uri="{FF2B5EF4-FFF2-40B4-BE49-F238E27FC236}">
                <a16:creationId xmlns:a16="http://schemas.microsoft.com/office/drawing/2014/main" id="{4F46AABA-7182-B937-4744-B6DCC7A01CBD}"/>
              </a:ext>
            </a:extLst>
          </p:cNvPr>
          <p:cNvSpPr txBox="1"/>
          <p:nvPr/>
        </p:nvSpPr>
        <p:spPr>
          <a:xfrm>
            <a:off x="6096000" y="6309307"/>
            <a:ext cx="4338493" cy="369332"/>
          </a:xfrm>
          <a:prstGeom prst="rect">
            <a:avLst/>
          </a:prstGeom>
          <a:noFill/>
        </p:spPr>
        <p:txBody>
          <a:bodyPr wrap="square" rtlCol="0">
            <a:spAutoFit/>
          </a:bodyPr>
          <a:lstStyle/>
          <a:p>
            <a:r>
              <a:rPr lang="en-US" dirty="0"/>
              <a:t>Authenticated (but public) classical channel</a:t>
            </a:r>
          </a:p>
        </p:txBody>
      </p:sp>
    </p:spTree>
    <p:extLst>
      <p:ext uri="{BB962C8B-B14F-4D97-AF65-F5344CB8AC3E}">
        <p14:creationId xmlns:p14="http://schemas.microsoft.com/office/powerpoint/2010/main" val="305337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0000-37E2-F5E6-B561-DD619830B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603C4-C9ED-6E3D-CA12-A9B54802DADC}"/>
              </a:ext>
            </a:extLst>
          </p:cNvPr>
          <p:cNvSpPr>
            <a:spLocks noGrp="1"/>
          </p:cNvSpPr>
          <p:nvPr>
            <p:ph type="title"/>
          </p:nvPr>
        </p:nvSpPr>
        <p:spPr/>
        <p:txBody>
          <a:bodyPr/>
          <a:lstStyle/>
          <a:p>
            <a:r>
              <a:rPr lang="en-US" dirty="0"/>
              <a:t>Quantum Key Distribution</a:t>
            </a:r>
          </a:p>
        </p:txBody>
      </p:sp>
      <p:sp>
        <p:nvSpPr>
          <p:cNvPr id="3" name="Content Placeholder 2">
            <a:extLst>
              <a:ext uri="{FF2B5EF4-FFF2-40B4-BE49-F238E27FC236}">
                <a16:creationId xmlns:a16="http://schemas.microsoft.com/office/drawing/2014/main" id="{A4D7E382-4BE2-FC35-953E-E9BAC5F2339B}"/>
              </a:ext>
            </a:extLst>
          </p:cNvPr>
          <p:cNvSpPr>
            <a:spLocks noGrp="1"/>
          </p:cNvSpPr>
          <p:nvPr>
            <p:ph idx="1"/>
          </p:nvPr>
        </p:nvSpPr>
        <p:spPr>
          <a:xfrm>
            <a:off x="838200" y="1825625"/>
            <a:ext cx="8798170" cy="4830584"/>
          </a:xfrm>
        </p:spPr>
        <p:txBody>
          <a:bodyPr>
            <a:normAutofit/>
          </a:bodyPr>
          <a:lstStyle/>
          <a:p>
            <a:r>
              <a:rPr lang="en-US" dirty="0"/>
              <a:t>Security is guaranteed by laws of physics, not unproven assumptions about hardness of some mathematical problem. </a:t>
            </a:r>
          </a:p>
          <a:p>
            <a:endParaRPr lang="en-US" dirty="0"/>
          </a:p>
          <a:p>
            <a:r>
              <a:rPr lang="en-US" dirty="0"/>
              <a:t>QKD is a mature quantum technology: </a:t>
            </a:r>
            <a:br>
              <a:rPr lang="en-US" dirty="0"/>
            </a:br>
            <a:r>
              <a:rPr lang="en-US" dirty="0"/>
              <a:t>off-the-shelf QKD equipment from </a:t>
            </a:r>
            <a:br>
              <a:rPr lang="en-US" dirty="0"/>
            </a:br>
            <a:r>
              <a:rPr lang="en-US" dirty="0"/>
              <a:t>id </a:t>
            </a:r>
            <a:r>
              <a:rPr lang="en-US" dirty="0" err="1"/>
              <a:t>Quantique</a:t>
            </a:r>
            <a:r>
              <a:rPr lang="en-US" dirty="0"/>
              <a:t>, </a:t>
            </a:r>
            <a:r>
              <a:rPr lang="en-US" dirty="0" err="1"/>
              <a:t>MagiQ</a:t>
            </a:r>
            <a:r>
              <a:rPr lang="en-US" dirty="0"/>
              <a:t>, Toshiba, etc. </a:t>
            </a:r>
          </a:p>
          <a:p>
            <a:endParaRPr lang="en-US" dirty="0"/>
          </a:p>
          <a:p>
            <a:r>
              <a:rPr lang="en-US" dirty="0"/>
              <a:t>In 2016, China launched the </a:t>
            </a:r>
            <a:r>
              <a:rPr lang="en-US" i="1" dirty="0" err="1"/>
              <a:t>Micius</a:t>
            </a:r>
            <a:r>
              <a:rPr lang="en-US" dirty="0"/>
              <a:t> satellite</a:t>
            </a:r>
            <a:br>
              <a:rPr lang="en-US" dirty="0"/>
            </a:br>
            <a:r>
              <a:rPr lang="en-US" dirty="0"/>
              <a:t>to perform QKD from space.</a:t>
            </a:r>
          </a:p>
          <a:p>
            <a:endParaRPr lang="en-US" dirty="0"/>
          </a:p>
          <a:p>
            <a:endParaRPr lang="en-US" dirty="0"/>
          </a:p>
          <a:p>
            <a:endParaRPr lang="en-US" dirty="0"/>
          </a:p>
          <a:p>
            <a:endParaRPr lang="en-US" dirty="0"/>
          </a:p>
          <a:p>
            <a:endParaRPr lang="en-US" dirty="0"/>
          </a:p>
        </p:txBody>
      </p:sp>
      <p:pic>
        <p:nvPicPr>
          <p:cNvPr id="10242" name="Picture 2" descr="Implementation of carrier-grade quantum communication networks over 10000  km | npj Quantum Information">
            <a:extLst>
              <a:ext uri="{FF2B5EF4-FFF2-40B4-BE49-F238E27FC236}">
                <a16:creationId xmlns:a16="http://schemas.microsoft.com/office/drawing/2014/main" id="{FE6B27C1-F14C-D55C-F2EF-3DE1C422D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631" y="3314087"/>
            <a:ext cx="3915434" cy="293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26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B7377-EBA3-F990-7A98-2AEB41A794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13F2F5-408E-DFC1-1223-E1F03D09BEF1}"/>
              </a:ext>
            </a:extLst>
          </p:cNvPr>
          <p:cNvSpPr>
            <a:spLocks noGrp="1"/>
          </p:cNvSpPr>
          <p:nvPr>
            <p:ph type="title"/>
          </p:nvPr>
        </p:nvSpPr>
        <p:spPr/>
        <p:txBody>
          <a:bodyPr/>
          <a:lstStyle/>
          <a:p>
            <a:r>
              <a:rPr lang="en-US" dirty="0"/>
              <a:t>The Frontier of Quantum Crypto</a:t>
            </a:r>
          </a:p>
        </p:txBody>
      </p:sp>
      <p:sp>
        <p:nvSpPr>
          <p:cNvPr id="5" name="Text Placeholder 4">
            <a:extLst>
              <a:ext uri="{FF2B5EF4-FFF2-40B4-BE49-F238E27FC236}">
                <a16:creationId xmlns:a16="http://schemas.microsoft.com/office/drawing/2014/main" id="{C78C36E8-60F2-5FFA-E162-E64D037DC3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4400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3A66-105C-F35C-A912-98E1637B8AB2}"/>
              </a:ext>
            </a:extLst>
          </p:cNvPr>
          <p:cNvSpPr>
            <a:spLocks noGrp="1"/>
          </p:cNvSpPr>
          <p:nvPr>
            <p:ph type="title"/>
          </p:nvPr>
        </p:nvSpPr>
        <p:spPr/>
        <p:txBody>
          <a:bodyPr/>
          <a:lstStyle/>
          <a:p>
            <a:r>
              <a:rPr lang="en-US" dirty="0"/>
              <a:t>Quantum Crypto Renaissance</a:t>
            </a:r>
          </a:p>
        </p:txBody>
      </p:sp>
      <p:sp>
        <p:nvSpPr>
          <p:cNvPr id="3" name="Content Placeholder 2">
            <a:extLst>
              <a:ext uri="{FF2B5EF4-FFF2-40B4-BE49-F238E27FC236}">
                <a16:creationId xmlns:a16="http://schemas.microsoft.com/office/drawing/2014/main" id="{2A6B32AE-EECC-3AC1-F61D-950A99B47520}"/>
              </a:ext>
            </a:extLst>
          </p:cNvPr>
          <p:cNvSpPr>
            <a:spLocks noGrp="1"/>
          </p:cNvSpPr>
          <p:nvPr>
            <p:ph idx="1"/>
          </p:nvPr>
        </p:nvSpPr>
        <p:spPr>
          <a:xfrm>
            <a:off x="838200" y="1825625"/>
            <a:ext cx="10515600" cy="930658"/>
          </a:xfrm>
        </p:spPr>
        <p:txBody>
          <a:bodyPr/>
          <a:lstStyle/>
          <a:p>
            <a:pPr marL="0" indent="0">
              <a:buNone/>
            </a:pPr>
            <a:r>
              <a:rPr lang="en-US" dirty="0"/>
              <a:t>The last 15 years has been a </a:t>
            </a:r>
            <a:r>
              <a:rPr lang="en-US" b="1" i="1" dirty="0">
                <a:solidFill>
                  <a:srgbClr val="FFC000"/>
                </a:solidFill>
              </a:rPr>
              <a:t>new era </a:t>
            </a:r>
            <a:r>
              <a:rPr lang="en-US" dirty="0"/>
              <a:t>of quantum cryptography: astonishing ideas and cryptographic wonders.</a:t>
            </a:r>
            <a:endParaRPr lang="en-US" b="1" i="1" dirty="0"/>
          </a:p>
        </p:txBody>
      </p:sp>
      <p:sp>
        <p:nvSpPr>
          <p:cNvPr id="4" name="TextBox 3">
            <a:extLst>
              <a:ext uri="{FF2B5EF4-FFF2-40B4-BE49-F238E27FC236}">
                <a16:creationId xmlns:a16="http://schemas.microsoft.com/office/drawing/2014/main" id="{C112ECB1-88AB-141B-2C8E-D93439C41143}"/>
              </a:ext>
            </a:extLst>
          </p:cNvPr>
          <p:cNvSpPr txBox="1"/>
          <p:nvPr/>
        </p:nvSpPr>
        <p:spPr>
          <a:xfrm>
            <a:off x="1647237" y="3264755"/>
            <a:ext cx="4404214" cy="523220"/>
          </a:xfrm>
          <a:prstGeom prst="rect">
            <a:avLst/>
          </a:prstGeom>
          <a:noFill/>
        </p:spPr>
        <p:txBody>
          <a:bodyPr wrap="square" rtlCol="0">
            <a:spAutoFit/>
          </a:bodyPr>
          <a:lstStyle/>
          <a:p>
            <a:r>
              <a:rPr lang="en-US" sz="2800" b="1" dirty="0">
                <a:solidFill>
                  <a:schemeClr val="tx1">
                    <a:lumMod val="75000"/>
                  </a:schemeClr>
                </a:solidFill>
              </a:rPr>
              <a:t>Public-key Quantum Money</a:t>
            </a:r>
          </a:p>
        </p:txBody>
      </p:sp>
      <p:sp>
        <p:nvSpPr>
          <p:cNvPr id="11" name="TextBox 10">
            <a:extLst>
              <a:ext uri="{FF2B5EF4-FFF2-40B4-BE49-F238E27FC236}">
                <a16:creationId xmlns:a16="http://schemas.microsoft.com/office/drawing/2014/main" id="{5605A442-38E7-FCCF-BADD-1F7596F816E4}"/>
              </a:ext>
            </a:extLst>
          </p:cNvPr>
          <p:cNvSpPr txBox="1"/>
          <p:nvPr/>
        </p:nvSpPr>
        <p:spPr>
          <a:xfrm>
            <a:off x="1644349" y="4517613"/>
            <a:ext cx="3406471" cy="523220"/>
          </a:xfrm>
          <a:prstGeom prst="rect">
            <a:avLst/>
          </a:prstGeom>
          <a:noFill/>
        </p:spPr>
        <p:txBody>
          <a:bodyPr wrap="square" rtlCol="0">
            <a:spAutoFit/>
          </a:bodyPr>
          <a:lstStyle/>
          <a:p>
            <a:r>
              <a:rPr lang="en-US" sz="2800" b="1" dirty="0">
                <a:solidFill>
                  <a:schemeClr val="tx1">
                    <a:lumMod val="75000"/>
                  </a:schemeClr>
                </a:solidFill>
              </a:rPr>
              <a:t>Certified Deletion</a:t>
            </a:r>
          </a:p>
        </p:txBody>
      </p:sp>
      <p:sp>
        <p:nvSpPr>
          <p:cNvPr id="12" name="TextBox 11">
            <a:extLst>
              <a:ext uri="{FF2B5EF4-FFF2-40B4-BE49-F238E27FC236}">
                <a16:creationId xmlns:a16="http://schemas.microsoft.com/office/drawing/2014/main" id="{F17F90D8-2DE1-45BC-DE68-41319DF70EC5}"/>
              </a:ext>
            </a:extLst>
          </p:cNvPr>
          <p:cNvSpPr txBox="1"/>
          <p:nvPr/>
        </p:nvSpPr>
        <p:spPr>
          <a:xfrm>
            <a:off x="6654029" y="3278139"/>
            <a:ext cx="3367087" cy="523220"/>
          </a:xfrm>
          <a:prstGeom prst="rect">
            <a:avLst/>
          </a:prstGeom>
          <a:noFill/>
        </p:spPr>
        <p:txBody>
          <a:bodyPr wrap="square" rtlCol="0">
            <a:spAutoFit/>
          </a:bodyPr>
          <a:lstStyle/>
          <a:p>
            <a:r>
              <a:rPr lang="en-US" sz="2800" b="1" dirty="0">
                <a:solidFill>
                  <a:schemeClr val="tx1">
                    <a:lumMod val="75000"/>
                  </a:schemeClr>
                </a:solidFill>
              </a:rPr>
              <a:t>Unclonable Software</a:t>
            </a:r>
          </a:p>
        </p:txBody>
      </p:sp>
      <p:sp>
        <p:nvSpPr>
          <p:cNvPr id="13" name="TextBox 12">
            <a:extLst>
              <a:ext uri="{FF2B5EF4-FFF2-40B4-BE49-F238E27FC236}">
                <a16:creationId xmlns:a16="http://schemas.microsoft.com/office/drawing/2014/main" id="{1E810CAA-E0D8-30D8-7805-681EEFFD8F5D}"/>
              </a:ext>
            </a:extLst>
          </p:cNvPr>
          <p:cNvSpPr txBox="1"/>
          <p:nvPr/>
        </p:nvSpPr>
        <p:spPr>
          <a:xfrm>
            <a:off x="6590544" y="5828627"/>
            <a:ext cx="4807745" cy="523220"/>
          </a:xfrm>
          <a:prstGeom prst="rect">
            <a:avLst/>
          </a:prstGeom>
          <a:noFill/>
        </p:spPr>
        <p:txBody>
          <a:bodyPr wrap="square" rtlCol="0">
            <a:spAutoFit/>
          </a:bodyPr>
          <a:lstStyle/>
          <a:p>
            <a:r>
              <a:rPr lang="en-US" sz="2800" b="1" dirty="0">
                <a:solidFill>
                  <a:schemeClr val="tx1">
                    <a:lumMod val="75000"/>
                  </a:schemeClr>
                </a:solidFill>
              </a:rPr>
              <a:t>Certified Randomness</a:t>
            </a:r>
          </a:p>
        </p:txBody>
      </p:sp>
      <p:sp>
        <p:nvSpPr>
          <p:cNvPr id="14" name="TextBox 13">
            <a:extLst>
              <a:ext uri="{FF2B5EF4-FFF2-40B4-BE49-F238E27FC236}">
                <a16:creationId xmlns:a16="http://schemas.microsoft.com/office/drawing/2014/main" id="{42B74602-1A5D-7034-A6FC-F848B63049E9}"/>
              </a:ext>
            </a:extLst>
          </p:cNvPr>
          <p:cNvSpPr txBox="1"/>
          <p:nvPr/>
        </p:nvSpPr>
        <p:spPr>
          <a:xfrm>
            <a:off x="1647237" y="5776161"/>
            <a:ext cx="3792234" cy="523220"/>
          </a:xfrm>
          <a:prstGeom prst="rect">
            <a:avLst/>
          </a:prstGeom>
          <a:noFill/>
        </p:spPr>
        <p:txBody>
          <a:bodyPr wrap="square" rtlCol="0">
            <a:spAutoFit/>
          </a:bodyPr>
          <a:lstStyle/>
          <a:p>
            <a:r>
              <a:rPr lang="en-US" sz="2800" b="1" dirty="0">
                <a:solidFill>
                  <a:schemeClr val="tx1">
                    <a:lumMod val="75000"/>
                  </a:schemeClr>
                </a:solidFill>
              </a:rPr>
              <a:t>One-Shot Signatures</a:t>
            </a:r>
          </a:p>
        </p:txBody>
      </p:sp>
      <p:sp>
        <p:nvSpPr>
          <p:cNvPr id="16" name="TextBox 15">
            <a:extLst>
              <a:ext uri="{FF2B5EF4-FFF2-40B4-BE49-F238E27FC236}">
                <a16:creationId xmlns:a16="http://schemas.microsoft.com/office/drawing/2014/main" id="{9EC00E6F-A960-E3CE-1227-73A124CEF1F5}"/>
              </a:ext>
            </a:extLst>
          </p:cNvPr>
          <p:cNvSpPr txBox="1"/>
          <p:nvPr/>
        </p:nvSpPr>
        <p:spPr>
          <a:xfrm>
            <a:off x="6689729" y="4501422"/>
            <a:ext cx="3224213" cy="523220"/>
          </a:xfrm>
          <a:prstGeom prst="rect">
            <a:avLst/>
          </a:prstGeom>
          <a:noFill/>
        </p:spPr>
        <p:txBody>
          <a:bodyPr wrap="square" rtlCol="0">
            <a:spAutoFit/>
          </a:bodyPr>
          <a:lstStyle/>
          <a:p>
            <a:r>
              <a:rPr lang="en-US" sz="2800" b="1" dirty="0">
                <a:solidFill>
                  <a:schemeClr val="tx1">
                    <a:lumMod val="75000"/>
                  </a:schemeClr>
                </a:solidFill>
              </a:rPr>
              <a:t>Position Verification</a:t>
            </a:r>
          </a:p>
        </p:txBody>
      </p:sp>
      <p:pic>
        <p:nvPicPr>
          <p:cNvPr id="18" name="Picture 2" descr="United States Dollar (USD) - Overview, History, Denominations">
            <a:extLst>
              <a:ext uri="{FF2B5EF4-FFF2-40B4-BE49-F238E27FC236}">
                <a16:creationId xmlns:a16="http://schemas.microsoft.com/office/drawing/2014/main" id="{17F5C8D7-0CC7-1BAA-A0DC-D142149D9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22" y="3264755"/>
            <a:ext cx="785940" cy="3387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6,800+ Atom Clipart Stock Illustrations, Royalty-Free Vector Graphics &amp;  Clip Art - iStock">
            <a:extLst>
              <a:ext uri="{FF2B5EF4-FFF2-40B4-BE49-F238E27FC236}">
                <a16:creationId xmlns:a16="http://schemas.microsoft.com/office/drawing/2014/main" id="{35AB7680-D2B7-8DB0-7C85-0D223366FB99}"/>
              </a:ext>
            </a:extLst>
          </p:cNvPr>
          <p:cNvPicPr>
            <a:picLocks noChangeAspect="1" noChangeArrowheads="1"/>
          </p:cNvPicPr>
          <p:nvPr/>
        </p:nvPicPr>
        <p:blipFill>
          <a:blip r:embed="rId4">
            <a:alphaModFix/>
            <a:extLst>
              <a:ext uri="{BEBA8EAE-BF5A-486C-A8C5-ECC9F3942E4B}">
                <a14:imgProps xmlns:a14="http://schemas.microsoft.com/office/drawing/2010/main">
                  <a14:imgLayer r:embed="rId5">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149646" y="2676909"/>
            <a:ext cx="1581718" cy="15817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210+ Executable Stock Illustrations, Royalty-Free Vector Graphics &amp; Clip Art  - iStock">
            <a:extLst>
              <a:ext uri="{FF2B5EF4-FFF2-40B4-BE49-F238E27FC236}">
                <a16:creationId xmlns:a16="http://schemas.microsoft.com/office/drawing/2014/main" id="{6F8E7558-0F16-394A-3265-7D98813A4F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285" t="13855" r="21486" b="15395"/>
          <a:stretch/>
        </p:blipFill>
        <p:spPr bwMode="auto">
          <a:xfrm>
            <a:off x="10596311" y="3117515"/>
            <a:ext cx="482336" cy="5962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6,800+ Atom Clipart Stock Illustrations, Royalty-Free Vector Graphics &amp;  Clip Art - iStock">
            <a:extLst>
              <a:ext uri="{FF2B5EF4-FFF2-40B4-BE49-F238E27FC236}">
                <a16:creationId xmlns:a16="http://schemas.microsoft.com/office/drawing/2014/main" id="{7198409A-6C91-0ED8-2A20-4FF5F2F3E079}"/>
              </a:ext>
            </a:extLst>
          </p:cNvPr>
          <p:cNvPicPr>
            <a:picLocks noChangeAspect="1" noChangeArrowheads="1"/>
          </p:cNvPicPr>
          <p:nvPr/>
        </p:nvPicPr>
        <p:blipFill>
          <a:blip r:embed="rId4">
            <a:alphaModFix amt="70000"/>
            <a:duotone>
              <a:schemeClr val="accent6">
                <a:shade val="45000"/>
                <a:satMod val="135000"/>
              </a:schemeClr>
              <a:prstClr val="white"/>
            </a:duotone>
            <a:extLst>
              <a:ext uri="{BEBA8EAE-BF5A-486C-A8C5-ECC9F3942E4B}">
                <a14:imgProps xmlns:a14="http://schemas.microsoft.com/office/drawing/2010/main">
                  <a14:imgLayer r:embed="rId5">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10212848" y="2856337"/>
            <a:ext cx="1189829" cy="1189829"/>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Trash bin vector icon. Trash symbol isolated">
            <a:extLst>
              <a:ext uri="{FF2B5EF4-FFF2-40B4-BE49-F238E27FC236}">
                <a16:creationId xmlns:a16="http://schemas.microsoft.com/office/drawing/2014/main" id="{290CD0A0-182C-492B-AF74-A6784231D0D9}"/>
              </a:ext>
            </a:extLst>
          </p:cNvPr>
          <p:cNvPicPr>
            <a:picLocks noChangeAspect="1" noChangeArrowheads="1"/>
          </p:cNvPicPr>
          <p:nvPr/>
        </p:nvPicPr>
        <p:blipFill rotWithShape="1">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10000" b="90000" l="30598" r="70661">
                        <a14:foregroundMark x1="41067" y1="47000" x2="40800" y2="57000"/>
                        <a14:foregroundMark x1="49600" y1="47000" x2="49333" y2="71800"/>
                        <a14:foregroundMark x1="56667" y1="47000" x2="56933" y2="64600"/>
                      </a14:backgroundRemoval>
                    </a14:imgEffect>
                  </a14:imgLayer>
                </a14:imgProps>
              </a:ext>
              <a:ext uri="{28A0092B-C50C-407E-A947-70E740481C1C}">
                <a14:useLocalDpi xmlns:a14="http://schemas.microsoft.com/office/drawing/2010/main" val="0"/>
              </a:ext>
            </a:extLst>
          </a:blip>
          <a:srcRect l="25590" r="24331"/>
          <a:stretch/>
        </p:blipFill>
        <p:spPr bwMode="auto">
          <a:xfrm>
            <a:off x="638599" y="4085503"/>
            <a:ext cx="953688" cy="12695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Contract Icon With A Pen Signing Document, Contract, Signature, Agreement  PNG Transparent Image and Clipart for Free Download">
            <a:extLst>
              <a:ext uri="{FF2B5EF4-FFF2-40B4-BE49-F238E27FC236}">
                <a16:creationId xmlns:a16="http://schemas.microsoft.com/office/drawing/2014/main" id="{60F4CBAA-E146-9165-0917-68638F672B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9941"/>
          <a:stretch/>
        </p:blipFill>
        <p:spPr bwMode="auto">
          <a:xfrm>
            <a:off x="721375" y="5560927"/>
            <a:ext cx="763514" cy="953688"/>
          </a:xfrm>
          <a:prstGeom prst="rect">
            <a:avLst/>
          </a:prstGeom>
          <a:solidFill>
            <a:schemeClr val="tx1"/>
          </a:solidFill>
        </p:spPr>
      </p:pic>
      <p:pic>
        <p:nvPicPr>
          <p:cNvPr id="31756" name="Picture 12" descr="Globe icon with a location pin, commonly used to symbolize. Global location  or mapping. 67949682 Vector Art at Vecteezy">
            <a:extLst>
              <a:ext uri="{FF2B5EF4-FFF2-40B4-BE49-F238E27FC236}">
                <a16:creationId xmlns:a16="http://schemas.microsoft.com/office/drawing/2014/main" id="{0B5517AF-BCC6-F3E8-10EF-8E9DF70722C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163" b="90000" l="10000" r="90000">
                        <a14:foregroundMark x1="68469" y1="8163" x2="68469" y2="8163"/>
                      </a14:backgroundRemoval>
                    </a14:imgEffect>
                  </a14:imgLayer>
                </a14:imgProps>
              </a:ext>
              <a:ext uri="{28A0092B-C50C-407E-A947-70E740481C1C}">
                <a14:useLocalDpi xmlns:a14="http://schemas.microsoft.com/office/drawing/2010/main" val="0"/>
              </a:ext>
            </a:extLst>
          </a:blip>
          <a:srcRect/>
          <a:stretch>
            <a:fillRect/>
          </a:stretch>
        </p:blipFill>
        <p:spPr bwMode="auto">
          <a:xfrm>
            <a:off x="10150531" y="4113456"/>
            <a:ext cx="1189828" cy="1189828"/>
          </a:xfrm>
          <a:prstGeom prst="rect">
            <a:avLst/>
          </a:prstGeom>
          <a:noFill/>
          <a:extLst>
            <a:ext uri="{909E8E84-426E-40DD-AFC4-6F175D3DCCD1}">
              <a14:hiddenFill xmlns:a14="http://schemas.microsoft.com/office/drawing/2010/main">
                <a:solidFill>
                  <a:srgbClr val="FFFFFF"/>
                </a:solidFill>
              </a14:hiddenFill>
            </a:ext>
          </a:extLst>
        </p:spPr>
      </p:pic>
      <p:pic>
        <p:nvPicPr>
          <p:cNvPr id="31758" name="Picture 14" descr="3,200+ Dice Clipart Stock Illustrations, Royalty-Free Vector Graphics &amp; Clip  Art - iStock | Poker illustrations, Martini illustrations">
            <a:extLst>
              <a:ext uri="{FF2B5EF4-FFF2-40B4-BE49-F238E27FC236}">
                <a16:creationId xmlns:a16="http://schemas.microsoft.com/office/drawing/2014/main" id="{38B055F6-72D0-3619-0E26-1BABC0A5B9C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04" b="89706" l="7353" r="94118">
                        <a14:foregroundMark x1="28268" y1="40196" x2="22712" y2="46078"/>
                        <a14:foregroundMark x1="22712" y1="46078" x2="18464" y2="55392"/>
                        <a14:foregroundMark x1="18464" y1="55392" x2="22876" y2="68954"/>
                        <a14:foregroundMark x1="22876" y1="68954" x2="34804" y2="79085"/>
                        <a14:foregroundMark x1="42064" y1="80281" x2="43980" y2="80597"/>
                        <a14:foregroundMark x1="34804" y1="79085" x2="35974" y2="79278"/>
                        <a14:foregroundMark x1="68952" y1="58006" x2="66176" y2="49020"/>
                        <a14:foregroundMark x1="66176" y1="49020" x2="51961" y2="41013"/>
                        <a14:foregroundMark x1="38106" y1="40304" x2="23203" y2="39542"/>
                        <a14:foregroundMark x1="51961" y1="41013" x2="49003" y2="40861"/>
                        <a14:foregroundMark x1="23203" y1="39542" x2="13725" y2="44935"/>
                        <a14:foregroundMark x1="13725" y1="44935" x2="7353" y2="65686"/>
                        <a14:foregroundMark x1="7353" y1="65686" x2="12418" y2="72712"/>
                        <a14:foregroundMark x1="12418" y1="72712" x2="41237" y2="78959"/>
                        <a14:foregroundMark x1="47545" y1="68066" x2="42827" y2="47346"/>
                        <a14:foregroundMark x1="48776" y1="40016" x2="62908" y2="41176"/>
                        <a14:foregroundMark x1="62908" y1="41176" x2="81699" y2="28105"/>
                        <a14:foregroundMark x1="81699" y1="28105" x2="82026" y2="19281"/>
                        <a14:foregroundMark x1="82026" y1="19281" x2="67974" y2="17810"/>
                        <a14:foregroundMark x1="55229" y1="25654" x2="53431" y2="36275"/>
                        <a14:foregroundMark x1="42803" y1="47253" x2="38562" y2="51634"/>
                        <a14:foregroundMark x1="53431" y1="36275" x2="49000" y2="40851"/>
                        <a14:foregroundMark x1="38562" y1="51634" x2="48203" y2="53105"/>
                        <a14:foregroundMark x1="51465" y1="47305" x2="52614" y2="45261"/>
                        <a14:foregroundMark x1="48203" y1="53105" x2="48609" y2="52383"/>
                        <a14:foregroundMark x1="52614" y1="45261" x2="48803" y2="40117"/>
                        <a14:foregroundMark x1="37554" y1="43285" x2="28595" y2="60294"/>
                        <a14:foregroundMark x1="28595" y1="60294" x2="26144" y2="72222"/>
                        <a14:foregroundMark x1="26144" y1="72222" x2="46732" y2="61438"/>
                        <a14:foregroundMark x1="54506" y1="50651" x2="72876" y2="25163"/>
                        <a14:foregroundMark x1="46732" y1="61438" x2="51053" y2="55443"/>
                        <a14:foregroundMark x1="72876" y1="25163" x2="66503" y2="27778"/>
                        <a14:foregroundMark x1="66503" y1="27778" x2="64869" y2="36111"/>
                        <a14:foregroundMark x1="64869" y1="36111" x2="81046" y2="36765"/>
                        <a14:foregroundMark x1="81046" y1="36765" x2="87255" y2="26634"/>
                        <a14:foregroundMark x1="87255" y1="26634" x2="78758" y2="30392"/>
                        <a14:foregroundMark x1="78758" y1="30392" x2="75980" y2="44935"/>
                        <a14:foregroundMark x1="75980" y1="44935" x2="78595" y2="35784"/>
                        <a14:foregroundMark x1="78595" y1="35784" x2="70915" y2="36275"/>
                        <a14:foregroundMark x1="70915" y1="36275" x2="70098" y2="47222"/>
                        <a14:foregroundMark x1="70098" y1="47222" x2="73366" y2="36111"/>
                        <a14:foregroundMark x1="73366" y1="36111" x2="67810" y2="31699"/>
                        <a14:foregroundMark x1="67810" y1="31699" x2="61601" y2="39379"/>
                        <a14:foregroundMark x1="61601" y1="39379" x2="68627" y2="43627"/>
                        <a14:foregroundMark x1="68627" y1="43627" x2="69281" y2="42974"/>
                        <a14:foregroundMark x1="73203" y1="40523" x2="77941" y2="32843"/>
                        <a14:foregroundMark x1="77941" y1="32843" x2="68954" y2="54902"/>
                        <a14:foregroundMark x1="68954" y1="54902" x2="77941" y2="45098"/>
                        <a14:foregroundMark x1="77941" y1="45098" x2="83497" y2="49510"/>
                        <a14:foregroundMark x1="83497" y1="49510" x2="86275" y2="36111"/>
                        <a14:foregroundMark x1="86275" y1="36111" x2="85621" y2="44281"/>
                        <a14:foregroundMark x1="85621" y1="44281" x2="88072" y2="31536"/>
                        <a14:foregroundMark x1="93627" y1="37092" x2="94118" y2="35131"/>
                        <a14:backgroundMark x1="45261" y1="41667" x2="48693" y2="48366"/>
                        <a14:backgroundMark x1="48693" y1="48366" x2="53595" y2="53758"/>
                        <a14:backgroundMark x1="53595" y1="53758" x2="54739" y2="60784"/>
                        <a14:backgroundMark x1="54739" y1="60784" x2="54248" y2="64706"/>
                        <a14:backgroundMark x1="55229" y1="68954" x2="55229" y2="71895"/>
                        <a14:backgroundMark x1="62582" y1="67647" x2="50654" y2="75654"/>
                        <a14:backgroundMark x1="50654" y1="75654" x2="57680" y2="76634"/>
                        <a14:backgroundMark x1="57680" y1="76634" x2="65196" y2="69281"/>
                        <a14:backgroundMark x1="65196" y1="69281" x2="62908" y2="62745"/>
                        <a14:backgroundMark x1="44118" y1="41176" x2="45915" y2="48203"/>
                        <a14:backgroundMark x1="45915" y1="48203" x2="46078" y2="40686"/>
                        <a14:backgroundMark x1="46078" y1="40686" x2="47876" y2="47386"/>
                        <a14:backgroundMark x1="47876" y1="47386" x2="40686" y2="29575"/>
                        <a14:backgroundMark x1="45098" y1="43137" x2="42810" y2="35131"/>
                        <a14:backgroundMark x1="42810" y1="35131" x2="42810" y2="41013"/>
                        <a14:backgroundMark x1="45261" y1="40033" x2="45261" y2="40033"/>
                        <a14:backgroundMark x1="66340" y1="66340" x2="53105" y2="76144"/>
                        <a14:backgroundMark x1="53105" y1="76144" x2="48693" y2="81699"/>
                        <a14:backgroundMark x1="48693" y1="81699" x2="64542" y2="69608"/>
                        <a14:backgroundMark x1="64542" y1="69608" x2="71242" y2="68627"/>
                        <a14:backgroundMark x1="67320" y1="62418" x2="67320" y2="62418"/>
                        <a14:backgroundMark x1="67320" y1="62418" x2="67320" y2="62418"/>
                        <a14:backgroundMark x1="67320" y1="62418" x2="67320" y2="62418"/>
                        <a14:backgroundMark x1="67320" y1="62418" x2="67320" y2="62418"/>
                        <a14:backgroundMark x1="67320" y1="62418" x2="67320" y2="62418"/>
                        <a14:backgroundMark x1="68464" y1="61765" x2="68464" y2="61765"/>
                        <a14:backgroundMark x1="68464" y1="61765" x2="68464" y2="61765"/>
                        <a14:backgroundMark x1="68464" y1="61765" x2="66340" y2="69444"/>
                        <a14:backgroundMark x1="66340" y1="69444" x2="62908" y2="72712"/>
                        <a14:backgroundMark x1="48203" y1="83660" x2="47222" y2="76471"/>
                        <a14:backgroundMark x1="47222" y1="76471" x2="48203" y2="73366"/>
                        <a14:backgroundMark x1="49183" y1="69608" x2="49183" y2="69281"/>
                        <a14:backgroundMark x1="49183" y1="68791" x2="49183" y2="71895"/>
                        <a14:backgroundMark x1="49837" y1="68627" x2="46078" y2="83660"/>
                        <a14:backgroundMark x1="46078" y1="83660" x2="46242" y2="84150"/>
                        <a14:backgroundMark x1="45425" y1="79575" x2="45425" y2="80065"/>
                        <a14:backgroundMark x1="65523" y1="75000" x2="62745" y2="71078"/>
                        <a14:backgroundMark x1="67484" y1="65686" x2="68464" y2="61275"/>
                        <a14:backgroundMark x1="38235" y1="40196" x2="41503" y2="43137"/>
                        <a14:backgroundMark x1="45752" y1="36111" x2="45915" y2="40686"/>
                        <a14:backgroundMark x1="43301" y1="81536" x2="43301" y2="81536"/>
                        <a14:backgroundMark x1="43137" y1="80719" x2="43137" y2="80719"/>
                        <a14:backgroundMark x1="43137" y1="80719" x2="43137" y2="80719"/>
                        <a14:backgroundMark x1="43137" y1="80719" x2="43137" y2="80719"/>
                        <a14:backgroundMark x1="43137" y1="80719" x2="43137" y2="80719"/>
                        <a14:backgroundMark x1="66830" y1="69771" x2="60458" y2="74020"/>
                        <a14:backgroundMark x1="60458" y1="74020" x2="70588" y2="69608"/>
                        <a14:backgroundMark x1="70588" y1="69608" x2="63399" y2="73693"/>
                        <a14:backgroundMark x1="63399" y1="73693" x2="60784" y2="74020"/>
                        <a14:backgroundMark x1="67157" y1="67157" x2="68627" y2="61601"/>
                        <a14:backgroundMark x1="68627" y1="61438" x2="68627" y2="61438"/>
                        <a14:backgroundMark x1="68627" y1="61438" x2="69281" y2="62745"/>
                        <a14:backgroundMark x1="69281" y1="62582" x2="69281" y2="62582"/>
                        <a14:backgroundMark x1="45425" y1="79739" x2="45098" y2="80392"/>
                        <a14:backgroundMark x1="69118" y1="60294" x2="69118" y2="60294"/>
                        <a14:backgroundMark x1="69118" y1="60294" x2="69118" y2="60294"/>
                        <a14:backgroundMark x1="69118" y1="60294" x2="69118" y2="60294"/>
                        <a14:backgroundMark x1="69118" y1="60294" x2="69118" y2="60294"/>
                        <a14:backgroundMark x1="69118" y1="60294" x2="67647" y2="60294"/>
                        <a14:backgroundMark x1="70425" y1="60458" x2="67484" y2="59804"/>
                        <a14:backgroundMark x1="42810" y1="81536" x2="36928" y2="80882"/>
                        <a14:backgroundMark x1="43954" y1="79739" x2="43464" y2="80392"/>
                        <a14:backgroundMark x1="45098" y1="79902" x2="52124" y2="78268"/>
                        <a14:backgroundMark x1="52124" y1="78268" x2="44608" y2="81536"/>
                        <a14:backgroundMark x1="44608" y1="81536" x2="44444" y2="80065"/>
                      </a14:backgroundRemoval>
                    </a14:imgEffect>
                  </a14:imgLayer>
                </a14:imgProps>
              </a:ext>
              <a:ext uri="{28A0092B-C50C-407E-A947-70E740481C1C}">
                <a14:useLocalDpi xmlns:a14="http://schemas.microsoft.com/office/drawing/2010/main" val="0"/>
              </a:ext>
            </a:extLst>
          </a:blip>
          <a:srcRect/>
          <a:stretch>
            <a:fillRect/>
          </a:stretch>
        </p:blipFill>
        <p:spPr bwMode="auto">
          <a:xfrm>
            <a:off x="10212848" y="5257478"/>
            <a:ext cx="1452448" cy="145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0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7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BBF616-15DD-0554-0993-F49B030A6198}"/>
              </a:ext>
            </a:extLst>
          </p:cNvPr>
          <p:cNvSpPr>
            <a:spLocks noGrp="1"/>
          </p:cNvSpPr>
          <p:nvPr>
            <p:ph type="title"/>
          </p:nvPr>
        </p:nvSpPr>
        <p:spPr/>
        <p:txBody>
          <a:bodyPr/>
          <a:lstStyle/>
          <a:p>
            <a:r>
              <a:rPr lang="en-US" dirty="0"/>
              <a:t>Publicly Verifiable Quantum Money</a:t>
            </a:r>
          </a:p>
        </p:txBody>
      </p:sp>
      <p:sp>
        <p:nvSpPr>
          <p:cNvPr id="5" name="Content Placeholder 4">
            <a:extLst>
              <a:ext uri="{FF2B5EF4-FFF2-40B4-BE49-F238E27FC236}">
                <a16:creationId xmlns:a16="http://schemas.microsoft.com/office/drawing/2014/main" id="{04FDC69F-11BC-DE8E-A2EA-B69E20E546FD}"/>
              </a:ext>
            </a:extLst>
          </p:cNvPr>
          <p:cNvSpPr>
            <a:spLocks noGrp="1"/>
          </p:cNvSpPr>
          <p:nvPr>
            <p:ph idx="1"/>
          </p:nvPr>
        </p:nvSpPr>
        <p:spPr/>
        <p:txBody>
          <a:bodyPr/>
          <a:lstStyle/>
          <a:p>
            <a:r>
              <a:rPr lang="en-US" dirty="0"/>
              <a:t>Wiesner’s scheme suffers from a serious drawback: only the Mint (who knows the secret polarizations) can verify quantum banknotes!</a:t>
            </a:r>
          </a:p>
          <a:p>
            <a:r>
              <a:rPr lang="en-US" dirty="0"/>
              <a:t>In 2009, computer scientist Scott Aaronson proposed a scheme for </a:t>
            </a:r>
            <a:r>
              <a:rPr lang="en-US" u="sng" dirty="0"/>
              <a:t>publicly verifiable quantum money</a:t>
            </a:r>
            <a:r>
              <a:rPr lang="en-US" dirty="0"/>
              <a:t>. </a:t>
            </a:r>
          </a:p>
          <a:p>
            <a:pPr marL="0" indent="0">
              <a:buNone/>
            </a:pPr>
            <a:endParaRPr lang="en-US" u="sng" dirty="0"/>
          </a:p>
        </p:txBody>
      </p:sp>
      <p:pic>
        <p:nvPicPr>
          <p:cNvPr id="7" name="Picture 4">
            <a:extLst>
              <a:ext uri="{FF2B5EF4-FFF2-40B4-BE49-F238E27FC236}">
                <a16:creationId xmlns:a16="http://schemas.microsoft.com/office/drawing/2014/main" id="{5BA89E02-AD16-1126-8F71-C66358C66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94" y="4144837"/>
            <a:ext cx="2362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extLst>
              <a:ext uri="{FF2B5EF4-FFF2-40B4-BE49-F238E27FC236}">
                <a16:creationId xmlns:a16="http://schemas.microsoft.com/office/drawing/2014/main" id="{B6A6667F-976F-1CC4-51EA-0ED57E0D8168}"/>
              </a:ext>
            </a:extLst>
          </p:cNvPr>
          <p:cNvSpPr/>
          <p:nvPr/>
        </p:nvSpPr>
        <p:spPr>
          <a:xfrm>
            <a:off x="3579491" y="4601685"/>
            <a:ext cx="1043360" cy="696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BAEC36A-3A8D-C1A0-6FB2-6F4D0B08E7B3}"/>
              </a:ext>
            </a:extLst>
          </p:cNvPr>
          <p:cNvPicPr>
            <a:picLocks noChangeAspect="1"/>
          </p:cNvPicPr>
          <p:nvPr/>
        </p:nvPicPr>
        <p:blipFill>
          <a:blip r:embed="rId3"/>
          <a:stretch>
            <a:fillRect/>
          </a:stretch>
        </p:blipFill>
        <p:spPr>
          <a:xfrm>
            <a:off x="4606662" y="4407008"/>
            <a:ext cx="815743" cy="1542776"/>
          </a:xfrm>
          <a:prstGeom prst="rect">
            <a:avLst/>
          </a:prstGeom>
        </p:spPr>
      </p:pic>
      <p:sp>
        <p:nvSpPr>
          <p:cNvPr id="14" name="TextBox 13">
            <a:extLst>
              <a:ext uri="{FF2B5EF4-FFF2-40B4-BE49-F238E27FC236}">
                <a16:creationId xmlns:a16="http://schemas.microsoft.com/office/drawing/2014/main" id="{2813F778-6357-D5BE-2805-C10DF84D4700}"/>
              </a:ext>
            </a:extLst>
          </p:cNvPr>
          <p:cNvSpPr txBox="1"/>
          <p:nvPr/>
        </p:nvSpPr>
        <p:spPr>
          <a:xfrm>
            <a:off x="4653764" y="3987437"/>
            <a:ext cx="815744" cy="369332"/>
          </a:xfrm>
          <a:prstGeom prst="rect">
            <a:avLst/>
          </a:prstGeom>
          <a:noFill/>
        </p:spPr>
        <p:txBody>
          <a:bodyPr wrap="square" rtlCol="0">
            <a:spAutoFit/>
          </a:bodyPr>
          <a:lstStyle/>
          <a:p>
            <a:r>
              <a:rPr lang="en-US" dirty="0"/>
              <a:t>Alice</a:t>
            </a:r>
          </a:p>
        </p:txBody>
      </p:sp>
      <p:pic>
        <p:nvPicPr>
          <p:cNvPr id="7170" name="Picture 2" descr="Quantum money from knots | Download Scientific Diagram">
            <a:extLst>
              <a:ext uri="{FF2B5EF4-FFF2-40B4-BE49-F238E27FC236}">
                <a16:creationId xmlns:a16="http://schemas.microsoft.com/office/drawing/2014/main" id="{B5BDA10C-46A8-735E-AD53-54C468629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4" t="-9091" r="-12476" b="-14064"/>
          <a:stretch/>
        </p:blipFill>
        <p:spPr bwMode="auto">
          <a:xfrm>
            <a:off x="3770862" y="4172103"/>
            <a:ext cx="429436" cy="460509"/>
          </a:xfrm>
          <a:prstGeom prst="rect">
            <a:avLst/>
          </a:prstGeom>
          <a:solidFill>
            <a:schemeClr val="tx1"/>
          </a:solidFill>
          <a:ln>
            <a:solidFill>
              <a:schemeClr val="tx1"/>
            </a:solidFill>
          </a:ln>
        </p:spPr>
      </p:pic>
      <p:sp>
        <p:nvSpPr>
          <p:cNvPr id="30" name="TextBox 29">
            <a:extLst>
              <a:ext uri="{FF2B5EF4-FFF2-40B4-BE49-F238E27FC236}">
                <a16:creationId xmlns:a16="http://schemas.microsoft.com/office/drawing/2014/main" id="{7C9E24D1-2983-0147-9310-0167DA65B5AB}"/>
              </a:ext>
            </a:extLst>
          </p:cNvPr>
          <p:cNvSpPr txBox="1"/>
          <p:nvPr/>
        </p:nvSpPr>
        <p:spPr>
          <a:xfrm>
            <a:off x="1999944" y="5942567"/>
            <a:ext cx="815744" cy="369332"/>
          </a:xfrm>
          <a:prstGeom prst="rect">
            <a:avLst/>
          </a:prstGeom>
          <a:noFill/>
        </p:spPr>
        <p:txBody>
          <a:bodyPr wrap="square" rtlCol="0">
            <a:spAutoFit/>
          </a:bodyPr>
          <a:lstStyle/>
          <a:p>
            <a:r>
              <a:rPr lang="en-US" dirty="0"/>
              <a:t>Mint</a:t>
            </a:r>
          </a:p>
        </p:txBody>
      </p:sp>
      <p:pic>
        <p:nvPicPr>
          <p:cNvPr id="7176" name="Picture 8" descr="Green Check Mark Icons Images Transparent, Green Check Marks, Checkmark  Icon, Check Mark Sign PNG Transparent Clipart Image and PSD File for Free  Download | Beautiful view video nature, School wall art,">
            <a:extLst>
              <a:ext uri="{FF2B5EF4-FFF2-40B4-BE49-F238E27FC236}">
                <a16:creationId xmlns:a16="http://schemas.microsoft.com/office/drawing/2014/main" id="{F8D80083-B9C9-3B5F-82B8-31587ED15A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0833" y1="62222" x2="30833" y2="40833"/>
                        <a14:foregroundMark x1="30833" y1="40833" x2="32222" y2="53889"/>
                        <a14:foregroundMark x1="32222" y1="53889" x2="39444" y2="61944"/>
                        <a14:foregroundMark x1="39444" y1="61944" x2="34444" y2="73889"/>
                        <a14:foregroundMark x1="34444" y1="73889" x2="36667" y2="63333"/>
                        <a14:foregroundMark x1="36667" y1="63333" x2="46944" y2="47778"/>
                        <a14:foregroundMark x1="46944" y1="47778" x2="48056" y2="64444"/>
                        <a14:foregroundMark x1="48056" y1="64444" x2="58611" y2="42500"/>
                        <a14:foregroundMark x1="58611" y1="42500" x2="58889" y2="56389"/>
                        <a14:foregroundMark x1="58889" y1="56389" x2="65833" y2="48333"/>
                        <a14:foregroundMark x1="65833" y1="48333" x2="70556" y2="38611"/>
                        <a14:foregroundMark x1="70556" y1="38611" x2="60278" y2="48056"/>
                        <a14:foregroundMark x1="60278" y1="48056" x2="71667" y2="32500"/>
                        <a14:foregroundMark x1="71667" y1="32500" x2="53056" y2="53889"/>
                        <a14:foregroundMark x1="53056" y1="53889" x2="40833" y2="55556"/>
                        <a14:foregroundMark x1="40833" y1="55556" x2="31944" y2="48333"/>
                        <a14:foregroundMark x1="30556" y1="44722" x2="38889" y2="51389"/>
                        <a14:foregroundMark x1="38889" y1="51389" x2="41667"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5593433" y="4356769"/>
            <a:ext cx="1386311" cy="138631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B4A71750-2791-EE5E-DAAF-29C8A5937464}"/>
              </a:ext>
            </a:extLst>
          </p:cNvPr>
          <p:cNvSpPr txBox="1"/>
          <p:nvPr/>
        </p:nvSpPr>
        <p:spPr>
          <a:xfrm>
            <a:off x="7457004" y="4695805"/>
            <a:ext cx="3755595" cy="954107"/>
          </a:xfrm>
          <a:prstGeom prst="rect">
            <a:avLst/>
          </a:prstGeom>
          <a:noFill/>
        </p:spPr>
        <p:txBody>
          <a:bodyPr wrap="square" rtlCol="0">
            <a:spAutoFit/>
          </a:bodyPr>
          <a:lstStyle/>
          <a:p>
            <a:r>
              <a:rPr lang="en-US" sz="2800" dirty="0"/>
              <a:t>Alice can check validity </a:t>
            </a:r>
            <a:br>
              <a:rPr lang="en-US" sz="2800" dirty="0"/>
            </a:br>
            <a:r>
              <a:rPr lang="en-US" sz="2800" dirty="0"/>
              <a:t>of quantum banknote</a:t>
            </a:r>
          </a:p>
        </p:txBody>
      </p:sp>
    </p:spTree>
    <p:extLst>
      <p:ext uri="{BB962C8B-B14F-4D97-AF65-F5344CB8AC3E}">
        <p14:creationId xmlns:p14="http://schemas.microsoft.com/office/powerpoint/2010/main" val="41937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30"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266D8-3CA2-0C8A-FF22-F85858C698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F8E415-123F-5C70-11A1-1D5DB462D0B7}"/>
              </a:ext>
            </a:extLst>
          </p:cNvPr>
          <p:cNvSpPr>
            <a:spLocks noGrp="1"/>
          </p:cNvSpPr>
          <p:nvPr>
            <p:ph type="title"/>
          </p:nvPr>
        </p:nvSpPr>
        <p:spPr/>
        <p:txBody>
          <a:bodyPr/>
          <a:lstStyle/>
          <a:p>
            <a:r>
              <a:rPr lang="en-US" dirty="0"/>
              <a:t>Publicly Verifiable Quantum Money</a:t>
            </a:r>
          </a:p>
        </p:txBody>
      </p:sp>
      <p:sp>
        <p:nvSpPr>
          <p:cNvPr id="5" name="Content Placeholder 4">
            <a:extLst>
              <a:ext uri="{FF2B5EF4-FFF2-40B4-BE49-F238E27FC236}">
                <a16:creationId xmlns:a16="http://schemas.microsoft.com/office/drawing/2014/main" id="{6009637B-E016-2066-963B-AC9236181FF7}"/>
              </a:ext>
            </a:extLst>
          </p:cNvPr>
          <p:cNvSpPr>
            <a:spLocks noGrp="1"/>
          </p:cNvSpPr>
          <p:nvPr>
            <p:ph idx="1"/>
          </p:nvPr>
        </p:nvSpPr>
        <p:spPr/>
        <p:txBody>
          <a:bodyPr/>
          <a:lstStyle/>
          <a:p>
            <a:r>
              <a:rPr lang="en-US" dirty="0"/>
              <a:t>Wiesner’s scheme suffers from a serious drawback: only the Mint (who knows the secret polarizations) can verify quantum banknotes!</a:t>
            </a:r>
          </a:p>
          <a:p>
            <a:r>
              <a:rPr lang="en-US" dirty="0"/>
              <a:t>In 2009, computer scientist Scott Aaronson proposed a scheme for </a:t>
            </a:r>
            <a:r>
              <a:rPr lang="en-US" u="sng" dirty="0"/>
              <a:t>publicly verifiable quantum money</a:t>
            </a:r>
            <a:r>
              <a:rPr lang="en-US" dirty="0"/>
              <a:t>. </a:t>
            </a:r>
          </a:p>
          <a:p>
            <a:pPr marL="0" indent="0">
              <a:buNone/>
            </a:pPr>
            <a:endParaRPr lang="en-US" u="sng" dirty="0"/>
          </a:p>
        </p:txBody>
      </p:sp>
      <p:pic>
        <p:nvPicPr>
          <p:cNvPr id="7" name="Picture 4">
            <a:extLst>
              <a:ext uri="{FF2B5EF4-FFF2-40B4-BE49-F238E27FC236}">
                <a16:creationId xmlns:a16="http://schemas.microsoft.com/office/drawing/2014/main" id="{8D77C276-EAD0-19D4-6F69-61F4A524B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94" y="4144837"/>
            <a:ext cx="2362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a:extLst>
              <a:ext uri="{FF2B5EF4-FFF2-40B4-BE49-F238E27FC236}">
                <a16:creationId xmlns:a16="http://schemas.microsoft.com/office/drawing/2014/main" id="{B1FE0D31-F997-5C12-AA4F-1DDCDB56BE86}"/>
              </a:ext>
            </a:extLst>
          </p:cNvPr>
          <p:cNvSpPr/>
          <p:nvPr/>
        </p:nvSpPr>
        <p:spPr>
          <a:xfrm>
            <a:off x="5601138" y="4642644"/>
            <a:ext cx="812688" cy="696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268F789D-5394-78F9-2410-12B8F6843230}"/>
              </a:ext>
            </a:extLst>
          </p:cNvPr>
          <p:cNvSpPr/>
          <p:nvPr/>
        </p:nvSpPr>
        <p:spPr>
          <a:xfrm>
            <a:off x="3579491" y="4601685"/>
            <a:ext cx="1043360" cy="696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CC392DD-68F9-F7C1-5211-76B8255E666B}"/>
              </a:ext>
            </a:extLst>
          </p:cNvPr>
          <p:cNvPicPr>
            <a:picLocks noChangeAspect="1"/>
          </p:cNvPicPr>
          <p:nvPr/>
        </p:nvPicPr>
        <p:blipFill>
          <a:blip r:embed="rId3"/>
          <a:stretch>
            <a:fillRect/>
          </a:stretch>
        </p:blipFill>
        <p:spPr>
          <a:xfrm>
            <a:off x="4606662" y="4407008"/>
            <a:ext cx="815743" cy="1542776"/>
          </a:xfrm>
          <a:prstGeom prst="rect">
            <a:avLst/>
          </a:prstGeom>
        </p:spPr>
      </p:pic>
      <p:sp>
        <p:nvSpPr>
          <p:cNvPr id="14" name="TextBox 13">
            <a:extLst>
              <a:ext uri="{FF2B5EF4-FFF2-40B4-BE49-F238E27FC236}">
                <a16:creationId xmlns:a16="http://schemas.microsoft.com/office/drawing/2014/main" id="{CABEEE95-9AB6-F5EE-5621-E58687CAB6C2}"/>
              </a:ext>
            </a:extLst>
          </p:cNvPr>
          <p:cNvSpPr txBox="1"/>
          <p:nvPr/>
        </p:nvSpPr>
        <p:spPr>
          <a:xfrm>
            <a:off x="4653764" y="3987437"/>
            <a:ext cx="815744" cy="369332"/>
          </a:xfrm>
          <a:prstGeom prst="rect">
            <a:avLst/>
          </a:prstGeom>
          <a:noFill/>
        </p:spPr>
        <p:txBody>
          <a:bodyPr wrap="square" rtlCol="0">
            <a:spAutoFit/>
          </a:bodyPr>
          <a:lstStyle/>
          <a:p>
            <a:r>
              <a:rPr lang="en-US" dirty="0"/>
              <a:t>Alice</a:t>
            </a:r>
          </a:p>
        </p:txBody>
      </p:sp>
      <p:pic>
        <p:nvPicPr>
          <p:cNvPr id="7170" name="Picture 2" descr="Quantum money from knots | Download Scientific Diagram">
            <a:extLst>
              <a:ext uri="{FF2B5EF4-FFF2-40B4-BE49-F238E27FC236}">
                <a16:creationId xmlns:a16="http://schemas.microsoft.com/office/drawing/2014/main" id="{FF2C4B6B-BDAE-D026-69FC-224E6E130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4" t="-9091" r="-12476" b="-14064"/>
          <a:stretch/>
        </p:blipFill>
        <p:spPr bwMode="auto">
          <a:xfrm>
            <a:off x="3770862" y="4172103"/>
            <a:ext cx="429436" cy="460509"/>
          </a:xfrm>
          <a:prstGeom prst="rect">
            <a:avLst/>
          </a:prstGeom>
          <a:solidFill>
            <a:schemeClr val="tx1"/>
          </a:solidFill>
          <a:ln>
            <a:solidFill>
              <a:schemeClr val="tx1"/>
            </a:solidFill>
          </a:ln>
        </p:spPr>
      </p:pic>
      <p:sp>
        <p:nvSpPr>
          <p:cNvPr id="30" name="TextBox 29">
            <a:extLst>
              <a:ext uri="{FF2B5EF4-FFF2-40B4-BE49-F238E27FC236}">
                <a16:creationId xmlns:a16="http://schemas.microsoft.com/office/drawing/2014/main" id="{769EE8EC-32A3-BC97-6C0B-A0DA73FB267F}"/>
              </a:ext>
            </a:extLst>
          </p:cNvPr>
          <p:cNvSpPr txBox="1"/>
          <p:nvPr/>
        </p:nvSpPr>
        <p:spPr>
          <a:xfrm>
            <a:off x="1999944" y="5942567"/>
            <a:ext cx="815744" cy="369332"/>
          </a:xfrm>
          <a:prstGeom prst="rect">
            <a:avLst/>
          </a:prstGeom>
          <a:noFill/>
        </p:spPr>
        <p:txBody>
          <a:bodyPr wrap="square" rtlCol="0">
            <a:spAutoFit/>
          </a:bodyPr>
          <a:lstStyle/>
          <a:p>
            <a:r>
              <a:rPr lang="en-US" dirty="0"/>
              <a:t>Mint</a:t>
            </a:r>
          </a:p>
        </p:txBody>
      </p:sp>
      <p:pic>
        <p:nvPicPr>
          <p:cNvPr id="2" name="Picture 2" descr="Quantum money from knots | Download Scientific Diagram">
            <a:extLst>
              <a:ext uri="{FF2B5EF4-FFF2-40B4-BE49-F238E27FC236}">
                <a16:creationId xmlns:a16="http://schemas.microsoft.com/office/drawing/2014/main" id="{833ED784-99BB-C3A7-7E9C-DD37FD477E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4" t="-9091" r="-12476" b="-14064"/>
          <a:stretch/>
        </p:blipFill>
        <p:spPr bwMode="auto">
          <a:xfrm>
            <a:off x="6560616" y="4518661"/>
            <a:ext cx="804649" cy="862872"/>
          </a:xfrm>
          <a:prstGeom prst="rect">
            <a:avLst/>
          </a:prstGeom>
          <a:solidFill>
            <a:schemeClr val="tx1"/>
          </a:solidFill>
          <a:ln>
            <a:solidFill>
              <a:schemeClr val="tx1"/>
            </a:solidFill>
          </a:ln>
        </p:spPr>
      </p:pic>
      <p:pic>
        <p:nvPicPr>
          <p:cNvPr id="3" name="Picture 2" descr="Quantum money from knots | Download Scientific Diagram">
            <a:extLst>
              <a:ext uri="{FF2B5EF4-FFF2-40B4-BE49-F238E27FC236}">
                <a16:creationId xmlns:a16="http://schemas.microsoft.com/office/drawing/2014/main" id="{035BA9E7-4D3B-6D00-C5BE-43C870D0E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4" t="-9091" r="-12476" b="-14064"/>
          <a:stretch/>
        </p:blipFill>
        <p:spPr bwMode="auto">
          <a:xfrm>
            <a:off x="7543997" y="4515991"/>
            <a:ext cx="804649" cy="862872"/>
          </a:xfrm>
          <a:prstGeom prst="rect">
            <a:avLst/>
          </a:prstGeom>
          <a:solidFill>
            <a:schemeClr val="tx1"/>
          </a:solidFill>
          <a:ln>
            <a:solidFill>
              <a:schemeClr val="tx1"/>
            </a:solidFill>
          </a:ln>
        </p:spPr>
      </p:pic>
      <p:pic>
        <p:nvPicPr>
          <p:cNvPr id="28" name="Picture 5" descr="C:\Users\od user\AppData\Local\Microsoft\Windows\Temporary Internet Files\Content.IE5\N7YD4WXK\MCj04325380000[1].png">
            <a:extLst>
              <a:ext uri="{FF2B5EF4-FFF2-40B4-BE49-F238E27FC236}">
                <a16:creationId xmlns:a16="http://schemas.microsoft.com/office/drawing/2014/main" id="{6FBDEF72-90DF-FD8A-8F5E-070ADAAED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756" y="3642437"/>
            <a:ext cx="2733890" cy="26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80C569A-2AD9-FB30-B283-D180A22C26C9}"/>
              </a:ext>
            </a:extLst>
          </p:cNvPr>
          <p:cNvSpPr txBox="1"/>
          <p:nvPr/>
        </p:nvSpPr>
        <p:spPr>
          <a:xfrm>
            <a:off x="8680583" y="3836167"/>
            <a:ext cx="3275051" cy="2246769"/>
          </a:xfrm>
          <a:prstGeom prst="rect">
            <a:avLst/>
          </a:prstGeom>
          <a:noFill/>
        </p:spPr>
        <p:txBody>
          <a:bodyPr wrap="square" rtlCol="0">
            <a:spAutoFit/>
          </a:bodyPr>
          <a:lstStyle/>
          <a:p>
            <a:r>
              <a:rPr lang="en-US" sz="2800" dirty="0"/>
              <a:t>Alice cannot make</a:t>
            </a:r>
            <a:br>
              <a:rPr lang="en-US" sz="2800" dirty="0"/>
            </a:br>
            <a:r>
              <a:rPr lang="en-US" sz="2800" dirty="0"/>
              <a:t>counterfeit copies (even though she knows how to verify quantum banknotes)</a:t>
            </a:r>
          </a:p>
        </p:txBody>
      </p:sp>
    </p:spTree>
    <p:extLst>
      <p:ext uri="{BB962C8B-B14F-4D97-AF65-F5344CB8AC3E}">
        <p14:creationId xmlns:p14="http://schemas.microsoft.com/office/powerpoint/2010/main" val="358737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6CE52-6AFD-C0D1-9967-6BDF21D31B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00F47A-84CF-49B1-BAB7-422FC736ABB8}"/>
              </a:ext>
            </a:extLst>
          </p:cNvPr>
          <p:cNvSpPr>
            <a:spLocks noGrp="1"/>
          </p:cNvSpPr>
          <p:nvPr>
            <p:ph type="title"/>
          </p:nvPr>
        </p:nvSpPr>
        <p:spPr/>
        <p:txBody>
          <a:bodyPr/>
          <a:lstStyle/>
          <a:p>
            <a:r>
              <a:rPr lang="en-US" dirty="0"/>
              <a:t>Publicly Verifiable Quantum Money</a:t>
            </a:r>
          </a:p>
        </p:txBody>
      </p:sp>
      <p:sp>
        <p:nvSpPr>
          <p:cNvPr id="24" name="Content Placeholder 23">
            <a:extLst>
              <a:ext uri="{FF2B5EF4-FFF2-40B4-BE49-F238E27FC236}">
                <a16:creationId xmlns:a16="http://schemas.microsoft.com/office/drawing/2014/main" id="{C89B142D-7D5A-6B40-D6F9-D51EDF0A686A}"/>
              </a:ext>
            </a:extLst>
          </p:cNvPr>
          <p:cNvSpPr>
            <a:spLocks noGrp="1"/>
          </p:cNvSpPr>
          <p:nvPr>
            <p:ph idx="1"/>
          </p:nvPr>
        </p:nvSpPr>
        <p:spPr>
          <a:xfrm>
            <a:off x="838200" y="1825625"/>
            <a:ext cx="10515600" cy="937895"/>
          </a:xfrm>
        </p:spPr>
        <p:txBody>
          <a:bodyPr/>
          <a:lstStyle/>
          <a:p>
            <a:pPr marL="0" indent="0">
              <a:buNone/>
            </a:pPr>
            <a:r>
              <a:rPr lang="en-US" dirty="0"/>
              <a:t>Many attempts to construct secure public-key quantum money schemes. </a:t>
            </a:r>
          </a:p>
        </p:txBody>
      </p:sp>
      <p:sp>
        <p:nvSpPr>
          <p:cNvPr id="26" name="TextBox 25">
            <a:extLst>
              <a:ext uri="{FF2B5EF4-FFF2-40B4-BE49-F238E27FC236}">
                <a16:creationId xmlns:a16="http://schemas.microsoft.com/office/drawing/2014/main" id="{20ED0E7A-0138-8C94-D8B2-E075AAFA58D9}"/>
              </a:ext>
            </a:extLst>
          </p:cNvPr>
          <p:cNvSpPr txBox="1"/>
          <p:nvPr/>
        </p:nvSpPr>
        <p:spPr>
          <a:xfrm>
            <a:off x="952501" y="2670595"/>
            <a:ext cx="4733922"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2009: random stabilizer states</a:t>
            </a:r>
          </a:p>
        </p:txBody>
      </p:sp>
      <p:sp>
        <p:nvSpPr>
          <p:cNvPr id="27" name="TextBox 26">
            <a:extLst>
              <a:ext uri="{FF2B5EF4-FFF2-40B4-BE49-F238E27FC236}">
                <a16:creationId xmlns:a16="http://schemas.microsoft.com/office/drawing/2014/main" id="{85CF38C5-22B8-5BC4-4C0F-5C690FA849F6}"/>
              </a:ext>
            </a:extLst>
          </p:cNvPr>
          <p:cNvSpPr txBox="1"/>
          <p:nvPr/>
        </p:nvSpPr>
        <p:spPr>
          <a:xfrm>
            <a:off x="952500" y="3289908"/>
            <a:ext cx="4733923"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2010: knot theory</a:t>
            </a:r>
          </a:p>
        </p:txBody>
      </p:sp>
      <p:sp>
        <p:nvSpPr>
          <p:cNvPr id="29" name="TextBox 28">
            <a:extLst>
              <a:ext uri="{FF2B5EF4-FFF2-40B4-BE49-F238E27FC236}">
                <a16:creationId xmlns:a16="http://schemas.microsoft.com/office/drawing/2014/main" id="{E6E5B12B-3DD3-1D58-2AB6-5404668FE7E0}"/>
              </a:ext>
            </a:extLst>
          </p:cNvPr>
          <p:cNvSpPr txBox="1"/>
          <p:nvPr/>
        </p:nvSpPr>
        <p:spPr>
          <a:xfrm>
            <a:off x="952501" y="3909221"/>
            <a:ext cx="4733924"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2012: polynomial-hiding subspaces</a:t>
            </a:r>
          </a:p>
        </p:txBody>
      </p:sp>
      <p:sp>
        <p:nvSpPr>
          <p:cNvPr id="31" name="TextBox 30">
            <a:extLst>
              <a:ext uri="{FF2B5EF4-FFF2-40B4-BE49-F238E27FC236}">
                <a16:creationId xmlns:a16="http://schemas.microsoft.com/office/drawing/2014/main" id="{8FA81070-78A7-49FE-247A-50F25823C5D0}"/>
              </a:ext>
            </a:extLst>
          </p:cNvPr>
          <p:cNvSpPr txBox="1"/>
          <p:nvPr/>
        </p:nvSpPr>
        <p:spPr>
          <a:xfrm>
            <a:off x="6205537" y="2670595"/>
            <a:ext cx="5033960"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2019: quadratic equations</a:t>
            </a:r>
          </a:p>
        </p:txBody>
      </p:sp>
      <p:sp>
        <p:nvSpPr>
          <p:cNvPr id="32" name="TextBox 31">
            <a:extLst>
              <a:ext uri="{FF2B5EF4-FFF2-40B4-BE49-F238E27FC236}">
                <a16:creationId xmlns:a16="http://schemas.microsoft.com/office/drawing/2014/main" id="{4A24808B-DEA5-4D15-FC66-340D5AB8F6B0}"/>
              </a:ext>
            </a:extLst>
          </p:cNvPr>
          <p:cNvSpPr txBox="1"/>
          <p:nvPr/>
        </p:nvSpPr>
        <p:spPr>
          <a:xfrm>
            <a:off x="952501" y="5147847"/>
            <a:ext cx="4733924"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2022: lattices</a:t>
            </a:r>
          </a:p>
        </p:txBody>
      </p:sp>
      <p:sp>
        <p:nvSpPr>
          <p:cNvPr id="34" name="TextBox 33">
            <a:extLst>
              <a:ext uri="{FF2B5EF4-FFF2-40B4-BE49-F238E27FC236}">
                <a16:creationId xmlns:a16="http://schemas.microsoft.com/office/drawing/2014/main" id="{AB270EA2-8ACA-9BF3-6052-2E8675536640}"/>
              </a:ext>
            </a:extLst>
          </p:cNvPr>
          <p:cNvSpPr txBox="1"/>
          <p:nvPr/>
        </p:nvSpPr>
        <p:spPr>
          <a:xfrm>
            <a:off x="952500" y="4528534"/>
            <a:ext cx="4733923"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2018: commuting </a:t>
            </a:r>
            <a:r>
              <a:rPr lang="en-US" sz="2400" b="1" dirty="0" err="1">
                <a:solidFill>
                  <a:srgbClr val="002060"/>
                </a:solidFill>
              </a:rPr>
              <a:t>unitaries</a:t>
            </a:r>
            <a:endParaRPr lang="en-US" sz="2400" b="1" dirty="0">
              <a:solidFill>
                <a:srgbClr val="002060"/>
              </a:solidFill>
            </a:endParaRPr>
          </a:p>
        </p:txBody>
      </p:sp>
      <p:sp>
        <p:nvSpPr>
          <p:cNvPr id="35" name="TextBox 34">
            <a:extLst>
              <a:ext uri="{FF2B5EF4-FFF2-40B4-BE49-F238E27FC236}">
                <a16:creationId xmlns:a16="http://schemas.microsoft.com/office/drawing/2014/main" id="{6BC7F079-C6C9-ABB2-154F-71DF05B40738}"/>
              </a:ext>
            </a:extLst>
          </p:cNvPr>
          <p:cNvSpPr txBox="1"/>
          <p:nvPr/>
        </p:nvSpPr>
        <p:spPr>
          <a:xfrm>
            <a:off x="6205538" y="3910329"/>
            <a:ext cx="5033959"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2023: abelian group actions</a:t>
            </a:r>
          </a:p>
        </p:txBody>
      </p:sp>
      <p:sp>
        <p:nvSpPr>
          <p:cNvPr id="36" name="TextBox 35">
            <a:extLst>
              <a:ext uri="{FF2B5EF4-FFF2-40B4-BE49-F238E27FC236}">
                <a16:creationId xmlns:a16="http://schemas.microsoft.com/office/drawing/2014/main" id="{8EC9DB4F-FE9A-80CB-748F-C4AE2F34E506}"/>
              </a:ext>
            </a:extLst>
          </p:cNvPr>
          <p:cNvSpPr txBox="1"/>
          <p:nvPr/>
        </p:nvSpPr>
        <p:spPr>
          <a:xfrm>
            <a:off x="6205537" y="3282712"/>
            <a:ext cx="5033960"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2019: indistinguishability obfuscation</a:t>
            </a:r>
          </a:p>
        </p:txBody>
      </p:sp>
      <p:sp>
        <p:nvSpPr>
          <p:cNvPr id="37" name="TextBox 36">
            <a:extLst>
              <a:ext uri="{FF2B5EF4-FFF2-40B4-BE49-F238E27FC236}">
                <a16:creationId xmlns:a16="http://schemas.microsoft.com/office/drawing/2014/main" id="{811D5E7D-5F67-AD98-2E4A-211DCF6AEC10}"/>
              </a:ext>
            </a:extLst>
          </p:cNvPr>
          <p:cNvSpPr txBox="1"/>
          <p:nvPr/>
        </p:nvSpPr>
        <p:spPr>
          <a:xfrm>
            <a:off x="6205537" y="4532510"/>
            <a:ext cx="5033960"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2023: walkable invariants</a:t>
            </a:r>
          </a:p>
        </p:txBody>
      </p:sp>
      <p:sp>
        <p:nvSpPr>
          <p:cNvPr id="38" name="TextBox 37">
            <a:extLst>
              <a:ext uri="{FF2B5EF4-FFF2-40B4-BE49-F238E27FC236}">
                <a16:creationId xmlns:a16="http://schemas.microsoft.com/office/drawing/2014/main" id="{59AC6A88-C566-50C5-0D01-5F211BE79438}"/>
              </a:ext>
            </a:extLst>
          </p:cNvPr>
          <p:cNvSpPr txBox="1"/>
          <p:nvPr/>
        </p:nvSpPr>
        <p:spPr>
          <a:xfrm>
            <a:off x="6205537" y="5144627"/>
            <a:ext cx="5033960"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2025: nonabelian group actions</a:t>
            </a:r>
          </a:p>
        </p:txBody>
      </p:sp>
      <p:pic>
        <p:nvPicPr>
          <p:cNvPr id="14340" name="Picture 4" descr="Barak Nehoran">
            <a:extLst>
              <a:ext uri="{FF2B5EF4-FFF2-40B4-BE49-F238E27FC236}">
                <a16:creationId xmlns:a16="http://schemas.microsoft.com/office/drawing/2014/main" id="{1B83305F-59F4-E6B8-325F-4B68611F1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1" r="19302"/>
          <a:stretch/>
        </p:blipFill>
        <p:spPr bwMode="auto">
          <a:xfrm>
            <a:off x="8991582" y="5573035"/>
            <a:ext cx="1085850" cy="177641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rofile photo">
            <a:extLst>
              <a:ext uri="{FF2B5EF4-FFF2-40B4-BE49-F238E27FC236}">
                <a16:creationId xmlns:a16="http://schemas.microsoft.com/office/drawing/2014/main" id="{CE48482D-31ED-4736-9A58-2EFFF823B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061" y="5573035"/>
            <a:ext cx="1474521" cy="137046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urved Connector 39">
            <a:extLst>
              <a:ext uri="{FF2B5EF4-FFF2-40B4-BE49-F238E27FC236}">
                <a16:creationId xmlns:a16="http://schemas.microsoft.com/office/drawing/2014/main" id="{4F1A2D7A-D08A-6AFE-D355-58CF0846C01C}"/>
              </a:ext>
            </a:extLst>
          </p:cNvPr>
          <p:cNvCxnSpPr>
            <a:cxnSpLocks/>
            <a:endCxn id="14342" idx="1"/>
          </p:cNvCxnSpPr>
          <p:nvPr/>
        </p:nvCxnSpPr>
        <p:spPr>
          <a:xfrm>
            <a:off x="6772267" y="5715000"/>
            <a:ext cx="744794" cy="543269"/>
          </a:xfrm>
          <a:prstGeom prst="curvedConnector3">
            <a:avLst>
              <a:gd name="adj1" fmla="val 124"/>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1B4ECDF-9EB6-B778-68B7-31476966EAA5}"/>
              </a:ext>
            </a:extLst>
          </p:cNvPr>
          <p:cNvSpPr txBox="1"/>
          <p:nvPr/>
        </p:nvSpPr>
        <p:spPr>
          <a:xfrm>
            <a:off x="6023096" y="6353033"/>
            <a:ext cx="1493965" cy="369332"/>
          </a:xfrm>
          <a:prstGeom prst="rect">
            <a:avLst/>
          </a:prstGeom>
          <a:noFill/>
        </p:spPr>
        <p:txBody>
          <a:bodyPr wrap="square" rtlCol="0">
            <a:spAutoFit/>
          </a:bodyPr>
          <a:lstStyle/>
          <a:p>
            <a:r>
              <a:rPr lang="en-US" dirty="0"/>
              <a:t>John </a:t>
            </a:r>
            <a:r>
              <a:rPr lang="en-US" dirty="0" err="1"/>
              <a:t>Bostanci</a:t>
            </a:r>
            <a:endParaRPr lang="en-US" dirty="0"/>
          </a:p>
        </p:txBody>
      </p:sp>
      <p:sp>
        <p:nvSpPr>
          <p:cNvPr id="45" name="TextBox 44">
            <a:extLst>
              <a:ext uri="{FF2B5EF4-FFF2-40B4-BE49-F238E27FC236}">
                <a16:creationId xmlns:a16="http://schemas.microsoft.com/office/drawing/2014/main" id="{DBE394B6-EC02-7408-955D-0E92D5439132}"/>
              </a:ext>
            </a:extLst>
          </p:cNvPr>
          <p:cNvSpPr txBox="1"/>
          <p:nvPr/>
        </p:nvSpPr>
        <p:spPr>
          <a:xfrm>
            <a:off x="10077432" y="6286214"/>
            <a:ext cx="1652606" cy="369332"/>
          </a:xfrm>
          <a:prstGeom prst="rect">
            <a:avLst/>
          </a:prstGeom>
          <a:noFill/>
        </p:spPr>
        <p:txBody>
          <a:bodyPr wrap="square" rtlCol="0">
            <a:spAutoFit/>
          </a:bodyPr>
          <a:lstStyle/>
          <a:p>
            <a:r>
              <a:rPr lang="en-US" dirty="0"/>
              <a:t>Barak </a:t>
            </a:r>
            <a:r>
              <a:rPr lang="en-US" dirty="0" err="1"/>
              <a:t>Nehoran</a:t>
            </a:r>
            <a:endParaRPr lang="en-US" dirty="0"/>
          </a:p>
        </p:txBody>
      </p:sp>
    </p:spTree>
    <p:extLst>
      <p:ext uri="{BB962C8B-B14F-4D97-AF65-F5344CB8AC3E}">
        <p14:creationId xmlns:p14="http://schemas.microsoft.com/office/powerpoint/2010/main" val="260998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3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3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P spid="32" grpId="0" animBg="1"/>
      <p:bldP spid="34" grpId="0" animBg="1"/>
      <p:bldP spid="35" grpId="0" animBg="1"/>
      <p:bldP spid="36" grpId="0" animBg="1"/>
      <p:bldP spid="37" grpId="0" animBg="1"/>
      <p:bldP spid="38" grpId="0" animBg="1"/>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5E3-AEAE-8A9A-B250-E0674E1F52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E156B6-E375-0D2C-6180-9DF2109DB265}"/>
              </a:ext>
            </a:extLst>
          </p:cNvPr>
          <p:cNvSpPr>
            <a:spLocks noGrp="1"/>
          </p:cNvSpPr>
          <p:nvPr>
            <p:ph type="title"/>
          </p:nvPr>
        </p:nvSpPr>
        <p:spPr/>
        <p:txBody>
          <a:bodyPr/>
          <a:lstStyle/>
          <a:p>
            <a:r>
              <a:rPr lang="en-US" dirty="0"/>
              <a:t>Publicly Verifiable Quantum Money</a:t>
            </a:r>
          </a:p>
        </p:txBody>
      </p:sp>
      <p:sp>
        <p:nvSpPr>
          <p:cNvPr id="24" name="Content Placeholder 23">
            <a:extLst>
              <a:ext uri="{FF2B5EF4-FFF2-40B4-BE49-F238E27FC236}">
                <a16:creationId xmlns:a16="http://schemas.microsoft.com/office/drawing/2014/main" id="{FCB51A16-7ACC-D5D2-7CCD-5B103979B6C7}"/>
              </a:ext>
            </a:extLst>
          </p:cNvPr>
          <p:cNvSpPr>
            <a:spLocks noGrp="1"/>
          </p:cNvSpPr>
          <p:nvPr>
            <p:ph idx="1"/>
          </p:nvPr>
        </p:nvSpPr>
        <p:spPr>
          <a:xfrm>
            <a:off x="838200" y="1825625"/>
            <a:ext cx="10515600" cy="937895"/>
          </a:xfrm>
        </p:spPr>
        <p:txBody>
          <a:bodyPr/>
          <a:lstStyle/>
          <a:p>
            <a:pPr marL="0" indent="0">
              <a:buNone/>
            </a:pPr>
            <a:r>
              <a:rPr lang="en-US" dirty="0"/>
              <a:t>Many attempts to construct secure public-key quantum money schemes. </a:t>
            </a:r>
          </a:p>
        </p:txBody>
      </p:sp>
      <p:sp>
        <p:nvSpPr>
          <p:cNvPr id="26" name="TextBox 25">
            <a:extLst>
              <a:ext uri="{FF2B5EF4-FFF2-40B4-BE49-F238E27FC236}">
                <a16:creationId xmlns:a16="http://schemas.microsoft.com/office/drawing/2014/main" id="{79BCB968-7D4E-57A4-479E-33DB5EEB5941}"/>
              </a:ext>
            </a:extLst>
          </p:cNvPr>
          <p:cNvSpPr txBox="1"/>
          <p:nvPr/>
        </p:nvSpPr>
        <p:spPr>
          <a:xfrm>
            <a:off x="952501" y="2670595"/>
            <a:ext cx="4733922"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2009: random stabilizer states</a:t>
            </a:r>
          </a:p>
        </p:txBody>
      </p:sp>
      <p:sp>
        <p:nvSpPr>
          <p:cNvPr id="27" name="TextBox 26">
            <a:extLst>
              <a:ext uri="{FF2B5EF4-FFF2-40B4-BE49-F238E27FC236}">
                <a16:creationId xmlns:a16="http://schemas.microsoft.com/office/drawing/2014/main" id="{5B78E9CD-19C6-398B-037D-C748658C8D2F}"/>
              </a:ext>
            </a:extLst>
          </p:cNvPr>
          <p:cNvSpPr txBox="1"/>
          <p:nvPr/>
        </p:nvSpPr>
        <p:spPr>
          <a:xfrm>
            <a:off x="952500" y="3289908"/>
            <a:ext cx="4733923"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2010: knot theory</a:t>
            </a:r>
          </a:p>
        </p:txBody>
      </p:sp>
      <p:sp>
        <p:nvSpPr>
          <p:cNvPr id="29" name="TextBox 28">
            <a:extLst>
              <a:ext uri="{FF2B5EF4-FFF2-40B4-BE49-F238E27FC236}">
                <a16:creationId xmlns:a16="http://schemas.microsoft.com/office/drawing/2014/main" id="{FC7515DB-03FA-9062-0145-057BCB452ED1}"/>
              </a:ext>
            </a:extLst>
          </p:cNvPr>
          <p:cNvSpPr txBox="1"/>
          <p:nvPr/>
        </p:nvSpPr>
        <p:spPr>
          <a:xfrm>
            <a:off x="952501" y="3909221"/>
            <a:ext cx="4733924"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2012: polynomial-hiding subspaces</a:t>
            </a:r>
          </a:p>
        </p:txBody>
      </p:sp>
      <p:sp>
        <p:nvSpPr>
          <p:cNvPr id="31" name="TextBox 30">
            <a:extLst>
              <a:ext uri="{FF2B5EF4-FFF2-40B4-BE49-F238E27FC236}">
                <a16:creationId xmlns:a16="http://schemas.microsoft.com/office/drawing/2014/main" id="{76490377-CFC4-BA0A-53AC-AD697C34C95F}"/>
              </a:ext>
            </a:extLst>
          </p:cNvPr>
          <p:cNvSpPr txBox="1"/>
          <p:nvPr/>
        </p:nvSpPr>
        <p:spPr>
          <a:xfrm>
            <a:off x="6205537" y="2670595"/>
            <a:ext cx="5033960"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2019: quadratic equations</a:t>
            </a:r>
          </a:p>
        </p:txBody>
      </p:sp>
      <p:sp>
        <p:nvSpPr>
          <p:cNvPr id="32" name="TextBox 31">
            <a:extLst>
              <a:ext uri="{FF2B5EF4-FFF2-40B4-BE49-F238E27FC236}">
                <a16:creationId xmlns:a16="http://schemas.microsoft.com/office/drawing/2014/main" id="{6F8BE0C6-3349-20F4-92D6-25B50318F655}"/>
              </a:ext>
            </a:extLst>
          </p:cNvPr>
          <p:cNvSpPr txBox="1"/>
          <p:nvPr/>
        </p:nvSpPr>
        <p:spPr>
          <a:xfrm>
            <a:off x="952501" y="5147847"/>
            <a:ext cx="4733924"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2022: lattices</a:t>
            </a:r>
          </a:p>
        </p:txBody>
      </p:sp>
      <p:sp>
        <p:nvSpPr>
          <p:cNvPr id="34" name="TextBox 33">
            <a:extLst>
              <a:ext uri="{FF2B5EF4-FFF2-40B4-BE49-F238E27FC236}">
                <a16:creationId xmlns:a16="http://schemas.microsoft.com/office/drawing/2014/main" id="{386002C3-FEF6-146E-0F9F-AB183F3E2E86}"/>
              </a:ext>
            </a:extLst>
          </p:cNvPr>
          <p:cNvSpPr txBox="1"/>
          <p:nvPr/>
        </p:nvSpPr>
        <p:spPr>
          <a:xfrm>
            <a:off x="952500" y="4528534"/>
            <a:ext cx="4733923"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2018: commuting </a:t>
            </a:r>
            <a:r>
              <a:rPr lang="en-US" sz="2400" b="1" dirty="0" err="1">
                <a:solidFill>
                  <a:srgbClr val="002060"/>
                </a:solidFill>
              </a:rPr>
              <a:t>unitaries</a:t>
            </a:r>
            <a:endParaRPr lang="en-US" sz="2400" b="1" dirty="0">
              <a:solidFill>
                <a:srgbClr val="002060"/>
              </a:solidFill>
            </a:endParaRPr>
          </a:p>
        </p:txBody>
      </p:sp>
      <p:sp>
        <p:nvSpPr>
          <p:cNvPr id="35" name="TextBox 34">
            <a:extLst>
              <a:ext uri="{FF2B5EF4-FFF2-40B4-BE49-F238E27FC236}">
                <a16:creationId xmlns:a16="http://schemas.microsoft.com/office/drawing/2014/main" id="{1E92954C-0A83-088D-8EFD-345922D0A872}"/>
              </a:ext>
            </a:extLst>
          </p:cNvPr>
          <p:cNvSpPr txBox="1"/>
          <p:nvPr/>
        </p:nvSpPr>
        <p:spPr>
          <a:xfrm>
            <a:off x="6205538" y="3910329"/>
            <a:ext cx="5033959" cy="461665"/>
          </a:xfrm>
          <a:prstGeom prst="rect">
            <a:avLst/>
          </a:prstGeom>
          <a:solidFill>
            <a:schemeClr val="accent6">
              <a:lumMod val="40000"/>
              <a:lumOff val="60000"/>
            </a:schemeClr>
          </a:solidFill>
        </p:spPr>
        <p:txBody>
          <a:bodyPr wrap="square" rtlCol="0">
            <a:spAutoFit/>
          </a:bodyPr>
          <a:lstStyle/>
          <a:p>
            <a:r>
              <a:rPr lang="en-US" sz="2400" b="1" dirty="0">
                <a:solidFill>
                  <a:srgbClr val="002060"/>
                </a:solidFill>
              </a:rPr>
              <a:t>2023: abelian group actions</a:t>
            </a:r>
          </a:p>
        </p:txBody>
      </p:sp>
      <p:sp>
        <p:nvSpPr>
          <p:cNvPr id="36" name="TextBox 35">
            <a:extLst>
              <a:ext uri="{FF2B5EF4-FFF2-40B4-BE49-F238E27FC236}">
                <a16:creationId xmlns:a16="http://schemas.microsoft.com/office/drawing/2014/main" id="{5B4B09CD-389A-9794-21C5-6C14B566087D}"/>
              </a:ext>
            </a:extLst>
          </p:cNvPr>
          <p:cNvSpPr txBox="1"/>
          <p:nvPr/>
        </p:nvSpPr>
        <p:spPr>
          <a:xfrm>
            <a:off x="6205537" y="3282712"/>
            <a:ext cx="5033960" cy="461665"/>
          </a:xfrm>
          <a:prstGeom prst="rect">
            <a:avLst/>
          </a:prstGeom>
          <a:solidFill>
            <a:schemeClr val="accent6">
              <a:lumMod val="40000"/>
              <a:lumOff val="60000"/>
            </a:schemeClr>
          </a:solidFill>
        </p:spPr>
        <p:txBody>
          <a:bodyPr wrap="square" rtlCol="0">
            <a:spAutoFit/>
          </a:bodyPr>
          <a:lstStyle/>
          <a:p>
            <a:r>
              <a:rPr lang="en-US" sz="2400" b="1" dirty="0">
                <a:solidFill>
                  <a:srgbClr val="002060"/>
                </a:solidFill>
              </a:rPr>
              <a:t>2019: indistinguishability obfuscation</a:t>
            </a:r>
          </a:p>
        </p:txBody>
      </p:sp>
      <p:sp>
        <p:nvSpPr>
          <p:cNvPr id="37" name="TextBox 36">
            <a:extLst>
              <a:ext uri="{FF2B5EF4-FFF2-40B4-BE49-F238E27FC236}">
                <a16:creationId xmlns:a16="http://schemas.microsoft.com/office/drawing/2014/main" id="{1C52B623-34D8-E502-7818-196A675DB3A1}"/>
              </a:ext>
            </a:extLst>
          </p:cNvPr>
          <p:cNvSpPr txBox="1"/>
          <p:nvPr/>
        </p:nvSpPr>
        <p:spPr>
          <a:xfrm>
            <a:off x="6205537" y="4532510"/>
            <a:ext cx="5033960" cy="461665"/>
          </a:xfrm>
          <a:prstGeom prst="rect">
            <a:avLst/>
          </a:prstGeom>
          <a:solidFill>
            <a:schemeClr val="accent4">
              <a:lumMod val="20000"/>
              <a:lumOff val="80000"/>
            </a:schemeClr>
          </a:solidFill>
        </p:spPr>
        <p:txBody>
          <a:bodyPr wrap="square" rtlCol="0">
            <a:spAutoFit/>
          </a:bodyPr>
          <a:lstStyle/>
          <a:p>
            <a:r>
              <a:rPr lang="en-US" sz="2400" b="1" dirty="0">
                <a:solidFill>
                  <a:srgbClr val="002060"/>
                </a:solidFill>
              </a:rPr>
              <a:t>2023: walkable invariants</a:t>
            </a:r>
          </a:p>
        </p:txBody>
      </p:sp>
      <p:sp>
        <p:nvSpPr>
          <p:cNvPr id="38" name="TextBox 37">
            <a:extLst>
              <a:ext uri="{FF2B5EF4-FFF2-40B4-BE49-F238E27FC236}">
                <a16:creationId xmlns:a16="http://schemas.microsoft.com/office/drawing/2014/main" id="{ECD1F07E-E59D-D3B2-33AB-CF2E525E2742}"/>
              </a:ext>
            </a:extLst>
          </p:cNvPr>
          <p:cNvSpPr txBox="1"/>
          <p:nvPr/>
        </p:nvSpPr>
        <p:spPr>
          <a:xfrm>
            <a:off x="6205537" y="5144627"/>
            <a:ext cx="5033960" cy="461665"/>
          </a:xfrm>
          <a:prstGeom prst="rect">
            <a:avLst/>
          </a:prstGeom>
          <a:solidFill>
            <a:schemeClr val="accent6">
              <a:lumMod val="40000"/>
              <a:lumOff val="60000"/>
            </a:schemeClr>
          </a:solidFill>
        </p:spPr>
        <p:txBody>
          <a:bodyPr wrap="square" rtlCol="0">
            <a:spAutoFit/>
          </a:bodyPr>
          <a:lstStyle/>
          <a:p>
            <a:r>
              <a:rPr lang="en-US" sz="2400" b="1" dirty="0">
                <a:solidFill>
                  <a:srgbClr val="002060"/>
                </a:solidFill>
              </a:rPr>
              <a:t>2025: nonabelian group actions</a:t>
            </a:r>
          </a:p>
        </p:txBody>
      </p:sp>
      <p:grpSp>
        <p:nvGrpSpPr>
          <p:cNvPr id="8" name="Group 7">
            <a:extLst>
              <a:ext uri="{FF2B5EF4-FFF2-40B4-BE49-F238E27FC236}">
                <a16:creationId xmlns:a16="http://schemas.microsoft.com/office/drawing/2014/main" id="{552932A1-DA90-F449-6458-78020C47355E}"/>
              </a:ext>
            </a:extLst>
          </p:cNvPr>
          <p:cNvGrpSpPr/>
          <p:nvPr/>
        </p:nvGrpSpPr>
        <p:grpSpPr>
          <a:xfrm>
            <a:off x="952500" y="2670595"/>
            <a:ext cx="4733923" cy="461665"/>
            <a:chOff x="952500" y="2670595"/>
            <a:chExt cx="4733923" cy="461665"/>
          </a:xfrm>
        </p:grpSpPr>
        <p:cxnSp>
          <p:nvCxnSpPr>
            <p:cNvPr id="3" name="Straight Connector 2">
              <a:extLst>
                <a:ext uri="{FF2B5EF4-FFF2-40B4-BE49-F238E27FC236}">
                  <a16:creationId xmlns:a16="http://schemas.microsoft.com/office/drawing/2014/main" id="{59C2C963-7959-3D4E-7680-33EE67368A50}"/>
                </a:ext>
              </a:extLst>
            </p:cNvPr>
            <p:cNvCxnSpPr/>
            <p:nvPr/>
          </p:nvCxnSpPr>
          <p:spPr>
            <a:xfrm>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B5342FC-BBCA-1EC6-1A8C-3AEC3DEE47BF}"/>
                </a:ext>
              </a:extLst>
            </p:cNvPr>
            <p:cNvCxnSpPr>
              <a:cxnSpLocks/>
            </p:cNvCxnSpPr>
            <p:nvPr/>
          </p:nvCxnSpPr>
          <p:spPr>
            <a:xfrm flipV="1">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97038B3-8563-4702-462F-C4E7BABA26CD}"/>
              </a:ext>
            </a:extLst>
          </p:cNvPr>
          <p:cNvGrpSpPr/>
          <p:nvPr/>
        </p:nvGrpSpPr>
        <p:grpSpPr>
          <a:xfrm>
            <a:off x="952500" y="3909220"/>
            <a:ext cx="4733923" cy="461665"/>
            <a:chOff x="952500" y="2670595"/>
            <a:chExt cx="4733923" cy="461665"/>
          </a:xfrm>
        </p:grpSpPr>
        <p:cxnSp>
          <p:nvCxnSpPr>
            <p:cNvPr id="10" name="Straight Connector 9">
              <a:extLst>
                <a:ext uri="{FF2B5EF4-FFF2-40B4-BE49-F238E27FC236}">
                  <a16:creationId xmlns:a16="http://schemas.microsoft.com/office/drawing/2014/main" id="{6CD946E2-67C8-3798-E15A-6EB1396CFE0E}"/>
                </a:ext>
              </a:extLst>
            </p:cNvPr>
            <p:cNvCxnSpPr/>
            <p:nvPr/>
          </p:nvCxnSpPr>
          <p:spPr>
            <a:xfrm>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379B62-1D49-0900-2540-C629565DC50C}"/>
                </a:ext>
              </a:extLst>
            </p:cNvPr>
            <p:cNvCxnSpPr>
              <a:cxnSpLocks/>
            </p:cNvCxnSpPr>
            <p:nvPr/>
          </p:nvCxnSpPr>
          <p:spPr>
            <a:xfrm flipV="1">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AC318C0-81EA-6C58-6346-3478A81EDED2}"/>
              </a:ext>
            </a:extLst>
          </p:cNvPr>
          <p:cNvGrpSpPr/>
          <p:nvPr/>
        </p:nvGrpSpPr>
        <p:grpSpPr>
          <a:xfrm>
            <a:off x="6205537" y="2683139"/>
            <a:ext cx="5033960" cy="461665"/>
            <a:chOff x="952500" y="2670595"/>
            <a:chExt cx="4733923" cy="461665"/>
          </a:xfrm>
        </p:grpSpPr>
        <p:cxnSp>
          <p:nvCxnSpPr>
            <p:cNvPr id="13" name="Straight Connector 12">
              <a:extLst>
                <a:ext uri="{FF2B5EF4-FFF2-40B4-BE49-F238E27FC236}">
                  <a16:creationId xmlns:a16="http://schemas.microsoft.com/office/drawing/2014/main" id="{7D88A733-7334-D798-B2E0-4A8C82392968}"/>
                </a:ext>
              </a:extLst>
            </p:cNvPr>
            <p:cNvCxnSpPr/>
            <p:nvPr/>
          </p:nvCxnSpPr>
          <p:spPr>
            <a:xfrm>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66EF21-C4EF-425C-E872-591463604F46}"/>
                </a:ext>
              </a:extLst>
            </p:cNvPr>
            <p:cNvCxnSpPr>
              <a:cxnSpLocks/>
            </p:cNvCxnSpPr>
            <p:nvPr/>
          </p:nvCxnSpPr>
          <p:spPr>
            <a:xfrm flipV="1">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D8DB581-690E-7E7F-BF43-B6FD763AB0EE}"/>
              </a:ext>
            </a:extLst>
          </p:cNvPr>
          <p:cNvGrpSpPr/>
          <p:nvPr/>
        </p:nvGrpSpPr>
        <p:grpSpPr>
          <a:xfrm>
            <a:off x="952500" y="5148488"/>
            <a:ext cx="4733923" cy="461665"/>
            <a:chOff x="952500" y="2670595"/>
            <a:chExt cx="4733923" cy="461665"/>
          </a:xfrm>
        </p:grpSpPr>
        <p:cxnSp>
          <p:nvCxnSpPr>
            <p:cNvPr id="16" name="Straight Connector 15">
              <a:extLst>
                <a:ext uri="{FF2B5EF4-FFF2-40B4-BE49-F238E27FC236}">
                  <a16:creationId xmlns:a16="http://schemas.microsoft.com/office/drawing/2014/main" id="{1173F1BA-5C47-5FE9-24EF-8946738F4542}"/>
                </a:ext>
              </a:extLst>
            </p:cNvPr>
            <p:cNvCxnSpPr/>
            <p:nvPr/>
          </p:nvCxnSpPr>
          <p:spPr>
            <a:xfrm>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F20787-FF53-700F-EC66-5CF514E063A4}"/>
                </a:ext>
              </a:extLst>
            </p:cNvPr>
            <p:cNvCxnSpPr>
              <a:cxnSpLocks/>
            </p:cNvCxnSpPr>
            <p:nvPr/>
          </p:nvCxnSpPr>
          <p:spPr>
            <a:xfrm flipV="1">
              <a:off x="952500" y="2670595"/>
              <a:ext cx="4733923" cy="4616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458" name="Picture 2" descr="Question Mark PNGs for Free Download">
            <a:extLst>
              <a:ext uri="{FF2B5EF4-FFF2-40B4-BE49-F238E27FC236}">
                <a16:creationId xmlns:a16="http://schemas.microsoft.com/office/drawing/2014/main" id="{835CEA9F-9F62-7E52-EF53-98295C417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42" y="4429964"/>
            <a:ext cx="653372" cy="6533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Question Mark PNGs for Free Download">
            <a:extLst>
              <a:ext uri="{FF2B5EF4-FFF2-40B4-BE49-F238E27FC236}">
                <a16:creationId xmlns:a16="http://schemas.microsoft.com/office/drawing/2014/main" id="{361301B0-8D3C-24A0-19A4-67ABDB696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77" y="6001350"/>
            <a:ext cx="770246" cy="7702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7DE7CF1-A0BC-4A7A-E4E7-B85FF9A8AD8D}"/>
              </a:ext>
            </a:extLst>
          </p:cNvPr>
          <p:cNvSpPr txBox="1"/>
          <p:nvPr/>
        </p:nvSpPr>
        <p:spPr>
          <a:xfrm>
            <a:off x="1279282" y="6208836"/>
            <a:ext cx="10912718" cy="461665"/>
          </a:xfrm>
          <a:prstGeom prst="rect">
            <a:avLst/>
          </a:prstGeom>
          <a:noFill/>
        </p:spPr>
        <p:txBody>
          <a:bodyPr wrap="square" rtlCol="0">
            <a:spAutoFit/>
          </a:bodyPr>
          <a:lstStyle/>
          <a:p>
            <a:r>
              <a:rPr lang="en-US" sz="2400" dirty="0"/>
              <a:t>= not broken yet, but based on unconventional mathematical assumptions</a:t>
            </a:r>
          </a:p>
        </p:txBody>
      </p:sp>
      <p:pic>
        <p:nvPicPr>
          <p:cNvPr id="28" name="Picture 2" descr="Question Mark PNGs for Free Download">
            <a:extLst>
              <a:ext uri="{FF2B5EF4-FFF2-40B4-BE49-F238E27FC236}">
                <a16:creationId xmlns:a16="http://schemas.microsoft.com/office/drawing/2014/main" id="{1BC5FCAE-1380-B0AA-01C5-59A702473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56" y="4428851"/>
            <a:ext cx="653372" cy="6533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Question Mark PNGs for Free Download">
            <a:extLst>
              <a:ext uri="{FF2B5EF4-FFF2-40B4-BE49-F238E27FC236}">
                <a16:creationId xmlns:a16="http://schemas.microsoft.com/office/drawing/2014/main" id="{96E2E295-5F68-C2E9-F5AB-DBF57EB12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81" y="3184151"/>
            <a:ext cx="653372" cy="6533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Question Mark PNGs for Free Download">
            <a:extLst>
              <a:ext uri="{FF2B5EF4-FFF2-40B4-BE49-F238E27FC236}">
                <a16:creationId xmlns:a16="http://schemas.microsoft.com/office/drawing/2014/main" id="{E169A305-7692-7FC4-34FC-B0218E937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95" y="3183038"/>
            <a:ext cx="653372" cy="6533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Question Mark PNGs for Free Download">
            <a:extLst>
              <a:ext uri="{FF2B5EF4-FFF2-40B4-BE49-F238E27FC236}">
                <a16:creationId xmlns:a16="http://schemas.microsoft.com/office/drawing/2014/main" id="{DA641095-C4CF-3691-8DED-F8B731AF7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28034"/>
            <a:ext cx="653372" cy="6533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Question Mark PNGs for Free Download">
            <a:extLst>
              <a:ext uri="{FF2B5EF4-FFF2-40B4-BE49-F238E27FC236}">
                <a16:creationId xmlns:a16="http://schemas.microsoft.com/office/drawing/2014/main" id="{F7F89B01-DB11-D3BC-0A3C-07EE664B4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314" y="4426921"/>
            <a:ext cx="653372" cy="65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46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CA7D-F61B-7A48-9BE0-344586694D8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035AFA-3B51-556E-5F7B-D5633C763993}"/>
              </a:ext>
            </a:extLst>
          </p:cNvPr>
          <p:cNvSpPr>
            <a:spLocks noGrp="1"/>
          </p:cNvSpPr>
          <p:nvPr>
            <p:ph idx="1"/>
          </p:nvPr>
        </p:nvSpPr>
        <p:spPr>
          <a:xfrm>
            <a:off x="634609" y="1609407"/>
            <a:ext cx="5148260" cy="614362"/>
          </a:xfrm>
        </p:spPr>
        <p:txBody>
          <a:bodyPr>
            <a:normAutofit lnSpcReduction="10000"/>
          </a:bodyPr>
          <a:lstStyle/>
          <a:p>
            <a:pPr marL="0" indent="0" algn="ctr">
              <a:buNone/>
            </a:pPr>
            <a:r>
              <a:rPr lang="en-US" sz="4000" b="1" dirty="0">
                <a:effectLst>
                  <a:glow rad="228600">
                    <a:schemeClr val="accent2">
                      <a:satMod val="175000"/>
                      <a:alpha val="40000"/>
                    </a:schemeClr>
                  </a:glow>
                </a:effectLst>
              </a:rPr>
              <a:t>Threat</a:t>
            </a:r>
          </a:p>
        </p:txBody>
      </p:sp>
      <p:cxnSp>
        <p:nvCxnSpPr>
          <p:cNvPr id="5" name="Straight Connector 4">
            <a:extLst>
              <a:ext uri="{FF2B5EF4-FFF2-40B4-BE49-F238E27FC236}">
                <a16:creationId xmlns:a16="http://schemas.microsoft.com/office/drawing/2014/main" id="{DF485969-BF0F-B3CC-5049-5ECA7D05FA72}"/>
              </a:ext>
            </a:extLst>
          </p:cNvPr>
          <p:cNvCxnSpPr>
            <a:cxnSpLocks/>
          </p:cNvCxnSpPr>
          <p:nvPr/>
        </p:nvCxnSpPr>
        <p:spPr>
          <a:xfrm>
            <a:off x="6263640" y="1690688"/>
            <a:ext cx="0" cy="48529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1BA9945-C48A-332E-52D3-C8B861060DD4}"/>
              </a:ext>
            </a:extLst>
          </p:cNvPr>
          <p:cNvSpPr>
            <a:spLocks noGrp="1"/>
          </p:cNvSpPr>
          <p:nvPr>
            <p:ph type="title"/>
          </p:nvPr>
        </p:nvSpPr>
        <p:spPr>
          <a:xfrm>
            <a:off x="838200" y="365125"/>
            <a:ext cx="10515600" cy="1325563"/>
          </a:xfrm>
        </p:spPr>
        <p:txBody>
          <a:bodyPr/>
          <a:lstStyle/>
          <a:p>
            <a:pPr algn="ctr"/>
            <a:r>
              <a:rPr lang="en-US" dirty="0"/>
              <a:t>Quantum Cryptography</a:t>
            </a:r>
          </a:p>
        </p:txBody>
      </p:sp>
      <p:pic>
        <p:nvPicPr>
          <p:cNvPr id="30730" name="Picture 10">
            <a:extLst>
              <a:ext uri="{FF2B5EF4-FFF2-40B4-BE49-F238E27FC236}">
                <a16:creationId xmlns:a16="http://schemas.microsoft.com/office/drawing/2014/main" id="{CF46BC32-CD14-7280-1E3C-02141DB66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135" y="3163797"/>
            <a:ext cx="2043117" cy="1149253"/>
          </a:xfrm>
          <a:prstGeom prst="rect">
            <a:avLst/>
          </a:prstGeom>
          <a:noFill/>
          <a:extLst>
            <a:ext uri="{909E8E84-426E-40DD-AFC4-6F175D3DCCD1}">
              <a14:hiddenFill xmlns:a14="http://schemas.microsoft.com/office/drawing/2010/main">
                <a:solidFill>
                  <a:srgbClr val="FFFFFF"/>
                </a:solidFill>
              </a14:hiddenFill>
            </a:ext>
          </a:extLst>
        </p:spPr>
      </p:pic>
      <p:sp>
        <p:nvSpPr>
          <p:cNvPr id="20" name="Lightning Bolt 19">
            <a:extLst>
              <a:ext uri="{FF2B5EF4-FFF2-40B4-BE49-F238E27FC236}">
                <a16:creationId xmlns:a16="http://schemas.microsoft.com/office/drawing/2014/main" id="{29A49741-EBDA-59EB-4F19-89C2E6C9D5BD}"/>
              </a:ext>
            </a:extLst>
          </p:cNvPr>
          <p:cNvSpPr/>
          <p:nvPr/>
        </p:nvSpPr>
        <p:spPr>
          <a:xfrm rot="2116855">
            <a:off x="3907261" y="3014417"/>
            <a:ext cx="830886" cy="1240510"/>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F2E1B2E-FBE4-85CB-3FF6-051D8EEAC022}"/>
              </a:ext>
            </a:extLst>
          </p:cNvPr>
          <p:cNvSpPr txBox="1"/>
          <p:nvPr/>
        </p:nvSpPr>
        <p:spPr>
          <a:xfrm>
            <a:off x="321477" y="5092541"/>
            <a:ext cx="5774523" cy="1384995"/>
          </a:xfrm>
          <a:prstGeom prst="rect">
            <a:avLst/>
          </a:prstGeom>
          <a:noFill/>
        </p:spPr>
        <p:txBody>
          <a:bodyPr wrap="square" rtlCol="0">
            <a:spAutoFit/>
          </a:bodyPr>
          <a:lstStyle/>
          <a:p>
            <a:r>
              <a:rPr lang="en-US" sz="2800" dirty="0"/>
              <a:t>A fault-tolerant quantum computer can break RSA and other widely-used cryptosystems.</a:t>
            </a:r>
          </a:p>
        </p:txBody>
      </p:sp>
      <p:pic>
        <p:nvPicPr>
          <p:cNvPr id="30732" name="Picture 12" descr="Free Vectors | image of quantum computer">
            <a:extLst>
              <a:ext uri="{FF2B5EF4-FFF2-40B4-BE49-F238E27FC236}">
                <a16:creationId xmlns:a16="http://schemas.microsoft.com/office/drawing/2014/main" id="{83E77E7B-3CB2-C036-9534-D93D695FD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32" y="2567286"/>
            <a:ext cx="2220760" cy="213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11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E9FC-79AD-C992-8A34-1BAF8954A9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B828C3-38F0-2348-2D3B-AC8A418A22AD}"/>
              </a:ext>
            </a:extLst>
          </p:cNvPr>
          <p:cNvSpPr>
            <a:spLocks noGrp="1"/>
          </p:cNvSpPr>
          <p:nvPr>
            <p:ph type="title"/>
          </p:nvPr>
        </p:nvSpPr>
        <p:spPr/>
        <p:txBody>
          <a:bodyPr/>
          <a:lstStyle/>
          <a:p>
            <a:r>
              <a:rPr lang="en-US" dirty="0"/>
              <a:t>Publicly Verifiable Quantum Money</a:t>
            </a:r>
          </a:p>
        </p:txBody>
      </p:sp>
      <p:sp>
        <p:nvSpPr>
          <p:cNvPr id="5" name="Content Placeholder 4">
            <a:extLst>
              <a:ext uri="{FF2B5EF4-FFF2-40B4-BE49-F238E27FC236}">
                <a16:creationId xmlns:a16="http://schemas.microsoft.com/office/drawing/2014/main" id="{1F5915BA-8EF4-EC6E-4E4F-5921605173FE}"/>
              </a:ext>
            </a:extLst>
          </p:cNvPr>
          <p:cNvSpPr>
            <a:spLocks noGrp="1"/>
          </p:cNvSpPr>
          <p:nvPr>
            <p:ph idx="1"/>
          </p:nvPr>
        </p:nvSpPr>
        <p:spPr/>
        <p:txBody>
          <a:bodyPr/>
          <a:lstStyle/>
          <a:p>
            <a:pPr marL="0" indent="0">
              <a:buNone/>
            </a:pPr>
            <a:r>
              <a:rPr lang="en-US" dirty="0"/>
              <a:t>Building secure public-key quantum money schemes requires a magical brew of ideas from quantum physics, theoretical computer science, and mathematics.</a:t>
            </a:r>
          </a:p>
          <a:p>
            <a:pPr marL="0" indent="0">
              <a:buNone/>
            </a:pPr>
            <a:r>
              <a:rPr lang="en-US" u="sng" dirty="0"/>
              <a:t> </a:t>
            </a:r>
          </a:p>
        </p:txBody>
      </p:sp>
      <p:pic>
        <p:nvPicPr>
          <p:cNvPr id="14338" name="Picture 2" descr="Cute Cauldron clipart 49698988 Vector Art at Vecteezy">
            <a:extLst>
              <a:ext uri="{FF2B5EF4-FFF2-40B4-BE49-F238E27FC236}">
                <a16:creationId xmlns:a16="http://schemas.microsoft.com/office/drawing/2014/main" id="{8747802C-4E55-38C1-9DBE-56B98B761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860" y="3610992"/>
            <a:ext cx="2537460" cy="2565971"/>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EBF0826E-D79F-462B-768F-B2E85A7E379C}"/>
              </a:ext>
            </a:extLst>
          </p:cNvPr>
          <p:cNvSpPr/>
          <p:nvPr/>
        </p:nvSpPr>
        <p:spPr>
          <a:xfrm rot="704550">
            <a:off x="3074521" y="3666596"/>
            <a:ext cx="1198880" cy="591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91F4288-E04C-A76A-BD83-88FE7FCE7B90}"/>
              </a:ext>
            </a:extLst>
          </p:cNvPr>
          <p:cNvSpPr/>
          <p:nvPr/>
        </p:nvSpPr>
        <p:spPr>
          <a:xfrm rot="8502460">
            <a:off x="7231972" y="3481605"/>
            <a:ext cx="1198880" cy="591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AF450D5-8A60-F13D-0AEE-65B0973C84FB}"/>
              </a:ext>
            </a:extLst>
          </p:cNvPr>
          <p:cNvSpPr/>
          <p:nvPr/>
        </p:nvSpPr>
        <p:spPr>
          <a:xfrm rot="21192759">
            <a:off x="3030210" y="4940684"/>
            <a:ext cx="1198880" cy="591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3C7D90-A936-74A5-272C-ADF36CC46175}"/>
              </a:ext>
            </a:extLst>
          </p:cNvPr>
          <p:cNvSpPr txBox="1"/>
          <p:nvPr/>
        </p:nvSpPr>
        <p:spPr>
          <a:xfrm>
            <a:off x="1410708" y="3340129"/>
            <a:ext cx="2275840" cy="707886"/>
          </a:xfrm>
          <a:prstGeom prst="rect">
            <a:avLst/>
          </a:prstGeom>
          <a:noFill/>
        </p:spPr>
        <p:txBody>
          <a:bodyPr wrap="square" rtlCol="0">
            <a:spAutoFit/>
          </a:bodyPr>
          <a:lstStyle/>
          <a:p>
            <a:r>
              <a:rPr lang="en-US" sz="2000" dirty="0"/>
              <a:t>Computational Complexity</a:t>
            </a:r>
          </a:p>
        </p:txBody>
      </p:sp>
      <p:sp>
        <p:nvSpPr>
          <p:cNvPr id="17" name="TextBox 16">
            <a:extLst>
              <a:ext uri="{FF2B5EF4-FFF2-40B4-BE49-F238E27FC236}">
                <a16:creationId xmlns:a16="http://schemas.microsoft.com/office/drawing/2014/main" id="{A077002D-A877-DF52-FC20-40E3A6C9DD73}"/>
              </a:ext>
            </a:extLst>
          </p:cNvPr>
          <p:cNvSpPr txBox="1"/>
          <p:nvPr/>
        </p:nvSpPr>
        <p:spPr>
          <a:xfrm>
            <a:off x="8351777" y="3173925"/>
            <a:ext cx="2818599" cy="400110"/>
          </a:xfrm>
          <a:prstGeom prst="rect">
            <a:avLst/>
          </a:prstGeom>
          <a:noFill/>
        </p:spPr>
        <p:txBody>
          <a:bodyPr wrap="square" rtlCol="0">
            <a:spAutoFit/>
          </a:bodyPr>
          <a:lstStyle/>
          <a:p>
            <a:r>
              <a:rPr lang="en-US" sz="2000" dirty="0"/>
              <a:t>Quantum Physics</a:t>
            </a:r>
          </a:p>
        </p:txBody>
      </p:sp>
      <p:sp>
        <p:nvSpPr>
          <p:cNvPr id="19" name="Right Arrow 18">
            <a:extLst>
              <a:ext uri="{FF2B5EF4-FFF2-40B4-BE49-F238E27FC236}">
                <a16:creationId xmlns:a16="http://schemas.microsoft.com/office/drawing/2014/main" id="{607D3D1D-49DD-A1F2-D1FC-A4CA216F186E}"/>
              </a:ext>
            </a:extLst>
          </p:cNvPr>
          <p:cNvSpPr/>
          <p:nvPr/>
        </p:nvSpPr>
        <p:spPr>
          <a:xfrm rot="11768449">
            <a:off x="7273413" y="4740244"/>
            <a:ext cx="1198880" cy="5910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37088AC-A550-68C4-B70B-071B9D3EEAE2}"/>
              </a:ext>
            </a:extLst>
          </p:cNvPr>
          <p:cNvSpPr txBox="1"/>
          <p:nvPr/>
        </p:nvSpPr>
        <p:spPr>
          <a:xfrm>
            <a:off x="8557948" y="5000329"/>
            <a:ext cx="2818599" cy="400110"/>
          </a:xfrm>
          <a:prstGeom prst="rect">
            <a:avLst/>
          </a:prstGeom>
          <a:noFill/>
        </p:spPr>
        <p:txBody>
          <a:bodyPr wrap="square" rtlCol="0">
            <a:spAutoFit/>
          </a:bodyPr>
          <a:lstStyle/>
          <a:p>
            <a:r>
              <a:rPr lang="en-US" sz="2000" dirty="0"/>
              <a:t>Pure Mathematics</a:t>
            </a:r>
          </a:p>
        </p:txBody>
      </p:sp>
      <p:sp>
        <p:nvSpPr>
          <p:cNvPr id="21" name="TextBox 20">
            <a:extLst>
              <a:ext uri="{FF2B5EF4-FFF2-40B4-BE49-F238E27FC236}">
                <a16:creationId xmlns:a16="http://schemas.microsoft.com/office/drawing/2014/main" id="{41567F3E-DE58-1FB8-AA86-1A4C9DAFE544}"/>
              </a:ext>
            </a:extLst>
          </p:cNvPr>
          <p:cNvSpPr txBox="1"/>
          <p:nvPr/>
        </p:nvSpPr>
        <p:spPr>
          <a:xfrm>
            <a:off x="1352626" y="5086155"/>
            <a:ext cx="2818599" cy="400110"/>
          </a:xfrm>
          <a:prstGeom prst="rect">
            <a:avLst/>
          </a:prstGeom>
          <a:noFill/>
        </p:spPr>
        <p:txBody>
          <a:bodyPr wrap="square" rtlCol="0">
            <a:spAutoFit/>
          </a:bodyPr>
          <a:lstStyle/>
          <a:p>
            <a:r>
              <a:rPr lang="en-US" sz="2000" dirty="0"/>
              <a:t>Cryptography</a:t>
            </a:r>
          </a:p>
        </p:txBody>
      </p:sp>
    </p:spTree>
    <p:extLst>
      <p:ext uri="{BB962C8B-B14F-4D97-AF65-F5344CB8AC3E}">
        <p14:creationId xmlns:p14="http://schemas.microsoft.com/office/powerpoint/2010/main" val="1047078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2876-0A55-C25E-9295-DCEC6D783A44}"/>
              </a:ext>
            </a:extLst>
          </p:cNvPr>
          <p:cNvSpPr>
            <a:spLocks noGrp="1"/>
          </p:cNvSpPr>
          <p:nvPr>
            <p:ph type="title"/>
          </p:nvPr>
        </p:nvSpPr>
        <p:spPr/>
        <p:txBody>
          <a:bodyPr/>
          <a:lstStyle/>
          <a:p>
            <a:r>
              <a:rPr lang="en-US" dirty="0"/>
              <a:t>Quantum Copy-Protected Software</a:t>
            </a:r>
          </a:p>
        </p:txBody>
      </p:sp>
      <p:sp>
        <p:nvSpPr>
          <p:cNvPr id="4" name="Content Placeholder 4">
            <a:extLst>
              <a:ext uri="{FF2B5EF4-FFF2-40B4-BE49-F238E27FC236}">
                <a16:creationId xmlns:a16="http://schemas.microsoft.com/office/drawing/2014/main" id="{D08DEAA5-8C72-55E3-FEDD-3D2BBBD99EB9}"/>
              </a:ext>
            </a:extLst>
          </p:cNvPr>
          <p:cNvSpPr>
            <a:spLocks noGrp="1"/>
          </p:cNvSpPr>
          <p:nvPr>
            <p:ph idx="1"/>
          </p:nvPr>
        </p:nvSpPr>
        <p:spPr>
          <a:xfrm>
            <a:off x="838200" y="1825625"/>
            <a:ext cx="10515600" cy="4351338"/>
          </a:xfrm>
        </p:spPr>
        <p:txBody>
          <a:bodyPr/>
          <a:lstStyle/>
          <a:p>
            <a:pPr marL="0" indent="0">
              <a:buNone/>
            </a:pPr>
            <a:r>
              <a:rPr lang="en-US" dirty="0"/>
              <a:t>Scott Aaronson also proposed the concept of </a:t>
            </a:r>
            <a:r>
              <a:rPr lang="en-US" u="sng" dirty="0"/>
              <a:t>quantum copy-protected software</a:t>
            </a:r>
            <a:r>
              <a:rPr lang="en-US" dirty="0"/>
              <a:t>: executable code, but physically infeasible to </a:t>
            </a:r>
            <a:r>
              <a:rPr lang="en-US" b="1" i="1" dirty="0"/>
              <a:t>copy</a:t>
            </a:r>
            <a:r>
              <a:rPr lang="en-US" dirty="0"/>
              <a:t>, because the programs are encoded into quantum states.</a:t>
            </a:r>
          </a:p>
          <a:p>
            <a:pPr marL="0" indent="0">
              <a:buNone/>
            </a:pPr>
            <a:endParaRPr lang="en-US" dirty="0"/>
          </a:p>
          <a:p>
            <a:pPr marL="0" indent="0">
              <a:buNone/>
            </a:pPr>
            <a:endParaRPr lang="en-US" dirty="0"/>
          </a:p>
          <a:p>
            <a:endParaRPr lang="en-US" dirty="0"/>
          </a:p>
          <a:p>
            <a:pPr marL="0" indent="0">
              <a:buNone/>
            </a:pPr>
            <a:endParaRPr lang="en-US" u="sng" dirty="0"/>
          </a:p>
        </p:txBody>
      </p:sp>
      <p:pic>
        <p:nvPicPr>
          <p:cNvPr id="15362" name="Picture 2" descr="210+ Executable Stock Illustrations, Royalty-Free Vector Graphics &amp; Clip Art  - iStock">
            <a:extLst>
              <a:ext uri="{FF2B5EF4-FFF2-40B4-BE49-F238E27FC236}">
                <a16:creationId xmlns:a16="http://schemas.microsoft.com/office/drawing/2014/main" id="{15EA52C4-94EF-ED9C-B189-22071A471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5" t="13855" r="21486" b="15395"/>
          <a:stretch/>
        </p:blipFill>
        <p:spPr bwMode="auto">
          <a:xfrm>
            <a:off x="5698330" y="3857625"/>
            <a:ext cx="1180208" cy="1459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C8B226-4A6F-890D-FE46-FB9719D61BD9}"/>
              </a:ext>
            </a:extLst>
          </p:cNvPr>
          <p:cNvSpPr txBox="1"/>
          <p:nvPr/>
        </p:nvSpPr>
        <p:spPr>
          <a:xfrm>
            <a:off x="838200" y="3429000"/>
            <a:ext cx="3319463" cy="1631216"/>
          </a:xfrm>
          <a:prstGeom prst="rect">
            <a:avLst/>
          </a:prstGeom>
          <a:noFill/>
        </p:spPr>
        <p:txBody>
          <a:bodyPr wrap="square" rtlCol="0">
            <a:spAutoFit/>
          </a:bodyPr>
          <a:lstStyle/>
          <a:p>
            <a:r>
              <a:rPr lang="en-US" sz="2000" dirty="0">
                <a:solidFill>
                  <a:schemeClr val="accent4">
                    <a:lumMod val="40000"/>
                    <a:lumOff val="60000"/>
                  </a:schemeClr>
                </a:solidFill>
              </a:rPr>
              <a:t>Imagine you want to give someone the power of attorney to digitally sign documents in your name… </a:t>
            </a:r>
            <a:br>
              <a:rPr lang="en-US" sz="2000" dirty="0">
                <a:solidFill>
                  <a:schemeClr val="accent4">
                    <a:lumMod val="40000"/>
                    <a:lumOff val="60000"/>
                  </a:schemeClr>
                </a:solidFill>
              </a:rPr>
            </a:br>
            <a:endParaRPr lang="en-US" sz="2000" dirty="0">
              <a:solidFill>
                <a:schemeClr val="accent4">
                  <a:lumMod val="40000"/>
                  <a:lumOff val="60000"/>
                </a:schemeClr>
              </a:solidFill>
            </a:endParaRPr>
          </a:p>
        </p:txBody>
      </p:sp>
      <p:pic>
        <p:nvPicPr>
          <p:cNvPr id="15364" name="Picture 4" descr="6,800+ Atom Clipart Stock Illustrations, Royalty-Free Vector Graphics &amp;  Clip Art - iStock">
            <a:extLst>
              <a:ext uri="{FF2B5EF4-FFF2-40B4-BE49-F238E27FC236}">
                <a16:creationId xmlns:a16="http://schemas.microsoft.com/office/drawing/2014/main" id="{075A88E8-166E-CB81-D934-6C5A7E6B18E6}"/>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1" y="2804357"/>
            <a:ext cx="3590220" cy="35902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7D0B78-8950-C57C-7C2D-738CBF3221FF}"/>
              </a:ext>
            </a:extLst>
          </p:cNvPr>
          <p:cNvSpPr txBox="1"/>
          <p:nvPr/>
        </p:nvSpPr>
        <p:spPr>
          <a:xfrm>
            <a:off x="4333173" y="6237780"/>
            <a:ext cx="4386262" cy="369332"/>
          </a:xfrm>
          <a:prstGeom prst="rect">
            <a:avLst/>
          </a:prstGeom>
          <a:noFill/>
        </p:spPr>
        <p:txBody>
          <a:bodyPr wrap="square" rtlCol="0">
            <a:spAutoFit/>
          </a:bodyPr>
          <a:lstStyle/>
          <a:p>
            <a:r>
              <a:rPr lang="en-US" dirty="0"/>
              <a:t>Quantum copy-protected signing algorithm</a:t>
            </a:r>
          </a:p>
        </p:txBody>
      </p:sp>
      <p:sp>
        <p:nvSpPr>
          <p:cNvPr id="7" name="Right Arrow 6">
            <a:extLst>
              <a:ext uri="{FF2B5EF4-FFF2-40B4-BE49-F238E27FC236}">
                <a16:creationId xmlns:a16="http://schemas.microsoft.com/office/drawing/2014/main" id="{3F2FD449-5980-A780-6CD0-8ED36738EDC2}"/>
              </a:ext>
            </a:extLst>
          </p:cNvPr>
          <p:cNvSpPr/>
          <p:nvPr/>
        </p:nvSpPr>
        <p:spPr>
          <a:xfrm>
            <a:off x="7919148" y="4238731"/>
            <a:ext cx="1043360" cy="696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74" name="Picture 14" descr="Contract Icon With A Pen Signing Document, Contract, Signature, Agreement  PNG Transparent Image and Clipart for Free Download">
            <a:extLst>
              <a:ext uri="{FF2B5EF4-FFF2-40B4-BE49-F238E27FC236}">
                <a16:creationId xmlns:a16="http://schemas.microsoft.com/office/drawing/2014/main" id="{377CF31D-05C9-4D30-BE0D-16C393467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2831" y="3816476"/>
            <a:ext cx="1541335" cy="1541335"/>
          </a:xfrm>
          <a:prstGeom prst="rect">
            <a:avLst/>
          </a:prstGeom>
          <a:solidFill>
            <a:schemeClr val="tx1"/>
          </a:solidFill>
        </p:spPr>
      </p:pic>
    </p:spTree>
    <p:extLst>
      <p:ext uri="{BB962C8B-B14F-4D97-AF65-F5344CB8AC3E}">
        <p14:creationId xmlns:p14="http://schemas.microsoft.com/office/powerpoint/2010/main" val="273484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3DB6C-DECF-FD41-B744-594766A540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FB24D-881F-27ED-B638-520E235EB576}"/>
              </a:ext>
            </a:extLst>
          </p:cNvPr>
          <p:cNvSpPr>
            <a:spLocks noGrp="1"/>
          </p:cNvSpPr>
          <p:nvPr>
            <p:ph type="title"/>
          </p:nvPr>
        </p:nvSpPr>
        <p:spPr/>
        <p:txBody>
          <a:bodyPr/>
          <a:lstStyle/>
          <a:p>
            <a:r>
              <a:rPr lang="en-US" dirty="0"/>
              <a:t>Quantum Copy-Protected Software</a:t>
            </a:r>
          </a:p>
        </p:txBody>
      </p:sp>
      <p:sp>
        <p:nvSpPr>
          <p:cNvPr id="4" name="Content Placeholder 4">
            <a:extLst>
              <a:ext uri="{FF2B5EF4-FFF2-40B4-BE49-F238E27FC236}">
                <a16:creationId xmlns:a16="http://schemas.microsoft.com/office/drawing/2014/main" id="{222F2026-D09C-914D-F068-9317FE45E48D}"/>
              </a:ext>
            </a:extLst>
          </p:cNvPr>
          <p:cNvSpPr>
            <a:spLocks noGrp="1"/>
          </p:cNvSpPr>
          <p:nvPr>
            <p:ph idx="1"/>
          </p:nvPr>
        </p:nvSpPr>
        <p:spPr>
          <a:xfrm>
            <a:off x="838200" y="1825625"/>
            <a:ext cx="10515600" cy="4351338"/>
          </a:xfrm>
        </p:spPr>
        <p:txBody>
          <a:bodyPr/>
          <a:lstStyle/>
          <a:p>
            <a:pPr marL="0" indent="0">
              <a:buNone/>
            </a:pPr>
            <a:r>
              <a:rPr lang="en-US" dirty="0"/>
              <a:t>Scott Aaronson also proposed the concept of </a:t>
            </a:r>
            <a:r>
              <a:rPr lang="en-US" u="sng" dirty="0"/>
              <a:t>quantum copy-protected software</a:t>
            </a:r>
            <a:r>
              <a:rPr lang="en-US" dirty="0"/>
              <a:t>: executable code, but physically infeasible to </a:t>
            </a:r>
            <a:r>
              <a:rPr lang="en-US" b="1" i="1" dirty="0"/>
              <a:t>copy</a:t>
            </a:r>
            <a:r>
              <a:rPr lang="en-US" dirty="0"/>
              <a:t>, because the programs are encoded into quantum states.</a:t>
            </a:r>
          </a:p>
          <a:p>
            <a:pPr marL="0" indent="0">
              <a:buNone/>
            </a:pPr>
            <a:endParaRPr lang="en-US" dirty="0"/>
          </a:p>
          <a:p>
            <a:pPr marL="0" indent="0">
              <a:buNone/>
            </a:pPr>
            <a:endParaRPr lang="en-US" dirty="0"/>
          </a:p>
          <a:p>
            <a:endParaRPr lang="en-US" dirty="0"/>
          </a:p>
          <a:p>
            <a:pPr marL="0" indent="0">
              <a:buNone/>
            </a:pPr>
            <a:endParaRPr lang="en-US" u="sng" dirty="0"/>
          </a:p>
        </p:txBody>
      </p:sp>
      <p:pic>
        <p:nvPicPr>
          <p:cNvPr id="15362" name="Picture 2" descr="210+ Executable Stock Illustrations, Royalty-Free Vector Graphics &amp; Clip Art  - iStock">
            <a:extLst>
              <a:ext uri="{FF2B5EF4-FFF2-40B4-BE49-F238E27FC236}">
                <a16:creationId xmlns:a16="http://schemas.microsoft.com/office/drawing/2014/main" id="{37E8952B-D160-576E-0512-454B3572ED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5" t="13855" r="21486" b="15395"/>
          <a:stretch/>
        </p:blipFill>
        <p:spPr bwMode="auto">
          <a:xfrm>
            <a:off x="5698330" y="3857625"/>
            <a:ext cx="1180208" cy="1459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568954-F8F7-3EFE-8090-D8AAC26BB083}"/>
              </a:ext>
            </a:extLst>
          </p:cNvPr>
          <p:cNvSpPr txBox="1"/>
          <p:nvPr/>
        </p:nvSpPr>
        <p:spPr>
          <a:xfrm>
            <a:off x="838200" y="3429000"/>
            <a:ext cx="3319463" cy="2554545"/>
          </a:xfrm>
          <a:prstGeom prst="rect">
            <a:avLst/>
          </a:prstGeom>
          <a:noFill/>
        </p:spPr>
        <p:txBody>
          <a:bodyPr wrap="square" rtlCol="0">
            <a:spAutoFit/>
          </a:bodyPr>
          <a:lstStyle/>
          <a:p>
            <a:r>
              <a:rPr lang="en-US" sz="2000" dirty="0">
                <a:solidFill>
                  <a:schemeClr val="accent4">
                    <a:lumMod val="40000"/>
                    <a:lumOff val="60000"/>
                  </a:schemeClr>
                </a:solidFill>
              </a:rPr>
              <a:t>Imagine you want to give someone the power of attorney to digitally sign documents in your name… </a:t>
            </a:r>
            <a:br>
              <a:rPr lang="en-US" sz="2000" dirty="0">
                <a:solidFill>
                  <a:schemeClr val="accent4">
                    <a:lumMod val="40000"/>
                    <a:lumOff val="60000"/>
                  </a:schemeClr>
                </a:solidFill>
              </a:rPr>
            </a:br>
            <a:br>
              <a:rPr lang="en-US" sz="2000" dirty="0">
                <a:solidFill>
                  <a:schemeClr val="accent4">
                    <a:lumMod val="40000"/>
                    <a:lumOff val="60000"/>
                  </a:schemeClr>
                </a:solidFill>
              </a:rPr>
            </a:br>
            <a:r>
              <a:rPr lang="en-US" sz="2000" dirty="0">
                <a:solidFill>
                  <a:schemeClr val="accent4">
                    <a:lumMod val="40000"/>
                    <a:lumOff val="60000"/>
                  </a:schemeClr>
                </a:solidFill>
              </a:rPr>
              <a:t>….but don’t want the signing algorithm to be copied and widely shared.</a:t>
            </a:r>
          </a:p>
        </p:txBody>
      </p:sp>
      <p:pic>
        <p:nvPicPr>
          <p:cNvPr id="15364" name="Picture 4" descr="6,800+ Atom Clipart Stock Illustrations, Royalty-Free Vector Graphics &amp;  Clip Art - iStock">
            <a:extLst>
              <a:ext uri="{FF2B5EF4-FFF2-40B4-BE49-F238E27FC236}">
                <a16:creationId xmlns:a16="http://schemas.microsoft.com/office/drawing/2014/main" id="{D20D73D1-A516-4E55-F9AE-EE444DC088E4}"/>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1" y="2804357"/>
            <a:ext cx="3590220" cy="35902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11E5E9-6DE3-8C35-7AA9-3A456D2701A8}"/>
              </a:ext>
            </a:extLst>
          </p:cNvPr>
          <p:cNvSpPr txBox="1"/>
          <p:nvPr/>
        </p:nvSpPr>
        <p:spPr>
          <a:xfrm>
            <a:off x="4333173" y="6237780"/>
            <a:ext cx="4386262" cy="369332"/>
          </a:xfrm>
          <a:prstGeom prst="rect">
            <a:avLst/>
          </a:prstGeom>
          <a:noFill/>
        </p:spPr>
        <p:txBody>
          <a:bodyPr wrap="square" rtlCol="0">
            <a:spAutoFit/>
          </a:bodyPr>
          <a:lstStyle/>
          <a:p>
            <a:r>
              <a:rPr lang="en-US" dirty="0"/>
              <a:t>Quantum copy-protected signing algorithm</a:t>
            </a:r>
          </a:p>
        </p:txBody>
      </p:sp>
      <p:sp>
        <p:nvSpPr>
          <p:cNvPr id="3" name="Right Arrow 2">
            <a:extLst>
              <a:ext uri="{FF2B5EF4-FFF2-40B4-BE49-F238E27FC236}">
                <a16:creationId xmlns:a16="http://schemas.microsoft.com/office/drawing/2014/main" id="{7CE223B4-3600-932A-472B-AFEDDC9981C4}"/>
              </a:ext>
            </a:extLst>
          </p:cNvPr>
          <p:cNvSpPr/>
          <p:nvPr/>
        </p:nvSpPr>
        <p:spPr>
          <a:xfrm rot="20127347">
            <a:off x="8117472" y="3654112"/>
            <a:ext cx="851297" cy="696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4855DC18-FAD5-D1BA-28D2-1CFE5038FB45}"/>
              </a:ext>
            </a:extLst>
          </p:cNvPr>
          <p:cNvSpPr/>
          <p:nvPr/>
        </p:nvSpPr>
        <p:spPr>
          <a:xfrm rot="1248008">
            <a:off x="8100850" y="4806185"/>
            <a:ext cx="851297" cy="696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210+ Executable Stock Illustrations, Royalty-Free Vector Graphics &amp; Clip Art  - iStock">
            <a:extLst>
              <a:ext uri="{FF2B5EF4-FFF2-40B4-BE49-F238E27FC236}">
                <a16:creationId xmlns:a16="http://schemas.microsoft.com/office/drawing/2014/main" id="{10613F22-0BD8-95DE-B25C-6EA9B840D6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5" t="13855" r="21486" b="15395"/>
          <a:stretch/>
        </p:blipFill>
        <p:spPr bwMode="auto">
          <a:xfrm>
            <a:off x="9264746" y="3409708"/>
            <a:ext cx="571629" cy="706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6,800+ Atom Clipart Stock Illustrations, Royalty-Free Vector Graphics &amp;  Clip Art - iStock">
            <a:extLst>
              <a:ext uri="{FF2B5EF4-FFF2-40B4-BE49-F238E27FC236}">
                <a16:creationId xmlns:a16="http://schemas.microsoft.com/office/drawing/2014/main" id="{12D1B484-3F73-4245-9472-A51E30AB3E52}"/>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8719435" y="2891611"/>
            <a:ext cx="1738909" cy="17389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210+ Executable Stock Illustrations, Royalty-Free Vector Graphics &amp; Clip Art  - iStock">
            <a:extLst>
              <a:ext uri="{FF2B5EF4-FFF2-40B4-BE49-F238E27FC236}">
                <a16:creationId xmlns:a16="http://schemas.microsoft.com/office/drawing/2014/main" id="{3D497831-E61D-A175-5E53-9C608A4EBA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85" t="13855" r="21486" b="15395"/>
          <a:stretch/>
        </p:blipFill>
        <p:spPr bwMode="auto">
          <a:xfrm>
            <a:off x="9308108" y="5023276"/>
            <a:ext cx="571629" cy="706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6,800+ Atom Clipart Stock Illustrations, Royalty-Free Vector Graphics &amp;  Clip Art - iStock">
            <a:extLst>
              <a:ext uri="{FF2B5EF4-FFF2-40B4-BE49-F238E27FC236}">
                <a16:creationId xmlns:a16="http://schemas.microsoft.com/office/drawing/2014/main" id="{6C5F2DFE-4054-94E2-36E2-5840998BFAFB}"/>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9314" b="91176" l="9804" r="89706">
                        <a14:foregroundMark x1="37582" y1="20425" x2="46732" y2="9314"/>
                        <a14:foregroundMark x1="46732" y1="9314" x2="54248" y2="10458"/>
                        <a14:foregroundMark x1="41013" y1="89542" x2="56046" y2="91176"/>
                        <a14:foregroundMark x1="56046" y1="91176" x2="57680" y2="87092"/>
                        <a14:foregroundMark x1="53843" y1="48233" x2="55556" y2="47876"/>
                        <a14:foregroundMark x1="50852" y1="48856" x2="52119" y2="48592"/>
                        <a14:foregroundMark x1="47712" y1="49510" x2="50852" y2="48856"/>
                        <a14:backgroundMark x1="49510" y1="48856" x2="49510" y2="48856"/>
                        <a14:backgroundMark x1="50000" y1="52288" x2="53431" y2="49183"/>
                        <a14:backgroundMark x1="53431" y1="48856" x2="52288" y2="48856"/>
                        <a14:backgroundMark x1="51471" y1="50000" x2="53431" y2="48856"/>
                      </a14:backgroundRemoval>
                    </a14:imgEffect>
                  </a14:imgLayer>
                </a14:imgProps>
              </a:ext>
              <a:ext uri="{28A0092B-C50C-407E-A947-70E740481C1C}">
                <a14:useLocalDpi xmlns:a14="http://schemas.microsoft.com/office/drawing/2010/main" val="0"/>
              </a:ext>
            </a:extLst>
          </a:blip>
          <a:srcRect/>
          <a:stretch>
            <a:fillRect/>
          </a:stretch>
        </p:blipFill>
        <p:spPr bwMode="auto">
          <a:xfrm>
            <a:off x="8762797" y="4505179"/>
            <a:ext cx="1738909" cy="1738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od user\AppData\Local\Microsoft\Windows\Temporary Internet Files\Content.IE5\N7YD4WXK\MCj04325380000[1].png">
            <a:extLst>
              <a:ext uri="{FF2B5EF4-FFF2-40B4-BE49-F238E27FC236}">
                <a16:creationId xmlns:a16="http://schemas.microsoft.com/office/drawing/2014/main" id="{65CCBBA3-A2D4-9AFA-C371-9B762A82B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268" y="2911990"/>
            <a:ext cx="3233679" cy="318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9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B50F-8235-1CC5-DD98-54D99A264D61}"/>
              </a:ext>
            </a:extLst>
          </p:cNvPr>
          <p:cNvSpPr>
            <a:spLocks noGrp="1"/>
          </p:cNvSpPr>
          <p:nvPr>
            <p:ph type="title"/>
          </p:nvPr>
        </p:nvSpPr>
        <p:spPr/>
        <p:txBody>
          <a:bodyPr/>
          <a:lstStyle/>
          <a:p>
            <a:r>
              <a:rPr lang="en-US" dirty="0"/>
              <a:t>Quantum Certified Deletion</a:t>
            </a:r>
          </a:p>
        </p:txBody>
      </p:sp>
      <p:sp>
        <p:nvSpPr>
          <p:cNvPr id="6" name="Content Placeholder 2">
            <a:extLst>
              <a:ext uri="{FF2B5EF4-FFF2-40B4-BE49-F238E27FC236}">
                <a16:creationId xmlns:a16="http://schemas.microsoft.com/office/drawing/2014/main" id="{7F240B7F-24F9-56E3-1B2D-2CE45BC1F9FF}"/>
              </a:ext>
            </a:extLst>
          </p:cNvPr>
          <p:cNvSpPr txBox="1">
            <a:spLocks/>
          </p:cNvSpPr>
          <p:nvPr/>
        </p:nvSpPr>
        <p:spPr>
          <a:xfrm>
            <a:off x="838200" y="3820572"/>
            <a:ext cx="8948738" cy="64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Key idea: use Wiesner’s conjugate coding scheme!</a:t>
            </a:r>
          </a:p>
        </p:txBody>
      </p:sp>
      <p:sp>
        <p:nvSpPr>
          <p:cNvPr id="7" name="Oval 6">
            <a:extLst>
              <a:ext uri="{FF2B5EF4-FFF2-40B4-BE49-F238E27FC236}">
                <a16:creationId xmlns:a16="http://schemas.microsoft.com/office/drawing/2014/main" id="{90A0D7E2-FA26-BA4A-86B3-7A96BFA96C2F}"/>
              </a:ext>
            </a:extLst>
          </p:cNvPr>
          <p:cNvSpPr/>
          <p:nvPr/>
        </p:nvSpPr>
        <p:spPr>
          <a:xfrm>
            <a:off x="5555481" y="4658911"/>
            <a:ext cx="620520" cy="55595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4122A9-2A2D-629E-0A09-8654AAFB54E2}"/>
              </a:ext>
            </a:extLst>
          </p:cNvPr>
          <p:cNvSpPr/>
          <p:nvPr/>
        </p:nvSpPr>
        <p:spPr>
          <a:xfrm>
            <a:off x="6194304" y="4672690"/>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C68C6E-1B16-ACC9-0CA0-0197FCB5E337}"/>
              </a:ext>
            </a:extLst>
          </p:cNvPr>
          <p:cNvSpPr/>
          <p:nvPr/>
        </p:nvSpPr>
        <p:spPr>
          <a:xfrm>
            <a:off x="6901473" y="4642604"/>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042B9DA-78EE-4764-3BE5-F96C3A40FEC7}"/>
              </a:ext>
            </a:extLst>
          </p:cNvPr>
          <p:cNvSpPr/>
          <p:nvPr/>
        </p:nvSpPr>
        <p:spPr>
          <a:xfrm>
            <a:off x="3561590" y="4658912"/>
            <a:ext cx="620520" cy="55595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30">
            <a:extLst>
              <a:ext uri="{FF2B5EF4-FFF2-40B4-BE49-F238E27FC236}">
                <a16:creationId xmlns:a16="http://schemas.microsoft.com/office/drawing/2014/main" id="{2E31A34A-1266-CCD1-460D-5697C15979CE}"/>
              </a:ext>
            </a:extLst>
          </p:cNvPr>
          <p:cNvCxnSpPr>
            <a:cxnSpLocks noChangeShapeType="1"/>
          </p:cNvCxnSpPr>
          <p:nvPr/>
        </p:nvCxnSpPr>
        <p:spPr bwMode="auto">
          <a:xfrm rot="5400000" flipH="1" flipV="1">
            <a:off x="6256524" y="4878354"/>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31">
            <a:extLst>
              <a:ext uri="{FF2B5EF4-FFF2-40B4-BE49-F238E27FC236}">
                <a16:creationId xmlns:a16="http://schemas.microsoft.com/office/drawing/2014/main" id="{0C46A4A1-160B-B396-E15D-FFFF3A32852A}"/>
              </a:ext>
            </a:extLst>
          </p:cNvPr>
          <p:cNvCxnSpPr>
            <a:cxnSpLocks noChangeShapeType="1"/>
          </p:cNvCxnSpPr>
          <p:nvPr/>
        </p:nvCxnSpPr>
        <p:spPr bwMode="auto">
          <a:xfrm>
            <a:off x="6939772" y="4917248"/>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33">
            <a:extLst>
              <a:ext uri="{FF2B5EF4-FFF2-40B4-BE49-F238E27FC236}">
                <a16:creationId xmlns:a16="http://schemas.microsoft.com/office/drawing/2014/main" id="{CCAC9FD0-10D9-CB26-6AA9-17B12641B3E1}"/>
              </a:ext>
            </a:extLst>
          </p:cNvPr>
          <p:cNvCxnSpPr>
            <a:cxnSpLocks noChangeShapeType="1"/>
          </p:cNvCxnSpPr>
          <p:nvPr/>
        </p:nvCxnSpPr>
        <p:spPr bwMode="auto">
          <a:xfrm rot="10800000">
            <a:off x="5664135" y="4735112"/>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34">
            <a:extLst>
              <a:ext uri="{FF2B5EF4-FFF2-40B4-BE49-F238E27FC236}">
                <a16:creationId xmlns:a16="http://schemas.microsoft.com/office/drawing/2014/main" id="{FA7614AC-D88C-3530-79EA-DB8A35CA90E1}"/>
              </a:ext>
            </a:extLst>
          </p:cNvPr>
          <p:cNvCxnSpPr>
            <a:cxnSpLocks noChangeShapeType="1"/>
          </p:cNvCxnSpPr>
          <p:nvPr/>
        </p:nvCxnSpPr>
        <p:spPr bwMode="auto">
          <a:xfrm flipV="1">
            <a:off x="3668638" y="4735112"/>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5" name="Oval 14">
            <a:extLst>
              <a:ext uri="{FF2B5EF4-FFF2-40B4-BE49-F238E27FC236}">
                <a16:creationId xmlns:a16="http://schemas.microsoft.com/office/drawing/2014/main" id="{987CAF9C-E085-DED5-D972-317843B914D1}"/>
              </a:ext>
            </a:extLst>
          </p:cNvPr>
          <p:cNvSpPr/>
          <p:nvPr/>
        </p:nvSpPr>
        <p:spPr>
          <a:xfrm>
            <a:off x="4182110" y="4673110"/>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26BC2A-AFE6-EC81-E64B-B4788F021355}"/>
              </a:ext>
            </a:extLst>
          </p:cNvPr>
          <p:cNvSpPr/>
          <p:nvPr/>
        </p:nvSpPr>
        <p:spPr>
          <a:xfrm>
            <a:off x="4889279" y="4643024"/>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30">
            <a:extLst>
              <a:ext uri="{FF2B5EF4-FFF2-40B4-BE49-F238E27FC236}">
                <a16:creationId xmlns:a16="http://schemas.microsoft.com/office/drawing/2014/main" id="{D2B2F458-B0F7-F39F-87A4-FAE28374FF6F}"/>
              </a:ext>
            </a:extLst>
          </p:cNvPr>
          <p:cNvCxnSpPr>
            <a:cxnSpLocks noChangeShapeType="1"/>
          </p:cNvCxnSpPr>
          <p:nvPr/>
        </p:nvCxnSpPr>
        <p:spPr bwMode="auto">
          <a:xfrm rot="5400000" flipH="1" flipV="1">
            <a:off x="4244330" y="4878774"/>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31">
            <a:extLst>
              <a:ext uri="{FF2B5EF4-FFF2-40B4-BE49-F238E27FC236}">
                <a16:creationId xmlns:a16="http://schemas.microsoft.com/office/drawing/2014/main" id="{4AC31CD6-9B10-AFEE-4C9D-711D67057582}"/>
              </a:ext>
            </a:extLst>
          </p:cNvPr>
          <p:cNvCxnSpPr>
            <a:cxnSpLocks noChangeShapeType="1"/>
          </p:cNvCxnSpPr>
          <p:nvPr/>
        </p:nvCxnSpPr>
        <p:spPr bwMode="auto">
          <a:xfrm>
            <a:off x="4927578" y="4917668"/>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9" name="Oval 18">
            <a:extLst>
              <a:ext uri="{FF2B5EF4-FFF2-40B4-BE49-F238E27FC236}">
                <a16:creationId xmlns:a16="http://schemas.microsoft.com/office/drawing/2014/main" id="{FEF5AA29-619E-1060-9041-B09AE73DF7A0}"/>
              </a:ext>
            </a:extLst>
          </p:cNvPr>
          <p:cNvSpPr/>
          <p:nvPr/>
        </p:nvSpPr>
        <p:spPr>
          <a:xfrm>
            <a:off x="9536141" y="4652554"/>
            <a:ext cx="620520" cy="55595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128FCD-ADB0-87AE-E2B7-E554F88C28EC}"/>
              </a:ext>
            </a:extLst>
          </p:cNvPr>
          <p:cNvSpPr/>
          <p:nvPr/>
        </p:nvSpPr>
        <p:spPr>
          <a:xfrm>
            <a:off x="7542250" y="4652555"/>
            <a:ext cx="620520" cy="55595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33">
            <a:extLst>
              <a:ext uri="{FF2B5EF4-FFF2-40B4-BE49-F238E27FC236}">
                <a16:creationId xmlns:a16="http://schemas.microsoft.com/office/drawing/2014/main" id="{4DB8BAA7-7606-2EA8-C26E-59F5227CDE48}"/>
              </a:ext>
            </a:extLst>
          </p:cNvPr>
          <p:cNvCxnSpPr>
            <a:cxnSpLocks noChangeShapeType="1"/>
          </p:cNvCxnSpPr>
          <p:nvPr/>
        </p:nvCxnSpPr>
        <p:spPr bwMode="auto">
          <a:xfrm rot="10800000">
            <a:off x="9644795" y="472875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34">
            <a:extLst>
              <a:ext uri="{FF2B5EF4-FFF2-40B4-BE49-F238E27FC236}">
                <a16:creationId xmlns:a16="http://schemas.microsoft.com/office/drawing/2014/main" id="{9ECAA7D3-B572-7BDD-7251-C80A8A39628F}"/>
              </a:ext>
            </a:extLst>
          </p:cNvPr>
          <p:cNvCxnSpPr>
            <a:cxnSpLocks noChangeShapeType="1"/>
          </p:cNvCxnSpPr>
          <p:nvPr/>
        </p:nvCxnSpPr>
        <p:spPr bwMode="auto">
          <a:xfrm flipV="1">
            <a:off x="7649298" y="472875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27" name="Oval 26">
            <a:extLst>
              <a:ext uri="{FF2B5EF4-FFF2-40B4-BE49-F238E27FC236}">
                <a16:creationId xmlns:a16="http://schemas.microsoft.com/office/drawing/2014/main" id="{09771860-9EF9-B341-92C9-7E84F2138D80}"/>
              </a:ext>
            </a:extLst>
          </p:cNvPr>
          <p:cNvSpPr/>
          <p:nvPr/>
        </p:nvSpPr>
        <p:spPr>
          <a:xfrm>
            <a:off x="8162770" y="4666753"/>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69399C5-3D2D-0518-AA99-413B95EAB025}"/>
              </a:ext>
            </a:extLst>
          </p:cNvPr>
          <p:cNvSpPr/>
          <p:nvPr/>
        </p:nvSpPr>
        <p:spPr>
          <a:xfrm>
            <a:off x="8869939" y="4636667"/>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30">
            <a:extLst>
              <a:ext uri="{FF2B5EF4-FFF2-40B4-BE49-F238E27FC236}">
                <a16:creationId xmlns:a16="http://schemas.microsoft.com/office/drawing/2014/main" id="{E3BA71D6-AB62-9154-911F-54D8626CFC45}"/>
              </a:ext>
            </a:extLst>
          </p:cNvPr>
          <p:cNvCxnSpPr>
            <a:cxnSpLocks noChangeShapeType="1"/>
          </p:cNvCxnSpPr>
          <p:nvPr/>
        </p:nvCxnSpPr>
        <p:spPr bwMode="auto">
          <a:xfrm rot="5400000" flipH="1" flipV="1">
            <a:off x="8224990" y="4872417"/>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31">
            <a:extLst>
              <a:ext uri="{FF2B5EF4-FFF2-40B4-BE49-F238E27FC236}">
                <a16:creationId xmlns:a16="http://schemas.microsoft.com/office/drawing/2014/main" id="{76B81E3C-A758-42F0-03BA-6975ACE37A27}"/>
              </a:ext>
            </a:extLst>
          </p:cNvPr>
          <p:cNvCxnSpPr>
            <a:cxnSpLocks noChangeShapeType="1"/>
          </p:cNvCxnSpPr>
          <p:nvPr/>
        </p:nvCxnSpPr>
        <p:spPr bwMode="auto">
          <a:xfrm>
            <a:off x="8908238" y="4911311"/>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31" name="Oval 30">
            <a:extLst>
              <a:ext uri="{FF2B5EF4-FFF2-40B4-BE49-F238E27FC236}">
                <a16:creationId xmlns:a16="http://schemas.microsoft.com/office/drawing/2014/main" id="{CBB584D6-901E-59BB-EA58-EF3EC610AC67}"/>
              </a:ext>
            </a:extLst>
          </p:cNvPr>
          <p:cNvSpPr/>
          <p:nvPr/>
        </p:nvSpPr>
        <p:spPr>
          <a:xfrm>
            <a:off x="1573779" y="4669010"/>
            <a:ext cx="620520" cy="55595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5FE7AAF-5AF4-5B51-4511-F8912215D4D1}"/>
              </a:ext>
            </a:extLst>
          </p:cNvPr>
          <p:cNvSpPr/>
          <p:nvPr/>
        </p:nvSpPr>
        <p:spPr>
          <a:xfrm>
            <a:off x="2280948" y="4638924"/>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0">
            <a:extLst>
              <a:ext uri="{FF2B5EF4-FFF2-40B4-BE49-F238E27FC236}">
                <a16:creationId xmlns:a16="http://schemas.microsoft.com/office/drawing/2014/main" id="{B478BA42-BF97-E679-6E58-9BFAD68406E0}"/>
              </a:ext>
            </a:extLst>
          </p:cNvPr>
          <p:cNvCxnSpPr>
            <a:cxnSpLocks noChangeShapeType="1"/>
          </p:cNvCxnSpPr>
          <p:nvPr/>
        </p:nvCxnSpPr>
        <p:spPr bwMode="auto">
          <a:xfrm rot="5400000" flipH="1" flipV="1">
            <a:off x="1635999" y="4874674"/>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34" name="Straight Arrow Connector 31">
            <a:extLst>
              <a:ext uri="{FF2B5EF4-FFF2-40B4-BE49-F238E27FC236}">
                <a16:creationId xmlns:a16="http://schemas.microsoft.com/office/drawing/2014/main" id="{09E1EBC1-8EA3-0E74-2DA3-6BC0F010AEDB}"/>
              </a:ext>
            </a:extLst>
          </p:cNvPr>
          <p:cNvCxnSpPr>
            <a:cxnSpLocks noChangeShapeType="1"/>
          </p:cNvCxnSpPr>
          <p:nvPr/>
        </p:nvCxnSpPr>
        <p:spPr bwMode="auto">
          <a:xfrm>
            <a:off x="2319247" y="4913568"/>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35" name="Oval 34">
            <a:extLst>
              <a:ext uri="{FF2B5EF4-FFF2-40B4-BE49-F238E27FC236}">
                <a16:creationId xmlns:a16="http://schemas.microsoft.com/office/drawing/2014/main" id="{30E224EF-DE74-B6F3-9835-150190D3C993}"/>
              </a:ext>
            </a:extLst>
          </p:cNvPr>
          <p:cNvSpPr/>
          <p:nvPr/>
        </p:nvSpPr>
        <p:spPr>
          <a:xfrm>
            <a:off x="2921725" y="4648875"/>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4">
            <a:extLst>
              <a:ext uri="{FF2B5EF4-FFF2-40B4-BE49-F238E27FC236}">
                <a16:creationId xmlns:a16="http://schemas.microsoft.com/office/drawing/2014/main" id="{BDC0BC34-1E40-E5EC-DD55-6110E7749BF7}"/>
              </a:ext>
            </a:extLst>
          </p:cNvPr>
          <p:cNvCxnSpPr>
            <a:cxnSpLocks noChangeShapeType="1"/>
          </p:cNvCxnSpPr>
          <p:nvPr/>
        </p:nvCxnSpPr>
        <p:spPr bwMode="auto">
          <a:xfrm flipV="1">
            <a:off x="3028773" y="472507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37" name="Oval 36">
            <a:extLst>
              <a:ext uri="{FF2B5EF4-FFF2-40B4-BE49-F238E27FC236}">
                <a16:creationId xmlns:a16="http://schemas.microsoft.com/office/drawing/2014/main" id="{BD7578E3-AB28-2DB1-9E07-C25E7473F670}"/>
              </a:ext>
            </a:extLst>
          </p:cNvPr>
          <p:cNvSpPr/>
          <p:nvPr/>
        </p:nvSpPr>
        <p:spPr>
          <a:xfrm>
            <a:off x="1623718" y="5732092"/>
            <a:ext cx="620520" cy="555957"/>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B3EF008-0A29-580C-10EA-CD9FAA9898EF}"/>
              </a:ext>
            </a:extLst>
          </p:cNvPr>
          <p:cNvSpPr txBox="1"/>
          <p:nvPr/>
        </p:nvSpPr>
        <p:spPr>
          <a:xfrm>
            <a:off x="2271617" y="5825404"/>
            <a:ext cx="4111801" cy="369332"/>
          </a:xfrm>
          <a:prstGeom prst="rect">
            <a:avLst/>
          </a:prstGeom>
          <a:noFill/>
        </p:spPr>
        <p:txBody>
          <a:bodyPr wrap="square" rtlCol="0">
            <a:spAutoFit/>
          </a:bodyPr>
          <a:lstStyle/>
          <a:p>
            <a:r>
              <a:rPr lang="en-US" dirty="0"/>
              <a:t>= randomly interspersed decoy qubits</a:t>
            </a:r>
          </a:p>
        </p:txBody>
      </p:sp>
      <p:sp>
        <p:nvSpPr>
          <p:cNvPr id="39" name="Oval 38">
            <a:extLst>
              <a:ext uri="{FF2B5EF4-FFF2-40B4-BE49-F238E27FC236}">
                <a16:creationId xmlns:a16="http://schemas.microsoft.com/office/drawing/2014/main" id="{C70DCD17-3E0E-A094-0962-9476DAA20E8D}"/>
              </a:ext>
            </a:extLst>
          </p:cNvPr>
          <p:cNvSpPr/>
          <p:nvPr/>
        </p:nvSpPr>
        <p:spPr>
          <a:xfrm>
            <a:off x="6321698" y="5734860"/>
            <a:ext cx="620520" cy="55595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6B4FF71-5170-6DE3-31C5-2EC69BD1EBA7}"/>
              </a:ext>
            </a:extLst>
          </p:cNvPr>
          <p:cNvSpPr txBox="1"/>
          <p:nvPr/>
        </p:nvSpPr>
        <p:spPr>
          <a:xfrm>
            <a:off x="6939772" y="5833961"/>
            <a:ext cx="4111801" cy="369332"/>
          </a:xfrm>
          <a:prstGeom prst="rect">
            <a:avLst/>
          </a:prstGeom>
          <a:noFill/>
        </p:spPr>
        <p:txBody>
          <a:bodyPr wrap="square" rtlCol="0">
            <a:spAutoFit/>
          </a:bodyPr>
          <a:lstStyle/>
          <a:p>
            <a:r>
              <a:rPr lang="en-US" dirty="0"/>
              <a:t>= encrypted data bits</a:t>
            </a:r>
          </a:p>
        </p:txBody>
      </p:sp>
      <p:sp>
        <p:nvSpPr>
          <p:cNvPr id="43" name="Content Placeholder 2">
            <a:extLst>
              <a:ext uri="{FF2B5EF4-FFF2-40B4-BE49-F238E27FC236}">
                <a16:creationId xmlns:a16="http://schemas.microsoft.com/office/drawing/2014/main" id="{6E07DFD0-E6EB-0A05-B30D-065D7A7A2F92}"/>
              </a:ext>
            </a:extLst>
          </p:cNvPr>
          <p:cNvSpPr>
            <a:spLocks noGrp="1"/>
          </p:cNvSpPr>
          <p:nvPr>
            <p:ph idx="1"/>
          </p:nvPr>
        </p:nvSpPr>
        <p:spPr>
          <a:xfrm>
            <a:off x="838200" y="1825625"/>
            <a:ext cx="10834688" cy="957044"/>
          </a:xfrm>
        </p:spPr>
        <p:txBody>
          <a:bodyPr/>
          <a:lstStyle/>
          <a:p>
            <a:pPr marL="0" indent="0">
              <a:buNone/>
            </a:pPr>
            <a:r>
              <a:rPr lang="en-US" dirty="0"/>
              <a:t>Quantum mechanics also allows </a:t>
            </a:r>
            <a:r>
              <a:rPr lang="en-US" b="1" i="1" dirty="0">
                <a:solidFill>
                  <a:srgbClr val="FFC000"/>
                </a:solidFill>
              </a:rPr>
              <a:t>proving </a:t>
            </a:r>
            <a:r>
              <a:rPr lang="en-US" dirty="0"/>
              <a:t>that you deleted a piece of data.</a:t>
            </a:r>
          </a:p>
        </p:txBody>
      </p:sp>
      <p:sp>
        <p:nvSpPr>
          <p:cNvPr id="44" name="Content Placeholder 2">
            <a:extLst>
              <a:ext uri="{FF2B5EF4-FFF2-40B4-BE49-F238E27FC236}">
                <a16:creationId xmlns:a16="http://schemas.microsoft.com/office/drawing/2014/main" id="{784EF02E-F474-375C-BB0B-D086B3C7C125}"/>
              </a:ext>
            </a:extLst>
          </p:cNvPr>
          <p:cNvSpPr txBox="1">
            <a:spLocks/>
          </p:cNvSpPr>
          <p:nvPr/>
        </p:nvSpPr>
        <p:spPr>
          <a:xfrm>
            <a:off x="838200" y="2595401"/>
            <a:ext cx="8948738" cy="64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Use case: enforce “Right to be forgotten” GDPR policy in EU.</a:t>
            </a:r>
          </a:p>
        </p:txBody>
      </p:sp>
    </p:spTree>
    <p:extLst>
      <p:ext uri="{BB962C8B-B14F-4D97-AF65-F5344CB8AC3E}">
        <p14:creationId xmlns:p14="http://schemas.microsoft.com/office/powerpoint/2010/main" val="8186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5" grpId="0" animBg="1"/>
      <p:bldP spid="16" grpId="0" animBg="1"/>
      <p:bldP spid="19" grpId="0" animBg="1"/>
      <p:bldP spid="22" grpId="0" animBg="1"/>
      <p:bldP spid="27" grpId="0" animBg="1"/>
      <p:bldP spid="28" grpId="0" animBg="1"/>
      <p:bldP spid="31" grpId="0" animBg="1"/>
      <p:bldP spid="32" grpId="0" animBg="1"/>
      <p:bldP spid="35" grpId="0" animBg="1"/>
      <p:bldP spid="37" grpId="0" animBg="1"/>
      <p:bldP spid="38" grpId="0"/>
      <p:bldP spid="39" grpId="0" animBg="1"/>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BEF3E-512D-1432-D66F-806E579AF003}"/>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C57F3AF-291C-9933-846C-2AB7D15B5874}"/>
              </a:ext>
            </a:extLst>
          </p:cNvPr>
          <p:cNvSpPr txBox="1">
            <a:spLocks/>
          </p:cNvSpPr>
          <p:nvPr/>
        </p:nvSpPr>
        <p:spPr>
          <a:xfrm>
            <a:off x="838200" y="3820572"/>
            <a:ext cx="8948738" cy="64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Key idea: use Wiesner’s conjugate coding scheme!</a:t>
            </a:r>
          </a:p>
        </p:txBody>
      </p:sp>
      <p:sp>
        <p:nvSpPr>
          <p:cNvPr id="7" name="Oval 6">
            <a:extLst>
              <a:ext uri="{FF2B5EF4-FFF2-40B4-BE49-F238E27FC236}">
                <a16:creationId xmlns:a16="http://schemas.microsoft.com/office/drawing/2014/main" id="{6B4C6F59-AF78-5EAB-CD12-3203E28AF768}"/>
              </a:ext>
            </a:extLst>
          </p:cNvPr>
          <p:cNvSpPr/>
          <p:nvPr/>
        </p:nvSpPr>
        <p:spPr>
          <a:xfrm>
            <a:off x="5555476" y="4658911"/>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528405-7AC3-0643-9565-ADE0CA0636AA}"/>
              </a:ext>
            </a:extLst>
          </p:cNvPr>
          <p:cNvSpPr/>
          <p:nvPr/>
        </p:nvSpPr>
        <p:spPr>
          <a:xfrm>
            <a:off x="6194299" y="4672690"/>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488839-C9B5-1808-BFB0-1BCB9B1A158E}"/>
              </a:ext>
            </a:extLst>
          </p:cNvPr>
          <p:cNvSpPr/>
          <p:nvPr/>
        </p:nvSpPr>
        <p:spPr>
          <a:xfrm>
            <a:off x="6901468" y="4642604"/>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428006-E060-28AF-6F33-ABF037D32611}"/>
              </a:ext>
            </a:extLst>
          </p:cNvPr>
          <p:cNvSpPr/>
          <p:nvPr/>
        </p:nvSpPr>
        <p:spPr>
          <a:xfrm>
            <a:off x="3561585" y="4658912"/>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30">
            <a:extLst>
              <a:ext uri="{FF2B5EF4-FFF2-40B4-BE49-F238E27FC236}">
                <a16:creationId xmlns:a16="http://schemas.microsoft.com/office/drawing/2014/main" id="{E15EE99C-46E7-22DC-7DE3-E3758C9764C2}"/>
              </a:ext>
            </a:extLst>
          </p:cNvPr>
          <p:cNvCxnSpPr>
            <a:cxnSpLocks noChangeShapeType="1"/>
          </p:cNvCxnSpPr>
          <p:nvPr/>
        </p:nvCxnSpPr>
        <p:spPr bwMode="auto">
          <a:xfrm rot="5400000" flipH="1" flipV="1">
            <a:off x="6256519" y="4878354"/>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31">
            <a:extLst>
              <a:ext uri="{FF2B5EF4-FFF2-40B4-BE49-F238E27FC236}">
                <a16:creationId xmlns:a16="http://schemas.microsoft.com/office/drawing/2014/main" id="{AD4C86C6-98E2-1C4B-30F3-3A848C67AD9A}"/>
              </a:ext>
            </a:extLst>
          </p:cNvPr>
          <p:cNvCxnSpPr>
            <a:cxnSpLocks noChangeShapeType="1"/>
          </p:cNvCxnSpPr>
          <p:nvPr/>
        </p:nvCxnSpPr>
        <p:spPr bwMode="auto">
          <a:xfrm>
            <a:off x="6939767" y="4917248"/>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33">
            <a:extLst>
              <a:ext uri="{FF2B5EF4-FFF2-40B4-BE49-F238E27FC236}">
                <a16:creationId xmlns:a16="http://schemas.microsoft.com/office/drawing/2014/main" id="{2D505B55-8E41-2ABD-EAE9-D7ED50CDF26C}"/>
              </a:ext>
            </a:extLst>
          </p:cNvPr>
          <p:cNvCxnSpPr>
            <a:cxnSpLocks noChangeShapeType="1"/>
          </p:cNvCxnSpPr>
          <p:nvPr/>
        </p:nvCxnSpPr>
        <p:spPr bwMode="auto">
          <a:xfrm rot="10800000">
            <a:off x="5664130" y="4735112"/>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34">
            <a:extLst>
              <a:ext uri="{FF2B5EF4-FFF2-40B4-BE49-F238E27FC236}">
                <a16:creationId xmlns:a16="http://schemas.microsoft.com/office/drawing/2014/main" id="{77D5287C-7FB4-F59C-81E4-731182BE3037}"/>
              </a:ext>
            </a:extLst>
          </p:cNvPr>
          <p:cNvCxnSpPr>
            <a:cxnSpLocks noChangeShapeType="1"/>
          </p:cNvCxnSpPr>
          <p:nvPr/>
        </p:nvCxnSpPr>
        <p:spPr bwMode="auto">
          <a:xfrm flipV="1">
            <a:off x="3668633" y="4735112"/>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5" name="Oval 14">
            <a:extLst>
              <a:ext uri="{FF2B5EF4-FFF2-40B4-BE49-F238E27FC236}">
                <a16:creationId xmlns:a16="http://schemas.microsoft.com/office/drawing/2014/main" id="{FF3CC33A-2C41-DA81-10D7-004A0B3B4F47}"/>
              </a:ext>
            </a:extLst>
          </p:cNvPr>
          <p:cNvSpPr/>
          <p:nvPr/>
        </p:nvSpPr>
        <p:spPr>
          <a:xfrm>
            <a:off x="4182105" y="4673110"/>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095D4E5-2495-9633-FDF3-76E0B8D9E923}"/>
              </a:ext>
            </a:extLst>
          </p:cNvPr>
          <p:cNvSpPr/>
          <p:nvPr/>
        </p:nvSpPr>
        <p:spPr>
          <a:xfrm>
            <a:off x="4889274" y="4643024"/>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30">
            <a:extLst>
              <a:ext uri="{FF2B5EF4-FFF2-40B4-BE49-F238E27FC236}">
                <a16:creationId xmlns:a16="http://schemas.microsoft.com/office/drawing/2014/main" id="{A1E17BBC-BB56-0EAC-4BB4-6614346AA619}"/>
              </a:ext>
            </a:extLst>
          </p:cNvPr>
          <p:cNvCxnSpPr>
            <a:cxnSpLocks noChangeShapeType="1"/>
          </p:cNvCxnSpPr>
          <p:nvPr/>
        </p:nvCxnSpPr>
        <p:spPr bwMode="auto">
          <a:xfrm rot="5400000" flipH="1" flipV="1">
            <a:off x="4244325" y="4878774"/>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31">
            <a:extLst>
              <a:ext uri="{FF2B5EF4-FFF2-40B4-BE49-F238E27FC236}">
                <a16:creationId xmlns:a16="http://schemas.microsoft.com/office/drawing/2014/main" id="{8B7A85AF-5266-98BA-D078-B002B415FBBD}"/>
              </a:ext>
            </a:extLst>
          </p:cNvPr>
          <p:cNvCxnSpPr>
            <a:cxnSpLocks noChangeShapeType="1"/>
          </p:cNvCxnSpPr>
          <p:nvPr/>
        </p:nvCxnSpPr>
        <p:spPr bwMode="auto">
          <a:xfrm>
            <a:off x="4927573" y="4917668"/>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9" name="Oval 18">
            <a:extLst>
              <a:ext uri="{FF2B5EF4-FFF2-40B4-BE49-F238E27FC236}">
                <a16:creationId xmlns:a16="http://schemas.microsoft.com/office/drawing/2014/main" id="{91EEAB29-8C07-04D9-FC5A-75FAEC41C3B5}"/>
              </a:ext>
            </a:extLst>
          </p:cNvPr>
          <p:cNvSpPr/>
          <p:nvPr/>
        </p:nvSpPr>
        <p:spPr>
          <a:xfrm>
            <a:off x="9536136" y="4652554"/>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EC5573D-9D4E-D634-878B-DF13CF2A686A}"/>
              </a:ext>
            </a:extLst>
          </p:cNvPr>
          <p:cNvSpPr/>
          <p:nvPr/>
        </p:nvSpPr>
        <p:spPr>
          <a:xfrm>
            <a:off x="7542245" y="4652555"/>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33">
            <a:extLst>
              <a:ext uri="{FF2B5EF4-FFF2-40B4-BE49-F238E27FC236}">
                <a16:creationId xmlns:a16="http://schemas.microsoft.com/office/drawing/2014/main" id="{B584AC8A-7463-9379-9CC2-27D8E86CFCDE}"/>
              </a:ext>
            </a:extLst>
          </p:cNvPr>
          <p:cNvCxnSpPr>
            <a:cxnSpLocks noChangeShapeType="1"/>
          </p:cNvCxnSpPr>
          <p:nvPr/>
        </p:nvCxnSpPr>
        <p:spPr bwMode="auto">
          <a:xfrm rot="10800000">
            <a:off x="9644790" y="472875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34">
            <a:extLst>
              <a:ext uri="{FF2B5EF4-FFF2-40B4-BE49-F238E27FC236}">
                <a16:creationId xmlns:a16="http://schemas.microsoft.com/office/drawing/2014/main" id="{CEA1D5F3-A4CB-B44C-5E32-DD5C764BE725}"/>
              </a:ext>
            </a:extLst>
          </p:cNvPr>
          <p:cNvCxnSpPr>
            <a:cxnSpLocks noChangeShapeType="1"/>
          </p:cNvCxnSpPr>
          <p:nvPr/>
        </p:nvCxnSpPr>
        <p:spPr bwMode="auto">
          <a:xfrm flipV="1">
            <a:off x="7649293" y="472875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27" name="Oval 26">
            <a:extLst>
              <a:ext uri="{FF2B5EF4-FFF2-40B4-BE49-F238E27FC236}">
                <a16:creationId xmlns:a16="http://schemas.microsoft.com/office/drawing/2014/main" id="{CA431140-8AF7-4492-B39D-83BC96AFDBA3}"/>
              </a:ext>
            </a:extLst>
          </p:cNvPr>
          <p:cNvSpPr/>
          <p:nvPr/>
        </p:nvSpPr>
        <p:spPr>
          <a:xfrm>
            <a:off x="8162765" y="4666753"/>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9252A8E-D831-D7ED-C61B-9A77417490D0}"/>
              </a:ext>
            </a:extLst>
          </p:cNvPr>
          <p:cNvSpPr/>
          <p:nvPr/>
        </p:nvSpPr>
        <p:spPr>
          <a:xfrm>
            <a:off x="8869934" y="4636667"/>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30">
            <a:extLst>
              <a:ext uri="{FF2B5EF4-FFF2-40B4-BE49-F238E27FC236}">
                <a16:creationId xmlns:a16="http://schemas.microsoft.com/office/drawing/2014/main" id="{1940352D-D579-838B-4546-C97647DCE2E6}"/>
              </a:ext>
            </a:extLst>
          </p:cNvPr>
          <p:cNvCxnSpPr>
            <a:cxnSpLocks noChangeShapeType="1"/>
          </p:cNvCxnSpPr>
          <p:nvPr/>
        </p:nvCxnSpPr>
        <p:spPr bwMode="auto">
          <a:xfrm rot="5400000" flipH="1" flipV="1">
            <a:off x="8224985" y="4872417"/>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31">
            <a:extLst>
              <a:ext uri="{FF2B5EF4-FFF2-40B4-BE49-F238E27FC236}">
                <a16:creationId xmlns:a16="http://schemas.microsoft.com/office/drawing/2014/main" id="{80F29FF0-A0BC-0804-B3D8-097FDD5D5DCC}"/>
              </a:ext>
            </a:extLst>
          </p:cNvPr>
          <p:cNvCxnSpPr>
            <a:cxnSpLocks noChangeShapeType="1"/>
          </p:cNvCxnSpPr>
          <p:nvPr/>
        </p:nvCxnSpPr>
        <p:spPr bwMode="auto">
          <a:xfrm>
            <a:off x="8908233" y="4911311"/>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31" name="Oval 30">
            <a:extLst>
              <a:ext uri="{FF2B5EF4-FFF2-40B4-BE49-F238E27FC236}">
                <a16:creationId xmlns:a16="http://schemas.microsoft.com/office/drawing/2014/main" id="{9F0D9F7D-EAFD-FE37-116C-0178704E1D09}"/>
              </a:ext>
            </a:extLst>
          </p:cNvPr>
          <p:cNvSpPr/>
          <p:nvPr/>
        </p:nvSpPr>
        <p:spPr>
          <a:xfrm>
            <a:off x="1573774" y="4669010"/>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073E114-E53A-8CA5-5E17-0FBEEDB830CE}"/>
              </a:ext>
            </a:extLst>
          </p:cNvPr>
          <p:cNvSpPr/>
          <p:nvPr/>
        </p:nvSpPr>
        <p:spPr>
          <a:xfrm>
            <a:off x="2280943" y="4638924"/>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0">
            <a:extLst>
              <a:ext uri="{FF2B5EF4-FFF2-40B4-BE49-F238E27FC236}">
                <a16:creationId xmlns:a16="http://schemas.microsoft.com/office/drawing/2014/main" id="{322A83A2-D0CD-E6E6-90F7-6411EBD658E6}"/>
              </a:ext>
            </a:extLst>
          </p:cNvPr>
          <p:cNvCxnSpPr>
            <a:cxnSpLocks noChangeShapeType="1"/>
          </p:cNvCxnSpPr>
          <p:nvPr/>
        </p:nvCxnSpPr>
        <p:spPr bwMode="auto">
          <a:xfrm rot="5400000" flipH="1" flipV="1">
            <a:off x="1635994" y="4874674"/>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34" name="Straight Arrow Connector 31">
            <a:extLst>
              <a:ext uri="{FF2B5EF4-FFF2-40B4-BE49-F238E27FC236}">
                <a16:creationId xmlns:a16="http://schemas.microsoft.com/office/drawing/2014/main" id="{3095CB61-F5B5-CD68-D393-05A9856D20DE}"/>
              </a:ext>
            </a:extLst>
          </p:cNvPr>
          <p:cNvCxnSpPr>
            <a:cxnSpLocks noChangeShapeType="1"/>
          </p:cNvCxnSpPr>
          <p:nvPr/>
        </p:nvCxnSpPr>
        <p:spPr bwMode="auto">
          <a:xfrm>
            <a:off x="2319242" y="4913568"/>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35" name="Oval 34">
            <a:extLst>
              <a:ext uri="{FF2B5EF4-FFF2-40B4-BE49-F238E27FC236}">
                <a16:creationId xmlns:a16="http://schemas.microsoft.com/office/drawing/2014/main" id="{31CB470B-061C-2CF0-388A-B270A8963111}"/>
              </a:ext>
            </a:extLst>
          </p:cNvPr>
          <p:cNvSpPr/>
          <p:nvPr/>
        </p:nvSpPr>
        <p:spPr>
          <a:xfrm>
            <a:off x="2921720" y="4648875"/>
            <a:ext cx="620520" cy="555957"/>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4">
            <a:extLst>
              <a:ext uri="{FF2B5EF4-FFF2-40B4-BE49-F238E27FC236}">
                <a16:creationId xmlns:a16="http://schemas.microsoft.com/office/drawing/2014/main" id="{CA25F6B8-BFE7-5579-AC43-CCDFAC6F3863}"/>
              </a:ext>
            </a:extLst>
          </p:cNvPr>
          <p:cNvCxnSpPr>
            <a:cxnSpLocks noChangeShapeType="1"/>
          </p:cNvCxnSpPr>
          <p:nvPr/>
        </p:nvCxnSpPr>
        <p:spPr bwMode="auto">
          <a:xfrm flipV="1">
            <a:off x="3028768" y="4725075"/>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21" name="Content Placeholder 2">
            <a:extLst>
              <a:ext uri="{FF2B5EF4-FFF2-40B4-BE49-F238E27FC236}">
                <a16:creationId xmlns:a16="http://schemas.microsoft.com/office/drawing/2014/main" id="{94D3D904-CE73-0281-31D7-8CF8609BA7FE}"/>
              </a:ext>
            </a:extLst>
          </p:cNvPr>
          <p:cNvSpPr txBox="1">
            <a:spLocks/>
          </p:cNvSpPr>
          <p:nvPr/>
        </p:nvSpPr>
        <p:spPr>
          <a:xfrm>
            <a:off x="895582" y="5412474"/>
            <a:ext cx="10934468" cy="1841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Proof of deletion: measure each qubit in up/down polarization. </a:t>
            </a:r>
            <a:br>
              <a:rPr lang="en-US" dirty="0"/>
            </a:br>
            <a:r>
              <a:rPr lang="en-US" dirty="0"/>
              <a:t>Adversary can’t tell difference between data and decoy qubits.</a:t>
            </a:r>
          </a:p>
        </p:txBody>
      </p:sp>
      <p:sp>
        <p:nvSpPr>
          <p:cNvPr id="37" name="Content Placeholder 2">
            <a:extLst>
              <a:ext uri="{FF2B5EF4-FFF2-40B4-BE49-F238E27FC236}">
                <a16:creationId xmlns:a16="http://schemas.microsoft.com/office/drawing/2014/main" id="{C26B57A9-4918-C54E-D8FC-AEA1847FAEC4}"/>
              </a:ext>
            </a:extLst>
          </p:cNvPr>
          <p:cNvSpPr txBox="1">
            <a:spLocks/>
          </p:cNvSpPr>
          <p:nvPr/>
        </p:nvSpPr>
        <p:spPr>
          <a:xfrm>
            <a:off x="838200" y="1825625"/>
            <a:ext cx="10834688" cy="95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Quantum mechanics also allows </a:t>
            </a:r>
            <a:r>
              <a:rPr lang="en-US" b="1" i="1">
                <a:solidFill>
                  <a:srgbClr val="FFC000"/>
                </a:solidFill>
              </a:rPr>
              <a:t>proving </a:t>
            </a:r>
            <a:r>
              <a:rPr lang="en-US"/>
              <a:t>that you deleted a piece of data.</a:t>
            </a:r>
            <a:endParaRPr lang="en-US" dirty="0"/>
          </a:p>
        </p:txBody>
      </p:sp>
      <p:sp>
        <p:nvSpPr>
          <p:cNvPr id="38" name="Content Placeholder 2">
            <a:extLst>
              <a:ext uri="{FF2B5EF4-FFF2-40B4-BE49-F238E27FC236}">
                <a16:creationId xmlns:a16="http://schemas.microsoft.com/office/drawing/2014/main" id="{5EC9E95C-13A3-9F9D-B2FF-A399F8482E6C}"/>
              </a:ext>
            </a:extLst>
          </p:cNvPr>
          <p:cNvSpPr txBox="1">
            <a:spLocks/>
          </p:cNvSpPr>
          <p:nvPr/>
        </p:nvSpPr>
        <p:spPr>
          <a:xfrm>
            <a:off x="838200" y="2595401"/>
            <a:ext cx="8948738" cy="64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Use case: enforce “Right to be forgotten” GDPR policy in EU.</a:t>
            </a:r>
          </a:p>
        </p:txBody>
      </p:sp>
      <p:sp>
        <p:nvSpPr>
          <p:cNvPr id="42" name="Title 1">
            <a:extLst>
              <a:ext uri="{FF2B5EF4-FFF2-40B4-BE49-F238E27FC236}">
                <a16:creationId xmlns:a16="http://schemas.microsoft.com/office/drawing/2014/main" id="{2D1B7209-1155-F494-E21B-665AEA105BCC}"/>
              </a:ext>
            </a:extLst>
          </p:cNvPr>
          <p:cNvSpPr>
            <a:spLocks noGrp="1"/>
          </p:cNvSpPr>
          <p:nvPr>
            <p:ph type="title"/>
          </p:nvPr>
        </p:nvSpPr>
        <p:spPr>
          <a:xfrm>
            <a:off x="838200" y="365125"/>
            <a:ext cx="10515600" cy="1325563"/>
          </a:xfrm>
        </p:spPr>
        <p:txBody>
          <a:bodyPr/>
          <a:lstStyle/>
          <a:p>
            <a:r>
              <a:rPr lang="en-US" dirty="0"/>
              <a:t>Quantum Certified Deletion</a:t>
            </a:r>
          </a:p>
        </p:txBody>
      </p:sp>
    </p:spTree>
    <p:extLst>
      <p:ext uri="{BB962C8B-B14F-4D97-AF65-F5344CB8AC3E}">
        <p14:creationId xmlns:p14="http://schemas.microsoft.com/office/powerpoint/2010/main" val="945278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3993E-90FD-1FE9-00AE-8D7E4D1BA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A1116-76A0-5529-640F-97F168DEAD64}"/>
              </a:ext>
            </a:extLst>
          </p:cNvPr>
          <p:cNvSpPr>
            <a:spLocks noGrp="1"/>
          </p:cNvSpPr>
          <p:nvPr>
            <p:ph type="title"/>
          </p:nvPr>
        </p:nvSpPr>
        <p:spPr/>
        <p:txBody>
          <a:bodyPr/>
          <a:lstStyle/>
          <a:p>
            <a:r>
              <a:rPr lang="en-US" dirty="0"/>
              <a:t>Quantum Certified Deletion</a:t>
            </a:r>
          </a:p>
        </p:txBody>
      </p:sp>
      <p:sp>
        <p:nvSpPr>
          <p:cNvPr id="3" name="Content Placeholder 2">
            <a:extLst>
              <a:ext uri="{FF2B5EF4-FFF2-40B4-BE49-F238E27FC236}">
                <a16:creationId xmlns:a16="http://schemas.microsoft.com/office/drawing/2014/main" id="{AB213C1C-B619-20DB-CAE7-FB15E2862D54}"/>
              </a:ext>
            </a:extLst>
          </p:cNvPr>
          <p:cNvSpPr>
            <a:spLocks noGrp="1"/>
          </p:cNvSpPr>
          <p:nvPr>
            <p:ph idx="1"/>
          </p:nvPr>
        </p:nvSpPr>
        <p:spPr>
          <a:xfrm>
            <a:off x="838200" y="1825625"/>
            <a:ext cx="10834688" cy="957044"/>
          </a:xfrm>
        </p:spPr>
        <p:txBody>
          <a:bodyPr/>
          <a:lstStyle/>
          <a:p>
            <a:pPr marL="0" indent="0">
              <a:buNone/>
            </a:pPr>
            <a:r>
              <a:rPr lang="en-US" dirty="0"/>
              <a:t>Quantum mechanics also allows </a:t>
            </a:r>
            <a:r>
              <a:rPr lang="en-US" b="1" i="1" dirty="0">
                <a:solidFill>
                  <a:srgbClr val="FFC000"/>
                </a:solidFill>
              </a:rPr>
              <a:t>proving </a:t>
            </a:r>
            <a:r>
              <a:rPr lang="en-US" dirty="0"/>
              <a:t>that you deleted a piece of data.</a:t>
            </a:r>
          </a:p>
        </p:txBody>
      </p:sp>
      <p:pic>
        <p:nvPicPr>
          <p:cNvPr id="8194" name="Picture 2">
            <a:extLst>
              <a:ext uri="{FF2B5EF4-FFF2-40B4-BE49-F238E27FC236}">
                <a16:creationId xmlns:a16="http://schemas.microsoft.com/office/drawing/2014/main" id="{9F62AFB9-E572-5BEC-F8D7-8142F4AD0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0" y="4009586"/>
            <a:ext cx="2941320" cy="2357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F90366-0172-80BE-E8A8-DA572289A8D5}"/>
              </a:ext>
            </a:extLst>
          </p:cNvPr>
          <p:cNvSpPr txBox="1"/>
          <p:nvPr/>
        </p:nvSpPr>
        <p:spPr>
          <a:xfrm>
            <a:off x="8475565" y="3334317"/>
            <a:ext cx="2815150" cy="646331"/>
          </a:xfrm>
          <a:prstGeom prst="rect">
            <a:avLst/>
          </a:prstGeom>
          <a:noFill/>
        </p:spPr>
        <p:txBody>
          <a:bodyPr wrap="square" rtlCol="0">
            <a:spAutoFit/>
          </a:bodyPr>
          <a:lstStyle/>
          <a:p>
            <a:pPr algn="ctr"/>
            <a:r>
              <a:rPr lang="en-US" dirty="0"/>
              <a:t>Prof. James </a:t>
            </a:r>
            <a:r>
              <a:rPr lang="en-US" dirty="0" err="1"/>
              <a:t>Bartusek</a:t>
            </a:r>
            <a:br>
              <a:rPr lang="en-US" dirty="0"/>
            </a:br>
            <a:r>
              <a:rPr lang="en-US" dirty="0"/>
              <a:t>Columbia Computer Science</a:t>
            </a:r>
          </a:p>
        </p:txBody>
      </p:sp>
      <p:sp>
        <p:nvSpPr>
          <p:cNvPr id="5" name="Content Placeholder 2">
            <a:extLst>
              <a:ext uri="{FF2B5EF4-FFF2-40B4-BE49-F238E27FC236}">
                <a16:creationId xmlns:a16="http://schemas.microsoft.com/office/drawing/2014/main" id="{F63CF4BD-C27F-35FD-50E7-96B81D6CB14B}"/>
              </a:ext>
            </a:extLst>
          </p:cNvPr>
          <p:cNvSpPr txBox="1">
            <a:spLocks/>
          </p:cNvSpPr>
          <p:nvPr/>
        </p:nvSpPr>
        <p:spPr>
          <a:xfrm>
            <a:off x="838200" y="2595401"/>
            <a:ext cx="8948738" cy="644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Use case: enforce “Right to be forgotten” GDPR policy in EU.</a:t>
            </a:r>
          </a:p>
        </p:txBody>
      </p:sp>
      <p:sp>
        <p:nvSpPr>
          <p:cNvPr id="60" name="Content Placeholder 2">
            <a:extLst>
              <a:ext uri="{FF2B5EF4-FFF2-40B4-BE49-F238E27FC236}">
                <a16:creationId xmlns:a16="http://schemas.microsoft.com/office/drawing/2014/main" id="{A8A55B90-93A6-3899-9B03-6AC50EC9335B}"/>
              </a:ext>
            </a:extLst>
          </p:cNvPr>
          <p:cNvSpPr txBox="1">
            <a:spLocks/>
          </p:cNvSpPr>
          <p:nvPr/>
        </p:nvSpPr>
        <p:spPr>
          <a:xfrm>
            <a:off x="838200" y="4135015"/>
            <a:ext cx="8948738" cy="2357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err="1"/>
              <a:t>Bartusek</a:t>
            </a:r>
            <a:r>
              <a:rPr lang="en-US" dirty="0"/>
              <a:t>: many different cryptosystems can be </a:t>
            </a:r>
            <a:br>
              <a:rPr lang="en-US" dirty="0"/>
            </a:br>
            <a:r>
              <a:rPr lang="en-US" dirty="0"/>
              <a:t>“upgraded” to support certified deletion!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Example: certified deletion of </a:t>
            </a:r>
            <a:r>
              <a:rPr lang="en-US" b="1" i="1" dirty="0">
                <a:solidFill>
                  <a:srgbClr val="00B0F0"/>
                </a:solidFill>
              </a:rPr>
              <a:t>software</a:t>
            </a:r>
            <a:r>
              <a:rPr lang="en-US" dirty="0"/>
              <a:t>.</a:t>
            </a:r>
          </a:p>
        </p:txBody>
      </p:sp>
    </p:spTree>
    <p:extLst>
      <p:ext uri="{BB962C8B-B14F-4D97-AF65-F5344CB8AC3E}">
        <p14:creationId xmlns:p14="http://schemas.microsoft.com/office/powerpoint/2010/main" val="1893562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Interstellar's fake black holes are helping actual scientific research |  The Verge">
            <a:extLst>
              <a:ext uri="{FF2B5EF4-FFF2-40B4-BE49-F238E27FC236}">
                <a16:creationId xmlns:a16="http://schemas.microsoft.com/office/drawing/2014/main" id="{BC0B1D3A-791D-7F0D-4EF9-2B2B9C241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61" b="4722"/>
          <a:stretch/>
        </p:blipFill>
        <p:spPr bwMode="auto">
          <a:xfrm>
            <a:off x="7051675" y="986631"/>
            <a:ext cx="5140325" cy="3014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8B153E-00B4-13DE-A0C5-96B5BE378CE1}"/>
              </a:ext>
            </a:extLst>
          </p:cNvPr>
          <p:cNvSpPr>
            <a:spLocks noGrp="1"/>
          </p:cNvSpPr>
          <p:nvPr>
            <p:ph type="title"/>
          </p:nvPr>
        </p:nvSpPr>
        <p:spPr>
          <a:xfrm>
            <a:off x="838199" y="365125"/>
            <a:ext cx="11077135" cy="1325563"/>
          </a:xfrm>
        </p:spPr>
        <p:txBody>
          <a:bodyPr/>
          <a:lstStyle/>
          <a:p>
            <a:r>
              <a:rPr lang="en-US" dirty="0"/>
              <a:t>Quantum Cryptography and the</a:t>
            </a:r>
            <a:br>
              <a:rPr lang="en-US" dirty="0"/>
            </a:br>
            <a:r>
              <a:rPr lang="en-US" dirty="0"/>
              <a:t>Black Hole Information Paradox</a:t>
            </a:r>
          </a:p>
        </p:txBody>
      </p:sp>
      <p:sp>
        <p:nvSpPr>
          <p:cNvPr id="3" name="Content Placeholder 2">
            <a:extLst>
              <a:ext uri="{FF2B5EF4-FFF2-40B4-BE49-F238E27FC236}">
                <a16:creationId xmlns:a16="http://schemas.microsoft.com/office/drawing/2014/main" id="{0F50897B-C463-B62E-526C-16D835572F64}"/>
              </a:ext>
            </a:extLst>
          </p:cNvPr>
          <p:cNvSpPr>
            <a:spLocks noGrp="1"/>
          </p:cNvSpPr>
          <p:nvPr>
            <p:ph idx="1"/>
          </p:nvPr>
        </p:nvSpPr>
        <p:spPr>
          <a:xfrm>
            <a:off x="838199" y="1947068"/>
            <a:ext cx="6062663" cy="1473201"/>
          </a:xfrm>
        </p:spPr>
        <p:txBody>
          <a:bodyPr/>
          <a:lstStyle/>
          <a:p>
            <a:pPr marL="0" indent="0">
              <a:buNone/>
            </a:pPr>
            <a:r>
              <a:rPr lang="en-US" dirty="0"/>
              <a:t>Black holes: regions of spacetime</a:t>
            </a:r>
            <a:br>
              <a:rPr lang="en-US" dirty="0"/>
            </a:br>
            <a:r>
              <a:rPr lang="en-US" dirty="0"/>
              <a:t>so dense that no matter, no light, </a:t>
            </a:r>
            <a:br>
              <a:rPr lang="en-US" dirty="0"/>
            </a:br>
            <a:r>
              <a:rPr lang="en-US" dirty="0"/>
              <a:t>no information can escape.</a:t>
            </a:r>
          </a:p>
        </p:txBody>
      </p:sp>
      <p:pic>
        <p:nvPicPr>
          <p:cNvPr id="26630" name="Picture 6" descr="Stephen Hawking - Wikipedia">
            <a:extLst>
              <a:ext uri="{FF2B5EF4-FFF2-40B4-BE49-F238E27FC236}">
                <a16:creationId xmlns:a16="http://schemas.microsoft.com/office/drawing/2014/main" id="{63502D31-9673-7105-58BB-1DB6D4F8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015411" y="4001294"/>
            <a:ext cx="1908175" cy="265260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5A0C5DE-EFB5-A471-4A0B-C6F76DDAF296}"/>
              </a:ext>
            </a:extLst>
          </p:cNvPr>
          <p:cNvSpPr txBox="1">
            <a:spLocks/>
          </p:cNvSpPr>
          <p:nvPr/>
        </p:nvSpPr>
        <p:spPr>
          <a:xfrm>
            <a:off x="838200" y="3696205"/>
            <a:ext cx="6908797"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…or can it? Stephen Hawking discovered that black holes slowly leak radiation and eventually evaporate. </a:t>
            </a:r>
          </a:p>
        </p:txBody>
      </p:sp>
      <p:sp>
        <p:nvSpPr>
          <p:cNvPr id="5" name="Content Placeholder 2">
            <a:extLst>
              <a:ext uri="{FF2B5EF4-FFF2-40B4-BE49-F238E27FC236}">
                <a16:creationId xmlns:a16="http://schemas.microsoft.com/office/drawing/2014/main" id="{75936AD3-F1AC-B077-DE2B-CF94376D7ED7}"/>
              </a:ext>
            </a:extLst>
          </p:cNvPr>
          <p:cNvSpPr txBox="1">
            <a:spLocks/>
          </p:cNvSpPr>
          <p:nvPr/>
        </p:nvSpPr>
        <p:spPr>
          <a:xfrm>
            <a:off x="838199" y="5408324"/>
            <a:ext cx="8177212" cy="1084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General relativity: information </a:t>
            </a:r>
            <a:r>
              <a:rPr lang="en-US" b="1" i="1" dirty="0">
                <a:solidFill>
                  <a:srgbClr val="FF0000"/>
                </a:solidFill>
              </a:rPr>
              <a:t>destroyed</a:t>
            </a:r>
            <a:r>
              <a:rPr lang="en-US" dirty="0"/>
              <a:t>.</a:t>
            </a:r>
          </a:p>
          <a:p>
            <a:pPr marL="0" indent="0">
              <a:buFont typeface="Arial" panose="020B0604020202020204" pitchFamily="34" charset="0"/>
              <a:buNone/>
            </a:pPr>
            <a:r>
              <a:rPr lang="en-US" dirty="0"/>
              <a:t>Quantum mechanics: information </a:t>
            </a:r>
            <a:r>
              <a:rPr lang="en-US" b="1" i="1" dirty="0">
                <a:solidFill>
                  <a:srgbClr val="92D050"/>
                </a:solidFill>
              </a:rPr>
              <a:t>preserved</a:t>
            </a:r>
            <a:r>
              <a:rPr lang="en-US" dirty="0"/>
              <a:t>.</a:t>
            </a:r>
          </a:p>
        </p:txBody>
      </p:sp>
    </p:spTree>
    <p:extLst>
      <p:ext uri="{BB962C8B-B14F-4D97-AF65-F5344CB8AC3E}">
        <p14:creationId xmlns:p14="http://schemas.microsoft.com/office/powerpoint/2010/main" val="10596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A9F2-BC26-642D-BF38-96DF2CA8A532}"/>
            </a:ext>
          </a:extLst>
        </p:cNvPr>
        <p:cNvGrpSpPr/>
        <p:nvPr/>
      </p:nvGrpSpPr>
      <p:grpSpPr>
        <a:xfrm>
          <a:off x="0" y="0"/>
          <a:ext cx="0" cy="0"/>
          <a:chOff x="0" y="0"/>
          <a:chExt cx="0" cy="0"/>
        </a:xfrm>
      </p:grpSpPr>
      <p:pic>
        <p:nvPicPr>
          <p:cNvPr id="28676" name="Picture 4" descr="Green Digital Bits Composed By Binary Stock Illustration 1967226142 |  Shutterstock">
            <a:extLst>
              <a:ext uri="{FF2B5EF4-FFF2-40B4-BE49-F238E27FC236}">
                <a16:creationId xmlns:a16="http://schemas.microsoft.com/office/drawing/2014/main" id="{CB41F421-603E-C0AB-0AA3-3B6F1038F79E}"/>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b="12199"/>
          <a:stretch/>
        </p:blipFill>
        <p:spPr bwMode="auto">
          <a:xfrm>
            <a:off x="6900861" y="840779"/>
            <a:ext cx="5291139" cy="312221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nterstellar's fake black holes are helping actual scientific research |  The Verge">
            <a:extLst>
              <a:ext uri="{FF2B5EF4-FFF2-40B4-BE49-F238E27FC236}">
                <a16:creationId xmlns:a16="http://schemas.microsoft.com/office/drawing/2014/main" id="{95F8CC37-8B8C-6134-33DC-3EEB038659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014" b="88416" l="3864" r="99205">
                        <a14:foregroundMark x1="9886" y1="50596" x2="32727" y2="50256"/>
                        <a14:foregroundMark x1="32727" y1="50256" x2="42727" y2="46167"/>
                        <a14:foregroundMark x1="42727" y1="46167" x2="28864" y2="39864"/>
                        <a14:foregroundMark x1="28864" y1="39864" x2="17841" y2="42078"/>
                        <a14:foregroundMark x1="17841" y1="42078" x2="52955" y2="9029"/>
                        <a14:foregroundMark x1="52955" y1="9029" x2="49886" y2="24191"/>
                        <a14:foregroundMark x1="49886" y1="24191" x2="59205" y2="23680"/>
                        <a14:foregroundMark x1="59205" y1="23680" x2="49886" y2="20102"/>
                        <a14:foregroundMark x1="49886" y1="20102" x2="37045" y2="34242"/>
                        <a14:foregroundMark x1="37045" y1="34242" x2="31250" y2="51448"/>
                        <a14:foregroundMark x1="31250" y1="51448" x2="42841" y2="51448"/>
                        <a14:foregroundMark x1="42841" y1="51448" x2="51250" y2="40545"/>
                        <a14:foregroundMark x1="51250" y1="40545" x2="32841" y2="69336"/>
                        <a14:foregroundMark x1="32841" y1="69336" x2="46818" y2="69506"/>
                        <a14:foregroundMark x1="46818" y1="69506" x2="67727" y2="25554"/>
                        <a14:foregroundMark x1="67727" y1="25554" x2="56591" y2="31346"/>
                        <a14:foregroundMark x1="56591" y1="31346" x2="47841" y2="57581"/>
                        <a14:foregroundMark x1="47841" y1="57581" x2="46818" y2="73595"/>
                        <a14:foregroundMark x1="46818" y1="73595" x2="63182" y2="61158"/>
                        <a14:foregroundMark x1="63182" y1="61158" x2="71250" y2="26917"/>
                        <a14:foregroundMark x1="71250" y1="26917" x2="71023" y2="9199"/>
                        <a14:foregroundMark x1="71023" y1="9199" x2="61250" y2="11925"/>
                        <a14:foregroundMark x1="61250" y1="11925" x2="52159" y2="34923"/>
                        <a14:foregroundMark x1="52159" y1="34923" x2="50682" y2="55877"/>
                        <a14:foregroundMark x1="50682" y1="55877" x2="61023" y2="62862"/>
                        <a14:foregroundMark x1="61023" y1="62862" x2="66250" y2="47700"/>
                        <a14:foregroundMark x1="66250" y1="47700" x2="50795" y2="68654"/>
                        <a14:foregroundMark x1="50795" y1="68654" x2="49886" y2="83475"/>
                        <a14:foregroundMark x1="49886" y1="83475" x2="60227" y2="88416"/>
                        <a14:foregroundMark x1="60227" y1="88416" x2="67955" y2="56729"/>
                        <a14:foregroundMark x1="67955" y1="56729" x2="70227" y2="71550"/>
                        <a14:foregroundMark x1="70227" y1="71550" x2="79432" y2="46337"/>
                        <a14:foregroundMark x1="79432" y1="46337" x2="97159" y2="54855"/>
                        <a14:foregroundMark x1="53182" y1="43952" x2="57955" y2="27939"/>
                        <a14:foregroundMark x1="57955" y1="27939" x2="50114" y2="43271"/>
                        <a14:foregroundMark x1="50114" y1="43271" x2="40000" y2="46508"/>
                        <a14:foregroundMark x1="40000" y1="46508" x2="43636" y2="62181"/>
                        <a14:foregroundMark x1="43636" y1="62181" x2="55227" y2="48722"/>
                        <a14:foregroundMark x1="55227" y1="48722" x2="44091" y2="57070"/>
                        <a14:foregroundMark x1="44091" y1="57070" x2="49318" y2="29302"/>
                        <a14:foregroundMark x1="49318" y1="29302" x2="43182" y2="43271"/>
                        <a14:foregroundMark x1="43182" y1="43271" x2="45000" y2="62862"/>
                        <a14:foregroundMark x1="45000" y1="62862" x2="56136" y2="71210"/>
                        <a14:foregroundMark x1="56136" y1="71210" x2="59318" y2="54685"/>
                        <a14:foregroundMark x1="59318" y1="54685" x2="50227" y2="51107"/>
                        <a14:foregroundMark x1="50227" y1="51107" x2="41136" y2="63032"/>
                        <a14:foregroundMark x1="41136" y1="63032" x2="55455" y2="83305"/>
                        <a14:foregroundMark x1="55455" y1="83305" x2="66818" y2="76150"/>
                        <a14:foregroundMark x1="66818" y1="76150" x2="72045" y2="59284"/>
                        <a14:foregroundMark x1="72045" y1="59284" x2="71591" y2="44123"/>
                        <a14:foregroundMark x1="71591" y1="44123" x2="61364" y2="41908"/>
                        <a14:foregroundMark x1="61364" y1="41908" x2="50341" y2="46167"/>
                        <a14:foregroundMark x1="50341" y1="46167" x2="53182" y2="66780"/>
                        <a14:foregroundMark x1="53182" y1="66780" x2="61250" y2="44634"/>
                        <a14:foregroundMark x1="61250" y1="44634" x2="61477" y2="17376"/>
                        <a14:foregroundMark x1="61477" y1="17376" x2="45682" y2="24191"/>
                        <a14:foregroundMark x1="45682" y1="24191" x2="43636" y2="40545"/>
                        <a14:foregroundMark x1="43636" y1="40545" x2="53182" y2="54174"/>
                        <a14:foregroundMark x1="53182" y1="54174" x2="60795" y2="45656"/>
                        <a14:foregroundMark x1="60795" y1="45656" x2="44773" y2="42930"/>
                        <a14:foregroundMark x1="44773" y1="42930" x2="41818" y2="60477"/>
                        <a14:foregroundMark x1="41818" y1="60477" x2="58636" y2="67973"/>
                        <a14:foregroundMark x1="58636" y1="67973" x2="61932" y2="42589"/>
                        <a14:foregroundMark x1="61932" y1="42589" x2="47500" y2="56218"/>
                        <a14:foregroundMark x1="47500" y1="56218" x2="51250" y2="75980"/>
                        <a14:foregroundMark x1="51250" y1="75980" x2="61705" y2="60647"/>
                        <a14:foregroundMark x1="61705" y1="60647" x2="58636" y2="47359"/>
                        <a14:foregroundMark x1="58636" y1="47359" x2="46705" y2="51448"/>
                        <a14:foregroundMark x1="46705" y1="51448" x2="45682" y2="52811"/>
                        <a14:foregroundMark x1="49886" y1="40716" x2="49886" y2="40716"/>
                        <a14:foregroundMark x1="49545" y1="40716" x2="49545" y2="40716"/>
                        <a14:foregroundMark x1="49545" y1="40716" x2="49545" y2="40716"/>
                        <a14:foregroundMark x1="49545" y1="40716" x2="49545" y2="40716"/>
                        <a14:foregroundMark x1="74659" y1="31005" x2="74659" y2="31005"/>
                        <a14:foregroundMark x1="74886" y1="31005" x2="74886" y2="31005"/>
                        <a14:foregroundMark x1="74886" y1="31005" x2="74886" y2="31005"/>
                        <a14:foregroundMark x1="76023" y1="31857" x2="76023" y2="31857"/>
                        <a14:foregroundMark x1="76250" y1="32368" x2="76250" y2="32368"/>
                        <a14:foregroundMark x1="87159" y1="41056" x2="87159" y2="41056"/>
                        <a14:foregroundMark x1="87159" y1="45656" x2="87159" y2="45656"/>
                        <a14:foregroundMark x1="87159" y1="45656" x2="87159" y2="45656"/>
                        <a14:foregroundMark x1="98295" y1="49404" x2="98295" y2="49404"/>
                        <a14:foregroundMark x1="96591" y1="49404" x2="96591" y2="49404"/>
                        <a14:foregroundMark x1="96591" y1="49404" x2="96591" y2="49404"/>
                        <a14:foregroundMark x1="7386" y1="50596" x2="7386" y2="50596"/>
                        <a14:foregroundMark x1="7386" y1="51107" x2="7386" y2="51107"/>
                        <a14:foregroundMark x1="7386" y1="51107" x2="7386" y2="51107"/>
                        <a14:foregroundMark x1="3977" y1="55196" x2="3977" y2="55196"/>
                        <a14:foregroundMark x1="3977" y1="55196" x2="3977" y2="55196"/>
                        <a14:foregroundMark x1="32045" y1="70698" x2="32045" y2="70698"/>
                        <a14:foregroundMark x1="32045" y1="70698" x2="32045" y2="70698"/>
                        <a14:foregroundMark x1="32045" y1="70698" x2="32045" y2="70698"/>
                        <a14:foregroundMark x1="83523" y1="42760" x2="83523" y2="42760"/>
                        <a14:foregroundMark x1="83523" y1="42760" x2="83523" y2="42760"/>
                        <a14:foregroundMark x1="86818" y1="44463" x2="86818" y2="44463"/>
                        <a14:foregroundMark x1="86818" y1="44463" x2="76818" y2="30664"/>
                        <a14:foregroundMark x1="76818" y1="30664" x2="90455" y2="49915"/>
                        <a14:foregroundMark x1="90455" y1="49915" x2="99318" y2="54855"/>
                        <a14:foregroundMark x1="99318" y1="54855" x2="99318" y2="54855"/>
                        <a14:foregroundMark x1="86023" y1="47359" x2="75682" y2="44634"/>
                        <a14:foregroundMark x1="75682" y1="44634" x2="95909" y2="48552"/>
                        <a14:foregroundMark x1="95909" y1="48552" x2="83977" y2="36968"/>
                        <a14:foregroundMark x1="83977" y1="36968" x2="71591" y2="31005"/>
                        <a14:foregroundMark x1="71591" y1="31005" x2="81818" y2="33731"/>
                        <a14:foregroundMark x1="81818" y1="33731" x2="70682" y2="25554"/>
                        <a14:foregroundMark x1="70682" y1="25554" x2="95000" y2="43612"/>
                        <a14:foregroundMark x1="95000" y1="43612" x2="83864" y2="39353"/>
                        <a14:foregroundMark x1="83864" y1="39353" x2="93182" y2="44293"/>
                        <a14:foregroundMark x1="93182" y1="44293" x2="92159" y2="43952"/>
                        <a14:foregroundMark x1="85682" y1="41567" x2="45000" y2="35264"/>
                        <a14:foregroundMark x1="45000" y1="35264" x2="54545" y2="42078"/>
                        <a14:foregroundMark x1="54545" y1="42078" x2="38636" y2="39523"/>
                        <a14:foregroundMark x1="38636" y1="39523" x2="32386" y2="51959"/>
                        <a14:foregroundMark x1="32386" y1="51959" x2="34318" y2="70528"/>
                        <a14:foregroundMark x1="34318" y1="70528" x2="44432" y2="80068"/>
                        <a14:foregroundMark x1="44432" y1="80068" x2="55227" y2="80920"/>
                        <a14:foregroundMark x1="55227" y1="80920" x2="72614" y2="65077"/>
                        <a14:foregroundMark x1="72614" y1="65077" x2="70341" y2="82964"/>
                        <a14:foregroundMark x1="70341" y1="82964" x2="57614" y2="89779"/>
                        <a14:foregroundMark x1="57614" y1="89779" x2="45000" y2="89097"/>
                        <a14:foregroundMark x1="45000" y1="89097" x2="54773" y2="87734"/>
                        <a14:foregroundMark x1="54773" y1="87734" x2="67955" y2="88075"/>
                        <a14:foregroundMark x1="67955" y1="88075" x2="80000" y2="85690"/>
                        <a14:foregroundMark x1="80000" y1="85690" x2="79205" y2="68825"/>
                        <a14:foregroundMark x1="79205" y1="68825" x2="86250" y2="57070"/>
                        <a14:foregroundMark x1="86250" y1="57070" x2="96477" y2="55366"/>
                        <a14:foregroundMark x1="96477" y1="55366" x2="81818" y2="56559"/>
                        <a14:foregroundMark x1="69886" y1="81942" x2="58977" y2="82283"/>
                        <a14:foregroundMark x1="58977" y1="82283" x2="41023" y2="67462"/>
                        <a14:foregroundMark x1="41023" y1="67462" x2="33750" y2="78365"/>
                        <a14:foregroundMark x1="33750" y1="78365" x2="41477" y2="88416"/>
                        <a14:foregroundMark x1="41477" y1="88416" x2="37727" y2="73595"/>
                        <a14:foregroundMark x1="37727" y1="73595" x2="27045" y2="57240"/>
                        <a14:foregroundMark x1="27045" y1="57240" x2="4886" y2="53322"/>
                        <a14:foregroundMark x1="4886" y1="53322" x2="18523" y2="56899"/>
                        <a14:foregroundMark x1="18523" y1="56899" x2="27841" y2="55196"/>
                        <a14:foregroundMark x1="27841" y1="55196" x2="13750" y2="55707"/>
                      </a14:backgroundRemoval>
                    </a14:imgEffect>
                  </a14:imgLayer>
                </a14:imgProps>
              </a:ext>
              <a:ext uri="{28A0092B-C50C-407E-A947-70E740481C1C}">
                <a14:useLocalDpi xmlns:a14="http://schemas.microsoft.com/office/drawing/2010/main" val="0"/>
              </a:ext>
            </a:extLst>
          </a:blip>
          <a:srcRect t="7361" b="4722"/>
          <a:stretch/>
        </p:blipFill>
        <p:spPr bwMode="auto">
          <a:xfrm>
            <a:off x="7051675" y="986631"/>
            <a:ext cx="5140325" cy="3014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AA496C-311F-95C6-95F4-D742724670B1}"/>
              </a:ext>
            </a:extLst>
          </p:cNvPr>
          <p:cNvSpPr>
            <a:spLocks noGrp="1"/>
          </p:cNvSpPr>
          <p:nvPr>
            <p:ph type="title"/>
          </p:nvPr>
        </p:nvSpPr>
        <p:spPr>
          <a:xfrm>
            <a:off x="838199" y="365125"/>
            <a:ext cx="11077135" cy="1325563"/>
          </a:xfrm>
        </p:spPr>
        <p:txBody>
          <a:bodyPr/>
          <a:lstStyle/>
          <a:p>
            <a:r>
              <a:rPr lang="en-US" dirty="0"/>
              <a:t>Quantum Cryptography and the</a:t>
            </a:r>
            <a:br>
              <a:rPr lang="en-US" dirty="0"/>
            </a:br>
            <a:r>
              <a:rPr lang="en-US" dirty="0"/>
              <a:t>Black Hole Information Paradox</a:t>
            </a:r>
          </a:p>
        </p:txBody>
      </p:sp>
      <p:sp>
        <p:nvSpPr>
          <p:cNvPr id="3" name="Content Placeholder 2">
            <a:extLst>
              <a:ext uri="{FF2B5EF4-FFF2-40B4-BE49-F238E27FC236}">
                <a16:creationId xmlns:a16="http://schemas.microsoft.com/office/drawing/2014/main" id="{E1F34986-1900-9D34-2B75-A31B5A34E443}"/>
              </a:ext>
            </a:extLst>
          </p:cNvPr>
          <p:cNvSpPr>
            <a:spLocks noGrp="1"/>
          </p:cNvSpPr>
          <p:nvPr>
            <p:ph idx="1"/>
          </p:nvPr>
        </p:nvSpPr>
        <p:spPr>
          <a:xfrm>
            <a:off x="838198" y="1968105"/>
            <a:ext cx="6062663" cy="1760934"/>
          </a:xfrm>
        </p:spPr>
        <p:txBody>
          <a:bodyPr>
            <a:normAutofit/>
          </a:bodyPr>
          <a:lstStyle/>
          <a:p>
            <a:pPr marL="0" indent="0">
              <a:buNone/>
            </a:pPr>
            <a:r>
              <a:rPr lang="en-US" dirty="0"/>
              <a:t>Decades of incomplete solutions of the black hole information paradox. </a:t>
            </a:r>
            <a:br>
              <a:rPr lang="en-US" dirty="0"/>
            </a:br>
            <a:r>
              <a:rPr lang="en-US" dirty="0"/>
              <a:t>It must eventually be resolved by any</a:t>
            </a:r>
            <a:br>
              <a:rPr lang="en-US" dirty="0"/>
            </a:br>
            <a:r>
              <a:rPr lang="en-US" dirty="0"/>
              <a:t>theory of quantum gravity! </a:t>
            </a:r>
          </a:p>
        </p:txBody>
      </p:sp>
      <p:sp>
        <p:nvSpPr>
          <p:cNvPr id="4" name="Content Placeholder 2">
            <a:extLst>
              <a:ext uri="{FF2B5EF4-FFF2-40B4-BE49-F238E27FC236}">
                <a16:creationId xmlns:a16="http://schemas.microsoft.com/office/drawing/2014/main" id="{44CBE58F-C881-AF7A-102F-3E6A9034A62B}"/>
              </a:ext>
            </a:extLst>
          </p:cNvPr>
          <p:cNvSpPr txBox="1">
            <a:spLocks/>
          </p:cNvSpPr>
          <p:nvPr/>
        </p:nvSpPr>
        <p:spPr>
          <a:xfrm>
            <a:off x="838198" y="4440238"/>
            <a:ext cx="10820402" cy="1870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Daniel Harlow and Patrick Hayden (2013): </a:t>
            </a:r>
            <a:br>
              <a:rPr lang="en-US" dirty="0"/>
            </a:br>
            <a:r>
              <a:rPr lang="en-US" dirty="0"/>
              <a:t>Hawking radiation is </a:t>
            </a:r>
            <a:r>
              <a:rPr lang="en-US" b="1" i="1" dirty="0">
                <a:solidFill>
                  <a:srgbClr val="FFC000"/>
                </a:solidFill>
              </a:rPr>
              <a:t>encrypted information </a:t>
            </a:r>
            <a:r>
              <a:rPr lang="en-US" dirty="0"/>
              <a:t>that cannot be quickly decrypted by a quantum computer. The apparent destruction of information is a </a:t>
            </a:r>
            <a:r>
              <a:rPr lang="en-US" b="1" i="1" dirty="0">
                <a:solidFill>
                  <a:srgbClr val="FFC000"/>
                </a:solidFill>
              </a:rPr>
              <a:t>quantum cryptographic</a:t>
            </a:r>
            <a:r>
              <a:rPr lang="en-US" dirty="0"/>
              <a:t> phenomenon.</a:t>
            </a:r>
          </a:p>
        </p:txBody>
      </p:sp>
      <p:pic>
        <p:nvPicPr>
          <p:cNvPr id="28678" name="Picture 6" descr="Encryption Lock Quantum Computer Color Icon Stock Vector (Royalty Free)  2669429351 | Shutterstock">
            <a:extLst>
              <a:ext uri="{FF2B5EF4-FFF2-40B4-BE49-F238E27FC236}">
                <a16:creationId xmlns:a16="http://schemas.microsoft.com/office/drawing/2014/main" id="{E7093C0D-E93E-C675-80B7-FA1BEB71EE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5625" t="5218" r="25625" b="14983"/>
          <a:stretch/>
        </p:blipFill>
        <p:spPr bwMode="auto">
          <a:xfrm>
            <a:off x="6712620" y="3204172"/>
            <a:ext cx="678109" cy="119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28676"/>
                                        </p:tgtEl>
                                        <p:attrNameLst>
                                          <p:attrName>style.visibility</p:attrName>
                                        </p:attrNameLst>
                                      </p:cBhvr>
                                      <p:to>
                                        <p:strVal val="visible"/>
                                      </p:to>
                                    </p:set>
                                    <p:anim calcmode="lin" valueType="num">
                                      <p:cBhvr>
                                        <p:cTn id="11" dur="500" fill="hold"/>
                                        <p:tgtEl>
                                          <p:spTgt spid="28676"/>
                                        </p:tgtEl>
                                        <p:attrNameLst>
                                          <p:attrName>ppt_w</p:attrName>
                                        </p:attrNameLst>
                                      </p:cBhvr>
                                      <p:tavLst>
                                        <p:tav tm="0">
                                          <p:val>
                                            <p:fltVal val="0"/>
                                          </p:val>
                                        </p:tav>
                                        <p:tav tm="100000">
                                          <p:val>
                                            <p:strVal val="#ppt_w"/>
                                          </p:val>
                                        </p:tav>
                                      </p:tavLst>
                                    </p:anim>
                                    <p:anim calcmode="lin" valueType="num">
                                      <p:cBhvr>
                                        <p:cTn id="12" dur="500" fill="hold"/>
                                        <p:tgtEl>
                                          <p:spTgt spid="28676"/>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8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1A548B-A5FC-5749-FB04-8B3E3E166130}"/>
              </a:ext>
            </a:extLst>
          </p:cNvPr>
          <p:cNvSpPr>
            <a:spLocks noGrp="1"/>
          </p:cNvSpPr>
          <p:nvPr>
            <p:ph idx="1"/>
          </p:nvPr>
        </p:nvSpPr>
        <p:spPr>
          <a:xfrm>
            <a:off x="838200" y="1082671"/>
            <a:ext cx="10515600" cy="1060450"/>
          </a:xfrm>
        </p:spPr>
        <p:txBody>
          <a:bodyPr/>
          <a:lstStyle/>
          <a:p>
            <a:pPr marL="0" indent="0">
              <a:buNone/>
            </a:pPr>
            <a:r>
              <a:rPr lang="en-US" dirty="0"/>
              <a:t>Quantum Cryptography began as a daring leap of creativity by</a:t>
            </a:r>
            <a:br>
              <a:rPr lang="en-US" dirty="0"/>
            </a:br>
            <a:r>
              <a:rPr lang="en-US" dirty="0"/>
              <a:t>Stephen Wiesner at Columbia University in 1960s.</a:t>
            </a:r>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16B0927E-CA28-DFA7-77EA-FE03E9D40937}"/>
              </a:ext>
            </a:extLst>
          </p:cNvPr>
          <p:cNvSpPr txBox="1"/>
          <p:nvPr/>
        </p:nvSpPr>
        <p:spPr>
          <a:xfrm>
            <a:off x="838200" y="2228848"/>
            <a:ext cx="10515600" cy="1815882"/>
          </a:xfrm>
          <a:prstGeom prst="rect">
            <a:avLst/>
          </a:prstGeom>
          <a:noFill/>
        </p:spPr>
        <p:txBody>
          <a:bodyPr wrap="square">
            <a:spAutoFit/>
          </a:bodyPr>
          <a:lstStyle/>
          <a:p>
            <a:pPr marL="0" indent="0">
              <a:buNone/>
            </a:pPr>
            <a:endParaRPr lang="en-US" sz="2800" dirty="0"/>
          </a:p>
          <a:p>
            <a:pPr marL="0" indent="0">
              <a:buNone/>
            </a:pPr>
            <a:r>
              <a:rPr lang="en-US" sz="2800" dirty="0"/>
              <a:t>Today, it is a fountain of astonishing ideas and connections, from unforgeable money to unclonable software to provable deletion to the inner secrets of black holes.</a:t>
            </a:r>
          </a:p>
        </p:txBody>
      </p:sp>
      <p:sp>
        <p:nvSpPr>
          <p:cNvPr id="6" name="TextBox 5">
            <a:extLst>
              <a:ext uri="{FF2B5EF4-FFF2-40B4-BE49-F238E27FC236}">
                <a16:creationId xmlns:a16="http://schemas.microsoft.com/office/drawing/2014/main" id="{4CAEBD73-308C-2C41-D22E-CF9567C492E5}"/>
              </a:ext>
            </a:extLst>
          </p:cNvPr>
          <p:cNvSpPr txBox="1"/>
          <p:nvPr/>
        </p:nvSpPr>
        <p:spPr>
          <a:xfrm>
            <a:off x="838200" y="4726207"/>
            <a:ext cx="10515600" cy="523220"/>
          </a:xfrm>
          <a:prstGeom prst="rect">
            <a:avLst/>
          </a:prstGeom>
          <a:noFill/>
        </p:spPr>
        <p:txBody>
          <a:bodyPr wrap="square">
            <a:spAutoFit/>
          </a:bodyPr>
          <a:lstStyle/>
          <a:p>
            <a:pPr marL="0" indent="0">
              <a:buNone/>
            </a:pPr>
            <a:r>
              <a:rPr lang="en-US" sz="2800" dirty="0"/>
              <a:t>The biggest surprises in quantum cryptography still lie ahead.</a:t>
            </a:r>
          </a:p>
        </p:txBody>
      </p:sp>
      <p:sp>
        <p:nvSpPr>
          <p:cNvPr id="9" name="TextBox 8">
            <a:extLst>
              <a:ext uri="{FF2B5EF4-FFF2-40B4-BE49-F238E27FC236}">
                <a16:creationId xmlns:a16="http://schemas.microsoft.com/office/drawing/2014/main" id="{EE194FC9-EEAB-A17D-9D65-72F451C1BD65}"/>
              </a:ext>
            </a:extLst>
          </p:cNvPr>
          <p:cNvSpPr txBox="1"/>
          <p:nvPr/>
        </p:nvSpPr>
        <p:spPr>
          <a:xfrm>
            <a:off x="2531268" y="5515405"/>
            <a:ext cx="7129463" cy="830997"/>
          </a:xfrm>
          <a:prstGeom prst="rect">
            <a:avLst/>
          </a:prstGeom>
          <a:noFill/>
        </p:spPr>
        <p:txBody>
          <a:bodyPr wrap="square" rtlCol="0">
            <a:spAutoFit/>
          </a:bodyPr>
          <a:lstStyle/>
          <a:p>
            <a:pPr algn="ctr"/>
            <a:r>
              <a:rPr lang="en-US" sz="4800" b="1" dirty="0">
                <a:solidFill>
                  <a:srgbClr val="00B0F0"/>
                </a:solidFill>
              </a:rPr>
              <a:t>Thank You!</a:t>
            </a:r>
          </a:p>
        </p:txBody>
      </p:sp>
    </p:spTree>
    <p:extLst>
      <p:ext uri="{BB962C8B-B14F-4D97-AF65-F5344CB8AC3E}">
        <p14:creationId xmlns:p14="http://schemas.microsoft.com/office/powerpoint/2010/main" val="19511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1963-D266-8C16-C66E-F404374B87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7117A7-0A06-B0A7-851A-64CC48256B55}"/>
              </a:ext>
            </a:extLst>
          </p:cNvPr>
          <p:cNvSpPr>
            <a:spLocks noGrp="1"/>
          </p:cNvSpPr>
          <p:nvPr>
            <p:ph idx="1"/>
          </p:nvPr>
        </p:nvSpPr>
        <p:spPr>
          <a:xfrm>
            <a:off x="634609" y="1609407"/>
            <a:ext cx="5148260" cy="614362"/>
          </a:xfrm>
        </p:spPr>
        <p:txBody>
          <a:bodyPr>
            <a:normAutofit lnSpcReduction="10000"/>
          </a:bodyPr>
          <a:lstStyle/>
          <a:p>
            <a:pPr marL="0" indent="0" algn="ctr">
              <a:buNone/>
            </a:pPr>
            <a:r>
              <a:rPr lang="en-US" sz="4000" b="1" dirty="0">
                <a:effectLst>
                  <a:glow rad="228600">
                    <a:schemeClr val="accent2">
                      <a:satMod val="175000"/>
                      <a:alpha val="40000"/>
                    </a:schemeClr>
                  </a:glow>
                </a:effectLst>
              </a:rPr>
              <a:t>Threat</a:t>
            </a:r>
          </a:p>
        </p:txBody>
      </p:sp>
      <p:cxnSp>
        <p:nvCxnSpPr>
          <p:cNvPr id="5" name="Straight Connector 4">
            <a:extLst>
              <a:ext uri="{FF2B5EF4-FFF2-40B4-BE49-F238E27FC236}">
                <a16:creationId xmlns:a16="http://schemas.microsoft.com/office/drawing/2014/main" id="{7308138C-AFC9-4BB9-CABA-900A7D0FFE8E}"/>
              </a:ext>
            </a:extLst>
          </p:cNvPr>
          <p:cNvCxnSpPr>
            <a:cxnSpLocks/>
          </p:cNvCxnSpPr>
          <p:nvPr/>
        </p:nvCxnSpPr>
        <p:spPr>
          <a:xfrm>
            <a:off x="6263640" y="1690688"/>
            <a:ext cx="0" cy="48529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AE1BF6C-C5C2-2644-37A4-D9FFBA6EF0F4}"/>
              </a:ext>
            </a:extLst>
          </p:cNvPr>
          <p:cNvSpPr>
            <a:spLocks noGrp="1"/>
          </p:cNvSpPr>
          <p:nvPr>
            <p:ph type="title"/>
          </p:nvPr>
        </p:nvSpPr>
        <p:spPr>
          <a:xfrm>
            <a:off x="838200" y="365125"/>
            <a:ext cx="10515600" cy="1325563"/>
          </a:xfrm>
        </p:spPr>
        <p:txBody>
          <a:bodyPr/>
          <a:lstStyle/>
          <a:p>
            <a:pPr algn="ctr"/>
            <a:r>
              <a:rPr lang="en-US" dirty="0"/>
              <a:t>Quantum Cryptography</a:t>
            </a:r>
          </a:p>
        </p:txBody>
      </p:sp>
      <p:pic>
        <p:nvPicPr>
          <p:cNvPr id="30730" name="Picture 10">
            <a:extLst>
              <a:ext uri="{FF2B5EF4-FFF2-40B4-BE49-F238E27FC236}">
                <a16:creationId xmlns:a16="http://schemas.microsoft.com/office/drawing/2014/main" id="{AF3BCB5E-9CF3-CF5A-980A-AA120081E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135" y="3163797"/>
            <a:ext cx="2043117" cy="1149253"/>
          </a:xfrm>
          <a:prstGeom prst="rect">
            <a:avLst/>
          </a:prstGeom>
          <a:noFill/>
          <a:extLst>
            <a:ext uri="{909E8E84-426E-40DD-AFC4-6F175D3DCCD1}">
              <a14:hiddenFill xmlns:a14="http://schemas.microsoft.com/office/drawing/2010/main">
                <a:solidFill>
                  <a:srgbClr val="FFFFFF"/>
                </a:solidFill>
              </a14:hiddenFill>
            </a:ext>
          </a:extLst>
        </p:spPr>
      </p:pic>
      <p:sp>
        <p:nvSpPr>
          <p:cNvPr id="20" name="Lightning Bolt 19">
            <a:extLst>
              <a:ext uri="{FF2B5EF4-FFF2-40B4-BE49-F238E27FC236}">
                <a16:creationId xmlns:a16="http://schemas.microsoft.com/office/drawing/2014/main" id="{F27F14A9-0CAD-9168-A31C-95FCE397A599}"/>
              </a:ext>
            </a:extLst>
          </p:cNvPr>
          <p:cNvSpPr/>
          <p:nvPr/>
        </p:nvSpPr>
        <p:spPr>
          <a:xfrm rot="2116855">
            <a:off x="3907261" y="3014417"/>
            <a:ext cx="830886" cy="1240510"/>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693D67F8-1500-FA94-3B91-629FD1801F3C}"/>
              </a:ext>
            </a:extLst>
          </p:cNvPr>
          <p:cNvSpPr txBox="1">
            <a:spLocks/>
          </p:cNvSpPr>
          <p:nvPr/>
        </p:nvSpPr>
        <p:spPr>
          <a:xfrm>
            <a:off x="6615586" y="1631633"/>
            <a:ext cx="5148260" cy="6143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effectLst>
                  <a:glow rad="101600">
                    <a:srgbClr val="92D050">
                      <a:alpha val="60000"/>
                    </a:srgbClr>
                  </a:glow>
                </a:effectLst>
              </a:rPr>
              <a:t>Possibilities</a:t>
            </a:r>
          </a:p>
        </p:txBody>
      </p:sp>
      <p:sp>
        <p:nvSpPr>
          <p:cNvPr id="22" name="TextBox 21">
            <a:extLst>
              <a:ext uri="{FF2B5EF4-FFF2-40B4-BE49-F238E27FC236}">
                <a16:creationId xmlns:a16="http://schemas.microsoft.com/office/drawing/2014/main" id="{9F934DFE-58DE-9320-A99A-2EE39F045C71}"/>
              </a:ext>
            </a:extLst>
          </p:cNvPr>
          <p:cNvSpPr txBox="1"/>
          <p:nvPr/>
        </p:nvSpPr>
        <p:spPr>
          <a:xfrm>
            <a:off x="321477" y="5092541"/>
            <a:ext cx="5774523" cy="1384995"/>
          </a:xfrm>
          <a:prstGeom prst="rect">
            <a:avLst/>
          </a:prstGeom>
          <a:noFill/>
        </p:spPr>
        <p:txBody>
          <a:bodyPr wrap="square" rtlCol="0">
            <a:spAutoFit/>
          </a:bodyPr>
          <a:lstStyle/>
          <a:p>
            <a:r>
              <a:rPr lang="en-US" sz="2800" dirty="0"/>
              <a:t>A fault-tolerant quantum computer can break RSA and other widely-used cryptosystems.</a:t>
            </a:r>
          </a:p>
        </p:txBody>
      </p:sp>
      <p:pic>
        <p:nvPicPr>
          <p:cNvPr id="30732" name="Picture 12" descr="Free Vectors | image of quantum computer">
            <a:extLst>
              <a:ext uri="{FF2B5EF4-FFF2-40B4-BE49-F238E27FC236}">
                <a16:creationId xmlns:a16="http://schemas.microsoft.com/office/drawing/2014/main" id="{0F20BCF8-7E92-33D8-567B-A65ECC5BD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32" y="2567286"/>
            <a:ext cx="2220760" cy="21347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3DD79B6-9E87-7E9E-AC8B-D4729F3CCE10}"/>
              </a:ext>
            </a:extLst>
          </p:cNvPr>
          <p:cNvSpPr txBox="1"/>
          <p:nvPr/>
        </p:nvSpPr>
        <p:spPr>
          <a:xfrm>
            <a:off x="6766127" y="2369166"/>
            <a:ext cx="4847177" cy="1384995"/>
          </a:xfrm>
          <a:prstGeom prst="rect">
            <a:avLst/>
          </a:prstGeom>
          <a:noFill/>
        </p:spPr>
        <p:txBody>
          <a:bodyPr wrap="square" rtlCol="0">
            <a:spAutoFit/>
          </a:bodyPr>
          <a:lstStyle/>
          <a:p>
            <a:r>
              <a:rPr lang="en-US" sz="2800" dirty="0"/>
              <a:t>Quantum physics enables </a:t>
            </a:r>
            <a:br>
              <a:rPr lang="en-US" sz="2800" dirty="0"/>
            </a:br>
            <a:r>
              <a:rPr lang="en-US" sz="2800" b="1" i="1" dirty="0">
                <a:solidFill>
                  <a:srgbClr val="FFC000"/>
                </a:solidFill>
              </a:rPr>
              <a:t>new forms</a:t>
            </a:r>
            <a:r>
              <a:rPr lang="en-US" sz="2800" dirty="0"/>
              <a:t> of cryptography that have no classical analogue.</a:t>
            </a:r>
          </a:p>
        </p:txBody>
      </p:sp>
      <p:sp>
        <p:nvSpPr>
          <p:cNvPr id="24" name="TextBox 23">
            <a:extLst>
              <a:ext uri="{FF2B5EF4-FFF2-40B4-BE49-F238E27FC236}">
                <a16:creationId xmlns:a16="http://schemas.microsoft.com/office/drawing/2014/main" id="{5F33EBD5-5039-DBE6-9523-A535AC2B649E}"/>
              </a:ext>
            </a:extLst>
          </p:cNvPr>
          <p:cNvSpPr txBox="1"/>
          <p:nvPr/>
        </p:nvSpPr>
        <p:spPr>
          <a:xfrm>
            <a:off x="7546652" y="3976578"/>
            <a:ext cx="3286125" cy="2246769"/>
          </a:xfrm>
          <a:prstGeom prst="rect">
            <a:avLst/>
          </a:prstGeom>
          <a:noFill/>
        </p:spPr>
        <p:txBody>
          <a:bodyPr wrap="square" rtlCol="0">
            <a:spAutoFit/>
          </a:bodyPr>
          <a:lstStyle/>
          <a:p>
            <a:pPr algn="ctr"/>
            <a:r>
              <a:rPr lang="en-US" sz="2000" b="1" i="1" dirty="0">
                <a:solidFill>
                  <a:schemeClr val="accent6">
                    <a:lumMod val="20000"/>
                    <a:lumOff val="80000"/>
                  </a:schemeClr>
                </a:solidFill>
              </a:rPr>
              <a:t>Quantum Money</a:t>
            </a:r>
          </a:p>
          <a:p>
            <a:pPr algn="ctr"/>
            <a:endParaRPr lang="en-US" sz="2000" b="1" i="1" dirty="0">
              <a:solidFill>
                <a:schemeClr val="accent6">
                  <a:lumMod val="20000"/>
                  <a:lumOff val="80000"/>
                </a:schemeClr>
              </a:solidFill>
            </a:endParaRPr>
          </a:p>
          <a:p>
            <a:pPr algn="ctr"/>
            <a:r>
              <a:rPr lang="en-US" sz="2000" b="1" i="1" dirty="0" err="1">
                <a:solidFill>
                  <a:schemeClr val="accent6">
                    <a:lumMod val="20000"/>
                    <a:lumOff val="80000"/>
                  </a:schemeClr>
                </a:solidFill>
              </a:rPr>
              <a:t>Uncopyable</a:t>
            </a:r>
            <a:r>
              <a:rPr lang="en-US" sz="2000" b="1" i="1" dirty="0">
                <a:solidFill>
                  <a:schemeClr val="accent6">
                    <a:lumMod val="20000"/>
                    <a:lumOff val="80000"/>
                  </a:schemeClr>
                </a:solidFill>
              </a:rPr>
              <a:t> Software</a:t>
            </a:r>
          </a:p>
          <a:p>
            <a:pPr algn="ctr"/>
            <a:endParaRPr lang="en-US" sz="2000" b="1" i="1" dirty="0">
              <a:solidFill>
                <a:schemeClr val="accent6">
                  <a:lumMod val="20000"/>
                  <a:lumOff val="80000"/>
                </a:schemeClr>
              </a:solidFill>
            </a:endParaRPr>
          </a:p>
          <a:p>
            <a:pPr algn="ctr"/>
            <a:r>
              <a:rPr lang="en-US" sz="2000" b="1" i="1" dirty="0">
                <a:solidFill>
                  <a:schemeClr val="accent6">
                    <a:lumMod val="20000"/>
                    <a:lumOff val="80000"/>
                  </a:schemeClr>
                </a:solidFill>
              </a:rPr>
              <a:t>Certified Deletion</a:t>
            </a:r>
          </a:p>
          <a:p>
            <a:pPr algn="ctr"/>
            <a:endParaRPr lang="en-US" sz="2000" b="1" i="1" dirty="0">
              <a:solidFill>
                <a:schemeClr val="accent6">
                  <a:lumMod val="20000"/>
                  <a:lumOff val="80000"/>
                </a:schemeClr>
              </a:solidFill>
            </a:endParaRPr>
          </a:p>
          <a:p>
            <a:pPr algn="ctr"/>
            <a:r>
              <a:rPr lang="en-US" sz="2000" b="1" i="1" dirty="0">
                <a:solidFill>
                  <a:schemeClr val="accent6">
                    <a:lumMod val="20000"/>
                    <a:lumOff val="80000"/>
                  </a:schemeClr>
                </a:solidFill>
              </a:rPr>
              <a:t>Position Verification</a:t>
            </a:r>
          </a:p>
        </p:txBody>
      </p:sp>
      <p:sp>
        <p:nvSpPr>
          <p:cNvPr id="2" name="Rectangle 1">
            <a:extLst>
              <a:ext uri="{FF2B5EF4-FFF2-40B4-BE49-F238E27FC236}">
                <a16:creationId xmlns:a16="http://schemas.microsoft.com/office/drawing/2014/main" id="{3919B326-3A85-664A-22BF-F1626F7A9E7F}"/>
              </a:ext>
            </a:extLst>
          </p:cNvPr>
          <p:cNvSpPr/>
          <p:nvPr/>
        </p:nvSpPr>
        <p:spPr>
          <a:xfrm>
            <a:off x="321477" y="1341120"/>
            <a:ext cx="5774523" cy="5318760"/>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1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C3A04-D205-C18B-6DF8-7D1C91597592}"/>
              </a:ext>
            </a:extLst>
          </p:cNvPr>
          <p:cNvSpPr>
            <a:spLocks noGrp="1"/>
          </p:cNvSpPr>
          <p:nvPr>
            <p:ph type="title"/>
          </p:nvPr>
        </p:nvSpPr>
        <p:spPr/>
        <p:txBody>
          <a:bodyPr/>
          <a:lstStyle/>
          <a:p>
            <a:r>
              <a:rPr lang="en-US" dirty="0"/>
              <a:t>Origins</a:t>
            </a:r>
          </a:p>
        </p:txBody>
      </p:sp>
      <p:sp>
        <p:nvSpPr>
          <p:cNvPr id="5" name="Text Placeholder 4">
            <a:extLst>
              <a:ext uri="{FF2B5EF4-FFF2-40B4-BE49-F238E27FC236}">
                <a16:creationId xmlns:a16="http://schemas.microsoft.com/office/drawing/2014/main" id="{29EB6D45-DFA1-A618-3114-D9B46BDE6C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48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B6432-A484-5C94-94AB-0A1375B4CCD3}"/>
              </a:ext>
            </a:extLst>
          </p:cNvPr>
          <p:cNvSpPr>
            <a:spLocks noGrp="1"/>
          </p:cNvSpPr>
          <p:nvPr>
            <p:ph idx="1"/>
          </p:nvPr>
        </p:nvSpPr>
        <p:spPr>
          <a:xfrm>
            <a:off x="1358704" y="5770635"/>
            <a:ext cx="4451252" cy="537747"/>
          </a:xfrm>
        </p:spPr>
        <p:txBody>
          <a:bodyPr>
            <a:normAutofit/>
          </a:bodyPr>
          <a:lstStyle/>
          <a:p>
            <a:pPr marL="0" indent="0">
              <a:buNone/>
            </a:pPr>
            <a:r>
              <a:rPr lang="en-US" dirty="0">
                <a:solidFill>
                  <a:srgbClr val="00B0F0"/>
                </a:solidFill>
              </a:rPr>
              <a:t>Columbia University</a:t>
            </a:r>
            <a:r>
              <a:rPr lang="en-US" dirty="0"/>
              <a:t> (1968)</a:t>
            </a:r>
          </a:p>
        </p:txBody>
      </p:sp>
      <p:pic>
        <p:nvPicPr>
          <p:cNvPr id="1026" name="Picture 2" descr="the student revolt at Columbia University">
            <a:extLst>
              <a:ext uri="{FF2B5EF4-FFF2-40B4-BE49-F238E27FC236}">
                <a16:creationId xmlns:a16="http://schemas.microsoft.com/office/drawing/2014/main" id="{6C299BEC-2F2C-6D6B-FAE9-0AE87A3DD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249" y="726528"/>
            <a:ext cx="3145433" cy="457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26B78F1-16C5-251B-B633-4796FB52D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0667"/>
            <a:ext cx="5722147" cy="4575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CDD4CD-7B32-BEA6-B48C-254C5F073FAD}"/>
              </a:ext>
            </a:extLst>
          </p:cNvPr>
          <p:cNvPicPr>
            <a:picLocks noChangeAspect="1"/>
          </p:cNvPicPr>
          <p:nvPr/>
        </p:nvPicPr>
        <p:blipFill>
          <a:blip r:embed="rId5"/>
          <a:stretch>
            <a:fillRect/>
          </a:stretch>
        </p:blipFill>
        <p:spPr>
          <a:xfrm>
            <a:off x="6095999" y="4815842"/>
            <a:ext cx="5722148" cy="1503798"/>
          </a:xfrm>
          <a:prstGeom prst="rect">
            <a:avLst/>
          </a:prstGeom>
        </p:spPr>
      </p:pic>
    </p:spTree>
    <p:extLst>
      <p:ext uri="{BB962C8B-B14F-4D97-AF65-F5344CB8AC3E}">
        <p14:creationId xmlns:p14="http://schemas.microsoft.com/office/powerpoint/2010/main" val="6743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3883-4ADA-6E81-20E0-E1C0FB3ED9EF}"/>
              </a:ext>
            </a:extLst>
          </p:cNvPr>
          <p:cNvSpPr>
            <a:spLocks noGrp="1"/>
          </p:cNvSpPr>
          <p:nvPr>
            <p:ph type="title"/>
          </p:nvPr>
        </p:nvSpPr>
        <p:spPr/>
        <p:txBody>
          <a:bodyPr/>
          <a:lstStyle/>
          <a:p>
            <a:r>
              <a:rPr lang="en-US" dirty="0"/>
              <a:t>The Physics of Money</a:t>
            </a:r>
          </a:p>
        </p:txBody>
      </p:sp>
      <p:sp>
        <p:nvSpPr>
          <p:cNvPr id="3" name="Content Placeholder 2">
            <a:extLst>
              <a:ext uri="{FF2B5EF4-FFF2-40B4-BE49-F238E27FC236}">
                <a16:creationId xmlns:a16="http://schemas.microsoft.com/office/drawing/2014/main" id="{46D1C4E1-8E1F-A6BB-6110-393E7CEC2EB1}"/>
              </a:ext>
            </a:extLst>
          </p:cNvPr>
          <p:cNvSpPr>
            <a:spLocks noGrp="1"/>
          </p:cNvSpPr>
          <p:nvPr>
            <p:ph idx="1"/>
          </p:nvPr>
        </p:nvSpPr>
        <p:spPr>
          <a:xfrm>
            <a:off x="838200" y="1825625"/>
            <a:ext cx="11134692" cy="4351338"/>
          </a:xfrm>
        </p:spPr>
        <p:txBody>
          <a:bodyPr/>
          <a:lstStyle/>
          <a:p>
            <a:r>
              <a:rPr lang="en-US" dirty="0"/>
              <a:t>Wiesner’s goal: money that is physically impossible to counterfeit. </a:t>
            </a:r>
          </a:p>
          <a:p>
            <a:endParaRPr lang="en-US" dirty="0"/>
          </a:p>
          <a:p>
            <a:r>
              <a:rPr lang="en-US" dirty="0"/>
              <a:t>In classical physics, matter/information can always be copied in principle. </a:t>
            </a:r>
          </a:p>
          <a:p>
            <a:pPr marL="0" indent="0">
              <a:buNone/>
            </a:pPr>
            <a:endParaRPr lang="en-US" dirty="0"/>
          </a:p>
          <a:p>
            <a:pPr marL="0" indent="0">
              <a:buNone/>
            </a:pPr>
            <a:endParaRPr lang="en-US" dirty="0"/>
          </a:p>
          <a:p>
            <a:endParaRPr lang="en-US" dirty="0"/>
          </a:p>
          <a:p>
            <a:endParaRPr lang="en-US" dirty="0"/>
          </a:p>
          <a:p>
            <a:r>
              <a:rPr lang="en-US" dirty="0"/>
              <a:t>In quantum physics, the </a:t>
            </a:r>
            <a:r>
              <a:rPr lang="en-US" b="1" dirty="0">
                <a:solidFill>
                  <a:srgbClr val="FFC000"/>
                </a:solidFill>
              </a:rPr>
              <a:t>No-Cloning Theorem </a:t>
            </a:r>
            <a:r>
              <a:rPr lang="en-US" dirty="0"/>
              <a:t>forbids this.</a:t>
            </a:r>
          </a:p>
          <a:p>
            <a:endParaRPr lang="en-US" dirty="0"/>
          </a:p>
        </p:txBody>
      </p:sp>
      <p:pic>
        <p:nvPicPr>
          <p:cNvPr id="5" name="Picture 12">
            <a:extLst>
              <a:ext uri="{FF2B5EF4-FFF2-40B4-BE49-F238E27FC236}">
                <a16:creationId xmlns:a16="http://schemas.microsoft.com/office/drawing/2014/main" id="{CF255FAC-FDE0-A528-F2A4-D5BE71B3E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148" y="3854550"/>
            <a:ext cx="1780375" cy="8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www.cbc.ca/gfx/images/news/photos/2012/11/06/li-new-money-035350461.jpg">
            <a:extLst>
              <a:ext uri="{FF2B5EF4-FFF2-40B4-BE49-F238E27FC236}">
                <a16:creationId xmlns:a16="http://schemas.microsoft.com/office/drawing/2014/main" id="{7A858385-65B9-B4CB-629B-884829191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048" y="3679722"/>
            <a:ext cx="1949888" cy="109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88729D2-150E-E9B0-3333-25AE8B58E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461" y="3611882"/>
            <a:ext cx="193992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9C0B04D9-9F3F-946A-7A60-A92F4F0B3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7165" y="3611882"/>
            <a:ext cx="1337374" cy="133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08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721C-4063-3B66-374C-65605AA0AF16}"/>
              </a:ext>
            </a:extLst>
          </p:cNvPr>
          <p:cNvSpPr>
            <a:spLocks noGrp="1"/>
          </p:cNvSpPr>
          <p:nvPr>
            <p:ph type="title"/>
          </p:nvPr>
        </p:nvSpPr>
        <p:spPr/>
        <p:txBody>
          <a:bodyPr/>
          <a:lstStyle/>
          <a:p>
            <a:r>
              <a:rPr lang="en-US" dirty="0"/>
              <a:t>Classical vs Quantum Information</a:t>
            </a:r>
          </a:p>
        </p:txBody>
      </p:sp>
      <p:sp>
        <p:nvSpPr>
          <p:cNvPr id="3" name="Content Placeholder 2">
            <a:extLst>
              <a:ext uri="{FF2B5EF4-FFF2-40B4-BE49-F238E27FC236}">
                <a16:creationId xmlns:a16="http://schemas.microsoft.com/office/drawing/2014/main" id="{7EF46F51-49FA-9416-F4FD-90BDB2F60830}"/>
              </a:ext>
            </a:extLst>
          </p:cNvPr>
          <p:cNvSpPr>
            <a:spLocks noGrp="1"/>
          </p:cNvSpPr>
          <p:nvPr>
            <p:ph idx="1"/>
          </p:nvPr>
        </p:nvSpPr>
        <p:spPr>
          <a:xfrm>
            <a:off x="838200" y="1225413"/>
            <a:ext cx="4584694" cy="465275"/>
          </a:xfrm>
        </p:spPr>
        <p:txBody>
          <a:bodyPr>
            <a:normAutofit/>
          </a:bodyPr>
          <a:lstStyle/>
          <a:p>
            <a:pPr marL="0" indent="0">
              <a:buNone/>
            </a:pPr>
            <a:r>
              <a:rPr lang="en-US" sz="2400" i="1" dirty="0">
                <a:solidFill>
                  <a:srgbClr val="FFFF00"/>
                </a:solidFill>
              </a:rPr>
              <a:t>Credit: Barak </a:t>
            </a:r>
            <a:r>
              <a:rPr lang="en-US" sz="2400" i="1" dirty="0" err="1">
                <a:solidFill>
                  <a:srgbClr val="FFFF00"/>
                </a:solidFill>
              </a:rPr>
              <a:t>Nehoran</a:t>
            </a:r>
            <a:r>
              <a:rPr lang="en-US" sz="2400" i="1" dirty="0">
                <a:solidFill>
                  <a:srgbClr val="FFFF00"/>
                </a:solidFill>
              </a:rPr>
              <a:t> and Natalia</a:t>
            </a:r>
          </a:p>
        </p:txBody>
      </p:sp>
      <p:pic>
        <p:nvPicPr>
          <p:cNvPr id="4" name="Picture 3">
            <a:extLst>
              <a:ext uri="{FF2B5EF4-FFF2-40B4-BE49-F238E27FC236}">
                <a16:creationId xmlns:a16="http://schemas.microsoft.com/office/drawing/2014/main" id="{DB42A80C-E1CC-5EC3-F3A3-7614EC67F5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24" b="89881" l="233" r="93240">
                        <a14:foregroundMark x1="14219" y1="37202" x2="14219" y2="63393"/>
                        <a14:foregroundMark x1="14219" y1="63393" x2="20746" y2="31845"/>
                        <a14:foregroundMark x1="20746" y1="31845" x2="18182" y2="65476"/>
                        <a14:foregroundMark x1="18182" y1="65476" x2="34266" y2="50000"/>
                        <a14:foregroundMark x1="34266" y1="50000" x2="34266" y2="89286"/>
                        <a14:foregroundMark x1="34266" y1="89286" x2="50117" y2="53571"/>
                        <a14:foregroundMark x1="50117" y1="53571" x2="69464" y2="62202"/>
                        <a14:foregroundMark x1="69464" y1="62202" x2="73660" y2="72917"/>
                        <a14:foregroundMark x1="48951" y1="80655" x2="28205" y2="81548"/>
                        <a14:foregroundMark x1="28205" y1="81548" x2="58974" y2="84226"/>
                        <a14:foregroundMark x1="58974" y1="84226" x2="7692" y2="85119"/>
                        <a14:foregroundMark x1="7692" y1="85119" x2="5594" y2="84226"/>
                        <a14:foregroundMark x1="17483" y1="67262" x2="10976" y2="70031"/>
                        <a14:foregroundMark x1="10774" y1="65718" x2="18648" y2="58929"/>
                        <a14:foregroundMark x1="18648" y1="58929" x2="37296" y2="52083"/>
                        <a14:foregroundMark x1="37296" y1="52083" x2="7459" y2="45536"/>
                        <a14:foregroundMark x1="7459" y1="45536" x2="48252" y2="55357"/>
                        <a14:foregroundMark x1="48252" y1="55357" x2="48951" y2="55655"/>
                        <a14:foregroundMark x1="91142" y1="41071" x2="91375" y2="39583"/>
                        <a14:foregroundMark x1="93145" y1="51761" x2="93240" y2="52381"/>
                        <a14:foregroundMark x1="92376" y1="46731" x2="92519" y2="47664"/>
                        <a14:foregroundMark x1="91375" y1="40179" x2="91513" y2="41082"/>
                        <a14:foregroundMark x1="7226" y1="66071" x2="7925" y2="70238"/>
                        <a14:backgroundMark x1="4662" y1="73512" x2="2098" y2="72619"/>
                        <a14:backgroundMark x1="4662" y1="72619" x2="6527" y2="72619"/>
                        <a14:backgroundMark x1="3497" y1="86012" x2="3497" y2="83036"/>
                        <a14:backgroundMark x1="94172" y1="43750" x2="92075" y2="46429"/>
                        <a14:backgroundMark x1="92075" y1="46726" x2="92075" y2="49702"/>
                        <a14:backgroundMark x1="92075" y1="48810" x2="94406" y2="49702"/>
                        <a14:backgroundMark x1="92541" y1="47917" x2="92541" y2="47917"/>
                        <a14:backgroundMark x1="92541" y1="47619" x2="92774" y2="47619"/>
                        <a14:backgroundMark x1="4895" y1="72619" x2="2098" y2="71131"/>
                        <a14:backgroundMark x1="4662" y1="71726" x2="4662" y2="71726"/>
                        <a14:backgroundMark x1="4662" y1="71726" x2="4662" y2="71726"/>
                        <a14:backgroundMark x1="4662" y1="71726" x2="4662" y2="71726"/>
                        <a14:backgroundMark x1="4662" y1="71726" x2="4662" y2="71726"/>
                        <a14:backgroundMark x1="4662" y1="71726" x2="6294" y2="72619"/>
                        <a14:backgroundMark x1="5828" y1="72024" x2="7514" y2="70349"/>
                        <a14:backgroundMark x1="5287" y1="70949" x2="0" y2="75000"/>
                      </a14:backgroundRemoval>
                    </a14:imgEffect>
                  </a14:imgLayer>
                </a14:imgProps>
              </a:ext>
            </a:extLst>
          </a:blip>
          <a:stretch>
            <a:fillRect/>
          </a:stretch>
        </p:blipFill>
        <p:spPr>
          <a:xfrm>
            <a:off x="1519767" y="3881131"/>
            <a:ext cx="2717800" cy="2133600"/>
          </a:xfrm>
          <a:prstGeom prst="rect">
            <a:avLst/>
          </a:prstGeom>
        </p:spPr>
      </p:pic>
      <p:pic>
        <p:nvPicPr>
          <p:cNvPr id="5" name="Picture 4">
            <a:extLst>
              <a:ext uri="{FF2B5EF4-FFF2-40B4-BE49-F238E27FC236}">
                <a16:creationId xmlns:a16="http://schemas.microsoft.com/office/drawing/2014/main" id="{455A0149-ABA5-37BA-EC77-2702BCF639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686798" y="3881131"/>
            <a:ext cx="2286000" cy="2373923"/>
          </a:xfrm>
          <a:prstGeom prst="rect">
            <a:avLst/>
          </a:prstGeom>
        </p:spPr>
      </p:pic>
      <p:sp>
        <p:nvSpPr>
          <p:cNvPr id="6" name="Content Placeholder 2">
            <a:extLst>
              <a:ext uri="{FF2B5EF4-FFF2-40B4-BE49-F238E27FC236}">
                <a16:creationId xmlns:a16="http://schemas.microsoft.com/office/drawing/2014/main" id="{689BF4C6-974E-786F-21FD-AC0AD53702AE}"/>
              </a:ext>
            </a:extLst>
          </p:cNvPr>
          <p:cNvSpPr txBox="1">
            <a:spLocks/>
          </p:cNvSpPr>
          <p:nvPr/>
        </p:nvSpPr>
        <p:spPr>
          <a:xfrm>
            <a:off x="1151470" y="6134893"/>
            <a:ext cx="3318931" cy="47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Classical Information</a:t>
            </a:r>
          </a:p>
        </p:txBody>
      </p:sp>
      <p:sp>
        <p:nvSpPr>
          <p:cNvPr id="7" name="Content Placeholder 2">
            <a:extLst>
              <a:ext uri="{FF2B5EF4-FFF2-40B4-BE49-F238E27FC236}">
                <a16:creationId xmlns:a16="http://schemas.microsoft.com/office/drawing/2014/main" id="{D9D74BFC-4F17-A441-34EA-271FF8BBCE59}"/>
              </a:ext>
            </a:extLst>
          </p:cNvPr>
          <p:cNvSpPr txBox="1">
            <a:spLocks/>
          </p:cNvSpPr>
          <p:nvPr/>
        </p:nvSpPr>
        <p:spPr>
          <a:xfrm>
            <a:off x="8017933" y="6134893"/>
            <a:ext cx="3632201" cy="47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Quantum Information</a:t>
            </a:r>
          </a:p>
        </p:txBody>
      </p:sp>
      <p:sp>
        <p:nvSpPr>
          <p:cNvPr id="9" name="TextBox 8">
            <a:extLst>
              <a:ext uri="{FF2B5EF4-FFF2-40B4-BE49-F238E27FC236}">
                <a16:creationId xmlns:a16="http://schemas.microsoft.com/office/drawing/2014/main" id="{C788CC2B-8AFC-1C44-076B-066C58E456B8}"/>
              </a:ext>
            </a:extLst>
          </p:cNvPr>
          <p:cNvSpPr txBox="1"/>
          <p:nvPr/>
        </p:nvSpPr>
        <p:spPr>
          <a:xfrm>
            <a:off x="1310214" y="2015785"/>
            <a:ext cx="3640666" cy="1754326"/>
          </a:xfrm>
          <a:prstGeom prst="rect">
            <a:avLst/>
          </a:prstGeom>
          <a:noFill/>
        </p:spPr>
        <p:txBody>
          <a:bodyPr wrap="square" rtlCol="0">
            <a:spAutoFit/>
          </a:bodyPr>
          <a:lstStyle/>
          <a:p>
            <a:r>
              <a:rPr lang="en-US" sz="2400" dirty="0"/>
              <a:t>You can</a:t>
            </a:r>
          </a:p>
          <a:p>
            <a:endParaRPr lang="en-US" sz="1100" dirty="0"/>
          </a:p>
          <a:p>
            <a:pPr marL="342900" indent="-342900">
              <a:buAutoNum type="arabicPeriod"/>
            </a:pPr>
            <a:r>
              <a:rPr lang="en-US" sz="2400" dirty="0"/>
              <a:t>Read it</a:t>
            </a:r>
          </a:p>
          <a:p>
            <a:pPr marL="342900" indent="-342900">
              <a:buAutoNum type="arabicPeriod"/>
            </a:pPr>
            <a:r>
              <a:rPr lang="en-US" sz="2400" dirty="0"/>
              <a:t>Make copies of it</a:t>
            </a:r>
          </a:p>
          <a:p>
            <a:pPr marL="342900" indent="-342900">
              <a:buAutoNum type="arabicPeriod"/>
            </a:pPr>
            <a:r>
              <a:rPr lang="en-US" sz="2400" dirty="0"/>
              <a:t>Send it over the internet</a:t>
            </a:r>
          </a:p>
        </p:txBody>
      </p:sp>
      <p:sp>
        <p:nvSpPr>
          <p:cNvPr id="10" name="TextBox 9">
            <a:extLst>
              <a:ext uri="{FF2B5EF4-FFF2-40B4-BE49-F238E27FC236}">
                <a16:creationId xmlns:a16="http://schemas.microsoft.com/office/drawing/2014/main" id="{1AC6B77E-83A2-C495-E305-160FEE2B68FD}"/>
              </a:ext>
            </a:extLst>
          </p:cNvPr>
          <p:cNvSpPr txBox="1"/>
          <p:nvPr/>
        </p:nvSpPr>
        <p:spPr>
          <a:xfrm>
            <a:off x="7814735" y="1547109"/>
            <a:ext cx="4377265" cy="2477601"/>
          </a:xfrm>
          <a:prstGeom prst="rect">
            <a:avLst/>
          </a:prstGeom>
          <a:noFill/>
        </p:spPr>
        <p:txBody>
          <a:bodyPr wrap="square" rtlCol="0">
            <a:spAutoFit/>
          </a:bodyPr>
          <a:lstStyle/>
          <a:p>
            <a:r>
              <a:rPr lang="en-US" sz="2400" dirty="0"/>
              <a:t>By contrast,</a:t>
            </a:r>
          </a:p>
          <a:p>
            <a:endParaRPr lang="en-US" sz="1100" dirty="0"/>
          </a:p>
          <a:p>
            <a:pPr marL="342900" indent="-342900">
              <a:buAutoNum type="arabicPeriod"/>
            </a:pPr>
            <a:r>
              <a:rPr lang="en-US" sz="2400" dirty="0"/>
              <a:t>You can </a:t>
            </a:r>
            <a:r>
              <a:rPr lang="en-US" sz="2400" b="1" i="1" dirty="0">
                <a:solidFill>
                  <a:srgbClr val="FFC000"/>
                </a:solidFill>
              </a:rPr>
              <a:t>taste</a:t>
            </a:r>
            <a:r>
              <a:rPr lang="en-US" sz="2400" dirty="0"/>
              <a:t> it, but it will destroy the cake!</a:t>
            </a:r>
          </a:p>
          <a:p>
            <a:pPr marL="342900" indent="-342900">
              <a:buAutoNum type="arabicPeriod"/>
            </a:pPr>
            <a:r>
              <a:rPr lang="en-US" sz="2400" dirty="0"/>
              <a:t> </a:t>
            </a:r>
            <a:r>
              <a:rPr lang="en-US" sz="2400" b="1" i="1" dirty="0">
                <a:solidFill>
                  <a:srgbClr val="FFC000"/>
                </a:solidFill>
              </a:rPr>
              <a:t>Can’t make a copy </a:t>
            </a:r>
            <a:r>
              <a:rPr lang="en-US" sz="2400" dirty="0"/>
              <a:t>without</a:t>
            </a:r>
            <a:br>
              <a:rPr lang="en-US" sz="2400" dirty="0"/>
            </a:br>
            <a:r>
              <a:rPr lang="en-US" sz="2400" dirty="0"/>
              <a:t> the recipe</a:t>
            </a:r>
          </a:p>
          <a:p>
            <a:pPr marL="342900" indent="-342900">
              <a:buAutoNum type="arabicPeriod"/>
            </a:pPr>
            <a:r>
              <a:rPr lang="en-US" sz="2400" dirty="0"/>
              <a:t>Good luck </a:t>
            </a:r>
            <a:r>
              <a:rPr lang="en-US" sz="2400" b="1" i="1" dirty="0">
                <a:solidFill>
                  <a:srgbClr val="FFC000"/>
                </a:solidFill>
              </a:rPr>
              <a:t>emailing</a:t>
            </a:r>
            <a:r>
              <a:rPr lang="en-US" sz="2400" dirty="0"/>
              <a:t> a cake…</a:t>
            </a:r>
          </a:p>
        </p:txBody>
      </p:sp>
    </p:spTree>
    <p:extLst>
      <p:ext uri="{BB962C8B-B14F-4D97-AF65-F5344CB8AC3E}">
        <p14:creationId xmlns:p14="http://schemas.microsoft.com/office/powerpoint/2010/main" val="25192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A6A69-9AD5-5039-FE01-D0A593879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66E80-B85B-282C-2DDD-D84629AFAEC7}"/>
              </a:ext>
            </a:extLst>
          </p:cNvPr>
          <p:cNvSpPr>
            <a:spLocks noGrp="1"/>
          </p:cNvSpPr>
          <p:nvPr>
            <p:ph type="title"/>
          </p:nvPr>
        </p:nvSpPr>
        <p:spPr/>
        <p:txBody>
          <a:bodyPr/>
          <a:lstStyle/>
          <a:p>
            <a:r>
              <a:rPr lang="en-US" dirty="0"/>
              <a:t>Wiesner Quantum Money</a:t>
            </a:r>
          </a:p>
        </p:txBody>
      </p:sp>
      <p:sp>
        <p:nvSpPr>
          <p:cNvPr id="3" name="Content Placeholder 2">
            <a:extLst>
              <a:ext uri="{FF2B5EF4-FFF2-40B4-BE49-F238E27FC236}">
                <a16:creationId xmlns:a16="http://schemas.microsoft.com/office/drawing/2014/main" id="{F141099B-CF62-CB73-9B6F-9C8ADE0EC1D3}"/>
              </a:ext>
            </a:extLst>
          </p:cNvPr>
          <p:cNvSpPr>
            <a:spLocks noGrp="1"/>
          </p:cNvSpPr>
          <p:nvPr>
            <p:ph idx="1"/>
          </p:nvPr>
        </p:nvSpPr>
        <p:spPr>
          <a:xfrm>
            <a:off x="838200" y="1825625"/>
            <a:ext cx="11134692" cy="1071481"/>
          </a:xfrm>
        </p:spPr>
        <p:txBody>
          <a:bodyPr/>
          <a:lstStyle/>
          <a:p>
            <a:pPr marL="0" indent="0">
              <a:buNone/>
            </a:pPr>
            <a:r>
              <a:rPr lang="en-US" dirty="0"/>
              <a:t>Each Wiesner note has a unique serial number, and a sequence of photons </a:t>
            </a:r>
            <a:br>
              <a:rPr lang="en-US" dirty="0"/>
            </a:br>
            <a:r>
              <a:rPr lang="en-US" dirty="0"/>
              <a:t>that the Mint secretly prepares in either </a:t>
            </a:r>
            <a:r>
              <a:rPr lang="en-US" u="sng" dirty="0"/>
              <a:t>up/down</a:t>
            </a:r>
            <a:r>
              <a:rPr lang="en-US" dirty="0"/>
              <a:t> or </a:t>
            </a:r>
            <a:r>
              <a:rPr lang="en-US" u="sng" dirty="0"/>
              <a:t>diagonal</a:t>
            </a:r>
            <a:r>
              <a:rPr lang="en-US" dirty="0"/>
              <a:t> polarizations.</a:t>
            </a:r>
          </a:p>
          <a:p>
            <a:endParaRPr lang="en-US" dirty="0"/>
          </a:p>
        </p:txBody>
      </p:sp>
      <p:pic>
        <p:nvPicPr>
          <p:cNvPr id="4" name="Picture 4">
            <a:extLst>
              <a:ext uri="{FF2B5EF4-FFF2-40B4-BE49-F238E27FC236}">
                <a16:creationId xmlns:a16="http://schemas.microsoft.com/office/drawing/2014/main" id="{F9180F1A-E49B-226D-14EF-01786C4B2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535" y="225083"/>
            <a:ext cx="1886357" cy="1508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622434A2-F537-DFEB-B313-BED991B53AEF}"/>
              </a:ext>
            </a:extLst>
          </p:cNvPr>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1286909" y="3017757"/>
            <a:ext cx="4648200" cy="1981200"/>
          </a:xfrm>
          <a:prstGeom prst="rect">
            <a:avLst/>
          </a:prstGeom>
          <a:solidFill>
            <a:schemeClr val="bg1"/>
          </a:solidFill>
          <a:ln w="9525">
            <a:noFill/>
            <a:miter lim="800000"/>
            <a:headEnd/>
            <a:tailEnd/>
          </a:ln>
        </p:spPr>
      </p:pic>
      <p:cxnSp>
        <p:nvCxnSpPr>
          <p:cNvPr id="6" name="Straight Arrow Connector 13">
            <a:extLst>
              <a:ext uri="{FF2B5EF4-FFF2-40B4-BE49-F238E27FC236}">
                <a16:creationId xmlns:a16="http://schemas.microsoft.com/office/drawing/2014/main" id="{571EE458-E112-7891-712D-47E41C7AB832}"/>
              </a:ext>
            </a:extLst>
          </p:cNvPr>
          <p:cNvCxnSpPr>
            <a:cxnSpLocks noChangeShapeType="1"/>
          </p:cNvCxnSpPr>
          <p:nvPr/>
        </p:nvCxnSpPr>
        <p:spPr bwMode="auto">
          <a:xfrm>
            <a:off x="1381346" y="4000037"/>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14">
            <a:extLst>
              <a:ext uri="{FF2B5EF4-FFF2-40B4-BE49-F238E27FC236}">
                <a16:creationId xmlns:a16="http://schemas.microsoft.com/office/drawing/2014/main" id="{9BFF7699-6B5D-C229-A87C-7715C890310B}"/>
              </a:ext>
            </a:extLst>
          </p:cNvPr>
          <p:cNvCxnSpPr>
            <a:cxnSpLocks noChangeShapeType="1"/>
          </p:cNvCxnSpPr>
          <p:nvPr/>
        </p:nvCxnSpPr>
        <p:spPr bwMode="auto">
          <a:xfrm rot="5400000" flipH="1" flipV="1">
            <a:off x="2106040" y="3961143"/>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15">
            <a:extLst>
              <a:ext uri="{FF2B5EF4-FFF2-40B4-BE49-F238E27FC236}">
                <a16:creationId xmlns:a16="http://schemas.microsoft.com/office/drawing/2014/main" id="{4B34A58E-BB4A-8818-CABC-28FA5C994B4F}"/>
              </a:ext>
            </a:extLst>
          </p:cNvPr>
          <p:cNvCxnSpPr>
            <a:cxnSpLocks noChangeShapeType="1"/>
          </p:cNvCxnSpPr>
          <p:nvPr/>
        </p:nvCxnSpPr>
        <p:spPr bwMode="auto">
          <a:xfrm flipV="1">
            <a:off x="2676746" y="3771437"/>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16">
            <a:extLst>
              <a:ext uri="{FF2B5EF4-FFF2-40B4-BE49-F238E27FC236}">
                <a16:creationId xmlns:a16="http://schemas.microsoft.com/office/drawing/2014/main" id="{F7E844A7-FEF9-07B4-9605-61222A3C18C9}"/>
              </a:ext>
            </a:extLst>
          </p:cNvPr>
          <p:cNvCxnSpPr>
            <a:cxnSpLocks noChangeShapeType="1"/>
          </p:cNvCxnSpPr>
          <p:nvPr/>
        </p:nvCxnSpPr>
        <p:spPr bwMode="auto">
          <a:xfrm rot="10800000">
            <a:off x="3362546" y="3771437"/>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25">
            <a:extLst>
              <a:ext uri="{FF2B5EF4-FFF2-40B4-BE49-F238E27FC236}">
                <a16:creationId xmlns:a16="http://schemas.microsoft.com/office/drawing/2014/main" id="{A5D08FF7-ACAA-EE1C-359E-6DE81173454D}"/>
              </a:ext>
            </a:extLst>
          </p:cNvPr>
          <p:cNvCxnSpPr>
            <a:cxnSpLocks noChangeShapeType="1"/>
          </p:cNvCxnSpPr>
          <p:nvPr/>
        </p:nvCxnSpPr>
        <p:spPr bwMode="auto">
          <a:xfrm rot="10800000">
            <a:off x="3972146" y="3695237"/>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6">
            <a:extLst>
              <a:ext uri="{FF2B5EF4-FFF2-40B4-BE49-F238E27FC236}">
                <a16:creationId xmlns:a16="http://schemas.microsoft.com/office/drawing/2014/main" id="{3E483741-DA74-3FE6-8448-94371A055B6E}"/>
              </a:ext>
            </a:extLst>
          </p:cNvPr>
          <p:cNvCxnSpPr>
            <a:cxnSpLocks noChangeShapeType="1"/>
          </p:cNvCxnSpPr>
          <p:nvPr/>
        </p:nvCxnSpPr>
        <p:spPr bwMode="auto">
          <a:xfrm rot="5400000" flipH="1" flipV="1">
            <a:off x="4544440" y="3884943"/>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27">
            <a:extLst>
              <a:ext uri="{FF2B5EF4-FFF2-40B4-BE49-F238E27FC236}">
                <a16:creationId xmlns:a16="http://schemas.microsoft.com/office/drawing/2014/main" id="{70843375-2BCE-0E60-97C6-0ACBA09BBB08}"/>
              </a:ext>
            </a:extLst>
          </p:cNvPr>
          <p:cNvCxnSpPr>
            <a:cxnSpLocks noChangeShapeType="1"/>
          </p:cNvCxnSpPr>
          <p:nvPr/>
        </p:nvCxnSpPr>
        <p:spPr bwMode="auto">
          <a:xfrm>
            <a:off x="5115146" y="4000037"/>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28">
            <a:extLst>
              <a:ext uri="{FF2B5EF4-FFF2-40B4-BE49-F238E27FC236}">
                <a16:creationId xmlns:a16="http://schemas.microsoft.com/office/drawing/2014/main" id="{DC17B376-5FA1-3655-9502-A7F61624BA5D}"/>
              </a:ext>
            </a:extLst>
          </p:cNvPr>
          <p:cNvCxnSpPr>
            <a:cxnSpLocks noChangeShapeType="1"/>
          </p:cNvCxnSpPr>
          <p:nvPr/>
        </p:nvCxnSpPr>
        <p:spPr bwMode="auto">
          <a:xfrm>
            <a:off x="2600546" y="4609637"/>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29">
            <a:extLst>
              <a:ext uri="{FF2B5EF4-FFF2-40B4-BE49-F238E27FC236}">
                <a16:creationId xmlns:a16="http://schemas.microsoft.com/office/drawing/2014/main" id="{C6A34153-65D3-4D23-0614-7A220BD616A2}"/>
              </a:ext>
            </a:extLst>
          </p:cNvPr>
          <p:cNvCxnSpPr>
            <a:cxnSpLocks noChangeShapeType="1"/>
          </p:cNvCxnSpPr>
          <p:nvPr/>
        </p:nvCxnSpPr>
        <p:spPr bwMode="auto">
          <a:xfrm rot="5400000" flipH="1" flipV="1">
            <a:off x="3325240" y="4570743"/>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30">
            <a:extLst>
              <a:ext uri="{FF2B5EF4-FFF2-40B4-BE49-F238E27FC236}">
                <a16:creationId xmlns:a16="http://schemas.microsoft.com/office/drawing/2014/main" id="{E9B58E42-B06A-9455-2E3A-8F986675A090}"/>
              </a:ext>
            </a:extLst>
          </p:cNvPr>
          <p:cNvCxnSpPr>
            <a:cxnSpLocks noChangeShapeType="1"/>
          </p:cNvCxnSpPr>
          <p:nvPr/>
        </p:nvCxnSpPr>
        <p:spPr bwMode="auto">
          <a:xfrm rot="5400000" flipH="1" flipV="1">
            <a:off x="4011040" y="4570743"/>
            <a:ext cx="5334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31">
            <a:extLst>
              <a:ext uri="{FF2B5EF4-FFF2-40B4-BE49-F238E27FC236}">
                <a16:creationId xmlns:a16="http://schemas.microsoft.com/office/drawing/2014/main" id="{6BEF1790-C9A7-AA40-9BB6-5FA106328B72}"/>
              </a:ext>
            </a:extLst>
          </p:cNvPr>
          <p:cNvCxnSpPr>
            <a:cxnSpLocks noChangeShapeType="1"/>
          </p:cNvCxnSpPr>
          <p:nvPr/>
        </p:nvCxnSpPr>
        <p:spPr bwMode="auto">
          <a:xfrm>
            <a:off x="4581746" y="4609637"/>
            <a:ext cx="609600" cy="1587"/>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32">
            <a:extLst>
              <a:ext uri="{FF2B5EF4-FFF2-40B4-BE49-F238E27FC236}">
                <a16:creationId xmlns:a16="http://schemas.microsoft.com/office/drawing/2014/main" id="{93E2014C-32B5-3493-57C1-44F1806B9879}"/>
              </a:ext>
            </a:extLst>
          </p:cNvPr>
          <p:cNvCxnSpPr>
            <a:cxnSpLocks noChangeShapeType="1"/>
          </p:cNvCxnSpPr>
          <p:nvPr/>
        </p:nvCxnSpPr>
        <p:spPr bwMode="auto">
          <a:xfrm rot="10800000">
            <a:off x="5191346" y="4381037"/>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33">
            <a:extLst>
              <a:ext uri="{FF2B5EF4-FFF2-40B4-BE49-F238E27FC236}">
                <a16:creationId xmlns:a16="http://schemas.microsoft.com/office/drawing/2014/main" id="{C2F5CE48-8706-FAE2-70E0-753CC6892BD6}"/>
              </a:ext>
            </a:extLst>
          </p:cNvPr>
          <p:cNvCxnSpPr>
            <a:cxnSpLocks noChangeShapeType="1"/>
          </p:cNvCxnSpPr>
          <p:nvPr/>
        </p:nvCxnSpPr>
        <p:spPr bwMode="auto">
          <a:xfrm rot="10800000">
            <a:off x="2067146" y="4457237"/>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34">
            <a:extLst>
              <a:ext uri="{FF2B5EF4-FFF2-40B4-BE49-F238E27FC236}">
                <a16:creationId xmlns:a16="http://schemas.microsoft.com/office/drawing/2014/main" id="{EB648956-FCBE-A89D-92EE-0CBFE570A5D5}"/>
              </a:ext>
            </a:extLst>
          </p:cNvPr>
          <p:cNvCxnSpPr>
            <a:cxnSpLocks noChangeShapeType="1"/>
          </p:cNvCxnSpPr>
          <p:nvPr/>
        </p:nvCxnSpPr>
        <p:spPr bwMode="auto">
          <a:xfrm flipV="1">
            <a:off x="1457546" y="4457237"/>
            <a:ext cx="457200" cy="381000"/>
          </a:xfrm>
          <a:prstGeom prst="straightConnector1">
            <a:avLst/>
          </a:prstGeom>
          <a:noFill/>
          <a:ln w="63500" algn="ctr">
            <a:solidFill>
              <a:srgbClr val="FF3300"/>
            </a:solidFill>
            <a:round/>
            <a:headEnd/>
            <a:tailEnd type="arrow" w="med" len="med"/>
          </a:ln>
          <a:extLst>
            <a:ext uri="{909E8E84-426E-40DD-AFC4-6F175D3DCCD1}">
              <a14:hiddenFill xmlns:a14="http://schemas.microsoft.com/office/drawing/2010/main">
                <a:noFill/>
              </a14:hiddenFill>
            </a:ext>
          </a:extLst>
        </p:spPr>
      </p:cxnSp>
      <p:graphicFrame>
        <p:nvGraphicFramePr>
          <p:cNvPr id="20" name="Object 4">
            <a:extLst>
              <a:ext uri="{FF2B5EF4-FFF2-40B4-BE49-F238E27FC236}">
                <a16:creationId xmlns:a16="http://schemas.microsoft.com/office/drawing/2014/main" id="{3D4769CD-155E-3667-472E-8746362F01C0}"/>
              </a:ext>
            </a:extLst>
          </p:cNvPr>
          <p:cNvGraphicFramePr>
            <a:graphicFrameLocks noChangeAspect="1"/>
          </p:cNvGraphicFramePr>
          <p:nvPr>
            <p:extLst>
              <p:ext uri="{D42A27DB-BD31-4B8C-83A1-F6EECF244321}">
                <p14:modId xmlns:p14="http://schemas.microsoft.com/office/powerpoint/2010/main" val="4221736482"/>
              </p:ext>
            </p:extLst>
          </p:nvPr>
        </p:nvGraphicFramePr>
        <p:xfrm>
          <a:off x="5362796" y="4425487"/>
          <a:ext cx="114300" cy="215900"/>
        </p:xfrm>
        <a:graphic>
          <a:graphicData uri="http://schemas.openxmlformats.org/presentationml/2006/ole">
            <mc:AlternateContent xmlns:mc="http://schemas.openxmlformats.org/markup-compatibility/2006">
              <mc:Choice xmlns:v="urn:schemas-microsoft-com:vml" Requires="v">
                <p:oleObj name="Equation" r:id="rId5" imgW="2628900" imgH="4978400" progId="Equation.3">
                  <p:embed/>
                </p:oleObj>
              </mc:Choice>
              <mc:Fallback>
                <p:oleObj name="Equation" r:id="rId5" imgW="2628900" imgH="4978400" progId="Equation.3">
                  <p:embed/>
                  <p:pic>
                    <p:nvPicPr>
                      <p:cNvPr id="13334" name="Object 4">
                        <a:extLst>
                          <a:ext uri="{FF2B5EF4-FFF2-40B4-BE49-F238E27FC236}">
                            <a16:creationId xmlns:a16="http://schemas.microsoft.com/office/drawing/2014/main" id="{96AD210F-6A16-A4DA-D6C5-2E723ED71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796" y="4425487"/>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3">
            <a:extLst>
              <a:ext uri="{FF2B5EF4-FFF2-40B4-BE49-F238E27FC236}">
                <a16:creationId xmlns:a16="http://schemas.microsoft.com/office/drawing/2014/main" id="{FE973613-5EA1-BC55-4802-F4CEE6CB430F}"/>
              </a:ext>
            </a:extLst>
          </p:cNvPr>
          <p:cNvSpPr txBox="1">
            <a:spLocks noChangeArrowheads="1"/>
          </p:cNvSpPr>
          <p:nvPr/>
        </p:nvSpPr>
        <p:spPr bwMode="auto">
          <a:xfrm>
            <a:off x="1409921" y="3093574"/>
            <a:ext cx="44021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600" b="1">
                <a:solidFill>
                  <a:srgbClr val="FF0000"/>
                </a:solidFill>
                <a:latin typeface="Calibri" panose="020F0502020204030204" pitchFamily="34" charset="0"/>
              </a:rPr>
              <a:t>Serial number: 011000010110</a:t>
            </a:r>
          </a:p>
        </p:txBody>
      </p:sp>
      <p:sp>
        <p:nvSpPr>
          <p:cNvPr id="24" name="Content Placeholder 2">
            <a:extLst>
              <a:ext uri="{FF2B5EF4-FFF2-40B4-BE49-F238E27FC236}">
                <a16:creationId xmlns:a16="http://schemas.microsoft.com/office/drawing/2014/main" id="{F7A2F920-8BA0-9DA2-46C5-B557B4DA7249}"/>
              </a:ext>
            </a:extLst>
          </p:cNvPr>
          <p:cNvSpPr txBox="1">
            <a:spLocks/>
          </p:cNvSpPr>
          <p:nvPr/>
        </p:nvSpPr>
        <p:spPr>
          <a:xfrm>
            <a:off x="6163708" y="3150302"/>
            <a:ext cx="5998698" cy="1699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To verify a quantum note, the Mint can use serial number to look up the secret bases, and verify each photon’s polarization.</a:t>
            </a:r>
          </a:p>
        </p:txBody>
      </p:sp>
      <p:sp>
        <p:nvSpPr>
          <p:cNvPr id="25" name="Content Placeholder 2">
            <a:extLst>
              <a:ext uri="{FF2B5EF4-FFF2-40B4-BE49-F238E27FC236}">
                <a16:creationId xmlns:a16="http://schemas.microsoft.com/office/drawing/2014/main" id="{DD096D5E-9E49-90F9-6F37-C860CBF4ADC4}"/>
              </a:ext>
            </a:extLst>
          </p:cNvPr>
          <p:cNvSpPr txBox="1">
            <a:spLocks/>
          </p:cNvSpPr>
          <p:nvPr/>
        </p:nvSpPr>
        <p:spPr>
          <a:xfrm>
            <a:off x="838200" y="5234302"/>
            <a:ext cx="11134692" cy="1144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counterfeiter attempting to learn the secret polarization information will disturb the state of the photons.</a:t>
            </a:r>
          </a:p>
        </p:txBody>
      </p:sp>
      <p:pic>
        <p:nvPicPr>
          <p:cNvPr id="22" name="Picture 21">
            <a:extLst>
              <a:ext uri="{FF2B5EF4-FFF2-40B4-BE49-F238E27FC236}">
                <a16:creationId xmlns:a16="http://schemas.microsoft.com/office/drawing/2014/main" id="{2001C171-36BD-E120-5686-69480EE1E7D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424925" y="5586378"/>
            <a:ext cx="1209575" cy="1256097"/>
          </a:xfrm>
          <a:prstGeom prst="rect">
            <a:avLst/>
          </a:prstGeom>
        </p:spPr>
      </p:pic>
    </p:spTree>
    <p:extLst>
      <p:ext uri="{BB962C8B-B14F-4D97-AF65-F5344CB8AC3E}">
        <p14:creationId xmlns:p14="http://schemas.microsoft.com/office/powerpoint/2010/main" val="35798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9CDB-B243-0197-188E-60664A7D60E1}"/>
              </a:ext>
            </a:extLst>
          </p:cNvPr>
          <p:cNvSpPr>
            <a:spLocks noGrp="1"/>
          </p:cNvSpPr>
          <p:nvPr>
            <p:ph type="title"/>
          </p:nvPr>
        </p:nvSpPr>
        <p:spPr/>
        <p:txBody>
          <a:bodyPr/>
          <a:lstStyle/>
          <a:p>
            <a:r>
              <a:rPr lang="en-US" dirty="0"/>
              <a:t>Wiesner after Quantum Money</a:t>
            </a:r>
          </a:p>
        </p:txBody>
      </p:sp>
      <p:sp>
        <p:nvSpPr>
          <p:cNvPr id="3" name="Content Placeholder 2">
            <a:extLst>
              <a:ext uri="{FF2B5EF4-FFF2-40B4-BE49-F238E27FC236}">
                <a16:creationId xmlns:a16="http://schemas.microsoft.com/office/drawing/2014/main" id="{AC1FC48A-5152-3371-2D4B-0A111A95703A}"/>
              </a:ext>
            </a:extLst>
          </p:cNvPr>
          <p:cNvSpPr>
            <a:spLocks noGrp="1"/>
          </p:cNvSpPr>
          <p:nvPr>
            <p:ph idx="1"/>
          </p:nvPr>
        </p:nvSpPr>
        <p:spPr>
          <a:xfrm>
            <a:off x="838200" y="1825625"/>
            <a:ext cx="7729025" cy="4667250"/>
          </a:xfrm>
        </p:spPr>
        <p:txBody>
          <a:bodyPr>
            <a:normAutofit/>
          </a:bodyPr>
          <a:lstStyle/>
          <a:p>
            <a:r>
              <a:rPr lang="en-US" dirty="0"/>
              <a:t>Wiesner’s ideas were incredibly far ahead of their time. Wiesner submitted his paper in 1969, but it was rejected. </a:t>
            </a:r>
          </a:p>
          <a:p>
            <a:endParaRPr lang="en-US" dirty="0"/>
          </a:p>
          <a:p>
            <a:r>
              <a:rPr lang="en-US" dirty="0"/>
              <a:t>Wiesner eventually quit academia, moved to Israel, and became a construction laborer and tinkerer. He passed away in 2021. </a:t>
            </a:r>
          </a:p>
          <a:p>
            <a:endParaRPr lang="en-US" dirty="0"/>
          </a:p>
          <a:p>
            <a:r>
              <a:rPr lang="en-US" dirty="0"/>
              <a:t>In a fortuitous twist of history, before moving he told his friend Charlie Bennett about his ideas.</a:t>
            </a:r>
          </a:p>
        </p:txBody>
      </p:sp>
      <p:pic>
        <p:nvPicPr>
          <p:cNvPr id="3076" name="Picture 4">
            <a:extLst>
              <a:ext uri="{FF2B5EF4-FFF2-40B4-BE49-F238E27FC236}">
                <a16:creationId xmlns:a16="http://schemas.microsoft.com/office/drawing/2014/main" id="{D702E4B5-D839-5353-AEEA-CA892B8D8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404" y="162815"/>
            <a:ext cx="2594532" cy="23747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5B07C28-9605-CA59-AC83-49D9BB9966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00"/>
          <a:stretch/>
        </p:blipFill>
        <p:spPr bwMode="auto">
          <a:xfrm>
            <a:off x="9173404" y="2537572"/>
            <a:ext cx="2594533" cy="21593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C884318-1BAD-CAFE-3769-58EB327D0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403" y="4696962"/>
            <a:ext cx="2594533" cy="305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2906</TotalTime>
  <Words>2534</Words>
  <Application>Microsoft Macintosh PowerPoint</Application>
  <PresentationFormat>Widescreen</PresentationFormat>
  <Paragraphs>222</Paragraphs>
  <Slides>28</Slides>
  <Notes>19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Arial</vt:lpstr>
      <vt:lpstr>Calibri</vt:lpstr>
      <vt:lpstr>Calibri Light</vt:lpstr>
      <vt:lpstr>Office Theme</vt:lpstr>
      <vt:lpstr>Equation</vt:lpstr>
      <vt:lpstr>Quantum Cryptography</vt:lpstr>
      <vt:lpstr>Quantum Cryptography</vt:lpstr>
      <vt:lpstr>Quantum Cryptography</vt:lpstr>
      <vt:lpstr>Origins</vt:lpstr>
      <vt:lpstr>PowerPoint Presentation</vt:lpstr>
      <vt:lpstr>The Physics of Money</vt:lpstr>
      <vt:lpstr>Classical vs Quantum Information</vt:lpstr>
      <vt:lpstr>Wiesner Quantum Money</vt:lpstr>
      <vt:lpstr>Wiesner after Quantum Money</vt:lpstr>
      <vt:lpstr>Quantum Key Distribution</vt:lpstr>
      <vt:lpstr>Quantum Key Distribution</vt:lpstr>
      <vt:lpstr>Quantum Key Distribution</vt:lpstr>
      <vt:lpstr>Quantum Key Distribution</vt:lpstr>
      <vt:lpstr>The Frontier of Quantum Crypto</vt:lpstr>
      <vt:lpstr>Quantum Crypto Renaissance</vt:lpstr>
      <vt:lpstr>Publicly Verifiable Quantum Money</vt:lpstr>
      <vt:lpstr>Publicly Verifiable Quantum Money</vt:lpstr>
      <vt:lpstr>Publicly Verifiable Quantum Money</vt:lpstr>
      <vt:lpstr>Publicly Verifiable Quantum Money</vt:lpstr>
      <vt:lpstr>Publicly Verifiable Quantum Money</vt:lpstr>
      <vt:lpstr>Quantum Copy-Protected Software</vt:lpstr>
      <vt:lpstr>Quantum Copy-Protected Software</vt:lpstr>
      <vt:lpstr>Quantum Certified Deletion</vt:lpstr>
      <vt:lpstr>Quantum Certified Deletion</vt:lpstr>
      <vt:lpstr>Quantum Certified Deletion</vt:lpstr>
      <vt:lpstr>Quantum Cryptography and the Black Hole Information Paradox</vt:lpstr>
      <vt:lpstr>Quantum Cryptography and the Black Hole Information Paradox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Henry Y</dc:creator>
  <cp:lastModifiedBy>Henry Y</cp:lastModifiedBy>
  <cp:revision>553</cp:revision>
  <dcterms:created xsi:type="dcterms:W3CDTF">2025-09-16T03:08:14Z</dcterms:created>
  <dcterms:modified xsi:type="dcterms:W3CDTF">2025-09-19T14:23:39Z</dcterms:modified>
</cp:coreProperties>
</file>