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73" r:id="rId5"/>
    <p:sldId id="261" r:id="rId6"/>
    <p:sldId id="262" r:id="rId7"/>
    <p:sldId id="297" r:id="rId8"/>
    <p:sldId id="298" r:id="rId9"/>
    <p:sldId id="299" r:id="rId10"/>
    <p:sldId id="267" r:id="rId11"/>
    <p:sldId id="300" r:id="rId12"/>
    <p:sldId id="301" r:id="rId13"/>
    <p:sldId id="269" r:id="rId14"/>
    <p:sldId id="302" r:id="rId15"/>
    <p:sldId id="270" r:id="rId16"/>
    <p:sldId id="271" r:id="rId17"/>
    <p:sldId id="272" r:id="rId18"/>
    <p:sldId id="274" r:id="rId19"/>
    <p:sldId id="275" r:id="rId20"/>
    <p:sldId id="276" r:id="rId21"/>
    <p:sldId id="278" r:id="rId22"/>
    <p:sldId id="277" r:id="rId23"/>
    <p:sldId id="303" r:id="rId24"/>
    <p:sldId id="280" r:id="rId25"/>
    <p:sldId id="281" r:id="rId26"/>
    <p:sldId id="279" r:id="rId27"/>
    <p:sldId id="282" r:id="rId28"/>
    <p:sldId id="284" r:id="rId29"/>
    <p:sldId id="285" r:id="rId30"/>
    <p:sldId id="286" r:id="rId31"/>
    <p:sldId id="283" r:id="rId32"/>
    <p:sldId id="287" r:id="rId33"/>
    <p:sldId id="288" r:id="rId34"/>
    <p:sldId id="289" r:id="rId35"/>
    <p:sldId id="290" r:id="rId36"/>
    <p:sldId id="304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6"/>
  </p:normalViewPr>
  <p:slideViewPr>
    <p:cSldViewPr snapToGrid="0">
      <p:cViewPr varScale="1">
        <p:scale>
          <a:sx n="101" d="100"/>
          <a:sy n="101" d="100"/>
        </p:scale>
        <p:origin x="10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22C7-572D-F695-547A-AB087F3AE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CA1DA-8F39-D5F1-1719-8EC034DCE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D3E2C-C09C-C3FE-F387-6F4702F1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663FF-7432-5FAD-1C6C-72C68EA4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65ECC-594B-21AB-8803-EC6F10BD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4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3428-DDD9-0F2C-8228-290CB49F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F6E39-B3BE-C24E-2E61-D96032F7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DA50A-A871-209B-D8C6-0DC12D42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DC3CA-1418-62E3-4399-A5503BB8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E8C1D-BF84-AB94-36DF-9F4F68CD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8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6D759-3870-8624-6EBD-F45F957CA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69894-398A-86C2-8F33-5EC6C4B5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F7099-D90C-65ED-9903-F4411D9B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FB471-E39B-A1E0-B663-A6D89924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E816-09D5-1158-E646-BF3F1316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3130-A7E9-EE66-E19D-1599737C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3EDB8-3ADD-DAE0-ECEE-D7D1DA137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9EEF5-1495-0723-4B17-E84F8BC8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4F6A-408E-A9B6-E173-51F5CD51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11EA2-0F7A-F0F1-9E56-873D6DBA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4C5C-0A65-4DEB-561C-9110C6BF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4FD00-DF61-9108-C1D2-3A1884BA3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8728A-3536-A4F4-907F-84FCFC42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BFA53-09AE-C40C-3D7A-8B0E5A36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BDF2E-C20B-E85B-201B-E128306B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5981-E33E-DA8D-870E-76E3C15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99892-F9E2-F1A4-4495-E919B2259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53802-CFE1-5688-6472-DF072DEEC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6CD89-B02D-AA3D-8E41-0BED4F38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01172-2A04-80B7-649D-7FBF3CD3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429D8-A55E-723B-C289-09676A08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F5FB-4B06-3496-DEE8-06DAE55D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C648D-7F91-AB34-5BE6-BD98525FC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E9167-D190-0394-927F-07A78977D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EF04A-DBAF-1893-A6F4-6D88AB3B8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2B329-4D8B-9ED2-C340-4A2A2892E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32EE5-BC7A-E55B-18B9-741A75AC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822DA-C214-E25B-C137-51F2E34E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0DB87-1C7A-EAC9-FC13-A19986E5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1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6124-9F44-F0CC-867F-DC7AF763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A69E6-EA0F-8B30-153C-74BF2697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61D94-211C-335F-DA58-BF1CE29E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67996-1761-66C4-0F17-17321307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7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2CB9C-A35A-2C2E-A735-BD8DAAC0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83105-B0F8-C119-30D2-8930E688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31049-331D-6454-31B6-76730C0F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8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BDB7-4C13-0256-7373-40EC14D9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7C20-11C0-5275-A41B-B479F29E6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B2DF0-E19B-2148-1057-68F2E4AB6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E759C-F74A-B7DB-3FA4-08EE9A0D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46752-DF53-1F3E-821E-8BBACC42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626F0-DA08-3BE1-684F-80BE2670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6490-2821-AB76-A5F2-4B814BE5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83D01-A596-1C44-F207-CB247EB2A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991AF-0D76-D644-C618-C9121748D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36781-FE04-530A-BFB5-05445D80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C5127-E86F-03ED-24AC-E326003C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0601F-65C6-2318-A5C5-26E74FEB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63F84-288C-D2C7-2E25-2158179F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BB2F0-2D81-F02F-559F-2B0566C9D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B156-C475-0B06-3143-15A63D927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668C-6AA5-1742-8CB9-B0FECA006E9B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09AA-EC0A-94BE-ADFD-F5F3EB1BD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F21FB-3877-0336-1869-C066C820B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tiff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0.png"/><Relationship Id="rId5" Type="http://schemas.openxmlformats.org/officeDocument/2006/relationships/image" Target="../media/image4.png"/><Relationship Id="rId10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tiff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3.tiff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0.png"/><Relationship Id="rId3" Type="http://schemas.openxmlformats.org/officeDocument/2006/relationships/image" Target="../media/image2.png"/><Relationship Id="rId7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.tiff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0.png"/><Relationship Id="rId5" Type="http://schemas.openxmlformats.org/officeDocument/2006/relationships/image" Target="../media/image4.png"/><Relationship Id="rId10" Type="http://schemas.openxmlformats.org/officeDocument/2006/relationships/image" Target="../media/image2.tiff"/><Relationship Id="rId4" Type="http://schemas.openxmlformats.org/officeDocument/2006/relationships/image" Target="../media/image3.png"/><Relationship Id="rId9" Type="http://schemas.openxmlformats.org/officeDocument/2006/relationships/image" Target="../media/image100.png"/><Relationship Id="rId1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0.png"/><Relationship Id="rId5" Type="http://schemas.openxmlformats.org/officeDocument/2006/relationships/image" Target="../media/image4.png"/><Relationship Id="rId10" Type="http://schemas.openxmlformats.org/officeDocument/2006/relationships/image" Target="../media/image2.tiff"/><Relationship Id="rId4" Type="http://schemas.openxmlformats.org/officeDocument/2006/relationships/image" Target="../media/image3.png"/><Relationship Id="rId9" Type="http://schemas.openxmlformats.org/officeDocument/2006/relationships/image" Target="../media/image100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0.png"/><Relationship Id="rId5" Type="http://schemas.openxmlformats.org/officeDocument/2006/relationships/image" Target="../media/image4.png"/><Relationship Id="rId10" Type="http://schemas.openxmlformats.org/officeDocument/2006/relationships/image" Target="../media/image2.tiff"/><Relationship Id="rId4" Type="http://schemas.openxmlformats.org/officeDocument/2006/relationships/image" Target="../media/image3.png"/><Relationship Id="rId9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60.png"/><Relationship Id="rId7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290.png"/><Relationship Id="rId4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3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3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3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2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.tiff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2.tiff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2.tiff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2.tiff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5E73-2615-0186-702D-299828E83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899" y="605527"/>
            <a:ext cx="9144000" cy="2387600"/>
          </a:xfrm>
        </p:spPr>
        <p:txBody>
          <a:bodyPr/>
          <a:lstStyle/>
          <a:p>
            <a:r>
              <a:rPr lang="en-US" dirty="0">
                <a:ea typeface="Baskerville" panose="02020502070401020303" pitchFamily="18" charset="0"/>
              </a:rPr>
              <a:t>Private proofs of </a:t>
            </a:r>
            <a:br>
              <a:rPr lang="en-US" dirty="0">
                <a:ea typeface="Baskerville" panose="02020502070401020303" pitchFamily="18" charset="0"/>
              </a:rPr>
            </a:br>
            <a:r>
              <a:rPr lang="en-US" dirty="0">
                <a:ea typeface="Baskerville" panose="02020502070401020303" pitchFamily="18" charset="0"/>
              </a:rPr>
              <a:t>when and where</a:t>
            </a:r>
          </a:p>
        </p:txBody>
      </p:sp>
      <p:sp>
        <p:nvSpPr>
          <p:cNvPr id="13" name="Google Shape;90;p1">
            <a:extLst>
              <a:ext uri="{FF2B5EF4-FFF2-40B4-BE49-F238E27FC236}">
                <a16:creationId xmlns:a16="http://schemas.microsoft.com/office/drawing/2014/main" id="{56FDBBFE-F70A-20EB-039B-5ED10A14F58F}"/>
              </a:ext>
            </a:extLst>
          </p:cNvPr>
          <p:cNvSpPr txBox="1">
            <a:spLocks/>
          </p:cNvSpPr>
          <p:nvPr/>
        </p:nvSpPr>
        <p:spPr>
          <a:xfrm>
            <a:off x="2299287" y="4977053"/>
            <a:ext cx="23835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endParaRPr lang="en-US" dirty="0">
              <a:ea typeface="Baskerville" panose="02020502070401020303" pitchFamily="18" charset="0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ea typeface="Baskerville" panose="02020502070401020303" pitchFamily="18" charset="0"/>
              </a:rPr>
              <a:t>Greg Gluch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rgbClr val="0070C0"/>
                </a:solidFill>
                <a:ea typeface="Baskerville" panose="02020502070401020303" pitchFamily="18" charset="0"/>
              </a:rPr>
              <a:t>Berkeley/MIT</a:t>
            </a: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0973434-13DF-C460-A7AA-FAB68F25890E}"/>
              </a:ext>
            </a:extLst>
          </p:cNvPr>
          <p:cNvSpPr txBox="1">
            <a:spLocks/>
          </p:cNvSpPr>
          <p:nvPr/>
        </p:nvSpPr>
        <p:spPr>
          <a:xfrm>
            <a:off x="0" y="4977053"/>
            <a:ext cx="2353965" cy="1655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endParaRPr lang="en-US" dirty="0">
              <a:ea typeface="Baskerville" panose="02020502070401020303" pitchFamily="18" charset="0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ea typeface="Baskerville" panose="02020502070401020303" pitchFamily="18" charset="0"/>
              </a:rPr>
              <a:t>Uma Girish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rgbClr val="0070C0"/>
                </a:solidFill>
                <a:ea typeface="Baskerville" panose="02020502070401020303" pitchFamily="18" charset="0"/>
              </a:rPr>
              <a:t>Columbia</a:t>
            </a:r>
          </a:p>
        </p:txBody>
      </p:sp>
      <p:sp>
        <p:nvSpPr>
          <p:cNvPr id="15" name="Google Shape;90;p1">
            <a:extLst>
              <a:ext uri="{FF2B5EF4-FFF2-40B4-BE49-F238E27FC236}">
                <a16:creationId xmlns:a16="http://schemas.microsoft.com/office/drawing/2014/main" id="{A2C45F45-AE6B-7241-3EA0-742A4A871F9A}"/>
              </a:ext>
            </a:extLst>
          </p:cNvPr>
          <p:cNvSpPr txBox="1">
            <a:spLocks/>
          </p:cNvSpPr>
          <p:nvPr/>
        </p:nvSpPr>
        <p:spPr>
          <a:xfrm>
            <a:off x="4537581" y="4977053"/>
            <a:ext cx="3084636" cy="1655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endParaRPr lang="en-US" dirty="0">
              <a:ea typeface="Baskerville" panose="02020502070401020303" pitchFamily="18" charset="0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dirty="0" err="1">
                <a:solidFill>
                  <a:schemeClr val="tx1">
                    <a:lumMod val="85000"/>
                  </a:schemeClr>
                </a:solidFill>
                <a:ea typeface="Baskerville" panose="02020502070401020303" pitchFamily="18" charset="0"/>
              </a:rPr>
              <a:t>Shafi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a typeface="Baskerville" panose="02020502070401020303" pitchFamily="18" charset="0"/>
              </a:rPr>
              <a:t> Goldwasser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rgbClr val="0070C0"/>
                </a:solidFill>
                <a:ea typeface="Baskerville" panose="02020502070401020303" pitchFamily="18" charset="0"/>
              </a:rPr>
              <a:t>Berkeley/MIT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85D7F88D-6DDB-2C6D-C396-ED2A59E149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3998" y="316246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ea typeface="Baskerville" panose="02020502070401020303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dirty="0">
                <a:ea typeface="Baskerville" panose="02020502070401020303" pitchFamily="18" charset="0"/>
              </a:rPr>
              <a:t>Henry Yuen</a:t>
            </a:r>
            <a:endParaRPr sz="3200" dirty="0">
              <a:ea typeface="Baskerville" panose="02020502070401020303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rgbClr val="0070C0"/>
                </a:solidFill>
                <a:ea typeface="Baskerville" panose="02020502070401020303" pitchFamily="18" charset="0"/>
              </a:rPr>
              <a:t>Columbia</a:t>
            </a:r>
            <a:endParaRPr dirty="0">
              <a:solidFill>
                <a:srgbClr val="0070C0"/>
              </a:solidFill>
              <a:ea typeface="Baskerville" panose="02020502070401020303" pitchFamily="18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ECF7980-10B1-295D-CE70-3C10C93672DC}"/>
              </a:ext>
            </a:extLst>
          </p:cNvPr>
          <p:cNvSpPr txBox="1">
            <a:spLocks/>
          </p:cNvSpPr>
          <p:nvPr/>
        </p:nvSpPr>
        <p:spPr>
          <a:xfrm>
            <a:off x="4177552" y="4818228"/>
            <a:ext cx="3836893" cy="72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joint work with</a:t>
            </a:r>
          </a:p>
        </p:txBody>
      </p:sp>
      <p:sp>
        <p:nvSpPr>
          <p:cNvPr id="18" name="Google Shape;90;p1">
            <a:extLst>
              <a:ext uri="{FF2B5EF4-FFF2-40B4-BE49-F238E27FC236}">
                <a16:creationId xmlns:a16="http://schemas.microsoft.com/office/drawing/2014/main" id="{1FC3B084-D448-7ABD-6B94-132DED5A6B54}"/>
              </a:ext>
            </a:extLst>
          </p:cNvPr>
          <p:cNvSpPr txBox="1">
            <a:spLocks/>
          </p:cNvSpPr>
          <p:nvPr/>
        </p:nvSpPr>
        <p:spPr>
          <a:xfrm>
            <a:off x="7326270" y="4977053"/>
            <a:ext cx="23835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endParaRPr lang="en-US" dirty="0">
              <a:ea typeface="Baskerville" panose="02020502070401020303" pitchFamily="18" charset="0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ea typeface="Baskerville" panose="02020502070401020303" pitchFamily="18" charset="0"/>
              </a:rPr>
              <a:t>Tal Malkin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rgbClr val="0070C0"/>
                </a:solidFill>
                <a:ea typeface="Baskerville" panose="02020502070401020303" pitchFamily="18" charset="0"/>
              </a:rPr>
              <a:t>Columbia</a:t>
            </a:r>
          </a:p>
        </p:txBody>
      </p:sp>
      <p:sp>
        <p:nvSpPr>
          <p:cNvPr id="19" name="Google Shape;90;p1">
            <a:extLst>
              <a:ext uri="{FF2B5EF4-FFF2-40B4-BE49-F238E27FC236}">
                <a16:creationId xmlns:a16="http://schemas.microsoft.com/office/drawing/2014/main" id="{42C9A226-FEEB-F444-8296-BB261D260EC1}"/>
              </a:ext>
            </a:extLst>
          </p:cNvPr>
          <p:cNvSpPr txBox="1">
            <a:spLocks/>
          </p:cNvSpPr>
          <p:nvPr/>
        </p:nvSpPr>
        <p:spPr>
          <a:xfrm>
            <a:off x="9560672" y="4987567"/>
            <a:ext cx="23835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endParaRPr lang="en-US" dirty="0">
              <a:ea typeface="Baskerville" panose="02020502070401020303" pitchFamily="18" charset="0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ea typeface="Baskerville" panose="02020502070401020303" pitchFamily="18" charset="0"/>
              </a:rPr>
              <a:t>Leo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ea typeface="Baskerville" panose="02020502070401020303" pitchFamily="18" charset="0"/>
              </a:rPr>
              <a:t>Orshansky</a:t>
            </a:r>
            <a:endParaRPr lang="en-US" dirty="0">
              <a:solidFill>
                <a:schemeClr val="tx1">
                  <a:lumMod val="85000"/>
                </a:schemeClr>
              </a:solidFill>
              <a:ea typeface="Baskerville" panose="02020502070401020303" pitchFamily="18" charset="0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dirty="0">
                <a:solidFill>
                  <a:srgbClr val="0070C0"/>
                </a:solidFill>
                <a:ea typeface="Baskerville" panose="02020502070401020303" pitchFamily="18" charset="0"/>
              </a:rPr>
              <a:t>Columbia</a:t>
            </a:r>
          </a:p>
        </p:txBody>
      </p:sp>
    </p:spTree>
    <p:extLst>
      <p:ext uri="{BB962C8B-B14F-4D97-AF65-F5344CB8AC3E}">
        <p14:creationId xmlns:p14="http://schemas.microsoft.com/office/powerpoint/2010/main" val="135658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3559A-17E5-BC28-2807-C180F1242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27E7-7FF6-89D2-4C97-D45D44FD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impossibility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7CE328-67DF-733A-FD7C-04E457AD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6FDAA8-42CE-FF1C-59AE-2B0A43D1A578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6FDAA8-42CE-FF1C-59AE-2B0A43D1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46017FDD-692A-9FB4-3C79-C3A7035F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7F06D3-4116-231D-0736-C7459422B676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6647E4-0A58-1038-1674-0FB4569670F6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6647E4-0A58-1038-1674-0FB456967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874640-CFCE-3FB8-0D3C-CDA343FF6F36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874640-CFCE-3FB8-0D3C-CDA343FF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807348-18EB-69C8-E151-A163AF5B5AE3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807348-18EB-69C8-E151-A163AF5B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280FFA-D95B-DEA6-3796-EDC89E49E82E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289978-09D4-606B-C43F-429E6AD71A25}"/>
              </a:ext>
            </a:extLst>
          </p:cNvPr>
          <p:cNvCxnSpPr>
            <a:cxnSpLocks/>
          </p:cNvCxnSpPr>
          <p:nvPr/>
        </p:nvCxnSpPr>
        <p:spPr>
          <a:xfrm flipV="1">
            <a:off x="2553495" y="4661865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23B9FD-CA05-B1EC-D507-E36CC714BDFD}"/>
              </a:ext>
            </a:extLst>
          </p:cNvPr>
          <p:cNvCxnSpPr>
            <a:cxnSpLocks/>
          </p:cNvCxnSpPr>
          <p:nvPr/>
        </p:nvCxnSpPr>
        <p:spPr>
          <a:xfrm flipH="1" flipV="1">
            <a:off x="5725475" y="4624170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651F5A-1DB5-CFF4-0896-9051DB0A7BB2}"/>
                  </a:ext>
                </a:extLst>
              </p:cNvPr>
              <p:cNvSpPr txBox="1"/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Position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651F5A-1DB5-CFF4-0896-9051DB0A7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blipFill>
                <a:blip r:embed="rId7"/>
                <a:stretch>
                  <a:fillRect l="-421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38544BF-9C80-11A6-3BC8-9535410F5EFC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59340F-2412-23E1-AF1D-3220CA15AC68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59340F-2412-23E1-AF1D-3220CA15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3DA32AB-C0D1-F4C5-A1DB-AE603EA0F271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3DA32AB-C0D1-F4C5-A1DB-AE603EA0F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267507E-27D1-616C-21E9-A0917117D473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267507E-27D1-616C-21E9-A0917117D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99B5BA-5A99-4338-421A-EA6087598FEA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99B5BA-5A99-4338-421A-EA6087598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C4CB2AC-370A-571D-C476-4576102A88A2}"/>
              </a:ext>
            </a:extLst>
          </p:cNvPr>
          <p:cNvSpPr txBox="1"/>
          <p:nvPr/>
        </p:nvSpPr>
        <p:spPr>
          <a:xfrm>
            <a:off x="3592991" y="4921026"/>
            <a:ext cx="8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549114-E64A-6F7E-5DF8-CE0F7D59C59D}"/>
              </a:ext>
            </a:extLst>
          </p:cNvPr>
          <p:cNvSpPr txBox="1"/>
          <p:nvPr/>
        </p:nvSpPr>
        <p:spPr>
          <a:xfrm>
            <a:off x="7898605" y="3220690"/>
            <a:ext cx="4077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Theorem</a:t>
            </a:r>
            <a:r>
              <a:rPr lang="en-US" sz="2000" dirty="0"/>
              <a:t>: every classical position verification protocol can be spoofed by </a:t>
            </a:r>
            <a:r>
              <a:rPr lang="en-US" sz="2000" b="1" u="sng" dirty="0"/>
              <a:t>colluding provers</a:t>
            </a:r>
            <a:r>
              <a:rPr lang="en-US" sz="2000" u="sng" dirty="0"/>
              <a:t>. </a:t>
            </a:r>
            <a:r>
              <a:rPr lang="en-US" sz="2000" dirty="0"/>
              <a:t>This is because challenges can always be</a:t>
            </a:r>
            <a:r>
              <a:rPr lang="en-US" sz="2000" b="1" dirty="0"/>
              <a:t> copied </a:t>
            </a:r>
            <a:r>
              <a:rPr lang="en-US" sz="2000" dirty="0"/>
              <a:t>and </a:t>
            </a:r>
            <a:r>
              <a:rPr lang="en-US" sz="2000" b="1" dirty="0"/>
              <a:t>forwarded</a:t>
            </a:r>
            <a:r>
              <a:rPr lang="en-US" sz="2000" dirty="0"/>
              <a:t>.</a:t>
            </a:r>
            <a:endParaRPr lang="en-US" sz="2000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E15C20-430D-8DC7-8AC4-48FB08A2AE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475" y="4357743"/>
            <a:ext cx="502372" cy="5396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FC49360-F87B-56EC-2BD7-5ACBED922E5C}"/>
              </a:ext>
            </a:extLst>
          </p:cNvPr>
          <p:cNvSpPr txBox="1"/>
          <p:nvPr/>
        </p:nvSpPr>
        <p:spPr>
          <a:xfrm>
            <a:off x="5142438" y="4921026"/>
            <a:ext cx="8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8A83C9F-63C7-B8E7-19C7-28B91355BB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1928" y="4187277"/>
            <a:ext cx="376322" cy="7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8E4C4-94E5-93C6-C69C-49EA3BE09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68A8-C96B-B3EF-B936-80AC595D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impossibility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D93E0A-8DDC-BE35-9BB0-B44B46FDC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164BA1-FBE3-F67F-7F6A-E3EF6797B891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164BA1-FBE3-F67F-7F6A-E3EF6797B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211B8640-299B-3ED6-719E-BB8D9C40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1897A9-183A-8BCC-C425-B4043C0845BC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4E6FC-5F0D-CA67-F860-2069D93A6D6E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4E6FC-5F0D-CA67-F860-2069D93A6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F177FA-9461-91CE-6874-2CD00DA83B12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F177FA-9461-91CE-6874-2CD00DA8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9D2A5A-4976-90EF-0E39-181A75D78230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9D2A5A-4976-90EF-0E39-181A75D78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AB46DC-CCF7-02A4-DB16-7F46BC66E412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ECB10B-E897-6409-459E-08858D2D060A}"/>
              </a:ext>
            </a:extLst>
          </p:cNvPr>
          <p:cNvCxnSpPr>
            <a:cxnSpLocks/>
          </p:cNvCxnSpPr>
          <p:nvPr/>
        </p:nvCxnSpPr>
        <p:spPr>
          <a:xfrm flipV="1">
            <a:off x="2553495" y="4661865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AD804E-F5CC-3E46-E4BB-B75B6F733047}"/>
              </a:ext>
            </a:extLst>
          </p:cNvPr>
          <p:cNvCxnSpPr>
            <a:cxnSpLocks/>
          </p:cNvCxnSpPr>
          <p:nvPr/>
        </p:nvCxnSpPr>
        <p:spPr>
          <a:xfrm flipH="1" flipV="1">
            <a:off x="5725475" y="4624170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453C2C-B486-3814-38AF-6FDD581F1DC4}"/>
                  </a:ext>
                </a:extLst>
              </p:cNvPr>
              <p:cNvSpPr txBox="1"/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Position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453C2C-B486-3814-38AF-6FDD581F1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blipFill>
                <a:blip r:embed="rId7"/>
                <a:stretch>
                  <a:fillRect l="-421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572F487-C0D0-7571-2F41-388FC1E63EB5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5D7E52-9D38-1191-007D-7834C1005C3F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5D7E52-9D38-1191-007D-7834C1005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7F9DFB-9F2F-957D-40B6-DC81A29CC11B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7F9DFB-9F2F-957D-40B6-DC81A29CC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9993BD-6C69-977F-9E5D-24C6C4CFA6B5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9993BD-6C69-977F-9E5D-24C6C4CFA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8EDB748-BDFD-22F9-5ACC-91085AD67F7F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8EDB748-BDFD-22F9-5ACC-91085AD67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7D07151E-266E-6380-FEFC-A7921AD1F2BA}"/>
              </a:ext>
            </a:extLst>
          </p:cNvPr>
          <p:cNvSpPr txBox="1"/>
          <p:nvPr/>
        </p:nvSpPr>
        <p:spPr>
          <a:xfrm>
            <a:off x="3592991" y="4921026"/>
            <a:ext cx="8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59F790-9DA2-E882-CF7D-26B9847BC0D8}"/>
              </a:ext>
            </a:extLst>
          </p:cNvPr>
          <p:cNvSpPr txBox="1"/>
          <p:nvPr/>
        </p:nvSpPr>
        <p:spPr>
          <a:xfrm>
            <a:off x="7898605" y="3220690"/>
            <a:ext cx="4077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Theorem</a:t>
            </a:r>
            <a:r>
              <a:rPr lang="en-US" sz="2000" dirty="0"/>
              <a:t>: every classical position verification protocol can be spoofed by </a:t>
            </a:r>
            <a:r>
              <a:rPr lang="en-US" sz="2000" b="1" u="sng" dirty="0"/>
              <a:t>colluding provers</a:t>
            </a:r>
            <a:r>
              <a:rPr lang="en-US" sz="2000" u="sng" dirty="0"/>
              <a:t>. </a:t>
            </a:r>
            <a:r>
              <a:rPr lang="en-US" sz="2000" dirty="0"/>
              <a:t>This is because challenges can always be</a:t>
            </a:r>
            <a:r>
              <a:rPr lang="en-US" sz="2000" b="1" dirty="0"/>
              <a:t> copied </a:t>
            </a:r>
            <a:r>
              <a:rPr lang="en-US" sz="2000" dirty="0"/>
              <a:t>and </a:t>
            </a:r>
            <a:r>
              <a:rPr lang="en-US" sz="2000" b="1" dirty="0"/>
              <a:t>forwarded</a:t>
            </a:r>
            <a:r>
              <a:rPr lang="en-US" sz="2000" dirty="0"/>
              <a:t>.</a:t>
            </a:r>
            <a:endParaRPr lang="en-US" sz="2000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02ADC-49D6-F354-4D3D-A55529B89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475" y="4357743"/>
            <a:ext cx="502372" cy="539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61A81D-34B0-72FA-C98F-091CD96D13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475" y="3235948"/>
            <a:ext cx="502372" cy="53966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F9C0EE-A1DB-CAD2-273D-5D973B6DACEA}"/>
              </a:ext>
            </a:extLst>
          </p:cNvPr>
          <p:cNvCxnSpPr>
            <a:cxnSpLocks/>
          </p:cNvCxnSpPr>
          <p:nvPr/>
        </p:nvCxnSpPr>
        <p:spPr>
          <a:xfrm flipV="1">
            <a:off x="4398150" y="3786188"/>
            <a:ext cx="685798" cy="46684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5FD154-4019-F22C-63A0-5DEA57AB0EE6}"/>
              </a:ext>
            </a:extLst>
          </p:cNvPr>
          <p:cNvCxnSpPr>
            <a:cxnSpLocks/>
          </p:cNvCxnSpPr>
          <p:nvPr/>
        </p:nvCxnSpPr>
        <p:spPr>
          <a:xfrm flipH="1" flipV="1">
            <a:off x="4229308" y="3760734"/>
            <a:ext cx="883780" cy="55242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8F0D2DD-4FCC-B721-318E-BB2803990A57}"/>
              </a:ext>
            </a:extLst>
          </p:cNvPr>
          <p:cNvSpPr txBox="1"/>
          <p:nvPr/>
        </p:nvSpPr>
        <p:spPr>
          <a:xfrm>
            <a:off x="5142438" y="4921026"/>
            <a:ext cx="8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5534A1A-E6B2-3696-8A85-9BBC0D74A4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1928" y="3301482"/>
            <a:ext cx="376322" cy="7117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F5A1DF-647E-8330-1676-E0BD34E6C6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1928" y="4187277"/>
            <a:ext cx="376322" cy="7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1B97F-9C96-663D-2CB4-7347E1947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E65C-E365-82F4-5597-2B936098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impossibility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897BA0-CC24-2376-4A6E-9C87881B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C60775-5CDC-17A6-1DD6-2A49232B38C8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C60775-5CDC-17A6-1DD6-2A49232B3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C11B3F67-614A-4C50-4408-D63668C4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165833-9700-9093-71C5-EF6B87D948A7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24E97F-BA44-46AC-F3EC-AC3D00FD616C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24E97F-BA44-46AC-F3EC-AC3D00FD6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DE00F6-3594-EB1B-0C96-D41EA05AED9C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DE00F6-3594-EB1B-0C96-D41EA05A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E23EC8-8B65-8ED8-F6CA-771284F52D16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E23EC8-8B65-8ED8-F6CA-771284F52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BAB8AB-023A-0D61-553D-435E20B0E7E9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F4342D-4CD7-54C6-CFA9-961DC2B251D4}"/>
              </a:ext>
            </a:extLst>
          </p:cNvPr>
          <p:cNvCxnSpPr>
            <a:cxnSpLocks/>
          </p:cNvCxnSpPr>
          <p:nvPr/>
        </p:nvCxnSpPr>
        <p:spPr>
          <a:xfrm flipV="1">
            <a:off x="2553495" y="4661865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C6FF1E-447A-827D-557A-86C637F89C11}"/>
              </a:ext>
            </a:extLst>
          </p:cNvPr>
          <p:cNvCxnSpPr>
            <a:cxnSpLocks/>
          </p:cNvCxnSpPr>
          <p:nvPr/>
        </p:nvCxnSpPr>
        <p:spPr>
          <a:xfrm flipH="1" flipV="1">
            <a:off x="5725475" y="4624170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2CAD04-1729-099A-4329-76DE40D4421A}"/>
                  </a:ext>
                </a:extLst>
              </p:cNvPr>
              <p:cNvSpPr txBox="1"/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Position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2CAD04-1729-099A-4329-76DE40D44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blipFill>
                <a:blip r:embed="rId7"/>
                <a:stretch>
                  <a:fillRect l="-421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2D82394-5C86-E097-6B46-CFC2D149E6B0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BF5304-F5DE-7C11-74BB-8AA633245805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BF5304-F5DE-7C11-74BB-8AA63324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20D2BE-980B-6A48-BEFD-292F3ECE6091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20D2BE-980B-6A48-BEFD-292F3ECE6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E32D97-13ED-974F-2B9F-989FEF6BD994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397000" cy="84548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1D4A26-8124-08C6-798C-39FD1DDD004C}"/>
              </a:ext>
            </a:extLst>
          </p:cNvPr>
          <p:cNvCxnSpPr>
            <a:cxnSpLocks/>
          </p:cNvCxnSpPr>
          <p:nvPr/>
        </p:nvCxnSpPr>
        <p:spPr>
          <a:xfrm flipV="1">
            <a:off x="5466492" y="2604710"/>
            <a:ext cx="1320964" cy="9237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61BE9C-7AE1-E699-73F7-C9EEDC038DFA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61BE9C-7AE1-E699-73F7-C9EEDC038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936FD5A-7EF3-C269-E4E4-32F052728167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936FD5A-7EF3-C269-E4E4-32F052728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B1A9DFF-A400-7263-EC88-28887BC1ABC4}"/>
                  </a:ext>
                </a:extLst>
              </p:cNvPr>
              <p:cNvSpPr txBox="1"/>
              <p:nvPr/>
            </p:nvSpPr>
            <p:spPr>
              <a:xfrm>
                <a:off x="3068786" y="2672989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B1A9DFF-A400-7263-EC88-28887BC1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2672989"/>
                <a:ext cx="837134" cy="369332"/>
              </a:xfrm>
              <a:prstGeom prst="rect">
                <a:avLst/>
              </a:prstGeom>
              <a:blipFill>
                <a:blip r:embed="rId12"/>
                <a:stretch>
                  <a:fillRect l="-1493" r="-447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54EC6D-41CF-926F-D37B-AE384022A2CF}"/>
                  </a:ext>
                </a:extLst>
              </p:cNvPr>
              <p:cNvSpPr txBox="1"/>
              <p:nvPr/>
            </p:nvSpPr>
            <p:spPr>
              <a:xfrm>
                <a:off x="5390354" y="2672989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54EC6D-41CF-926F-D37B-AE384022A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54" y="2672989"/>
                <a:ext cx="837134" cy="369332"/>
              </a:xfrm>
              <a:prstGeom prst="rect">
                <a:avLst/>
              </a:prstGeom>
              <a:blipFill>
                <a:blip r:embed="rId13"/>
                <a:stretch>
                  <a:fillRect l="-2985" r="-298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>
            <a:extLst>
              <a:ext uri="{FF2B5EF4-FFF2-40B4-BE49-F238E27FC236}">
                <a16:creationId xmlns:a16="http://schemas.microsoft.com/office/drawing/2014/main" id="{88FE9BD2-1F68-FD99-FF93-2E3D66B21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02E556BF-5782-910C-891C-4C6E28C6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4543864-098E-862F-12E9-29D7D753E9C6}"/>
              </a:ext>
            </a:extLst>
          </p:cNvPr>
          <p:cNvSpPr txBox="1"/>
          <p:nvPr/>
        </p:nvSpPr>
        <p:spPr>
          <a:xfrm>
            <a:off x="3592991" y="4921026"/>
            <a:ext cx="8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8B2284-1004-B822-5D8B-2BB3DA8E376F}"/>
              </a:ext>
            </a:extLst>
          </p:cNvPr>
          <p:cNvSpPr txBox="1"/>
          <p:nvPr/>
        </p:nvSpPr>
        <p:spPr>
          <a:xfrm>
            <a:off x="7898605" y="3220690"/>
            <a:ext cx="4077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Theorem</a:t>
            </a:r>
            <a:r>
              <a:rPr lang="en-US" sz="2000" dirty="0"/>
              <a:t>: every classical position verification protocol can be spoofed by </a:t>
            </a:r>
            <a:r>
              <a:rPr lang="en-US" sz="2000" b="1" u="sng" dirty="0"/>
              <a:t>colluding provers</a:t>
            </a:r>
            <a:r>
              <a:rPr lang="en-US" sz="2000" u="sng" dirty="0"/>
              <a:t>. </a:t>
            </a:r>
            <a:r>
              <a:rPr lang="en-US" sz="2000" dirty="0"/>
              <a:t>This is because challenges can always be</a:t>
            </a:r>
            <a:r>
              <a:rPr lang="en-US" sz="2000" b="1" dirty="0"/>
              <a:t> copied </a:t>
            </a:r>
            <a:r>
              <a:rPr lang="en-US" sz="2000" dirty="0"/>
              <a:t>and </a:t>
            </a:r>
            <a:r>
              <a:rPr lang="en-US" sz="2000" b="1" dirty="0"/>
              <a:t>forwarded</a:t>
            </a:r>
            <a:r>
              <a:rPr lang="en-US" sz="2000" dirty="0"/>
              <a:t>.</a:t>
            </a:r>
            <a:endParaRPr lang="en-US" sz="2000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AE57BA-1605-9DC1-586E-23886CDE37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0475" y="4357743"/>
            <a:ext cx="502372" cy="539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19B84A-FA86-4587-D0E9-05769A5378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0475" y="3235948"/>
            <a:ext cx="502372" cy="53966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38C8AE-5AE7-FEFC-C61A-C220A16BDF11}"/>
              </a:ext>
            </a:extLst>
          </p:cNvPr>
          <p:cNvCxnSpPr>
            <a:cxnSpLocks/>
          </p:cNvCxnSpPr>
          <p:nvPr/>
        </p:nvCxnSpPr>
        <p:spPr>
          <a:xfrm flipV="1">
            <a:off x="4398150" y="3786188"/>
            <a:ext cx="685798" cy="46684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5D2006-19D7-592E-BA47-4DA034907CA3}"/>
              </a:ext>
            </a:extLst>
          </p:cNvPr>
          <p:cNvCxnSpPr>
            <a:cxnSpLocks/>
          </p:cNvCxnSpPr>
          <p:nvPr/>
        </p:nvCxnSpPr>
        <p:spPr>
          <a:xfrm flipH="1" flipV="1">
            <a:off x="4229308" y="3760734"/>
            <a:ext cx="883780" cy="55242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C84F384-C3F3-AEED-B29B-00465145044E}"/>
              </a:ext>
            </a:extLst>
          </p:cNvPr>
          <p:cNvSpPr txBox="1"/>
          <p:nvPr/>
        </p:nvSpPr>
        <p:spPr>
          <a:xfrm>
            <a:off x="5142438" y="4921026"/>
            <a:ext cx="8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9EB9516-FA5A-2839-F1CE-5B7A212D4F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1928" y="3301482"/>
            <a:ext cx="376322" cy="7117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00CD88E-5C30-1F72-77CA-A0E1E10C8D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1928" y="4187277"/>
            <a:ext cx="376322" cy="7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2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FB17F-5E8F-11F4-95FB-BF50BB80D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504A-8919-C30C-1DAF-710B91B2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C1F88C-8667-712A-C4EF-828BCA50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25C22E-EA30-B9E6-B82D-83B48F25EE3F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25C22E-EA30-B9E6-B82D-83B48F25E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FE35BCF-5A86-C6AC-CED2-28281F70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AA6F58-78CA-4954-3ABE-828804A919A5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715189-9457-7134-B036-CFECF97A89AF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715189-9457-7134-B036-CFECF97A8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0497F-BA82-6477-F9C9-15D96AFACF18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0497F-BA82-6477-F9C9-15D96AFA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E962A4-CBD9-F173-3A69-720A86344611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E962A4-CBD9-F173-3A69-720A86344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7D90DE-4D01-87C8-7133-A715EB6B5412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1148D65-6814-E15F-08B1-977274905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E405A4-2ECD-5DCC-9114-A2E7A87CA577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7605D1-5BC9-161C-4319-AA79AA84F2B4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F5F7288-38AA-3AB5-EE8F-37B9E2BAA68A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659CA2-48AB-56E1-ABD3-160187233603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659CA2-48AB-56E1-ABD3-160187233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E434C9-0186-C776-6F7B-A940A94C252C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E434C9-0186-C776-6F7B-A940A94C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CCCD159-4631-6FEC-1D31-FC1BA4AE3B92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CCCD159-4631-6FEC-1D31-FC1BA4AE3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3443D9F-B2D7-5FF8-CC4A-3786F51814B8}"/>
              </a:ext>
            </a:extLst>
          </p:cNvPr>
          <p:cNvSpPr txBox="1"/>
          <p:nvPr/>
        </p:nvSpPr>
        <p:spPr>
          <a:xfrm>
            <a:off x="4155529" y="4330691"/>
            <a:ext cx="96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Honest</a:t>
            </a:r>
          </a:p>
          <a:p>
            <a:pPr algn="ctr"/>
            <a:r>
              <a:rPr lang="en-US" dirty="0"/>
              <a:t>Prover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6E90EF-5488-5EFF-01E5-4B9331CFF764}"/>
              </a:ext>
            </a:extLst>
          </p:cNvPr>
          <p:cNvSpPr txBox="1"/>
          <p:nvPr/>
        </p:nvSpPr>
        <p:spPr>
          <a:xfrm>
            <a:off x="8163807" y="704740"/>
            <a:ext cx="340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Idea</a:t>
            </a:r>
            <a:r>
              <a:rPr lang="en-US" dirty="0"/>
              <a:t>: use quantum resources, and leverage </a:t>
            </a:r>
            <a:r>
              <a:rPr lang="en-US" dirty="0" err="1"/>
              <a:t>unclonability</a:t>
            </a:r>
            <a:r>
              <a:rPr lang="en-US" dirty="0"/>
              <a:t>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426624-C9E2-9651-DAEF-B391AFC76171}"/>
                  </a:ext>
                </a:extLst>
              </p:cNvPr>
              <p:cNvSpPr txBox="1"/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426624-C9E2-9651-DAEF-B391AFC7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blipFill>
                <a:blip r:embed="rId1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43EE7C-8B68-FF43-2066-2453CAA5B321}"/>
                  </a:ext>
                </a:extLst>
              </p:cNvPr>
              <p:cNvSpPr txBox="1"/>
              <p:nvPr/>
            </p:nvSpPr>
            <p:spPr>
              <a:xfrm>
                <a:off x="7919788" y="1866115"/>
                <a:ext cx="4100508" cy="20428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u="sng" dirty="0"/>
                  <a:t>-BB84: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Verifiers secretly sample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Left verifier sends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Right verifier sends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:br>
                  <a:rPr lang="en-US" dirty="0"/>
                </a:br>
                <a:r>
                  <a:rPr lang="en-US" dirty="0"/>
                  <a:t>BB84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43EE7C-8B68-FF43-2066-2453CAA5B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788" y="1866115"/>
                <a:ext cx="4100508" cy="2042803"/>
              </a:xfrm>
              <a:prstGeom prst="rect">
                <a:avLst/>
              </a:prstGeom>
              <a:blipFill>
                <a:blip r:embed="rId14"/>
                <a:stretch>
                  <a:fillRect l="-1231" t="-1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9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4572B-B346-D3C3-76B6-78CC0AE1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F956-315D-3903-FEE2-F3066C3C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7C657B-4ACF-E83E-A5D3-A1DF10B51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2FFC81-A87F-9B5E-9652-3DCD75E583DA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2FFC81-A87F-9B5E-9652-3DCD75E58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9F3D3BC5-B649-2B55-9777-691CCFDE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78265B-1C05-D1F2-6FCD-3EA1AB846EB0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36BB4B-8AE6-6961-CF58-EE44AE8B7B8F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36BB4B-8AE6-6961-CF58-EE44AE8B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8B12D5-7423-6560-908F-E95B5DB5B251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8B12D5-7423-6560-908F-E95B5DB5B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7D1888-6D34-D0DA-ED8A-7BABE90EAFEA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7D1888-6D34-D0DA-ED8A-7BABE90EA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CAD639-BF4D-F8CD-C38C-EAB47FB1B007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7F52F48-6043-C5AF-5D8C-2D715D31F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282E0A-48BA-6D93-41B1-D02AD464DF94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4BC90F-5383-ED43-8010-E1E783DF7B61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4837585-4371-5301-826E-73976ABE47BA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0E119A-67DC-6008-F693-8A87689668F8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0E119A-67DC-6008-F693-8A8768966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4A9963-B46C-B3B6-76FB-1381AC01F90A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4A9963-B46C-B3B6-76FB-1381AC01F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09B94C-CCFD-4F1C-D61E-3260A54BAEAA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713704" cy="103715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4FB613-F1C7-CD5C-C84B-7EAFE6AA79DC}"/>
              </a:ext>
            </a:extLst>
          </p:cNvPr>
          <p:cNvCxnSpPr>
            <a:cxnSpLocks/>
          </p:cNvCxnSpPr>
          <p:nvPr/>
        </p:nvCxnSpPr>
        <p:spPr>
          <a:xfrm flipV="1">
            <a:off x="5113088" y="2604710"/>
            <a:ext cx="1674368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D6BD34-1691-81B1-3CE5-5097400A0405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D6BD34-1691-81B1-3CE5-5097400A0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4768D-5AD2-D682-7B76-DE9AF34CBAA1}"/>
                  </a:ext>
                </a:extLst>
              </p:cNvPr>
              <p:cNvSpPr txBox="1"/>
              <p:nvPr/>
            </p:nvSpPr>
            <p:spPr>
              <a:xfrm>
                <a:off x="3011499" y="2848331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4768D-5AD2-D682-7B76-DE9AF34CB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499" y="2848331"/>
                <a:ext cx="83713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DDC7E4-AAD7-78B1-895A-2B23D2193FDC}"/>
                  </a:ext>
                </a:extLst>
              </p:cNvPr>
              <p:cNvSpPr txBox="1"/>
              <p:nvPr/>
            </p:nvSpPr>
            <p:spPr>
              <a:xfrm>
                <a:off x="5350386" y="2846137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DDC7E4-AAD7-78B1-895A-2B23D2193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386" y="2846137"/>
                <a:ext cx="83713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>
            <a:extLst>
              <a:ext uri="{FF2B5EF4-FFF2-40B4-BE49-F238E27FC236}">
                <a16:creationId xmlns:a16="http://schemas.microsoft.com/office/drawing/2014/main" id="{F68D0981-3CD5-288D-02B9-FBFB96569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09F0E385-51A2-CB53-9E82-0127108E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526F6DE-8A39-2880-D5DC-15DA887A2171}"/>
              </a:ext>
            </a:extLst>
          </p:cNvPr>
          <p:cNvSpPr txBox="1"/>
          <p:nvPr/>
        </p:nvSpPr>
        <p:spPr>
          <a:xfrm>
            <a:off x="4155529" y="4330691"/>
            <a:ext cx="96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Honest</a:t>
            </a:r>
          </a:p>
          <a:p>
            <a:pPr algn="ctr"/>
            <a:r>
              <a:rPr lang="en-US" dirty="0"/>
              <a:t>Prover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5B2D86-02A3-4F0B-4081-7F4FA750417A}"/>
              </a:ext>
            </a:extLst>
          </p:cNvPr>
          <p:cNvSpPr txBox="1"/>
          <p:nvPr/>
        </p:nvSpPr>
        <p:spPr>
          <a:xfrm>
            <a:off x="8163807" y="704740"/>
            <a:ext cx="340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Idea</a:t>
            </a:r>
            <a:r>
              <a:rPr lang="en-US" dirty="0"/>
              <a:t>: use quantum resources, and leverage </a:t>
            </a:r>
            <a:r>
              <a:rPr lang="en-US" dirty="0" err="1"/>
              <a:t>unclonability</a:t>
            </a:r>
            <a:r>
              <a:rPr lang="en-US" dirty="0"/>
              <a:t>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CA9C66-26BB-3FFD-6C05-BBBCE763C4E4}"/>
                  </a:ext>
                </a:extLst>
              </p:cNvPr>
              <p:cNvSpPr txBox="1"/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CA9C66-26BB-3FFD-6C05-BBBCE763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blipFill>
                <a:blip r:embed="rId1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FB46D4-D9F9-D390-7A56-357C11FCA1BA}"/>
                  </a:ext>
                </a:extLst>
              </p:cNvPr>
              <p:cNvSpPr txBox="1"/>
              <p:nvPr/>
            </p:nvSpPr>
            <p:spPr>
              <a:xfrm>
                <a:off x="7919788" y="1866115"/>
                <a:ext cx="4100508" cy="25853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u="sng" dirty="0"/>
                  <a:t>-BB84: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Verifiers secretly sample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Left verifier sends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Right verifier sends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:br>
                  <a:rPr lang="en-US" dirty="0"/>
                </a:br>
                <a:r>
                  <a:rPr lang="en-US" dirty="0"/>
                  <a:t>BB84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Honest prover recovers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and sends back to verifiers.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FB46D4-D9F9-D390-7A56-357C11FCA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788" y="1866115"/>
                <a:ext cx="4100508" cy="2585323"/>
              </a:xfrm>
              <a:prstGeom prst="rect">
                <a:avLst/>
              </a:prstGeom>
              <a:blipFill>
                <a:blip r:embed="rId14"/>
                <a:stretch>
                  <a:fillRect l="-1231" t="-9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86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ED334-B90B-99D9-9653-D00A592D5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D4924-6157-3A78-D640-360F0C47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C9F305-4B65-D9B3-628A-56216261B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58505-FD4C-23B7-2ABF-27AE19DCEE11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58505-FD4C-23B7-2ABF-27AE19DCE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6C1DE256-83E5-8E75-C755-7639FB53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1E2244-334E-D919-C120-EDF6A97FC6F3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A1A6BE-8220-7039-358D-93F8D511AD10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A1A6BE-8220-7039-358D-93F8D511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B4A682-DACB-5243-F03B-1581B46E8528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B4A682-DACB-5243-F03B-1581B46E8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797A1C-E1EB-5327-2E76-ECB300648B0D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797A1C-E1EB-5327-2E76-ECB30064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129A4F-B7F3-51B3-CBF9-D9DFF19EBB74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57DFA0-5AD2-1104-097C-583270CDAFC7}"/>
              </a:ext>
            </a:extLst>
          </p:cNvPr>
          <p:cNvCxnSpPr>
            <a:cxnSpLocks/>
          </p:cNvCxnSpPr>
          <p:nvPr/>
        </p:nvCxnSpPr>
        <p:spPr>
          <a:xfrm flipV="1">
            <a:off x="2553495" y="4661865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7636A7-0C36-AC08-620F-D7A6A2D635FC}"/>
              </a:ext>
            </a:extLst>
          </p:cNvPr>
          <p:cNvCxnSpPr>
            <a:cxnSpLocks/>
          </p:cNvCxnSpPr>
          <p:nvPr/>
        </p:nvCxnSpPr>
        <p:spPr>
          <a:xfrm flipH="1" flipV="1">
            <a:off x="5725475" y="4624170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08E6CA-851C-B016-736A-DB2E9DCD302F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C44ED9-A991-27B3-79DC-1FA51F15E12C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C44ED9-A991-27B3-79DC-1FA51F15E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9AF763-C5FA-879A-522B-87B0163B75ED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9AF763-C5FA-879A-522B-87B0163B7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DFD960-D0E1-F27B-136C-4D0CB0DC3A91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397000" cy="84548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2D59F1-F652-EE66-918B-4FD8EA9FCD8D}"/>
              </a:ext>
            </a:extLst>
          </p:cNvPr>
          <p:cNvCxnSpPr>
            <a:cxnSpLocks/>
          </p:cNvCxnSpPr>
          <p:nvPr/>
        </p:nvCxnSpPr>
        <p:spPr>
          <a:xfrm flipV="1">
            <a:off x="5466492" y="2604710"/>
            <a:ext cx="1320964" cy="9237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CC855D-5998-2B3F-C20D-122690BAEC39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CC855D-5998-2B3F-C20D-122690BAE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>
            <a:extLst>
              <a:ext uri="{FF2B5EF4-FFF2-40B4-BE49-F238E27FC236}">
                <a16:creationId xmlns:a16="http://schemas.microsoft.com/office/drawing/2014/main" id="{840BB4B5-8550-AC90-915B-6DBC98DAB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9C3177ED-17D7-9142-6DFC-4F2EA592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296802-E2C8-17E6-1057-9EE6B983C9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475" y="4357743"/>
            <a:ext cx="502372" cy="539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4E192F-7A1B-F204-4CCC-36DA31622D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475" y="3235948"/>
            <a:ext cx="502372" cy="53966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27DFB5-D46F-5C84-6EC6-E0C10388DF6C}"/>
              </a:ext>
            </a:extLst>
          </p:cNvPr>
          <p:cNvCxnSpPr>
            <a:cxnSpLocks/>
          </p:cNvCxnSpPr>
          <p:nvPr/>
        </p:nvCxnSpPr>
        <p:spPr>
          <a:xfrm flipV="1">
            <a:off x="4398150" y="3786188"/>
            <a:ext cx="685798" cy="46684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FBC9E9-2CFA-5000-7541-909DAD3F8177}"/>
              </a:ext>
            </a:extLst>
          </p:cNvPr>
          <p:cNvCxnSpPr>
            <a:cxnSpLocks/>
          </p:cNvCxnSpPr>
          <p:nvPr/>
        </p:nvCxnSpPr>
        <p:spPr>
          <a:xfrm flipH="1" flipV="1">
            <a:off x="4229308" y="3760734"/>
            <a:ext cx="883780" cy="55242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68100E2-C813-E872-AAF8-101C70E7D679}"/>
              </a:ext>
            </a:extLst>
          </p:cNvPr>
          <p:cNvSpPr txBox="1"/>
          <p:nvPr/>
        </p:nvSpPr>
        <p:spPr>
          <a:xfrm>
            <a:off x="8163807" y="704740"/>
            <a:ext cx="340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Idea</a:t>
            </a:r>
            <a:r>
              <a:rPr lang="en-US" dirty="0"/>
              <a:t>: use quantum resources, and leverage </a:t>
            </a:r>
            <a:r>
              <a:rPr lang="en-US" dirty="0" err="1"/>
              <a:t>unclonability</a:t>
            </a:r>
            <a:r>
              <a:rPr lang="en-US" dirty="0"/>
              <a:t>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7DB3A2-B230-260E-065A-BDBF9D105AD6}"/>
                  </a:ext>
                </a:extLst>
              </p:cNvPr>
              <p:cNvSpPr txBox="1"/>
              <p:nvPr/>
            </p:nvSpPr>
            <p:spPr>
              <a:xfrm>
                <a:off x="7919788" y="1866115"/>
                <a:ext cx="4100508" cy="25853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/>
                  <a:t>-BB84: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Verifiers secretly sample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Left verifier sends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Right verifier sends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:br>
                  <a:rPr lang="en-US" dirty="0"/>
                </a:br>
                <a:r>
                  <a:rPr lang="en-US" dirty="0"/>
                  <a:t>BB84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Honest prover recovers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and sends back to verifiers.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7DB3A2-B230-260E-065A-BDBF9D10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788" y="1866115"/>
                <a:ext cx="4100508" cy="2585323"/>
              </a:xfrm>
              <a:prstGeom prst="rect">
                <a:avLst/>
              </a:prstGeom>
              <a:blipFill>
                <a:blip r:embed="rId11"/>
                <a:stretch>
                  <a:fillRect l="-1231" t="-9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449CE7-B844-3A65-F205-D9C4D32F1993}"/>
                  </a:ext>
                </a:extLst>
              </p:cNvPr>
              <p:cNvSpPr txBox="1"/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449CE7-B844-3A65-F205-D9C4D32F1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2DC91C-758D-AE6C-71B5-7C2A0A143CFE}"/>
                  </a:ext>
                </a:extLst>
              </p:cNvPr>
              <p:cNvSpPr txBox="1"/>
              <p:nvPr/>
            </p:nvSpPr>
            <p:spPr>
              <a:xfrm>
                <a:off x="8100605" y="4710919"/>
                <a:ext cx="419100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Bob has to decide what to do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. </a:t>
                </a:r>
              </a:p>
              <a:p>
                <a:endParaRPr lang="en-US" b="1" dirty="0">
                  <a:solidFill>
                    <a:srgbClr val="7030A0"/>
                  </a:solidFill>
                </a:endParaRP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If he sends it to Alice, then he can’t recover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. If he keeps it, Alice can’t recover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2DC91C-758D-AE6C-71B5-7C2A0A143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605" y="4710919"/>
                <a:ext cx="4191007" cy="1477328"/>
              </a:xfrm>
              <a:prstGeom prst="rect">
                <a:avLst/>
              </a:prstGeom>
              <a:blipFill>
                <a:blip r:embed="rId13"/>
                <a:stretch>
                  <a:fillRect l="-1208"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85FD2665-0F0D-F6E7-956A-FCD6EA42F3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1928" y="3301482"/>
            <a:ext cx="376322" cy="7117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78BE4E-3707-DFDF-98E1-12D15914AA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1928" y="4187277"/>
            <a:ext cx="376322" cy="7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6688-3E77-4DFC-DD2A-BE51FB2DE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6DBC-0B2F-0C37-0A86-5450651E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8CADCA-7A92-C38E-4068-6048C5BA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C2DB6D-262A-A8F4-7D8A-1B3283F5AEC4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C2DB6D-262A-A8F4-7D8A-1B3283F5A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D0C5C481-8A5A-685F-82B2-B9009390E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C088A3-E23B-2ACB-75FB-1598B5BDF98E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1CE124-C72D-0F28-2703-68F29B81A3A5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1CE124-C72D-0F28-2703-68F29B81A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69E2D9-A619-6162-7363-CA0A55211735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69E2D9-A619-6162-7363-CA0A55211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94BFAD-D958-7E09-1EBD-AA9CC38FC341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94BFAD-D958-7E09-1EBD-AA9CC38FC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F21059-1A67-AD1F-42D1-C1FAAF7176FF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34E42E-67C0-2EA5-907B-8705735CC808}"/>
              </a:ext>
            </a:extLst>
          </p:cNvPr>
          <p:cNvCxnSpPr>
            <a:cxnSpLocks/>
          </p:cNvCxnSpPr>
          <p:nvPr/>
        </p:nvCxnSpPr>
        <p:spPr>
          <a:xfrm flipV="1">
            <a:off x="2553495" y="4661865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BA8776-DC56-56E6-8CBF-4AF1A2040303}"/>
              </a:ext>
            </a:extLst>
          </p:cNvPr>
          <p:cNvCxnSpPr>
            <a:cxnSpLocks/>
          </p:cNvCxnSpPr>
          <p:nvPr/>
        </p:nvCxnSpPr>
        <p:spPr>
          <a:xfrm flipH="1" flipV="1">
            <a:off x="5725475" y="4624170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5468747-4FD3-C3E8-069F-94CFADCBCD25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B6949C-99F3-CE29-2C05-CB60BABF28F9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B6949C-99F3-CE29-2C05-CB60BABF2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96674-ED8E-8CF1-E55B-BBF7F9EE0BF7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96674-ED8E-8CF1-E55B-BBF7F9EE0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FBA8B9-10BF-58A5-2834-43842F38F7FB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397000" cy="84548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210D99-F51D-5326-B197-3459E9FECE13}"/>
              </a:ext>
            </a:extLst>
          </p:cNvPr>
          <p:cNvCxnSpPr>
            <a:cxnSpLocks/>
          </p:cNvCxnSpPr>
          <p:nvPr/>
        </p:nvCxnSpPr>
        <p:spPr>
          <a:xfrm flipV="1">
            <a:off x="5466492" y="2604710"/>
            <a:ext cx="1320964" cy="9237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872E4D-36FD-3EE2-3D42-0108CDD08926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872E4D-36FD-3EE2-3D42-0108CDD08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>
            <a:extLst>
              <a:ext uri="{FF2B5EF4-FFF2-40B4-BE49-F238E27FC236}">
                <a16:creationId xmlns:a16="http://schemas.microsoft.com/office/drawing/2014/main" id="{C5A5C5EC-33DB-9DAC-A605-13ED20E2C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11DCAF5D-D520-8BE7-260E-5EDCC947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E336F-2AFA-46B7-435E-7C439D7A8E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475" y="4357743"/>
            <a:ext cx="502372" cy="539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6AC406-1EAD-0619-CCD7-6E0988E0B4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475" y="3235948"/>
            <a:ext cx="502372" cy="53966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80420F-DD3D-9261-CE9A-8C3BADB86F60}"/>
              </a:ext>
            </a:extLst>
          </p:cNvPr>
          <p:cNvCxnSpPr>
            <a:cxnSpLocks/>
          </p:cNvCxnSpPr>
          <p:nvPr/>
        </p:nvCxnSpPr>
        <p:spPr>
          <a:xfrm flipV="1">
            <a:off x="4398150" y="3786188"/>
            <a:ext cx="685798" cy="46684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011ABD-004B-243F-678C-231A76539F56}"/>
              </a:ext>
            </a:extLst>
          </p:cNvPr>
          <p:cNvCxnSpPr>
            <a:cxnSpLocks/>
          </p:cNvCxnSpPr>
          <p:nvPr/>
        </p:nvCxnSpPr>
        <p:spPr>
          <a:xfrm flipH="1" flipV="1">
            <a:off x="4229308" y="3760734"/>
            <a:ext cx="883780" cy="55242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A29AD7-A798-05A4-0FC9-9167DB52E33C}"/>
                  </a:ext>
                </a:extLst>
              </p:cNvPr>
              <p:cNvSpPr txBox="1"/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A29AD7-A798-05A4-0FC9-9167DB52E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7FB9F33A-57D0-EF64-2CD4-1B9EB27639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1928" y="3301482"/>
            <a:ext cx="376322" cy="7117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B32D959-0C8D-29D4-AA08-00544A7043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1928" y="4187277"/>
            <a:ext cx="376322" cy="711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9E77D-F73D-AD50-B688-5E672288C9EA}"/>
                  </a:ext>
                </a:extLst>
              </p:cNvPr>
              <p:cNvSpPr txBox="1"/>
              <p:nvPr/>
            </p:nvSpPr>
            <p:spPr>
              <a:xfrm>
                <a:off x="7974812" y="1519631"/>
                <a:ext cx="4077488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Theorem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-BB84 can be spoofed if Alice and Bob share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EPR pairs</a:t>
                </a:r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𝐼𝑃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9E77D-F73D-AD50-B688-5E672288C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12" y="1519631"/>
                <a:ext cx="4077488" cy="1015663"/>
              </a:xfrm>
              <a:prstGeom prst="rect">
                <a:avLst/>
              </a:prstGeom>
              <a:blipFill>
                <a:blip r:embed="rId13"/>
                <a:stretch>
                  <a:fillRect l="-1238" t="-2439" b="-85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6AAB83-0C5D-1D5E-5B25-55855FF05FB9}"/>
                  </a:ext>
                </a:extLst>
              </p:cNvPr>
              <p:cNvSpPr txBox="1"/>
              <p:nvPr/>
            </p:nvSpPr>
            <p:spPr>
              <a:xfrm>
                <a:off x="7974812" y="3311726"/>
                <a:ext cx="4077488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Theorem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-BB84 is secure against spoofers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qubits of entanglement,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𝐼𝑃</m:t>
                    </m:r>
                  </m:oMath>
                </a14:m>
                <a:endParaRPr lang="en-US" sz="2000" b="1" u="sng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6AAB83-0C5D-1D5E-5B25-55855FF05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12" y="3311726"/>
                <a:ext cx="4077488" cy="1015663"/>
              </a:xfrm>
              <a:prstGeom prst="rect">
                <a:avLst/>
              </a:prstGeom>
              <a:blipFill>
                <a:blip r:embed="rId14"/>
                <a:stretch>
                  <a:fillRect l="-1238" t="-2439" b="-85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9B1636E-F00A-DE58-9C0C-1A10D004FAA0}"/>
              </a:ext>
            </a:extLst>
          </p:cNvPr>
          <p:cNvSpPr txBox="1"/>
          <p:nvPr/>
        </p:nvSpPr>
        <p:spPr>
          <a:xfrm>
            <a:off x="8982850" y="2601135"/>
            <a:ext cx="3691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(Kent-Munro-Spiller ’11, Lau-Lo ’11)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812B6C-746D-A91F-7341-A5B35768E4F4}"/>
              </a:ext>
            </a:extLst>
          </p:cNvPr>
          <p:cNvSpPr txBox="1"/>
          <p:nvPr/>
        </p:nvSpPr>
        <p:spPr>
          <a:xfrm>
            <a:off x="9052652" y="4454893"/>
            <a:ext cx="31393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(Bluhm,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Christandl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Speelman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‘21)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04A34F-0E0A-2FC5-8C27-521D771881F9}"/>
              </a:ext>
            </a:extLst>
          </p:cNvPr>
          <p:cNvSpPr txBox="1"/>
          <p:nvPr/>
        </p:nvSpPr>
        <p:spPr>
          <a:xfrm>
            <a:off x="7974812" y="5207337"/>
            <a:ext cx="407748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Security</a:t>
            </a:r>
            <a:r>
              <a:rPr lang="en-US" sz="2000" dirty="0"/>
              <a:t>: If no spoofers are in correct position, then verifiers accept with low probability.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0761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BDC8C-AAB1-A3E4-9895-03623438D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3B56-CE0D-4FD1-39F9-C0E7AC1A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1381E6-8EC5-9E87-6D72-FD39FB93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946DBA-BDF6-FAE6-2EBE-73591AA27DF8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946DBA-BDF6-FAE6-2EBE-73591AA27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4D17EB1B-701D-DBFC-E7A0-37F94B7D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42887C-7E2C-1751-51BB-C34F6782755C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AC21D9-CAD5-73A0-7C25-25EB3B1529FF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AC21D9-CAD5-73A0-7C25-25EB3B152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C5F6C0-7C86-F056-1AD1-4AE801C71784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C5F6C0-7C86-F056-1AD1-4AE801C71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D40D5A-9847-1FED-2556-E664E3F72092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D40D5A-9847-1FED-2556-E664E3F72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618452-0607-4A0F-98F8-FB001079F9A1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456C7A-AEFE-3A54-8875-FC4398C5CD90}"/>
              </a:ext>
            </a:extLst>
          </p:cNvPr>
          <p:cNvCxnSpPr>
            <a:cxnSpLocks/>
          </p:cNvCxnSpPr>
          <p:nvPr/>
        </p:nvCxnSpPr>
        <p:spPr>
          <a:xfrm flipV="1">
            <a:off x="2553495" y="4661865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DC9AF3-1D73-F3DD-799F-8580A238F448}"/>
              </a:ext>
            </a:extLst>
          </p:cNvPr>
          <p:cNvCxnSpPr>
            <a:cxnSpLocks/>
          </p:cNvCxnSpPr>
          <p:nvPr/>
        </p:nvCxnSpPr>
        <p:spPr>
          <a:xfrm flipH="1" flipV="1">
            <a:off x="5725475" y="4624170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7C3378C-9246-2473-BF55-7DDFFB5A0819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2A8393-95CA-790A-0589-6B5378F4F1EB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2A8393-95CA-790A-0589-6B5378F4F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2B69A8-0C4E-6A76-100D-138A4E5C1114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2B69A8-0C4E-6A76-100D-138A4E5C1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97E30A-6FA2-F362-CFF7-B6FB6C3D9075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397000" cy="84548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C3E6F8-35B0-37DA-4AEC-3D31FEDCF7BC}"/>
              </a:ext>
            </a:extLst>
          </p:cNvPr>
          <p:cNvCxnSpPr>
            <a:cxnSpLocks/>
          </p:cNvCxnSpPr>
          <p:nvPr/>
        </p:nvCxnSpPr>
        <p:spPr>
          <a:xfrm flipV="1">
            <a:off x="5466492" y="2604710"/>
            <a:ext cx="1320964" cy="9237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738CCAA-0799-C0C7-2BA7-231E4C76BE08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738CCAA-0799-C0C7-2BA7-231E4C76B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>
            <a:extLst>
              <a:ext uri="{FF2B5EF4-FFF2-40B4-BE49-F238E27FC236}">
                <a16:creationId xmlns:a16="http://schemas.microsoft.com/office/drawing/2014/main" id="{465D6079-485A-E734-6314-D3A0A43D9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4140E132-B34B-E751-7090-48F292AE1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68F971-CC87-69DE-9D84-A3D8EAF310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475" y="4357743"/>
            <a:ext cx="502372" cy="539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249E66-F979-3F41-8CBF-6D2BCDC89E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475" y="3235948"/>
            <a:ext cx="502372" cy="53966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4D4C6A-E2ED-DF64-DC08-8F7637332F01}"/>
              </a:ext>
            </a:extLst>
          </p:cNvPr>
          <p:cNvCxnSpPr>
            <a:cxnSpLocks/>
          </p:cNvCxnSpPr>
          <p:nvPr/>
        </p:nvCxnSpPr>
        <p:spPr>
          <a:xfrm flipV="1">
            <a:off x="4398150" y="3786188"/>
            <a:ext cx="685798" cy="46684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7F14D9-BBC9-3385-D69C-2C135390EED4}"/>
              </a:ext>
            </a:extLst>
          </p:cNvPr>
          <p:cNvCxnSpPr>
            <a:cxnSpLocks/>
          </p:cNvCxnSpPr>
          <p:nvPr/>
        </p:nvCxnSpPr>
        <p:spPr>
          <a:xfrm flipH="1" flipV="1">
            <a:off x="4229308" y="3760734"/>
            <a:ext cx="883780" cy="55242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CA2527-391E-2A09-424B-9EC630AC9DEC}"/>
                  </a:ext>
                </a:extLst>
              </p:cNvPr>
              <p:cNvSpPr txBox="1"/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CA2527-391E-2A09-424B-9EC630AC9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7109628E-BC68-0184-1E1A-629407B46C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1928" y="3301482"/>
            <a:ext cx="376322" cy="7117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18BBA6E-356A-E270-2BAB-4E0FB9DE35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1928" y="4187277"/>
            <a:ext cx="376322" cy="711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44CCCD-7BF9-CE23-36EF-B2500901490A}"/>
                  </a:ext>
                </a:extLst>
              </p:cNvPr>
              <p:cNvSpPr txBox="1"/>
              <p:nvPr/>
            </p:nvSpPr>
            <p:spPr>
              <a:xfrm>
                <a:off x="7974812" y="1519631"/>
                <a:ext cx="4077488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Theorem</a:t>
                </a:r>
                <a:r>
                  <a:rPr lang="en-US" sz="2000" dirty="0"/>
                  <a:t>: </a:t>
                </a:r>
                <a:r>
                  <a:rPr lang="en-US" sz="2000" b="1" u="sng" dirty="0"/>
                  <a:t>Every</a:t>
                </a:r>
                <a:r>
                  <a:rPr lang="en-US" sz="2000" dirty="0"/>
                  <a:t> position verification protocol can be spoofed if Alice and Bob share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EPR pairs.</a:t>
                </a:r>
                <a:endParaRPr lang="en-US" sz="2000" b="1" u="sng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44CCCD-7BF9-CE23-36EF-B25009014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12" y="1519631"/>
                <a:ext cx="4077488" cy="1015663"/>
              </a:xfrm>
              <a:prstGeom prst="rect">
                <a:avLst/>
              </a:prstGeom>
              <a:blipFill>
                <a:blip r:embed="rId13"/>
                <a:stretch>
                  <a:fillRect l="-1238" t="-2439" b="-85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9F1DF57-07F8-EB43-A81C-AFB3392A614A}"/>
              </a:ext>
            </a:extLst>
          </p:cNvPr>
          <p:cNvSpPr txBox="1"/>
          <p:nvPr/>
        </p:nvSpPr>
        <p:spPr>
          <a:xfrm>
            <a:off x="7974812" y="3311726"/>
            <a:ext cx="407748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Open question</a:t>
            </a:r>
            <a:r>
              <a:rPr lang="en-US" sz="2000" dirty="0"/>
              <a:t>: Is there a position verification protocol secure against spoofers with </a:t>
            </a:r>
            <a:r>
              <a:rPr lang="en-US" sz="2000" dirty="0" err="1"/>
              <a:t>superpoly</a:t>
            </a:r>
            <a:r>
              <a:rPr lang="en-US" sz="2000" dirty="0"/>
              <a:t> qubits of entanglement?</a:t>
            </a:r>
            <a:endParaRPr lang="en-US" sz="2000" b="1" u="sn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C2D853-D88D-1D0C-0369-AF060F398603}"/>
              </a:ext>
            </a:extLst>
          </p:cNvPr>
          <p:cNvSpPr txBox="1"/>
          <p:nvPr/>
        </p:nvSpPr>
        <p:spPr>
          <a:xfrm>
            <a:off x="8885625" y="2609667"/>
            <a:ext cx="3691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Buhrman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et al. ’11,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Beigi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-König ‘11)</a:t>
            </a:r>
          </a:p>
        </p:txBody>
      </p:sp>
    </p:spTree>
    <p:extLst>
      <p:ext uri="{BB962C8B-B14F-4D97-AF65-F5344CB8AC3E}">
        <p14:creationId xmlns:p14="http://schemas.microsoft.com/office/powerpoint/2010/main" val="8869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56902-8335-B087-10C2-A9FE6FA3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17DC6-836C-8FE9-8EB1-7E84C103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</a:t>
            </a:r>
            <a:br>
              <a:rPr lang="en-US" dirty="0"/>
            </a:br>
            <a:r>
              <a:rPr lang="en-US" dirty="0"/>
              <a:t>position verification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F8DB7-8C60-8A10-BFF5-350C1C9EC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8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44149-7191-5778-ADDE-E6F07A8A8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DC62F6-52B3-2CE9-7BB6-F323B6778063}"/>
              </a:ext>
            </a:extLst>
          </p:cNvPr>
          <p:cNvSpPr txBox="1"/>
          <p:nvPr/>
        </p:nvSpPr>
        <p:spPr>
          <a:xfrm>
            <a:off x="1384300" y="1800304"/>
            <a:ext cx="1056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/>
              <a:t>“I am </a:t>
            </a:r>
            <a:r>
              <a:rPr lang="en-US" sz="2400" b="1" i="1" dirty="0"/>
              <a:t>not</a:t>
            </a:r>
            <a:r>
              <a:rPr lang="en-US" sz="2400" i="1" dirty="0"/>
              <a:t> at position P”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“I am either in Kyoto or New York”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“My GPS coordinates satisfy a given 3SAT formula F”</a:t>
            </a:r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985BA-5CF3-BB21-848A-A5F8C96AF980}"/>
              </a:ext>
            </a:extLst>
          </p:cNvPr>
          <p:cNvSpPr txBox="1"/>
          <p:nvPr/>
        </p:nvSpPr>
        <p:spPr>
          <a:xfrm>
            <a:off x="749300" y="964674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Is it possible to prove statements beyond “I am at position P”? E.g.,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5FF3CF-6985-0C56-CBFC-FAA374233E94}"/>
              </a:ext>
            </a:extLst>
          </p:cNvPr>
          <p:cNvSpPr txBox="1"/>
          <p:nvPr/>
        </p:nvSpPr>
        <p:spPr>
          <a:xfrm>
            <a:off x="749300" y="4189631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Clearly, these statements can be proved by simply proving one’s precise location.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F2CA8-2B3D-DDFD-1CC2-926FFC015B3E}"/>
              </a:ext>
            </a:extLst>
          </p:cNvPr>
          <p:cNvSpPr txBox="1"/>
          <p:nvPr/>
        </p:nvSpPr>
        <p:spPr>
          <a:xfrm>
            <a:off x="749300" y="5025261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But can they be proved while keeping the prover’s position </a:t>
            </a:r>
            <a:r>
              <a:rPr lang="en-US" sz="2400" b="1" i="1" dirty="0">
                <a:solidFill>
                  <a:srgbClr val="7030A0"/>
                </a:solidFill>
              </a:rPr>
              <a:t>private</a:t>
            </a:r>
            <a:r>
              <a:rPr lang="en-US" sz="24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60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067675-567E-77E9-6643-8E407296CCCC}"/>
              </a:ext>
            </a:extLst>
          </p:cNvPr>
          <p:cNvSpPr txBox="1"/>
          <p:nvPr/>
        </p:nvSpPr>
        <p:spPr>
          <a:xfrm>
            <a:off x="749300" y="1181100"/>
            <a:ext cx="1056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interactive proofs, a </a:t>
            </a:r>
            <a:r>
              <a:rPr lang="en-US" sz="2400" b="1" dirty="0"/>
              <a:t>prover</a:t>
            </a:r>
            <a:r>
              <a:rPr lang="en-US" sz="2400" dirty="0"/>
              <a:t> tries to convince a </a:t>
            </a:r>
            <a:r>
              <a:rPr lang="en-US" sz="2400" b="1" dirty="0"/>
              <a:t>verifier</a:t>
            </a:r>
            <a:r>
              <a:rPr lang="en-US" sz="2400" dirty="0"/>
              <a:t> of some statement about a </a:t>
            </a:r>
            <a:r>
              <a:rPr lang="en-US" sz="2400" b="1" dirty="0"/>
              <a:t>mathematical</a:t>
            </a:r>
            <a:r>
              <a:rPr lang="en-US" sz="2400" dirty="0"/>
              <a:t> object:</a:t>
            </a:r>
          </a:p>
          <a:p>
            <a:endParaRPr lang="en-US" sz="2400" dirty="0"/>
          </a:p>
          <a:p>
            <a:r>
              <a:rPr lang="en-US" sz="2400" i="1" dirty="0"/>
              <a:t>	”Graph G is 3-colorable”</a:t>
            </a:r>
          </a:p>
          <a:p>
            <a:endParaRPr lang="en-US" sz="2400" i="1" dirty="0"/>
          </a:p>
          <a:p>
            <a:r>
              <a:rPr lang="en-US" sz="2400" i="1" dirty="0"/>
              <a:t>	“Generalized chess has no winning strategy”</a:t>
            </a:r>
          </a:p>
          <a:p>
            <a:endParaRPr lang="en-US" sz="2400" i="1" dirty="0"/>
          </a:p>
          <a:p>
            <a:r>
              <a:rPr lang="en-US" sz="2400" i="1" dirty="0"/>
              <a:t>	“The Riemann Hypothesis is true"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20A32-A05D-79E6-028D-DDD8DFE2D746}"/>
              </a:ext>
            </a:extLst>
          </p:cNvPr>
          <p:cNvSpPr txBox="1"/>
          <p:nvPr/>
        </p:nvSpPr>
        <p:spPr>
          <a:xfrm>
            <a:off x="749300" y="4812774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Is it possible to prove statements about </a:t>
            </a:r>
            <a:r>
              <a:rPr lang="en-US" sz="2400" b="1" i="1" dirty="0">
                <a:solidFill>
                  <a:srgbClr val="7030A0"/>
                </a:solidFill>
              </a:rPr>
              <a:t>physical</a:t>
            </a:r>
            <a:r>
              <a:rPr lang="en-US" sz="2400" dirty="0">
                <a:solidFill>
                  <a:srgbClr val="7030A0"/>
                </a:solidFill>
              </a:rPr>
              <a:t> properties of a </a:t>
            </a:r>
            <a:r>
              <a:rPr lang="en-US" sz="2400" b="1" i="1" dirty="0">
                <a:solidFill>
                  <a:srgbClr val="7030A0"/>
                </a:solidFill>
              </a:rPr>
              <a:t>physical </a:t>
            </a:r>
            <a:r>
              <a:rPr lang="en-US" sz="2400" dirty="0">
                <a:solidFill>
                  <a:srgbClr val="7030A0"/>
                </a:solidFill>
              </a:rPr>
              <a:t>object?</a:t>
            </a:r>
          </a:p>
        </p:txBody>
      </p:sp>
    </p:spTree>
    <p:extLst>
      <p:ext uri="{BB962C8B-B14F-4D97-AF65-F5344CB8AC3E}">
        <p14:creationId xmlns:p14="http://schemas.microsoft.com/office/powerpoint/2010/main" val="20893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A3E01-5F89-FDA4-333C-19E758C15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4D128A-647A-FB54-9990-A99F8EA5233A}"/>
              </a:ext>
            </a:extLst>
          </p:cNvPr>
          <p:cNvSpPr txBox="1"/>
          <p:nvPr/>
        </p:nvSpPr>
        <p:spPr>
          <a:xfrm>
            <a:off x="1727200" y="1779708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/>
              <a:t>“I was not at the murder scene the night of January 1, 1984”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2684A-7E38-998B-DBA8-03A6ED89D8CD}"/>
              </a:ext>
            </a:extLst>
          </p:cNvPr>
          <p:cNvSpPr txBox="1"/>
          <p:nvPr/>
        </p:nvSpPr>
        <p:spPr>
          <a:xfrm>
            <a:off x="749300" y="964674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Can one also prove position statements long after the fact? E.g.,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06738-CFEC-5C9B-754A-CD48669877E4}"/>
              </a:ext>
            </a:extLst>
          </p:cNvPr>
          <p:cNvSpPr txBox="1"/>
          <p:nvPr/>
        </p:nvSpPr>
        <p:spPr>
          <a:xfrm>
            <a:off x="749300" y="2594742"/>
            <a:ext cx="1056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In other words, can a prover convince a judge of its past position, 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without revealing until necessary?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AF726-DED0-B417-137B-9BA10CEB0AC4}"/>
              </a:ext>
            </a:extLst>
          </p:cNvPr>
          <p:cNvSpPr txBox="1"/>
          <p:nvPr/>
        </p:nvSpPr>
        <p:spPr>
          <a:xfrm>
            <a:off x="749300" y="4132477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This motivates a notion of </a:t>
            </a:r>
            <a:r>
              <a:rPr lang="en-US" sz="2400" b="1" i="1" dirty="0">
                <a:solidFill>
                  <a:srgbClr val="7030A0"/>
                </a:solidFill>
              </a:rPr>
              <a:t>zero-knowledge proofs of position and time.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FFEBA-3648-FC10-76E6-7364C0C1A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3BE6-6242-9F25-AD7D-D8AA5E68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6AB85C-0F50-8DD8-6910-939670B0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EE6B06-2B9F-A339-E9CD-A9B9EBFC7E9B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86F973-A743-6EEA-54B8-0E926338E471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9EAD650-E330-F3CF-3D77-304B84EE1084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2E193820-08CC-1DFF-2A10-BD890E59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9A4FF6-6122-8312-E18F-0123FEA56245}"/>
                  </a:ext>
                </a:extLst>
              </p:cNvPr>
              <p:cNvSpPr txBox="1"/>
              <p:nvPr/>
            </p:nvSpPr>
            <p:spPr>
              <a:xfrm>
                <a:off x="5803914" y="1690688"/>
                <a:ext cx="617218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 Model</a:t>
                </a:r>
                <a:r>
                  <a:rPr lang="en-US" sz="2400" dirty="0"/>
                  <a:t>:</a:t>
                </a:r>
              </a:p>
              <a:p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Space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, time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All clocks synchronized.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Message speed is constant.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Classical messages can be broadcast or directional.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Quantum messages are directional.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All parties’ locations are fixed.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All parties can perform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dirty="0"/>
                  <a:t> quantum computation at each timestep.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9A4FF6-6122-8312-E18F-0123FEA56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914" y="1690688"/>
                <a:ext cx="6172186" cy="4154984"/>
              </a:xfrm>
              <a:prstGeom prst="rect">
                <a:avLst/>
              </a:prstGeom>
              <a:blipFill>
                <a:blip r:embed="rId3"/>
                <a:stretch>
                  <a:fillRect l="-1434" t="-91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A42AE3-5881-5023-0DCF-62EDFE5AE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0A4586-80EA-CD2E-09E6-30062AA83FA4}"/>
              </a:ext>
            </a:extLst>
          </p:cNvPr>
          <p:cNvCxnSpPr/>
          <p:nvPr/>
        </p:nvCxnSpPr>
        <p:spPr>
          <a:xfrm>
            <a:off x="1320800" y="59563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B75C9A-3A50-89DE-62E4-F9B645C61605}"/>
              </a:ext>
            </a:extLst>
          </p:cNvPr>
          <p:cNvCxnSpPr/>
          <p:nvPr/>
        </p:nvCxnSpPr>
        <p:spPr>
          <a:xfrm>
            <a:off x="1320800" y="56769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9E8EB8-DB52-260B-C862-123E8D44CF95}"/>
              </a:ext>
            </a:extLst>
          </p:cNvPr>
          <p:cNvCxnSpPr/>
          <p:nvPr/>
        </p:nvCxnSpPr>
        <p:spPr>
          <a:xfrm>
            <a:off x="1320800" y="5359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02ED06-E050-A7DA-E273-5684C802EE1A}"/>
              </a:ext>
            </a:extLst>
          </p:cNvPr>
          <p:cNvCxnSpPr/>
          <p:nvPr/>
        </p:nvCxnSpPr>
        <p:spPr>
          <a:xfrm>
            <a:off x="1320800" y="5080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F32720-FFF3-80E5-7046-44534CF17E61}"/>
              </a:ext>
            </a:extLst>
          </p:cNvPr>
          <p:cNvCxnSpPr/>
          <p:nvPr/>
        </p:nvCxnSpPr>
        <p:spPr>
          <a:xfrm>
            <a:off x="1320800" y="4775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B7BF2B-1E91-21D1-412A-58035BAA09AD}"/>
              </a:ext>
            </a:extLst>
          </p:cNvPr>
          <p:cNvCxnSpPr/>
          <p:nvPr/>
        </p:nvCxnSpPr>
        <p:spPr>
          <a:xfrm>
            <a:off x="1320800" y="4495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4F87D5-D5FE-67FA-3DDB-FEFDE6E9B71C}"/>
              </a:ext>
            </a:extLst>
          </p:cNvPr>
          <p:cNvCxnSpPr/>
          <p:nvPr/>
        </p:nvCxnSpPr>
        <p:spPr>
          <a:xfrm>
            <a:off x="1320800" y="41783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DBD241-C459-35A4-8D38-F9145BF450B6}"/>
              </a:ext>
            </a:extLst>
          </p:cNvPr>
          <p:cNvCxnSpPr/>
          <p:nvPr/>
        </p:nvCxnSpPr>
        <p:spPr>
          <a:xfrm>
            <a:off x="1320800" y="38989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08C53A-25A8-579D-7001-8BEC36CC6E92}"/>
              </a:ext>
            </a:extLst>
          </p:cNvPr>
          <p:cNvCxnSpPr>
            <a:cxnSpLocks/>
          </p:cNvCxnSpPr>
          <p:nvPr/>
        </p:nvCxnSpPr>
        <p:spPr>
          <a:xfrm>
            <a:off x="1320800" y="360838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1D7B88-F92D-C2B2-13B6-37523E095512}"/>
              </a:ext>
            </a:extLst>
          </p:cNvPr>
          <p:cNvCxnSpPr>
            <a:cxnSpLocks/>
          </p:cNvCxnSpPr>
          <p:nvPr/>
        </p:nvCxnSpPr>
        <p:spPr>
          <a:xfrm>
            <a:off x="1320800" y="332898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72CDE6-3926-7FCE-BE64-576E24077C73}"/>
              </a:ext>
            </a:extLst>
          </p:cNvPr>
          <p:cNvCxnSpPr>
            <a:cxnSpLocks/>
          </p:cNvCxnSpPr>
          <p:nvPr/>
        </p:nvCxnSpPr>
        <p:spPr>
          <a:xfrm>
            <a:off x="1320800" y="301148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B406FD-4EEE-68F8-FE57-C5FDCD9C17C7}"/>
              </a:ext>
            </a:extLst>
          </p:cNvPr>
          <p:cNvCxnSpPr>
            <a:cxnSpLocks/>
          </p:cNvCxnSpPr>
          <p:nvPr/>
        </p:nvCxnSpPr>
        <p:spPr>
          <a:xfrm>
            <a:off x="1320800" y="273208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CF6F46-2F95-7E40-4389-CF0CA2F23ACC}"/>
              </a:ext>
            </a:extLst>
          </p:cNvPr>
          <p:cNvCxnSpPr>
            <a:cxnSpLocks/>
          </p:cNvCxnSpPr>
          <p:nvPr/>
        </p:nvCxnSpPr>
        <p:spPr>
          <a:xfrm>
            <a:off x="1320800" y="242728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BB1C78-6C86-B853-DF81-E296FB11943D}"/>
              </a:ext>
            </a:extLst>
          </p:cNvPr>
          <p:cNvCxnSpPr>
            <a:cxnSpLocks/>
          </p:cNvCxnSpPr>
          <p:nvPr/>
        </p:nvCxnSpPr>
        <p:spPr>
          <a:xfrm>
            <a:off x="1320800" y="214788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97356D-4536-99C8-82A3-99D50E538CC0}"/>
              </a:ext>
            </a:extLst>
          </p:cNvPr>
          <p:cNvCxnSpPr>
            <a:cxnSpLocks/>
          </p:cNvCxnSpPr>
          <p:nvPr/>
        </p:nvCxnSpPr>
        <p:spPr>
          <a:xfrm>
            <a:off x="1320800" y="183038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2CCFA0B-37EB-246D-9D09-257D81186AF4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9884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38DCE-01DD-5CCD-29D4-6BE83232F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DE9D-E9DF-1381-C485-7FD07E47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92B73E-C7C4-88CB-5F70-D9DF5104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E594897-C340-FA1D-11FB-BDF30A9E1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3BCFEC-07B1-0731-8A7A-0CC4E0732884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E6473B-7F24-ACAA-8850-37BDD794191C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8D6BAE6-449C-A790-AD49-EB18139D1180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A4D80AD0-816B-1C71-4939-278CF24A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CACF513A-4499-EF53-34E8-85DDD019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E8218-894A-CBD1-05D8-7ABC6E347170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DFD96-CA0D-9273-FCF9-6BC9B5B14D96}"/>
                  </a:ext>
                </a:extLst>
              </p:cNvPr>
              <p:cNvSpPr txBox="1"/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 A zero-knowledge position verification protocol for a spacetime region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satisfies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DFD96-CA0D-9273-FCF9-6BC9B5B14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blipFill>
                <a:blip r:embed="rId3"/>
                <a:stretch>
                  <a:fillRect l="-1613"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47AA4F53-5357-A33B-B78D-30E3BB651551}"/>
              </a:ext>
            </a:extLst>
          </p:cNvPr>
          <p:cNvSpPr/>
          <p:nvPr/>
        </p:nvSpPr>
        <p:spPr>
          <a:xfrm>
            <a:off x="2628900" y="2273300"/>
            <a:ext cx="3799255" cy="3581400"/>
          </a:xfrm>
          <a:custGeom>
            <a:avLst/>
            <a:gdLst>
              <a:gd name="connsiteX0" fmla="*/ 508000 w 3799255"/>
              <a:gd name="connsiteY0" fmla="*/ 1003300 h 3581400"/>
              <a:gd name="connsiteX1" fmla="*/ 508000 w 3799255"/>
              <a:gd name="connsiteY1" fmla="*/ 1003300 h 3581400"/>
              <a:gd name="connsiteX2" fmla="*/ 584200 w 3799255"/>
              <a:gd name="connsiteY2" fmla="*/ 901700 h 3581400"/>
              <a:gd name="connsiteX3" fmla="*/ 800100 w 3799255"/>
              <a:gd name="connsiteY3" fmla="*/ 698500 h 3581400"/>
              <a:gd name="connsiteX4" fmla="*/ 889000 w 3799255"/>
              <a:gd name="connsiteY4" fmla="*/ 609600 h 3581400"/>
              <a:gd name="connsiteX5" fmla="*/ 952500 w 3799255"/>
              <a:gd name="connsiteY5" fmla="*/ 533400 h 3581400"/>
              <a:gd name="connsiteX6" fmla="*/ 1181100 w 3799255"/>
              <a:gd name="connsiteY6" fmla="*/ 342900 h 3581400"/>
              <a:gd name="connsiteX7" fmla="*/ 1244600 w 3799255"/>
              <a:gd name="connsiteY7" fmla="*/ 279400 h 3581400"/>
              <a:gd name="connsiteX8" fmla="*/ 1346200 w 3799255"/>
              <a:gd name="connsiteY8" fmla="*/ 203200 h 3581400"/>
              <a:gd name="connsiteX9" fmla="*/ 1371600 w 3799255"/>
              <a:gd name="connsiteY9" fmla="*/ 165100 h 3581400"/>
              <a:gd name="connsiteX10" fmla="*/ 1447800 w 3799255"/>
              <a:gd name="connsiteY10" fmla="*/ 101600 h 3581400"/>
              <a:gd name="connsiteX11" fmla="*/ 1460500 w 3799255"/>
              <a:gd name="connsiteY11" fmla="*/ 50800 h 3581400"/>
              <a:gd name="connsiteX12" fmla="*/ 1524000 w 3799255"/>
              <a:gd name="connsiteY12" fmla="*/ 0 h 3581400"/>
              <a:gd name="connsiteX13" fmla="*/ 2895600 w 3799255"/>
              <a:gd name="connsiteY13" fmla="*/ 127000 h 3581400"/>
              <a:gd name="connsiteX14" fmla="*/ 3733800 w 3799255"/>
              <a:gd name="connsiteY14" fmla="*/ 977900 h 3581400"/>
              <a:gd name="connsiteX15" fmla="*/ 2692400 w 3799255"/>
              <a:gd name="connsiteY15" fmla="*/ 1193800 h 3581400"/>
              <a:gd name="connsiteX16" fmla="*/ 2705100 w 3799255"/>
              <a:gd name="connsiteY16" fmla="*/ 1536700 h 3581400"/>
              <a:gd name="connsiteX17" fmla="*/ 2717800 w 3799255"/>
              <a:gd name="connsiteY17" fmla="*/ 1574800 h 3581400"/>
              <a:gd name="connsiteX18" fmla="*/ 2832100 w 3799255"/>
              <a:gd name="connsiteY18" fmla="*/ 1651000 h 3581400"/>
              <a:gd name="connsiteX19" fmla="*/ 2870200 w 3799255"/>
              <a:gd name="connsiteY19" fmla="*/ 1689100 h 3581400"/>
              <a:gd name="connsiteX20" fmla="*/ 2908300 w 3799255"/>
              <a:gd name="connsiteY20" fmla="*/ 1701800 h 3581400"/>
              <a:gd name="connsiteX21" fmla="*/ 2997200 w 3799255"/>
              <a:gd name="connsiteY21" fmla="*/ 1765300 h 3581400"/>
              <a:gd name="connsiteX22" fmla="*/ 3022600 w 3799255"/>
              <a:gd name="connsiteY22" fmla="*/ 1803400 h 3581400"/>
              <a:gd name="connsiteX23" fmla="*/ 3149600 w 3799255"/>
              <a:gd name="connsiteY23" fmla="*/ 1892300 h 3581400"/>
              <a:gd name="connsiteX24" fmla="*/ 3251200 w 3799255"/>
              <a:gd name="connsiteY24" fmla="*/ 1968500 h 3581400"/>
              <a:gd name="connsiteX25" fmla="*/ 3365500 w 3799255"/>
              <a:gd name="connsiteY25" fmla="*/ 2070100 h 3581400"/>
              <a:gd name="connsiteX26" fmla="*/ 3403600 w 3799255"/>
              <a:gd name="connsiteY26" fmla="*/ 2095500 h 3581400"/>
              <a:gd name="connsiteX27" fmla="*/ 3441700 w 3799255"/>
              <a:gd name="connsiteY27" fmla="*/ 2120900 h 3581400"/>
              <a:gd name="connsiteX28" fmla="*/ 3556000 w 3799255"/>
              <a:gd name="connsiteY28" fmla="*/ 2171700 h 3581400"/>
              <a:gd name="connsiteX29" fmla="*/ 3581400 w 3799255"/>
              <a:gd name="connsiteY29" fmla="*/ 2209800 h 3581400"/>
              <a:gd name="connsiteX30" fmla="*/ 3619500 w 3799255"/>
              <a:gd name="connsiteY30" fmla="*/ 2235200 h 3581400"/>
              <a:gd name="connsiteX31" fmla="*/ 3632200 w 3799255"/>
              <a:gd name="connsiteY31" fmla="*/ 2273300 h 3581400"/>
              <a:gd name="connsiteX32" fmla="*/ 3708400 w 3799255"/>
              <a:gd name="connsiteY32" fmla="*/ 2400300 h 3581400"/>
              <a:gd name="connsiteX33" fmla="*/ 3759200 w 3799255"/>
              <a:gd name="connsiteY33" fmla="*/ 2476500 h 3581400"/>
              <a:gd name="connsiteX34" fmla="*/ 3784600 w 3799255"/>
              <a:gd name="connsiteY34" fmla="*/ 2514600 h 3581400"/>
              <a:gd name="connsiteX35" fmla="*/ 3784600 w 3799255"/>
              <a:gd name="connsiteY35" fmla="*/ 2641600 h 3581400"/>
              <a:gd name="connsiteX36" fmla="*/ 3746500 w 3799255"/>
              <a:gd name="connsiteY36" fmla="*/ 2667000 h 3581400"/>
              <a:gd name="connsiteX37" fmla="*/ 3695700 w 3799255"/>
              <a:gd name="connsiteY37" fmla="*/ 2692400 h 3581400"/>
              <a:gd name="connsiteX38" fmla="*/ 3606800 w 3799255"/>
              <a:gd name="connsiteY38" fmla="*/ 2717800 h 3581400"/>
              <a:gd name="connsiteX39" fmla="*/ 3492500 w 3799255"/>
              <a:gd name="connsiteY39" fmla="*/ 2806700 h 3581400"/>
              <a:gd name="connsiteX40" fmla="*/ 3479800 w 3799255"/>
              <a:gd name="connsiteY40" fmla="*/ 2844800 h 3581400"/>
              <a:gd name="connsiteX41" fmla="*/ 3505200 w 3799255"/>
              <a:gd name="connsiteY41" fmla="*/ 3098800 h 3581400"/>
              <a:gd name="connsiteX42" fmla="*/ 3530600 w 3799255"/>
              <a:gd name="connsiteY42" fmla="*/ 3200400 h 3581400"/>
              <a:gd name="connsiteX43" fmla="*/ 3556000 w 3799255"/>
              <a:gd name="connsiteY43" fmla="*/ 3276600 h 3581400"/>
              <a:gd name="connsiteX44" fmla="*/ 3543300 w 3799255"/>
              <a:gd name="connsiteY44" fmla="*/ 3314700 h 3581400"/>
              <a:gd name="connsiteX45" fmla="*/ 3467100 w 3799255"/>
              <a:gd name="connsiteY45" fmla="*/ 3340100 h 3581400"/>
              <a:gd name="connsiteX46" fmla="*/ 3340100 w 3799255"/>
              <a:gd name="connsiteY46" fmla="*/ 3403600 h 3581400"/>
              <a:gd name="connsiteX47" fmla="*/ 3238500 w 3799255"/>
              <a:gd name="connsiteY47" fmla="*/ 3441700 h 3581400"/>
              <a:gd name="connsiteX48" fmla="*/ 3136900 w 3799255"/>
              <a:gd name="connsiteY48" fmla="*/ 3467100 h 3581400"/>
              <a:gd name="connsiteX49" fmla="*/ 3073400 w 3799255"/>
              <a:gd name="connsiteY49" fmla="*/ 3479800 h 3581400"/>
              <a:gd name="connsiteX50" fmla="*/ 3035300 w 3799255"/>
              <a:gd name="connsiteY50" fmla="*/ 3492500 h 3581400"/>
              <a:gd name="connsiteX51" fmla="*/ 2984500 w 3799255"/>
              <a:gd name="connsiteY51" fmla="*/ 3505200 h 3581400"/>
              <a:gd name="connsiteX52" fmla="*/ 2946400 w 3799255"/>
              <a:gd name="connsiteY52" fmla="*/ 3517900 h 3581400"/>
              <a:gd name="connsiteX53" fmla="*/ 2768600 w 3799255"/>
              <a:gd name="connsiteY53" fmla="*/ 3543300 h 3581400"/>
              <a:gd name="connsiteX54" fmla="*/ 2616200 w 3799255"/>
              <a:gd name="connsiteY54" fmla="*/ 3568700 h 3581400"/>
              <a:gd name="connsiteX55" fmla="*/ 2527300 w 3799255"/>
              <a:gd name="connsiteY55" fmla="*/ 3581400 h 3581400"/>
              <a:gd name="connsiteX56" fmla="*/ 1739900 w 3799255"/>
              <a:gd name="connsiteY56" fmla="*/ 3568700 h 3581400"/>
              <a:gd name="connsiteX57" fmla="*/ 1638300 w 3799255"/>
              <a:gd name="connsiteY57" fmla="*/ 3543300 h 3581400"/>
              <a:gd name="connsiteX58" fmla="*/ 1511300 w 3799255"/>
              <a:gd name="connsiteY58" fmla="*/ 3505200 h 3581400"/>
              <a:gd name="connsiteX59" fmla="*/ 1422400 w 3799255"/>
              <a:gd name="connsiteY59" fmla="*/ 3454400 h 3581400"/>
              <a:gd name="connsiteX60" fmla="*/ 1384300 w 3799255"/>
              <a:gd name="connsiteY60" fmla="*/ 3429000 h 3581400"/>
              <a:gd name="connsiteX61" fmla="*/ 1358900 w 3799255"/>
              <a:gd name="connsiteY61" fmla="*/ 3390900 h 3581400"/>
              <a:gd name="connsiteX62" fmla="*/ 1320800 w 3799255"/>
              <a:gd name="connsiteY62" fmla="*/ 3352800 h 3581400"/>
              <a:gd name="connsiteX63" fmla="*/ 1282700 w 3799255"/>
              <a:gd name="connsiteY63" fmla="*/ 3225800 h 3581400"/>
              <a:gd name="connsiteX64" fmla="*/ 1295400 w 3799255"/>
              <a:gd name="connsiteY64" fmla="*/ 2997200 h 3581400"/>
              <a:gd name="connsiteX65" fmla="*/ 1333500 w 3799255"/>
              <a:gd name="connsiteY65" fmla="*/ 2870200 h 3581400"/>
              <a:gd name="connsiteX66" fmla="*/ 1346200 w 3799255"/>
              <a:gd name="connsiteY66" fmla="*/ 2819400 h 3581400"/>
              <a:gd name="connsiteX67" fmla="*/ 1371600 w 3799255"/>
              <a:gd name="connsiteY67" fmla="*/ 2768600 h 3581400"/>
              <a:gd name="connsiteX68" fmla="*/ 1384300 w 3799255"/>
              <a:gd name="connsiteY68" fmla="*/ 2730500 h 3581400"/>
              <a:gd name="connsiteX69" fmla="*/ 1346200 w 3799255"/>
              <a:gd name="connsiteY69" fmla="*/ 2692400 h 3581400"/>
              <a:gd name="connsiteX70" fmla="*/ 1308100 w 3799255"/>
              <a:gd name="connsiteY70" fmla="*/ 2679700 h 3581400"/>
              <a:gd name="connsiteX71" fmla="*/ 1016000 w 3799255"/>
              <a:gd name="connsiteY71" fmla="*/ 2654300 h 3581400"/>
              <a:gd name="connsiteX72" fmla="*/ 749300 w 3799255"/>
              <a:gd name="connsiteY72" fmla="*/ 2616200 h 3581400"/>
              <a:gd name="connsiteX73" fmla="*/ 558800 w 3799255"/>
              <a:gd name="connsiteY73" fmla="*/ 2590800 h 3581400"/>
              <a:gd name="connsiteX74" fmla="*/ 520700 w 3799255"/>
              <a:gd name="connsiteY74" fmla="*/ 2578100 h 3581400"/>
              <a:gd name="connsiteX75" fmla="*/ 381000 w 3799255"/>
              <a:gd name="connsiteY75" fmla="*/ 2540000 h 3581400"/>
              <a:gd name="connsiteX76" fmla="*/ 266700 w 3799255"/>
              <a:gd name="connsiteY76" fmla="*/ 2501900 h 3581400"/>
              <a:gd name="connsiteX77" fmla="*/ 228600 w 3799255"/>
              <a:gd name="connsiteY77" fmla="*/ 2476500 h 3581400"/>
              <a:gd name="connsiteX78" fmla="*/ 177800 w 3799255"/>
              <a:gd name="connsiteY78" fmla="*/ 2451100 h 3581400"/>
              <a:gd name="connsiteX79" fmla="*/ 88900 w 3799255"/>
              <a:gd name="connsiteY79" fmla="*/ 2374900 h 3581400"/>
              <a:gd name="connsiteX80" fmla="*/ 50800 w 3799255"/>
              <a:gd name="connsiteY80" fmla="*/ 2349500 h 3581400"/>
              <a:gd name="connsiteX81" fmla="*/ 38100 w 3799255"/>
              <a:gd name="connsiteY81" fmla="*/ 2311400 h 3581400"/>
              <a:gd name="connsiteX82" fmla="*/ 12700 w 3799255"/>
              <a:gd name="connsiteY82" fmla="*/ 2273300 h 3581400"/>
              <a:gd name="connsiteX83" fmla="*/ 0 w 3799255"/>
              <a:gd name="connsiteY83" fmla="*/ 2222500 h 3581400"/>
              <a:gd name="connsiteX84" fmla="*/ 12700 w 3799255"/>
              <a:gd name="connsiteY84" fmla="*/ 2108200 h 3581400"/>
              <a:gd name="connsiteX85" fmla="*/ 25400 w 3799255"/>
              <a:gd name="connsiteY85" fmla="*/ 2057400 h 3581400"/>
              <a:gd name="connsiteX86" fmla="*/ 38100 w 3799255"/>
              <a:gd name="connsiteY86" fmla="*/ 1993900 h 3581400"/>
              <a:gd name="connsiteX87" fmla="*/ 50800 w 3799255"/>
              <a:gd name="connsiteY87" fmla="*/ 1955800 h 3581400"/>
              <a:gd name="connsiteX88" fmla="*/ 63500 w 3799255"/>
              <a:gd name="connsiteY88" fmla="*/ 1905000 h 3581400"/>
              <a:gd name="connsiteX89" fmla="*/ 76200 w 3799255"/>
              <a:gd name="connsiteY89" fmla="*/ 1866900 h 3581400"/>
              <a:gd name="connsiteX90" fmla="*/ 114300 w 3799255"/>
              <a:gd name="connsiteY90" fmla="*/ 1765300 h 3581400"/>
              <a:gd name="connsiteX91" fmla="*/ 127000 w 3799255"/>
              <a:gd name="connsiteY91" fmla="*/ 1727200 h 3581400"/>
              <a:gd name="connsiteX92" fmla="*/ 165100 w 3799255"/>
              <a:gd name="connsiteY92" fmla="*/ 1676400 h 3581400"/>
              <a:gd name="connsiteX93" fmla="*/ 190500 w 3799255"/>
              <a:gd name="connsiteY93" fmla="*/ 1638300 h 3581400"/>
              <a:gd name="connsiteX94" fmla="*/ 228600 w 3799255"/>
              <a:gd name="connsiteY94" fmla="*/ 1600200 h 3581400"/>
              <a:gd name="connsiteX95" fmla="*/ 254000 w 3799255"/>
              <a:gd name="connsiteY95" fmla="*/ 1562100 h 3581400"/>
              <a:gd name="connsiteX96" fmla="*/ 292100 w 3799255"/>
              <a:gd name="connsiteY96" fmla="*/ 1524000 h 3581400"/>
              <a:gd name="connsiteX97" fmla="*/ 368300 w 3799255"/>
              <a:gd name="connsiteY97" fmla="*/ 1346200 h 3581400"/>
              <a:gd name="connsiteX98" fmla="*/ 406400 w 3799255"/>
              <a:gd name="connsiteY98" fmla="*/ 1231900 h 3581400"/>
              <a:gd name="connsiteX99" fmla="*/ 419100 w 3799255"/>
              <a:gd name="connsiteY99" fmla="*/ 1193800 h 3581400"/>
              <a:gd name="connsiteX100" fmla="*/ 431800 w 3799255"/>
              <a:gd name="connsiteY100" fmla="*/ 1155700 h 3581400"/>
              <a:gd name="connsiteX101" fmla="*/ 457200 w 3799255"/>
              <a:gd name="connsiteY101" fmla="*/ 1117600 h 3581400"/>
              <a:gd name="connsiteX102" fmla="*/ 482600 w 3799255"/>
              <a:gd name="connsiteY102" fmla="*/ 1041400 h 3581400"/>
              <a:gd name="connsiteX103" fmla="*/ 508000 w 3799255"/>
              <a:gd name="connsiteY103" fmla="*/ 10033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99255" h="3581400">
                <a:moveTo>
                  <a:pt x="508000" y="1003300"/>
                </a:moveTo>
                <a:lnTo>
                  <a:pt x="508000" y="1003300"/>
                </a:lnTo>
                <a:cubicBezTo>
                  <a:pt x="533400" y="969433"/>
                  <a:pt x="556075" y="933340"/>
                  <a:pt x="584200" y="901700"/>
                </a:cubicBezTo>
                <a:cubicBezTo>
                  <a:pt x="715360" y="754145"/>
                  <a:pt x="681024" y="809070"/>
                  <a:pt x="800100" y="698500"/>
                </a:cubicBezTo>
                <a:cubicBezTo>
                  <a:pt x="830810" y="669984"/>
                  <a:pt x="860575" y="640394"/>
                  <a:pt x="889000" y="609600"/>
                </a:cubicBezTo>
                <a:cubicBezTo>
                  <a:pt x="911426" y="585305"/>
                  <a:pt x="928083" y="555694"/>
                  <a:pt x="952500" y="533400"/>
                </a:cubicBezTo>
                <a:cubicBezTo>
                  <a:pt x="1025751" y="466519"/>
                  <a:pt x="1106251" y="407986"/>
                  <a:pt x="1181100" y="342900"/>
                </a:cubicBezTo>
                <a:cubicBezTo>
                  <a:pt x="1203689" y="323258"/>
                  <a:pt x="1222072" y="299112"/>
                  <a:pt x="1244600" y="279400"/>
                </a:cubicBezTo>
                <a:cubicBezTo>
                  <a:pt x="1338396" y="197329"/>
                  <a:pt x="1211925" y="337475"/>
                  <a:pt x="1346200" y="203200"/>
                </a:cubicBezTo>
                <a:cubicBezTo>
                  <a:pt x="1356993" y="192407"/>
                  <a:pt x="1361829" y="176826"/>
                  <a:pt x="1371600" y="165100"/>
                </a:cubicBezTo>
                <a:cubicBezTo>
                  <a:pt x="1402158" y="128430"/>
                  <a:pt x="1410338" y="126575"/>
                  <a:pt x="1447800" y="101600"/>
                </a:cubicBezTo>
                <a:cubicBezTo>
                  <a:pt x="1452033" y="84667"/>
                  <a:pt x="1451840" y="65955"/>
                  <a:pt x="1460500" y="50800"/>
                </a:cubicBezTo>
                <a:cubicBezTo>
                  <a:pt x="1478417" y="19445"/>
                  <a:pt x="1496701" y="13650"/>
                  <a:pt x="1524000" y="0"/>
                </a:cubicBezTo>
                <a:lnTo>
                  <a:pt x="2895600" y="127000"/>
                </a:lnTo>
                <a:lnTo>
                  <a:pt x="3733800" y="977900"/>
                </a:lnTo>
                <a:lnTo>
                  <a:pt x="2692400" y="1193800"/>
                </a:lnTo>
                <a:cubicBezTo>
                  <a:pt x="2696633" y="1308100"/>
                  <a:pt x="2697492" y="1422575"/>
                  <a:pt x="2705100" y="1536700"/>
                </a:cubicBezTo>
                <a:cubicBezTo>
                  <a:pt x="2705990" y="1550057"/>
                  <a:pt x="2707850" y="1565845"/>
                  <a:pt x="2717800" y="1574800"/>
                </a:cubicBezTo>
                <a:cubicBezTo>
                  <a:pt x="2751836" y="1605432"/>
                  <a:pt x="2799721" y="1618621"/>
                  <a:pt x="2832100" y="1651000"/>
                </a:cubicBezTo>
                <a:cubicBezTo>
                  <a:pt x="2844800" y="1663700"/>
                  <a:pt x="2855256" y="1679137"/>
                  <a:pt x="2870200" y="1689100"/>
                </a:cubicBezTo>
                <a:cubicBezTo>
                  <a:pt x="2881339" y="1696526"/>
                  <a:pt x="2896326" y="1695813"/>
                  <a:pt x="2908300" y="1701800"/>
                </a:cubicBezTo>
                <a:cubicBezTo>
                  <a:pt x="2922722" y="1709011"/>
                  <a:pt x="2991447" y="1759547"/>
                  <a:pt x="2997200" y="1765300"/>
                </a:cubicBezTo>
                <a:cubicBezTo>
                  <a:pt x="3007993" y="1776093"/>
                  <a:pt x="3011807" y="1792607"/>
                  <a:pt x="3022600" y="1803400"/>
                </a:cubicBezTo>
                <a:cubicBezTo>
                  <a:pt x="3047159" y="1827959"/>
                  <a:pt x="3128855" y="1875704"/>
                  <a:pt x="3149600" y="1892300"/>
                </a:cubicBezTo>
                <a:cubicBezTo>
                  <a:pt x="3256578" y="1977883"/>
                  <a:pt x="3145151" y="1915476"/>
                  <a:pt x="3251200" y="1968500"/>
                </a:cubicBezTo>
                <a:cubicBezTo>
                  <a:pt x="3307616" y="2043722"/>
                  <a:pt x="3271688" y="2007559"/>
                  <a:pt x="3365500" y="2070100"/>
                </a:cubicBezTo>
                <a:lnTo>
                  <a:pt x="3403600" y="2095500"/>
                </a:lnTo>
                <a:cubicBezTo>
                  <a:pt x="3416300" y="2103967"/>
                  <a:pt x="3427220" y="2116073"/>
                  <a:pt x="3441700" y="2120900"/>
                </a:cubicBezTo>
                <a:cubicBezTo>
                  <a:pt x="3532380" y="2151127"/>
                  <a:pt x="3495623" y="2131448"/>
                  <a:pt x="3556000" y="2171700"/>
                </a:cubicBezTo>
                <a:cubicBezTo>
                  <a:pt x="3564467" y="2184400"/>
                  <a:pt x="3570607" y="2199007"/>
                  <a:pt x="3581400" y="2209800"/>
                </a:cubicBezTo>
                <a:cubicBezTo>
                  <a:pt x="3592193" y="2220593"/>
                  <a:pt x="3609965" y="2223281"/>
                  <a:pt x="3619500" y="2235200"/>
                </a:cubicBezTo>
                <a:cubicBezTo>
                  <a:pt x="3627863" y="2245653"/>
                  <a:pt x="3626927" y="2260995"/>
                  <a:pt x="3632200" y="2273300"/>
                </a:cubicBezTo>
                <a:cubicBezTo>
                  <a:pt x="3655631" y="2327973"/>
                  <a:pt x="3672286" y="2346129"/>
                  <a:pt x="3708400" y="2400300"/>
                </a:cubicBezTo>
                <a:lnTo>
                  <a:pt x="3759200" y="2476500"/>
                </a:lnTo>
                <a:lnTo>
                  <a:pt x="3784600" y="2514600"/>
                </a:lnTo>
                <a:cubicBezTo>
                  <a:pt x="3796510" y="2562239"/>
                  <a:pt x="3810549" y="2589702"/>
                  <a:pt x="3784600" y="2641600"/>
                </a:cubicBezTo>
                <a:cubicBezTo>
                  <a:pt x="3777774" y="2655252"/>
                  <a:pt x="3759752" y="2659427"/>
                  <a:pt x="3746500" y="2667000"/>
                </a:cubicBezTo>
                <a:cubicBezTo>
                  <a:pt x="3730062" y="2676393"/>
                  <a:pt x="3713101" y="2684942"/>
                  <a:pt x="3695700" y="2692400"/>
                </a:cubicBezTo>
                <a:cubicBezTo>
                  <a:pt x="3670193" y="2703332"/>
                  <a:pt x="3632579" y="2711355"/>
                  <a:pt x="3606800" y="2717800"/>
                </a:cubicBezTo>
                <a:cubicBezTo>
                  <a:pt x="3515656" y="2778563"/>
                  <a:pt x="3552186" y="2747014"/>
                  <a:pt x="3492500" y="2806700"/>
                </a:cubicBezTo>
                <a:cubicBezTo>
                  <a:pt x="3488267" y="2819400"/>
                  <a:pt x="3479800" y="2831413"/>
                  <a:pt x="3479800" y="2844800"/>
                </a:cubicBezTo>
                <a:cubicBezTo>
                  <a:pt x="3479800" y="2946089"/>
                  <a:pt x="3484814" y="3010459"/>
                  <a:pt x="3505200" y="3098800"/>
                </a:cubicBezTo>
                <a:cubicBezTo>
                  <a:pt x="3513050" y="3132815"/>
                  <a:pt x="3519561" y="3167282"/>
                  <a:pt x="3530600" y="3200400"/>
                </a:cubicBezTo>
                <a:lnTo>
                  <a:pt x="3556000" y="3276600"/>
                </a:lnTo>
                <a:cubicBezTo>
                  <a:pt x="3551767" y="3289300"/>
                  <a:pt x="3554193" y="3306919"/>
                  <a:pt x="3543300" y="3314700"/>
                </a:cubicBezTo>
                <a:cubicBezTo>
                  <a:pt x="3521513" y="3330262"/>
                  <a:pt x="3489377" y="3325248"/>
                  <a:pt x="3467100" y="3340100"/>
                </a:cubicBezTo>
                <a:cubicBezTo>
                  <a:pt x="3341216" y="3424022"/>
                  <a:pt x="3440619" y="3370094"/>
                  <a:pt x="3340100" y="3403600"/>
                </a:cubicBezTo>
                <a:cubicBezTo>
                  <a:pt x="3282360" y="3422847"/>
                  <a:pt x="3287546" y="3428324"/>
                  <a:pt x="3238500" y="3441700"/>
                </a:cubicBezTo>
                <a:cubicBezTo>
                  <a:pt x="3204821" y="3450885"/>
                  <a:pt x="3171131" y="3460254"/>
                  <a:pt x="3136900" y="3467100"/>
                </a:cubicBezTo>
                <a:cubicBezTo>
                  <a:pt x="3115733" y="3471333"/>
                  <a:pt x="3094341" y="3474565"/>
                  <a:pt x="3073400" y="3479800"/>
                </a:cubicBezTo>
                <a:cubicBezTo>
                  <a:pt x="3060413" y="3483047"/>
                  <a:pt x="3048172" y="3488822"/>
                  <a:pt x="3035300" y="3492500"/>
                </a:cubicBezTo>
                <a:cubicBezTo>
                  <a:pt x="3018517" y="3497295"/>
                  <a:pt x="3001283" y="3500405"/>
                  <a:pt x="2984500" y="3505200"/>
                </a:cubicBezTo>
                <a:cubicBezTo>
                  <a:pt x="2971628" y="3508878"/>
                  <a:pt x="2959468" y="3514996"/>
                  <a:pt x="2946400" y="3517900"/>
                </a:cubicBezTo>
                <a:cubicBezTo>
                  <a:pt x="2896207" y="3529054"/>
                  <a:pt x="2816660" y="3536892"/>
                  <a:pt x="2768600" y="3543300"/>
                </a:cubicBezTo>
                <a:cubicBezTo>
                  <a:pt x="2561073" y="3570970"/>
                  <a:pt x="2779187" y="3541536"/>
                  <a:pt x="2616200" y="3568700"/>
                </a:cubicBezTo>
                <a:cubicBezTo>
                  <a:pt x="2586673" y="3573621"/>
                  <a:pt x="2556933" y="3577167"/>
                  <a:pt x="2527300" y="3581400"/>
                </a:cubicBezTo>
                <a:cubicBezTo>
                  <a:pt x="2264833" y="3577167"/>
                  <a:pt x="2002160" y="3579940"/>
                  <a:pt x="1739900" y="3568700"/>
                </a:cubicBezTo>
                <a:cubicBezTo>
                  <a:pt x="1705023" y="3567205"/>
                  <a:pt x="1671418" y="3554339"/>
                  <a:pt x="1638300" y="3543300"/>
                </a:cubicBezTo>
                <a:cubicBezTo>
                  <a:pt x="1545541" y="3512380"/>
                  <a:pt x="1588075" y="3524394"/>
                  <a:pt x="1511300" y="3505200"/>
                </a:cubicBezTo>
                <a:cubicBezTo>
                  <a:pt x="1418475" y="3443317"/>
                  <a:pt x="1535191" y="3518852"/>
                  <a:pt x="1422400" y="3454400"/>
                </a:cubicBezTo>
                <a:cubicBezTo>
                  <a:pt x="1409148" y="3446827"/>
                  <a:pt x="1397000" y="3437467"/>
                  <a:pt x="1384300" y="3429000"/>
                </a:cubicBezTo>
                <a:cubicBezTo>
                  <a:pt x="1375833" y="3416300"/>
                  <a:pt x="1368671" y="3402626"/>
                  <a:pt x="1358900" y="3390900"/>
                </a:cubicBezTo>
                <a:cubicBezTo>
                  <a:pt x="1347402" y="3377102"/>
                  <a:pt x="1329522" y="3368500"/>
                  <a:pt x="1320800" y="3352800"/>
                </a:cubicBezTo>
                <a:cubicBezTo>
                  <a:pt x="1306746" y="3327502"/>
                  <a:pt x="1290899" y="3258595"/>
                  <a:pt x="1282700" y="3225800"/>
                </a:cubicBezTo>
                <a:cubicBezTo>
                  <a:pt x="1286933" y="3149600"/>
                  <a:pt x="1288491" y="3073204"/>
                  <a:pt x="1295400" y="2997200"/>
                </a:cubicBezTo>
                <a:cubicBezTo>
                  <a:pt x="1297945" y="2969201"/>
                  <a:pt x="1328118" y="2888141"/>
                  <a:pt x="1333500" y="2870200"/>
                </a:cubicBezTo>
                <a:cubicBezTo>
                  <a:pt x="1338516" y="2853482"/>
                  <a:pt x="1340071" y="2835743"/>
                  <a:pt x="1346200" y="2819400"/>
                </a:cubicBezTo>
                <a:cubicBezTo>
                  <a:pt x="1352847" y="2801673"/>
                  <a:pt x="1364142" y="2786001"/>
                  <a:pt x="1371600" y="2768600"/>
                </a:cubicBezTo>
                <a:cubicBezTo>
                  <a:pt x="1376873" y="2756295"/>
                  <a:pt x="1380067" y="2743200"/>
                  <a:pt x="1384300" y="2730500"/>
                </a:cubicBezTo>
                <a:cubicBezTo>
                  <a:pt x="1371600" y="2717800"/>
                  <a:pt x="1361144" y="2702363"/>
                  <a:pt x="1346200" y="2692400"/>
                </a:cubicBezTo>
                <a:cubicBezTo>
                  <a:pt x="1335061" y="2684974"/>
                  <a:pt x="1321271" y="2682095"/>
                  <a:pt x="1308100" y="2679700"/>
                </a:cubicBezTo>
                <a:cubicBezTo>
                  <a:pt x="1218018" y="2663322"/>
                  <a:pt x="1101325" y="2661410"/>
                  <a:pt x="1016000" y="2654300"/>
                </a:cubicBezTo>
                <a:cubicBezTo>
                  <a:pt x="732831" y="2630703"/>
                  <a:pt x="1097616" y="2654902"/>
                  <a:pt x="749300" y="2616200"/>
                </a:cubicBezTo>
                <a:cubicBezTo>
                  <a:pt x="694272" y="2610086"/>
                  <a:pt x="615806" y="2603468"/>
                  <a:pt x="558800" y="2590800"/>
                </a:cubicBezTo>
                <a:cubicBezTo>
                  <a:pt x="545732" y="2587896"/>
                  <a:pt x="533687" y="2581347"/>
                  <a:pt x="520700" y="2578100"/>
                </a:cubicBezTo>
                <a:cubicBezTo>
                  <a:pt x="435670" y="2556842"/>
                  <a:pt x="471819" y="2576328"/>
                  <a:pt x="381000" y="2540000"/>
                </a:cubicBezTo>
                <a:cubicBezTo>
                  <a:pt x="301294" y="2508118"/>
                  <a:pt x="339617" y="2520129"/>
                  <a:pt x="266700" y="2501900"/>
                </a:cubicBezTo>
                <a:cubicBezTo>
                  <a:pt x="254000" y="2493433"/>
                  <a:pt x="241852" y="2484073"/>
                  <a:pt x="228600" y="2476500"/>
                </a:cubicBezTo>
                <a:cubicBezTo>
                  <a:pt x="212162" y="2467107"/>
                  <a:pt x="193854" y="2461134"/>
                  <a:pt x="177800" y="2451100"/>
                </a:cubicBezTo>
                <a:cubicBezTo>
                  <a:pt x="101701" y="2403538"/>
                  <a:pt x="151242" y="2426852"/>
                  <a:pt x="88900" y="2374900"/>
                </a:cubicBezTo>
                <a:cubicBezTo>
                  <a:pt x="77174" y="2365129"/>
                  <a:pt x="63500" y="2357967"/>
                  <a:pt x="50800" y="2349500"/>
                </a:cubicBezTo>
                <a:cubicBezTo>
                  <a:pt x="46567" y="2336800"/>
                  <a:pt x="44087" y="2323374"/>
                  <a:pt x="38100" y="2311400"/>
                </a:cubicBezTo>
                <a:cubicBezTo>
                  <a:pt x="31274" y="2297748"/>
                  <a:pt x="18713" y="2287329"/>
                  <a:pt x="12700" y="2273300"/>
                </a:cubicBezTo>
                <a:cubicBezTo>
                  <a:pt x="5824" y="2257257"/>
                  <a:pt x="4233" y="2239433"/>
                  <a:pt x="0" y="2222500"/>
                </a:cubicBezTo>
                <a:cubicBezTo>
                  <a:pt x="4233" y="2184400"/>
                  <a:pt x="6871" y="2146089"/>
                  <a:pt x="12700" y="2108200"/>
                </a:cubicBezTo>
                <a:cubicBezTo>
                  <a:pt x="15354" y="2090948"/>
                  <a:pt x="21614" y="2074439"/>
                  <a:pt x="25400" y="2057400"/>
                </a:cubicBezTo>
                <a:cubicBezTo>
                  <a:pt x="30083" y="2036328"/>
                  <a:pt x="32865" y="2014841"/>
                  <a:pt x="38100" y="1993900"/>
                </a:cubicBezTo>
                <a:cubicBezTo>
                  <a:pt x="41347" y="1980913"/>
                  <a:pt x="47122" y="1968672"/>
                  <a:pt x="50800" y="1955800"/>
                </a:cubicBezTo>
                <a:cubicBezTo>
                  <a:pt x="55595" y="1939017"/>
                  <a:pt x="58705" y="1921783"/>
                  <a:pt x="63500" y="1905000"/>
                </a:cubicBezTo>
                <a:cubicBezTo>
                  <a:pt x="67178" y="1892128"/>
                  <a:pt x="72522" y="1879772"/>
                  <a:pt x="76200" y="1866900"/>
                </a:cubicBezTo>
                <a:cubicBezTo>
                  <a:pt x="109649" y="1749827"/>
                  <a:pt x="63569" y="1883673"/>
                  <a:pt x="114300" y="1765300"/>
                </a:cubicBezTo>
                <a:cubicBezTo>
                  <a:pt x="119573" y="1752995"/>
                  <a:pt x="120358" y="1738823"/>
                  <a:pt x="127000" y="1727200"/>
                </a:cubicBezTo>
                <a:cubicBezTo>
                  <a:pt x="137502" y="1708822"/>
                  <a:pt x="152797" y="1693624"/>
                  <a:pt x="165100" y="1676400"/>
                </a:cubicBezTo>
                <a:cubicBezTo>
                  <a:pt x="173972" y="1663980"/>
                  <a:pt x="180729" y="1650026"/>
                  <a:pt x="190500" y="1638300"/>
                </a:cubicBezTo>
                <a:cubicBezTo>
                  <a:pt x="201998" y="1624502"/>
                  <a:pt x="217102" y="1613998"/>
                  <a:pt x="228600" y="1600200"/>
                </a:cubicBezTo>
                <a:cubicBezTo>
                  <a:pt x="238371" y="1588474"/>
                  <a:pt x="244229" y="1573826"/>
                  <a:pt x="254000" y="1562100"/>
                </a:cubicBezTo>
                <a:cubicBezTo>
                  <a:pt x="265498" y="1548302"/>
                  <a:pt x="282457" y="1539153"/>
                  <a:pt x="292100" y="1524000"/>
                </a:cubicBezTo>
                <a:cubicBezTo>
                  <a:pt x="336042" y="1454949"/>
                  <a:pt x="344243" y="1418372"/>
                  <a:pt x="368300" y="1346200"/>
                </a:cubicBezTo>
                <a:lnTo>
                  <a:pt x="406400" y="1231900"/>
                </a:lnTo>
                <a:lnTo>
                  <a:pt x="419100" y="1193800"/>
                </a:lnTo>
                <a:cubicBezTo>
                  <a:pt x="423333" y="1181100"/>
                  <a:pt x="424374" y="1166839"/>
                  <a:pt x="431800" y="1155700"/>
                </a:cubicBezTo>
                <a:cubicBezTo>
                  <a:pt x="440267" y="1143000"/>
                  <a:pt x="451001" y="1131548"/>
                  <a:pt x="457200" y="1117600"/>
                </a:cubicBezTo>
                <a:cubicBezTo>
                  <a:pt x="468074" y="1093134"/>
                  <a:pt x="460323" y="1056252"/>
                  <a:pt x="482600" y="1041400"/>
                </a:cubicBezTo>
                <a:cubicBezTo>
                  <a:pt x="524222" y="1013652"/>
                  <a:pt x="503767" y="1009650"/>
                  <a:pt x="508000" y="10033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7CD3A8-26B8-4A2B-3EE9-1CF2B1794853}"/>
                  </a:ext>
                </a:extLst>
              </p:cNvPr>
              <p:cNvSpPr txBox="1"/>
              <p:nvPr/>
            </p:nvSpPr>
            <p:spPr>
              <a:xfrm>
                <a:off x="5664200" y="5301800"/>
                <a:ext cx="558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7CD3A8-26B8-4A2B-3EE9-1CF2B1794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00" y="5301800"/>
                <a:ext cx="5588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938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F6E5A-DCD6-99EE-ED56-4CC309FA9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82E2-EDFC-8ECD-66D1-DE1E8D1F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1330F7-99DC-47DF-73D4-9982AE33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54E34EE-1465-26D9-5D1C-A894D2B6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2682A2-5E4A-866B-A263-1032EF07AADA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A2EF35-5523-A520-0F12-364600A982C5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C763DF-8649-2098-2AA0-54A10645B1F0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DBC318EB-6ACF-A33D-0DDA-4B5B9FD0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F3A0E9A0-60CE-0EE6-59CF-F1674EA3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75704D-F09A-F6B1-EE59-20F1A9B92999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DED21C-870D-3014-2035-D87220ABEFCE}"/>
                  </a:ext>
                </a:extLst>
              </p:cNvPr>
              <p:cNvSpPr txBox="1"/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 A zero-knowledge position verification protocol for a spacetime region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satisfies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DED21C-870D-3014-2035-D87220ABE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blipFill>
                <a:blip r:embed="rId3"/>
                <a:stretch>
                  <a:fillRect l="-1613"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72527E38-4DB3-176A-1DF0-43AC3C65F9EE}"/>
              </a:ext>
            </a:extLst>
          </p:cNvPr>
          <p:cNvSpPr/>
          <p:nvPr/>
        </p:nvSpPr>
        <p:spPr>
          <a:xfrm>
            <a:off x="2628900" y="2273300"/>
            <a:ext cx="3799255" cy="3581400"/>
          </a:xfrm>
          <a:custGeom>
            <a:avLst/>
            <a:gdLst>
              <a:gd name="connsiteX0" fmla="*/ 508000 w 3799255"/>
              <a:gd name="connsiteY0" fmla="*/ 1003300 h 3581400"/>
              <a:gd name="connsiteX1" fmla="*/ 508000 w 3799255"/>
              <a:gd name="connsiteY1" fmla="*/ 1003300 h 3581400"/>
              <a:gd name="connsiteX2" fmla="*/ 584200 w 3799255"/>
              <a:gd name="connsiteY2" fmla="*/ 901700 h 3581400"/>
              <a:gd name="connsiteX3" fmla="*/ 800100 w 3799255"/>
              <a:gd name="connsiteY3" fmla="*/ 698500 h 3581400"/>
              <a:gd name="connsiteX4" fmla="*/ 889000 w 3799255"/>
              <a:gd name="connsiteY4" fmla="*/ 609600 h 3581400"/>
              <a:gd name="connsiteX5" fmla="*/ 952500 w 3799255"/>
              <a:gd name="connsiteY5" fmla="*/ 533400 h 3581400"/>
              <a:gd name="connsiteX6" fmla="*/ 1181100 w 3799255"/>
              <a:gd name="connsiteY6" fmla="*/ 342900 h 3581400"/>
              <a:gd name="connsiteX7" fmla="*/ 1244600 w 3799255"/>
              <a:gd name="connsiteY7" fmla="*/ 279400 h 3581400"/>
              <a:gd name="connsiteX8" fmla="*/ 1346200 w 3799255"/>
              <a:gd name="connsiteY8" fmla="*/ 203200 h 3581400"/>
              <a:gd name="connsiteX9" fmla="*/ 1371600 w 3799255"/>
              <a:gd name="connsiteY9" fmla="*/ 165100 h 3581400"/>
              <a:gd name="connsiteX10" fmla="*/ 1447800 w 3799255"/>
              <a:gd name="connsiteY10" fmla="*/ 101600 h 3581400"/>
              <a:gd name="connsiteX11" fmla="*/ 1460500 w 3799255"/>
              <a:gd name="connsiteY11" fmla="*/ 50800 h 3581400"/>
              <a:gd name="connsiteX12" fmla="*/ 1524000 w 3799255"/>
              <a:gd name="connsiteY12" fmla="*/ 0 h 3581400"/>
              <a:gd name="connsiteX13" fmla="*/ 2895600 w 3799255"/>
              <a:gd name="connsiteY13" fmla="*/ 127000 h 3581400"/>
              <a:gd name="connsiteX14" fmla="*/ 3733800 w 3799255"/>
              <a:gd name="connsiteY14" fmla="*/ 977900 h 3581400"/>
              <a:gd name="connsiteX15" fmla="*/ 2692400 w 3799255"/>
              <a:gd name="connsiteY15" fmla="*/ 1193800 h 3581400"/>
              <a:gd name="connsiteX16" fmla="*/ 2705100 w 3799255"/>
              <a:gd name="connsiteY16" fmla="*/ 1536700 h 3581400"/>
              <a:gd name="connsiteX17" fmla="*/ 2717800 w 3799255"/>
              <a:gd name="connsiteY17" fmla="*/ 1574800 h 3581400"/>
              <a:gd name="connsiteX18" fmla="*/ 2832100 w 3799255"/>
              <a:gd name="connsiteY18" fmla="*/ 1651000 h 3581400"/>
              <a:gd name="connsiteX19" fmla="*/ 2870200 w 3799255"/>
              <a:gd name="connsiteY19" fmla="*/ 1689100 h 3581400"/>
              <a:gd name="connsiteX20" fmla="*/ 2908300 w 3799255"/>
              <a:gd name="connsiteY20" fmla="*/ 1701800 h 3581400"/>
              <a:gd name="connsiteX21" fmla="*/ 2997200 w 3799255"/>
              <a:gd name="connsiteY21" fmla="*/ 1765300 h 3581400"/>
              <a:gd name="connsiteX22" fmla="*/ 3022600 w 3799255"/>
              <a:gd name="connsiteY22" fmla="*/ 1803400 h 3581400"/>
              <a:gd name="connsiteX23" fmla="*/ 3149600 w 3799255"/>
              <a:gd name="connsiteY23" fmla="*/ 1892300 h 3581400"/>
              <a:gd name="connsiteX24" fmla="*/ 3251200 w 3799255"/>
              <a:gd name="connsiteY24" fmla="*/ 1968500 h 3581400"/>
              <a:gd name="connsiteX25" fmla="*/ 3365500 w 3799255"/>
              <a:gd name="connsiteY25" fmla="*/ 2070100 h 3581400"/>
              <a:gd name="connsiteX26" fmla="*/ 3403600 w 3799255"/>
              <a:gd name="connsiteY26" fmla="*/ 2095500 h 3581400"/>
              <a:gd name="connsiteX27" fmla="*/ 3441700 w 3799255"/>
              <a:gd name="connsiteY27" fmla="*/ 2120900 h 3581400"/>
              <a:gd name="connsiteX28" fmla="*/ 3556000 w 3799255"/>
              <a:gd name="connsiteY28" fmla="*/ 2171700 h 3581400"/>
              <a:gd name="connsiteX29" fmla="*/ 3581400 w 3799255"/>
              <a:gd name="connsiteY29" fmla="*/ 2209800 h 3581400"/>
              <a:gd name="connsiteX30" fmla="*/ 3619500 w 3799255"/>
              <a:gd name="connsiteY30" fmla="*/ 2235200 h 3581400"/>
              <a:gd name="connsiteX31" fmla="*/ 3632200 w 3799255"/>
              <a:gd name="connsiteY31" fmla="*/ 2273300 h 3581400"/>
              <a:gd name="connsiteX32" fmla="*/ 3708400 w 3799255"/>
              <a:gd name="connsiteY32" fmla="*/ 2400300 h 3581400"/>
              <a:gd name="connsiteX33" fmla="*/ 3759200 w 3799255"/>
              <a:gd name="connsiteY33" fmla="*/ 2476500 h 3581400"/>
              <a:gd name="connsiteX34" fmla="*/ 3784600 w 3799255"/>
              <a:gd name="connsiteY34" fmla="*/ 2514600 h 3581400"/>
              <a:gd name="connsiteX35" fmla="*/ 3784600 w 3799255"/>
              <a:gd name="connsiteY35" fmla="*/ 2641600 h 3581400"/>
              <a:gd name="connsiteX36" fmla="*/ 3746500 w 3799255"/>
              <a:gd name="connsiteY36" fmla="*/ 2667000 h 3581400"/>
              <a:gd name="connsiteX37" fmla="*/ 3695700 w 3799255"/>
              <a:gd name="connsiteY37" fmla="*/ 2692400 h 3581400"/>
              <a:gd name="connsiteX38" fmla="*/ 3606800 w 3799255"/>
              <a:gd name="connsiteY38" fmla="*/ 2717800 h 3581400"/>
              <a:gd name="connsiteX39" fmla="*/ 3492500 w 3799255"/>
              <a:gd name="connsiteY39" fmla="*/ 2806700 h 3581400"/>
              <a:gd name="connsiteX40" fmla="*/ 3479800 w 3799255"/>
              <a:gd name="connsiteY40" fmla="*/ 2844800 h 3581400"/>
              <a:gd name="connsiteX41" fmla="*/ 3505200 w 3799255"/>
              <a:gd name="connsiteY41" fmla="*/ 3098800 h 3581400"/>
              <a:gd name="connsiteX42" fmla="*/ 3530600 w 3799255"/>
              <a:gd name="connsiteY42" fmla="*/ 3200400 h 3581400"/>
              <a:gd name="connsiteX43" fmla="*/ 3556000 w 3799255"/>
              <a:gd name="connsiteY43" fmla="*/ 3276600 h 3581400"/>
              <a:gd name="connsiteX44" fmla="*/ 3543300 w 3799255"/>
              <a:gd name="connsiteY44" fmla="*/ 3314700 h 3581400"/>
              <a:gd name="connsiteX45" fmla="*/ 3467100 w 3799255"/>
              <a:gd name="connsiteY45" fmla="*/ 3340100 h 3581400"/>
              <a:gd name="connsiteX46" fmla="*/ 3340100 w 3799255"/>
              <a:gd name="connsiteY46" fmla="*/ 3403600 h 3581400"/>
              <a:gd name="connsiteX47" fmla="*/ 3238500 w 3799255"/>
              <a:gd name="connsiteY47" fmla="*/ 3441700 h 3581400"/>
              <a:gd name="connsiteX48" fmla="*/ 3136900 w 3799255"/>
              <a:gd name="connsiteY48" fmla="*/ 3467100 h 3581400"/>
              <a:gd name="connsiteX49" fmla="*/ 3073400 w 3799255"/>
              <a:gd name="connsiteY49" fmla="*/ 3479800 h 3581400"/>
              <a:gd name="connsiteX50" fmla="*/ 3035300 w 3799255"/>
              <a:gd name="connsiteY50" fmla="*/ 3492500 h 3581400"/>
              <a:gd name="connsiteX51" fmla="*/ 2984500 w 3799255"/>
              <a:gd name="connsiteY51" fmla="*/ 3505200 h 3581400"/>
              <a:gd name="connsiteX52" fmla="*/ 2946400 w 3799255"/>
              <a:gd name="connsiteY52" fmla="*/ 3517900 h 3581400"/>
              <a:gd name="connsiteX53" fmla="*/ 2768600 w 3799255"/>
              <a:gd name="connsiteY53" fmla="*/ 3543300 h 3581400"/>
              <a:gd name="connsiteX54" fmla="*/ 2616200 w 3799255"/>
              <a:gd name="connsiteY54" fmla="*/ 3568700 h 3581400"/>
              <a:gd name="connsiteX55" fmla="*/ 2527300 w 3799255"/>
              <a:gd name="connsiteY55" fmla="*/ 3581400 h 3581400"/>
              <a:gd name="connsiteX56" fmla="*/ 1739900 w 3799255"/>
              <a:gd name="connsiteY56" fmla="*/ 3568700 h 3581400"/>
              <a:gd name="connsiteX57" fmla="*/ 1638300 w 3799255"/>
              <a:gd name="connsiteY57" fmla="*/ 3543300 h 3581400"/>
              <a:gd name="connsiteX58" fmla="*/ 1511300 w 3799255"/>
              <a:gd name="connsiteY58" fmla="*/ 3505200 h 3581400"/>
              <a:gd name="connsiteX59" fmla="*/ 1422400 w 3799255"/>
              <a:gd name="connsiteY59" fmla="*/ 3454400 h 3581400"/>
              <a:gd name="connsiteX60" fmla="*/ 1384300 w 3799255"/>
              <a:gd name="connsiteY60" fmla="*/ 3429000 h 3581400"/>
              <a:gd name="connsiteX61" fmla="*/ 1358900 w 3799255"/>
              <a:gd name="connsiteY61" fmla="*/ 3390900 h 3581400"/>
              <a:gd name="connsiteX62" fmla="*/ 1320800 w 3799255"/>
              <a:gd name="connsiteY62" fmla="*/ 3352800 h 3581400"/>
              <a:gd name="connsiteX63" fmla="*/ 1282700 w 3799255"/>
              <a:gd name="connsiteY63" fmla="*/ 3225800 h 3581400"/>
              <a:gd name="connsiteX64" fmla="*/ 1295400 w 3799255"/>
              <a:gd name="connsiteY64" fmla="*/ 2997200 h 3581400"/>
              <a:gd name="connsiteX65" fmla="*/ 1333500 w 3799255"/>
              <a:gd name="connsiteY65" fmla="*/ 2870200 h 3581400"/>
              <a:gd name="connsiteX66" fmla="*/ 1346200 w 3799255"/>
              <a:gd name="connsiteY66" fmla="*/ 2819400 h 3581400"/>
              <a:gd name="connsiteX67" fmla="*/ 1371600 w 3799255"/>
              <a:gd name="connsiteY67" fmla="*/ 2768600 h 3581400"/>
              <a:gd name="connsiteX68" fmla="*/ 1384300 w 3799255"/>
              <a:gd name="connsiteY68" fmla="*/ 2730500 h 3581400"/>
              <a:gd name="connsiteX69" fmla="*/ 1346200 w 3799255"/>
              <a:gd name="connsiteY69" fmla="*/ 2692400 h 3581400"/>
              <a:gd name="connsiteX70" fmla="*/ 1308100 w 3799255"/>
              <a:gd name="connsiteY70" fmla="*/ 2679700 h 3581400"/>
              <a:gd name="connsiteX71" fmla="*/ 1016000 w 3799255"/>
              <a:gd name="connsiteY71" fmla="*/ 2654300 h 3581400"/>
              <a:gd name="connsiteX72" fmla="*/ 749300 w 3799255"/>
              <a:gd name="connsiteY72" fmla="*/ 2616200 h 3581400"/>
              <a:gd name="connsiteX73" fmla="*/ 558800 w 3799255"/>
              <a:gd name="connsiteY73" fmla="*/ 2590800 h 3581400"/>
              <a:gd name="connsiteX74" fmla="*/ 520700 w 3799255"/>
              <a:gd name="connsiteY74" fmla="*/ 2578100 h 3581400"/>
              <a:gd name="connsiteX75" fmla="*/ 381000 w 3799255"/>
              <a:gd name="connsiteY75" fmla="*/ 2540000 h 3581400"/>
              <a:gd name="connsiteX76" fmla="*/ 266700 w 3799255"/>
              <a:gd name="connsiteY76" fmla="*/ 2501900 h 3581400"/>
              <a:gd name="connsiteX77" fmla="*/ 228600 w 3799255"/>
              <a:gd name="connsiteY77" fmla="*/ 2476500 h 3581400"/>
              <a:gd name="connsiteX78" fmla="*/ 177800 w 3799255"/>
              <a:gd name="connsiteY78" fmla="*/ 2451100 h 3581400"/>
              <a:gd name="connsiteX79" fmla="*/ 88900 w 3799255"/>
              <a:gd name="connsiteY79" fmla="*/ 2374900 h 3581400"/>
              <a:gd name="connsiteX80" fmla="*/ 50800 w 3799255"/>
              <a:gd name="connsiteY80" fmla="*/ 2349500 h 3581400"/>
              <a:gd name="connsiteX81" fmla="*/ 38100 w 3799255"/>
              <a:gd name="connsiteY81" fmla="*/ 2311400 h 3581400"/>
              <a:gd name="connsiteX82" fmla="*/ 12700 w 3799255"/>
              <a:gd name="connsiteY82" fmla="*/ 2273300 h 3581400"/>
              <a:gd name="connsiteX83" fmla="*/ 0 w 3799255"/>
              <a:gd name="connsiteY83" fmla="*/ 2222500 h 3581400"/>
              <a:gd name="connsiteX84" fmla="*/ 12700 w 3799255"/>
              <a:gd name="connsiteY84" fmla="*/ 2108200 h 3581400"/>
              <a:gd name="connsiteX85" fmla="*/ 25400 w 3799255"/>
              <a:gd name="connsiteY85" fmla="*/ 2057400 h 3581400"/>
              <a:gd name="connsiteX86" fmla="*/ 38100 w 3799255"/>
              <a:gd name="connsiteY86" fmla="*/ 1993900 h 3581400"/>
              <a:gd name="connsiteX87" fmla="*/ 50800 w 3799255"/>
              <a:gd name="connsiteY87" fmla="*/ 1955800 h 3581400"/>
              <a:gd name="connsiteX88" fmla="*/ 63500 w 3799255"/>
              <a:gd name="connsiteY88" fmla="*/ 1905000 h 3581400"/>
              <a:gd name="connsiteX89" fmla="*/ 76200 w 3799255"/>
              <a:gd name="connsiteY89" fmla="*/ 1866900 h 3581400"/>
              <a:gd name="connsiteX90" fmla="*/ 114300 w 3799255"/>
              <a:gd name="connsiteY90" fmla="*/ 1765300 h 3581400"/>
              <a:gd name="connsiteX91" fmla="*/ 127000 w 3799255"/>
              <a:gd name="connsiteY91" fmla="*/ 1727200 h 3581400"/>
              <a:gd name="connsiteX92" fmla="*/ 165100 w 3799255"/>
              <a:gd name="connsiteY92" fmla="*/ 1676400 h 3581400"/>
              <a:gd name="connsiteX93" fmla="*/ 190500 w 3799255"/>
              <a:gd name="connsiteY93" fmla="*/ 1638300 h 3581400"/>
              <a:gd name="connsiteX94" fmla="*/ 228600 w 3799255"/>
              <a:gd name="connsiteY94" fmla="*/ 1600200 h 3581400"/>
              <a:gd name="connsiteX95" fmla="*/ 254000 w 3799255"/>
              <a:gd name="connsiteY95" fmla="*/ 1562100 h 3581400"/>
              <a:gd name="connsiteX96" fmla="*/ 292100 w 3799255"/>
              <a:gd name="connsiteY96" fmla="*/ 1524000 h 3581400"/>
              <a:gd name="connsiteX97" fmla="*/ 368300 w 3799255"/>
              <a:gd name="connsiteY97" fmla="*/ 1346200 h 3581400"/>
              <a:gd name="connsiteX98" fmla="*/ 406400 w 3799255"/>
              <a:gd name="connsiteY98" fmla="*/ 1231900 h 3581400"/>
              <a:gd name="connsiteX99" fmla="*/ 419100 w 3799255"/>
              <a:gd name="connsiteY99" fmla="*/ 1193800 h 3581400"/>
              <a:gd name="connsiteX100" fmla="*/ 431800 w 3799255"/>
              <a:gd name="connsiteY100" fmla="*/ 1155700 h 3581400"/>
              <a:gd name="connsiteX101" fmla="*/ 457200 w 3799255"/>
              <a:gd name="connsiteY101" fmla="*/ 1117600 h 3581400"/>
              <a:gd name="connsiteX102" fmla="*/ 482600 w 3799255"/>
              <a:gd name="connsiteY102" fmla="*/ 1041400 h 3581400"/>
              <a:gd name="connsiteX103" fmla="*/ 508000 w 3799255"/>
              <a:gd name="connsiteY103" fmla="*/ 10033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99255" h="3581400">
                <a:moveTo>
                  <a:pt x="508000" y="1003300"/>
                </a:moveTo>
                <a:lnTo>
                  <a:pt x="508000" y="1003300"/>
                </a:lnTo>
                <a:cubicBezTo>
                  <a:pt x="533400" y="969433"/>
                  <a:pt x="556075" y="933340"/>
                  <a:pt x="584200" y="901700"/>
                </a:cubicBezTo>
                <a:cubicBezTo>
                  <a:pt x="715360" y="754145"/>
                  <a:pt x="681024" y="809070"/>
                  <a:pt x="800100" y="698500"/>
                </a:cubicBezTo>
                <a:cubicBezTo>
                  <a:pt x="830810" y="669984"/>
                  <a:pt x="860575" y="640394"/>
                  <a:pt x="889000" y="609600"/>
                </a:cubicBezTo>
                <a:cubicBezTo>
                  <a:pt x="911426" y="585305"/>
                  <a:pt x="928083" y="555694"/>
                  <a:pt x="952500" y="533400"/>
                </a:cubicBezTo>
                <a:cubicBezTo>
                  <a:pt x="1025751" y="466519"/>
                  <a:pt x="1106251" y="407986"/>
                  <a:pt x="1181100" y="342900"/>
                </a:cubicBezTo>
                <a:cubicBezTo>
                  <a:pt x="1203689" y="323258"/>
                  <a:pt x="1222072" y="299112"/>
                  <a:pt x="1244600" y="279400"/>
                </a:cubicBezTo>
                <a:cubicBezTo>
                  <a:pt x="1338396" y="197329"/>
                  <a:pt x="1211925" y="337475"/>
                  <a:pt x="1346200" y="203200"/>
                </a:cubicBezTo>
                <a:cubicBezTo>
                  <a:pt x="1356993" y="192407"/>
                  <a:pt x="1361829" y="176826"/>
                  <a:pt x="1371600" y="165100"/>
                </a:cubicBezTo>
                <a:cubicBezTo>
                  <a:pt x="1402158" y="128430"/>
                  <a:pt x="1410338" y="126575"/>
                  <a:pt x="1447800" y="101600"/>
                </a:cubicBezTo>
                <a:cubicBezTo>
                  <a:pt x="1452033" y="84667"/>
                  <a:pt x="1451840" y="65955"/>
                  <a:pt x="1460500" y="50800"/>
                </a:cubicBezTo>
                <a:cubicBezTo>
                  <a:pt x="1478417" y="19445"/>
                  <a:pt x="1496701" y="13650"/>
                  <a:pt x="1524000" y="0"/>
                </a:cubicBezTo>
                <a:lnTo>
                  <a:pt x="2895600" y="127000"/>
                </a:lnTo>
                <a:lnTo>
                  <a:pt x="3733800" y="977900"/>
                </a:lnTo>
                <a:lnTo>
                  <a:pt x="2692400" y="1193800"/>
                </a:lnTo>
                <a:cubicBezTo>
                  <a:pt x="2696633" y="1308100"/>
                  <a:pt x="2697492" y="1422575"/>
                  <a:pt x="2705100" y="1536700"/>
                </a:cubicBezTo>
                <a:cubicBezTo>
                  <a:pt x="2705990" y="1550057"/>
                  <a:pt x="2707850" y="1565845"/>
                  <a:pt x="2717800" y="1574800"/>
                </a:cubicBezTo>
                <a:cubicBezTo>
                  <a:pt x="2751836" y="1605432"/>
                  <a:pt x="2799721" y="1618621"/>
                  <a:pt x="2832100" y="1651000"/>
                </a:cubicBezTo>
                <a:cubicBezTo>
                  <a:pt x="2844800" y="1663700"/>
                  <a:pt x="2855256" y="1679137"/>
                  <a:pt x="2870200" y="1689100"/>
                </a:cubicBezTo>
                <a:cubicBezTo>
                  <a:pt x="2881339" y="1696526"/>
                  <a:pt x="2896326" y="1695813"/>
                  <a:pt x="2908300" y="1701800"/>
                </a:cubicBezTo>
                <a:cubicBezTo>
                  <a:pt x="2922722" y="1709011"/>
                  <a:pt x="2991447" y="1759547"/>
                  <a:pt x="2997200" y="1765300"/>
                </a:cubicBezTo>
                <a:cubicBezTo>
                  <a:pt x="3007993" y="1776093"/>
                  <a:pt x="3011807" y="1792607"/>
                  <a:pt x="3022600" y="1803400"/>
                </a:cubicBezTo>
                <a:cubicBezTo>
                  <a:pt x="3047159" y="1827959"/>
                  <a:pt x="3128855" y="1875704"/>
                  <a:pt x="3149600" y="1892300"/>
                </a:cubicBezTo>
                <a:cubicBezTo>
                  <a:pt x="3256578" y="1977883"/>
                  <a:pt x="3145151" y="1915476"/>
                  <a:pt x="3251200" y="1968500"/>
                </a:cubicBezTo>
                <a:cubicBezTo>
                  <a:pt x="3307616" y="2043722"/>
                  <a:pt x="3271688" y="2007559"/>
                  <a:pt x="3365500" y="2070100"/>
                </a:cubicBezTo>
                <a:lnTo>
                  <a:pt x="3403600" y="2095500"/>
                </a:lnTo>
                <a:cubicBezTo>
                  <a:pt x="3416300" y="2103967"/>
                  <a:pt x="3427220" y="2116073"/>
                  <a:pt x="3441700" y="2120900"/>
                </a:cubicBezTo>
                <a:cubicBezTo>
                  <a:pt x="3532380" y="2151127"/>
                  <a:pt x="3495623" y="2131448"/>
                  <a:pt x="3556000" y="2171700"/>
                </a:cubicBezTo>
                <a:cubicBezTo>
                  <a:pt x="3564467" y="2184400"/>
                  <a:pt x="3570607" y="2199007"/>
                  <a:pt x="3581400" y="2209800"/>
                </a:cubicBezTo>
                <a:cubicBezTo>
                  <a:pt x="3592193" y="2220593"/>
                  <a:pt x="3609965" y="2223281"/>
                  <a:pt x="3619500" y="2235200"/>
                </a:cubicBezTo>
                <a:cubicBezTo>
                  <a:pt x="3627863" y="2245653"/>
                  <a:pt x="3626927" y="2260995"/>
                  <a:pt x="3632200" y="2273300"/>
                </a:cubicBezTo>
                <a:cubicBezTo>
                  <a:pt x="3655631" y="2327973"/>
                  <a:pt x="3672286" y="2346129"/>
                  <a:pt x="3708400" y="2400300"/>
                </a:cubicBezTo>
                <a:lnTo>
                  <a:pt x="3759200" y="2476500"/>
                </a:lnTo>
                <a:lnTo>
                  <a:pt x="3784600" y="2514600"/>
                </a:lnTo>
                <a:cubicBezTo>
                  <a:pt x="3796510" y="2562239"/>
                  <a:pt x="3810549" y="2589702"/>
                  <a:pt x="3784600" y="2641600"/>
                </a:cubicBezTo>
                <a:cubicBezTo>
                  <a:pt x="3777774" y="2655252"/>
                  <a:pt x="3759752" y="2659427"/>
                  <a:pt x="3746500" y="2667000"/>
                </a:cubicBezTo>
                <a:cubicBezTo>
                  <a:pt x="3730062" y="2676393"/>
                  <a:pt x="3713101" y="2684942"/>
                  <a:pt x="3695700" y="2692400"/>
                </a:cubicBezTo>
                <a:cubicBezTo>
                  <a:pt x="3670193" y="2703332"/>
                  <a:pt x="3632579" y="2711355"/>
                  <a:pt x="3606800" y="2717800"/>
                </a:cubicBezTo>
                <a:cubicBezTo>
                  <a:pt x="3515656" y="2778563"/>
                  <a:pt x="3552186" y="2747014"/>
                  <a:pt x="3492500" y="2806700"/>
                </a:cubicBezTo>
                <a:cubicBezTo>
                  <a:pt x="3488267" y="2819400"/>
                  <a:pt x="3479800" y="2831413"/>
                  <a:pt x="3479800" y="2844800"/>
                </a:cubicBezTo>
                <a:cubicBezTo>
                  <a:pt x="3479800" y="2946089"/>
                  <a:pt x="3484814" y="3010459"/>
                  <a:pt x="3505200" y="3098800"/>
                </a:cubicBezTo>
                <a:cubicBezTo>
                  <a:pt x="3513050" y="3132815"/>
                  <a:pt x="3519561" y="3167282"/>
                  <a:pt x="3530600" y="3200400"/>
                </a:cubicBezTo>
                <a:lnTo>
                  <a:pt x="3556000" y="3276600"/>
                </a:lnTo>
                <a:cubicBezTo>
                  <a:pt x="3551767" y="3289300"/>
                  <a:pt x="3554193" y="3306919"/>
                  <a:pt x="3543300" y="3314700"/>
                </a:cubicBezTo>
                <a:cubicBezTo>
                  <a:pt x="3521513" y="3330262"/>
                  <a:pt x="3489377" y="3325248"/>
                  <a:pt x="3467100" y="3340100"/>
                </a:cubicBezTo>
                <a:cubicBezTo>
                  <a:pt x="3341216" y="3424022"/>
                  <a:pt x="3440619" y="3370094"/>
                  <a:pt x="3340100" y="3403600"/>
                </a:cubicBezTo>
                <a:cubicBezTo>
                  <a:pt x="3282360" y="3422847"/>
                  <a:pt x="3287546" y="3428324"/>
                  <a:pt x="3238500" y="3441700"/>
                </a:cubicBezTo>
                <a:cubicBezTo>
                  <a:pt x="3204821" y="3450885"/>
                  <a:pt x="3171131" y="3460254"/>
                  <a:pt x="3136900" y="3467100"/>
                </a:cubicBezTo>
                <a:cubicBezTo>
                  <a:pt x="3115733" y="3471333"/>
                  <a:pt x="3094341" y="3474565"/>
                  <a:pt x="3073400" y="3479800"/>
                </a:cubicBezTo>
                <a:cubicBezTo>
                  <a:pt x="3060413" y="3483047"/>
                  <a:pt x="3048172" y="3488822"/>
                  <a:pt x="3035300" y="3492500"/>
                </a:cubicBezTo>
                <a:cubicBezTo>
                  <a:pt x="3018517" y="3497295"/>
                  <a:pt x="3001283" y="3500405"/>
                  <a:pt x="2984500" y="3505200"/>
                </a:cubicBezTo>
                <a:cubicBezTo>
                  <a:pt x="2971628" y="3508878"/>
                  <a:pt x="2959468" y="3514996"/>
                  <a:pt x="2946400" y="3517900"/>
                </a:cubicBezTo>
                <a:cubicBezTo>
                  <a:pt x="2896207" y="3529054"/>
                  <a:pt x="2816660" y="3536892"/>
                  <a:pt x="2768600" y="3543300"/>
                </a:cubicBezTo>
                <a:cubicBezTo>
                  <a:pt x="2561073" y="3570970"/>
                  <a:pt x="2779187" y="3541536"/>
                  <a:pt x="2616200" y="3568700"/>
                </a:cubicBezTo>
                <a:cubicBezTo>
                  <a:pt x="2586673" y="3573621"/>
                  <a:pt x="2556933" y="3577167"/>
                  <a:pt x="2527300" y="3581400"/>
                </a:cubicBezTo>
                <a:cubicBezTo>
                  <a:pt x="2264833" y="3577167"/>
                  <a:pt x="2002160" y="3579940"/>
                  <a:pt x="1739900" y="3568700"/>
                </a:cubicBezTo>
                <a:cubicBezTo>
                  <a:pt x="1705023" y="3567205"/>
                  <a:pt x="1671418" y="3554339"/>
                  <a:pt x="1638300" y="3543300"/>
                </a:cubicBezTo>
                <a:cubicBezTo>
                  <a:pt x="1545541" y="3512380"/>
                  <a:pt x="1588075" y="3524394"/>
                  <a:pt x="1511300" y="3505200"/>
                </a:cubicBezTo>
                <a:cubicBezTo>
                  <a:pt x="1418475" y="3443317"/>
                  <a:pt x="1535191" y="3518852"/>
                  <a:pt x="1422400" y="3454400"/>
                </a:cubicBezTo>
                <a:cubicBezTo>
                  <a:pt x="1409148" y="3446827"/>
                  <a:pt x="1397000" y="3437467"/>
                  <a:pt x="1384300" y="3429000"/>
                </a:cubicBezTo>
                <a:cubicBezTo>
                  <a:pt x="1375833" y="3416300"/>
                  <a:pt x="1368671" y="3402626"/>
                  <a:pt x="1358900" y="3390900"/>
                </a:cubicBezTo>
                <a:cubicBezTo>
                  <a:pt x="1347402" y="3377102"/>
                  <a:pt x="1329522" y="3368500"/>
                  <a:pt x="1320800" y="3352800"/>
                </a:cubicBezTo>
                <a:cubicBezTo>
                  <a:pt x="1306746" y="3327502"/>
                  <a:pt x="1290899" y="3258595"/>
                  <a:pt x="1282700" y="3225800"/>
                </a:cubicBezTo>
                <a:cubicBezTo>
                  <a:pt x="1286933" y="3149600"/>
                  <a:pt x="1288491" y="3073204"/>
                  <a:pt x="1295400" y="2997200"/>
                </a:cubicBezTo>
                <a:cubicBezTo>
                  <a:pt x="1297945" y="2969201"/>
                  <a:pt x="1328118" y="2888141"/>
                  <a:pt x="1333500" y="2870200"/>
                </a:cubicBezTo>
                <a:cubicBezTo>
                  <a:pt x="1338516" y="2853482"/>
                  <a:pt x="1340071" y="2835743"/>
                  <a:pt x="1346200" y="2819400"/>
                </a:cubicBezTo>
                <a:cubicBezTo>
                  <a:pt x="1352847" y="2801673"/>
                  <a:pt x="1364142" y="2786001"/>
                  <a:pt x="1371600" y="2768600"/>
                </a:cubicBezTo>
                <a:cubicBezTo>
                  <a:pt x="1376873" y="2756295"/>
                  <a:pt x="1380067" y="2743200"/>
                  <a:pt x="1384300" y="2730500"/>
                </a:cubicBezTo>
                <a:cubicBezTo>
                  <a:pt x="1371600" y="2717800"/>
                  <a:pt x="1361144" y="2702363"/>
                  <a:pt x="1346200" y="2692400"/>
                </a:cubicBezTo>
                <a:cubicBezTo>
                  <a:pt x="1335061" y="2684974"/>
                  <a:pt x="1321271" y="2682095"/>
                  <a:pt x="1308100" y="2679700"/>
                </a:cubicBezTo>
                <a:cubicBezTo>
                  <a:pt x="1218018" y="2663322"/>
                  <a:pt x="1101325" y="2661410"/>
                  <a:pt x="1016000" y="2654300"/>
                </a:cubicBezTo>
                <a:cubicBezTo>
                  <a:pt x="732831" y="2630703"/>
                  <a:pt x="1097616" y="2654902"/>
                  <a:pt x="749300" y="2616200"/>
                </a:cubicBezTo>
                <a:cubicBezTo>
                  <a:pt x="694272" y="2610086"/>
                  <a:pt x="615806" y="2603468"/>
                  <a:pt x="558800" y="2590800"/>
                </a:cubicBezTo>
                <a:cubicBezTo>
                  <a:pt x="545732" y="2587896"/>
                  <a:pt x="533687" y="2581347"/>
                  <a:pt x="520700" y="2578100"/>
                </a:cubicBezTo>
                <a:cubicBezTo>
                  <a:pt x="435670" y="2556842"/>
                  <a:pt x="471819" y="2576328"/>
                  <a:pt x="381000" y="2540000"/>
                </a:cubicBezTo>
                <a:cubicBezTo>
                  <a:pt x="301294" y="2508118"/>
                  <a:pt x="339617" y="2520129"/>
                  <a:pt x="266700" y="2501900"/>
                </a:cubicBezTo>
                <a:cubicBezTo>
                  <a:pt x="254000" y="2493433"/>
                  <a:pt x="241852" y="2484073"/>
                  <a:pt x="228600" y="2476500"/>
                </a:cubicBezTo>
                <a:cubicBezTo>
                  <a:pt x="212162" y="2467107"/>
                  <a:pt x="193854" y="2461134"/>
                  <a:pt x="177800" y="2451100"/>
                </a:cubicBezTo>
                <a:cubicBezTo>
                  <a:pt x="101701" y="2403538"/>
                  <a:pt x="151242" y="2426852"/>
                  <a:pt x="88900" y="2374900"/>
                </a:cubicBezTo>
                <a:cubicBezTo>
                  <a:pt x="77174" y="2365129"/>
                  <a:pt x="63500" y="2357967"/>
                  <a:pt x="50800" y="2349500"/>
                </a:cubicBezTo>
                <a:cubicBezTo>
                  <a:pt x="46567" y="2336800"/>
                  <a:pt x="44087" y="2323374"/>
                  <a:pt x="38100" y="2311400"/>
                </a:cubicBezTo>
                <a:cubicBezTo>
                  <a:pt x="31274" y="2297748"/>
                  <a:pt x="18713" y="2287329"/>
                  <a:pt x="12700" y="2273300"/>
                </a:cubicBezTo>
                <a:cubicBezTo>
                  <a:pt x="5824" y="2257257"/>
                  <a:pt x="4233" y="2239433"/>
                  <a:pt x="0" y="2222500"/>
                </a:cubicBezTo>
                <a:cubicBezTo>
                  <a:pt x="4233" y="2184400"/>
                  <a:pt x="6871" y="2146089"/>
                  <a:pt x="12700" y="2108200"/>
                </a:cubicBezTo>
                <a:cubicBezTo>
                  <a:pt x="15354" y="2090948"/>
                  <a:pt x="21614" y="2074439"/>
                  <a:pt x="25400" y="2057400"/>
                </a:cubicBezTo>
                <a:cubicBezTo>
                  <a:pt x="30083" y="2036328"/>
                  <a:pt x="32865" y="2014841"/>
                  <a:pt x="38100" y="1993900"/>
                </a:cubicBezTo>
                <a:cubicBezTo>
                  <a:pt x="41347" y="1980913"/>
                  <a:pt x="47122" y="1968672"/>
                  <a:pt x="50800" y="1955800"/>
                </a:cubicBezTo>
                <a:cubicBezTo>
                  <a:pt x="55595" y="1939017"/>
                  <a:pt x="58705" y="1921783"/>
                  <a:pt x="63500" y="1905000"/>
                </a:cubicBezTo>
                <a:cubicBezTo>
                  <a:pt x="67178" y="1892128"/>
                  <a:pt x="72522" y="1879772"/>
                  <a:pt x="76200" y="1866900"/>
                </a:cubicBezTo>
                <a:cubicBezTo>
                  <a:pt x="109649" y="1749827"/>
                  <a:pt x="63569" y="1883673"/>
                  <a:pt x="114300" y="1765300"/>
                </a:cubicBezTo>
                <a:cubicBezTo>
                  <a:pt x="119573" y="1752995"/>
                  <a:pt x="120358" y="1738823"/>
                  <a:pt x="127000" y="1727200"/>
                </a:cubicBezTo>
                <a:cubicBezTo>
                  <a:pt x="137502" y="1708822"/>
                  <a:pt x="152797" y="1693624"/>
                  <a:pt x="165100" y="1676400"/>
                </a:cubicBezTo>
                <a:cubicBezTo>
                  <a:pt x="173972" y="1663980"/>
                  <a:pt x="180729" y="1650026"/>
                  <a:pt x="190500" y="1638300"/>
                </a:cubicBezTo>
                <a:cubicBezTo>
                  <a:pt x="201998" y="1624502"/>
                  <a:pt x="217102" y="1613998"/>
                  <a:pt x="228600" y="1600200"/>
                </a:cubicBezTo>
                <a:cubicBezTo>
                  <a:pt x="238371" y="1588474"/>
                  <a:pt x="244229" y="1573826"/>
                  <a:pt x="254000" y="1562100"/>
                </a:cubicBezTo>
                <a:cubicBezTo>
                  <a:pt x="265498" y="1548302"/>
                  <a:pt x="282457" y="1539153"/>
                  <a:pt x="292100" y="1524000"/>
                </a:cubicBezTo>
                <a:cubicBezTo>
                  <a:pt x="336042" y="1454949"/>
                  <a:pt x="344243" y="1418372"/>
                  <a:pt x="368300" y="1346200"/>
                </a:cubicBezTo>
                <a:lnTo>
                  <a:pt x="406400" y="1231900"/>
                </a:lnTo>
                <a:lnTo>
                  <a:pt x="419100" y="1193800"/>
                </a:lnTo>
                <a:cubicBezTo>
                  <a:pt x="423333" y="1181100"/>
                  <a:pt x="424374" y="1166839"/>
                  <a:pt x="431800" y="1155700"/>
                </a:cubicBezTo>
                <a:cubicBezTo>
                  <a:pt x="440267" y="1143000"/>
                  <a:pt x="451001" y="1131548"/>
                  <a:pt x="457200" y="1117600"/>
                </a:cubicBezTo>
                <a:cubicBezTo>
                  <a:pt x="468074" y="1093134"/>
                  <a:pt x="460323" y="1056252"/>
                  <a:pt x="482600" y="1041400"/>
                </a:cubicBezTo>
                <a:cubicBezTo>
                  <a:pt x="524222" y="1013652"/>
                  <a:pt x="503767" y="1009650"/>
                  <a:pt x="508000" y="10033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3AA283-F3C8-5572-2A15-CFC63CC72FF5}"/>
                  </a:ext>
                </a:extLst>
              </p:cNvPr>
              <p:cNvSpPr txBox="1"/>
              <p:nvPr/>
            </p:nvSpPr>
            <p:spPr>
              <a:xfrm>
                <a:off x="5664200" y="5301800"/>
                <a:ext cx="558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3AA283-F3C8-5572-2A15-CFC63CC72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00" y="5301800"/>
                <a:ext cx="5588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41B49A-5AE4-3FA0-452F-6757A1CC4AA4}"/>
                  </a:ext>
                </a:extLst>
              </p:cNvPr>
              <p:cNvSpPr txBox="1"/>
              <p:nvPr/>
            </p:nvSpPr>
            <p:spPr>
              <a:xfrm>
                <a:off x="8051800" y="3140670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Completeness</a:t>
                </a:r>
                <a:r>
                  <a:rPr lang="en-US" dirty="0"/>
                  <a:t>: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there exists an honest prover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convinces verifiers to accept </a:t>
                </a:r>
                <a:r>
                  <a:rPr lang="en-US" dirty="0" err="1"/>
                  <a:t>whp</a:t>
                </a:r>
                <a:r>
                  <a:rPr lang="en-US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41B49A-5AE4-3FA0-452F-6757A1CC4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3140670"/>
                <a:ext cx="3924300" cy="923330"/>
              </a:xfrm>
              <a:prstGeom prst="rect">
                <a:avLst/>
              </a:prstGeom>
              <a:blipFill>
                <a:blip r:embed="rId5"/>
                <a:stretch>
                  <a:fillRect l="-1613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A389A238-27DE-0856-DBF3-7CAFCBD29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03DD37B-FCF7-A30B-9750-22AC98845B43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417BF93-928F-1A45-0973-0905978206E9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C9D857-782D-EEA8-8B36-3886C8AC01D6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713704" cy="103715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1914B7E-E62E-B619-0F40-AA57E796A5A0}"/>
              </a:ext>
            </a:extLst>
          </p:cNvPr>
          <p:cNvCxnSpPr>
            <a:cxnSpLocks/>
          </p:cNvCxnSpPr>
          <p:nvPr/>
        </p:nvCxnSpPr>
        <p:spPr>
          <a:xfrm flipV="1">
            <a:off x="5113088" y="2604710"/>
            <a:ext cx="1674368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288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53767-E648-FA74-E1F9-E4FB7720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4087-3BB4-4AC2-17D2-D8FADF8B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AFE6DC-B0DC-84F1-4140-AD2F41CD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E3B67E-472E-272E-CC8F-C4570555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25F724-5920-A7B3-13B4-3B79167F2A09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18BC13-C522-BD36-99A8-2148AAB65F64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15A1F30-993D-6339-083A-03E304868656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F7196F51-19D4-534B-222F-34AE1AE2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AEFF09EF-A628-1622-C202-69C9E9D87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F961AE-BDC4-A354-8881-A4CB0A6F40C3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15530-210E-972F-5874-70CD618BEA63}"/>
                  </a:ext>
                </a:extLst>
              </p:cNvPr>
              <p:cNvSpPr txBox="1"/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 A zero-knowledge position verification protocol for a spacetime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satisfies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15530-210E-972F-5874-70CD618BE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blipFill>
                <a:blip r:embed="rId3"/>
                <a:stretch>
                  <a:fillRect l="-1613"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B100DA46-55F2-B858-1C45-8F7C85F7F393}"/>
              </a:ext>
            </a:extLst>
          </p:cNvPr>
          <p:cNvSpPr/>
          <p:nvPr/>
        </p:nvSpPr>
        <p:spPr>
          <a:xfrm>
            <a:off x="2628900" y="2273300"/>
            <a:ext cx="3799255" cy="3581400"/>
          </a:xfrm>
          <a:custGeom>
            <a:avLst/>
            <a:gdLst>
              <a:gd name="connsiteX0" fmla="*/ 508000 w 3799255"/>
              <a:gd name="connsiteY0" fmla="*/ 1003300 h 3581400"/>
              <a:gd name="connsiteX1" fmla="*/ 508000 w 3799255"/>
              <a:gd name="connsiteY1" fmla="*/ 1003300 h 3581400"/>
              <a:gd name="connsiteX2" fmla="*/ 584200 w 3799255"/>
              <a:gd name="connsiteY2" fmla="*/ 901700 h 3581400"/>
              <a:gd name="connsiteX3" fmla="*/ 800100 w 3799255"/>
              <a:gd name="connsiteY3" fmla="*/ 698500 h 3581400"/>
              <a:gd name="connsiteX4" fmla="*/ 889000 w 3799255"/>
              <a:gd name="connsiteY4" fmla="*/ 609600 h 3581400"/>
              <a:gd name="connsiteX5" fmla="*/ 952500 w 3799255"/>
              <a:gd name="connsiteY5" fmla="*/ 533400 h 3581400"/>
              <a:gd name="connsiteX6" fmla="*/ 1181100 w 3799255"/>
              <a:gd name="connsiteY6" fmla="*/ 342900 h 3581400"/>
              <a:gd name="connsiteX7" fmla="*/ 1244600 w 3799255"/>
              <a:gd name="connsiteY7" fmla="*/ 279400 h 3581400"/>
              <a:gd name="connsiteX8" fmla="*/ 1346200 w 3799255"/>
              <a:gd name="connsiteY8" fmla="*/ 203200 h 3581400"/>
              <a:gd name="connsiteX9" fmla="*/ 1371600 w 3799255"/>
              <a:gd name="connsiteY9" fmla="*/ 165100 h 3581400"/>
              <a:gd name="connsiteX10" fmla="*/ 1447800 w 3799255"/>
              <a:gd name="connsiteY10" fmla="*/ 101600 h 3581400"/>
              <a:gd name="connsiteX11" fmla="*/ 1460500 w 3799255"/>
              <a:gd name="connsiteY11" fmla="*/ 50800 h 3581400"/>
              <a:gd name="connsiteX12" fmla="*/ 1524000 w 3799255"/>
              <a:gd name="connsiteY12" fmla="*/ 0 h 3581400"/>
              <a:gd name="connsiteX13" fmla="*/ 2895600 w 3799255"/>
              <a:gd name="connsiteY13" fmla="*/ 127000 h 3581400"/>
              <a:gd name="connsiteX14" fmla="*/ 3733800 w 3799255"/>
              <a:gd name="connsiteY14" fmla="*/ 977900 h 3581400"/>
              <a:gd name="connsiteX15" fmla="*/ 2692400 w 3799255"/>
              <a:gd name="connsiteY15" fmla="*/ 1193800 h 3581400"/>
              <a:gd name="connsiteX16" fmla="*/ 2705100 w 3799255"/>
              <a:gd name="connsiteY16" fmla="*/ 1536700 h 3581400"/>
              <a:gd name="connsiteX17" fmla="*/ 2717800 w 3799255"/>
              <a:gd name="connsiteY17" fmla="*/ 1574800 h 3581400"/>
              <a:gd name="connsiteX18" fmla="*/ 2832100 w 3799255"/>
              <a:gd name="connsiteY18" fmla="*/ 1651000 h 3581400"/>
              <a:gd name="connsiteX19" fmla="*/ 2870200 w 3799255"/>
              <a:gd name="connsiteY19" fmla="*/ 1689100 h 3581400"/>
              <a:gd name="connsiteX20" fmla="*/ 2908300 w 3799255"/>
              <a:gd name="connsiteY20" fmla="*/ 1701800 h 3581400"/>
              <a:gd name="connsiteX21" fmla="*/ 2997200 w 3799255"/>
              <a:gd name="connsiteY21" fmla="*/ 1765300 h 3581400"/>
              <a:gd name="connsiteX22" fmla="*/ 3022600 w 3799255"/>
              <a:gd name="connsiteY22" fmla="*/ 1803400 h 3581400"/>
              <a:gd name="connsiteX23" fmla="*/ 3149600 w 3799255"/>
              <a:gd name="connsiteY23" fmla="*/ 1892300 h 3581400"/>
              <a:gd name="connsiteX24" fmla="*/ 3251200 w 3799255"/>
              <a:gd name="connsiteY24" fmla="*/ 1968500 h 3581400"/>
              <a:gd name="connsiteX25" fmla="*/ 3365500 w 3799255"/>
              <a:gd name="connsiteY25" fmla="*/ 2070100 h 3581400"/>
              <a:gd name="connsiteX26" fmla="*/ 3403600 w 3799255"/>
              <a:gd name="connsiteY26" fmla="*/ 2095500 h 3581400"/>
              <a:gd name="connsiteX27" fmla="*/ 3441700 w 3799255"/>
              <a:gd name="connsiteY27" fmla="*/ 2120900 h 3581400"/>
              <a:gd name="connsiteX28" fmla="*/ 3556000 w 3799255"/>
              <a:gd name="connsiteY28" fmla="*/ 2171700 h 3581400"/>
              <a:gd name="connsiteX29" fmla="*/ 3581400 w 3799255"/>
              <a:gd name="connsiteY29" fmla="*/ 2209800 h 3581400"/>
              <a:gd name="connsiteX30" fmla="*/ 3619500 w 3799255"/>
              <a:gd name="connsiteY30" fmla="*/ 2235200 h 3581400"/>
              <a:gd name="connsiteX31" fmla="*/ 3632200 w 3799255"/>
              <a:gd name="connsiteY31" fmla="*/ 2273300 h 3581400"/>
              <a:gd name="connsiteX32" fmla="*/ 3708400 w 3799255"/>
              <a:gd name="connsiteY32" fmla="*/ 2400300 h 3581400"/>
              <a:gd name="connsiteX33" fmla="*/ 3759200 w 3799255"/>
              <a:gd name="connsiteY33" fmla="*/ 2476500 h 3581400"/>
              <a:gd name="connsiteX34" fmla="*/ 3784600 w 3799255"/>
              <a:gd name="connsiteY34" fmla="*/ 2514600 h 3581400"/>
              <a:gd name="connsiteX35" fmla="*/ 3784600 w 3799255"/>
              <a:gd name="connsiteY35" fmla="*/ 2641600 h 3581400"/>
              <a:gd name="connsiteX36" fmla="*/ 3746500 w 3799255"/>
              <a:gd name="connsiteY36" fmla="*/ 2667000 h 3581400"/>
              <a:gd name="connsiteX37" fmla="*/ 3695700 w 3799255"/>
              <a:gd name="connsiteY37" fmla="*/ 2692400 h 3581400"/>
              <a:gd name="connsiteX38" fmla="*/ 3606800 w 3799255"/>
              <a:gd name="connsiteY38" fmla="*/ 2717800 h 3581400"/>
              <a:gd name="connsiteX39" fmla="*/ 3492500 w 3799255"/>
              <a:gd name="connsiteY39" fmla="*/ 2806700 h 3581400"/>
              <a:gd name="connsiteX40" fmla="*/ 3479800 w 3799255"/>
              <a:gd name="connsiteY40" fmla="*/ 2844800 h 3581400"/>
              <a:gd name="connsiteX41" fmla="*/ 3505200 w 3799255"/>
              <a:gd name="connsiteY41" fmla="*/ 3098800 h 3581400"/>
              <a:gd name="connsiteX42" fmla="*/ 3530600 w 3799255"/>
              <a:gd name="connsiteY42" fmla="*/ 3200400 h 3581400"/>
              <a:gd name="connsiteX43" fmla="*/ 3556000 w 3799255"/>
              <a:gd name="connsiteY43" fmla="*/ 3276600 h 3581400"/>
              <a:gd name="connsiteX44" fmla="*/ 3543300 w 3799255"/>
              <a:gd name="connsiteY44" fmla="*/ 3314700 h 3581400"/>
              <a:gd name="connsiteX45" fmla="*/ 3467100 w 3799255"/>
              <a:gd name="connsiteY45" fmla="*/ 3340100 h 3581400"/>
              <a:gd name="connsiteX46" fmla="*/ 3340100 w 3799255"/>
              <a:gd name="connsiteY46" fmla="*/ 3403600 h 3581400"/>
              <a:gd name="connsiteX47" fmla="*/ 3238500 w 3799255"/>
              <a:gd name="connsiteY47" fmla="*/ 3441700 h 3581400"/>
              <a:gd name="connsiteX48" fmla="*/ 3136900 w 3799255"/>
              <a:gd name="connsiteY48" fmla="*/ 3467100 h 3581400"/>
              <a:gd name="connsiteX49" fmla="*/ 3073400 w 3799255"/>
              <a:gd name="connsiteY49" fmla="*/ 3479800 h 3581400"/>
              <a:gd name="connsiteX50" fmla="*/ 3035300 w 3799255"/>
              <a:gd name="connsiteY50" fmla="*/ 3492500 h 3581400"/>
              <a:gd name="connsiteX51" fmla="*/ 2984500 w 3799255"/>
              <a:gd name="connsiteY51" fmla="*/ 3505200 h 3581400"/>
              <a:gd name="connsiteX52" fmla="*/ 2946400 w 3799255"/>
              <a:gd name="connsiteY52" fmla="*/ 3517900 h 3581400"/>
              <a:gd name="connsiteX53" fmla="*/ 2768600 w 3799255"/>
              <a:gd name="connsiteY53" fmla="*/ 3543300 h 3581400"/>
              <a:gd name="connsiteX54" fmla="*/ 2616200 w 3799255"/>
              <a:gd name="connsiteY54" fmla="*/ 3568700 h 3581400"/>
              <a:gd name="connsiteX55" fmla="*/ 2527300 w 3799255"/>
              <a:gd name="connsiteY55" fmla="*/ 3581400 h 3581400"/>
              <a:gd name="connsiteX56" fmla="*/ 1739900 w 3799255"/>
              <a:gd name="connsiteY56" fmla="*/ 3568700 h 3581400"/>
              <a:gd name="connsiteX57" fmla="*/ 1638300 w 3799255"/>
              <a:gd name="connsiteY57" fmla="*/ 3543300 h 3581400"/>
              <a:gd name="connsiteX58" fmla="*/ 1511300 w 3799255"/>
              <a:gd name="connsiteY58" fmla="*/ 3505200 h 3581400"/>
              <a:gd name="connsiteX59" fmla="*/ 1422400 w 3799255"/>
              <a:gd name="connsiteY59" fmla="*/ 3454400 h 3581400"/>
              <a:gd name="connsiteX60" fmla="*/ 1384300 w 3799255"/>
              <a:gd name="connsiteY60" fmla="*/ 3429000 h 3581400"/>
              <a:gd name="connsiteX61" fmla="*/ 1358900 w 3799255"/>
              <a:gd name="connsiteY61" fmla="*/ 3390900 h 3581400"/>
              <a:gd name="connsiteX62" fmla="*/ 1320800 w 3799255"/>
              <a:gd name="connsiteY62" fmla="*/ 3352800 h 3581400"/>
              <a:gd name="connsiteX63" fmla="*/ 1282700 w 3799255"/>
              <a:gd name="connsiteY63" fmla="*/ 3225800 h 3581400"/>
              <a:gd name="connsiteX64" fmla="*/ 1295400 w 3799255"/>
              <a:gd name="connsiteY64" fmla="*/ 2997200 h 3581400"/>
              <a:gd name="connsiteX65" fmla="*/ 1333500 w 3799255"/>
              <a:gd name="connsiteY65" fmla="*/ 2870200 h 3581400"/>
              <a:gd name="connsiteX66" fmla="*/ 1346200 w 3799255"/>
              <a:gd name="connsiteY66" fmla="*/ 2819400 h 3581400"/>
              <a:gd name="connsiteX67" fmla="*/ 1371600 w 3799255"/>
              <a:gd name="connsiteY67" fmla="*/ 2768600 h 3581400"/>
              <a:gd name="connsiteX68" fmla="*/ 1384300 w 3799255"/>
              <a:gd name="connsiteY68" fmla="*/ 2730500 h 3581400"/>
              <a:gd name="connsiteX69" fmla="*/ 1346200 w 3799255"/>
              <a:gd name="connsiteY69" fmla="*/ 2692400 h 3581400"/>
              <a:gd name="connsiteX70" fmla="*/ 1308100 w 3799255"/>
              <a:gd name="connsiteY70" fmla="*/ 2679700 h 3581400"/>
              <a:gd name="connsiteX71" fmla="*/ 1016000 w 3799255"/>
              <a:gd name="connsiteY71" fmla="*/ 2654300 h 3581400"/>
              <a:gd name="connsiteX72" fmla="*/ 749300 w 3799255"/>
              <a:gd name="connsiteY72" fmla="*/ 2616200 h 3581400"/>
              <a:gd name="connsiteX73" fmla="*/ 558800 w 3799255"/>
              <a:gd name="connsiteY73" fmla="*/ 2590800 h 3581400"/>
              <a:gd name="connsiteX74" fmla="*/ 520700 w 3799255"/>
              <a:gd name="connsiteY74" fmla="*/ 2578100 h 3581400"/>
              <a:gd name="connsiteX75" fmla="*/ 381000 w 3799255"/>
              <a:gd name="connsiteY75" fmla="*/ 2540000 h 3581400"/>
              <a:gd name="connsiteX76" fmla="*/ 266700 w 3799255"/>
              <a:gd name="connsiteY76" fmla="*/ 2501900 h 3581400"/>
              <a:gd name="connsiteX77" fmla="*/ 228600 w 3799255"/>
              <a:gd name="connsiteY77" fmla="*/ 2476500 h 3581400"/>
              <a:gd name="connsiteX78" fmla="*/ 177800 w 3799255"/>
              <a:gd name="connsiteY78" fmla="*/ 2451100 h 3581400"/>
              <a:gd name="connsiteX79" fmla="*/ 88900 w 3799255"/>
              <a:gd name="connsiteY79" fmla="*/ 2374900 h 3581400"/>
              <a:gd name="connsiteX80" fmla="*/ 50800 w 3799255"/>
              <a:gd name="connsiteY80" fmla="*/ 2349500 h 3581400"/>
              <a:gd name="connsiteX81" fmla="*/ 38100 w 3799255"/>
              <a:gd name="connsiteY81" fmla="*/ 2311400 h 3581400"/>
              <a:gd name="connsiteX82" fmla="*/ 12700 w 3799255"/>
              <a:gd name="connsiteY82" fmla="*/ 2273300 h 3581400"/>
              <a:gd name="connsiteX83" fmla="*/ 0 w 3799255"/>
              <a:gd name="connsiteY83" fmla="*/ 2222500 h 3581400"/>
              <a:gd name="connsiteX84" fmla="*/ 12700 w 3799255"/>
              <a:gd name="connsiteY84" fmla="*/ 2108200 h 3581400"/>
              <a:gd name="connsiteX85" fmla="*/ 25400 w 3799255"/>
              <a:gd name="connsiteY85" fmla="*/ 2057400 h 3581400"/>
              <a:gd name="connsiteX86" fmla="*/ 38100 w 3799255"/>
              <a:gd name="connsiteY86" fmla="*/ 1993900 h 3581400"/>
              <a:gd name="connsiteX87" fmla="*/ 50800 w 3799255"/>
              <a:gd name="connsiteY87" fmla="*/ 1955800 h 3581400"/>
              <a:gd name="connsiteX88" fmla="*/ 63500 w 3799255"/>
              <a:gd name="connsiteY88" fmla="*/ 1905000 h 3581400"/>
              <a:gd name="connsiteX89" fmla="*/ 76200 w 3799255"/>
              <a:gd name="connsiteY89" fmla="*/ 1866900 h 3581400"/>
              <a:gd name="connsiteX90" fmla="*/ 114300 w 3799255"/>
              <a:gd name="connsiteY90" fmla="*/ 1765300 h 3581400"/>
              <a:gd name="connsiteX91" fmla="*/ 127000 w 3799255"/>
              <a:gd name="connsiteY91" fmla="*/ 1727200 h 3581400"/>
              <a:gd name="connsiteX92" fmla="*/ 165100 w 3799255"/>
              <a:gd name="connsiteY92" fmla="*/ 1676400 h 3581400"/>
              <a:gd name="connsiteX93" fmla="*/ 190500 w 3799255"/>
              <a:gd name="connsiteY93" fmla="*/ 1638300 h 3581400"/>
              <a:gd name="connsiteX94" fmla="*/ 228600 w 3799255"/>
              <a:gd name="connsiteY94" fmla="*/ 1600200 h 3581400"/>
              <a:gd name="connsiteX95" fmla="*/ 254000 w 3799255"/>
              <a:gd name="connsiteY95" fmla="*/ 1562100 h 3581400"/>
              <a:gd name="connsiteX96" fmla="*/ 292100 w 3799255"/>
              <a:gd name="connsiteY96" fmla="*/ 1524000 h 3581400"/>
              <a:gd name="connsiteX97" fmla="*/ 368300 w 3799255"/>
              <a:gd name="connsiteY97" fmla="*/ 1346200 h 3581400"/>
              <a:gd name="connsiteX98" fmla="*/ 406400 w 3799255"/>
              <a:gd name="connsiteY98" fmla="*/ 1231900 h 3581400"/>
              <a:gd name="connsiteX99" fmla="*/ 419100 w 3799255"/>
              <a:gd name="connsiteY99" fmla="*/ 1193800 h 3581400"/>
              <a:gd name="connsiteX100" fmla="*/ 431800 w 3799255"/>
              <a:gd name="connsiteY100" fmla="*/ 1155700 h 3581400"/>
              <a:gd name="connsiteX101" fmla="*/ 457200 w 3799255"/>
              <a:gd name="connsiteY101" fmla="*/ 1117600 h 3581400"/>
              <a:gd name="connsiteX102" fmla="*/ 482600 w 3799255"/>
              <a:gd name="connsiteY102" fmla="*/ 1041400 h 3581400"/>
              <a:gd name="connsiteX103" fmla="*/ 508000 w 3799255"/>
              <a:gd name="connsiteY103" fmla="*/ 10033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99255" h="3581400">
                <a:moveTo>
                  <a:pt x="508000" y="1003300"/>
                </a:moveTo>
                <a:lnTo>
                  <a:pt x="508000" y="1003300"/>
                </a:lnTo>
                <a:cubicBezTo>
                  <a:pt x="533400" y="969433"/>
                  <a:pt x="556075" y="933340"/>
                  <a:pt x="584200" y="901700"/>
                </a:cubicBezTo>
                <a:cubicBezTo>
                  <a:pt x="715360" y="754145"/>
                  <a:pt x="681024" y="809070"/>
                  <a:pt x="800100" y="698500"/>
                </a:cubicBezTo>
                <a:cubicBezTo>
                  <a:pt x="830810" y="669984"/>
                  <a:pt x="860575" y="640394"/>
                  <a:pt x="889000" y="609600"/>
                </a:cubicBezTo>
                <a:cubicBezTo>
                  <a:pt x="911426" y="585305"/>
                  <a:pt x="928083" y="555694"/>
                  <a:pt x="952500" y="533400"/>
                </a:cubicBezTo>
                <a:cubicBezTo>
                  <a:pt x="1025751" y="466519"/>
                  <a:pt x="1106251" y="407986"/>
                  <a:pt x="1181100" y="342900"/>
                </a:cubicBezTo>
                <a:cubicBezTo>
                  <a:pt x="1203689" y="323258"/>
                  <a:pt x="1222072" y="299112"/>
                  <a:pt x="1244600" y="279400"/>
                </a:cubicBezTo>
                <a:cubicBezTo>
                  <a:pt x="1338396" y="197329"/>
                  <a:pt x="1211925" y="337475"/>
                  <a:pt x="1346200" y="203200"/>
                </a:cubicBezTo>
                <a:cubicBezTo>
                  <a:pt x="1356993" y="192407"/>
                  <a:pt x="1361829" y="176826"/>
                  <a:pt x="1371600" y="165100"/>
                </a:cubicBezTo>
                <a:cubicBezTo>
                  <a:pt x="1402158" y="128430"/>
                  <a:pt x="1410338" y="126575"/>
                  <a:pt x="1447800" y="101600"/>
                </a:cubicBezTo>
                <a:cubicBezTo>
                  <a:pt x="1452033" y="84667"/>
                  <a:pt x="1451840" y="65955"/>
                  <a:pt x="1460500" y="50800"/>
                </a:cubicBezTo>
                <a:cubicBezTo>
                  <a:pt x="1478417" y="19445"/>
                  <a:pt x="1496701" y="13650"/>
                  <a:pt x="1524000" y="0"/>
                </a:cubicBezTo>
                <a:lnTo>
                  <a:pt x="2895600" y="127000"/>
                </a:lnTo>
                <a:lnTo>
                  <a:pt x="3733800" y="977900"/>
                </a:lnTo>
                <a:lnTo>
                  <a:pt x="2692400" y="1193800"/>
                </a:lnTo>
                <a:cubicBezTo>
                  <a:pt x="2696633" y="1308100"/>
                  <a:pt x="2697492" y="1422575"/>
                  <a:pt x="2705100" y="1536700"/>
                </a:cubicBezTo>
                <a:cubicBezTo>
                  <a:pt x="2705990" y="1550057"/>
                  <a:pt x="2707850" y="1565845"/>
                  <a:pt x="2717800" y="1574800"/>
                </a:cubicBezTo>
                <a:cubicBezTo>
                  <a:pt x="2751836" y="1605432"/>
                  <a:pt x="2799721" y="1618621"/>
                  <a:pt x="2832100" y="1651000"/>
                </a:cubicBezTo>
                <a:cubicBezTo>
                  <a:pt x="2844800" y="1663700"/>
                  <a:pt x="2855256" y="1679137"/>
                  <a:pt x="2870200" y="1689100"/>
                </a:cubicBezTo>
                <a:cubicBezTo>
                  <a:pt x="2881339" y="1696526"/>
                  <a:pt x="2896326" y="1695813"/>
                  <a:pt x="2908300" y="1701800"/>
                </a:cubicBezTo>
                <a:cubicBezTo>
                  <a:pt x="2922722" y="1709011"/>
                  <a:pt x="2991447" y="1759547"/>
                  <a:pt x="2997200" y="1765300"/>
                </a:cubicBezTo>
                <a:cubicBezTo>
                  <a:pt x="3007993" y="1776093"/>
                  <a:pt x="3011807" y="1792607"/>
                  <a:pt x="3022600" y="1803400"/>
                </a:cubicBezTo>
                <a:cubicBezTo>
                  <a:pt x="3047159" y="1827959"/>
                  <a:pt x="3128855" y="1875704"/>
                  <a:pt x="3149600" y="1892300"/>
                </a:cubicBezTo>
                <a:cubicBezTo>
                  <a:pt x="3256578" y="1977883"/>
                  <a:pt x="3145151" y="1915476"/>
                  <a:pt x="3251200" y="1968500"/>
                </a:cubicBezTo>
                <a:cubicBezTo>
                  <a:pt x="3307616" y="2043722"/>
                  <a:pt x="3271688" y="2007559"/>
                  <a:pt x="3365500" y="2070100"/>
                </a:cubicBezTo>
                <a:lnTo>
                  <a:pt x="3403600" y="2095500"/>
                </a:lnTo>
                <a:cubicBezTo>
                  <a:pt x="3416300" y="2103967"/>
                  <a:pt x="3427220" y="2116073"/>
                  <a:pt x="3441700" y="2120900"/>
                </a:cubicBezTo>
                <a:cubicBezTo>
                  <a:pt x="3532380" y="2151127"/>
                  <a:pt x="3495623" y="2131448"/>
                  <a:pt x="3556000" y="2171700"/>
                </a:cubicBezTo>
                <a:cubicBezTo>
                  <a:pt x="3564467" y="2184400"/>
                  <a:pt x="3570607" y="2199007"/>
                  <a:pt x="3581400" y="2209800"/>
                </a:cubicBezTo>
                <a:cubicBezTo>
                  <a:pt x="3592193" y="2220593"/>
                  <a:pt x="3609965" y="2223281"/>
                  <a:pt x="3619500" y="2235200"/>
                </a:cubicBezTo>
                <a:cubicBezTo>
                  <a:pt x="3627863" y="2245653"/>
                  <a:pt x="3626927" y="2260995"/>
                  <a:pt x="3632200" y="2273300"/>
                </a:cubicBezTo>
                <a:cubicBezTo>
                  <a:pt x="3655631" y="2327973"/>
                  <a:pt x="3672286" y="2346129"/>
                  <a:pt x="3708400" y="2400300"/>
                </a:cubicBezTo>
                <a:lnTo>
                  <a:pt x="3759200" y="2476500"/>
                </a:lnTo>
                <a:lnTo>
                  <a:pt x="3784600" y="2514600"/>
                </a:lnTo>
                <a:cubicBezTo>
                  <a:pt x="3796510" y="2562239"/>
                  <a:pt x="3810549" y="2589702"/>
                  <a:pt x="3784600" y="2641600"/>
                </a:cubicBezTo>
                <a:cubicBezTo>
                  <a:pt x="3777774" y="2655252"/>
                  <a:pt x="3759752" y="2659427"/>
                  <a:pt x="3746500" y="2667000"/>
                </a:cubicBezTo>
                <a:cubicBezTo>
                  <a:pt x="3730062" y="2676393"/>
                  <a:pt x="3713101" y="2684942"/>
                  <a:pt x="3695700" y="2692400"/>
                </a:cubicBezTo>
                <a:cubicBezTo>
                  <a:pt x="3670193" y="2703332"/>
                  <a:pt x="3632579" y="2711355"/>
                  <a:pt x="3606800" y="2717800"/>
                </a:cubicBezTo>
                <a:cubicBezTo>
                  <a:pt x="3515656" y="2778563"/>
                  <a:pt x="3552186" y="2747014"/>
                  <a:pt x="3492500" y="2806700"/>
                </a:cubicBezTo>
                <a:cubicBezTo>
                  <a:pt x="3488267" y="2819400"/>
                  <a:pt x="3479800" y="2831413"/>
                  <a:pt x="3479800" y="2844800"/>
                </a:cubicBezTo>
                <a:cubicBezTo>
                  <a:pt x="3479800" y="2946089"/>
                  <a:pt x="3484814" y="3010459"/>
                  <a:pt x="3505200" y="3098800"/>
                </a:cubicBezTo>
                <a:cubicBezTo>
                  <a:pt x="3513050" y="3132815"/>
                  <a:pt x="3519561" y="3167282"/>
                  <a:pt x="3530600" y="3200400"/>
                </a:cubicBezTo>
                <a:lnTo>
                  <a:pt x="3556000" y="3276600"/>
                </a:lnTo>
                <a:cubicBezTo>
                  <a:pt x="3551767" y="3289300"/>
                  <a:pt x="3554193" y="3306919"/>
                  <a:pt x="3543300" y="3314700"/>
                </a:cubicBezTo>
                <a:cubicBezTo>
                  <a:pt x="3521513" y="3330262"/>
                  <a:pt x="3489377" y="3325248"/>
                  <a:pt x="3467100" y="3340100"/>
                </a:cubicBezTo>
                <a:cubicBezTo>
                  <a:pt x="3341216" y="3424022"/>
                  <a:pt x="3440619" y="3370094"/>
                  <a:pt x="3340100" y="3403600"/>
                </a:cubicBezTo>
                <a:cubicBezTo>
                  <a:pt x="3282360" y="3422847"/>
                  <a:pt x="3287546" y="3428324"/>
                  <a:pt x="3238500" y="3441700"/>
                </a:cubicBezTo>
                <a:cubicBezTo>
                  <a:pt x="3204821" y="3450885"/>
                  <a:pt x="3171131" y="3460254"/>
                  <a:pt x="3136900" y="3467100"/>
                </a:cubicBezTo>
                <a:cubicBezTo>
                  <a:pt x="3115733" y="3471333"/>
                  <a:pt x="3094341" y="3474565"/>
                  <a:pt x="3073400" y="3479800"/>
                </a:cubicBezTo>
                <a:cubicBezTo>
                  <a:pt x="3060413" y="3483047"/>
                  <a:pt x="3048172" y="3488822"/>
                  <a:pt x="3035300" y="3492500"/>
                </a:cubicBezTo>
                <a:cubicBezTo>
                  <a:pt x="3018517" y="3497295"/>
                  <a:pt x="3001283" y="3500405"/>
                  <a:pt x="2984500" y="3505200"/>
                </a:cubicBezTo>
                <a:cubicBezTo>
                  <a:pt x="2971628" y="3508878"/>
                  <a:pt x="2959468" y="3514996"/>
                  <a:pt x="2946400" y="3517900"/>
                </a:cubicBezTo>
                <a:cubicBezTo>
                  <a:pt x="2896207" y="3529054"/>
                  <a:pt x="2816660" y="3536892"/>
                  <a:pt x="2768600" y="3543300"/>
                </a:cubicBezTo>
                <a:cubicBezTo>
                  <a:pt x="2561073" y="3570970"/>
                  <a:pt x="2779187" y="3541536"/>
                  <a:pt x="2616200" y="3568700"/>
                </a:cubicBezTo>
                <a:cubicBezTo>
                  <a:pt x="2586673" y="3573621"/>
                  <a:pt x="2556933" y="3577167"/>
                  <a:pt x="2527300" y="3581400"/>
                </a:cubicBezTo>
                <a:cubicBezTo>
                  <a:pt x="2264833" y="3577167"/>
                  <a:pt x="2002160" y="3579940"/>
                  <a:pt x="1739900" y="3568700"/>
                </a:cubicBezTo>
                <a:cubicBezTo>
                  <a:pt x="1705023" y="3567205"/>
                  <a:pt x="1671418" y="3554339"/>
                  <a:pt x="1638300" y="3543300"/>
                </a:cubicBezTo>
                <a:cubicBezTo>
                  <a:pt x="1545541" y="3512380"/>
                  <a:pt x="1588075" y="3524394"/>
                  <a:pt x="1511300" y="3505200"/>
                </a:cubicBezTo>
                <a:cubicBezTo>
                  <a:pt x="1418475" y="3443317"/>
                  <a:pt x="1535191" y="3518852"/>
                  <a:pt x="1422400" y="3454400"/>
                </a:cubicBezTo>
                <a:cubicBezTo>
                  <a:pt x="1409148" y="3446827"/>
                  <a:pt x="1397000" y="3437467"/>
                  <a:pt x="1384300" y="3429000"/>
                </a:cubicBezTo>
                <a:cubicBezTo>
                  <a:pt x="1375833" y="3416300"/>
                  <a:pt x="1368671" y="3402626"/>
                  <a:pt x="1358900" y="3390900"/>
                </a:cubicBezTo>
                <a:cubicBezTo>
                  <a:pt x="1347402" y="3377102"/>
                  <a:pt x="1329522" y="3368500"/>
                  <a:pt x="1320800" y="3352800"/>
                </a:cubicBezTo>
                <a:cubicBezTo>
                  <a:pt x="1306746" y="3327502"/>
                  <a:pt x="1290899" y="3258595"/>
                  <a:pt x="1282700" y="3225800"/>
                </a:cubicBezTo>
                <a:cubicBezTo>
                  <a:pt x="1286933" y="3149600"/>
                  <a:pt x="1288491" y="3073204"/>
                  <a:pt x="1295400" y="2997200"/>
                </a:cubicBezTo>
                <a:cubicBezTo>
                  <a:pt x="1297945" y="2969201"/>
                  <a:pt x="1328118" y="2888141"/>
                  <a:pt x="1333500" y="2870200"/>
                </a:cubicBezTo>
                <a:cubicBezTo>
                  <a:pt x="1338516" y="2853482"/>
                  <a:pt x="1340071" y="2835743"/>
                  <a:pt x="1346200" y="2819400"/>
                </a:cubicBezTo>
                <a:cubicBezTo>
                  <a:pt x="1352847" y="2801673"/>
                  <a:pt x="1364142" y="2786001"/>
                  <a:pt x="1371600" y="2768600"/>
                </a:cubicBezTo>
                <a:cubicBezTo>
                  <a:pt x="1376873" y="2756295"/>
                  <a:pt x="1380067" y="2743200"/>
                  <a:pt x="1384300" y="2730500"/>
                </a:cubicBezTo>
                <a:cubicBezTo>
                  <a:pt x="1371600" y="2717800"/>
                  <a:pt x="1361144" y="2702363"/>
                  <a:pt x="1346200" y="2692400"/>
                </a:cubicBezTo>
                <a:cubicBezTo>
                  <a:pt x="1335061" y="2684974"/>
                  <a:pt x="1321271" y="2682095"/>
                  <a:pt x="1308100" y="2679700"/>
                </a:cubicBezTo>
                <a:cubicBezTo>
                  <a:pt x="1218018" y="2663322"/>
                  <a:pt x="1101325" y="2661410"/>
                  <a:pt x="1016000" y="2654300"/>
                </a:cubicBezTo>
                <a:cubicBezTo>
                  <a:pt x="732831" y="2630703"/>
                  <a:pt x="1097616" y="2654902"/>
                  <a:pt x="749300" y="2616200"/>
                </a:cubicBezTo>
                <a:cubicBezTo>
                  <a:pt x="694272" y="2610086"/>
                  <a:pt x="615806" y="2603468"/>
                  <a:pt x="558800" y="2590800"/>
                </a:cubicBezTo>
                <a:cubicBezTo>
                  <a:pt x="545732" y="2587896"/>
                  <a:pt x="533687" y="2581347"/>
                  <a:pt x="520700" y="2578100"/>
                </a:cubicBezTo>
                <a:cubicBezTo>
                  <a:pt x="435670" y="2556842"/>
                  <a:pt x="471819" y="2576328"/>
                  <a:pt x="381000" y="2540000"/>
                </a:cubicBezTo>
                <a:cubicBezTo>
                  <a:pt x="301294" y="2508118"/>
                  <a:pt x="339617" y="2520129"/>
                  <a:pt x="266700" y="2501900"/>
                </a:cubicBezTo>
                <a:cubicBezTo>
                  <a:pt x="254000" y="2493433"/>
                  <a:pt x="241852" y="2484073"/>
                  <a:pt x="228600" y="2476500"/>
                </a:cubicBezTo>
                <a:cubicBezTo>
                  <a:pt x="212162" y="2467107"/>
                  <a:pt x="193854" y="2461134"/>
                  <a:pt x="177800" y="2451100"/>
                </a:cubicBezTo>
                <a:cubicBezTo>
                  <a:pt x="101701" y="2403538"/>
                  <a:pt x="151242" y="2426852"/>
                  <a:pt x="88900" y="2374900"/>
                </a:cubicBezTo>
                <a:cubicBezTo>
                  <a:pt x="77174" y="2365129"/>
                  <a:pt x="63500" y="2357967"/>
                  <a:pt x="50800" y="2349500"/>
                </a:cubicBezTo>
                <a:cubicBezTo>
                  <a:pt x="46567" y="2336800"/>
                  <a:pt x="44087" y="2323374"/>
                  <a:pt x="38100" y="2311400"/>
                </a:cubicBezTo>
                <a:cubicBezTo>
                  <a:pt x="31274" y="2297748"/>
                  <a:pt x="18713" y="2287329"/>
                  <a:pt x="12700" y="2273300"/>
                </a:cubicBezTo>
                <a:cubicBezTo>
                  <a:pt x="5824" y="2257257"/>
                  <a:pt x="4233" y="2239433"/>
                  <a:pt x="0" y="2222500"/>
                </a:cubicBezTo>
                <a:cubicBezTo>
                  <a:pt x="4233" y="2184400"/>
                  <a:pt x="6871" y="2146089"/>
                  <a:pt x="12700" y="2108200"/>
                </a:cubicBezTo>
                <a:cubicBezTo>
                  <a:pt x="15354" y="2090948"/>
                  <a:pt x="21614" y="2074439"/>
                  <a:pt x="25400" y="2057400"/>
                </a:cubicBezTo>
                <a:cubicBezTo>
                  <a:pt x="30083" y="2036328"/>
                  <a:pt x="32865" y="2014841"/>
                  <a:pt x="38100" y="1993900"/>
                </a:cubicBezTo>
                <a:cubicBezTo>
                  <a:pt x="41347" y="1980913"/>
                  <a:pt x="47122" y="1968672"/>
                  <a:pt x="50800" y="1955800"/>
                </a:cubicBezTo>
                <a:cubicBezTo>
                  <a:pt x="55595" y="1939017"/>
                  <a:pt x="58705" y="1921783"/>
                  <a:pt x="63500" y="1905000"/>
                </a:cubicBezTo>
                <a:cubicBezTo>
                  <a:pt x="67178" y="1892128"/>
                  <a:pt x="72522" y="1879772"/>
                  <a:pt x="76200" y="1866900"/>
                </a:cubicBezTo>
                <a:cubicBezTo>
                  <a:pt x="109649" y="1749827"/>
                  <a:pt x="63569" y="1883673"/>
                  <a:pt x="114300" y="1765300"/>
                </a:cubicBezTo>
                <a:cubicBezTo>
                  <a:pt x="119573" y="1752995"/>
                  <a:pt x="120358" y="1738823"/>
                  <a:pt x="127000" y="1727200"/>
                </a:cubicBezTo>
                <a:cubicBezTo>
                  <a:pt x="137502" y="1708822"/>
                  <a:pt x="152797" y="1693624"/>
                  <a:pt x="165100" y="1676400"/>
                </a:cubicBezTo>
                <a:cubicBezTo>
                  <a:pt x="173972" y="1663980"/>
                  <a:pt x="180729" y="1650026"/>
                  <a:pt x="190500" y="1638300"/>
                </a:cubicBezTo>
                <a:cubicBezTo>
                  <a:pt x="201998" y="1624502"/>
                  <a:pt x="217102" y="1613998"/>
                  <a:pt x="228600" y="1600200"/>
                </a:cubicBezTo>
                <a:cubicBezTo>
                  <a:pt x="238371" y="1588474"/>
                  <a:pt x="244229" y="1573826"/>
                  <a:pt x="254000" y="1562100"/>
                </a:cubicBezTo>
                <a:cubicBezTo>
                  <a:pt x="265498" y="1548302"/>
                  <a:pt x="282457" y="1539153"/>
                  <a:pt x="292100" y="1524000"/>
                </a:cubicBezTo>
                <a:cubicBezTo>
                  <a:pt x="336042" y="1454949"/>
                  <a:pt x="344243" y="1418372"/>
                  <a:pt x="368300" y="1346200"/>
                </a:cubicBezTo>
                <a:lnTo>
                  <a:pt x="406400" y="1231900"/>
                </a:lnTo>
                <a:lnTo>
                  <a:pt x="419100" y="1193800"/>
                </a:lnTo>
                <a:cubicBezTo>
                  <a:pt x="423333" y="1181100"/>
                  <a:pt x="424374" y="1166839"/>
                  <a:pt x="431800" y="1155700"/>
                </a:cubicBezTo>
                <a:cubicBezTo>
                  <a:pt x="440267" y="1143000"/>
                  <a:pt x="451001" y="1131548"/>
                  <a:pt x="457200" y="1117600"/>
                </a:cubicBezTo>
                <a:cubicBezTo>
                  <a:pt x="468074" y="1093134"/>
                  <a:pt x="460323" y="1056252"/>
                  <a:pt x="482600" y="1041400"/>
                </a:cubicBezTo>
                <a:cubicBezTo>
                  <a:pt x="524222" y="1013652"/>
                  <a:pt x="503767" y="1009650"/>
                  <a:pt x="508000" y="10033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18618-0225-D55A-B2E3-2980A792FA29}"/>
                  </a:ext>
                </a:extLst>
              </p:cNvPr>
              <p:cNvSpPr txBox="1"/>
              <p:nvPr/>
            </p:nvSpPr>
            <p:spPr>
              <a:xfrm>
                <a:off x="5664200" y="5301800"/>
                <a:ext cx="558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18618-0225-D55A-B2E3-2980A792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00" y="5301800"/>
                <a:ext cx="5588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8083E5-4823-162F-5E77-711FBB808747}"/>
                  </a:ext>
                </a:extLst>
              </p:cNvPr>
              <p:cNvSpPr txBox="1"/>
              <p:nvPr/>
            </p:nvSpPr>
            <p:spPr>
              <a:xfrm>
                <a:off x="8051800" y="3140670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Completeness</a:t>
                </a:r>
                <a:r>
                  <a:rPr lang="en-US" dirty="0"/>
                  <a:t>: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there exists an honest prover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convinces verifiers to accept </a:t>
                </a:r>
                <a:r>
                  <a:rPr lang="en-US" dirty="0" err="1"/>
                  <a:t>whp</a:t>
                </a:r>
                <a:r>
                  <a:rPr lang="en-US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8083E5-4823-162F-5E77-711FBB808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3140670"/>
                <a:ext cx="3924300" cy="923330"/>
              </a:xfrm>
              <a:prstGeom prst="rect">
                <a:avLst/>
              </a:prstGeom>
              <a:blipFill>
                <a:blip r:embed="rId5"/>
                <a:stretch>
                  <a:fillRect l="-1613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6347DC9C-F64C-74A8-EFAB-8175C4A71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7950" y="3890645"/>
            <a:ext cx="601165" cy="645793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5F6B8A-D3A5-E547-9809-11E9601DD5A1}"/>
              </a:ext>
            </a:extLst>
          </p:cNvPr>
          <p:cNvCxnSpPr>
            <a:cxnSpLocks/>
          </p:cNvCxnSpPr>
          <p:nvPr/>
        </p:nvCxnSpPr>
        <p:spPr>
          <a:xfrm flipV="1">
            <a:off x="2313111" y="4405656"/>
            <a:ext cx="732821" cy="49885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4C9C6D-8FA0-BD88-8A1C-AA6DEB5A0A3D}"/>
              </a:ext>
            </a:extLst>
          </p:cNvPr>
          <p:cNvCxnSpPr>
            <a:cxnSpLocks/>
          </p:cNvCxnSpPr>
          <p:nvPr/>
        </p:nvCxnSpPr>
        <p:spPr>
          <a:xfrm flipH="1" flipV="1">
            <a:off x="3640992" y="4467249"/>
            <a:ext cx="2400486" cy="150046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76997E-FEF8-0C89-B676-4D720088CA72}"/>
              </a:ext>
            </a:extLst>
          </p:cNvPr>
          <p:cNvCxnSpPr>
            <a:cxnSpLocks/>
          </p:cNvCxnSpPr>
          <p:nvPr/>
        </p:nvCxnSpPr>
        <p:spPr>
          <a:xfrm flipH="1" flipV="1">
            <a:off x="1776290" y="3331209"/>
            <a:ext cx="1168189" cy="70700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0C4201B-C3EF-6F31-7463-2CAF42874E2D}"/>
              </a:ext>
            </a:extLst>
          </p:cNvPr>
          <p:cNvCxnSpPr>
            <a:cxnSpLocks/>
          </p:cNvCxnSpPr>
          <p:nvPr/>
        </p:nvCxnSpPr>
        <p:spPr>
          <a:xfrm flipV="1">
            <a:off x="3862314" y="2141532"/>
            <a:ext cx="2590556" cy="18116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365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CD7BB-2FDD-5343-7703-CE3160C79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56E9-2A86-FE46-7439-EA1D61BD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C95335-15F8-1F30-FDCB-34EA762B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546F560-526A-F4EF-C2F7-27054CAC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E85379-1189-DCBC-6682-593ED5877DD5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A4E7F9-4DD3-F7FA-827B-FDF5FAC8D5BF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F8DE909-366B-124C-12E5-6CA90F377F90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DE3CBD21-13AB-1191-32FD-ED8F4EF1E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3687521C-3137-4234-FACF-F3A40056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0D92B-B21F-BED6-7E11-4FAB4E08E12A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71317-E199-ECCA-0C7A-108978AECBE8}"/>
                  </a:ext>
                </a:extLst>
              </p:cNvPr>
              <p:cNvSpPr txBox="1"/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 A zero-knowledge position verification protocol for a spacetime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satisfies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71317-E199-ECCA-0C7A-108978AEC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blipFill>
                <a:blip r:embed="rId3"/>
                <a:stretch>
                  <a:fillRect l="-1613"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B36A33A6-9A41-97D3-70BB-ACE91E752547}"/>
              </a:ext>
            </a:extLst>
          </p:cNvPr>
          <p:cNvSpPr/>
          <p:nvPr/>
        </p:nvSpPr>
        <p:spPr>
          <a:xfrm>
            <a:off x="2628900" y="2273300"/>
            <a:ext cx="3799255" cy="3581400"/>
          </a:xfrm>
          <a:custGeom>
            <a:avLst/>
            <a:gdLst>
              <a:gd name="connsiteX0" fmla="*/ 508000 w 3799255"/>
              <a:gd name="connsiteY0" fmla="*/ 1003300 h 3581400"/>
              <a:gd name="connsiteX1" fmla="*/ 508000 w 3799255"/>
              <a:gd name="connsiteY1" fmla="*/ 1003300 h 3581400"/>
              <a:gd name="connsiteX2" fmla="*/ 584200 w 3799255"/>
              <a:gd name="connsiteY2" fmla="*/ 901700 h 3581400"/>
              <a:gd name="connsiteX3" fmla="*/ 800100 w 3799255"/>
              <a:gd name="connsiteY3" fmla="*/ 698500 h 3581400"/>
              <a:gd name="connsiteX4" fmla="*/ 889000 w 3799255"/>
              <a:gd name="connsiteY4" fmla="*/ 609600 h 3581400"/>
              <a:gd name="connsiteX5" fmla="*/ 952500 w 3799255"/>
              <a:gd name="connsiteY5" fmla="*/ 533400 h 3581400"/>
              <a:gd name="connsiteX6" fmla="*/ 1181100 w 3799255"/>
              <a:gd name="connsiteY6" fmla="*/ 342900 h 3581400"/>
              <a:gd name="connsiteX7" fmla="*/ 1244600 w 3799255"/>
              <a:gd name="connsiteY7" fmla="*/ 279400 h 3581400"/>
              <a:gd name="connsiteX8" fmla="*/ 1346200 w 3799255"/>
              <a:gd name="connsiteY8" fmla="*/ 203200 h 3581400"/>
              <a:gd name="connsiteX9" fmla="*/ 1371600 w 3799255"/>
              <a:gd name="connsiteY9" fmla="*/ 165100 h 3581400"/>
              <a:gd name="connsiteX10" fmla="*/ 1447800 w 3799255"/>
              <a:gd name="connsiteY10" fmla="*/ 101600 h 3581400"/>
              <a:gd name="connsiteX11" fmla="*/ 1460500 w 3799255"/>
              <a:gd name="connsiteY11" fmla="*/ 50800 h 3581400"/>
              <a:gd name="connsiteX12" fmla="*/ 1524000 w 3799255"/>
              <a:gd name="connsiteY12" fmla="*/ 0 h 3581400"/>
              <a:gd name="connsiteX13" fmla="*/ 2895600 w 3799255"/>
              <a:gd name="connsiteY13" fmla="*/ 127000 h 3581400"/>
              <a:gd name="connsiteX14" fmla="*/ 3733800 w 3799255"/>
              <a:gd name="connsiteY14" fmla="*/ 977900 h 3581400"/>
              <a:gd name="connsiteX15" fmla="*/ 2692400 w 3799255"/>
              <a:gd name="connsiteY15" fmla="*/ 1193800 h 3581400"/>
              <a:gd name="connsiteX16" fmla="*/ 2705100 w 3799255"/>
              <a:gd name="connsiteY16" fmla="*/ 1536700 h 3581400"/>
              <a:gd name="connsiteX17" fmla="*/ 2717800 w 3799255"/>
              <a:gd name="connsiteY17" fmla="*/ 1574800 h 3581400"/>
              <a:gd name="connsiteX18" fmla="*/ 2832100 w 3799255"/>
              <a:gd name="connsiteY18" fmla="*/ 1651000 h 3581400"/>
              <a:gd name="connsiteX19" fmla="*/ 2870200 w 3799255"/>
              <a:gd name="connsiteY19" fmla="*/ 1689100 h 3581400"/>
              <a:gd name="connsiteX20" fmla="*/ 2908300 w 3799255"/>
              <a:gd name="connsiteY20" fmla="*/ 1701800 h 3581400"/>
              <a:gd name="connsiteX21" fmla="*/ 2997200 w 3799255"/>
              <a:gd name="connsiteY21" fmla="*/ 1765300 h 3581400"/>
              <a:gd name="connsiteX22" fmla="*/ 3022600 w 3799255"/>
              <a:gd name="connsiteY22" fmla="*/ 1803400 h 3581400"/>
              <a:gd name="connsiteX23" fmla="*/ 3149600 w 3799255"/>
              <a:gd name="connsiteY23" fmla="*/ 1892300 h 3581400"/>
              <a:gd name="connsiteX24" fmla="*/ 3251200 w 3799255"/>
              <a:gd name="connsiteY24" fmla="*/ 1968500 h 3581400"/>
              <a:gd name="connsiteX25" fmla="*/ 3365500 w 3799255"/>
              <a:gd name="connsiteY25" fmla="*/ 2070100 h 3581400"/>
              <a:gd name="connsiteX26" fmla="*/ 3403600 w 3799255"/>
              <a:gd name="connsiteY26" fmla="*/ 2095500 h 3581400"/>
              <a:gd name="connsiteX27" fmla="*/ 3441700 w 3799255"/>
              <a:gd name="connsiteY27" fmla="*/ 2120900 h 3581400"/>
              <a:gd name="connsiteX28" fmla="*/ 3556000 w 3799255"/>
              <a:gd name="connsiteY28" fmla="*/ 2171700 h 3581400"/>
              <a:gd name="connsiteX29" fmla="*/ 3581400 w 3799255"/>
              <a:gd name="connsiteY29" fmla="*/ 2209800 h 3581400"/>
              <a:gd name="connsiteX30" fmla="*/ 3619500 w 3799255"/>
              <a:gd name="connsiteY30" fmla="*/ 2235200 h 3581400"/>
              <a:gd name="connsiteX31" fmla="*/ 3632200 w 3799255"/>
              <a:gd name="connsiteY31" fmla="*/ 2273300 h 3581400"/>
              <a:gd name="connsiteX32" fmla="*/ 3708400 w 3799255"/>
              <a:gd name="connsiteY32" fmla="*/ 2400300 h 3581400"/>
              <a:gd name="connsiteX33" fmla="*/ 3759200 w 3799255"/>
              <a:gd name="connsiteY33" fmla="*/ 2476500 h 3581400"/>
              <a:gd name="connsiteX34" fmla="*/ 3784600 w 3799255"/>
              <a:gd name="connsiteY34" fmla="*/ 2514600 h 3581400"/>
              <a:gd name="connsiteX35" fmla="*/ 3784600 w 3799255"/>
              <a:gd name="connsiteY35" fmla="*/ 2641600 h 3581400"/>
              <a:gd name="connsiteX36" fmla="*/ 3746500 w 3799255"/>
              <a:gd name="connsiteY36" fmla="*/ 2667000 h 3581400"/>
              <a:gd name="connsiteX37" fmla="*/ 3695700 w 3799255"/>
              <a:gd name="connsiteY37" fmla="*/ 2692400 h 3581400"/>
              <a:gd name="connsiteX38" fmla="*/ 3606800 w 3799255"/>
              <a:gd name="connsiteY38" fmla="*/ 2717800 h 3581400"/>
              <a:gd name="connsiteX39" fmla="*/ 3492500 w 3799255"/>
              <a:gd name="connsiteY39" fmla="*/ 2806700 h 3581400"/>
              <a:gd name="connsiteX40" fmla="*/ 3479800 w 3799255"/>
              <a:gd name="connsiteY40" fmla="*/ 2844800 h 3581400"/>
              <a:gd name="connsiteX41" fmla="*/ 3505200 w 3799255"/>
              <a:gd name="connsiteY41" fmla="*/ 3098800 h 3581400"/>
              <a:gd name="connsiteX42" fmla="*/ 3530600 w 3799255"/>
              <a:gd name="connsiteY42" fmla="*/ 3200400 h 3581400"/>
              <a:gd name="connsiteX43" fmla="*/ 3556000 w 3799255"/>
              <a:gd name="connsiteY43" fmla="*/ 3276600 h 3581400"/>
              <a:gd name="connsiteX44" fmla="*/ 3543300 w 3799255"/>
              <a:gd name="connsiteY44" fmla="*/ 3314700 h 3581400"/>
              <a:gd name="connsiteX45" fmla="*/ 3467100 w 3799255"/>
              <a:gd name="connsiteY45" fmla="*/ 3340100 h 3581400"/>
              <a:gd name="connsiteX46" fmla="*/ 3340100 w 3799255"/>
              <a:gd name="connsiteY46" fmla="*/ 3403600 h 3581400"/>
              <a:gd name="connsiteX47" fmla="*/ 3238500 w 3799255"/>
              <a:gd name="connsiteY47" fmla="*/ 3441700 h 3581400"/>
              <a:gd name="connsiteX48" fmla="*/ 3136900 w 3799255"/>
              <a:gd name="connsiteY48" fmla="*/ 3467100 h 3581400"/>
              <a:gd name="connsiteX49" fmla="*/ 3073400 w 3799255"/>
              <a:gd name="connsiteY49" fmla="*/ 3479800 h 3581400"/>
              <a:gd name="connsiteX50" fmla="*/ 3035300 w 3799255"/>
              <a:gd name="connsiteY50" fmla="*/ 3492500 h 3581400"/>
              <a:gd name="connsiteX51" fmla="*/ 2984500 w 3799255"/>
              <a:gd name="connsiteY51" fmla="*/ 3505200 h 3581400"/>
              <a:gd name="connsiteX52" fmla="*/ 2946400 w 3799255"/>
              <a:gd name="connsiteY52" fmla="*/ 3517900 h 3581400"/>
              <a:gd name="connsiteX53" fmla="*/ 2768600 w 3799255"/>
              <a:gd name="connsiteY53" fmla="*/ 3543300 h 3581400"/>
              <a:gd name="connsiteX54" fmla="*/ 2616200 w 3799255"/>
              <a:gd name="connsiteY54" fmla="*/ 3568700 h 3581400"/>
              <a:gd name="connsiteX55" fmla="*/ 2527300 w 3799255"/>
              <a:gd name="connsiteY55" fmla="*/ 3581400 h 3581400"/>
              <a:gd name="connsiteX56" fmla="*/ 1739900 w 3799255"/>
              <a:gd name="connsiteY56" fmla="*/ 3568700 h 3581400"/>
              <a:gd name="connsiteX57" fmla="*/ 1638300 w 3799255"/>
              <a:gd name="connsiteY57" fmla="*/ 3543300 h 3581400"/>
              <a:gd name="connsiteX58" fmla="*/ 1511300 w 3799255"/>
              <a:gd name="connsiteY58" fmla="*/ 3505200 h 3581400"/>
              <a:gd name="connsiteX59" fmla="*/ 1422400 w 3799255"/>
              <a:gd name="connsiteY59" fmla="*/ 3454400 h 3581400"/>
              <a:gd name="connsiteX60" fmla="*/ 1384300 w 3799255"/>
              <a:gd name="connsiteY60" fmla="*/ 3429000 h 3581400"/>
              <a:gd name="connsiteX61" fmla="*/ 1358900 w 3799255"/>
              <a:gd name="connsiteY61" fmla="*/ 3390900 h 3581400"/>
              <a:gd name="connsiteX62" fmla="*/ 1320800 w 3799255"/>
              <a:gd name="connsiteY62" fmla="*/ 3352800 h 3581400"/>
              <a:gd name="connsiteX63" fmla="*/ 1282700 w 3799255"/>
              <a:gd name="connsiteY63" fmla="*/ 3225800 h 3581400"/>
              <a:gd name="connsiteX64" fmla="*/ 1295400 w 3799255"/>
              <a:gd name="connsiteY64" fmla="*/ 2997200 h 3581400"/>
              <a:gd name="connsiteX65" fmla="*/ 1333500 w 3799255"/>
              <a:gd name="connsiteY65" fmla="*/ 2870200 h 3581400"/>
              <a:gd name="connsiteX66" fmla="*/ 1346200 w 3799255"/>
              <a:gd name="connsiteY66" fmla="*/ 2819400 h 3581400"/>
              <a:gd name="connsiteX67" fmla="*/ 1371600 w 3799255"/>
              <a:gd name="connsiteY67" fmla="*/ 2768600 h 3581400"/>
              <a:gd name="connsiteX68" fmla="*/ 1384300 w 3799255"/>
              <a:gd name="connsiteY68" fmla="*/ 2730500 h 3581400"/>
              <a:gd name="connsiteX69" fmla="*/ 1346200 w 3799255"/>
              <a:gd name="connsiteY69" fmla="*/ 2692400 h 3581400"/>
              <a:gd name="connsiteX70" fmla="*/ 1308100 w 3799255"/>
              <a:gd name="connsiteY70" fmla="*/ 2679700 h 3581400"/>
              <a:gd name="connsiteX71" fmla="*/ 1016000 w 3799255"/>
              <a:gd name="connsiteY71" fmla="*/ 2654300 h 3581400"/>
              <a:gd name="connsiteX72" fmla="*/ 749300 w 3799255"/>
              <a:gd name="connsiteY72" fmla="*/ 2616200 h 3581400"/>
              <a:gd name="connsiteX73" fmla="*/ 558800 w 3799255"/>
              <a:gd name="connsiteY73" fmla="*/ 2590800 h 3581400"/>
              <a:gd name="connsiteX74" fmla="*/ 520700 w 3799255"/>
              <a:gd name="connsiteY74" fmla="*/ 2578100 h 3581400"/>
              <a:gd name="connsiteX75" fmla="*/ 381000 w 3799255"/>
              <a:gd name="connsiteY75" fmla="*/ 2540000 h 3581400"/>
              <a:gd name="connsiteX76" fmla="*/ 266700 w 3799255"/>
              <a:gd name="connsiteY76" fmla="*/ 2501900 h 3581400"/>
              <a:gd name="connsiteX77" fmla="*/ 228600 w 3799255"/>
              <a:gd name="connsiteY77" fmla="*/ 2476500 h 3581400"/>
              <a:gd name="connsiteX78" fmla="*/ 177800 w 3799255"/>
              <a:gd name="connsiteY78" fmla="*/ 2451100 h 3581400"/>
              <a:gd name="connsiteX79" fmla="*/ 88900 w 3799255"/>
              <a:gd name="connsiteY79" fmla="*/ 2374900 h 3581400"/>
              <a:gd name="connsiteX80" fmla="*/ 50800 w 3799255"/>
              <a:gd name="connsiteY80" fmla="*/ 2349500 h 3581400"/>
              <a:gd name="connsiteX81" fmla="*/ 38100 w 3799255"/>
              <a:gd name="connsiteY81" fmla="*/ 2311400 h 3581400"/>
              <a:gd name="connsiteX82" fmla="*/ 12700 w 3799255"/>
              <a:gd name="connsiteY82" fmla="*/ 2273300 h 3581400"/>
              <a:gd name="connsiteX83" fmla="*/ 0 w 3799255"/>
              <a:gd name="connsiteY83" fmla="*/ 2222500 h 3581400"/>
              <a:gd name="connsiteX84" fmla="*/ 12700 w 3799255"/>
              <a:gd name="connsiteY84" fmla="*/ 2108200 h 3581400"/>
              <a:gd name="connsiteX85" fmla="*/ 25400 w 3799255"/>
              <a:gd name="connsiteY85" fmla="*/ 2057400 h 3581400"/>
              <a:gd name="connsiteX86" fmla="*/ 38100 w 3799255"/>
              <a:gd name="connsiteY86" fmla="*/ 1993900 h 3581400"/>
              <a:gd name="connsiteX87" fmla="*/ 50800 w 3799255"/>
              <a:gd name="connsiteY87" fmla="*/ 1955800 h 3581400"/>
              <a:gd name="connsiteX88" fmla="*/ 63500 w 3799255"/>
              <a:gd name="connsiteY88" fmla="*/ 1905000 h 3581400"/>
              <a:gd name="connsiteX89" fmla="*/ 76200 w 3799255"/>
              <a:gd name="connsiteY89" fmla="*/ 1866900 h 3581400"/>
              <a:gd name="connsiteX90" fmla="*/ 114300 w 3799255"/>
              <a:gd name="connsiteY90" fmla="*/ 1765300 h 3581400"/>
              <a:gd name="connsiteX91" fmla="*/ 127000 w 3799255"/>
              <a:gd name="connsiteY91" fmla="*/ 1727200 h 3581400"/>
              <a:gd name="connsiteX92" fmla="*/ 165100 w 3799255"/>
              <a:gd name="connsiteY92" fmla="*/ 1676400 h 3581400"/>
              <a:gd name="connsiteX93" fmla="*/ 190500 w 3799255"/>
              <a:gd name="connsiteY93" fmla="*/ 1638300 h 3581400"/>
              <a:gd name="connsiteX94" fmla="*/ 228600 w 3799255"/>
              <a:gd name="connsiteY94" fmla="*/ 1600200 h 3581400"/>
              <a:gd name="connsiteX95" fmla="*/ 254000 w 3799255"/>
              <a:gd name="connsiteY95" fmla="*/ 1562100 h 3581400"/>
              <a:gd name="connsiteX96" fmla="*/ 292100 w 3799255"/>
              <a:gd name="connsiteY96" fmla="*/ 1524000 h 3581400"/>
              <a:gd name="connsiteX97" fmla="*/ 368300 w 3799255"/>
              <a:gd name="connsiteY97" fmla="*/ 1346200 h 3581400"/>
              <a:gd name="connsiteX98" fmla="*/ 406400 w 3799255"/>
              <a:gd name="connsiteY98" fmla="*/ 1231900 h 3581400"/>
              <a:gd name="connsiteX99" fmla="*/ 419100 w 3799255"/>
              <a:gd name="connsiteY99" fmla="*/ 1193800 h 3581400"/>
              <a:gd name="connsiteX100" fmla="*/ 431800 w 3799255"/>
              <a:gd name="connsiteY100" fmla="*/ 1155700 h 3581400"/>
              <a:gd name="connsiteX101" fmla="*/ 457200 w 3799255"/>
              <a:gd name="connsiteY101" fmla="*/ 1117600 h 3581400"/>
              <a:gd name="connsiteX102" fmla="*/ 482600 w 3799255"/>
              <a:gd name="connsiteY102" fmla="*/ 1041400 h 3581400"/>
              <a:gd name="connsiteX103" fmla="*/ 508000 w 3799255"/>
              <a:gd name="connsiteY103" fmla="*/ 10033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99255" h="3581400">
                <a:moveTo>
                  <a:pt x="508000" y="1003300"/>
                </a:moveTo>
                <a:lnTo>
                  <a:pt x="508000" y="1003300"/>
                </a:lnTo>
                <a:cubicBezTo>
                  <a:pt x="533400" y="969433"/>
                  <a:pt x="556075" y="933340"/>
                  <a:pt x="584200" y="901700"/>
                </a:cubicBezTo>
                <a:cubicBezTo>
                  <a:pt x="715360" y="754145"/>
                  <a:pt x="681024" y="809070"/>
                  <a:pt x="800100" y="698500"/>
                </a:cubicBezTo>
                <a:cubicBezTo>
                  <a:pt x="830810" y="669984"/>
                  <a:pt x="860575" y="640394"/>
                  <a:pt x="889000" y="609600"/>
                </a:cubicBezTo>
                <a:cubicBezTo>
                  <a:pt x="911426" y="585305"/>
                  <a:pt x="928083" y="555694"/>
                  <a:pt x="952500" y="533400"/>
                </a:cubicBezTo>
                <a:cubicBezTo>
                  <a:pt x="1025751" y="466519"/>
                  <a:pt x="1106251" y="407986"/>
                  <a:pt x="1181100" y="342900"/>
                </a:cubicBezTo>
                <a:cubicBezTo>
                  <a:pt x="1203689" y="323258"/>
                  <a:pt x="1222072" y="299112"/>
                  <a:pt x="1244600" y="279400"/>
                </a:cubicBezTo>
                <a:cubicBezTo>
                  <a:pt x="1338396" y="197329"/>
                  <a:pt x="1211925" y="337475"/>
                  <a:pt x="1346200" y="203200"/>
                </a:cubicBezTo>
                <a:cubicBezTo>
                  <a:pt x="1356993" y="192407"/>
                  <a:pt x="1361829" y="176826"/>
                  <a:pt x="1371600" y="165100"/>
                </a:cubicBezTo>
                <a:cubicBezTo>
                  <a:pt x="1402158" y="128430"/>
                  <a:pt x="1410338" y="126575"/>
                  <a:pt x="1447800" y="101600"/>
                </a:cubicBezTo>
                <a:cubicBezTo>
                  <a:pt x="1452033" y="84667"/>
                  <a:pt x="1451840" y="65955"/>
                  <a:pt x="1460500" y="50800"/>
                </a:cubicBezTo>
                <a:cubicBezTo>
                  <a:pt x="1478417" y="19445"/>
                  <a:pt x="1496701" y="13650"/>
                  <a:pt x="1524000" y="0"/>
                </a:cubicBezTo>
                <a:lnTo>
                  <a:pt x="2895600" y="127000"/>
                </a:lnTo>
                <a:lnTo>
                  <a:pt x="3733800" y="977900"/>
                </a:lnTo>
                <a:lnTo>
                  <a:pt x="2692400" y="1193800"/>
                </a:lnTo>
                <a:cubicBezTo>
                  <a:pt x="2696633" y="1308100"/>
                  <a:pt x="2697492" y="1422575"/>
                  <a:pt x="2705100" y="1536700"/>
                </a:cubicBezTo>
                <a:cubicBezTo>
                  <a:pt x="2705990" y="1550057"/>
                  <a:pt x="2707850" y="1565845"/>
                  <a:pt x="2717800" y="1574800"/>
                </a:cubicBezTo>
                <a:cubicBezTo>
                  <a:pt x="2751836" y="1605432"/>
                  <a:pt x="2799721" y="1618621"/>
                  <a:pt x="2832100" y="1651000"/>
                </a:cubicBezTo>
                <a:cubicBezTo>
                  <a:pt x="2844800" y="1663700"/>
                  <a:pt x="2855256" y="1679137"/>
                  <a:pt x="2870200" y="1689100"/>
                </a:cubicBezTo>
                <a:cubicBezTo>
                  <a:pt x="2881339" y="1696526"/>
                  <a:pt x="2896326" y="1695813"/>
                  <a:pt x="2908300" y="1701800"/>
                </a:cubicBezTo>
                <a:cubicBezTo>
                  <a:pt x="2922722" y="1709011"/>
                  <a:pt x="2991447" y="1759547"/>
                  <a:pt x="2997200" y="1765300"/>
                </a:cubicBezTo>
                <a:cubicBezTo>
                  <a:pt x="3007993" y="1776093"/>
                  <a:pt x="3011807" y="1792607"/>
                  <a:pt x="3022600" y="1803400"/>
                </a:cubicBezTo>
                <a:cubicBezTo>
                  <a:pt x="3047159" y="1827959"/>
                  <a:pt x="3128855" y="1875704"/>
                  <a:pt x="3149600" y="1892300"/>
                </a:cubicBezTo>
                <a:cubicBezTo>
                  <a:pt x="3256578" y="1977883"/>
                  <a:pt x="3145151" y="1915476"/>
                  <a:pt x="3251200" y="1968500"/>
                </a:cubicBezTo>
                <a:cubicBezTo>
                  <a:pt x="3307616" y="2043722"/>
                  <a:pt x="3271688" y="2007559"/>
                  <a:pt x="3365500" y="2070100"/>
                </a:cubicBezTo>
                <a:lnTo>
                  <a:pt x="3403600" y="2095500"/>
                </a:lnTo>
                <a:cubicBezTo>
                  <a:pt x="3416300" y="2103967"/>
                  <a:pt x="3427220" y="2116073"/>
                  <a:pt x="3441700" y="2120900"/>
                </a:cubicBezTo>
                <a:cubicBezTo>
                  <a:pt x="3532380" y="2151127"/>
                  <a:pt x="3495623" y="2131448"/>
                  <a:pt x="3556000" y="2171700"/>
                </a:cubicBezTo>
                <a:cubicBezTo>
                  <a:pt x="3564467" y="2184400"/>
                  <a:pt x="3570607" y="2199007"/>
                  <a:pt x="3581400" y="2209800"/>
                </a:cubicBezTo>
                <a:cubicBezTo>
                  <a:pt x="3592193" y="2220593"/>
                  <a:pt x="3609965" y="2223281"/>
                  <a:pt x="3619500" y="2235200"/>
                </a:cubicBezTo>
                <a:cubicBezTo>
                  <a:pt x="3627863" y="2245653"/>
                  <a:pt x="3626927" y="2260995"/>
                  <a:pt x="3632200" y="2273300"/>
                </a:cubicBezTo>
                <a:cubicBezTo>
                  <a:pt x="3655631" y="2327973"/>
                  <a:pt x="3672286" y="2346129"/>
                  <a:pt x="3708400" y="2400300"/>
                </a:cubicBezTo>
                <a:lnTo>
                  <a:pt x="3759200" y="2476500"/>
                </a:lnTo>
                <a:lnTo>
                  <a:pt x="3784600" y="2514600"/>
                </a:lnTo>
                <a:cubicBezTo>
                  <a:pt x="3796510" y="2562239"/>
                  <a:pt x="3810549" y="2589702"/>
                  <a:pt x="3784600" y="2641600"/>
                </a:cubicBezTo>
                <a:cubicBezTo>
                  <a:pt x="3777774" y="2655252"/>
                  <a:pt x="3759752" y="2659427"/>
                  <a:pt x="3746500" y="2667000"/>
                </a:cubicBezTo>
                <a:cubicBezTo>
                  <a:pt x="3730062" y="2676393"/>
                  <a:pt x="3713101" y="2684942"/>
                  <a:pt x="3695700" y="2692400"/>
                </a:cubicBezTo>
                <a:cubicBezTo>
                  <a:pt x="3670193" y="2703332"/>
                  <a:pt x="3632579" y="2711355"/>
                  <a:pt x="3606800" y="2717800"/>
                </a:cubicBezTo>
                <a:cubicBezTo>
                  <a:pt x="3515656" y="2778563"/>
                  <a:pt x="3552186" y="2747014"/>
                  <a:pt x="3492500" y="2806700"/>
                </a:cubicBezTo>
                <a:cubicBezTo>
                  <a:pt x="3488267" y="2819400"/>
                  <a:pt x="3479800" y="2831413"/>
                  <a:pt x="3479800" y="2844800"/>
                </a:cubicBezTo>
                <a:cubicBezTo>
                  <a:pt x="3479800" y="2946089"/>
                  <a:pt x="3484814" y="3010459"/>
                  <a:pt x="3505200" y="3098800"/>
                </a:cubicBezTo>
                <a:cubicBezTo>
                  <a:pt x="3513050" y="3132815"/>
                  <a:pt x="3519561" y="3167282"/>
                  <a:pt x="3530600" y="3200400"/>
                </a:cubicBezTo>
                <a:lnTo>
                  <a:pt x="3556000" y="3276600"/>
                </a:lnTo>
                <a:cubicBezTo>
                  <a:pt x="3551767" y="3289300"/>
                  <a:pt x="3554193" y="3306919"/>
                  <a:pt x="3543300" y="3314700"/>
                </a:cubicBezTo>
                <a:cubicBezTo>
                  <a:pt x="3521513" y="3330262"/>
                  <a:pt x="3489377" y="3325248"/>
                  <a:pt x="3467100" y="3340100"/>
                </a:cubicBezTo>
                <a:cubicBezTo>
                  <a:pt x="3341216" y="3424022"/>
                  <a:pt x="3440619" y="3370094"/>
                  <a:pt x="3340100" y="3403600"/>
                </a:cubicBezTo>
                <a:cubicBezTo>
                  <a:pt x="3282360" y="3422847"/>
                  <a:pt x="3287546" y="3428324"/>
                  <a:pt x="3238500" y="3441700"/>
                </a:cubicBezTo>
                <a:cubicBezTo>
                  <a:pt x="3204821" y="3450885"/>
                  <a:pt x="3171131" y="3460254"/>
                  <a:pt x="3136900" y="3467100"/>
                </a:cubicBezTo>
                <a:cubicBezTo>
                  <a:pt x="3115733" y="3471333"/>
                  <a:pt x="3094341" y="3474565"/>
                  <a:pt x="3073400" y="3479800"/>
                </a:cubicBezTo>
                <a:cubicBezTo>
                  <a:pt x="3060413" y="3483047"/>
                  <a:pt x="3048172" y="3488822"/>
                  <a:pt x="3035300" y="3492500"/>
                </a:cubicBezTo>
                <a:cubicBezTo>
                  <a:pt x="3018517" y="3497295"/>
                  <a:pt x="3001283" y="3500405"/>
                  <a:pt x="2984500" y="3505200"/>
                </a:cubicBezTo>
                <a:cubicBezTo>
                  <a:pt x="2971628" y="3508878"/>
                  <a:pt x="2959468" y="3514996"/>
                  <a:pt x="2946400" y="3517900"/>
                </a:cubicBezTo>
                <a:cubicBezTo>
                  <a:pt x="2896207" y="3529054"/>
                  <a:pt x="2816660" y="3536892"/>
                  <a:pt x="2768600" y="3543300"/>
                </a:cubicBezTo>
                <a:cubicBezTo>
                  <a:pt x="2561073" y="3570970"/>
                  <a:pt x="2779187" y="3541536"/>
                  <a:pt x="2616200" y="3568700"/>
                </a:cubicBezTo>
                <a:cubicBezTo>
                  <a:pt x="2586673" y="3573621"/>
                  <a:pt x="2556933" y="3577167"/>
                  <a:pt x="2527300" y="3581400"/>
                </a:cubicBezTo>
                <a:cubicBezTo>
                  <a:pt x="2264833" y="3577167"/>
                  <a:pt x="2002160" y="3579940"/>
                  <a:pt x="1739900" y="3568700"/>
                </a:cubicBezTo>
                <a:cubicBezTo>
                  <a:pt x="1705023" y="3567205"/>
                  <a:pt x="1671418" y="3554339"/>
                  <a:pt x="1638300" y="3543300"/>
                </a:cubicBezTo>
                <a:cubicBezTo>
                  <a:pt x="1545541" y="3512380"/>
                  <a:pt x="1588075" y="3524394"/>
                  <a:pt x="1511300" y="3505200"/>
                </a:cubicBezTo>
                <a:cubicBezTo>
                  <a:pt x="1418475" y="3443317"/>
                  <a:pt x="1535191" y="3518852"/>
                  <a:pt x="1422400" y="3454400"/>
                </a:cubicBezTo>
                <a:cubicBezTo>
                  <a:pt x="1409148" y="3446827"/>
                  <a:pt x="1397000" y="3437467"/>
                  <a:pt x="1384300" y="3429000"/>
                </a:cubicBezTo>
                <a:cubicBezTo>
                  <a:pt x="1375833" y="3416300"/>
                  <a:pt x="1368671" y="3402626"/>
                  <a:pt x="1358900" y="3390900"/>
                </a:cubicBezTo>
                <a:cubicBezTo>
                  <a:pt x="1347402" y="3377102"/>
                  <a:pt x="1329522" y="3368500"/>
                  <a:pt x="1320800" y="3352800"/>
                </a:cubicBezTo>
                <a:cubicBezTo>
                  <a:pt x="1306746" y="3327502"/>
                  <a:pt x="1290899" y="3258595"/>
                  <a:pt x="1282700" y="3225800"/>
                </a:cubicBezTo>
                <a:cubicBezTo>
                  <a:pt x="1286933" y="3149600"/>
                  <a:pt x="1288491" y="3073204"/>
                  <a:pt x="1295400" y="2997200"/>
                </a:cubicBezTo>
                <a:cubicBezTo>
                  <a:pt x="1297945" y="2969201"/>
                  <a:pt x="1328118" y="2888141"/>
                  <a:pt x="1333500" y="2870200"/>
                </a:cubicBezTo>
                <a:cubicBezTo>
                  <a:pt x="1338516" y="2853482"/>
                  <a:pt x="1340071" y="2835743"/>
                  <a:pt x="1346200" y="2819400"/>
                </a:cubicBezTo>
                <a:cubicBezTo>
                  <a:pt x="1352847" y="2801673"/>
                  <a:pt x="1364142" y="2786001"/>
                  <a:pt x="1371600" y="2768600"/>
                </a:cubicBezTo>
                <a:cubicBezTo>
                  <a:pt x="1376873" y="2756295"/>
                  <a:pt x="1380067" y="2743200"/>
                  <a:pt x="1384300" y="2730500"/>
                </a:cubicBezTo>
                <a:cubicBezTo>
                  <a:pt x="1371600" y="2717800"/>
                  <a:pt x="1361144" y="2702363"/>
                  <a:pt x="1346200" y="2692400"/>
                </a:cubicBezTo>
                <a:cubicBezTo>
                  <a:pt x="1335061" y="2684974"/>
                  <a:pt x="1321271" y="2682095"/>
                  <a:pt x="1308100" y="2679700"/>
                </a:cubicBezTo>
                <a:cubicBezTo>
                  <a:pt x="1218018" y="2663322"/>
                  <a:pt x="1101325" y="2661410"/>
                  <a:pt x="1016000" y="2654300"/>
                </a:cubicBezTo>
                <a:cubicBezTo>
                  <a:pt x="732831" y="2630703"/>
                  <a:pt x="1097616" y="2654902"/>
                  <a:pt x="749300" y="2616200"/>
                </a:cubicBezTo>
                <a:cubicBezTo>
                  <a:pt x="694272" y="2610086"/>
                  <a:pt x="615806" y="2603468"/>
                  <a:pt x="558800" y="2590800"/>
                </a:cubicBezTo>
                <a:cubicBezTo>
                  <a:pt x="545732" y="2587896"/>
                  <a:pt x="533687" y="2581347"/>
                  <a:pt x="520700" y="2578100"/>
                </a:cubicBezTo>
                <a:cubicBezTo>
                  <a:pt x="435670" y="2556842"/>
                  <a:pt x="471819" y="2576328"/>
                  <a:pt x="381000" y="2540000"/>
                </a:cubicBezTo>
                <a:cubicBezTo>
                  <a:pt x="301294" y="2508118"/>
                  <a:pt x="339617" y="2520129"/>
                  <a:pt x="266700" y="2501900"/>
                </a:cubicBezTo>
                <a:cubicBezTo>
                  <a:pt x="254000" y="2493433"/>
                  <a:pt x="241852" y="2484073"/>
                  <a:pt x="228600" y="2476500"/>
                </a:cubicBezTo>
                <a:cubicBezTo>
                  <a:pt x="212162" y="2467107"/>
                  <a:pt x="193854" y="2461134"/>
                  <a:pt x="177800" y="2451100"/>
                </a:cubicBezTo>
                <a:cubicBezTo>
                  <a:pt x="101701" y="2403538"/>
                  <a:pt x="151242" y="2426852"/>
                  <a:pt x="88900" y="2374900"/>
                </a:cubicBezTo>
                <a:cubicBezTo>
                  <a:pt x="77174" y="2365129"/>
                  <a:pt x="63500" y="2357967"/>
                  <a:pt x="50800" y="2349500"/>
                </a:cubicBezTo>
                <a:cubicBezTo>
                  <a:pt x="46567" y="2336800"/>
                  <a:pt x="44087" y="2323374"/>
                  <a:pt x="38100" y="2311400"/>
                </a:cubicBezTo>
                <a:cubicBezTo>
                  <a:pt x="31274" y="2297748"/>
                  <a:pt x="18713" y="2287329"/>
                  <a:pt x="12700" y="2273300"/>
                </a:cubicBezTo>
                <a:cubicBezTo>
                  <a:pt x="5824" y="2257257"/>
                  <a:pt x="4233" y="2239433"/>
                  <a:pt x="0" y="2222500"/>
                </a:cubicBezTo>
                <a:cubicBezTo>
                  <a:pt x="4233" y="2184400"/>
                  <a:pt x="6871" y="2146089"/>
                  <a:pt x="12700" y="2108200"/>
                </a:cubicBezTo>
                <a:cubicBezTo>
                  <a:pt x="15354" y="2090948"/>
                  <a:pt x="21614" y="2074439"/>
                  <a:pt x="25400" y="2057400"/>
                </a:cubicBezTo>
                <a:cubicBezTo>
                  <a:pt x="30083" y="2036328"/>
                  <a:pt x="32865" y="2014841"/>
                  <a:pt x="38100" y="1993900"/>
                </a:cubicBezTo>
                <a:cubicBezTo>
                  <a:pt x="41347" y="1980913"/>
                  <a:pt x="47122" y="1968672"/>
                  <a:pt x="50800" y="1955800"/>
                </a:cubicBezTo>
                <a:cubicBezTo>
                  <a:pt x="55595" y="1939017"/>
                  <a:pt x="58705" y="1921783"/>
                  <a:pt x="63500" y="1905000"/>
                </a:cubicBezTo>
                <a:cubicBezTo>
                  <a:pt x="67178" y="1892128"/>
                  <a:pt x="72522" y="1879772"/>
                  <a:pt x="76200" y="1866900"/>
                </a:cubicBezTo>
                <a:cubicBezTo>
                  <a:pt x="109649" y="1749827"/>
                  <a:pt x="63569" y="1883673"/>
                  <a:pt x="114300" y="1765300"/>
                </a:cubicBezTo>
                <a:cubicBezTo>
                  <a:pt x="119573" y="1752995"/>
                  <a:pt x="120358" y="1738823"/>
                  <a:pt x="127000" y="1727200"/>
                </a:cubicBezTo>
                <a:cubicBezTo>
                  <a:pt x="137502" y="1708822"/>
                  <a:pt x="152797" y="1693624"/>
                  <a:pt x="165100" y="1676400"/>
                </a:cubicBezTo>
                <a:cubicBezTo>
                  <a:pt x="173972" y="1663980"/>
                  <a:pt x="180729" y="1650026"/>
                  <a:pt x="190500" y="1638300"/>
                </a:cubicBezTo>
                <a:cubicBezTo>
                  <a:pt x="201998" y="1624502"/>
                  <a:pt x="217102" y="1613998"/>
                  <a:pt x="228600" y="1600200"/>
                </a:cubicBezTo>
                <a:cubicBezTo>
                  <a:pt x="238371" y="1588474"/>
                  <a:pt x="244229" y="1573826"/>
                  <a:pt x="254000" y="1562100"/>
                </a:cubicBezTo>
                <a:cubicBezTo>
                  <a:pt x="265498" y="1548302"/>
                  <a:pt x="282457" y="1539153"/>
                  <a:pt x="292100" y="1524000"/>
                </a:cubicBezTo>
                <a:cubicBezTo>
                  <a:pt x="336042" y="1454949"/>
                  <a:pt x="344243" y="1418372"/>
                  <a:pt x="368300" y="1346200"/>
                </a:cubicBezTo>
                <a:lnTo>
                  <a:pt x="406400" y="1231900"/>
                </a:lnTo>
                <a:lnTo>
                  <a:pt x="419100" y="1193800"/>
                </a:lnTo>
                <a:cubicBezTo>
                  <a:pt x="423333" y="1181100"/>
                  <a:pt x="424374" y="1166839"/>
                  <a:pt x="431800" y="1155700"/>
                </a:cubicBezTo>
                <a:cubicBezTo>
                  <a:pt x="440267" y="1143000"/>
                  <a:pt x="451001" y="1131548"/>
                  <a:pt x="457200" y="1117600"/>
                </a:cubicBezTo>
                <a:cubicBezTo>
                  <a:pt x="468074" y="1093134"/>
                  <a:pt x="460323" y="1056252"/>
                  <a:pt x="482600" y="1041400"/>
                </a:cubicBezTo>
                <a:cubicBezTo>
                  <a:pt x="524222" y="1013652"/>
                  <a:pt x="503767" y="1009650"/>
                  <a:pt x="508000" y="10033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CAA0E4-04C0-A25F-4DE4-87926CE80C89}"/>
                  </a:ext>
                </a:extLst>
              </p:cNvPr>
              <p:cNvSpPr txBox="1"/>
              <p:nvPr/>
            </p:nvSpPr>
            <p:spPr>
              <a:xfrm>
                <a:off x="5664200" y="5301800"/>
                <a:ext cx="558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CAA0E4-04C0-A25F-4DE4-87926CE80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00" y="5301800"/>
                <a:ext cx="5588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BC9A4D-ECBE-BAFF-E3CC-82078248A72C}"/>
                  </a:ext>
                </a:extLst>
              </p:cNvPr>
              <p:cNvSpPr txBox="1"/>
              <p:nvPr/>
            </p:nvSpPr>
            <p:spPr>
              <a:xfrm>
                <a:off x="8051800" y="3140670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Completeness</a:t>
                </a:r>
                <a:r>
                  <a:rPr lang="en-US" dirty="0"/>
                  <a:t>: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there exists an honest prover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convinces verifiers to accept </a:t>
                </a:r>
                <a:r>
                  <a:rPr lang="en-US" dirty="0" err="1"/>
                  <a:t>whp</a:t>
                </a:r>
                <a:r>
                  <a:rPr lang="en-US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BC9A4D-ECBE-BAFF-E3CC-82078248A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3140670"/>
                <a:ext cx="3924300" cy="923330"/>
              </a:xfrm>
              <a:prstGeom prst="rect">
                <a:avLst/>
              </a:prstGeom>
              <a:blipFill>
                <a:blip r:embed="rId5"/>
                <a:stretch>
                  <a:fillRect l="-1613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FB01B94C-43D6-9B28-4B96-A127AB72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592" y="4041805"/>
            <a:ext cx="601165" cy="645793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4C132F7-F3CD-66EC-12CC-FA8E26313172}"/>
              </a:ext>
            </a:extLst>
          </p:cNvPr>
          <p:cNvCxnSpPr>
            <a:cxnSpLocks/>
          </p:cNvCxnSpPr>
          <p:nvPr/>
        </p:nvCxnSpPr>
        <p:spPr>
          <a:xfrm flipV="1">
            <a:off x="3299192" y="4535748"/>
            <a:ext cx="1803648" cy="122780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19037B7-69A5-277D-05EF-786617F95D9D}"/>
              </a:ext>
            </a:extLst>
          </p:cNvPr>
          <p:cNvCxnSpPr>
            <a:cxnSpLocks/>
          </p:cNvCxnSpPr>
          <p:nvPr/>
        </p:nvCxnSpPr>
        <p:spPr>
          <a:xfrm flipH="1" flipV="1">
            <a:off x="5727514" y="4656639"/>
            <a:ext cx="1152634" cy="72047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8621E2-292A-4DE1-919B-F17ABCF1BB44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2657728"/>
            <a:ext cx="2393740" cy="1448726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84591C-9875-4320-BBC7-044CF79F81BA}"/>
              </a:ext>
            </a:extLst>
          </p:cNvPr>
          <p:cNvCxnSpPr>
            <a:cxnSpLocks/>
          </p:cNvCxnSpPr>
          <p:nvPr/>
        </p:nvCxnSpPr>
        <p:spPr>
          <a:xfrm flipV="1">
            <a:off x="5813509" y="3449251"/>
            <a:ext cx="1066639" cy="74591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5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96758-652A-2553-F223-AF0F9BBA6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ECEA-6442-651D-20D0-FF6377B2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F97026-8577-FE76-70C8-78ED4847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5EFD454-2AD4-BE1B-DAAF-C83547E0E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4C9F0D-2B75-B736-522C-3E28886C4922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9EDA9A-A93F-2565-4D52-8C797F4AD82F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662825F-F647-09BB-DD68-349288AC3100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79AFBC48-D742-141D-2177-DAB9FFBC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640A530B-13E8-5DFD-5CDB-37A0D779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695D9F-C7CE-47DD-596A-279AB26DBE74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39639D-AC26-2F50-CEE7-94B456BA2FB3}"/>
                  </a:ext>
                </a:extLst>
              </p:cNvPr>
              <p:cNvSpPr txBox="1"/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 A zero-knowledge position verification protocol for a spacetime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satisfies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39639D-AC26-2F50-CEE7-94B456BA2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blipFill>
                <a:blip r:embed="rId3"/>
                <a:stretch>
                  <a:fillRect l="-1613"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19904742-A91B-4556-ED25-A29598BCC23A}"/>
              </a:ext>
            </a:extLst>
          </p:cNvPr>
          <p:cNvSpPr/>
          <p:nvPr/>
        </p:nvSpPr>
        <p:spPr>
          <a:xfrm>
            <a:off x="2628900" y="2273300"/>
            <a:ext cx="3799255" cy="3581400"/>
          </a:xfrm>
          <a:custGeom>
            <a:avLst/>
            <a:gdLst>
              <a:gd name="connsiteX0" fmla="*/ 508000 w 3799255"/>
              <a:gd name="connsiteY0" fmla="*/ 1003300 h 3581400"/>
              <a:gd name="connsiteX1" fmla="*/ 508000 w 3799255"/>
              <a:gd name="connsiteY1" fmla="*/ 1003300 h 3581400"/>
              <a:gd name="connsiteX2" fmla="*/ 584200 w 3799255"/>
              <a:gd name="connsiteY2" fmla="*/ 901700 h 3581400"/>
              <a:gd name="connsiteX3" fmla="*/ 800100 w 3799255"/>
              <a:gd name="connsiteY3" fmla="*/ 698500 h 3581400"/>
              <a:gd name="connsiteX4" fmla="*/ 889000 w 3799255"/>
              <a:gd name="connsiteY4" fmla="*/ 609600 h 3581400"/>
              <a:gd name="connsiteX5" fmla="*/ 952500 w 3799255"/>
              <a:gd name="connsiteY5" fmla="*/ 533400 h 3581400"/>
              <a:gd name="connsiteX6" fmla="*/ 1181100 w 3799255"/>
              <a:gd name="connsiteY6" fmla="*/ 342900 h 3581400"/>
              <a:gd name="connsiteX7" fmla="*/ 1244600 w 3799255"/>
              <a:gd name="connsiteY7" fmla="*/ 279400 h 3581400"/>
              <a:gd name="connsiteX8" fmla="*/ 1346200 w 3799255"/>
              <a:gd name="connsiteY8" fmla="*/ 203200 h 3581400"/>
              <a:gd name="connsiteX9" fmla="*/ 1371600 w 3799255"/>
              <a:gd name="connsiteY9" fmla="*/ 165100 h 3581400"/>
              <a:gd name="connsiteX10" fmla="*/ 1447800 w 3799255"/>
              <a:gd name="connsiteY10" fmla="*/ 101600 h 3581400"/>
              <a:gd name="connsiteX11" fmla="*/ 1460500 w 3799255"/>
              <a:gd name="connsiteY11" fmla="*/ 50800 h 3581400"/>
              <a:gd name="connsiteX12" fmla="*/ 1524000 w 3799255"/>
              <a:gd name="connsiteY12" fmla="*/ 0 h 3581400"/>
              <a:gd name="connsiteX13" fmla="*/ 2895600 w 3799255"/>
              <a:gd name="connsiteY13" fmla="*/ 127000 h 3581400"/>
              <a:gd name="connsiteX14" fmla="*/ 3733800 w 3799255"/>
              <a:gd name="connsiteY14" fmla="*/ 977900 h 3581400"/>
              <a:gd name="connsiteX15" fmla="*/ 2692400 w 3799255"/>
              <a:gd name="connsiteY15" fmla="*/ 1193800 h 3581400"/>
              <a:gd name="connsiteX16" fmla="*/ 2705100 w 3799255"/>
              <a:gd name="connsiteY16" fmla="*/ 1536700 h 3581400"/>
              <a:gd name="connsiteX17" fmla="*/ 2717800 w 3799255"/>
              <a:gd name="connsiteY17" fmla="*/ 1574800 h 3581400"/>
              <a:gd name="connsiteX18" fmla="*/ 2832100 w 3799255"/>
              <a:gd name="connsiteY18" fmla="*/ 1651000 h 3581400"/>
              <a:gd name="connsiteX19" fmla="*/ 2870200 w 3799255"/>
              <a:gd name="connsiteY19" fmla="*/ 1689100 h 3581400"/>
              <a:gd name="connsiteX20" fmla="*/ 2908300 w 3799255"/>
              <a:gd name="connsiteY20" fmla="*/ 1701800 h 3581400"/>
              <a:gd name="connsiteX21" fmla="*/ 2997200 w 3799255"/>
              <a:gd name="connsiteY21" fmla="*/ 1765300 h 3581400"/>
              <a:gd name="connsiteX22" fmla="*/ 3022600 w 3799255"/>
              <a:gd name="connsiteY22" fmla="*/ 1803400 h 3581400"/>
              <a:gd name="connsiteX23" fmla="*/ 3149600 w 3799255"/>
              <a:gd name="connsiteY23" fmla="*/ 1892300 h 3581400"/>
              <a:gd name="connsiteX24" fmla="*/ 3251200 w 3799255"/>
              <a:gd name="connsiteY24" fmla="*/ 1968500 h 3581400"/>
              <a:gd name="connsiteX25" fmla="*/ 3365500 w 3799255"/>
              <a:gd name="connsiteY25" fmla="*/ 2070100 h 3581400"/>
              <a:gd name="connsiteX26" fmla="*/ 3403600 w 3799255"/>
              <a:gd name="connsiteY26" fmla="*/ 2095500 h 3581400"/>
              <a:gd name="connsiteX27" fmla="*/ 3441700 w 3799255"/>
              <a:gd name="connsiteY27" fmla="*/ 2120900 h 3581400"/>
              <a:gd name="connsiteX28" fmla="*/ 3556000 w 3799255"/>
              <a:gd name="connsiteY28" fmla="*/ 2171700 h 3581400"/>
              <a:gd name="connsiteX29" fmla="*/ 3581400 w 3799255"/>
              <a:gd name="connsiteY29" fmla="*/ 2209800 h 3581400"/>
              <a:gd name="connsiteX30" fmla="*/ 3619500 w 3799255"/>
              <a:gd name="connsiteY30" fmla="*/ 2235200 h 3581400"/>
              <a:gd name="connsiteX31" fmla="*/ 3632200 w 3799255"/>
              <a:gd name="connsiteY31" fmla="*/ 2273300 h 3581400"/>
              <a:gd name="connsiteX32" fmla="*/ 3708400 w 3799255"/>
              <a:gd name="connsiteY32" fmla="*/ 2400300 h 3581400"/>
              <a:gd name="connsiteX33" fmla="*/ 3759200 w 3799255"/>
              <a:gd name="connsiteY33" fmla="*/ 2476500 h 3581400"/>
              <a:gd name="connsiteX34" fmla="*/ 3784600 w 3799255"/>
              <a:gd name="connsiteY34" fmla="*/ 2514600 h 3581400"/>
              <a:gd name="connsiteX35" fmla="*/ 3784600 w 3799255"/>
              <a:gd name="connsiteY35" fmla="*/ 2641600 h 3581400"/>
              <a:gd name="connsiteX36" fmla="*/ 3746500 w 3799255"/>
              <a:gd name="connsiteY36" fmla="*/ 2667000 h 3581400"/>
              <a:gd name="connsiteX37" fmla="*/ 3695700 w 3799255"/>
              <a:gd name="connsiteY37" fmla="*/ 2692400 h 3581400"/>
              <a:gd name="connsiteX38" fmla="*/ 3606800 w 3799255"/>
              <a:gd name="connsiteY38" fmla="*/ 2717800 h 3581400"/>
              <a:gd name="connsiteX39" fmla="*/ 3492500 w 3799255"/>
              <a:gd name="connsiteY39" fmla="*/ 2806700 h 3581400"/>
              <a:gd name="connsiteX40" fmla="*/ 3479800 w 3799255"/>
              <a:gd name="connsiteY40" fmla="*/ 2844800 h 3581400"/>
              <a:gd name="connsiteX41" fmla="*/ 3505200 w 3799255"/>
              <a:gd name="connsiteY41" fmla="*/ 3098800 h 3581400"/>
              <a:gd name="connsiteX42" fmla="*/ 3530600 w 3799255"/>
              <a:gd name="connsiteY42" fmla="*/ 3200400 h 3581400"/>
              <a:gd name="connsiteX43" fmla="*/ 3556000 w 3799255"/>
              <a:gd name="connsiteY43" fmla="*/ 3276600 h 3581400"/>
              <a:gd name="connsiteX44" fmla="*/ 3543300 w 3799255"/>
              <a:gd name="connsiteY44" fmla="*/ 3314700 h 3581400"/>
              <a:gd name="connsiteX45" fmla="*/ 3467100 w 3799255"/>
              <a:gd name="connsiteY45" fmla="*/ 3340100 h 3581400"/>
              <a:gd name="connsiteX46" fmla="*/ 3340100 w 3799255"/>
              <a:gd name="connsiteY46" fmla="*/ 3403600 h 3581400"/>
              <a:gd name="connsiteX47" fmla="*/ 3238500 w 3799255"/>
              <a:gd name="connsiteY47" fmla="*/ 3441700 h 3581400"/>
              <a:gd name="connsiteX48" fmla="*/ 3136900 w 3799255"/>
              <a:gd name="connsiteY48" fmla="*/ 3467100 h 3581400"/>
              <a:gd name="connsiteX49" fmla="*/ 3073400 w 3799255"/>
              <a:gd name="connsiteY49" fmla="*/ 3479800 h 3581400"/>
              <a:gd name="connsiteX50" fmla="*/ 3035300 w 3799255"/>
              <a:gd name="connsiteY50" fmla="*/ 3492500 h 3581400"/>
              <a:gd name="connsiteX51" fmla="*/ 2984500 w 3799255"/>
              <a:gd name="connsiteY51" fmla="*/ 3505200 h 3581400"/>
              <a:gd name="connsiteX52" fmla="*/ 2946400 w 3799255"/>
              <a:gd name="connsiteY52" fmla="*/ 3517900 h 3581400"/>
              <a:gd name="connsiteX53" fmla="*/ 2768600 w 3799255"/>
              <a:gd name="connsiteY53" fmla="*/ 3543300 h 3581400"/>
              <a:gd name="connsiteX54" fmla="*/ 2616200 w 3799255"/>
              <a:gd name="connsiteY54" fmla="*/ 3568700 h 3581400"/>
              <a:gd name="connsiteX55" fmla="*/ 2527300 w 3799255"/>
              <a:gd name="connsiteY55" fmla="*/ 3581400 h 3581400"/>
              <a:gd name="connsiteX56" fmla="*/ 1739900 w 3799255"/>
              <a:gd name="connsiteY56" fmla="*/ 3568700 h 3581400"/>
              <a:gd name="connsiteX57" fmla="*/ 1638300 w 3799255"/>
              <a:gd name="connsiteY57" fmla="*/ 3543300 h 3581400"/>
              <a:gd name="connsiteX58" fmla="*/ 1511300 w 3799255"/>
              <a:gd name="connsiteY58" fmla="*/ 3505200 h 3581400"/>
              <a:gd name="connsiteX59" fmla="*/ 1422400 w 3799255"/>
              <a:gd name="connsiteY59" fmla="*/ 3454400 h 3581400"/>
              <a:gd name="connsiteX60" fmla="*/ 1384300 w 3799255"/>
              <a:gd name="connsiteY60" fmla="*/ 3429000 h 3581400"/>
              <a:gd name="connsiteX61" fmla="*/ 1358900 w 3799255"/>
              <a:gd name="connsiteY61" fmla="*/ 3390900 h 3581400"/>
              <a:gd name="connsiteX62" fmla="*/ 1320800 w 3799255"/>
              <a:gd name="connsiteY62" fmla="*/ 3352800 h 3581400"/>
              <a:gd name="connsiteX63" fmla="*/ 1282700 w 3799255"/>
              <a:gd name="connsiteY63" fmla="*/ 3225800 h 3581400"/>
              <a:gd name="connsiteX64" fmla="*/ 1295400 w 3799255"/>
              <a:gd name="connsiteY64" fmla="*/ 2997200 h 3581400"/>
              <a:gd name="connsiteX65" fmla="*/ 1333500 w 3799255"/>
              <a:gd name="connsiteY65" fmla="*/ 2870200 h 3581400"/>
              <a:gd name="connsiteX66" fmla="*/ 1346200 w 3799255"/>
              <a:gd name="connsiteY66" fmla="*/ 2819400 h 3581400"/>
              <a:gd name="connsiteX67" fmla="*/ 1371600 w 3799255"/>
              <a:gd name="connsiteY67" fmla="*/ 2768600 h 3581400"/>
              <a:gd name="connsiteX68" fmla="*/ 1384300 w 3799255"/>
              <a:gd name="connsiteY68" fmla="*/ 2730500 h 3581400"/>
              <a:gd name="connsiteX69" fmla="*/ 1346200 w 3799255"/>
              <a:gd name="connsiteY69" fmla="*/ 2692400 h 3581400"/>
              <a:gd name="connsiteX70" fmla="*/ 1308100 w 3799255"/>
              <a:gd name="connsiteY70" fmla="*/ 2679700 h 3581400"/>
              <a:gd name="connsiteX71" fmla="*/ 1016000 w 3799255"/>
              <a:gd name="connsiteY71" fmla="*/ 2654300 h 3581400"/>
              <a:gd name="connsiteX72" fmla="*/ 749300 w 3799255"/>
              <a:gd name="connsiteY72" fmla="*/ 2616200 h 3581400"/>
              <a:gd name="connsiteX73" fmla="*/ 558800 w 3799255"/>
              <a:gd name="connsiteY73" fmla="*/ 2590800 h 3581400"/>
              <a:gd name="connsiteX74" fmla="*/ 520700 w 3799255"/>
              <a:gd name="connsiteY74" fmla="*/ 2578100 h 3581400"/>
              <a:gd name="connsiteX75" fmla="*/ 381000 w 3799255"/>
              <a:gd name="connsiteY75" fmla="*/ 2540000 h 3581400"/>
              <a:gd name="connsiteX76" fmla="*/ 266700 w 3799255"/>
              <a:gd name="connsiteY76" fmla="*/ 2501900 h 3581400"/>
              <a:gd name="connsiteX77" fmla="*/ 228600 w 3799255"/>
              <a:gd name="connsiteY77" fmla="*/ 2476500 h 3581400"/>
              <a:gd name="connsiteX78" fmla="*/ 177800 w 3799255"/>
              <a:gd name="connsiteY78" fmla="*/ 2451100 h 3581400"/>
              <a:gd name="connsiteX79" fmla="*/ 88900 w 3799255"/>
              <a:gd name="connsiteY79" fmla="*/ 2374900 h 3581400"/>
              <a:gd name="connsiteX80" fmla="*/ 50800 w 3799255"/>
              <a:gd name="connsiteY80" fmla="*/ 2349500 h 3581400"/>
              <a:gd name="connsiteX81" fmla="*/ 38100 w 3799255"/>
              <a:gd name="connsiteY81" fmla="*/ 2311400 h 3581400"/>
              <a:gd name="connsiteX82" fmla="*/ 12700 w 3799255"/>
              <a:gd name="connsiteY82" fmla="*/ 2273300 h 3581400"/>
              <a:gd name="connsiteX83" fmla="*/ 0 w 3799255"/>
              <a:gd name="connsiteY83" fmla="*/ 2222500 h 3581400"/>
              <a:gd name="connsiteX84" fmla="*/ 12700 w 3799255"/>
              <a:gd name="connsiteY84" fmla="*/ 2108200 h 3581400"/>
              <a:gd name="connsiteX85" fmla="*/ 25400 w 3799255"/>
              <a:gd name="connsiteY85" fmla="*/ 2057400 h 3581400"/>
              <a:gd name="connsiteX86" fmla="*/ 38100 w 3799255"/>
              <a:gd name="connsiteY86" fmla="*/ 1993900 h 3581400"/>
              <a:gd name="connsiteX87" fmla="*/ 50800 w 3799255"/>
              <a:gd name="connsiteY87" fmla="*/ 1955800 h 3581400"/>
              <a:gd name="connsiteX88" fmla="*/ 63500 w 3799255"/>
              <a:gd name="connsiteY88" fmla="*/ 1905000 h 3581400"/>
              <a:gd name="connsiteX89" fmla="*/ 76200 w 3799255"/>
              <a:gd name="connsiteY89" fmla="*/ 1866900 h 3581400"/>
              <a:gd name="connsiteX90" fmla="*/ 114300 w 3799255"/>
              <a:gd name="connsiteY90" fmla="*/ 1765300 h 3581400"/>
              <a:gd name="connsiteX91" fmla="*/ 127000 w 3799255"/>
              <a:gd name="connsiteY91" fmla="*/ 1727200 h 3581400"/>
              <a:gd name="connsiteX92" fmla="*/ 165100 w 3799255"/>
              <a:gd name="connsiteY92" fmla="*/ 1676400 h 3581400"/>
              <a:gd name="connsiteX93" fmla="*/ 190500 w 3799255"/>
              <a:gd name="connsiteY93" fmla="*/ 1638300 h 3581400"/>
              <a:gd name="connsiteX94" fmla="*/ 228600 w 3799255"/>
              <a:gd name="connsiteY94" fmla="*/ 1600200 h 3581400"/>
              <a:gd name="connsiteX95" fmla="*/ 254000 w 3799255"/>
              <a:gd name="connsiteY95" fmla="*/ 1562100 h 3581400"/>
              <a:gd name="connsiteX96" fmla="*/ 292100 w 3799255"/>
              <a:gd name="connsiteY96" fmla="*/ 1524000 h 3581400"/>
              <a:gd name="connsiteX97" fmla="*/ 368300 w 3799255"/>
              <a:gd name="connsiteY97" fmla="*/ 1346200 h 3581400"/>
              <a:gd name="connsiteX98" fmla="*/ 406400 w 3799255"/>
              <a:gd name="connsiteY98" fmla="*/ 1231900 h 3581400"/>
              <a:gd name="connsiteX99" fmla="*/ 419100 w 3799255"/>
              <a:gd name="connsiteY99" fmla="*/ 1193800 h 3581400"/>
              <a:gd name="connsiteX100" fmla="*/ 431800 w 3799255"/>
              <a:gd name="connsiteY100" fmla="*/ 1155700 h 3581400"/>
              <a:gd name="connsiteX101" fmla="*/ 457200 w 3799255"/>
              <a:gd name="connsiteY101" fmla="*/ 1117600 h 3581400"/>
              <a:gd name="connsiteX102" fmla="*/ 482600 w 3799255"/>
              <a:gd name="connsiteY102" fmla="*/ 1041400 h 3581400"/>
              <a:gd name="connsiteX103" fmla="*/ 508000 w 3799255"/>
              <a:gd name="connsiteY103" fmla="*/ 10033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99255" h="3581400">
                <a:moveTo>
                  <a:pt x="508000" y="1003300"/>
                </a:moveTo>
                <a:lnTo>
                  <a:pt x="508000" y="1003300"/>
                </a:lnTo>
                <a:cubicBezTo>
                  <a:pt x="533400" y="969433"/>
                  <a:pt x="556075" y="933340"/>
                  <a:pt x="584200" y="901700"/>
                </a:cubicBezTo>
                <a:cubicBezTo>
                  <a:pt x="715360" y="754145"/>
                  <a:pt x="681024" y="809070"/>
                  <a:pt x="800100" y="698500"/>
                </a:cubicBezTo>
                <a:cubicBezTo>
                  <a:pt x="830810" y="669984"/>
                  <a:pt x="860575" y="640394"/>
                  <a:pt x="889000" y="609600"/>
                </a:cubicBezTo>
                <a:cubicBezTo>
                  <a:pt x="911426" y="585305"/>
                  <a:pt x="928083" y="555694"/>
                  <a:pt x="952500" y="533400"/>
                </a:cubicBezTo>
                <a:cubicBezTo>
                  <a:pt x="1025751" y="466519"/>
                  <a:pt x="1106251" y="407986"/>
                  <a:pt x="1181100" y="342900"/>
                </a:cubicBezTo>
                <a:cubicBezTo>
                  <a:pt x="1203689" y="323258"/>
                  <a:pt x="1222072" y="299112"/>
                  <a:pt x="1244600" y="279400"/>
                </a:cubicBezTo>
                <a:cubicBezTo>
                  <a:pt x="1338396" y="197329"/>
                  <a:pt x="1211925" y="337475"/>
                  <a:pt x="1346200" y="203200"/>
                </a:cubicBezTo>
                <a:cubicBezTo>
                  <a:pt x="1356993" y="192407"/>
                  <a:pt x="1361829" y="176826"/>
                  <a:pt x="1371600" y="165100"/>
                </a:cubicBezTo>
                <a:cubicBezTo>
                  <a:pt x="1402158" y="128430"/>
                  <a:pt x="1410338" y="126575"/>
                  <a:pt x="1447800" y="101600"/>
                </a:cubicBezTo>
                <a:cubicBezTo>
                  <a:pt x="1452033" y="84667"/>
                  <a:pt x="1451840" y="65955"/>
                  <a:pt x="1460500" y="50800"/>
                </a:cubicBezTo>
                <a:cubicBezTo>
                  <a:pt x="1478417" y="19445"/>
                  <a:pt x="1496701" y="13650"/>
                  <a:pt x="1524000" y="0"/>
                </a:cubicBezTo>
                <a:lnTo>
                  <a:pt x="2895600" y="127000"/>
                </a:lnTo>
                <a:lnTo>
                  <a:pt x="3733800" y="977900"/>
                </a:lnTo>
                <a:lnTo>
                  <a:pt x="2692400" y="1193800"/>
                </a:lnTo>
                <a:cubicBezTo>
                  <a:pt x="2696633" y="1308100"/>
                  <a:pt x="2697492" y="1422575"/>
                  <a:pt x="2705100" y="1536700"/>
                </a:cubicBezTo>
                <a:cubicBezTo>
                  <a:pt x="2705990" y="1550057"/>
                  <a:pt x="2707850" y="1565845"/>
                  <a:pt x="2717800" y="1574800"/>
                </a:cubicBezTo>
                <a:cubicBezTo>
                  <a:pt x="2751836" y="1605432"/>
                  <a:pt x="2799721" y="1618621"/>
                  <a:pt x="2832100" y="1651000"/>
                </a:cubicBezTo>
                <a:cubicBezTo>
                  <a:pt x="2844800" y="1663700"/>
                  <a:pt x="2855256" y="1679137"/>
                  <a:pt x="2870200" y="1689100"/>
                </a:cubicBezTo>
                <a:cubicBezTo>
                  <a:pt x="2881339" y="1696526"/>
                  <a:pt x="2896326" y="1695813"/>
                  <a:pt x="2908300" y="1701800"/>
                </a:cubicBezTo>
                <a:cubicBezTo>
                  <a:pt x="2922722" y="1709011"/>
                  <a:pt x="2991447" y="1759547"/>
                  <a:pt x="2997200" y="1765300"/>
                </a:cubicBezTo>
                <a:cubicBezTo>
                  <a:pt x="3007993" y="1776093"/>
                  <a:pt x="3011807" y="1792607"/>
                  <a:pt x="3022600" y="1803400"/>
                </a:cubicBezTo>
                <a:cubicBezTo>
                  <a:pt x="3047159" y="1827959"/>
                  <a:pt x="3128855" y="1875704"/>
                  <a:pt x="3149600" y="1892300"/>
                </a:cubicBezTo>
                <a:cubicBezTo>
                  <a:pt x="3256578" y="1977883"/>
                  <a:pt x="3145151" y="1915476"/>
                  <a:pt x="3251200" y="1968500"/>
                </a:cubicBezTo>
                <a:cubicBezTo>
                  <a:pt x="3307616" y="2043722"/>
                  <a:pt x="3271688" y="2007559"/>
                  <a:pt x="3365500" y="2070100"/>
                </a:cubicBezTo>
                <a:lnTo>
                  <a:pt x="3403600" y="2095500"/>
                </a:lnTo>
                <a:cubicBezTo>
                  <a:pt x="3416300" y="2103967"/>
                  <a:pt x="3427220" y="2116073"/>
                  <a:pt x="3441700" y="2120900"/>
                </a:cubicBezTo>
                <a:cubicBezTo>
                  <a:pt x="3532380" y="2151127"/>
                  <a:pt x="3495623" y="2131448"/>
                  <a:pt x="3556000" y="2171700"/>
                </a:cubicBezTo>
                <a:cubicBezTo>
                  <a:pt x="3564467" y="2184400"/>
                  <a:pt x="3570607" y="2199007"/>
                  <a:pt x="3581400" y="2209800"/>
                </a:cubicBezTo>
                <a:cubicBezTo>
                  <a:pt x="3592193" y="2220593"/>
                  <a:pt x="3609965" y="2223281"/>
                  <a:pt x="3619500" y="2235200"/>
                </a:cubicBezTo>
                <a:cubicBezTo>
                  <a:pt x="3627863" y="2245653"/>
                  <a:pt x="3626927" y="2260995"/>
                  <a:pt x="3632200" y="2273300"/>
                </a:cubicBezTo>
                <a:cubicBezTo>
                  <a:pt x="3655631" y="2327973"/>
                  <a:pt x="3672286" y="2346129"/>
                  <a:pt x="3708400" y="2400300"/>
                </a:cubicBezTo>
                <a:lnTo>
                  <a:pt x="3759200" y="2476500"/>
                </a:lnTo>
                <a:lnTo>
                  <a:pt x="3784600" y="2514600"/>
                </a:lnTo>
                <a:cubicBezTo>
                  <a:pt x="3796510" y="2562239"/>
                  <a:pt x="3810549" y="2589702"/>
                  <a:pt x="3784600" y="2641600"/>
                </a:cubicBezTo>
                <a:cubicBezTo>
                  <a:pt x="3777774" y="2655252"/>
                  <a:pt x="3759752" y="2659427"/>
                  <a:pt x="3746500" y="2667000"/>
                </a:cubicBezTo>
                <a:cubicBezTo>
                  <a:pt x="3730062" y="2676393"/>
                  <a:pt x="3713101" y="2684942"/>
                  <a:pt x="3695700" y="2692400"/>
                </a:cubicBezTo>
                <a:cubicBezTo>
                  <a:pt x="3670193" y="2703332"/>
                  <a:pt x="3632579" y="2711355"/>
                  <a:pt x="3606800" y="2717800"/>
                </a:cubicBezTo>
                <a:cubicBezTo>
                  <a:pt x="3515656" y="2778563"/>
                  <a:pt x="3552186" y="2747014"/>
                  <a:pt x="3492500" y="2806700"/>
                </a:cubicBezTo>
                <a:cubicBezTo>
                  <a:pt x="3488267" y="2819400"/>
                  <a:pt x="3479800" y="2831413"/>
                  <a:pt x="3479800" y="2844800"/>
                </a:cubicBezTo>
                <a:cubicBezTo>
                  <a:pt x="3479800" y="2946089"/>
                  <a:pt x="3484814" y="3010459"/>
                  <a:pt x="3505200" y="3098800"/>
                </a:cubicBezTo>
                <a:cubicBezTo>
                  <a:pt x="3513050" y="3132815"/>
                  <a:pt x="3519561" y="3167282"/>
                  <a:pt x="3530600" y="3200400"/>
                </a:cubicBezTo>
                <a:lnTo>
                  <a:pt x="3556000" y="3276600"/>
                </a:lnTo>
                <a:cubicBezTo>
                  <a:pt x="3551767" y="3289300"/>
                  <a:pt x="3554193" y="3306919"/>
                  <a:pt x="3543300" y="3314700"/>
                </a:cubicBezTo>
                <a:cubicBezTo>
                  <a:pt x="3521513" y="3330262"/>
                  <a:pt x="3489377" y="3325248"/>
                  <a:pt x="3467100" y="3340100"/>
                </a:cubicBezTo>
                <a:cubicBezTo>
                  <a:pt x="3341216" y="3424022"/>
                  <a:pt x="3440619" y="3370094"/>
                  <a:pt x="3340100" y="3403600"/>
                </a:cubicBezTo>
                <a:cubicBezTo>
                  <a:pt x="3282360" y="3422847"/>
                  <a:pt x="3287546" y="3428324"/>
                  <a:pt x="3238500" y="3441700"/>
                </a:cubicBezTo>
                <a:cubicBezTo>
                  <a:pt x="3204821" y="3450885"/>
                  <a:pt x="3171131" y="3460254"/>
                  <a:pt x="3136900" y="3467100"/>
                </a:cubicBezTo>
                <a:cubicBezTo>
                  <a:pt x="3115733" y="3471333"/>
                  <a:pt x="3094341" y="3474565"/>
                  <a:pt x="3073400" y="3479800"/>
                </a:cubicBezTo>
                <a:cubicBezTo>
                  <a:pt x="3060413" y="3483047"/>
                  <a:pt x="3048172" y="3488822"/>
                  <a:pt x="3035300" y="3492500"/>
                </a:cubicBezTo>
                <a:cubicBezTo>
                  <a:pt x="3018517" y="3497295"/>
                  <a:pt x="3001283" y="3500405"/>
                  <a:pt x="2984500" y="3505200"/>
                </a:cubicBezTo>
                <a:cubicBezTo>
                  <a:pt x="2971628" y="3508878"/>
                  <a:pt x="2959468" y="3514996"/>
                  <a:pt x="2946400" y="3517900"/>
                </a:cubicBezTo>
                <a:cubicBezTo>
                  <a:pt x="2896207" y="3529054"/>
                  <a:pt x="2816660" y="3536892"/>
                  <a:pt x="2768600" y="3543300"/>
                </a:cubicBezTo>
                <a:cubicBezTo>
                  <a:pt x="2561073" y="3570970"/>
                  <a:pt x="2779187" y="3541536"/>
                  <a:pt x="2616200" y="3568700"/>
                </a:cubicBezTo>
                <a:cubicBezTo>
                  <a:pt x="2586673" y="3573621"/>
                  <a:pt x="2556933" y="3577167"/>
                  <a:pt x="2527300" y="3581400"/>
                </a:cubicBezTo>
                <a:cubicBezTo>
                  <a:pt x="2264833" y="3577167"/>
                  <a:pt x="2002160" y="3579940"/>
                  <a:pt x="1739900" y="3568700"/>
                </a:cubicBezTo>
                <a:cubicBezTo>
                  <a:pt x="1705023" y="3567205"/>
                  <a:pt x="1671418" y="3554339"/>
                  <a:pt x="1638300" y="3543300"/>
                </a:cubicBezTo>
                <a:cubicBezTo>
                  <a:pt x="1545541" y="3512380"/>
                  <a:pt x="1588075" y="3524394"/>
                  <a:pt x="1511300" y="3505200"/>
                </a:cubicBezTo>
                <a:cubicBezTo>
                  <a:pt x="1418475" y="3443317"/>
                  <a:pt x="1535191" y="3518852"/>
                  <a:pt x="1422400" y="3454400"/>
                </a:cubicBezTo>
                <a:cubicBezTo>
                  <a:pt x="1409148" y="3446827"/>
                  <a:pt x="1397000" y="3437467"/>
                  <a:pt x="1384300" y="3429000"/>
                </a:cubicBezTo>
                <a:cubicBezTo>
                  <a:pt x="1375833" y="3416300"/>
                  <a:pt x="1368671" y="3402626"/>
                  <a:pt x="1358900" y="3390900"/>
                </a:cubicBezTo>
                <a:cubicBezTo>
                  <a:pt x="1347402" y="3377102"/>
                  <a:pt x="1329522" y="3368500"/>
                  <a:pt x="1320800" y="3352800"/>
                </a:cubicBezTo>
                <a:cubicBezTo>
                  <a:pt x="1306746" y="3327502"/>
                  <a:pt x="1290899" y="3258595"/>
                  <a:pt x="1282700" y="3225800"/>
                </a:cubicBezTo>
                <a:cubicBezTo>
                  <a:pt x="1286933" y="3149600"/>
                  <a:pt x="1288491" y="3073204"/>
                  <a:pt x="1295400" y="2997200"/>
                </a:cubicBezTo>
                <a:cubicBezTo>
                  <a:pt x="1297945" y="2969201"/>
                  <a:pt x="1328118" y="2888141"/>
                  <a:pt x="1333500" y="2870200"/>
                </a:cubicBezTo>
                <a:cubicBezTo>
                  <a:pt x="1338516" y="2853482"/>
                  <a:pt x="1340071" y="2835743"/>
                  <a:pt x="1346200" y="2819400"/>
                </a:cubicBezTo>
                <a:cubicBezTo>
                  <a:pt x="1352847" y="2801673"/>
                  <a:pt x="1364142" y="2786001"/>
                  <a:pt x="1371600" y="2768600"/>
                </a:cubicBezTo>
                <a:cubicBezTo>
                  <a:pt x="1376873" y="2756295"/>
                  <a:pt x="1380067" y="2743200"/>
                  <a:pt x="1384300" y="2730500"/>
                </a:cubicBezTo>
                <a:cubicBezTo>
                  <a:pt x="1371600" y="2717800"/>
                  <a:pt x="1361144" y="2702363"/>
                  <a:pt x="1346200" y="2692400"/>
                </a:cubicBezTo>
                <a:cubicBezTo>
                  <a:pt x="1335061" y="2684974"/>
                  <a:pt x="1321271" y="2682095"/>
                  <a:pt x="1308100" y="2679700"/>
                </a:cubicBezTo>
                <a:cubicBezTo>
                  <a:pt x="1218018" y="2663322"/>
                  <a:pt x="1101325" y="2661410"/>
                  <a:pt x="1016000" y="2654300"/>
                </a:cubicBezTo>
                <a:cubicBezTo>
                  <a:pt x="732831" y="2630703"/>
                  <a:pt x="1097616" y="2654902"/>
                  <a:pt x="749300" y="2616200"/>
                </a:cubicBezTo>
                <a:cubicBezTo>
                  <a:pt x="694272" y="2610086"/>
                  <a:pt x="615806" y="2603468"/>
                  <a:pt x="558800" y="2590800"/>
                </a:cubicBezTo>
                <a:cubicBezTo>
                  <a:pt x="545732" y="2587896"/>
                  <a:pt x="533687" y="2581347"/>
                  <a:pt x="520700" y="2578100"/>
                </a:cubicBezTo>
                <a:cubicBezTo>
                  <a:pt x="435670" y="2556842"/>
                  <a:pt x="471819" y="2576328"/>
                  <a:pt x="381000" y="2540000"/>
                </a:cubicBezTo>
                <a:cubicBezTo>
                  <a:pt x="301294" y="2508118"/>
                  <a:pt x="339617" y="2520129"/>
                  <a:pt x="266700" y="2501900"/>
                </a:cubicBezTo>
                <a:cubicBezTo>
                  <a:pt x="254000" y="2493433"/>
                  <a:pt x="241852" y="2484073"/>
                  <a:pt x="228600" y="2476500"/>
                </a:cubicBezTo>
                <a:cubicBezTo>
                  <a:pt x="212162" y="2467107"/>
                  <a:pt x="193854" y="2461134"/>
                  <a:pt x="177800" y="2451100"/>
                </a:cubicBezTo>
                <a:cubicBezTo>
                  <a:pt x="101701" y="2403538"/>
                  <a:pt x="151242" y="2426852"/>
                  <a:pt x="88900" y="2374900"/>
                </a:cubicBezTo>
                <a:cubicBezTo>
                  <a:pt x="77174" y="2365129"/>
                  <a:pt x="63500" y="2357967"/>
                  <a:pt x="50800" y="2349500"/>
                </a:cubicBezTo>
                <a:cubicBezTo>
                  <a:pt x="46567" y="2336800"/>
                  <a:pt x="44087" y="2323374"/>
                  <a:pt x="38100" y="2311400"/>
                </a:cubicBezTo>
                <a:cubicBezTo>
                  <a:pt x="31274" y="2297748"/>
                  <a:pt x="18713" y="2287329"/>
                  <a:pt x="12700" y="2273300"/>
                </a:cubicBezTo>
                <a:cubicBezTo>
                  <a:pt x="5824" y="2257257"/>
                  <a:pt x="4233" y="2239433"/>
                  <a:pt x="0" y="2222500"/>
                </a:cubicBezTo>
                <a:cubicBezTo>
                  <a:pt x="4233" y="2184400"/>
                  <a:pt x="6871" y="2146089"/>
                  <a:pt x="12700" y="2108200"/>
                </a:cubicBezTo>
                <a:cubicBezTo>
                  <a:pt x="15354" y="2090948"/>
                  <a:pt x="21614" y="2074439"/>
                  <a:pt x="25400" y="2057400"/>
                </a:cubicBezTo>
                <a:cubicBezTo>
                  <a:pt x="30083" y="2036328"/>
                  <a:pt x="32865" y="2014841"/>
                  <a:pt x="38100" y="1993900"/>
                </a:cubicBezTo>
                <a:cubicBezTo>
                  <a:pt x="41347" y="1980913"/>
                  <a:pt x="47122" y="1968672"/>
                  <a:pt x="50800" y="1955800"/>
                </a:cubicBezTo>
                <a:cubicBezTo>
                  <a:pt x="55595" y="1939017"/>
                  <a:pt x="58705" y="1921783"/>
                  <a:pt x="63500" y="1905000"/>
                </a:cubicBezTo>
                <a:cubicBezTo>
                  <a:pt x="67178" y="1892128"/>
                  <a:pt x="72522" y="1879772"/>
                  <a:pt x="76200" y="1866900"/>
                </a:cubicBezTo>
                <a:cubicBezTo>
                  <a:pt x="109649" y="1749827"/>
                  <a:pt x="63569" y="1883673"/>
                  <a:pt x="114300" y="1765300"/>
                </a:cubicBezTo>
                <a:cubicBezTo>
                  <a:pt x="119573" y="1752995"/>
                  <a:pt x="120358" y="1738823"/>
                  <a:pt x="127000" y="1727200"/>
                </a:cubicBezTo>
                <a:cubicBezTo>
                  <a:pt x="137502" y="1708822"/>
                  <a:pt x="152797" y="1693624"/>
                  <a:pt x="165100" y="1676400"/>
                </a:cubicBezTo>
                <a:cubicBezTo>
                  <a:pt x="173972" y="1663980"/>
                  <a:pt x="180729" y="1650026"/>
                  <a:pt x="190500" y="1638300"/>
                </a:cubicBezTo>
                <a:cubicBezTo>
                  <a:pt x="201998" y="1624502"/>
                  <a:pt x="217102" y="1613998"/>
                  <a:pt x="228600" y="1600200"/>
                </a:cubicBezTo>
                <a:cubicBezTo>
                  <a:pt x="238371" y="1588474"/>
                  <a:pt x="244229" y="1573826"/>
                  <a:pt x="254000" y="1562100"/>
                </a:cubicBezTo>
                <a:cubicBezTo>
                  <a:pt x="265498" y="1548302"/>
                  <a:pt x="282457" y="1539153"/>
                  <a:pt x="292100" y="1524000"/>
                </a:cubicBezTo>
                <a:cubicBezTo>
                  <a:pt x="336042" y="1454949"/>
                  <a:pt x="344243" y="1418372"/>
                  <a:pt x="368300" y="1346200"/>
                </a:cubicBezTo>
                <a:lnTo>
                  <a:pt x="406400" y="1231900"/>
                </a:lnTo>
                <a:lnTo>
                  <a:pt x="419100" y="1193800"/>
                </a:lnTo>
                <a:cubicBezTo>
                  <a:pt x="423333" y="1181100"/>
                  <a:pt x="424374" y="1166839"/>
                  <a:pt x="431800" y="1155700"/>
                </a:cubicBezTo>
                <a:cubicBezTo>
                  <a:pt x="440267" y="1143000"/>
                  <a:pt x="451001" y="1131548"/>
                  <a:pt x="457200" y="1117600"/>
                </a:cubicBezTo>
                <a:cubicBezTo>
                  <a:pt x="468074" y="1093134"/>
                  <a:pt x="460323" y="1056252"/>
                  <a:pt x="482600" y="1041400"/>
                </a:cubicBezTo>
                <a:cubicBezTo>
                  <a:pt x="524222" y="1013652"/>
                  <a:pt x="503767" y="1009650"/>
                  <a:pt x="508000" y="10033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67E452-BBD6-AC2F-E30E-4927CA1FFC37}"/>
                  </a:ext>
                </a:extLst>
              </p:cNvPr>
              <p:cNvSpPr txBox="1"/>
              <p:nvPr/>
            </p:nvSpPr>
            <p:spPr>
              <a:xfrm>
                <a:off x="5664200" y="5301800"/>
                <a:ext cx="558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67E452-BBD6-AC2F-E30E-4927CA1FF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00" y="5301800"/>
                <a:ext cx="5588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CD9DD72-9B77-12D7-C5C0-16C15953FC2B}"/>
                  </a:ext>
                </a:extLst>
              </p:cNvPr>
              <p:cNvSpPr txBox="1"/>
              <p:nvPr/>
            </p:nvSpPr>
            <p:spPr>
              <a:xfrm>
                <a:off x="8051800" y="3016251"/>
                <a:ext cx="39243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Position security</a:t>
                </a:r>
                <a:r>
                  <a:rPr lang="en-US" dirty="0"/>
                  <a:t>: For all spoofing provers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from a class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adversaries, if none of them are located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then verifiers reject </a:t>
                </a:r>
                <a:r>
                  <a:rPr lang="en-US" dirty="0" err="1"/>
                  <a:t>whp</a:t>
                </a:r>
                <a:r>
                  <a:rPr lang="en-US" dirty="0"/>
                  <a:t>.</a:t>
                </a:r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CD9DD72-9B77-12D7-C5C0-16C15953F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3016251"/>
                <a:ext cx="3924300" cy="1200329"/>
              </a:xfrm>
              <a:prstGeom prst="rect">
                <a:avLst/>
              </a:prstGeom>
              <a:blipFill>
                <a:blip r:embed="rId5"/>
                <a:stretch>
                  <a:fillRect l="-1613" t="-2083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43CA52A-F02D-12BA-C94C-89962A3FB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572" y="3464654"/>
            <a:ext cx="601165" cy="645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8295F9-2DFD-FC35-C0D4-E2A99D4640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701" y="3352280"/>
            <a:ext cx="376322" cy="71172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B05802-93DC-5B9D-BD87-E84D2657EBD1}"/>
              </a:ext>
            </a:extLst>
          </p:cNvPr>
          <p:cNvCxnSpPr>
            <a:cxnSpLocks/>
          </p:cNvCxnSpPr>
          <p:nvPr/>
        </p:nvCxnSpPr>
        <p:spPr>
          <a:xfrm flipV="1">
            <a:off x="1648036" y="3873788"/>
            <a:ext cx="689566" cy="469413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7FCD12-C3D8-C757-E133-9AF73C0B47D7}"/>
              </a:ext>
            </a:extLst>
          </p:cNvPr>
          <p:cNvCxnSpPr>
            <a:cxnSpLocks/>
          </p:cNvCxnSpPr>
          <p:nvPr/>
        </p:nvCxnSpPr>
        <p:spPr>
          <a:xfrm flipV="1">
            <a:off x="2882776" y="1566870"/>
            <a:ext cx="2868474" cy="195267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153D9B-F0EF-9476-2BC1-EB94BBA6A8DD}"/>
              </a:ext>
            </a:extLst>
          </p:cNvPr>
          <p:cNvCxnSpPr>
            <a:cxnSpLocks/>
          </p:cNvCxnSpPr>
          <p:nvPr/>
        </p:nvCxnSpPr>
        <p:spPr>
          <a:xfrm flipH="1" flipV="1">
            <a:off x="6804477" y="4020824"/>
            <a:ext cx="690188" cy="43141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A190F0-75FD-0B26-4A3A-635A2F6FAEFA}"/>
              </a:ext>
            </a:extLst>
          </p:cNvPr>
          <p:cNvCxnSpPr>
            <a:cxnSpLocks/>
          </p:cNvCxnSpPr>
          <p:nvPr/>
        </p:nvCxnSpPr>
        <p:spPr>
          <a:xfrm flipH="1" flipV="1">
            <a:off x="3231089" y="1890178"/>
            <a:ext cx="2723360" cy="164821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950F929-0F13-B390-CD96-C1307A331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572" y="1304611"/>
            <a:ext cx="601165" cy="6457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1796D2-F04B-D3FF-E239-B7F47BB23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701" y="1444154"/>
            <a:ext cx="376322" cy="711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55D11E-71BD-B9A6-2846-F15C9AA4FD2A}"/>
                  </a:ext>
                </a:extLst>
              </p:cNvPr>
              <p:cNvSpPr txBox="1"/>
              <p:nvPr/>
            </p:nvSpPr>
            <p:spPr>
              <a:xfrm>
                <a:off x="8051800" y="4578525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E.g., class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adversaries can be spoofers with bounded entanglement and computational power.</a:t>
                </a:r>
                <a:endParaRPr lang="en-US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55D11E-71BD-B9A6-2846-F15C9AA4F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4578525"/>
                <a:ext cx="3924300" cy="923330"/>
              </a:xfrm>
              <a:prstGeom prst="rect">
                <a:avLst/>
              </a:prstGeom>
              <a:blipFill>
                <a:blip r:embed="rId8"/>
                <a:stretch>
                  <a:fillRect l="-1613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714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5CE6D-25E7-21FB-9424-01DC6CFE2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D1EE4-7F4B-79FD-339D-65B0AF69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C40C8C-6408-92B0-C5CB-6D631423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31C5EDB-FD0E-D524-7750-72F77FB7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975CF6-345A-B97B-D945-D3994A161500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EBD30F-36D0-4AEC-413C-CFCD2551D884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7F8F22-1480-FF2C-D425-87364D479A02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2DC3AA6C-18F3-63B6-305D-AAA984AA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9DC8DF00-9DC6-ACB0-BD27-DB729F74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A59085-319E-CC6C-7539-AE1AF701BCAE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C888CF-3A39-F417-3D5E-974662C14EA0}"/>
                  </a:ext>
                </a:extLst>
              </p:cNvPr>
              <p:cNvSpPr txBox="1"/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 A zero-knowledge position verification protocol for a spacetime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satisfies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C888CF-3A39-F417-3D5E-974662C14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blipFill>
                <a:blip r:embed="rId3"/>
                <a:stretch>
                  <a:fillRect l="-1613"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C7768B3A-7FB0-5E72-00E6-84B0731580A2}"/>
              </a:ext>
            </a:extLst>
          </p:cNvPr>
          <p:cNvSpPr/>
          <p:nvPr/>
        </p:nvSpPr>
        <p:spPr>
          <a:xfrm>
            <a:off x="2628900" y="2273300"/>
            <a:ext cx="3799255" cy="3581400"/>
          </a:xfrm>
          <a:custGeom>
            <a:avLst/>
            <a:gdLst>
              <a:gd name="connsiteX0" fmla="*/ 508000 w 3799255"/>
              <a:gd name="connsiteY0" fmla="*/ 1003300 h 3581400"/>
              <a:gd name="connsiteX1" fmla="*/ 508000 w 3799255"/>
              <a:gd name="connsiteY1" fmla="*/ 1003300 h 3581400"/>
              <a:gd name="connsiteX2" fmla="*/ 584200 w 3799255"/>
              <a:gd name="connsiteY2" fmla="*/ 901700 h 3581400"/>
              <a:gd name="connsiteX3" fmla="*/ 800100 w 3799255"/>
              <a:gd name="connsiteY3" fmla="*/ 698500 h 3581400"/>
              <a:gd name="connsiteX4" fmla="*/ 889000 w 3799255"/>
              <a:gd name="connsiteY4" fmla="*/ 609600 h 3581400"/>
              <a:gd name="connsiteX5" fmla="*/ 952500 w 3799255"/>
              <a:gd name="connsiteY5" fmla="*/ 533400 h 3581400"/>
              <a:gd name="connsiteX6" fmla="*/ 1181100 w 3799255"/>
              <a:gd name="connsiteY6" fmla="*/ 342900 h 3581400"/>
              <a:gd name="connsiteX7" fmla="*/ 1244600 w 3799255"/>
              <a:gd name="connsiteY7" fmla="*/ 279400 h 3581400"/>
              <a:gd name="connsiteX8" fmla="*/ 1346200 w 3799255"/>
              <a:gd name="connsiteY8" fmla="*/ 203200 h 3581400"/>
              <a:gd name="connsiteX9" fmla="*/ 1371600 w 3799255"/>
              <a:gd name="connsiteY9" fmla="*/ 165100 h 3581400"/>
              <a:gd name="connsiteX10" fmla="*/ 1447800 w 3799255"/>
              <a:gd name="connsiteY10" fmla="*/ 101600 h 3581400"/>
              <a:gd name="connsiteX11" fmla="*/ 1460500 w 3799255"/>
              <a:gd name="connsiteY11" fmla="*/ 50800 h 3581400"/>
              <a:gd name="connsiteX12" fmla="*/ 1524000 w 3799255"/>
              <a:gd name="connsiteY12" fmla="*/ 0 h 3581400"/>
              <a:gd name="connsiteX13" fmla="*/ 2895600 w 3799255"/>
              <a:gd name="connsiteY13" fmla="*/ 127000 h 3581400"/>
              <a:gd name="connsiteX14" fmla="*/ 3733800 w 3799255"/>
              <a:gd name="connsiteY14" fmla="*/ 977900 h 3581400"/>
              <a:gd name="connsiteX15" fmla="*/ 2692400 w 3799255"/>
              <a:gd name="connsiteY15" fmla="*/ 1193800 h 3581400"/>
              <a:gd name="connsiteX16" fmla="*/ 2705100 w 3799255"/>
              <a:gd name="connsiteY16" fmla="*/ 1536700 h 3581400"/>
              <a:gd name="connsiteX17" fmla="*/ 2717800 w 3799255"/>
              <a:gd name="connsiteY17" fmla="*/ 1574800 h 3581400"/>
              <a:gd name="connsiteX18" fmla="*/ 2832100 w 3799255"/>
              <a:gd name="connsiteY18" fmla="*/ 1651000 h 3581400"/>
              <a:gd name="connsiteX19" fmla="*/ 2870200 w 3799255"/>
              <a:gd name="connsiteY19" fmla="*/ 1689100 h 3581400"/>
              <a:gd name="connsiteX20" fmla="*/ 2908300 w 3799255"/>
              <a:gd name="connsiteY20" fmla="*/ 1701800 h 3581400"/>
              <a:gd name="connsiteX21" fmla="*/ 2997200 w 3799255"/>
              <a:gd name="connsiteY21" fmla="*/ 1765300 h 3581400"/>
              <a:gd name="connsiteX22" fmla="*/ 3022600 w 3799255"/>
              <a:gd name="connsiteY22" fmla="*/ 1803400 h 3581400"/>
              <a:gd name="connsiteX23" fmla="*/ 3149600 w 3799255"/>
              <a:gd name="connsiteY23" fmla="*/ 1892300 h 3581400"/>
              <a:gd name="connsiteX24" fmla="*/ 3251200 w 3799255"/>
              <a:gd name="connsiteY24" fmla="*/ 1968500 h 3581400"/>
              <a:gd name="connsiteX25" fmla="*/ 3365500 w 3799255"/>
              <a:gd name="connsiteY25" fmla="*/ 2070100 h 3581400"/>
              <a:gd name="connsiteX26" fmla="*/ 3403600 w 3799255"/>
              <a:gd name="connsiteY26" fmla="*/ 2095500 h 3581400"/>
              <a:gd name="connsiteX27" fmla="*/ 3441700 w 3799255"/>
              <a:gd name="connsiteY27" fmla="*/ 2120900 h 3581400"/>
              <a:gd name="connsiteX28" fmla="*/ 3556000 w 3799255"/>
              <a:gd name="connsiteY28" fmla="*/ 2171700 h 3581400"/>
              <a:gd name="connsiteX29" fmla="*/ 3581400 w 3799255"/>
              <a:gd name="connsiteY29" fmla="*/ 2209800 h 3581400"/>
              <a:gd name="connsiteX30" fmla="*/ 3619500 w 3799255"/>
              <a:gd name="connsiteY30" fmla="*/ 2235200 h 3581400"/>
              <a:gd name="connsiteX31" fmla="*/ 3632200 w 3799255"/>
              <a:gd name="connsiteY31" fmla="*/ 2273300 h 3581400"/>
              <a:gd name="connsiteX32" fmla="*/ 3708400 w 3799255"/>
              <a:gd name="connsiteY32" fmla="*/ 2400300 h 3581400"/>
              <a:gd name="connsiteX33" fmla="*/ 3759200 w 3799255"/>
              <a:gd name="connsiteY33" fmla="*/ 2476500 h 3581400"/>
              <a:gd name="connsiteX34" fmla="*/ 3784600 w 3799255"/>
              <a:gd name="connsiteY34" fmla="*/ 2514600 h 3581400"/>
              <a:gd name="connsiteX35" fmla="*/ 3784600 w 3799255"/>
              <a:gd name="connsiteY35" fmla="*/ 2641600 h 3581400"/>
              <a:gd name="connsiteX36" fmla="*/ 3746500 w 3799255"/>
              <a:gd name="connsiteY36" fmla="*/ 2667000 h 3581400"/>
              <a:gd name="connsiteX37" fmla="*/ 3695700 w 3799255"/>
              <a:gd name="connsiteY37" fmla="*/ 2692400 h 3581400"/>
              <a:gd name="connsiteX38" fmla="*/ 3606800 w 3799255"/>
              <a:gd name="connsiteY38" fmla="*/ 2717800 h 3581400"/>
              <a:gd name="connsiteX39" fmla="*/ 3492500 w 3799255"/>
              <a:gd name="connsiteY39" fmla="*/ 2806700 h 3581400"/>
              <a:gd name="connsiteX40" fmla="*/ 3479800 w 3799255"/>
              <a:gd name="connsiteY40" fmla="*/ 2844800 h 3581400"/>
              <a:gd name="connsiteX41" fmla="*/ 3505200 w 3799255"/>
              <a:gd name="connsiteY41" fmla="*/ 3098800 h 3581400"/>
              <a:gd name="connsiteX42" fmla="*/ 3530600 w 3799255"/>
              <a:gd name="connsiteY42" fmla="*/ 3200400 h 3581400"/>
              <a:gd name="connsiteX43" fmla="*/ 3556000 w 3799255"/>
              <a:gd name="connsiteY43" fmla="*/ 3276600 h 3581400"/>
              <a:gd name="connsiteX44" fmla="*/ 3543300 w 3799255"/>
              <a:gd name="connsiteY44" fmla="*/ 3314700 h 3581400"/>
              <a:gd name="connsiteX45" fmla="*/ 3467100 w 3799255"/>
              <a:gd name="connsiteY45" fmla="*/ 3340100 h 3581400"/>
              <a:gd name="connsiteX46" fmla="*/ 3340100 w 3799255"/>
              <a:gd name="connsiteY46" fmla="*/ 3403600 h 3581400"/>
              <a:gd name="connsiteX47" fmla="*/ 3238500 w 3799255"/>
              <a:gd name="connsiteY47" fmla="*/ 3441700 h 3581400"/>
              <a:gd name="connsiteX48" fmla="*/ 3136900 w 3799255"/>
              <a:gd name="connsiteY48" fmla="*/ 3467100 h 3581400"/>
              <a:gd name="connsiteX49" fmla="*/ 3073400 w 3799255"/>
              <a:gd name="connsiteY49" fmla="*/ 3479800 h 3581400"/>
              <a:gd name="connsiteX50" fmla="*/ 3035300 w 3799255"/>
              <a:gd name="connsiteY50" fmla="*/ 3492500 h 3581400"/>
              <a:gd name="connsiteX51" fmla="*/ 2984500 w 3799255"/>
              <a:gd name="connsiteY51" fmla="*/ 3505200 h 3581400"/>
              <a:gd name="connsiteX52" fmla="*/ 2946400 w 3799255"/>
              <a:gd name="connsiteY52" fmla="*/ 3517900 h 3581400"/>
              <a:gd name="connsiteX53" fmla="*/ 2768600 w 3799255"/>
              <a:gd name="connsiteY53" fmla="*/ 3543300 h 3581400"/>
              <a:gd name="connsiteX54" fmla="*/ 2616200 w 3799255"/>
              <a:gd name="connsiteY54" fmla="*/ 3568700 h 3581400"/>
              <a:gd name="connsiteX55" fmla="*/ 2527300 w 3799255"/>
              <a:gd name="connsiteY55" fmla="*/ 3581400 h 3581400"/>
              <a:gd name="connsiteX56" fmla="*/ 1739900 w 3799255"/>
              <a:gd name="connsiteY56" fmla="*/ 3568700 h 3581400"/>
              <a:gd name="connsiteX57" fmla="*/ 1638300 w 3799255"/>
              <a:gd name="connsiteY57" fmla="*/ 3543300 h 3581400"/>
              <a:gd name="connsiteX58" fmla="*/ 1511300 w 3799255"/>
              <a:gd name="connsiteY58" fmla="*/ 3505200 h 3581400"/>
              <a:gd name="connsiteX59" fmla="*/ 1422400 w 3799255"/>
              <a:gd name="connsiteY59" fmla="*/ 3454400 h 3581400"/>
              <a:gd name="connsiteX60" fmla="*/ 1384300 w 3799255"/>
              <a:gd name="connsiteY60" fmla="*/ 3429000 h 3581400"/>
              <a:gd name="connsiteX61" fmla="*/ 1358900 w 3799255"/>
              <a:gd name="connsiteY61" fmla="*/ 3390900 h 3581400"/>
              <a:gd name="connsiteX62" fmla="*/ 1320800 w 3799255"/>
              <a:gd name="connsiteY62" fmla="*/ 3352800 h 3581400"/>
              <a:gd name="connsiteX63" fmla="*/ 1282700 w 3799255"/>
              <a:gd name="connsiteY63" fmla="*/ 3225800 h 3581400"/>
              <a:gd name="connsiteX64" fmla="*/ 1295400 w 3799255"/>
              <a:gd name="connsiteY64" fmla="*/ 2997200 h 3581400"/>
              <a:gd name="connsiteX65" fmla="*/ 1333500 w 3799255"/>
              <a:gd name="connsiteY65" fmla="*/ 2870200 h 3581400"/>
              <a:gd name="connsiteX66" fmla="*/ 1346200 w 3799255"/>
              <a:gd name="connsiteY66" fmla="*/ 2819400 h 3581400"/>
              <a:gd name="connsiteX67" fmla="*/ 1371600 w 3799255"/>
              <a:gd name="connsiteY67" fmla="*/ 2768600 h 3581400"/>
              <a:gd name="connsiteX68" fmla="*/ 1384300 w 3799255"/>
              <a:gd name="connsiteY68" fmla="*/ 2730500 h 3581400"/>
              <a:gd name="connsiteX69" fmla="*/ 1346200 w 3799255"/>
              <a:gd name="connsiteY69" fmla="*/ 2692400 h 3581400"/>
              <a:gd name="connsiteX70" fmla="*/ 1308100 w 3799255"/>
              <a:gd name="connsiteY70" fmla="*/ 2679700 h 3581400"/>
              <a:gd name="connsiteX71" fmla="*/ 1016000 w 3799255"/>
              <a:gd name="connsiteY71" fmla="*/ 2654300 h 3581400"/>
              <a:gd name="connsiteX72" fmla="*/ 749300 w 3799255"/>
              <a:gd name="connsiteY72" fmla="*/ 2616200 h 3581400"/>
              <a:gd name="connsiteX73" fmla="*/ 558800 w 3799255"/>
              <a:gd name="connsiteY73" fmla="*/ 2590800 h 3581400"/>
              <a:gd name="connsiteX74" fmla="*/ 520700 w 3799255"/>
              <a:gd name="connsiteY74" fmla="*/ 2578100 h 3581400"/>
              <a:gd name="connsiteX75" fmla="*/ 381000 w 3799255"/>
              <a:gd name="connsiteY75" fmla="*/ 2540000 h 3581400"/>
              <a:gd name="connsiteX76" fmla="*/ 266700 w 3799255"/>
              <a:gd name="connsiteY76" fmla="*/ 2501900 h 3581400"/>
              <a:gd name="connsiteX77" fmla="*/ 228600 w 3799255"/>
              <a:gd name="connsiteY77" fmla="*/ 2476500 h 3581400"/>
              <a:gd name="connsiteX78" fmla="*/ 177800 w 3799255"/>
              <a:gd name="connsiteY78" fmla="*/ 2451100 h 3581400"/>
              <a:gd name="connsiteX79" fmla="*/ 88900 w 3799255"/>
              <a:gd name="connsiteY79" fmla="*/ 2374900 h 3581400"/>
              <a:gd name="connsiteX80" fmla="*/ 50800 w 3799255"/>
              <a:gd name="connsiteY80" fmla="*/ 2349500 h 3581400"/>
              <a:gd name="connsiteX81" fmla="*/ 38100 w 3799255"/>
              <a:gd name="connsiteY81" fmla="*/ 2311400 h 3581400"/>
              <a:gd name="connsiteX82" fmla="*/ 12700 w 3799255"/>
              <a:gd name="connsiteY82" fmla="*/ 2273300 h 3581400"/>
              <a:gd name="connsiteX83" fmla="*/ 0 w 3799255"/>
              <a:gd name="connsiteY83" fmla="*/ 2222500 h 3581400"/>
              <a:gd name="connsiteX84" fmla="*/ 12700 w 3799255"/>
              <a:gd name="connsiteY84" fmla="*/ 2108200 h 3581400"/>
              <a:gd name="connsiteX85" fmla="*/ 25400 w 3799255"/>
              <a:gd name="connsiteY85" fmla="*/ 2057400 h 3581400"/>
              <a:gd name="connsiteX86" fmla="*/ 38100 w 3799255"/>
              <a:gd name="connsiteY86" fmla="*/ 1993900 h 3581400"/>
              <a:gd name="connsiteX87" fmla="*/ 50800 w 3799255"/>
              <a:gd name="connsiteY87" fmla="*/ 1955800 h 3581400"/>
              <a:gd name="connsiteX88" fmla="*/ 63500 w 3799255"/>
              <a:gd name="connsiteY88" fmla="*/ 1905000 h 3581400"/>
              <a:gd name="connsiteX89" fmla="*/ 76200 w 3799255"/>
              <a:gd name="connsiteY89" fmla="*/ 1866900 h 3581400"/>
              <a:gd name="connsiteX90" fmla="*/ 114300 w 3799255"/>
              <a:gd name="connsiteY90" fmla="*/ 1765300 h 3581400"/>
              <a:gd name="connsiteX91" fmla="*/ 127000 w 3799255"/>
              <a:gd name="connsiteY91" fmla="*/ 1727200 h 3581400"/>
              <a:gd name="connsiteX92" fmla="*/ 165100 w 3799255"/>
              <a:gd name="connsiteY92" fmla="*/ 1676400 h 3581400"/>
              <a:gd name="connsiteX93" fmla="*/ 190500 w 3799255"/>
              <a:gd name="connsiteY93" fmla="*/ 1638300 h 3581400"/>
              <a:gd name="connsiteX94" fmla="*/ 228600 w 3799255"/>
              <a:gd name="connsiteY94" fmla="*/ 1600200 h 3581400"/>
              <a:gd name="connsiteX95" fmla="*/ 254000 w 3799255"/>
              <a:gd name="connsiteY95" fmla="*/ 1562100 h 3581400"/>
              <a:gd name="connsiteX96" fmla="*/ 292100 w 3799255"/>
              <a:gd name="connsiteY96" fmla="*/ 1524000 h 3581400"/>
              <a:gd name="connsiteX97" fmla="*/ 368300 w 3799255"/>
              <a:gd name="connsiteY97" fmla="*/ 1346200 h 3581400"/>
              <a:gd name="connsiteX98" fmla="*/ 406400 w 3799255"/>
              <a:gd name="connsiteY98" fmla="*/ 1231900 h 3581400"/>
              <a:gd name="connsiteX99" fmla="*/ 419100 w 3799255"/>
              <a:gd name="connsiteY99" fmla="*/ 1193800 h 3581400"/>
              <a:gd name="connsiteX100" fmla="*/ 431800 w 3799255"/>
              <a:gd name="connsiteY100" fmla="*/ 1155700 h 3581400"/>
              <a:gd name="connsiteX101" fmla="*/ 457200 w 3799255"/>
              <a:gd name="connsiteY101" fmla="*/ 1117600 h 3581400"/>
              <a:gd name="connsiteX102" fmla="*/ 482600 w 3799255"/>
              <a:gd name="connsiteY102" fmla="*/ 1041400 h 3581400"/>
              <a:gd name="connsiteX103" fmla="*/ 508000 w 3799255"/>
              <a:gd name="connsiteY103" fmla="*/ 10033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99255" h="3581400">
                <a:moveTo>
                  <a:pt x="508000" y="1003300"/>
                </a:moveTo>
                <a:lnTo>
                  <a:pt x="508000" y="1003300"/>
                </a:lnTo>
                <a:cubicBezTo>
                  <a:pt x="533400" y="969433"/>
                  <a:pt x="556075" y="933340"/>
                  <a:pt x="584200" y="901700"/>
                </a:cubicBezTo>
                <a:cubicBezTo>
                  <a:pt x="715360" y="754145"/>
                  <a:pt x="681024" y="809070"/>
                  <a:pt x="800100" y="698500"/>
                </a:cubicBezTo>
                <a:cubicBezTo>
                  <a:pt x="830810" y="669984"/>
                  <a:pt x="860575" y="640394"/>
                  <a:pt x="889000" y="609600"/>
                </a:cubicBezTo>
                <a:cubicBezTo>
                  <a:pt x="911426" y="585305"/>
                  <a:pt x="928083" y="555694"/>
                  <a:pt x="952500" y="533400"/>
                </a:cubicBezTo>
                <a:cubicBezTo>
                  <a:pt x="1025751" y="466519"/>
                  <a:pt x="1106251" y="407986"/>
                  <a:pt x="1181100" y="342900"/>
                </a:cubicBezTo>
                <a:cubicBezTo>
                  <a:pt x="1203689" y="323258"/>
                  <a:pt x="1222072" y="299112"/>
                  <a:pt x="1244600" y="279400"/>
                </a:cubicBezTo>
                <a:cubicBezTo>
                  <a:pt x="1338396" y="197329"/>
                  <a:pt x="1211925" y="337475"/>
                  <a:pt x="1346200" y="203200"/>
                </a:cubicBezTo>
                <a:cubicBezTo>
                  <a:pt x="1356993" y="192407"/>
                  <a:pt x="1361829" y="176826"/>
                  <a:pt x="1371600" y="165100"/>
                </a:cubicBezTo>
                <a:cubicBezTo>
                  <a:pt x="1402158" y="128430"/>
                  <a:pt x="1410338" y="126575"/>
                  <a:pt x="1447800" y="101600"/>
                </a:cubicBezTo>
                <a:cubicBezTo>
                  <a:pt x="1452033" y="84667"/>
                  <a:pt x="1451840" y="65955"/>
                  <a:pt x="1460500" y="50800"/>
                </a:cubicBezTo>
                <a:cubicBezTo>
                  <a:pt x="1478417" y="19445"/>
                  <a:pt x="1496701" y="13650"/>
                  <a:pt x="1524000" y="0"/>
                </a:cubicBezTo>
                <a:lnTo>
                  <a:pt x="2895600" y="127000"/>
                </a:lnTo>
                <a:lnTo>
                  <a:pt x="3733800" y="977900"/>
                </a:lnTo>
                <a:lnTo>
                  <a:pt x="2692400" y="1193800"/>
                </a:lnTo>
                <a:cubicBezTo>
                  <a:pt x="2696633" y="1308100"/>
                  <a:pt x="2697492" y="1422575"/>
                  <a:pt x="2705100" y="1536700"/>
                </a:cubicBezTo>
                <a:cubicBezTo>
                  <a:pt x="2705990" y="1550057"/>
                  <a:pt x="2707850" y="1565845"/>
                  <a:pt x="2717800" y="1574800"/>
                </a:cubicBezTo>
                <a:cubicBezTo>
                  <a:pt x="2751836" y="1605432"/>
                  <a:pt x="2799721" y="1618621"/>
                  <a:pt x="2832100" y="1651000"/>
                </a:cubicBezTo>
                <a:cubicBezTo>
                  <a:pt x="2844800" y="1663700"/>
                  <a:pt x="2855256" y="1679137"/>
                  <a:pt x="2870200" y="1689100"/>
                </a:cubicBezTo>
                <a:cubicBezTo>
                  <a:pt x="2881339" y="1696526"/>
                  <a:pt x="2896326" y="1695813"/>
                  <a:pt x="2908300" y="1701800"/>
                </a:cubicBezTo>
                <a:cubicBezTo>
                  <a:pt x="2922722" y="1709011"/>
                  <a:pt x="2991447" y="1759547"/>
                  <a:pt x="2997200" y="1765300"/>
                </a:cubicBezTo>
                <a:cubicBezTo>
                  <a:pt x="3007993" y="1776093"/>
                  <a:pt x="3011807" y="1792607"/>
                  <a:pt x="3022600" y="1803400"/>
                </a:cubicBezTo>
                <a:cubicBezTo>
                  <a:pt x="3047159" y="1827959"/>
                  <a:pt x="3128855" y="1875704"/>
                  <a:pt x="3149600" y="1892300"/>
                </a:cubicBezTo>
                <a:cubicBezTo>
                  <a:pt x="3256578" y="1977883"/>
                  <a:pt x="3145151" y="1915476"/>
                  <a:pt x="3251200" y="1968500"/>
                </a:cubicBezTo>
                <a:cubicBezTo>
                  <a:pt x="3307616" y="2043722"/>
                  <a:pt x="3271688" y="2007559"/>
                  <a:pt x="3365500" y="2070100"/>
                </a:cubicBezTo>
                <a:lnTo>
                  <a:pt x="3403600" y="2095500"/>
                </a:lnTo>
                <a:cubicBezTo>
                  <a:pt x="3416300" y="2103967"/>
                  <a:pt x="3427220" y="2116073"/>
                  <a:pt x="3441700" y="2120900"/>
                </a:cubicBezTo>
                <a:cubicBezTo>
                  <a:pt x="3532380" y="2151127"/>
                  <a:pt x="3495623" y="2131448"/>
                  <a:pt x="3556000" y="2171700"/>
                </a:cubicBezTo>
                <a:cubicBezTo>
                  <a:pt x="3564467" y="2184400"/>
                  <a:pt x="3570607" y="2199007"/>
                  <a:pt x="3581400" y="2209800"/>
                </a:cubicBezTo>
                <a:cubicBezTo>
                  <a:pt x="3592193" y="2220593"/>
                  <a:pt x="3609965" y="2223281"/>
                  <a:pt x="3619500" y="2235200"/>
                </a:cubicBezTo>
                <a:cubicBezTo>
                  <a:pt x="3627863" y="2245653"/>
                  <a:pt x="3626927" y="2260995"/>
                  <a:pt x="3632200" y="2273300"/>
                </a:cubicBezTo>
                <a:cubicBezTo>
                  <a:pt x="3655631" y="2327973"/>
                  <a:pt x="3672286" y="2346129"/>
                  <a:pt x="3708400" y="2400300"/>
                </a:cubicBezTo>
                <a:lnTo>
                  <a:pt x="3759200" y="2476500"/>
                </a:lnTo>
                <a:lnTo>
                  <a:pt x="3784600" y="2514600"/>
                </a:lnTo>
                <a:cubicBezTo>
                  <a:pt x="3796510" y="2562239"/>
                  <a:pt x="3810549" y="2589702"/>
                  <a:pt x="3784600" y="2641600"/>
                </a:cubicBezTo>
                <a:cubicBezTo>
                  <a:pt x="3777774" y="2655252"/>
                  <a:pt x="3759752" y="2659427"/>
                  <a:pt x="3746500" y="2667000"/>
                </a:cubicBezTo>
                <a:cubicBezTo>
                  <a:pt x="3730062" y="2676393"/>
                  <a:pt x="3713101" y="2684942"/>
                  <a:pt x="3695700" y="2692400"/>
                </a:cubicBezTo>
                <a:cubicBezTo>
                  <a:pt x="3670193" y="2703332"/>
                  <a:pt x="3632579" y="2711355"/>
                  <a:pt x="3606800" y="2717800"/>
                </a:cubicBezTo>
                <a:cubicBezTo>
                  <a:pt x="3515656" y="2778563"/>
                  <a:pt x="3552186" y="2747014"/>
                  <a:pt x="3492500" y="2806700"/>
                </a:cubicBezTo>
                <a:cubicBezTo>
                  <a:pt x="3488267" y="2819400"/>
                  <a:pt x="3479800" y="2831413"/>
                  <a:pt x="3479800" y="2844800"/>
                </a:cubicBezTo>
                <a:cubicBezTo>
                  <a:pt x="3479800" y="2946089"/>
                  <a:pt x="3484814" y="3010459"/>
                  <a:pt x="3505200" y="3098800"/>
                </a:cubicBezTo>
                <a:cubicBezTo>
                  <a:pt x="3513050" y="3132815"/>
                  <a:pt x="3519561" y="3167282"/>
                  <a:pt x="3530600" y="3200400"/>
                </a:cubicBezTo>
                <a:lnTo>
                  <a:pt x="3556000" y="3276600"/>
                </a:lnTo>
                <a:cubicBezTo>
                  <a:pt x="3551767" y="3289300"/>
                  <a:pt x="3554193" y="3306919"/>
                  <a:pt x="3543300" y="3314700"/>
                </a:cubicBezTo>
                <a:cubicBezTo>
                  <a:pt x="3521513" y="3330262"/>
                  <a:pt x="3489377" y="3325248"/>
                  <a:pt x="3467100" y="3340100"/>
                </a:cubicBezTo>
                <a:cubicBezTo>
                  <a:pt x="3341216" y="3424022"/>
                  <a:pt x="3440619" y="3370094"/>
                  <a:pt x="3340100" y="3403600"/>
                </a:cubicBezTo>
                <a:cubicBezTo>
                  <a:pt x="3282360" y="3422847"/>
                  <a:pt x="3287546" y="3428324"/>
                  <a:pt x="3238500" y="3441700"/>
                </a:cubicBezTo>
                <a:cubicBezTo>
                  <a:pt x="3204821" y="3450885"/>
                  <a:pt x="3171131" y="3460254"/>
                  <a:pt x="3136900" y="3467100"/>
                </a:cubicBezTo>
                <a:cubicBezTo>
                  <a:pt x="3115733" y="3471333"/>
                  <a:pt x="3094341" y="3474565"/>
                  <a:pt x="3073400" y="3479800"/>
                </a:cubicBezTo>
                <a:cubicBezTo>
                  <a:pt x="3060413" y="3483047"/>
                  <a:pt x="3048172" y="3488822"/>
                  <a:pt x="3035300" y="3492500"/>
                </a:cubicBezTo>
                <a:cubicBezTo>
                  <a:pt x="3018517" y="3497295"/>
                  <a:pt x="3001283" y="3500405"/>
                  <a:pt x="2984500" y="3505200"/>
                </a:cubicBezTo>
                <a:cubicBezTo>
                  <a:pt x="2971628" y="3508878"/>
                  <a:pt x="2959468" y="3514996"/>
                  <a:pt x="2946400" y="3517900"/>
                </a:cubicBezTo>
                <a:cubicBezTo>
                  <a:pt x="2896207" y="3529054"/>
                  <a:pt x="2816660" y="3536892"/>
                  <a:pt x="2768600" y="3543300"/>
                </a:cubicBezTo>
                <a:cubicBezTo>
                  <a:pt x="2561073" y="3570970"/>
                  <a:pt x="2779187" y="3541536"/>
                  <a:pt x="2616200" y="3568700"/>
                </a:cubicBezTo>
                <a:cubicBezTo>
                  <a:pt x="2586673" y="3573621"/>
                  <a:pt x="2556933" y="3577167"/>
                  <a:pt x="2527300" y="3581400"/>
                </a:cubicBezTo>
                <a:cubicBezTo>
                  <a:pt x="2264833" y="3577167"/>
                  <a:pt x="2002160" y="3579940"/>
                  <a:pt x="1739900" y="3568700"/>
                </a:cubicBezTo>
                <a:cubicBezTo>
                  <a:pt x="1705023" y="3567205"/>
                  <a:pt x="1671418" y="3554339"/>
                  <a:pt x="1638300" y="3543300"/>
                </a:cubicBezTo>
                <a:cubicBezTo>
                  <a:pt x="1545541" y="3512380"/>
                  <a:pt x="1588075" y="3524394"/>
                  <a:pt x="1511300" y="3505200"/>
                </a:cubicBezTo>
                <a:cubicBezTo>
                  <a:pt x="1418475" y="3443317"/>
                  <a:pt x="1535191" y="3518852"/>
                  <a:pt x="1422400" y="3454400"/>
                </a:cubicBezTo>
                <a:cubicBezTo>
                  <a:pt x="1409148" y="3446827"/>
                  <a:pt x="1397000" y="3437467"/>
                  <a:pt x="1384300" y="3429000"/>
                </a:cubicBezTo>
                <a:cubicBezTo>
                  <a:pt x="1375833" y="3416300"/>
                  <a:pt x="1368671" y="3402626"/>
                  <a:pt x="1358900" y="3390900"/>
                </a:cubicBezTo>
                <a:cubicBezTo>
                  <a:pt x="1347402" y="3377102"/>
                  <a:pt x="1329522" y="3368500"/>
                  <a:pt x="1320800" y="3352800"/>
                </a:cubicBezTo>
                <a:cubicBezTo>
                  <a:pt x="1306746" y="3327502"/>
                  <a:pt x="1290899" y="3258595"/>
                  <a:pt x="1282700" y="3225800"/>
                </a:cubicBezTo>
                <a:cubicBezTo>
                  <a:pt x="1286933" y="3149600"/>
                  <a:pt x="1288491" y="3073204"/>
                  <a:pt x="1295400" y="2997200"/>
                </a:cubicBezTo>
                <a:cubicBezTo>
                  <a:pt x="1297945" y="2969201"/>
                  <a:pt x="1328118" y="2888141"/>
                  <a:pt x="1333500" y="2870200"/>
                </a:cubicBezTo>
                <a:cubicBezTo>
                  <a:pt x="1338516" y="2853482"/>
                  <a:pt x="1340071" y="2835743"/>
                  <a:pt x="1346200" y="2819400"/>
                </a:cubicBezTo>
                <a:cubicBezTo>
                  <a:pt x="1352847" y="2801673"/>
                  <a:pt x="1364142" y="2786001"/>
                  <a:pt x="1371600" y="2768600"/>
                </a:cubicBezTo>
                <a:cubicBezTo>
                  <a:pt x="1376873" y="2756295"/>
                  <a:pt x="1380067" y="2743200"/>
                  <a:pt x="1384300" y="2730500"/>
                </a:cubicBezTo>
                <a:cubicBezTo>
                  <a:pt x="1371600" y="2717800"/>
                  <a:pt x="1361144" y="2702363"/>
                  <a:pt x="1346200" y="2692400"/>
                </a:cubicBezTo>
                <a:cubicBezTo>
                  <a:pt x="1335061" y="2684974"/>
                  <a:pt x="1321271" y="2682095"/>
                  <a:pt x="1308100" y="2679700"/>
                </a:cubicBezTo>
                <a:cubicBezTo>
                  <a:pt x="1218018" y="2663322"/>
                  <a:pt x="1101325" y="2661410"/>
                  <a:pt x="1016000" y="2654300"/>
                </a:cubicBezTo>
                <a:cubicBezTo>
                  <a:pt x="732831" y="2630703"/>
                  <a:pt x="1097616" y="2654902"/>
                  <a:pt x="749300" y="2616200"/>
                </a:cubicBezTo>
                <a:cubicBezTo>
                  <a:pt x="694272" y="2610086"/>
                  <a:pt x="615806" y="2603468"/>
                  <a:pt x="558800" y="2590800"/>
                </a:cubicBezTo>
                <a:cubicBezTo>
                  <a:pt x="545732" y="2587896"/>
                  <a:pt x="533687" y="2581347"/>
                  <a:pt x="520700" y="2578100"/>
                </a:cubicBezTo>
                <a:cubicBezTo>
                  <a:pt x="435670" y="2556842"/>
                  <a:pt x="471819" y="2576328"/>
                  <a:pt x="381000" y="2540000"/>
                </a:cubicBezTo>
                <a:cubicBezTo>
                  <a:pt x="301294" y="2508118"/>
                  <a:pt x="339617" y="2520129"/>
                  <a:pt x="266700" y="2501900"/>
                </a:cubicBezTo>
                <a:cubicBezTo>
                  <a:pt x="254000" y="2493433"/>
                  <a:pt x="241852" y="2484073"/>
                  <a:pt x="228600" y="2476500"/>
                </a:cubicBezTo>
                <a:cubicBezTo>
                  <a:pt x="212162" y="2467107"/>
                  <a:pt x="193854" y="2461134"/>
                  <a:pt x="177800" y="2451100"/>
                </a:cubicBezTo>
                <a:cubicBezTo>
                  <a:pt x="101701" y="2403538"/>
                  <a:pt x="151242" y="2426852"/>
                  <a:pt x="88900" y="2374900"/>
                </a:cubicBezTo>
                <a:cubicBezTo>
                  <a:pt x="77174" y="2365129"/>
                  <a:pt x="63500" y="2357967"/>
                  <a:pt x="50800" y="2349500"/>
                </a:cubicBezTo>
                <a:cubicBezTo>
                  <a:pt x="46567" y="2336800"/>
                  <a:pt x="44087" y="2323374"/>
                  <a:pt x="38100" y="2311400"/>
                </a:cubicBezTo>
                <a:cubicBezTo>
                  <a:pt x="31274" y="2297748"/>
                  <a:pt x="18713" y="2287329"/>
                  <a:pt x="12700" y="2273300"/>
                </a:cubicBezTo>
                <a:cubicBezTo>
                  <a:pt x="5824" y="2257257"/>
                  <a:pt x="4233" y="2239433"/>
                  <a:pt x="0" y="2222500"/>
                </a:cubicBezTo>
                <a:cubicBezTo>
                  <a:pt x="4233" y="2184400"/>
                  <a:pt x="6871" y="2146089"/>
                  <a:pt x="12700" y="2108200"/>
                </a:cubicBezTo>
                <a:cubicBezTo>
                  <a:pt x="15354" y="2090948"/>
                  <a:pt x="21614" y="2074439"/>
                  <a:pt x="25400" y="2057400"/>
                </a:cubicBezTo>
                <a:cubicBezTo>
                  <a:pt x="30083" y="2036328"/>
                  <a:pt x="32865" y="2014841"/>
                  <a:pt x="38100" y="1993900"/>
                </a:cubicBezTo>
                <a:cubicBezTo>
                  <a:pt x="41347" y="1980913"/>
                  <a:pt x="47122" y="1968672"/>
                  <a:pt x="50800" y="1955800"/>
                </a:cubicBezTo>
                <a:cubicBezTo>
                  <a:pt x="55595" y="1939017"/>
                  <a:pt x="58705" y="1921783"/>
                  <a:pt x="63500" y="1905000"/>
                </a:cubicBezTo>
                <a:cubicBezTo>
                  <a:pt x="67178" y="1892128"/>
                  <a:pt x="72522" y="1879772"/>
                  <a:pt x="76200" y="1866900"/>
                </a:cubicBezTo>
                <a:cubicBezTo>
                  <a:pt x="109649" y="1749827"/>
                  <a:pt x="63569" y="1883673"/>
                  <a:pt x="114300" y="1765300"/>
                </a:cubicBezTo>
                <a:cubicBezTo>
                  <a:pt x="119573" y="1752995"/>
                  <a:pt x="120358" y="1738823"/>
                  <a:pt x="127000" y="1727200"/>
                </a:cubicBezTo>
                <a:cubicBezTo>
                  <a:pt x="137502" y="1708822"/>
                  <a:pt x="152797" y="1693624"/>
                  <a:pt x="165100" y="1676400"/>
                </a:cubicBezTo>
                <a:cubicBezTo>
                  <a:pt x="173972" y="1663980"/>
                  <a:pt x="180729" y="1650026"/>
                  <a:pt x="190500" y="1638300"/>
                </a:cubicBezTo>
                <a:cubicBezTo>
                  <a:pt x="201998" y="1624502"/>
                  <a:pt x="217102" y="1613998"/>
                  <a:pt x="228600" y="1600200"/>
                </a:cubicBezTo>
                <a:cubicBezTo>
                  <a:pt x="238371" y="1588474"/>
                  <a:pt x="244229" y="1573826"/>
                  <a:pt x="254000" y="1562100"/>
                </a:cubicBezTo>
                <a:cubicBezTo>
                  <a:pt x="265498" y="1548302"/>
                  <a:pt x="282457" y="1539153"/>
                  <a:pt x="292100" y="1524000"/>
                </a:cubicBezTo>
                <a:cubicBezTo>
                  <a:pt x="336042" y="1454949"/>
                  <a:pt x="344243" y="1418372"/>
                  <a:pt x="368300" y="1346200"/>
                </a:cubicBezTo>
                <a:lnTo>
                  <a:pt x="406400" y="1231900"/>
                </a:lnTo>
                <a:lnTo>
                  <a:pt x="419100" y="1193800"/>
                </a:lnTo>
                <a:cubicBezTo>
                  <a:pt x="423333" y="1181100"/>
                  <a:pt x="424374" y="1166839"/>
                  <a:pt x="431800" y="1155700"/>
                </a:cubicBezTo>
                <a:cubicBezTo>
                  <a:pt x="440267" y="1143000"/>
                  <a:pt x="451001" y="1131548"/>
                  <a:pt x="457200" y="1117600"/>
                </a:cubicBezTo>
                <a:cubicBezTo>
                  <a:pt x="468074" y="1093134"/>
                  <a:pt x="460323" y="1056252"/>
                  <a:pt x="482600" y="1041400"/>
                </a:cubicBezTo>
                <a:cubicBezTo>
                  <a:pt x="524222" y="1013652"/>
                  <a:pt x="503767" y="1009650"/>
                  <a:pt x="508000" y="10033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CC1796-9F13-AB35-8189-97E837C8B783}"/>
                  </a:ext>
                </a:extLst>
              </p:cNvPr>
              <p:cNvSpPr txBox="1"/>
              <p:nvPr/>
            </p:nvSpPr>
            <p:spPr>
              <a:xfrm>
                <a:off x="8051800" y="2967335"/>
                <a:ext cx="39243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Privacy</a:t>
                </a:r>
                <a:r>
                  <a:rPr lang="en-US" dirty="0"/>
                  <a:t>: If the honest prover is located in region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 view of the verifiers can be efficiently simulated at each step of the protocol.</a:t>
                </a:r>
              </a:p>
              <a:p>
                <a:endParaRPr lang="en-US" b="1" dirty="0"/>
              </a:p>
              <a:p>
                <a:r>
                  <a:rPr lang="en-US" i="1" dirty="0"/>
                  <a:t>Analogous to quantum ZK.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CC1796-9F13-AB35-8189-97E837C8B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2967335"/>
                <a:ext cx="3924300" cy="1754326"/>
              </a:xfrm>
              <a:prstGeom prst="rect">
                <a:avLst/>
              </a:prstGeom>
              <a:blipFill>
                <a:blip r:embed="rId4"/>
                <a:stretch>
                  <a:fillRect l="-1613" t="-1439" r="-1613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C3F787E-2C68-5608-C3D4-CFE451E758DF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2657728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0E78DB8-F0C3-1D12-E39F-3FE1FF982F2A}"/>
              </a:ext>
            </a:extLst>
          </p:cNvPr>
          <p:cNvCxnSpPr>
            <a:cxnSpLocks/>
          </p:cNvCxnSpPr>
          <p:nvPr/>
        </p:nvCxnSpPr>
        <p:spPr>
          <a:xfrm flipV="1">
            <a:off x="6467200" y="1950222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AD2B7B-3AFB-DF13-8D43-E25065133169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077574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7E1D63-C70C-EE5D-7317-D9A2168259C4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545386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765951-62A5-18E2-9050-E9911C44A736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965232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E14343-075B-358F-18CF-E974BD88F15B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4499675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DCF791-C560-C9E7-3131-3C0D8F943960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4919521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3C9E5D-0AA7-3855-6473-C7E7545CD8AB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1794740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337ED5-2156-FBB7-4CF0-2453A58B0026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2214586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888F57-6C79-DCBA-59DC-AADB632D7A1D}"/>
              </a:ext>
            </a:extLst>
          </p:cNvPr>
          <p:cNvCxnSpPr>
            <a:cxnSpLocks/>
          </p:cNvCxnSpPr>
          <p:nvPr/>
        </p:nvCxnSpPr>
        <p:spPr>
          <a:xfrm flipV="1">
            <a:off x="6467200" y="239281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B2F315-6151-1F3F-6960-713A1A3D3C8D}"/>
              </a:ext>
            </a:extLst>
          </p:cNvPr>
          <p:cNvCxnSpPr>
            <a:cxnSpLocks/>
          </p:cNvCxnSpPr>
          <p:nvPr/>
        </p:nvCxnSpPr>
        <p:spPr>
          <a:xfrm flipV="1">
            <a:off x="6467200" y="286281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E3CDA9-C1B6-671D-984F-A823CD907C74}"/>
              </a:ext>
            </a:extLst>
          </p:cNvPr>
          <p:cNvCxnSpPr>
            <a:cxnSpLocks/>
          </p:cNvCxnSpPr>
          <p:nvPr/>
        </p:nvCxnSpPr>
        <p:spPr>
          <a:xfrm flipV="1">
            <a:off x="6467200" y="3305406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BA8337-551E-3813-B5C4-0E226C2C5BD8}"/>
              </a:ext>
            </a:extLst>
          </p:cNvPr>
          <p:cNvCxnSpPr>
            <a:cxnSpLocks/>
          </p:cNvCxnSpPr>
          <p:nvPr/>
        </p:nvCxnSpPr>
        <p:spPr>
          <a:xfrm flipV="1">
            <a:off x="6467200" y="3866225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80CD1A-AA33-0882-1B9F-30E519775091}"/>
              </a:ext>
            </a:extLst>
          </p:cNvPr>
          <p:cNvCxnSpPr>
            <a:cxnSpLocks/>
          </p:cNvCxnSpPr>
          <p:nvPr/>
        </p:nvCxnSpPr>
        <p:spPr>
          <a:xfrm flipV="1">
            <a:off x="6467200" y="4308817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F8621C8-45C6-EBF9-3F00-CC392D574E31}"/>
              </a:ext>
            </a:extLst>
          </p:cNvPr>
          <p:cNvCxnSpPr>
            <a:cxnSpLocks/>
          </p:cNvCxnSpPr>
          <p:nvPr/>
        </p:nvCxnSpPr>
        <p:spPr>
          <a:xfrm flipV="1">
            <a:off x="6467200" y="4871352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CA6AD1-6A36-99B6-0175-A91EB1438BE6}"/>
              </a:ext>
            </a:extLst>
          </p:cNvPr>
          <p:cNvCxnSpPr>
            <a:cxnSpLocks/>
          </p:cNvCxnSpPr>
          <p:nvPr/>
        </p:nvCxnSpPr>
        <p:spPr>
          <a:xfrm flipV="1">
            <a:off x="6467200" y="531394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834A4FB-E5F2-5338-BC63-05B05B5D5642}"/>
              </a:ext>
            </a:extLst>
          </p:cNvPr>
          <p:cNvCxnSpPr>
            <a:cxnSpLocks/>
          </p:cNvCxnSpPr>
          <p:nvPr/>
        </p:nvCxnSpPr>
        <p:spPr>
          <a:xfrm flipV="1">
            <a:off x="2890050" y="1820267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951BB28-DC44-7569-E8BF-4ADC978D432F}"/>
              </a:ext>
            </a:extLst>
          </p:cNvPr>
          <p:cNvCxnSpPr>
            <a:cxnSpLocks/>
          </p:cNvCxnSpPr>
          <p:nvPr/>
        </p:nvCxnSpPr>
        <p:spPr>
          <a:xfrm flipV="1">
            <a:off x="2890050" y="226285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52A8998-BBA4-ABF9-7D0A-54352C78142B}"/>
              </a:ext>
            </a:extLst>
          </p:cNvPr>
          <p:cNvCxnSpPr>
            <a:cxnSpLocks/>
          </p:cNvCxnSpPr>
          <p:nvPr/>
        </p:nvCxnSpPr>
        <p:spPr>
          <a:xfrm flipV="1">
            <a:off x="2890050" y="273285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6D7059-8C2A-E065-E568-32E086D229E8}"/>
              </a:ext>
            </a:extLst>
          </p:cNvPr>
          <p:cNvCxnSpPr>
            <a:cxnSpLocks/>
          </p:cNvCxnSpPr>
          <p:nvPr/>
        </p:nvCxnSpPr>
        <p:spPr>
          <a:xfrm flipV="1">
            <a:off x="2890050" y="3175451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9648FEF-6D9A-7E66-813F-719E95E809C9}"/>
              </a:ext>
            </a:extLst>
          </p:cNvPr>
          <p:cNvCxnSpPr>
            <a:cxnSpLocks/>
          </p:cNvCxnSpPr>
          <p:nvPr/>
        </p:nvCxnSpPr>
        <p:spPr>
          <a:xfrm flipV="1">
            <a:off x="2890050" y="3736270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31B7F9C-0BCB-7B49-404F-39345E93F1EE}"/>
              </a:ext>
            </a:extLst>
          </p:cNvPr>
          <p:cNvCxnSpPr>
            <a:cxnSpLocks/>
          </p:cNvCxnSpPr>
          <p:nvPr/>
        </p:nvCxnSpPr>
        <p:spPr>
          <a:xfrm flipV="1">
            <a:off x="2890050" y="4178862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82D247B-D67C-12DF-8700-1A77FD4F9901}"/>
              </a:ext>
            </a:extLst>
          </p:cNvPr>
          <p:cNvCxnSpPr>
            <a:cxnSpLocks/>
          </p:cNvCxnSpPr>
          <p:nvPr/>
        </p:nvCxnSpPr>
        <p:spPr>
          <a:xfrm flipV="1">
            <a:off x="2890050" y="4741397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BBA06C-EF74-08B2-FDA5-D1C31A869C57}"/>
              </a:ext>
            </a:extLst>
          </p:cNvPr>
          <p:cNvCxnSpPr>
            <a:cxnSpLocks/>
          </p:cNvCxnSpPr>
          <p:nvPr/>
        </p:nvCxnSpPr>
        <p:spPr>
          <a:xfrm flipV="1">
            <a:off x="2890050" y="518398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09A0AC9-C1A2-00A7-90BE-E108C35E6292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2839391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4BA5E03-F54A-211C-494D-C099D00D5C75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3259237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C294815-5333-5EF6-3E5C-86B374FB0F58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3727049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6A0F808-8A37-6083-31C3-AF4EE27D83EC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4146895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0EAC2A4-13B7-1AF7-0E83-44697F4B9A34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4681338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464B3FD-8407-AFCD-57E3-31AFD5DC0839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5101184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2E29602-60A3-1134-C89C-F18C57879DB0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1976403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97D2077-CA03-0328-A51A-F80E17AF36DB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2396249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D2AE66E5-1F45-CE62-3742-C163F767F1F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645400" y="2899593"/>
            <a:ext cx="601165" cy="6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99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43FFF-010E-8423-89A4-8CF98D81B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33DA-EE1A-A5FD-982D-4436B1BF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DAB9D7-27EA-82D3-6E45-8CBD76CE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03C392A-24BC-FF72-0AA7-E21ACF85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14EFAA-3857-3DF3-6900-6C24D0D27112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D36344-A246-9068-4732-5230579AF438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E1D326-ABF5-185C-4D47-4CC84CFF60D3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0E35ABB5-4AFA-95C3-F4FC-90183FEB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8918AC67-16F5-55EF-F629-3F928477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716812-E4AD-0969-C206-095D2822646B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624A90-F9F3-30E1-0E2F-42563E2BAAF3}"/>
                  </a:ext>
                </a:extLst>
              </p:cNvPr>
              <p:cNvSpPr txBox="1"/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 A zero-knowledge position verification protocol for a spacetime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satisfies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624A90-F9F3-30E1-0E2F-42563E2BA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blipFill>
                <a:blip r:embed="rId3"/>
                <a:stretch>
                  <a:fillRect l="-1613"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2FA30FA0-F06B-7353-2E04-A84A5110B37C}"/>
              </a:ext>
            </a:extLst>
          </p:cNvPr>
          <p:cNvSpPr/>
          <p:nvPr/>
        </p:nvSpPr>
        <p:spPr>
          <a:xfrm>
            <a:off x="2628900" y="2273300"/>
            <a:ext cx="3799255" cy="3581400"/>
          </a:xfrm>
          <a:custGeom>
            <a:avLst/>
            <a:gdLst>
              <a:gd name="connsiteX0" fmla="*/ 508000 w 3799255"/>
              <a:gd name="connsiteY0" fmla="*/ 1003300 h 3581400"/>
              <a:gd name="connsiteX1" fmla="*/ 508000 w 3799255"/>
              <a:gd name="connsiteY1" fmla="*/ 1003300 h 3581400"/>
              <a:gd name="connsiteX2" fmla="*/ 584200 w 3799255"/>
              <a:gd name="connsiteY2" fmla="*/ 901700 h 3581400"/>
              <a:gd name="connsiteX3" fmla="*/ 800100 w 3799255"/>
              <a:gd name="connsiteY3" fmla="*/ 698500 h 3581400"/>
              <a:gd name="connsiteX4" fmla="*/ 889000 w 3799255"/>
              <a:gd name="connsiteY4" fmla="*/ 609600 h 3581400"/>
              <a:gd name="connsiteX5" fmla="*/ 952500 w 3799255"/>
              <a:gd name="connsiteY5" fmla="*/ 533400 h 3581400"/>
              <a:gd name="connsiteX6" fmla="*/ 1181100 w 3799255"/>
              <a:gd name="connsiteY6" fmla="*/ 342900 h 3581400"/>
              <a:gd name="connsiteX7" fmla="*/ 1244600 w 3799255"/>
              <a:gd name="connsiteY7" fmla="*/ 279400 h 3581400"/>
              <a:gd name="connsiteX8" fmla="*/ 1346200 w 3799255"/>
              <a:gd name="connsiteY8" fmla="*/ 203200 h 3581400"/>
              <a:gd name="connsiteX9" fmla="*/ 1371600 w 3799255"/>
              <a:gd name="connsiteY9" fmla="*/ 165100 h 3581400"/>
              <a:gd name="connsiteX10" fmla="*/ 1447800 w 3799255"/>
              <a:gd name="connsiteY10" fmla="*/ 101600 h 3581400"/>
              <a:gd name="connsiteX11" fmla="*/ 1460500 w 3799255"/>
              <a:gd name="connsiteY11" fmla="*/ 50800 h 3581400"/>
              <a:gd name="connsiteX12" fmla="*/ 1524000 w 3799255"/>
              <a:gd name="connsiteY12" fmla="*/ 0 h 3581400"/>
              <a:gd name="connsiteX13" fmla="*/ 2895600 w 3799255"/>
              <a:gd name="connsiteY13" fmla="*/ 127000 h 3581400"/>
              <a:gd name="connsiteX14" fmla="*/ 3733800 w 3799255"/>
              <a:gd name="connsiteY14" fmla="*/ 977900 h 3581400"/>
              <a:gd name="connsiteX15" fmla="*/ 2692400 w 3799255"/>
              <a:gd name="connsiteY15" fmla="*/ 1193800 h 3581400"/>
              <a:gd name="connsiteX16" fmla="*/ 2705100 w 3799255"/>
              <a:gd name="connsiteY16" fmla="*/ 1536700 h 3581400"/>
              <a:gd name="connsiteX17" fmla="*/ 2717800 w 3799255"/>
              <a:gd name="connsiteY17" fmla="*/ 1574800 h 3581400"/>
              <a:gd name="connsiteX18" fmla="*/ 2832100 w 3799255"/>
              <a:gd name="connsiteY18" fmla="*/ 1651000 h 3581400"/>
              <a:gd name="connsiteX19" fmla="*/ 2870200 w 3799255"/>
              <a:gd name="connsiteY19" fmla="*/ 1689100 h 3581400"/>
              <a:gd name="connsiteX20" fmla="*/ 2908300 w 3799255"/>
              <a:gd name="connsiteY20" fmla="*/ 1701800 h 3581400"/>
              <a:gd name="connsiteX21" fmla="*/ 2997200 w 3799255"/>
              <a:gd name="connsiteY21" fmla="*/ 1765300 h 3581400"/>
              <a:gd name="connsiteX22" fmla="*/ 3022600 w 3799255"/>
              <a:gd name="connsiteY22" fmla="*/ 1803400 h 3581400"/>
              <a:gd name="connsiteX23" fmla="*/ 3149600 w 3799255"/>
              <a:gd name="connsiteY23" fmla="*/ 1892300 h 3581400"/>
              <a:gd name="connsiteX24" fmla="*/ 3251200 w 3799255"/>
              <a:gd name="connsiteY24" fmla="*/ 1968500 h 3581400"/>
              <a:gd name="connsiteX25" fmla="*/ 3365500 w 3799255"/>
              <a:gd name="connsiteY25" fmla="*/ 2070100 h 3581400"/>
              <a:gd name="connsiteX26" fmla="*/ 3403600 w 3799255"/>
              <a:gd name="connsiteY26" fmla="*/ 2095500 h 3581400"/>
              <a:gd name="connsiteX27" fmla="*/ 3441700 w 3799255"/>
              <a:gd name="connsiteY27" fmla="*/ 2120900 h 3581400"/>
              <a:gd name="connsiteX28" fmla="*/ 3556000 w 3799255"/>
              <a:gd name="connsiteY28" fmla="*/ 2171700 h 3581400"/>
              <a:gd name="connsiteX29" fmla="*/ 3581400 w 3799255"/>
              <a:gd name="connsiteY29" fmla="*/ 2209800 h 3581400"/>
              <a:gd name="connsiteX30" fmla="*/ 3619500 w 3799255"/>
              <a:gd name="connsiteY30" fmla="*/ 2235200 h 3581400"/>
              <a:gd name="connsiteX31" fmla="*/ 3632200 w 3799255"/>
              <a:gd name="connsiteY31" fmla="*/ 2273300 h 3581400"/>
              <a:gd name="connsiteX32" fmla="*/ 3708400 w 3799255"/>
              <a:gd name="connsiteY32" fmla="*/ 2400300 h 3581400"/>
              <a:gd name="connsiteX33" fmla="*/ 3759200 w 3799255"/>
              <a:gd name="connsiteY33" fmla="*/ 2476500 h 3581400"/>
              <a:gd name="connsiteX34" fmla="*/ 3784600 w 3799255"/>
              <a:gd name="connsiteY34" fmla="*/ 2514600 h 3581400"/>
              <a:gd name="connsiteX35" fmla="*/ 3784600 w 3799255"/>
              <a:gd name="connsiteY35" fmla="*/ 2641600 h 3581400"/>
              <a:gd name="connsiteX36" fmla="*/ 3746500 w 3799255"/>
              <a:gd name="connsiteY36" fmla="*/ 2667000 h 3581400"/>
              <a:gd name="connsiteX37" fmla="*/ 3695700 w 3799255"/>
              <a:gd name="connsiteY37" fmla="*/ 2692400 h 3581400"/>
              <a:gd name="connsiteX38" fmla="*/ 3606800 w 3799255"/>
              <a:gd name="connsiteY38" fmla="*/ 2717800 h 3581400"/>
              <a:gd name="connsiteX39" fmla="*/ 3492500 w 3799255"/>
              <a:gd name="connsiteY39" fmla="*/ 2806700 h 3581400"/>
              <a:gd name="connsiteX40" fmla="*/ 3479800 w 3799255"/>
              <a:gd name="connsiteY40" fmla="*/ 2844800 h 3581400"/>
              <a:gd name="connsiteX41" fmla="*/ 3505200 w 3799255"/>
              <a:gd name="connsiteY41" fmla="*/ 3098800 h 3581400"/>
              <a:gd name="connsiteX42" fmla="*/ 3530600 w 3799255"/>
              <a:gd name="connsiteY42" fmla="*/ 3200400 h 3581400"/>
              <a:gd name="connsiteX43" fmla="*/ 3556000 w 3799255"/>
              <a:gd name="connsiteY43" fmla="*/ 3276600 h 3581400"/>
              <a:gd name="connsiteX44" fmla="*/ 3543300 w 3799255"/>
              <a:gd name="connsiteY44" fmla="*/ 3314700 h 3581400"/>
              <a:gd name="connsiteX45" fmla="*/ 3467100 w 3799255"/>
              <a:gd name="connsiteY45" fmla="*/ 3340100 h 3581400"/>
              <a:gd name="connsiteX46" fmla="*/ 3340100 w 3799255"/>
              <a:gd name="connsiteY46" fmla="*/ 3403600 h 3581400"/>
              <a:gd name="connsiteX47" fmla="*/ 3238500 w 3799255"/>
              <a:gd name="connsiteY47" fmla="*/ 3441700 h 3581400"/>
              <a:gd name="connsiteX48" fmla="*/ 3136900 w 3799255"/>
              <a:gd name="connsiteY48" fmla="*/ 3467100 h 3581400"/>
              <a:gd name="connsiteX49" fmla="*/ 3073400 w 3799255"/>
              <a:gd name="connsiteY49" fmla="*/ 3479800 h 3581400"/>
              <a:gd name="connsiteX50" fmla="*/ 3035300 w 3799255"/>
              <a:gd name="connsiteY50" fmla="*/ 3492500 h 3581400"/>
              <a:gd name="connsiteX51" fmla="*/ 2984500 w 3799255"/>
              <a:gd name="connsiteY51" fmla="*/ 3505200 h 3581400"/>
              <a:gd name="connsiteX52" fmla="*/ 2946400 w 3799255"/>
              <a:gd name="connsiteY52" fmla="*/ 3517900 h 3581400"/>
              <a:gd name="connsiteX53" fmla="*/ 2768600 w 3799255"/>
              <a:gd name="connsiteY53" fmla="*/ 3543300 h 3581400"/>
              <a:gd name="connsiteX54" fmla="*/ 2616200 w 3799255"/>
              <a:gd name="connsiteY54" fmla="*/ 3568700 h 3581400"/>
              <a:gd name="connsiteX55" fmla="*/ 2527300 w 3799255"/>
              <a:gd name="connsiteY55" fmla="*/ 3581400 h 3581400"/>
              <a:gd name="connsiteX56" fmla="*/ 1739900 w 3799255"/>
              <a:gd name="connsiteY56" fmla="*/ 3568700 h 3581400"/>
              <a:gd name="connsiteX57" fmla="*/ 1638300 w 3799255"/>
              <a:gd name="connsiteY57" fmla="*/ 3543300 h 3581400"/>
              <a:gd name="connsiteX58" fmla="*/ 1511300 w 3799255"/>
              <a:gd name="connsiteY58" fmla="*/ 3505200 h 3581400"/>
              <a:gd name="connsiteX59" fmla="*/ 1422400 w 3799255"/>
              <a:gd name="connsiteY59" fmla="*/ 3454400 h 3581400"/>
              <a:gd name="connsiteX60" fmla="*/ 1384300 w 3799255"/>
              <a:gd name="connsiteY60" fmla="*/ 3429000 h 3581400"/>
              <a:gd name="connsiteX61" fmla="*/ 1358900 w 3799255"/>
              <a:gd name="connsiteY61" fmla="*/ 3390900 h 3581400"/>
              <a:gd name="connsiteX62" fmla="*/ 1320800 w 3799255"/>
              <a:gd name="connsiteY62" fmla="*/ 3352800 h 3581400"/>
              <a:gd name="connsiteX63" fmla="*/ 1282700 w 3799255"/>
              <a:gd name="connsiteY63" fmla="*/ 3225800 h 3581400"/>
              <a:gd name="connsiteX64" fmla="*/ 1295400 w 3799255"/>
              <a:gd name="connsiteY64" fmla="*/ 2997200 h 3581400"/>
              <a:gd name="connsiteX65" fmla="*/ 1333500 w 3799255"/>
              <a:gd name="connsiteY65" fmla="*/ 2870200 h 3581400"/>
              <a:gd name="connsiteX66" fmla="*/ 1346200 w 3799255"/>
              <a:gd name="connsiteY66" fmla="*/ 2819400 h 3581400"/>
              <a:gd name="connsiteX67" fmla="*/ 1371600 w 3799255"/>
              <a:gd name="connsiteY67" fmla="*/ 2768600 h 3581400"/>
              <a:gd name="connsiteX68" fmla="*/ 1384300 w 3799255"/>
              <a:gd name="connsiteY68" fmla="*/ 2730500 h 3581400"/>
              <a:gd name="connsiteX69" fmla="*/ 1346200 w 3799255"/>
              <a:gd name="connsiteY69" fmla="*/ 2692400 h 3581400"/>
              <a:gd name="connsiteX70" fmla="*/ 1308100 w 3799255"/>
              <a:gd name="connsiteY70" fmla="*/ 2679700 h 3581400"/>
              <a:gd name="connsiteX71" fmla="*/ 1016000 w 3799255"/>
              <a:gd name="connsiteY71" fmla="*/ 2654300 h 3581400"/>
              <a:gd name="connsiteX72" fmla="*/ 749300 w 3799255"/>
              <a:gd name="connsiteY72" fmla="*/ 2616200 h 3581400"/>
              <a:gd name="connsiteX73" fmla="*/ 558800 w 3799255"/>
              <a:gd name="connsiteY73" fmla="*/ 2590800 h 3581400"/>
              <a:gd name="connsiteX74" fmla="*/ 520700 w 3799255"/>
              <a:gd name="connsiteY74" fmla="*/ 2578100 h 3581400"/>
              <a:gd name="connsiteX75" fmla="*/ 381000 w 3799255"/>
              <a:gd name="connsiteY75" fmla="*/ 2540000 h 3581400"/>
              <a:gd name="connsiteX76" fmla="*/ 266700 w 3799255"/>
              <a:gd name="connsiteY76" fmla="*/ 2501900 h 3581400"/>
              <a:gd name="connsiteX77" fmla="*/ 228600 w 3799255"/>
              <a:gd name="connsiteY77" fmla="*/ 2476500 h 3581400"/>
              <a:gd name="connsiteX78" fmla="*/ 177800 w 3799255"/>
              <a:gd name="connsiteY78" fmla="*/ 2451100 h 3581400"/>
              <a:gd name="connsiteX79" fmla="*/ 88900 w 3799255"/>
              <a:gd name="connsiteY79" fmla="*/ 2374900 h 3581400"/>
              <a:gd name="connsiteX80" fmla="*/ 50800 w 3799255"/>
              <a:gd name="connsiteY80" fmla="*/ 2349500 h 3581400"/>
              <a:gd name="connsiteX81" fmla="*/ 38100 w 3799255"/>
              <a:gd name="connsiteY81" fmla="*/ 2311400 h 3581400"/>
              <a:gd name="connsiteX82" fmla="*/ 12700 w 3799255"/>
              <a:gd name="connsiteY82" fmla="*/ 2273300 h 3581400"/>
              <a:gd name="connsiteX83" fmla="*/ 0 w 3799255"/>
              <a:gd name="connsiteY83" fmla="*/ 2222500 h 3581400"/>
              <a:gd name="connsiteX84" fmla="*/ 12700 w 3799255"/>
              <a:gd name="connsiteY84" fmla="*/ 2108200 h 3581400"/>
              <a:gd name="connsiteX85" fmla="*/ 25400 w 3799255"/>
              <a:gd name="connsiteY85" fmla="*/ 2057400 h 3581400"/>
              <a:gd name="connsiteX86" fmla="*/ 38100 w 3799255"/>
              <a:gd name="connsiteY86" fmla="*/ 1993900 h 3581400"/>
              <a:gd name="connsiteX87" fmla="*/ 50800 w 3799255"/>
              <a:gd name="connsiteY87" fmla="*/ 1955800 h 3581400"/>
              <a:gd name="connsiteX88" fmla="*/ 63500 w 3799255"/>
              <a:gd name="connsiteY88" fmla="*/ 1905000 h 3581400"/>
              <a:gd name="connsiteX89" fmla="*/ 76200 w 3799255"/>
              <a:gd name="connsiteY89" fmla="*/ 1866900 h 3581400"/>
              <a:gd name="connsiteX90" fmla="*/ 114300 w 3799255"/>
              <a:gd name="connsiteY90" fmla="*/ 1765300 h 3581400"/>
              <a:gd name="connsiteX91" fmla="*/ 127000 w 3799255"/>
              <a:gd name="connsiteY91" fmla="*/ 1727200 h 3581400"/>
              <a:gd name="connsiteX92" fmla="*/ 165100 w 3799255"/>
              <a:gd name="connsiteY92" fmla="*/ 1676400 h 3581400"/>
              <a:gd name="connsiteX93" fmla="*/ 190500 w 3799255"/>
              <a:gd name="connsiteY93" fmla="*/ 1638300 h 3581400"/>
              <a:gd name="connsiteX94" fmla="*/ 228600 w 3799255"/>
              <a:gd name="connsiteY94" fmla="*/ 1600200 h 3581400"/>
              <a:gd name="connsiteX95" fmla="*/ 254000 w 3799255"/>
              <a:gd name="connsiteY95" fmla="*/ 1562100 h 3581400"/>
              <a:gd name="connsiteX96" fmla="*/ 292100 w 3799255"/>
              <a:gd name="connsiteY96" fmla="*/ 1524000 h 3581400"/>
              <a:gd name="connsiteX97" fmla="*/ 368300 w 3799255"/>
              <a:gd name="connsiteY97" fmla="*/ 1346200 h 3581400"/>
              <a:gd name="connsiteX98" fmla="*/ 406400 w 3799255"/>
              <a:gd name="connsiteY98" fmla="*/ 1231900 h 3581400"/>
              <a:gd name="connsiteX99" fmla="*/ 419100 w 3799255"/>
              <a:gd name="connsiteY99" fmla="*/ 1193800 h 3581400"/>
              <a:gd name="connsiteX100" fmla="*/ 431800 w 3799255"/>
              <a:gd name="connsiteY100" fmla="*/ 1155700 h 3581400"/>
              <a:gd name="connsiteX101" fmla="*/ 457200 w 3799255"/>
              <a:gd name="connsiteY101" fmla="*/ 1117600 h 3581400"/>
              <a:gd name="connsiteX102" fmla="*/ 482600 w 3799255"/>
              <a:gd name="connsiteY102" fmla="*/ 1041400 h 3581400"/>
              <a:gd name="connsiteX103" fmla="*/ 508000 w 3799255"/>
              <a:gd name="connsiteY103" fmla="*/ 10033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99255" h="3581400">
                <a:moveTo>
                  <a:pt x="508000" y="1003300"/>
                </a:moveTo>
                <a:lnTo>
                  <a:pt x="508000" y="1003300"/>
                </a:lnTo>
                <a:cubicBezTo>
                  <a:pt x="533400" y="969433"/>
                  <a:pt x="556075" y="933340"/>
                  <a:pt x="584200" y="901700"/>
                </a:cubicBezTo>
                <a:cubicBezTo>
                  <a:pt x="715360" y="754145"/>
                  <a:pt x="681024" y="809070"/>
                  <a:pt x="800100" y="698500"/>
                </a:cubicBezTo>
                <a:cubicBezTo>
                  <a:pt x="830810" y="669984"/>
                  <a:pt x="860575" y="640394"/>
                  <a:pt x="889000" y="609600"/>
                </a:cubicBezTo>
                <a:cubicBezTo>
                  <a:pt x="911426" y="585305"/>
                  <a:pt x="928083" y="555694"/>
                  <a:pt x="952500" y="533400"/>
                </a:cubicBezTo>
                <a:cubicBezTo>
                  <a:pt x="1025751" y="466519"/>
                  <a:pt x="1106251" y="407986"/>
                  <a:pt x="1181100" y="342900"/>
                </a:cubicBezTo>
                <a:cubicBezTo>
                  <a:pt x="1203689" y="323258"/>
                  <a:pt x="1222072" y="299112"/>
                  <a:pt x="1244600" y="279400"/>
                </a:cubicBezTo>
                <a:cubicBezTo>
                  <a:pt x="1338396" y="197329"/>
                  <a:pt x="1211925" y="337475"/>
                  <a:pt x="1346200" y="203200"/>
                </a:cubicBezTo>
                <a:cubicBezTo>
                  <a:pt x="1356993" y="192407"/>
                  <a:pt x="1361829" y="176826"/>
                  <a:pt x="1371600" y="165100"/>
                </a:cubicBezTo>
                <a:cubicBezTo>
                  <a:pt x="1402158" y="128430"/>
                  <a:pt x="1410338" y="126575"/>
                  <a:pt x="1447800" y="101600"/>
                </a:cubicBezTo>
                <a:cubicBezTo>
                  <a:pt x="1452033" y="84667"/>
                  <a:pt x="1451840" y="65955"/>
                  <a:pt x="1460500" y="50800"/>
                </a:cubicBezTo>
                <a:cubicBezTo>
                  <a:pt x="1478417" y="19445"/>
                  <a:pt x="1496701" y="13650"/>
                  <a:pt x="1524000" y="0"/>
                </a:cubicBezTo>
                <a:lnTo>
                  <a:pt x="2895600" y="127000"/>
                </a:lnTo>
                <a:lnTo>
                  <a:pt x="3733800" y="977900"/>
                </a:lnTo>
                <a:lnTo>
                  <a:pt x="2692400" y="1193800"/>
                </a:lnTo>
                <a:cubicBezTo>
                  <a:pt x="2696633" y="1308100"/>
                  <a:pt x="2697492" y="1422575"/>
                  <a:pt x="2705100" y="1536700"/>
                </a:cubicBezTo>
                <a:cubicBezTo>
                  <a:pt x="2705990" y="1550057"/>
                  <a:pt x="2707850" y="1565845"/>
                  <a:pt x="2717800" y="1574800"/>
                </a:cubicBezTo>
                <a:cubicBezTo>
                  <a:pt x="2751836" y="1605432"/>
                  <a:pt x="2799721" y="1618621"/>
                  <a:pt x="2832100" y="1651000"/>
                </a:cubicBezTo>
                <a:cubicBezTo>
                  <a:pt x="2844800" y="1663700"/>
                  <a:pt x="2855256" y="1679137"/>
                  <a:pt x="2870200" y="1689100"/>
                </a:cubicBezTo>
                <a:cubicBezTo>
                  <a:pt x="2881339" y="1696526"/>
                  <a:pt x="2896326" y="1695813"/>
                  <a:pt x="2908300" y="1701800"/>
                </a:cubicBezTo>
                <a:cubicBezTo>
                  <a:pt x="2922722" y="1709011"/>
                  <a:pt x="2991447" y="1759547"/>
                  <a:pt x="2997200" y="1765300"/>
                </a:cubicBezTo>
                <a:cubicBezTo>
                  <a:pt x="3007993" y="1776093"/>
                  <a:pt x="3011807" y="1792607"/>
                  <a:pt x="3022600" y="1803400"/>
                </a:cubicBezTo>
                <a:cubicBezTo>
                  <a:pt x="3047159" y="1827959"/>
                  <a:pt x="3128855" y="1875704"/>
                  <a:pt x="3149600" y="1892300"/>
                </a:cubicBezTo>
                <a:cubicBezTo>
                  <a:pt x="3256578" y="1977883"/>
                  <a:pt x="3145151" y="1915476"/>
                  <a:pt x="3251200" y="1968500"/>
                </a:cubicBezTo>
                <a:cubicBezTo>
                  <a:pt x="3307616" y="2043722"/>
                  <a:pt x="3271688" y="2007559"/>
                  <a:pt x="3365500" y="2070100"/>
                </a:cubicBezTo>
                <a:lnTo>
                  <a:pt x="3403600" y="2095500"/>
                </a:lnTo>
                <a:cubicBezTo>
                  <a:pt x="3416300" y="2103967"/>
                  <a:pt x="3427220" y="2116073"/>
                  <a:pt x="3441700" y="2120900"/>
                </a:cubicBezTo>
                <a:cubicBezTo>
                  <a:pt x="3532380" y="2151127"/>
                  <a:pt x="3495623" y="2131448"/>
                  <a:pt x="3556000" y="2171700"/>
                </a:cubicBezTo>
                <a:cubicBezTo>
                  <a:pt x="3564467" y="2184400"/>
                  <a:pt x="3570607" y="2199007"/>
                  <a:pt x="3581400" y="2209800"/>
                </a:cubicBezTo>
                <a:cubicBezTo>
                  <a:pt x="3592193" y="2220593"/>
                  <a:pt x="3609965" y="2223281"/>
                  <a:pt x="3619500" y="2235200"/>
                </a:cubicBezTo>
                <a:cubicBezTo>
                  <a:pt x="3627863" y="2245653"/>
                  <a:pt x="3626927" y="2260995"/>
                  <a:pt x="3632200" y="2273300"/>
                </a:cubicBezTo>
                <a:cubicBezTo>
                  <a:pt x="3655631" y="2327973"/>
                  <a:pt x="3672286" y="2346129"/>
                  <a:pt x="3708400" y="2400300"/>
                </a:cubicBezTo>
                <a:lnTo>
                  <a:pt x="3759200" y="2476500"/>
                </a:lnTo>
                <a:lnTo>
                  <a:pt x="3784600" y="2514600"/>
                </a:lnTo>
                <a:cubicBezTo>
                  <a:pt x="3796510" y="2562239"/>
                  <a:pt x="3810549" y="2589702"/>
                  <a:pt x="3784600" y="2641600"/>
                </a:cubicBezTo>
                <a:cubicBezTo>
                  <a:pt x="3777774" y="2655252"/>
                  <a:pt x="3759752" y="2659427"/>
                  <a:pt x="3746500" y="2667000"/>
                </a:cubicBezTo>
                <a:cubicBezTo>
                  <a:pt x="3730062" y="2676393"/>
                  <a:pt x="3713101" y="2684942"/>
                  <a:pt x="3695700" y="2692400"/>
                </a:cubicBezTo>
                <a:cubicBezTo>
                  <a:pt x="3670193" y="2703332"/>
                  <a:pt x="3632579" y="2711355"/>
                  <a:pt x="3606800" y="2717800"/>
                </a:cubicBezTo>
                <a:cubicBezTo>
                  <a:pt x="3515656" y="2778563"/>
                  <a:pt x="3552186" y="2747014"/>
                  <a:pt x="3492500" y="2806700"/>
                </a:cubicBezTo>
                <a:cubicBezTo>
                  <a:pt x="3488267" y="2819400"/>
                  <a:pt x="3479800" y="2831413"/>
                  <a:pt x="3479800" y="2844800"/>
                </a:cubicBezTo>
                <a:cubicBezTo>
                  <a:pt x="3479800" y="2946089"/>
                  <a:pt x="3484814" y="3010459"/>
                  <a:pt x="3505200" y="3098800"/>
                </a:cubicBezTo>
                <a:cubicBezTo>
                  <a:pt x="3513050" y="3132815"/>
                  <a:pt x="3519561" y="3167282"/>
                  <a:pt x="3530600" y="3200400"/>
                </a:cubicBezTo>
                <a:lnTo>
                  <a:pt x="3556000" y="3276600"/>
                </a:lnTo>
                <a:cubicBezTo>
                  <a:pt x="3551767" y="3289300"/>
                  <a:pt x="3554193" y="3306919"/>
                  <a:pt x="3543300" y="3314700"/>
                </a:cubicBezTo>
                <a:cubicBezTo>
                  <a:pt x="3521513" y="3330262"/>
                  <a:pt x="3489377" y="3325248"/>
                  <a:pt x="3467100" y="3340100"/>
                </a:cubicBezTo>
                <a:cubicBezTo>
                  <a:pt x="3341216" y="3424022"/>
                  <a:pt x="3440619" y="3370094"/>
                  <a:pt x="3340100" y="3403600"/>
                </a:cubicBezTo>
                <a:cubicBezTo>
                  <a:pt x="3282360" y="3422847"/>
                  <a:pt x="3287546" y="3428324"/>
                  <a:pt x="3238500" y="3441700"/>
                </a:cubicBezTo>
                <a:cubicBezTo>
                  <a:pt x="3204821" y="3450885"/>
                  <a:pt x="3171131" y="3460254"/>
                  <a:pt x="3136900" y="3467100"/>
                </a:cubicBezTo>
                <a:cubicBezTo>
                  <a:pt x="3115733" y="3471333"/>
                  <a:pt x="3094341" y="3474565"/>
                  <a:pt x="3073400" y="3479800"/>
                </a:cubicBezTo>
                <a:cubicBezTo>
                  <a:pt x="3060413" y="3483047"/>
                  <a:pt x="3048172" y="3488822"/>
                  <a:pt x="3035300" y="3492500"/>
                </a:cubicBezTo>
                <a:cubicBezTo>
                  <a:pt x="3018517" y="3497295"/>
                  <a:pt x="3001283" y="3500405"/>
                  <a:pt x="2984500" y="3505200"/>
                </a:cubicBezTo>
                <a:cubicBezTo>
                  <a:pt x="2971628" y="3508878"/>
                  <a:pt x="2959468" y="3514996"/>
                  <a:pt x="2946400" y="3517900"/>
                </a:cubicBezTo>
                <a:cubicBezTo>
                  <a:pt x="2896207" y="3529054"/>
                  <a:pt x="2816660" y="3536892"/>
                  <a:pt x="2768600" y="3543300"/>
                </a:cubicBezTo>
                <a:cubicBezTo>
                  <a:pt x="2561073" y="3570970"/>
                  <a:pt x="2779187" y="3541536"/>
                  <a:pt x="2616200" y="3568700"/>
                </a:cubicBezTo>
                <a:cubicBezTo>
                  <a:pt x="2586673" y="3573621"/>
                  <a:pt x="2556933" y="3577167"/>
                  <a:pt x="2527300" y="3581400"/>
                </a:cubicBezTo>
                <a:cubicBezTo>
                  <a:pt x="2264833" y="3577167"/>
                  <a:pt x="2002160" y="3579940"/>
                  <a:pt x="1739900" y="3568700"/>
                </a:cubicBezTo>
                <a:cubicBezTo>
                  <a:pt x="1705023" y="3567205"/>
                  <a:pt x="1671418" y="3554339"/>
                  <a:pt x="1638300" y="3543300"/>
                </a:cubicBezTo>
                <a:cubicBezTo>
                  <a:pt x="1545541" y="3512380"/>
                  <a:pt x="1588075" y="3524394"/>
                  <a:pt x="1511300" y="3505200"/>
                </a:cubicBezTo>
                <a:cubicBezTo>
                  <a:pt x="1418475" y="3443317"/>
                  <a:pt x="1535191" y="3518852"/>
                  <a:pt x="1422400" y="3454400"/>
                </a:cubicBezTo>
                <a:cubicBezTo>
                  <a:pt x="1409148" y="3446827"/>
                  <a:pt x="1397000" y="3437467"/>
                  <a:pt x="1384300" y="3429000"/>
                </a:cubicBezTo>
                <a:cubicBezTo>
                  <a:pt x="1375833" y="3416300"/>
                  <a:pt x="1368671" y="3402626"/>
                  <a:pt x="1358900" y="3390900"/>
                </a:cubicBezTo>
                <a:cubicBezTo>
                  <a:pt x="1347402" y="3377102"/>
                  <a:pt x="1329522" y="3368500"/>
                  <a:pt x="1320800" y="3352800"/>
                </a:cubicBezTo>
                <a:cubicBezTo>
                  <a:pt x="1306746" y="3327502"/>
                  <a:pt x="1290899" y="3258595"/>
                  <a:pt x="1282700" y="3225800"/>
                </a:cubicBezTo>
                <a:cubicBezTo>
                  <a:pt x="1286933" y="3149600"/>
                  <a:pt x="1288491" y="3073204"/>
                  <a:pt x="1295400" y="2997200"/>
                </a:cubicBezTo>
                <a:cubicBezTo>
                  <a:pt x="1297945" y="2969201"/>
                  <a:pt x="1328118" y="2888141"/>
                  <a:pt x="1333500" y="2870200"/>
                </a:cubicBezTo>
                <a:cubicBezTo>
                  <a:pt x="1338516" y="2853482"/>
                  <a:pt x="1340071" y="2835743"/>
                  <a:pt x="1346200" y="2819400"/>
                </a:cubicBezTo>
                <a:cubicBezTo>
                  <a:pt x="1352847" y="2801673"/>
                  <a:pt x="1364142" y="2786001"/>
                  <a:pt x="1371600" y="2768600"/>
                </a:cubicBezTo>
                <a:cubicBezTo>
                  <a:pt x="1376873" y="2756295"/>
                  <a:pt x="1380067" y="2743200"/>
                  <a:pt x="1384300" y="2730500"/>
                </a:cubicBezTo>
                <a:cubicBezTo>
                  <a:pt x="1371600" y="2717800"/>
                  <a:pt x="1361144" y="2702363"/>
                  <a:pt x="1346200" y="2692400"/>
                </a:cubicBezTo>
                <a:cubicBezTo>
                  <a:pt x="1335061" y="2684974"/>
                  <a:pt x="1321271" y="2682095"/>
                  <a:pt x="1308100" y="2679700"/>
                </a:cubicBezTo>
                <a:cubicBezTo>
                  <a:pt x="1218018" y="2663322"/>
                  <a:pt x="1101325" y="2661410"/>
                  <a:pt x="1016000" y="2654300"/>
                </a:cubicBezTo>
                <a:cubicBezTo>
                  <a:pt x="732831" y="2630703"/>
                  <a:pt x="1097616" y="2654902"/>
                  <a:pt x="749300" y="2616200"/>
                </a:cubicBezTo>
                <a:cubicBezTo>
                  <a:pt x="694272" y="2610086"/>
                  <a:pt x="615806" y="2603468"/>
                  <a:pt x="558800" y="2590800"/>
                </a:cubicBezTo>
                <a:cubicBezTo>
                  <a:pt x="545732" y="2587896"/>
                  <a:pt x="533687" y="2581347"/>
                  <a:pt x="520700" y="2578100"/>
                </a:cubicBezTo>
                <a:cubicBezTo>
                  <a:pt x="435670" y="2556842"/>
                  <a:pt x="471819" y="2576328"/>
                  <a:pt x="381000" y="2540000"/>
                </a:cubicBezTo>
                <a:cubicBezTo>
                  <a:pt x="301294" y="2508118"/>
                  <a:pt x="339617" y="2520129"/>
                  <a:pt x="266700" y="2501900"/>
                </a:cubicBezTo>
                <a:cubicBezTo>
                  <a:pt x="254000" y="2493433"/>
                  <a:pt x="241852" y="2484073"/>
                  <a:pt x="228600" y="2476500"/>
                </a:cubicBezTo>
                <a:cubicBezTo>
                  <a:pt x="212162" y="2467107"/>
                  <a:pt x="193854" y="2461134"/>
                  <a:pt x="177800" y="2451100"/>
                </a:cubicBezTo>
                <a:cubicBezTo>
                  <a:pt x="101701" y="2403538"/>
                  <a:pt x="151242" y="2426852"/>
                  <a:pt x="88900" y="2374900"/>
                </a:cubicBezTo>
                <a:cubicBezTo>
                  <a:pt x="77174" y="2365129"/>
                  <a:pt x="63500" y="2357967"/>
                  <a:pt x="50800" y="2349500"/>
                </a:cubicBezTo>
                <a:cubicBezTo>
                  <a:pt x="46567" y="2336800"/>
                  <a:pt x="44087" y="2323374"/>
                  <a:pt x="38100" y="2311400"/>
                </a:cubicBezTo>
                <a:cubicBezTo>
                  <a:pt x="31274" y="2297748"/>
                  <a:pt x="18713" y="2287329"/>
                  <a:pt x="12700" y="2273300"/>
                </a:cubicBezTo>
                <a:cubicBezTo>
                  <a:pt x="5824" y="2257257"/>
                  <a:pt x="4233" y="2239433"/>
                  <a:pt x="0" y="2222500"/>
                </a:cubicBezTo>
                <a:cubicBezTo>
                  <a:pt x="4233" y="2184400"/>
                  <a:pt x="6871" y="2146089"/>
                  <a:pt x="12700" y="2108200"/>
                </a:cubicBezTo>
                <a:cubicBezTo>
                  <a:pt x="15354" y="2090948"/>
                  <a:pt x="21614" y="2074439"/>
                  <a:pt x="25400" y="2057400"/>
                </a:cubicBezTo>
                <a:cubicBezTo>
                  <a:pt x="30083" y="2036328"/>
                  <a:pt x="32865" y="2014841"/>
                  <a:pt x="38100" y="1993900"/>
                </a:cubicBezTo>
                <a:cubicBezTo>
                  <a:pt x="41347" y="1980913"/>
                  <a:pt x="47122" y="1968672"/>
                  <a:pt x="50800" y="1955800"/>
                </a:cubicBezTo>
                <a:cubicBezTo>
                  <a:pt x="55595" y="1939017"/>
                  <a:pt x="58705" y="1921783"/>
                  <a:pt x="63500" y="1905000"/>
                </a:cubicBezTo>
                <a:cubicBezTo>
                  <a:pt x="67178" y="1892128"/>
                  <a:pt x="72522" y="1879772"/>
                  <a:pt x="76200" y="1866900"/>
                </a:cubicBezTo>
                <a:cubicBezTo>
                  <a:pt x="109649" y="1749827"/>
                  <a:pt x="63569" y="1883673"/>
                  <a:pt x="114300" y="1765300"/>
                </a:cubicBezTo>
                <a:cubicBezTo>
                  <a:pt x="119573" y="1752995"/>
                  <a:pt x="120358" y="1738823"/>
                  <a:pt x="127000" y="1727200"/>
                </a:cubicBezTo>
                <a:cubicBezTo>
                  <a:pt x="137502" y="1708822"/>
                  <a:pt x="152797" y="1693624"/>
                  <a:pt x="165100" y="1676400"/>
                </a:cubicBezTo>
                <a:cubicBezTo>
                  <a:pt x="173972" y="1663980"/>
                  <a:pt x="180729" y="1650026"/>
                  <a:pt x="190500" y="1638300"/>
                </a:cubicBezTo>
                <a:cubicBezTo>
                  <a:pt x="201998" y="1624502"/>
                  <a:pt x="217102" y="1613998"/>
                  <a:pt x="228600" y="1600200"/>
                </a:cubicBezTo>
                <a:cubicBezTo>
                  <a:pt x="238371" y="1588474"/>
                  <a:pt x="244229" y="1573826"/>
                  <a:pt x="254000" y="1562100"/>
                </a:cubicBezTo>
                <a:cubicBezTo>
                  <a:pt x="265498" y="1548302"/>
                  <a:pt x="282457" y="1539153"/>
                  <a:pt x="292100" y="1524000"/>
                </a:cubicBezTo>
                <a:cubicBezTo>
                  <a:pt x="336042" y="1454949"/>
                  <a:pt x="344243" y="1418372"/>
                  <a:pt x="368300" y="1346200"/>
                </a:cubicBezTo>
                <a:lnTo>
                  <a:pt x="406400" y="1231900"/>
                </a:lnTo>
                <a:lnTo>
                  <a:pt x="419100" y="1193800"/>
                </a:lnTo>
                <a:cubicBezTo>
                  <a:pt x="423333" y="1181100"/>
                  <a:pt x="424374" y="1166839"/>
                  <a:pt x="431800" y="1155700"/>
                </a:cubicBezTo>
                <a:cubicBezTo>
                  <a:pt x="440267" y="1143000"/>
                  <a:pt x="451001" y="1131548"/>
                  <a:pt x="457200" y="1117600"/>
                </a:cubicBezTo>
                <a:cubicBezTo>
                  <a:pt x="468074" y="1093134"/>
                  <a:pt x="460323" y="1056252"/>
                  <a:pt x="482600" y="1041400"/>
                </a:cubicBezTo>
                <a:cubicBezTo>
                  <a:pt x="524222" y="1013652"/>
                  <a:pt x="503767" y="1009650"/>
                  <a:pt x="508000" y="10033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837D1A-43B8-B41D-EFA1-15A3F3008599}"/>
                  </a:ext>
                </a:extLst>
              </p:cNvPr>
              <p:cNvSpPr txBox="1"/>
              <p:nvPr/>
            </p:nvSpPr>
            <p:spPr>
              <a:xfrm>
                <a:off x="8051800" y="2967335"/>
                <a:ext cx="39243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Privacy</a:t>
                </a:r>
                <a:r>
                  <a:rPr lang="en-US" dirty="0"/>
                  <a:t>: If the honest prover is located in region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 view of the verifiers can be efficiently simulated at each step of the protocol.</a:t>
                </a:r>
              </a:p>
              <a:p>
                <a:endParaRPr lang="en-US" b="1" dirty="0"/>
              </a:p>
              <a:p>
                <a:r>
                  <a:rPr lang="en-US" i="1" dirty="0"/>
                  <a:t>Analogous to quantum ZK.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837D1A-43B8-B41D-EFA1-15A3F3008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2967335"/>
                <a:ext cx="3924300" cy="1754326"/>
              </a:xfrm>
              <a:prstGeom prst="rect">
                <a:avLst/>
              </a:prstGeom>
              <a:blipFill>
                <a:blip r:embed="rId4"/>
                <a:stretch>
                  <a:fillRect l="-1613" t="-1439" r="-1613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A94ED43-D8C7-D92A-17E0-BBEA80240314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2657728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F58188F-251F-FA56-003B-9A266F2FCC44}"/>
              </a:ext>
            </a:extLst>
          </p:cNvPr>
          <p:cNvCxnSpPr>
            <a:cxnSpLocks/>
          </p:cNvCxnSpPr>
          <p:nvPr/>
        </p:nvCxnSpPr>
        <p:spPr>
          <a:xfrm flipV="1">
            <a:off x="6467200" y="1950222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E4C754-3C2C-A762-3495-F37006FBD505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077574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D016B2-E0E9-64F1-5094-1ECA507468AB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545386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4A5912-3D54-081D-2585-4CD446D5D605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965232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32AFFA-1010-C610-1FB7-9F47A3B7C123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4499675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1A4328-3891-C723-2584-30C703A330CD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4919521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4488F-07CC-C0A7-88F8-09CEC4B55DDB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1794740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FED7C0-51E4-B88F-DF11-8A92A47DBC13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2214586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814F47-E6C9-FE22-CADE-99A892A6E0B9}"/>
              </a:ext>
            </a:extLst>
          </p:cNvPr>
          <p:cNvCxnSpPr>
            <a:cxnSpLocks/>
          </p:cNvCxnSpPr>
          <p:nvPr/>
        </p:nvCxnSpPr>
        <p:spPr>
          <a:xfrm flipV="1">
            <a:off x="6467200" y="239281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708C49-7490-B880-9F2D-445BFD651A43}"/>
              </a:ext>
            </a:extLst>
          </p:cNvPr>
          <p:cNvCxnSpPr>
            <a:cxnSpLocks/>
          </p:cNvCxnSpPr>
          <p:nvPr/>
        </p:nvCxnSpPr>
        <p:spPr>
          <a:xfrm flipV="1">
            <a:off x="6467200" y="286281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0EA5D9-814D-2039-3D15-A820FE675086}"/>
              </a:ext>
            </a:extLst>
          </p:cNvPr>
          <p:cNvCxnSpPr>
            <a:cxnSpLocks/>
          </p:cNvCxnSpPr>
          <p:nvPr/>
        </p:nvCxnSpPr>
        <p:spPr>
          <a:xfrm flipV="1">
            <a:off x="6467200" y="3305406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904B03-7249-2A71-4B6C-AEBC8917A3B4}"/>
              </a:ext>
            </a:extLst>
          </p:cNvPr>
          <p:cNvCxnSpPr>
            <a:cxnSpLocks/>
          </p:cNvCxnSpPr>
          <p:nvPr/>
        </p:nvCxnSpPr>
        <p:spPr>
          <a:xfrm flipV="1">
            <a:off x="6467200" y="3866225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1BE5A8-CB5E-B07C-4F66-B1D5F3C0E3EE}"/>
              </a:ext>
            </a:extLst>
          </p:cNvPr>
          <p:cNvCxnSpPr>
            <a:cxnSpLocks/>
          </p:cNvCxnSpPr>
          <p:nvPr/>
        </p:nvCxnSpPr>
        <p:spPr>
          <a:xfrm flipV="1">
            <a:off x="6467200" y="4308817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F4769D-783B-47FD-83E0-72D03660C473}"/>
              </a:ext>
            </a:extLst>
          </p:cNvPr>
          <p:cNvCxnSpPr>
            <a:cxnSpLocks/>
          </p:cNvCxnSpPr>
          <p:nvPr/>
        </p:nvCxnSpPr>
        <p:spPr>
          <a:xfrm flipV="1">
            <a:off x="6467200" y="4871352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19CFAFF-1824-B09D-8A9F-152001542200}"/>
              </a:ext>
            </a:extLst>
          </p:cNvPr>
          <p:cNvCxnSpPr>
            <a:cxnSpLocks/>
          </p:cNvCxnSpPr>
          <p:nvPr/>
        </p:nvCxnSpPr>
        <p:spPr>
          <a:xfrm flipV="1">
            <a:off x="6467200" y="531394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79FEFAA-2187-DFE1-30AA-AF6BC4269F3C}"/>
              </a:ext>
            </a:extLst>
          </p:cNvPr>
          <p:cNvCxnSpPr>
            <a:cxnSpLocks/>
          </p:cNvCxnSpPr>
          <p:nvPr/>
        </p:nvCxnSpPr>
        <p:spPr>
          <a:xfrm flipV="1">
            <a:off x="2890050" y="1820267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27876B-46EE-1941-6A39-07C780F71784}"/>
              </a:ext>
            </a:extLst>
          </p:cNvPr>
          <p:cNvCxnSpPr>
            <a:cxnSpLocks/>
          </p:cNvCxnSpPr>
          <p:nvPr/>
        </p:nvCxnSpPr>
        <p:spPr>
          <a:xfrm flipV="1">
            <a:off x="2890050" y="226285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C4C251-B1E6-4C4D-28B1-F5F0863680B3}"/>
              </a:ext>
            </a:extLst>
          </p:cNvPr>
          <p:cNvCxnSpPr>
            <a:cxnSpLocks/>
          </p:cNvCxnSpPr>
          <p:nvPr/>
        </p:nvCxnSpPr>
        <p:spPr>
          <a:xfrm flipV="1">
            <a:off x="2890050" y="273285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1FCB1A-6B0C-D840-D944-7ED949F3FC1D}"/>
              </a:ext>
            </a:extLst>
          </p:cNvPr>
          <p:cNvCxnSpPr>
            <a:cxnSpLocks/>
          </p:cNvCxnSpPr>
          <p:nvPr/>
        </p:nvCxnSpPr>
        <p:spPr>
          <a:xfrm flipV="1">
            <a:off x="2890050" y="3175451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3913C28-80AD-01AC-8438-41617B9689D9}"/>
              </a:ext>
            </a:extLst>
          </p:cNvPr>
          <p:cNvCxnSpPr>
            <a:cxnSpLocks/>
          </p:cNvCxnSpPr>
          <p:nvPr/>
        </p:nvCxnSpPr>
        <p:spPr>
          <a:xfrm flipV="1">
            <a:off x="2890050" y="3736270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2F83A81-66A9-0FF4-DE57-F4C8406BDB23}"/>
              </a:ext>
            </a:extLst>
          </p:cNvPr>
          <p:cNvCxnSpPr>
            <a:cxnSpLocks/>
          </p:cNvCxnSpPr>
          <p:nvPr/>
        </p:nvCxnSpPr>
        <p:spPr>
          <a:xfrm flipV="1">
            <a:off x="2890050" y="4178862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DA564D6-7E74-0C17-4304-2D1C14A4DB6B}"/>
              </a:ext>
            </a:extLst>
          </p:cNvPr>
          <p:cNvCxnSpPr>
            <a:cxnSpLocks/>
          </p:cNvCxnSpPr>
          <p:nvPr/>
        </p:nvCxnSpPr>
        <p:spPr>
          <a:xfrm flipV="1">
            <a:off x="2890050" y="4741397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96C8CAA-764F-D5A6-7319-A997E2DA9820}"/>
              </a:ext>
            </a:extLst>
          </p:cNvPr>
          <p:cNvCxnSpPr>
            <a:cxnSpLocks/>
          </p:cNvCxnSpPr>
          <p:nvPr/>
        </p:nvCxnSpPr>
        <p:spPr>
          <a:xfrm flipV="1">
            <a:off x="2890050" y="518398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5D4A6F-22F5-A0B5-C12A-E5E518D97BF5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2839391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6BA4F6-B12A-38C7-C4F9-C852C97A74A8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3259237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C9BE62F-FF2F-7FA1-8EB3-E0CB647344E0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3727049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DC6D2B1-671E-C441-A6CD-DF47406FAABA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4146895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28BF83F-9C95-1F31-C52B-09BDA7A40ED2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4681338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FDA0B40-33ED-9997-C226-9E844A6E3339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5101184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61DF2F-DF62-6B40-B5B1-8413CFDEB0D7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1976403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9B29B27-5BF9-D2A2-3C52-51974108EA80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2396249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7E6E11B2-FE05-758E-3817-0E572B64BF8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520000" y="2911334"/>
            <a:ext cx="601165" cy="6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2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9725B-97D7-FE0B-770E-6AC267CC9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8FEC-5B62-3531-F440-2EED924C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1B3C3F-407C-D7C6-7FB4-14AC6A18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7198D22-6CCD-4F49-F69F-D39E5F8D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F14761-14DD-CAE0-87D5-A3FF885FDB67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B80020-D8C1-24FD-A018-A91032512E91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582F4A-930F-92DB-9C0A-D4DCF00F8124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5D89CD88-C2D2-EC2E-DB7D-E32DCFFE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3C13D290-C69E-B1D9-08A7-A8EAC4AE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6D076-BF8A-B260-5499-B5D79298FB3A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39000D-66F4-190C-F33F-75CF2794AE93}"/>
                  </a:ext>
                </a:extLst>
              </p:cNvPr>
              <p:cNvSpPr txBox="1"/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 A zero-knowledge position verification protocol for a spacetime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satisfies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39000D-66F4-190C-F33F-75CF2794A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blipFill>
                <a:blip r:embed="rId3"/>
                <a:stretch>
                  <a:fillRect l="-1613"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C76E2B2F-70A2-793C-0ABA-09E92E46CA2B}"/>
              </a:ext>
            </a:extLst>
          </p:cNvPr>
          <p:cNvSpPr/>
          <p:nvPr/>
        </p:nvSpPr>
        <p:spPr>
          <a:xfrm>
            <a:off x="2628900" y="2273300"/>
            <a:ext cx="3799255" cy="3581400"/>
          </a:xfrm>
          <a:custGeom>
            <a:avLst/>
            <a:gdLst>
              <a:gd name="connsiteX0" fmla="*/ 508000 w 3799255"/>
              <a:gd name="connsiteY0" fmla="*/ 1003300 h 3581400"/>
              <a:gd name="connsiteX1" fmla="*/ 508000 w 3799255"/>
              <a:gd name="connsiteY1" fmla="*/ 1003300 h 3581400"/>
              <a:gd name="connsiteX2" fmla="*/ 584200 w 3799255"/>
              <a:gd name="connsiteY2" fmla="*/ 901700 h 3581400"/>
              <a:gd name="connsiteX3" fmla="*/ 800100 w 3799255"/>
              <a:gd name="connsiteY3" fmla="*/ 698500 h 3581400"/>
              <a:gd name="connsiteX4" fmla="*/ 889000 w 3799255"/>
              <a:gd name="connsiteY4" fmla="*/ 609600 h 3581400"/>
              <a:gd name="connsiteX5" fmla="*/ 952500 w 3799255"/>
              <a:gd name="connsiteY5" fmla="*/ 533400 h 3581400"/>
              <a:gd name="connsiteX6" fmla="*/ 1181100 w 3799255"/>
              <a:gd name="connsiteY6" fmla="*/ 342900 h 3581400"/>
              <a:gd name="connsiteX7" fmla="*/ 1244600 w 3799255"/>
              <a:gd name="connsiteY7" fmla="*/ 279400 h 3581400"/>
              <a:gd name="connsiteX8" fmla="*/ 1346200 w 3799255"/>
              <a:gd name="connsiteY8" fmla="*/ 203200 h 3581400"/>
              <a:gd name="connsiteX9" fmla="*/ 1371600 w 3799255"/>
              <a:gd name="connsiteY9" fmla="*/ 165100 h 3581400"/>
              <a:gd name="connsiteX10" fmla="*/ 1447800 w 3799255"/>
              <a:gd name="connsiteY10" fmla="*/ 101600 h 3581400"/>
              <a:gd name="connsiteX11" fmla="*/ 1460500 w 3799255"/>
              <a:gd name="connsiteY11" fmla="*/ 50800 h 3581400"/>
              <a:gd name="connsiteX12" fmla="*/ 1524000 w 3799255"/>
              <a:gd name="connsiteY12" fmla="*/ 0 h 3581400"/>
              <a:gd name="connsiteX13" fmla="*/ 2895600 w 3799255"/>
              <a:gd name="connsiteY13" fmla="*/ 127000 h 3581400"/>
              <a:gd name="connsiteX14" fmla="*/ 3733800 w 3799255"/>
              <a:gd name="connsiteY14" fmla="*/ 977900 h 3581400"/>
              <a:gd name="connsiteX15" fmla="*/ 2692400 w 3799255"/>
              <a:gd name="connsiteY15" fmla="*/ 1193800 h 3581400"/>
              <a:gd name="connsiteX16" fmla="*/ 2705100 w 3799255"/>
              <a:gd name="connsiteY16" fmla="*/ 1536700 h 3581400"/>
              <a:gd name="connsiteX17" fmla="*/ 2717800 w 3799255"/>
              <a:gd name="connsiteY17" fmla="*/ 1574800 h 3581400"/>
              <a:gd name="connsiteX18" fmla="*/ 2832100 w 3799255"/>
              <a:gd name="connsiteY18" fmla="*/ 1651000 h 3581400"/>
              <a:gd name="connsiteX19" fmla="*/ 2870200 w 3799255"/>
              <a:gd name="connsiteY19" fmla="*/ 1689100 h 3581400"/>
              <a:gd name="connsiteX20" fmla="*/ 2908300 w 3799255"/>
              <a:gd name="connsiteY20" fmla="*/ 1701800 h 3581400"/>
              <a:gd name="connsiteX21" fmla="*/ 2997200 w 3799255"/>
              <a:gd name="connsiteY21" fmla="*/ 1765300 h 3581400"/>
              <a:gd name="connsiteX22" fmla="*/ 3022600 w 3799255"/>
              <a:gd name="connsiteY22" fmla="*/ 1803400 h 3581400"/>
              <a:gd name="connsiteX23" fmla="*/ 3149600 w 3799255"/>
              <a:gd name="connsiteY23" fmla="*/ 1892300 h 3581400"/>
              <a:gd name="connsiteX24" fmla="*/ 3251200 w 3799255"/>
              <a:gd name="connsiteY24" fmla="*/ 1968500 h 3581400"/>
              <a:gd name="connsiteX25" fmla="*/ 3365500 w 3799255"/>
              <a:gd name="connsiteY25" fmla="*/ 2070100 h 3581400"/>
              <a:gd name="connsiteX26" fmla="*/ 3403600 w 3799255"/>
              <a:gd name="connsiteY26" fmla="*/ 2095500 h 3581400"/>
              <a:gd name="connsiteX27" fmla="*/ 3441700 w 3799255"/>
              <a:gd name="connsiteY27" fmla="*/ 2120900 h 3581400"/>
              <a:gd name="connsiteX28" fmla="*/ 3556000 w 3799255"/>
              <a:gd name="connsiteY28" fmla="*/ 2171700 h 3581400"/>
              <a:gd name="connsiteX29" fmla="*/ 3581400 w 3799255"/>
              <a:gd name="connsiteY29" fmla="*/ 2209800 h 3581400"/>
              <a:gd name="connsiteX30" fmla="*/ 3619500 w 3799255"/>
              <a:gd name="connsiteY30" fmla="*/ 2235200 h 3581400"/>
              <a:gd name="connsiteX31" fmla="*/ 3632200 w 3799255"/>
              <a:gd name="connsiteY31" fmla="*/ 2273300 h 3581400"/>
              <a:gd name="connsiteX32" fmla="*/ 3708400 w 3799255"/>
              <a:gd name="connsiteY32" fmla="*/ 2400300 h 3581400"/>
              <a:gd name="connsiteX33" fmla="*/ 3759200 w 3799255"/>
              <a:gd name="connsiteY33" fmla="*/ 2476500 h 3581400"/>
              <a:gd name="connsiteX34" fmla="*/ 3784600 w 3799255"/>
              <a:gd name="connsiteY34" fmla="*/ 2514600 h 3581400"/>
              <a:gd name="connsiteX35" fmla="*/ 3784600 w 3799255"/>
              <a:gd name="connsiteY35" fmla="*/ 2641600 h 3581400"/>
              <a:gd name="connsiteX36" fmla="*/ 3746500 w 3799255"/>
              <a:gd name="connsiteY36" fmla="*/ 2667000 h 3581400"/>
              <a:gd name="connsiteX37" fmla="*/ 3695700 w 3799255"/>
              <a:gd name="connsiteY37" fmla="*/ 2692400 h 3581400"/>
              <a:gd name="connsiteX38" fmla="*/ 3606800 w 3799255"/>
              <a:gd name="connsiteY38" fmla="*/ 2717800 h 3581400"/>
              <a:gd name="connsiteX39" fmla="*/ 3492500 w 3799255"/>
              <a:gd name="connsiteY39" fmla="*/ 2806700 h 3581400"/>
              <a:gd name="connsiteX40" fmla="*/ 3479800 w 3799255"/>
              <a:gd name="connsiteY40" fmla="*/ 2844800 h 3581400"/>
              <a:gd name="connsiteX41" fmla="*/ 3505200 w 3799255"/>
              <a:gd name="connsiteY41" fmla="*/ 3098800 h 3581400"/>
              <a:gd name="connsiteX42" fmla="*/ 3530600 w 3799255"/>
              <a:gd name="connsiteY42" fmla="*/ 3200400 h 3581400"/>
              <a:gd name="connsiteX43" fmla="*/ 3556000 w 3799255"/>
              <a:gd name="connsiteY43" fmla="*/ 3276600 h 3581400"/>
              <a:gd name="connsiteX44" fmla="*/ 3543300 w 3799255"/>
              <a:gd name="connsiteY44" fmla="*/ 3314700 h 3581400"/>
              <a:gd name="connsiteX45" fmla="*/ 3467100 w 3799255"/>
              <a:gd name="connsiteY45" fmla="*/ 3340100 h 3581400"/>
              <a:gd name="connsiteX46" fmla="*/ 3340100 w 3799255"/>
              <a:gd name="connsiteY46" fmla="*/ 3403600 h 3581400"/>
              <a:gd name="connsiteX47" fmla="*/ 3238500 w 3799255"/>
              <a:gd name="connsiteY47" fmla="*/ 3441700 h 3581400"/>
              <a:gd name="connsiteX48" fmla="*/ 3136900 w 3799255"/>
              <a:gd name="connsiteY48" fmla="*/ 3467100 h 3581400"/>
              <a:gd name="connsiteX49" fmla="*/ 3073400 w 3799255"/>
              <a:gd name="connsiteY49" fmla="*/ 3479800 h 3581400"/>
              <a:gd name="connsiteX50" fmla="*/ 3035300 w 3799255"/>
              <a:gd name="connsiteY50" fmla="*/ 3492500 h 3581400"/>
              <a:gd name="connsiteX51" fmla="*/ 2984500 w 3799255"/>
              <a:gd name="connsiteY51" fmla="*/ 3505200 h 3581400"/>
              <a:gd name="connsiteX52" fmla="*/ 2946400 w 3799255"/>
              <a:gd name="connsiteY52" fmla="*/ 3517900 h 3581400"/>
              <a:gd name="connsiteX53" fmla="*/ 2768600 w 3799255"/>
              <a:gd name="connsiteY53" fmla="*/ 3543300 h 3581400"/>
              <a:gd name="connsiteX54" fmla="*/ 2616200 w 3799255"/>
              <a:gd name="connsiteY54" fmla="*/ 3568700 h 3581400"/>
              <a:gd name="connsiteX55" fmla="*/ 2527300 w 3799255"/>
              <a:gd name="connsiteY55" fmla="*/ 3581400 h 3581400"/>
              <a:gd name="connsiteX56" fmla="*/ 1739900 w 3799255"/>
              <a:gd name="connsiteY56" fmla="*/ 3568700 h 3581400"/>
              <a:gd name="connsiteX57" fmla="*/ 1638300 w 3799255"/>
              <a:gd name="connsiteY57" fmla="*/ 3543300 h 3581400"/>
              <a:gd name="connsiteX58" fmla="*/ 1511300 w 3799255"/>
              <a:gd name="connsiteY58" fmla="*/ 3505200 h 3581400"/>
              <a:gd name="connsiteX59" fmla="*/ 1422400 w 3799255"/>
              <a:gd name="connsiteY59" fmla="*/ 3454400 h 3581400"/>
              <a:gd name="connsiteX60" fmla="*/ 1384300 w 3799255"/>
              <a:gd name="connsiteY60" fmla="*/ 3429000 h 3581400"/>
              <a:gd name="connsiteX61" fmla="*/ 1358900 w 3799255"/>
              <a:gd name="connsiteY61" fmla="*/ 3390900 h 3581400"/>
              <a:gd name="connsiteX62" fmla="*/ 1320800 w 3799255"/>
              <a:gd name="connsiteY62" fmla="*/ 3352800 h 3581400"/>
              <a:gd name="connsiteX63" fmla="*/ 1282700 w 3799255"/>
              <a:gd name="connsiteY63" fmla="*/ 3225800 h 3581400"/>
              <a:gd name="connsiteX64" fmla="*/ 1295400 w 3799255"/>
              <a:gd name="connsiteY64" fmla="*/ 2997200 h 3581400"/>
              <a:gd name="connsiteX65" fmla="*/ 1333500 w 3799255"/>
              <a:gd name="connsiteY65" fmla="*/ 2870200 h 3581400"/>
              <a:gd name="connsiteX66" fmla="*/ 1346200 w 3799255"/>
              <a:gd name="connsiteY66" fmla="*/ 2819400 h 3581400"/>
              <a:gd name="connsiteX67" fmla="*/ 1371600 w 3799255"/>
              <a:gd name="connsiteY67" fmla="*/ 2768600 h 3581400"/>
              <a:gd name="connsiteX68" fmla="*/ 1384300 w 3799255"/>
              <a:gd name="connsiteY68" fmla="*/ 2730500 h 3581400"/>
              <a:gd name="connsiteX69" fmla="*/ 1346200 w 3799255"/>
              <a:gd name="connsiteY69" fmla="*/ 2692400 h 3581400"/>
              <a:gd name="connsiteX70" fmla="*/ 1308100 w 3799255"/>
              <a:gd name="connsiteY70" fmla="*/ 2679700 h 3581400"/>
              <a:gd name="connsiteX71" fmla="*/ 1016000 w 3799255"/>
              <a:gd name="connsiteY71" fmla="*/ 2654300 h 3581400"/>
              <a:gd name="connsiteX72" fmla="*/ 749300 w 3799255"/>
              <a:gd name="connsiteY72" fmla="*/ 2616200 h 3581400"/>
              <a:gd name="connsiteX73" fmla="*/ 558800 w 3799255"/>
              <a:gd name="connsiteY73" fmla="*/ 2590800 h 3581400"/>
              <a:gd name="connsiteX74" fmla="*/ 520700 w 3799255"/>
              <a:gd name="connsiteY74" fmla="*/ 2578100 h 3581400"/>
              <a:gd name="connsiteX75" fmla="*/ 381000 w 3799255"/>
              <a:gd name="connsiteY75" fmla="*/ 2540000 h 3581400"/>
              <a:gd name="connsiteX76" fmla="*/ 266700 w 3799255"/>
              <a:gd name="connsiteY76" fmla="*/ 2501900 h 3581400"/>
              <a:gd name="connsiteX77" fmla="*/ 228600 w 3799255"/>
              <a:gd name="connsiteY77" fmla="*/ 2476500 h 3581400"/>
              <a:gd name="connsiteX78" fmla="*/ 177800 w 3799255"/>
              <a:gd name="connsiteY78" fmla="*/ 2451100 h 3581400"/>
              <a:gd name="connsiteX79" fmla="*/ 88900 w 3799255"/>
              <a:gd name="connsiteY79" fmla="*/ 2374900 h 3581400"/>
              <a:gd name="connsiteX80" fmla="*/ 50800 w 3799255"/>
              <a:gd name="connsiteY80" fmla="*/ 2349500 h 3581400"/>
              <a:gd name="connsiteX81" fmla="*/ 38100 w 3799255"/>
              <a:gd name="connsiteY81" fmla="*/ 2311400 h 3581400"/>
              <a:gd name="connsiteX82" fmla="*/ 12700 w 3799255"/>
              <a:gd name="connsiteY82" fmla="*/ 2273300 h 3581400"/>
              <a:gd name="connsiteX83" fmla="*/ 0 w 3799255"/>
              <a:gd name="connsiteY83" fmla="*/ 2222500 h 3581400"/>
              <a:gd name="connsiteX84" fmla="*/ 12700 w 3799255"/>
              <a:gd name="connsiteY84" fmla="*/ 2108200 h 3581400"/>
              <a:gd name="connsiteX85" fmla="*/ 25400 w 3799255"/>
              <a:gd name="connsiteY85" fmla="*/ 2057400 h 3581400"/>
              <a:gd name="connsiteX86" fmla="*/ 38100 w 3799255"/>
              <a:gd name="connsiteY86" fmla="*/ 1993900 h 3581400"/>
              <a:gd name="connsiteX87" fmla="*/ 50800 w 3799255"/>
              <a:gd name="connsiteY87" fmla="*/ 1955800 h 3581400"/>
              <a:gd name="connsiteX88" fmla="*/ 63500 w 3799255"/>
              <a:gd name="connsiteY88" fmla="*/ 1905000 h 3581400"/>
              <a:gd name="connsiteX89" fmla="*/ 76200 w 3799255"/>
              <a:gd name="connsiteY89" fmla="*/ 1866900 h 3581400"/>
              <a:gd name="connsiteX90" fmla="*/ 114300 w 3799255"/>
              <a:gd name="connsiteY90" fmla="*/ 1765300 h 3581400"/>
              <a:gd name="connsiteX91" fmla="*/ 127000 w 3799255"/>
              <a:gd name="connsiteY91" fmla="*/ 1727200 h 3581400"/>
              <a:gd name="connsiteX92" fmla="*/ 165100 w 3799255"/>
              <a:gd name="connsiteY92" fmla="*/ 1676400 h 3581400"/>
              <a:gd name="connsiteX93" fmla="*/ 190500 w 3799255"/>
              <a:gd name="connsiteY93" fmla="*/ 1638300 h 3581400"/>
              <a:gd name="connsiteX94" fmla="*/ 228600 w 3799255"/>
              <a:gd name="connsiteY94" fmla="*/ 1600200 h 3581400"/>
              <a:gd name="connsiteX95" fmla="*/ 254000 w 3799255"/>
              <a:gd name="connsiteY95" fmla="*/ 1562100 h 3581400"/>
              <a:gd name="connsiteX96" fmla="*/ 292100 w 3799255"/>
              <a:gd name="connsiteY96" fmla="*/ 1524000 h 3581400"/>
              <a:gd name="connsiteX97" fmla="*/ 368300 w 3799255"/>
              <a:gd name="connsiteY97" fmla="*/ 1346200 h 3581400"/>
              <a:gd name="connsiteX98" fmla="*/ 406400 w 3799255"/>
              <a:gd name="connsiteY98" fmla="*/ 1231900 h 3581400"/>
              <a:gd name="connsiteX99" fmla="*/ 419100 w 3799255"/>
              <a:gd name="connsiteY99" fmla="*/ 1193800 h 3581400"/>
              <a:gd name="connsiteX100" fmla="*/ 431800 w 3799255"/>
              <a:gd name="connsiteY100" fmla="*/ 1155700 h 3581400"/>
              <a:gd name="connsiteX101" fmla="*/ 457200 w 3799255"/>
              <a:gd name="connsiteY101" fmla="*/ 1117600 h 3581400"/>
              <a:gd name="connsiteX102" fmla="*/ 482600 w 3799255"/>
              <a:gd name="connsiteY102" fmla="*/ 1041400 h 3581400"/>
              <a:gd name="connsiteX103" fmla="*/ 508000 w 3799255"/>
              <a:gd name="connsiteY103" fmla="*/ 10033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99255" h="3581400">
                <a:moveTo>
                  <a:pt x="508000" y="1003300"/>
                </a:moveTo>
                <a:lnTo>
                  <a:pt x="508000" y="1003300"/>
                </a:lnTo>
                <a:cubicBezTo>
                  <a:pt x="533400" y="969433"/>
                  <a:pt x="556075" y="933340"/>
                  <a:pt x="584200" y="901700"/>
                </a:cubicBezTo>
                <a:cubicBezTo>
                  <a:pt x="715360" y="754145"/>
                  <a:pt x="681024" y="809070"/>
                  <a:pt x="800100" y="698500"/>
                </a:cubicBezTo>
                <a:cubicBezTo>
                  <a:pt x="830810" y="669984"/>
                  <a:pt x="860575" y="640394"/>
                  <a:pt x="889000" y="609600"/>
                </a:cubicBezTo>
                <a:cubicBezTo>
                  <a:pt x="911426" y="585305"/>
                  <a:pt x="928083" y="555694"/>
                  <a:pt x="952500" y="533400"/>
                </a:cubicBezTo>
                <a:cubicBezTo>
                  <a:pt x="1025751" y="466519"/>
                  <a:pt x="1106251" y="407986"/>
                  <a:pt x="1181100" y="342900"/>
                </a:cubicBezTo>
                <a:cubicBezTo>
                  <a:pt x="1203689" y="323258"/>
                  <a:pt x="1222072" y="299112"/>
                  <a:pt x="1244600" y="279400"/>
                </a:cubicBezTo>
                <a:cubicBezTo>
                  <a:pt x="1338396" y="197329"/>
                  <a:pt x="1211925" y="337475"/>
                  <a:pt x="1346200" y="203200"/>
                </a:cubicBezTo>
                <a:cubicBezTo>
                  <a:pt x="1356993" y="192407"/>
                  <a:pt x="1361829" y="176826"/>
                  <a:pt x="1371600" y="165100"/>
                </a:cubicBezTo>
                <a:cubicBezTo>
                  <a:pt x="1402158" y="128430"/>
                  <a:pt x="1410338" y="126575"/>
                  <a:pt x="1447800" y="101600"/>
                </a:cubicBezTo>
                <a:cubicBezTo>
                  <a:pt x="1452033" y="84667"/>
                  <a:pt x="1451840" y="65955"/>
                  <a:pt x="1460500" y="50800"/>
                </a:cubicBezTo>
                <a:cubicBezTo>
                  <a:pt x="1478417" y="19445"/>
                  <a:pt x="1496701" y="13650"/>
                  <a:pt x="1524000" y="0"/>
                </a:cubicBezTo>
                <a:lnTo>
                  <a:pt x="2895600" y="127000"/>
                </a:lnTo>
                <a:lnTo>
                  <a:pt x="3733800" y="977900"/>
                </a:lnTo>
                <a:lnTo>
                  <a:pt x="2692400" y="1193800"/>
                </a:lnTo>
                <a:cubicBezTo>
                  <a:pt x="2696633" y="1308100"/>
                  <a:pt x="2697492" y="1422575"/>
                  <a:pt x="2705100" y="1536700"/>
                </a:cubicBezTo>
                <a:cubicBezTo>
                  <a:pt x="2705990" y="1550057"/>
                  <a:pt x="2707850" y="1565845"/>
                  <a:pt x="2717800" y="1574800"/>
                </a:cubicBezTo>
                <a:cubicBezTo>
                  <a:pt x="2751836" y="1605432"/>
                  <a:pt x="2799721" y="1618621"/>
                  <a:pt x="2832100" y="1651000"/>
                </a:cubicBezTo>
                <a:cubicBezTo>
                  <a:pt x="2844800" y="1663700"/>
                  <a:pt x="2855256" y="1679137"/>
                  <a:pt x="2870200" y="1689100"/>
                </a:cubicBezTo>
                <a:cubicBezTo>
                  <a:pt x="2881339" y="1696526"/>
                  <a:pt x="2896326" y="1695813"/>
                  <a:pt x="2908300" y="1701800"/>
                </a:cubicBezTo>
                <a:cubicBezTo>
                  <a:pt x="2922722" y="1709011"/>
                  <a:pt x="2991447" y="1759547"/>
                  <a:pt x="2997200" y="1765300"/>
                </a:cubicBezTo>
                <a:cubicBezTo>
                  <a:pt x="3007993" y="1776093"/>
                  <a:pt x="3011807" y="1792607"/>
                  <a:pt x="3022600" y="1803400"/>
                </a:cubicBezTo>
                <a:cubicBezTo>
                  <a:pt x="3047159" y="1827959"/>
                  <a:pt x="3128855" y="1875704"/>
                  <a:pt x="3149600" y="1892300"/>
                </a:cubicBezTo>
                <a:cubicBezTo>
                  <a:pt x="3256578" y="1977883"/>
                  <a:pt x="3145151" y="1915476"/>
                  <a:pt x="3251200" y="1968500"/>
                </a:cubicBezTo>
                <a:cubicBezTo>
                  <a:pt x="3307616" y="2043722"/>
                  <a:pt x="3271688" y="2007559"/>
                  <a:pt x="3365500" y="2070100"/>
                </a:cubicBezTo>
                <a:lnTo>
                  <a:pt x="3403600" y="2095500"/>
                </a:lnTo>
                <a:cubicBezTo>
                  <a:pt x="3416300" y="2103967"/>
                  <a:pt x="3427220" y="2116073"/>
                  <a:pt x="3441700" y="2120900"/>
                </a:cubicBezTo>
                <a:cubicBezTo>
                  <a:pt x="3532380" y="2151127"/>
                  <a:pt x="3495623" y="2131448"/>
                  <a:pt x="3556000" y="2171700"/>
                </a:cubicBezTo>
                <a:cubicBezTo>
                  <a:pt x="3564467" y="2184400"/>
                  <a:pt x="3570607" y="2199007"/>
                  <a:pt x="3581400" y="2209800"/>
                </a:cubicBezTo>
                <a:cubicBezTo>
                  <a:pt x="3592193" y="2220593"/>
                  <a:pt x="3609965" y="2223281"/>
                  <a:pt x="3619500" y="2235200"/>
                </a:cubicBezTo>
                <a:cubicBezTo>
                  <a:pt x="3627863" y="2245653"/>
                  <a:pt x="3626927" y="2260995"/>
                  <a:pt x="3632200" y="2273300"/>
                </a:cubicBezTo>
                <a:cubicBezTo>
                  <a:pt x="3655631" y="2327973"/>
                  <a:pt x="3672286" y="2346129"/>
                  <a:pt x="3708400" y="2400300"/>
                </a:cubicBezTo>
                <a:lnTo>
                  <a:pt x="3759200" y="2476500"/>
                </a:lnTo>
                <a:lnTo>
                  <a:pt x="3784600" y="2514600"/>
                </a:lnTo>
                <a:cubicBezTo>
                  <a:pt x="3796510" y="2562239"/>
                  <a:pt x="3810549" y="2589702"/>
                  <a:pt x="3784600" y="2641600"/>
                </a:cubicBezTo>
                <a:cubicBezTo>
                  <a:pt x="3777774" y="2655252"/>
                  <a:pt x="3759752" y="2659427"/>
                  <a:pt x="3746500" y="2667000"/>
                </a:cubicBezTo>
                <a:cubicBezTo>
                  <a:pt x="3730062" y="2676393"/>
                  <a:pt x="3713101" y="2684942"/>
                  <a:pt x="3695700" y="2692400"/>
                </a:cubicBezTo>
                <a:cubicBezTo>
                  <a:pt x="3670193" y="2703332"/>
                  <a:pt x="3632579" y="2711355"/>
                  <a:pt x="3606800" y="2717800"/>
                </a:cubicBezTo>
                <a:cubicBezTo>
                  <a:pt x="3515656" y="2778563"/>
                  <a:pt x="3552186" y="2747014"/>
                  <a:pt x="3492500" y="2806700"/>
                </a:cubicBezTo>
                <a:cubicBezTo>
                  <a:pt x="3488267" y="2819400"/>
                  <a:pt x="3479800" y="2831413"/>
                  <a:pt x="3479800" y="2844800"/>
                </a:cubicBezTo>
                <a:cubicBezTo>
                  <a:pt x="3479800" y="2946089"/>
                  <a:pt x="3484814" y="3010459"/>
                  <a:pt x="3505200" y="3098800"/>
                </a:cubicBezTo>
                <a:cubicBezTo>
                  <a:pt x="3513050" y="3132815"/>
                  <a:pt x="3519561" y="3167282"/>
                  <a:pt x="3530600" y="3200400"/>
                </a:cubicBezTo>
                <a:lnTo>
                  <a:pt x="3556000" y="3276600"/>
                </a:lnTo>
                <a:cubicBezTo>
                  <a:pt x="3551767" y="3289300"/>
                  <a:pt x="3554193" y="3306919"/>
                  <a:pt x="3543300" y="3314700"/>
                </a:cubicBezTo>
                <a:cubicBezTo>
                  <a:pt x="3521513" y="3330262"/>
                  <a:pt x="3489377" y="3325248"/>
                  <a:pt x="3467100" y="3340100"/>
                </a:cubicBezTo>
                <a:cubicBezTo>
                  <a:pt x="3341216" y="3424022"/>
                  <a:pt x="3440619" y="3370094"/>
                  <a:pt x="3340100" y="3403600"/>
                </a:cubicBezTo>
                <a:cubicBezTo>
                  <a:pt x="3282360" y="3422847"/>
                  <a:pt x="3287546" y="3428324"/>
                  <a:pt x="3238500" y="3441700"/>
                </a:cubicBezTo>
                <a:cubicBezTo>
                  <a:pt x="3204821" y="3450885"/>
                  <a:pt x="3171131" y="3460254"/>
                  <a:pt x="3136900" y="3467100"/>
                </a:cubicBezTo>
                <a:cubicBezTo>
                  <a:pt x="3115733" y="3471333"/>
                  <a:pt x="3094341" y="3474565"/>
                  <a:pt x="3073400" y="3479800"/>
                </a:cubicBezTo>
                <a:cubicBezTo>
                  <a:pt x="3060413" y="3483047"/>
                  <a:pt x="3048172" y="3488822"/>
                  <a:pt x="3035300" y="3492500"/>
                </a:cubicBezTo>
                <a:cubicBezTo>
                  <a:pt x="3018517" y="3497295"/>
                  <a:pt x="3001283" y="3500405"/>
                  <a:pt x="2984500" y="3505200"/>
                </a:cubicBezTo>
                <a:cubicBezTo>
                  <a:pt x="2971628" y="3508878"/>
                  <a:pt x="2959468" y="3514996"/>
                  <a:pt x="2946400" y="3517900"/>
                </a:cubicBezTo>
                <a:cubicBezTo>
                  <a:pt x="2896207" y="3529054"/>
                  <a:pt x="2816660" y="3536892"/>
                  <a:pt x="2768600" y="3543300"/>
                </a:cubicBezTo>
                <a:cubicBezTo>
                  <a:pt x="2561073" y="3570970"/>
                  <a:pt x="2779187" y="3541536"/>
                  <a:pt x="2616200" y="3568700"/>
                </a:cubicBezTo>
                <a:cubicBezTo>
                  <a:pt x="2586673" y="3573621"/>
                  <a:pt x="2556933" y="3577167"/>
                  <a:pt x="2527300" y="3581400"/>
                </a:cubicBezTo>
                <a:cubicBezTo>
                  <a:pt x="2264833" y="3577167"/>
                  <a:pt x="2002160" y="3579940"/>
                  <a:pt x="1739900" y="3568700"/>
                </a:cubicBezTo>
                <a:cubicBezTo>
                  <a:pt x="1705023" y="3567205"/>
                  <a:pt x="1671418" y="3554339"/>
                  <a:pt x="1638300" y="3543300"/>
                </a:cubicBezTo>
                <a:cubicBezTo>
                  <a:pt x="1545541" y="3512380"/>
                  <a:pt x="1588075" y="3524394"/>
                  <a:pt x="1511300" y="3505200"/>
                </a:cubicBezTo>
                <a:cubicBezTo>
                  <a:pt x="1418475" y="3443317"/>
                  <a:pt x="1535191" y="3518852"/>
                  <a:pt x="1422400" y="3454400"/>
                </a:cubicBezTo>
                <a:cubicBezTo>
                  <a:pt x="1409148" y="3446827"/>
                  <a:pt x="1397000" y="3437467"/>
                  <a:pt x="1384300" y="3429000"/>
                </a:cubicBezTo>
                <a:cubicBezTo>
                  <a:pt x="1375833" y="3416300"/>
                  <a:pt x="1368671" y="3402626"/>
                  <a:pt x="1358900" y="3390900"/>
                </a:cubicBezTo>
                <a:cubicBezTo>
                  <a:pt x="1347402" y="3377102"/>
                  <a:pt x="1329522" y="3368500"/>
                  <a:pt x="1320800" y="3352800"/>
                </a:cubicBezTo>
                <a:cubicBezTo>
                  <a:pt x="1306746" y="3327502"/>
                  <a:pt x="1290899" y="3258595"/>
                  <a:pt x="1282700" y="3225800"/>
                </a:cubicBezTo>
                <a:cubicBezTo>
                  <a:pt x="1286933" y="3149600"/>
                  <a:pt x="1288491" y="3073204"/>
                  <a:pt x="1295400" y="2997200"/>
                </a:cubicBezTo>
                <a:cubicBezTo>
                  <a:pt x="1297945" y="2969201"/>
                  <a:pt x="1328118" y="2888141"/>
                  <a:pt x="1333500" y="2870200"/>
                </a:cubicBezTo>
                <a:cubicBezTo>
                  <a:pt x="1338516" y="2853482"/>
                  <a:pt x="1340071" y="2835743"/>
                  <a:pt x="1346200" y="2819400"/>
                </a:cubicBezTo>
                <a:cubicBezTo>
                  <a:pt x="1352847" y="2801673"/>
                  <a:pt x="1364142" y="2786001"/>
                  <a:pt x="1371600" y="2768600"/>
                </a:cubicBezTo>
                <a:cubicBezTo>
                  <a:pt x="1376873" y="2756295"/>
                  <a:pt x="1380067" y="2743200"/>
                  <a:pt x="1384300" y="2730500"/>
                </a:cubicBezTo>
                <a:cubicBezTo>
                  <a:pt x="1371600" y="2717800"/>
                  <a:pt x="1361144" y="2702363"/>
                  <a:pt x="1346200" y="2692400"/>
                </a:cubicBezTo>
                <a:cubicBezTo>
                  <a:pt x="1335061" y="2684974"/>
                  <a:pt x="1321271" y="2682095"/>
                  <a:pt x="1308100" y="2679700"/>
                </a:cubicBezTo>
                <a:cubicBezTo>
                  <a:pt x="1218018" y="2663322"/>
                  <a:pt x="1101325" y="2661410"/>
                  <a:pt x="1016000" y="2654300"/>
                </a:cubicBezTo>
                <a:cubicBezTo>
                  <a:pt x="732831" y="2630703"/>
                  <a:pt x="1097616" y="2654902"/>
                  <a:pt x="749300" y="2616200"/>
                </a:cubicBezTo>
                <a:cubicBezTo>
                  <a:pt x="694272" y="2610086"/>
                  <a:pt x="615806" y="2603468"/>
                  <a:pt x="558800" y="2590800"/>
                </a:cubicBezTo>
                <a:cubicBezTo>
                  <a:pt x="545732" y="2587896"/>
                  <a:pt x="533687" y="2581347"/>
                  <a:pt x="520700" y="2578100"/>
                </a:cubicBezTo>
                <a:cubicBezTo>
                  <a:pt x="435670" y="2556842"/>
                  <a:pt x="471819" y="2576328"/>
                  <a:pt x="381000" y="2540000"/>
                </a:cubicBezTo>
                <a:cubicBezTo>
                  <a:pt x="301294" y="2508118"/>
                  <a:pt x="339617" y="2520129"/>
                  <a:pt x="266700" y="2501900"/>
                </a:cubicBezTo>
                <a:cubicBezTo>
                  <a:pt x="254000" y="2493433"/>
                  <a:pt x="241852" y="2484073"/>
                  <a:pt x="228600" y="2476500"/>
                </a:cubicBezTo>
                <a:cubicBezTo>
                  <a:pt x="212162" y="2467107"/>
                  <a:pt x="193854" y="2461134"/>
                  <a:pt x="177800" y="2451100"/>
                </a:cubicBezTo>
                <a:cubicBezTo>
                  <a:pt x="101701" y="2403538"/>
                  <a:pt x="151242" y="2426852"/>
                  <a:pt x="88900" y="2374900"/>
                </a:cubicBezTo>
                <a:cubicBezTo>
                  <a:pt x="77174" y="2365129"/>
                  <a:pt x="63500" y="2357967"/>
                  <a:pt x="50800" y="2349500"/>
                </a:cubicBezTo>
                <a:cubicBezTo>
                  <a:pt x="46567" y="2336800"/>
                  <a:pt x="44087" y="2323374"/>
                  <a:pt x="38100" y="2311400"/>
                </a:cubicBezTo>
                <a:cubicBezTo>
                  <a:pt x="31274" y="2297748"/>
                  <a:pt x="18713" y="2287329"/>
                  <a:pt x="12700" y="2273300"/>
                </a:cubicBezTo>
                <a:cubicBezTo>
                  <a:pt x="5824" y="2257257"/>
                  <a:pt x="4233" y="2239433"/>
                  <a:pt x="0" y="2222500"/>
                </a:cubicBezTo>
                <a:cubicBezTo>
                  <a:pt x="4233" y="2184400"/>
                  <a:pt x="6871" y="2146089"/>
                  <a:pt x="12700" y="2108200"/>
                </a:cubicBezTo>
                <a:cubicBezTo>
                  <a:pt x="15354" y="2090948"/>
                  <a:pt x="21614" y="2074439"/>
                  <a:pt x="25400" y="2057400"/>
                </a:cubicBezTo>
                <a:cubicBezTo>
                  <a:pt x="30083" y="2036328"/>
                  <a:pt x="32865" y="2014841"/>
                  <a:pt x="38100" y="1993900"/>
                </a:cubicBezTo>
                <a:cubicBezTo>
                  <a:pt x="41347" y="1980913"/>
                  <a:pt x="47122" y="1968672"/>
                  <a:pt x="50800" y="1955800"/>
                </a:cubicBezTo>
                <a:cubicBezTo>
                  <a:pt x="55595" y="1939017"/>
                  <a:pt x="58705" y="1921783"/>
                  <a:pt x="63500" y="1905000"/>
                </a:cubicBezTo>
                <a:cubicBezTo>
                  <a:pt x="67178" y="1892128"/>
                  <a:pt x="72522" y="1879772"/>
                  <a:pt x="76200" y="1866900"/>
                </a:cubicBezTo>
                <a:cubicBezTo>
                  <a:pt x="109649" y="1749827"/>
                  <a:pt x="63569" y="1883673"/>
                  <a:pt x="114300" y="1765300"/>
                </a:cubicBezTo>
                <a:cubicBezTo>
                  <a:pt x="119573" y="1752995"/>
                  <a:pt x="120358" y="1738823"/>
                  <a:pt x="127000" y="1727200"/>
                </a:cubicBezTo>
                <a:cubicBezTo>
                  <a:pt x="137502" y="1708822"/>
                  <a:pt x="152797" y="1693624"/>
                  <a:pt x="165100" y="1676400"/>
                </a:cubicBezTo>
                <a:cubicBezTo>
                  <a:pt x="173972" y="1663980"/>
                  <a:pt x="180729" y="1650026"/>
                  <a:pt x="190500" y="1638300"/>
                </a:cubicBezTo>
                <a:cubicBezTo>
                  <a:pt x="201998" y="1624502"/>
                  <a:pt x="217102" y="1613998"/>
                  <a:pt x="228600" y="1600200"/>
                </a:cubicBezTo>
                <a:cubicBezTo>
                  <a:pt x="238371" y="1588474"/>
                  <a:pt x="244229" y="1573826"/>
                  <a:pt x="254000" y="1562100"/>
                </a:cubicBezTo>
                <a:cubicBezTo>
                  <a:pt x="265498" y="1548302"/>
                  <a:pt x="282457" y="1539153"/>
                  <a:pt x="292100" y="1524000"/>
                </a:cubicBezTo>
                <a:cubicBezTo>
                  <a:pt x="336042" y="1454949"/>
                  <a:pt x="344243" y="1418372"/>
                  <a:pt x="368300" y="1346200"/>
                </a:cubicBezTo>
                <a:lnTo>
                  <a:pt x="406400" y="1231900"/>
                </a:lnTo>
                <a:lnTo>
                  <a:pt x="419100" y="1193800"/>
                </a:lnTo>
                <a:cubicBezTo>
                  <a:pt x="423333" y="1181100"/>
                  <a:pt x="424374" y="1166839"/>
                  <a:pt x="431800" y="1155700"/>
                </a:cubicBezTo>
                <a:cubicBezTo>
                  <a:pt x="440267" y="1143000"/>
                  <a:pt x="451001" y="1131548"/>
                  <a:pt x="457200" y="1117600"/>
                </a:cubicBezTo>
                <a:cubicBezTo>
                  <a:pt x="468074" y="1093134"/>
                  <a:pt x="460323" y="1056252"/>
                  <a:pt x="482600" y="1041400"/>
                </a:cubicBezTo>
                <a:cubicBezTo>
                  <a:pt x="524222" y="1013652"/>
                  <a:pt x="503767" y="1009650"/>
                  <a:pt x="508000" y="10033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212C14-AFC4-A0D1-79AD-76CD48EAD5F4}"/>
                  </a:ext>
                </a:extLst>
              </p:cNvPr>
              <p:cNvSpPr txBox="1"/>
              <p:nvPr/>
            </p:nvSpPr>
            <p:spPr>
              <a:xfrm>
                <a:off x="8051800" y="2967335"/>
                <a:ext cx="39243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Privacy</a:t>
                </a:r>
                <a:r>
                  <a:rPr lang="en-US" dirty="0"/>
                  <a:t>: If the honest prover is located in region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 view of the verifiers can be efficiently simulated at each step of the protocol.</a:t>
                </a:r>
              </a:p>
              <a:p>
                <a:endParaRPr lang="en-US" b="1" dirty="0"/>
              </a:p>
              <a:p>
                <a:r>
                  <a:rPr lang="en-US" i="1" dirty="0"/>
                  <a:t>Analogous to quantum ZK.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212C14-AFC4-A0D1-79AD-76CD48EAD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2967335"/>
                <a:ext cx="3924300" cy="1754326"/>
              </a:xfrm>
              <a:prstGeom prst="rect">
                <a:avLst/>
              </a:prstGeom>
              <a:blipFill>
                <a:blip r:embed="rId4"/>
                <a:stretch>
                  <a:fillRect l="-1613" t="-1439" r="-1613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F1EBE8-CBC4-18A7-7C70-9E10BA9A8CEC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2657728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8FC39DE-46E2-8B52-9390-7BB4D2066544}"/>
              </a:ext>
            </a:extLst>
          </p:cNvPr>
          <p:cNvCxnSpPr>
            <a:cxnSpLocks/>
          </p:cNvCxnSpPr>
          <p:nvPr/>
        </p:nvCxnSpPr>
        <p:spPr>
          <a:xfrm flipV="1">
            <a:off x="6467200" y="1950222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1E0A9C-56E7-BE5B-6667-3DFDC8265749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077574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CBBFD7-62AD-8F79-27D1-18D72CB456E6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545386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EFF97D-2923-4811-358B-4C28F8EFFA0B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965232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FE62EC-61E2-278D-39D2-8C3A2491B224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4499675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40C461-4F94-7AA9-82D3-E36112F02E76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4919521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B5DFB2-C69A-5BB6-A82A-817106FDFD73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1794740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E5EDFE-3F39-DE47-5364-001D2435DC59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2214586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35EA92-309E-02EF-ED0C-B9ABD4CE3B98}"/>
              </a:ext>
            </a:extLst>
          </p:cNvPr>
          <p:cNvCxnSpPr>
            <a:cxnSpLocks/>
          </p:cNvCxnSpPr>
          <p:nvPr/>
        </p:nvCxnSpPr>
        <p:spPr>
          <a:xfrm flipV="1">
            <a:off x="6467200" y="239281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C532B0-25A7-F66C-A4D5-6D27ED85275D}"/>
              </a:ext>
            </a:extLst>
          </p:cNvPr>
          <p:cNvCxnSpPr>
            <a:cxnSpLocks/>
          </p:cNvCxnSpPr>
          <p:nvPr/>
        </p:nvCxnSpPr>
        <p:spPr>
          <a:xfrm flipV="1">
            <a:off x="6467200" y="286281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FBE69E-ECC8-5D36-0F33-3274782CD7E9}"/>
              </a:ext>
            </a:extLst>
          </p:cNvPr>
          <p:cNvCxnSpPr>
            <a:cxnSpLocks/>
          </p:cNvCxnSpPr>
          <p:nvPr/>
        </p:nvCxnSpPr>
        <p:spPr>
          <a:xfrm flipV="1">
            <a:off x="6467200" y="3305406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926EF4D-E2EE-A20D-FFAD-E188768E8D39}"/>
              </a:ext>
            </a:extLst>
          </p:cNvPr>
          <p:cNvCxnSpPr>
            <a:cxnSpLocks/>
          </p:cNvCxnSpPr>
          <p:nvPr/>
        </p:nvCxnSpPr>
        <p:spPr>
          <a:xfrm flipV="1">
            <a:off x="6467200" y="3866225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AF6F9C-9360-4DCE-6798-59A8F8291E08}"/>
              </a:ext>
            </a:extLst>
          </p:cNvPr>
          <p:cNvCxnSpPr>
            <a:cxnSpLocks/>
          </p:cNvCxnSpPr>
          <p:nvPr/>
        </p:nvCxnSpPr>
        <p:spPr>
          <a:xfrm flipV="1">
            <a:off x="6467200" y="4308817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22CE97-92CC-ED7F-84FC-A4394AC73826}"/>
              </a:ext>
            </a:extLst>
          </p:cNvPr>
          <p:cNvCxnSpPr>
            <a:cxnSpLocks/>
          </p:cNvCxnSpPr>
          <p:nvPr/>
        </p:nvCxnSpPr>
        <p:spPr>
          <a:xfrm flipV="1">
            <a:off x="6467200" y="4871352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A3BC86-A28D-26A5-56AC-6DA5D768BACE}"/>
              </a:ext>
            </a:extLst>
          </p:cNvPr>
          <p:cNvCxnSpPr>
            <a:cxnSpLocks/>
          </p:cNvCxnSpPr>
          <p:nvPr/>
        </p:nvCxnSpPr>
        <p:spPr>
          <a:xfrm flipV="1">
            <a:off x="6467200" y="531394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E5EA7C-DBC5-D961-4F29-C29D04FB411C}"/>
              </a:ext>
            </a:extLst>
          </p:cNvPr>
          <p:cNvCxnSpPr>
            <a:cxnSpLocks/>
          </p:cNvCxnSpPr>
          <p:nvPr/>
        </p:nvCxnSpPr>
        <p:spPr>
          <a:xfrm flipV="1">
            <a:off x="2890050" y="1820267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D28192F-4B1E-60DA-99A9-3A787A806873}"/>
              </a:ext>
            </a:extLst>
          </p:cNvPr>
          <p:cNvCxnSpPr>
            <a:cxnSpLocks/>
          </p:cNvCxnSpPr>
          <p:nvPr/>
        </p:nvCxnSpPr>
        <p:spPr>
          <a:xfrm flipV="1">
            <a:off x="2890050" y="226285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912DCE8-61AA-FEAF-4013-5CDC6A73E9CB}"/>
              </a:ext>
            </a:extLst>
          </p:cNvPr>
          <p:cNvCxnSpPr>
            <a:cxnSpLocks/>
          </p:cNvCxnSpPr>
          <p:nvPr/>
        </p:nvCxnSpPr>
        <p:spPr>
          <a:xfrm flipV="1">
            <a:off x="2890050" y="273285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73E1F7-4B8C-AA82-61DD-ADF879790990}"/>
              </a:ext>
            </a:extLst>
          </p:cNvPr>
          <p:cNvCxnSpPr>
            <a:cxnSpLocks/>
          </p:cNvCxnSpPr>
          <p:nvPr/>
        </p:nvCxnSpPr>
        <p:spPr>
          <a:xfrm flipV="1">
            <a:off x="2890050" y="3175451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AF705AF-82F2-03AE-0CE4-16F73DE02D49}"/>
              </a:ext>
            </a:extLst>
          </p:cNvPr>
          <p:cNvCxnSpPr>
            <a:cxnSpLocks/>
          </p:cNvCxnSpPr>
          <p:nvPr/>
        </p:nvCxnSpPr>
        <p:spPr>
          <a:xfrm flipV="1">
            <a:off x="2890050" y="3736270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FA0319D-7892-D408-86A8-58073A4C7BED}"/>
              </a:ext>
            </a:extLst>
          </p:cNvPr>
          <p:cNvCxnSpPr>
            <a:cxnSpLocks/>
          </p:cNvCxnSpPr>
          <p:nvPr/>
        </p:nvCxnSpPr>
        <p:spPr>
          <a:xfrm flipV="1">
            <a:off x="2890050" y="4178862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C1860D8-A6A0-6C9B-E80D-153C1D004E8F}"/>
              </a:ext>
            </a:extLst>
          </p:cNvPr>
          <p:cNvCxnSpPr>
            <a:cxnSpLocks/>
          </p:cNvCxnSpPr>
          <p:nvPr/>
        </p:nvCxnSpPr>
        <p:spPr>
          <a:xfrm flipV="1">
            <a:off x="2890050" y="4741397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27AFB8C-D0A3-0672-B1DE-11FABA685737}"/>
              </a:ext>
            </a:extLst>
          </p:cNvPr>
          <p:cNvCxnSpPr>
            <a:cxnSpLocks/>
          </p:cNvCxnSpPr>
          <p:nvPr/>
        </p:nvCxnSpPr>
        <p:spPr>
          <a:xfrm flipV="1">
            <a:off x="2890050" y="518398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30D001-B464-AC41-D2BA-D8D23855983C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2839391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DE9636F-6FE0-44CD-59B4-8C0FEBA644A7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3259237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D4E662A-1C0D-DFAB-FBED-27DA06ADAB0A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3727049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5EB4C37-AF44-C3FC-2591-8164D37326B8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4146895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500C6E2-C90D-ED09-81DD-4A7A8C3A7979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4681338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6B30ADD-2E3A-7538-6EB8-D9313920D1DA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5101184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DDF1138-FD07-4125-4DC8-236B31D5402C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1976403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0D729A5-6A8C-0D1E-1F6B-34D10A65BC88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2396249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AF4BAD60-E492-A413-5671-1796B416953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148635" y="4761077"/>
            <a:ext cx="601165" cy="6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89E34-FC9A-12B0-E0A4-E79280C58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720DBD-2781-E306-9722-D281ABE0CE9B}"/>
              </a:ext>
            </a:extLst>
          </p:cNvPr>
          <p:cNvSpPr txBox="1"/>
          <p:nvPr/>
        </p:nvSpPr>
        <p:spPr>
          <a:xfrm>
            <a:off x="1460500" y="2149040"/>
            <a:ext cx="1056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“I was in London yesterday at 3pm”</a:t>
            </a:r>
          </a:p>
          <a:p>
            <a:endParaRPr lang="en-US" sz="2400" i="1" dirty="0"/>
          </a:p>
          <a:p>
            <a:r>
              <a:rPr lang="en-US" sz="2400" i="1" dirty="0"/>
              <a:t>“I am in the same location as Bob”</a:t>
            </a:r>
          </a:p>
          <a:p>
            <a:endParaRPr lang="en-US" sz="2400" i="1" dirty="0"/>
          </a:p>
          <a:p>
            <a:r>
              <a:rPr lang="en-US" sz="2400" i="1" dirty="0"/>
              <a:t>“I was not at the murder scene the night of January 1</a:t>
            </a:r>
            <a:r>
              <a:rPr lang="en-US" sz="2400" i="1" baseline="30000" dirty="0"/>
              <a:t>st</a:t>
            </a:r>
            <a:r>
              <a:rPr lang="en-US" sz="2400" i="1" dirty="0"/>
              <a:t>, 1984”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42822-20E8-ECDF-4CE4-6F4D50205A5A}"/>
              </a:ext>
            </a:extLst>
          </p:cNvPr>
          <p:cNvSpPr txBox="1"/>
          <p:nvPr/>
        </p:nvSpPr>
        <p:spPr>
          <a:xfrm>
            <a:off x="749300" y="964674"/>
            <a:ext cx="1056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For example, is it possible for a prover to convince a verifier of statements concerning its </a:t>
            </a:r>
            <a:r>
              <a:rPr lang="en-US" sz="2400" b="1" dirty="0">
                <a:solidFill>
                  <a:srgbClr val="7030A0"/>
                </a:solidFill>
              </a:rPr>
              <a:t>physical location</a:t>
            </a:r>
            <a:r>
              <a:rPr lang="en-US" sz="24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75F89-E015-0D96-ECFF-70A9C93C07FA}"/>
              </a:ext>
            </a:extLst>
          </p:cNvPr>
          <p:cNvSpPr txBox="1"/>
          <p:nvPr/>
        </p:nvSpPr>
        <p:spPr>
          <a:xfrm>
            <a:off x="749300" y="4367431"/>
            <a:ext cx="1056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Clearly, this is possible if the verifier was at the right place and right time to physically check these statements.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F7C9B-0A42-3D86-9C1D-B0686E4B1C34}"/>
              </a:ext>
            </a:extLst>
          </p:cNvPr>
          <p:cNvSpPr txBox="1"/>
          <p:nvPr/>
        </p:nvSpPr>
        <p:spPr>
          <a:xfrm>
            <a:off x="749300" y="5477827"/>
            <a:ext cx="1056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But can the verifiers check such statements remotely? Or long after the moment has passed?</a:t>
            </a:r>
          </a:p>
        </p:txBody>
      </p:sp>
    </p:spTree>
    <p:extLst>
      <p:ext uri="{BB962C8B-B14F-4D97-AF65-F5344CB8AC3E}">
        <p14:creationId xmlns:p14="http://schemas.microsoft.com/office/powerpoint/2010/main" val="172362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88D78-1B23-DE80-DEC0-A1241C691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8252-0B5E-63F2-625B-35E34919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D63857-431F-DD61-DF28-1636B5E3C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2C6B50E-C20C-6A4F-5739-DB8F2A30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628847-C92B-84CC-4531-FCD41E90DC7E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358165-C23D-9B4D-21B8-DA566C3FA07F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1E95059-65F7-967E-046B-C5B01FBDA5F3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B7706E79-8EF0-3ECE-03F0-F842D02D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3FF4852F-72C1-CC20-B5C1-8A02F80B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67E169-E663-36EE-7D1E-18F898302E21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A2D5BB-EC25-AA5D-AEC3-2EB6E8EF111B}"/>
                  </a:ext>
                </a:extLst>
              </p:cNvPr>
              <p:cNvSpPr txBox="1"/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 A zero-knowledge position verification protocol for a spacetime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satisfies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A2D5BB-EC25-AA5D-AEC3-2EB6E8EF1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690688"/>
                <a:ext cx="3924300" cy="923330"/>
              </a:xfrm>
              <a:prstGeom prst="rect">
                <a:avLst/>
              </a:prstGeom>
              <a:blipFill>
                <a:blip r:embed="rId3"/>
                <a:stretch>
                  <a:fillRect l="-1613"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41E432D8-57F5-2A8E-5BEF-E20B67AF4EA9}"/>
              </a:ext>
            </a:extLst>
          </p:cNvPr>
          <p:cNvSpPr/>
          <p:nvPr/>
        </p:nvSpPr>
        <p:spPr>
          <a:xfrm>
            <a:off x="2628900" y="2273300"/>
            <a:ext cx="3799255" cy="3581400"/>
          </a:xfrm>
          <a:custGeom>
            <a:avLst/>
            <a:gdLst>
              <a:gd name="connsiteX0" fmla="*/ 508000 w 3799255"/>
              <a:gd name="connsiteY0" fmla="*/ 1003300 h 3581400"/>
              <a:gd name="connsiteX1" fmla="*/ 508000 w 3799255"/>
              <a:gd name="connsiteY1" fmla="*/ 1003300 h 3581400"/>
              <a:gd name="connsiteX2" fmla="*/ 584200 w 3799255"/>
              <a:gd name="connsiteY2" fmla="*/ 901700 h 3581400"/>
              <a:gd name="connsiteX3" fmla="*/ 800100 w 3799255"/>
              <a:gd name="connsiteY3" fmla="*/ 698500 h 3581400"/>
              <a:gd name="connsiteX4" fmla="*/ 889000 w 3799255"/>
              <a:gd name="connsiteY4" fmla="*/ 609600 h 3581400"/>
              <a:gd name="connsiteX5" fmla="*/ 952500 w 3799255"/>
              <a:gd name="connsiteY5" fmla="*/ 533400 h 3581400"/>
              <a:gd name="connsiteX6" fmla="*/ 1181100 w 3799255"/>
              <a:gd name="connsiteY6" fmla="*/ 342900 h 3581400"/>
              <a:gd name="connsiteX7" fmla="*/ 1244600 w 3799255"/>
              <a:gd name="connsiteY7" fmla="*/ 279400 h 3581400"/>
              <a:gd name="connsiteX8" fmla="*/ 1346200 w 3799255"/>
              <a:gd name="connsiteY8" fmla="*/ 203200 h 3581400"/>
              <a:gd name="connsiteX9" fmla="*/ 1371600 w 3799255"/>
              <a:gd name="connsiteY9" fmla="*/ 165100 h 3581400"/>
              <a:gd name="connsiteX10" fmla="*/ 1447800 w 3799255"/>
              <a:gd name="connsiteY10" fmla="*/ 101600 h 3581400"/>
              <a:gd name="connsiteX11" fmla="*/ 1460500 w 3799255"/>
              <a:gd name="connsiteY11" fmla="*/ 50800 h 3581400"/>
              <a:gd name="connsiteX12" fmla="*/ 1524000 w 3799255"/>
              <a:gd name="connsiteY12" fmla="*/ 0 h 3581400"/>
              <a:gd name="connsiteX13" fmla="*/ 2895600 w 3799255"/>
              <a:gd name="connsiteY13" fmla="*/ 127000 h 3581400"/>
              <a:gd name="connsiteX14" fmla="*/ 3733800 w 3799255"/>
              <a:gd name="connsiteY14" fmla="*/ 977900 h 3581400"/>
              <a:gd name="connsiteX15" fmla="*/ 2692400 w 3799255"/>
              <a:gd name="connsiteY15" fmla="*/ 1193800 h 3581400"/>
              <a:gd name="connsiteX16" fmla="*/ 2705100 w 3799255"/>
              <a:gd name="connsiteY16" fmla="*/ 1536700 h 3581400"/>
              <a:gd name="connsiteX17" fmla="*/ 2717800 w 3799255"/>
              <a:gd name="connsiteY17" fmla="*/ 1574800 h 3581400"/>
              <a:gd name="connsiteX18" fmla="*/ 2832100 w 3799255"/>
              <a:gd name="connsiteY18" fmla="*/ 1651000 h 3581400"/>
              <a:gd name="connsiteX19" fmla="*/ 2870200 w 3799255"/>
              <a:gd name="connsiteY19" fmla="*/ 1689100 h 3581400"/>
              <a:gd name="connsiteX20" fmla="*/ 2908300 w 3799255"/>
              <a:gd name="connsiteY20" fmla="*/ 1701800 h 3581400"/>
              <a:gd name="connsiteX21" fmla="*/ 2997200 w 3799255"/>
              <a:gd name="connsiteY21" fmla="*/ 1765300 h 3581400"/>
              <a:gd name="connsiteX22" fmla="*/ 3022600 w 3799255"/>
              <a:gd name="connsiteY22" fmla="*/ 1803400 h 3581400"/>
              <a:gd name="connsiteX23" fmla="*/ 3149600 w 3799255"/>
              <a:gd name="connsiteY23" fmla="*/ 1892300 h 3581400"/>
              <a:gd name="connsiteX24" fmla="*/ 3251200 w 3799255"/>
              <a:gd name="connsiteY24" fmla="*/ 1968500 h 3581400"/>
              <a:gd name="connsiteX25" fmla="*/ 3365500 w 3799255"/>
              <a:gd name="connsiteY25" fmla="*/ 2070100 h 3581400"/>
              <a:gd name="connsiteX26" fmla="*/ 3403600 w 3799255"/>
              <a:gd name="connsiteY26" fmla="*/ 2095500 h 3581400"/>
              <a:gd name="connsiteX27" fmla="*/ 3441700 w 3799255"/>
              <a:gd name="connsiteY27" fmla="*/ 2120900 h 3581400"/>
              <a:gd name="connsiteX28" fmla="*/ 3556000 w 3799255"/>
              <a:gd name="connsiteY28" fmla="*/ 2171700 h 3581400"/>
              <a:gd name="connsiteX29" fmla="*/ 3581400 w 3799255"/>
              <a:gd name="connsiteY29" fmla="*/ 2209800 h 3581400"/>
              <a:gd name="connsiteX30" fmla="*/ 3619500 w 3799255"/>
              <a:gd name="connsiteY30" fmla="*/ 2235200 h 3581400"/>
              <a:gd name="connsiteX31" fmla="*/ 3632200 w 3799255"/>
              <a:gd name="connsiteY31" fmla="*/ 2273300 h 3581400"/>
              <a:gd name="connsiteX32" fmla="*/ 3708400 w 3799255"/>
              <a:gd name="connsiteY32" fmla="*/ 2400300 h 3581400"/>
              <a:gd name="connsiteX33" fmla="*/ 3759200 w 3799255"/>
              <a:gd name="connsiteY33" fmla="*/ 2476500 h 3581400"/>
              <a:gd name="connsiteX34" fmla="*/ 3784600 w 3799255"/>
              <a:gd name="connsiteY34" fmla="*/ 2514600 h 3581400"/>
              <a:gd name="connsiteX35" fmla="*/ 3784600 w 3799255"/>
              <a:gd name="connsiteY35" fmla="*/ 2641600 h 3581400"/>
              <a:gd name="connsiteX36" fmla="*/ 3746500 w 3799255"/>
              <a:gd name="connsiteY36" fmla="*/ 2667000 h 3581400"/>
              <a:gd name="connsiteX37" fmla="*/ 3695700 w 3799255"/>
              <a:gd name="connsiteY37" fmla="*/ 2692400 h 3581400"/>
              <a:gd name="connsiteX38" fmla="*/ 3606800 w 3799255"/>
              <a:gd name="connsiteY38" fmla="*/ 2717800 h 3581400"/>
              <a:gd name="connsiteX39" fmla="*/ 3492500 w 3799255"/>
              <a:gd name="connsiteY39" fmla="*/ 2806700 h 3581400"/>
              <a:gd name="connsiteX40" fmla="*/ 3479800 w 3799255"/>
              <a:gd name="connsiteY40" fmla="*/ 2844800 h 3581400"/>
              <a:gd name="connsiteX41" fmla="*/ 3505200 w 3799255"/>
              <a:gd name="connsiteY41" fmla="*/ 3098800 h 3581400"/>
              <a:gd name="connsiteX42" fmla="*/ 3530600 w 3799255"/>
              <a:gd name="connsiteY42" fmla="*/ 3200400 h 3581400"/>
              <a:gd name="connsiteX43" fmla="*/ 3556000 w 3799255"/>
              <a:gd name="connsiteY43" fmla="*/ 3276600 h 3581400"/>
              <a:gd name="connsiteX44" fmla="*/ 3543300 w 3799255"/>
              <a:gd name="connsiteY44" fmla="*/ 3314700 h 3581400"/>
              <a:gd name="connsiteX45" fmla="*/ 3467100 w 3799255"/>
              <a:gd name="connsiteY45" fmla="*/ 3340100 h 3581400"/>
              <a:gd name="connsiteX46" fmla="*/ 3340100 w 3799255"/>
              <a:gd name="connsiteY46" fmla="*/ 3403600 h 3581400"/>
              <a:gd name="connsiteX47" fmla="*/ 3238500 w 3799255"/>
              <a:gd name="connsiteY47" fmla="*/ 3441700 h 3581400"/>
              <a:gd name="connsiteX48" fmla="*/ 3136900 w 3799255"/>
              <a:gd name="connsiteY48" fmla="*/ 3467100 h 3581400"/>
              <a:gd name="connsiteX49" fmla="*/ 3073400 w 3799255"/>
              <a:gd name="connsiteY49" fmla="*/ 3479800 h 3581400"/>
              <a:gd name="connsiteX50" fmla="*/ 3035300 w 3799255"/>
              <a:gd name="connsiteY50" fmla="*/ 3492500 h 3581400"/>
              <a:gd name="connsiteX51" fmla="*/ 2984500 w 3799255"/>
              <a:gd name="connsiteY51" fmla="*/ 3505200 h 3581400"/>
              <a:gd name="connsiteX52" fmla="*/ 2946400 w 3799255"/>
              <a:gd name="connsiteY52" fmla="*/ 3517900 h 3581400"/>
              <a:gd name="connsiteX53" fmla="*/ 2768600 w 3799255"/>
              <a:gd name="connsiteY53" fmla="*/ 3543300 h 3581400"/>
              <a:gd name="connsiteX54" fmla="*/ 2616200 w 3799255"/>
              <a:gd name="connsiteY54" fmla="*/ 3568700 h 3581400"/>
              <a:gd name="connsiteX55" fmla="*/ 2527300 w 3799255"/>
              <a:gd name="connsiteY55" fmla="*/ 3581400 h 3581400"/>
              <a:gd name="connsiteX56" fmla="*/ 1739900 w 3799255"/>
              <a:gd name="connsiteY56" fmla="*/ 3568700 h 3581400"/>
              <a:gd name="connsiteX57" fmla="*/ 1638300 w 3799255"/>
              <a:gd name="connsiteY57" fmla="*/ 3543300 h 3581400"/>
              <a:gd name="connsiteX58" fmla="*/ 1511300 w 3799255"/>
              <a:gd name="connsiteY58" fmla="*/ 3505200 h 3581400"/>
              <a:gd name="connsiteX59" fmla="*/ 1422400 w 3799255"/>
              <a:gd name="connsiteY59" fmla="*/ 3454400 h 3581400"/>
              <a:gd name="connsiteX60" fmla="*/ 1384300 w 3799255"/>
              <a:gd name="connsiteY60" fmla="*/ 3429000 h 3581400"/>
              <a:gd name="connsiteX61" fmla="*/ 1358900 w 3799255"/>
              <a:gd name="connsiteY61" fmla="*/ 3390900 h 3581400"/>
              <a:gd name="connsiteX62" fmla="*/ 1320800 w 3799255"/>
              <a:gd name="connsiteY62" fmla="*/ 3352800 h 3581400"/>
              <a:gd name="connsiteX63" fmla="*/ 1282700 w 3799255"/>
              <a:gd name="connsiteY63" fmla="*/ 3225800 h 3581400"/>
              <a:gd name="connsiteX64" fmla="*/ 1295400 w 3799255"/>
              <a:gd name="connsiteY64" fmla="*/ 2997200 h 3581400"/>
              <a:gd name="connsiteX65" fmla="*/ 1333500 w 3799255"/>
              <a:gd name="connsiteY65" fmla="*/ 2870200 h 3581400"/>
              <a:gd name="connsiteX66" fmla="*/ 1346200 w 3799255"/>
              <a:gd name="connsiteY66" fmla="*/ 2819400 h 3581400"/>
              <a:gd name="connsiteX67" fmla="*/ 1371600 w 3799255"/>
              <a:gd name="connsiteY67" fmla="*/ 2768600 h 3581400"/>
              <a:gd name="connsiteX68" fmla="*/ 1384300 w 3799255"/>
              <a:gd name="connsiteY68" fmla="*/ 2730500 h 3581400"/>
              <a:gd name="connsiteX69" fmla="*/ 1346200 w 3799255"/>
              <a:gd name="connsiteY69" fmla="*/ 2692400 h 3581400"/>
              <a:gd name="connsiteX70" fmla="*/ 1308100 w 3799255"/>
              <a:gd name="connsiteY70" fmla="*/ 2679700 h 3581400"/>
              <a:gd name="connsiteX71" fmla="*/ 1016000 w 3799255"/>
              <a:gd name="connsiteY71" fmla="*/ 2654300 h 3581400"/>
              <a:gd name="connsiteX72" fmla="*/ 749300 w 3799255"/>
              <a:gd name="connsiteY72" fmla="*/ 2616200 h 3581400"/>
              <a:gd name="connsiteX73" fmla="*/ 558800 w 3799255"/>
              <a:gd name="connsiteY73" fmla="*/ 2590800 h 3581400"/>
              <a:gd name="connsiteX74" fmla="*/ 520700 w 3799255"/>
              <a:gd name="connsiteY74" fmla="*/ 2578100 h 3581400"/>
              <a:gd name="connsiteX75" fmla="*/ 381000 w 3799255"/>
              <a:gd name="connsiteY75" fmla="*/ 2540000 h 3581400"/>
              <a:gd name="connsiteX76" fmla="*/ 266700 w 3799255"/>
              <a:gd name="connsiteY76" fmla="*/ 2501900 h 3581400"/>
              <a:gd name="connsiteX77" fmla="*/ 228600 w 3799255"/>
              <a:gd name="connsiteY77" fmla="*/ 2476500 h 3581400"/>
              <a:gd name="connsiteX78" fmla="*/ 177800 w 3799255"/>
              <a:gd name="connsiteY78" fmla="*/ 2451100 h 3581400"/>
              <a:gd name="connsiteX79" fmla="*/ 88900 w 3799255"/>
              <a:gd name="connsiteY79" fmla="*/ 2374900 h 3581400"/>
              <a:gd name="connsiteX80" fmla="*/ 50800 w 3799255"/>
              <a:gd name="connsiteY80" fmla="*/ 2349500 h 3581400"/>
              <a:gd name="connsiteX81" fmla="*/ 38100 w 3799255"/>
              <a:gd name="connsiteY81" fmla="*/ 2311400 h 3581400"/>
              <a:gd name="connsiteX82" fmla="*/ 12700 w 3799255"/>
              <a:gd name="connsiteY82" fmla="*/ 2273300 h 3581400"/>
              <a:gd name="connsiteX83" fmla="*/ 0 w 3799255"/>
              <a:gd name="connsiteY83" fmla="*/ 2222500 h 3581400"/>
              <a:gd name="connsiteX84" fmla="*/ 12700 w 3799255"/>
              <a:gd name="connsiteY84" fmla="*/ 2108200 h 3581400"/>
              <a:gd name="connsiteX85" fmla="*/ 25400 w 3799255"/>
              <a:gd name="connsiteY85" fmla="*/ 2057400 h 3581400"/>
              <a:gd name="connsiteX86" fmla="*/ 38100 w 3799255"/>
              <a:gd name="connsiteY86" fmla="*/ 1993900 h 3581400"/>
              <a:gd name="connsiteX87" fmla="*/ 50800 w 3799255"/>
              <a:gd name="connsiteY87" fmla="*/ 1955800 h 3581400"/>
              <a:gd name="connsiteX88" fmla="*/ 63500 w 3799255"/>
              <a:gd name="connsiteY88" fmla="*/ 1905000 h 3581400"/>
              <a:gd name="connsiteX89" fmla="*/ 76200 w 3799255"/>
              <a:gd name="connsiteY89" fmla="*/ 1866900 h 3581400"/>
              <a:gd name="connsiteX90" fmla="*/ 114300 w 3799255"/>
              <a:gd name="connsiteY90" fmla="*/ 1765300 h 3581400"/>
              <a:gd name="connsiteX91" fmla="*/ 127000 w 3799255"/>
              <a:gd name="connsiteY91" fmla="*/ 1727200 h 3581400"/>
              <a:gd name="connsiteX92" fmla="*/ 165100 w 3799255"/>
              <a:gd name="connsiteY92" fmla="*/ 1676400 h 3581400"/>
              <a:gd name="connsiteX93" fmla="*/ 190500 w 3799255"/>
              <a:gd name="connsiteY93" fmla="*/ 1638300 h 3581400"/>
              <a:gd name="connsiteX94" fmla="*/ 228600 w 3799255"/>
              <a:gd name="connsiteY94" fmla="*/ 1600200 h 3581400"/>
              <a:gd name="connsiteX95" fmla="*/ 254000 w 3799255"/>
              <a:gd name="connsiteY95" fmla="*/ 1562100 h 3581400"/>
              <a:gd name="connsiteX96" fmla="*/ 292100 w 3799255"/>
              <a:gd name="connsiteY96" fmla="*/ 1524000 h 3581400"/>
              <a:gd name="connsiteX97" fmla="*/ 368300 w 3799255"/>
              <a:gd name="connsiteY97" fmla="*/ 1346200 h 3581400"/>
              <a:gd name="connsiteX98" fmla="*/ 406400 w 3799255"/>
              <a:gd name="connsiteY98" fmla="*/ 1231900 h 3581400"/>
              <a:gd name="connsiteX99" fmla="*/ 419100 w 3799255"/>
              <a:gd name="connsiteY99" fmla="*/ 1193800 h 3581400"/>
              <a:gd name="connsiteX100" fmla="*/ 431800 w 3799255"/>
              <a:gd name="connsiteY100" fmla="*/ 1155700 h 3581400"/>
              <a:gd name="connsiteX101" fmla="*/ 457200 w 3799255"/>
              <a:gd name="connsiteY101" fmla="*/ 1117600 h 3581400"/>
              <a:gd name="connsiteX102" fmla="*/ 482600 w 3799255"/>
              <a:gd name="connsiteY102" fmla="*/ 1041400 h 3581400"/>
              <a:gd name="connsiteX103" fmla="*/ 508000 w 3799255"/>
              <a:gd name="connsiteY103" fmla="*/ 10033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99255" h="3581400">
                <a:moveTo>
                  <a:pt x="508000" y="1003300"/>
                </a:moveTo>
                <a:lnTo>
                  <a:pt x="508000" y="1003300"/>
                </a:lnTo>
                <a:cubicBezTo>
                  <a:pt x="533400" y="969433"/>
                  <a:pt x="556075" y="933340"/>
                  <a:pt x="584200" y="901700"/>
                </a:cubicBezTo>
                <a:cubicBezTo>
                  <a:pt x="715360" y="754145"/>
                  <a:pt x="681024" y="809070"/>
                  <a:pt x="800100" y="698500"/>
                </a:cubicBezTo>
                <a:cubicBezTo>
                  <a:pt x="830810" y="669984"/>
                  <a:pt x="860575" y="640394"/>
                  <a:pt x="889000" y="609600"/>
                </a:cubicBezTo>
                <a:cubicBezTo>
                  <a:pt x="911426" y="585305"/>
                  <a:pt x="928083" y="555694"/>
                  <a:pt x="952500" y="533400"/>
                </a:cubicBezTo>
                <a:cubicBezTo>
                  <a:pt x="1025751" y="466519"/>
                  <a:pt x="1106251" y="407986"/>
                  <a:pt x="1181100" y="342900"/>
                </a:cubicBezTo>
                <a:cubicBezTo>
                  <a:pt x="1203689" y="323258"/>
                  <a:pt x="1222072" y="299112"/>
                  <a:pt x="1244600" y="279400"/>
                </a:cubicBezTo>
                <a:cubicBezTo>
                  <a:pt x="1338396" y="197329"/>
                  <a:pt x="1211925" y="337475"/>
                  <a:pt x="1346200" y="203200"/>
                </a:cubicBezTo>
                <a:cubicBezTo>
                  <a:pt x="1356993" y="192407"/>
                  <a:pt x="1361829" y="176826"/>
                  <a:pt x="1371600" y="165100"/>
                </a:cubicBezTo>
                <a:cubicBezTo>
                  <a:pt x="1402158" y="128430"/>
                  <a:pt x="1410338" y="126575"/>
                  <a:pt x="1447800" y="101600"/>
                </a:cubicBezTo>
                <a:cubicBezTo>
                  <a:pt x="1452033" y="84667"/>
                  <a:pt x="1451840" y="65955"/>
                  <a:pt x="1460500" y="50800"/>
                </a:cubicBezTo>
                <a:cubicBezTo>
                  <a:pt x="1478417" y="19445"/>
                  <a:pt x="1496701" y="13650"/>
                  <a:pt x="1524000" y="0"/>
                </a:cubicBezTo>
                <a:lnTo>
                  <a:pt x="2895600" y="127000"/>
                </a:lnTo>
                <a:lnTo>
                  <a:pt x="3733800" y="977900"/>
                </a:lnTo>
                <a:lnTo>
                  <a:pt x="2692400" y="1193800"/>
                </a:lnTo>
                <a:cubicBezTo>
                  <a:pt x="2696633" y="1308100"/>
                  <a:pt x="2697492" y="1422575"/>
                  <a:pt x="2705100" y="1536700"/>
                </a:cubicBezTo>
                <a:cubicBezTo>
                  <a:pt x="2705990" y="1550057"/>
                  <a:pt x="2707850" y="1565845"/>
                  <a:pt x="2717800" y="1574800"/>
                </a:cubicBezTo>
                <a:cubicBezTo>
                  <a:pt x="2751836" y="1605432"/>
                  <a:pt x="2799721" y="1618621"/>
                  <a:pt x="2832100" y="1651000"/>
                </a:cubicBezTo>
                <a:cubicBezTo>
                  <a:pt x="2844800" y="1663700"/>
                  <a:pt x="2855256" y="1679137"/>
                  <a:pt x="2870200" y="1689100"/>
                </a:cubicBezTo>
                <a:cubicBezTo>
                  <a:pt x="2881339" y="1696526"/>
                  <a:pt x="2896326" y="1695813"/>
                  <a:pt x="2908300" y="1701800"/>
                </a:cubicBezTo>
                <a:cubicBezTo>
                  <a:pt x="2922722" y="1709011"/>
                  <a:pt x="2991447" y="1759547"/>
                  <a:pt x="2997200" y="1765300"/>
                </a:cubicBezTo>
                <a:cubicBezTo>
                  <a:pt x="3007993" y="1776093"/>
                  <a:pt x="3011807" y="1792607"/>
                  <a:pt x="3022600" y="1803400"/>
                </a:cubicBezTo>
                <a:cubicBezTo>
                  <a:pt x="3047159" y="1827959"/>
                  <a:pt x="3128855" y="1875704"/>
                  <a:pt x="3149600" y="1892300"/>
                </a:cubicBezTo>
                <a:cubicBezTo>
                  <a:pt x="3256578" y="1977883"/>
                  <a:pt x="3145151" y="1915476"/>
                  <a:pt x="3251200" y="1968500"/>
                </a:cubicBezTo>
                <a:cubicBezTo>
                  <a:pt x="3307616" y="2043722"/>
                  <a:pt x="3271688" y="2007559"/>
                  <a:pt x="3365500" y="2070100"/>
                </a:cubicBezTo>
                <a:lnTo>
                  <a:pt x="3403600" y="2095500"/>
                </a:lnTo>
                <a:cubicBezTo>
                  <a:pt x="3416300" y="2103967"/>
                  <a:pt x="3427220" y="2116073"/>
                  <a:pt x="3441700" y="2120900"/>
                </a:cubicBezTo>
                <a:cubicBezTo>
                  <a:pt x="3532380" y="2151127"/>
                  <a:pt x="3495623" y="2131448"/>
                  <a:pt x="3556000" y="2171700"/>
                </a:cubicBezTo>
                <a:cubicBezTo>
                  <a:pt x="3564467" y="2184400"/>
                  <a:pt x="3570607" y="2199007"/>
                  <a:pt x="3581400" y="2209800"/>
                </a:cubicBezTo>
                <a:cubicBezTo>
                  <a:pt x="3592193" y="2220593"/>
                  <a:pt x="3609965" y="2223281"/>
                  <a:pt x="3619500" y="2235200"/>
                </a:cubicBezTo>
                <a:cubicBezTo>
                  <a:pt x="3627863" y="2245653"/>
                  <a:pt x="3626927" y="2260995"/>
                  <a:pt x="3632200" y="2273300"/>
                </a:cubicBezTo>
                <a:cubicBezTo>
                  <a:pt x="3655631" y="2327973"/>
                  <a:pt x="3672286" y="2346129"/>
                  <a:pt x="3708400" y="2400300"/>
                </a:cubicBezTo>
                <a:lnTo>
                  <a:pt x="3759200" y="2476500"/>
                </a:lnTo>
                <a:lnTo>
                  <a:pt x="3784600" y="2514600"/>
                </a:lnTo>
                <a:cubicBezTo>
                  <a:pt x="3796510" y="2562239"/>
                  <a:pt x="3810549" y="2589702"/>
                  <a:pt x="3784600" y="2641600"/>
                </a:cubicBezTo>
                <a:cubicBezTo>
                  <a:pt x="3777774" y="2655252"/>
                  <a:pt x="3759752" y="2659427"/>
                  <a:pt x="3746500" y="2667000"/>
                </a:cubicBezTo>
                <a:cubicBezTo>
                  <a:pt x="3730062" y="2676393"/>
                  <a:pt x="3713101" y="2684942"/>
                  <a:pt x="3695700" y="2692400"/>
                </a:cubicBezTo>
                <a:cubicBezTo>
                  <a:pt x="3670193" y="2703332"/>
                  <a:pt x="3632579" y="2711355"/>
                  <a:pt x="3606800" y="2717800"/>
                </a:cubicBezTo>
                <a:cubicBezTo>
                  <a:pt x="3515656" y="2778563"/>
                  <a:pt x="3552186" y="2747014"/>
                  <a:pt x="3492500" y="2806700"/>
                </a:cubicBezTo>
                <a:cubicBezTo>
                  <a:pt x="3488267" y="2819400"/>
                  <a:pt x="3479800" y="2831413"/>
                  <a:pt x="3479800" y="2844800"/>
                </a:cubicBezTo>
                <a:cubicBezTo>
                  <a:pt x="3479800" y="2946089"/>
                  <a:pt x="3484814" y="3010459"/>
                  <a:pt x="3505200" y="3098800"/>
                </a:cubicBezTo>
                <a:cubicBezTo>
                  <a:pt x="3513050" y="3132815"/>
                  <a:pt x="3519561" y="3167282"/>
                  <a:pt x="3530600" y="3200400"/>
                </a:cubicBezTo>
                <a:lnTo>
                  <a:pt x="3556000" y="3276600"/>
                </a:lnTo>
                <a:cubicBezTo>
                  <a:pt x="3551767" y="3289300"/>
                  <a:pt x="3554193" y="3306919"/>
                  <a:pt x="3543300" y="3314700"/>
                </a:cubicBezTo>
                <a:cubicBezTo>
                  <a:pt x="3521513" y="3330262"/>
                  <a:pt x="3489377" y="3325248"/>
                  <a:pt x="3467100" y="3340100"/>
                </a:cubicBezTo>
                <a:cubicBezTo>
                  <a:pt x="3341216" y="3424022"/>
                  <a:pt x="3440619" y="3370094"/>
                  <a:pt x="3340100" y="3403600"/>
                </a:cubicBezTo>
                <a:cubicBezTo>
                  <a:pt x="3282360" y="3422847"/>
                  <a:pt x="3287546" y="3428324"/>
                  <a:pt x="3238500" y="3441700"/>
                </a:cubicBezTo>
                <a:cubicBezTo>
                  <a:pt x="3204821" y="3450885"/>
                  <a:pt x="3171131" y="3460254"/>
                  <a:pt x="3136900" y="3467100"/>
                </a:cubicBezTo>
                <a:cubicBezTo>
                  <a:pt x="3115733" y="3471333"/>
                  <a:pt x="3094341" y="3474565"/>
                  <a:pt x="3073400" y="3479800"/>
                </a:cubicBezTo>
                <a:cubicBezTo>
                  <a:pt x="3060413" y="3483047"/>
                  <a:pt x="3048172" y="3488822"/>
                  <a:pt x="3035300" y="3492500"/>
                </a:cubicBezTo>
                <a:cubicBezTo>
                  <a:pt x="3018517" y="3497295"/>
                  <a:pt x="3001283" y="3500405"/>
                  <a:pt x="2984500" y="3505200"/>
                </a:cubicBezTo>
                <a:cubicBezTo>
                  <a:pt x="2971628" y="3508878"/>
                  <a:pt x="2959468" y="3514996"/>
                  <a:pt x="2946400" y="3517900"/>
                </a:cubicBezTo>
                <a:cubicBezTo>
                  <a:pt x="2896207" y="3529054"/>
                  <a:pt x="2816660" y="3536892"/>
                  <a:pt x="2768600" y="3543300"/>
                </a:cubicBezTo>
                <a:cubicBezTo>
                  <a:pt x="2561073" y="3570970"/>
                  <a:pt x="2779187" y="3541536"/>
                  <a:pt x="2616200" y="3568700"/>
                </a:cubicBezTo>
                <a:cubicBezTo>
                  <a:pt x="2586673" y="3573621"/>
                  <a:pt x="2556933" y="3577167"/>
                  <a:pt x="2527300" y="3581400"/>
                </a:cubicBezTo>
                <a:cubicBezTo>
                  <a:pt x="2264833" y="3577167"/>
                  <a:pt x="2002160" y="3579940"/>
                  <a:pt x="1739900" y="3568700"/>
                </a:cubicBezTo>
                <a:cubicBezTo>
                  <a:pt x="1705023" y="3567205"/>
                  <a:pt x="1671418" y="3554339"/>
                  <a:pt x="1638300" y="3543300"/>
                </a:cubicBezTo>
                <a:cubicBezTo>
                  <a:pt x="1545541" y="3512380"/>
                  <a:pt x="1588075" y="3524394"/>
                  <a:pt x="1511300" y="3505200"/>
                </a:cubicBezTo>
                <a:cubicBezTo>
                  <a:pt x="1418475" y="3443317"/>
                  <a:pt x="1535191" y="3518852"/>
                  <a:pt x="1422400" y="3454400"/>
                </a:cubicBezTo>
                <a:cubicBezTo>
                  <a:pt x="1409148" y="3446827"/>
                  <a:pt x="1397000" y="3437467"/>
                  <a:pt x="1384300" y="3429000"/>
                </a:cubicBezTo>
                <a:cubicBezTo>
                  <a:pt x="1375833" y="3416300"/>
                  <a:pt x="1368671" y="3402626"/>
                  <a:pt x="1358900" y="3390900"/>
                </a:cubicBezTo>
                <a:cubicBezTo>
                  <a:pt x="1347402" y="3377102"/>
                  <a:pt x="1329522" y="3368500"/>
                  <a:pt x="1320800" y="3352800"/>
                </a:cubicBezTo>
                <a:cubicBezTo>
                  <a:pt x="1306746" y="3327502"/>
                  <a:pt x="1290899" y="3258595"/>
                  <a:pt x="1282700" y="3225800"/>
                </a:cubicBezTo>
                <a:cubicBezTo>
                  <a:pt x="1286933" y="3149600"/>
                  <a:pt x="1288491" y="3073204"/>
                  <a:pt x="1295400" y="2997200"/>
                </a:cubicBezTo>
                <a:cubicBezTo>
                  <a:pt x="1297945" y="2969201"/>
                  <a:pt x="1328118" y="2888141"/>
                  <a:pt x="1333500" y="2870200"/>
                </a:cubicBezTo>
                <a:cubicBezTo>
                  <a:pt x="1338516" y="2853482"/>
                  <a:pt x="1340071" y="2835743"/>
                  <a:pt x="1346200" y="2819400"/>
                </a:cubicBezTo>
                <a:cubicBezTo>
                  <a:pt x="1352847" y="2801673"/>
                  <a:pt x="1364142" y="2786001"/>
                  <a:pt x="1371600" y="2768600"/>
                </a:cubicBezTo>
                <a:cubicBezTo>
                  <a:pt x="1376873" y="2756295"/>
                  <a:pt x="1380067" y="2743200"/>
                  <a:pt x="1384300" y="2730500"/>
                </a:cubicBezTo>
                <a:cubicBezTo>
                  <a:pt x="1371600" y="2717800"/>
                  <a:pt x="1361144" y="2702363"/>
                  <a:pt x="1346200" y="2692400"/>
                </a:cubicBezTo>
                <a:cubicBezTo>
                  <a:pt x="1335061" y="2684974"/>
                  <a:pt x="1321271" y="2682095"/>
                  <a:pt x="1308100" y="2679700"/>
                </a:cubicBezTo>
                <a:cubicBezTo>
                  <a:pt x="1218018" y="2663322"/>
                  <a:pt x="1101325" y="2661410"/>
                  <a:pt x="1016000" y="2654300"/>
                </a:cubicBezTo>
                <a:cubicBezTo>
                  <a:pt x="732831" y="2630703"/>
                  <a:pt x="1097616" y="2654902"/>
                  <a:pt x="749300" y="2616200"/>
                </a:cubicBezTo>
                <a:cubicBezTo>
                  <a:pt x="694272" y="2610086"/>
                  <a:pt x="615806" y="2603468"/>
                  <a:pt x="558800" y="2590800"/>
                </a:cubicBezTo>
                <a:cubicBezTo>
                  <a:pt x="545732" y="2587896"/>
                  <a:pt x="533687" y="2581347"/>
                  <a:pt x="520700" y="2578100"/>
                </a:cubicBezTo>
                <a:cubicBezTo>
                  <a:pt x="435670" y="2556842"/>
                  <a:pt x="471819" y="2576328"/>
                  <a:pt x="381000" y="2540000"/>
                </a:cubicBezTo>
                <a:cubicBezTo>
                  <a:pt x="301294" y="2508118"/>
                  <a:pt x="339617" y="2520129"/>
                  <a:pt x="266700" y="2501900"/>
                </a:cubicBezTo>
                <a:cubicBezTo>
                  <a:pt x="254000" y="2493433"/>
                  <a:pt x="241852" y="2484073"/>
                  <a:pt x="228600" y="2476500"/>
                </a:cubicBezTo>
                <a:cubicBezTo>
                  <a:pt x="212162" y="2467107"/>
                  <a:pt x="193854" y="2461134"/>
                  <a:pt x="177800" y="2451100"/>
                </a:cubicBezTo>
                <a:cubicBezTo>
                  <a:pt x="101701" y="2403538"/>
                  <a:pt x="151242" y="2426852"/>
                  <a:pt x="88900" y="2374900"/>
                </a:cubicBezTo>
                <a:cubicBezTo>
                  <a:pt x="77174" y="2365129"/>
                  <a:pt x="63500" y="2357967"/>
                  <a:pt x="50800" y="2349500"/>
                </a:cubicBezTo>
                <a:cubicBezTo>
                  <a:pt x="46567" y="2336800"/>
                  <a:pt x="44087" y="2323374"/>
                  <a:pt x="38100" y="2311400"/>
                </a:cubicBezTo>
                <a:cubicBezTo>
                  <a:pt x="31274" y="2297748"/>
                  <a:pt x="18713" y="2287329"/>
                  <a:pt x="12700" y="2273300"/>
                </a:cubicBezTo>
                <a:cubicBezTo>
                  <a:pt x="5824" y="2257257"/>
                  <a:pt x="4233" y="2239433"/>
                  <a:pt x="0" y="2222500"/>
                </a:cubicBezTo>
                <a:cubicBezTo>
                  <a:pt x="4233" y="2184400"/>
                  <a:pt x="6871" y="2146089"/>
                  <a:pt x="12700" y="2108200"/>
                </a:cubicBezTo>
                <a:cubicBezTo>
                  <a:pt x="15354" y="2090948"/>
                  <a:pt x="21614" y="2074439"/>
                  <a:pt x="25400" y="2057400"/>
                </a:cubicBezTo>
                <a:cubicBezTo>
                  <a:pt x="30083" y="2036328"/>
                  <a:pt x="32865" y="2014841"/>
                  <a:pt x="38100" y="1993900"/>
                </a:cubicBezTo>
                <a:cubicBezTo>
                  <a:pt x="41347" y="1980913"/>
                  <a:pt x="47122" y="1968672"/>
                  <a:pt x="50800" y="1955800"/>
                </a:cubicBezTo>
                <a:cubicBezTo>
                  <a:pt x="55595" y="1939017"/>
                  <a:pt x="58705" y="1921783"/>
                  <a:pt x="63500" y="1905000"/>
                </a:cubicBezTo>
                <a:cubicBezTo>
                  <a:pt x="67178" y="1892128"/>
                  <a:pt x="72522" y="1879772"/>
                  <a:pt x="76200" y="1866900"/>
                </a:cubicBezTo>
                <a:cubicBezTo>
                  <a:pt x="109649" y="1749827"/>
                  <a:pt x="63569" y="1883673"/>
                  <a:pt x="114300" y="1765300"/>
                </a:cubicBezTo>
                <a:cubicBezTo>
                  <a:pt x="119573" y="1752995"/>
                  <a:pt x="120358" y="1738823"/>
                  <a:pt x="127000" y="1727200"/>
                </a:cubicBezTo>
                <a:cubicBezTo>
                  <a:pt x="137502" y="1708822"/>
                  <a:pt x="152797" y="1693624"/>
                  <a:pt x="165100" y="1676400"/>
                </a:cubicBezTo>
                <a:cubicBezTo>
                  <a:pt x="173972" y="1663980"/>
                  <a:pt x="180729" y="1650026"/>
                  <a:pt x="190500" y="1638300"/>
                </a:cubicBezTo>
                <a:cubicBezTo>
                  <a:pt x="201998" y="1624502"/>
                  <a:pt x="217102" y="1613998"/>
                  <a:pt x="228600" y="1600200"/>
                </a:cubicBezTo>
                <a:cubicBezTo>
                  <a:pt x="238371" y="1588474"/>
                  <a:pt x="244229" y="1573826"/>
                  <a:pt x="254000" y="1562100"/>
                </a:cubicBezTo>
                <a:cubicBezTo>
                  <a:pt x="265498" y="1548302"/>
                  <a:pt x="282457" y="1539153"/>
                  <a:pt x="292100" y="1524000"/>
                </a:cubicBezTo>
                <a:cubicBezTo>
                  <a:pt x="336042" y="1454949"/>
                  <a:pt x="344243" y="1418372"/>
                  <a:pt x="368300" y="1346200"/>
                </a:cubicBezTo>
                <a:lnTo>
                  <a:pt x="406400" y="1231900"/>
                </a:lnTo>
                <a:lnTo>
                  <a:pt x="419100" y="1193800"/>
                </a:lnTo>
                <a:cubicBezTo>
                  <a:pt x="423333" y="1181100"/>
                  <a:pt x="424374" y="1166839"/>
                  <a:pt x="431800" y="1155700"/>
                </a:cubicBezTo>
                <a:cubicBezTo>
                  <a:pt x="440267" y="1143000"/>
                  <a:pt x="451001" y="1131548"/>
                  <a:pt x="457200" y="1117600"/>
                </a:cubicBezTo>
                <a:cubicBezTo>
                  <a:pt x="468074" y="1093134"/>
                  <a:pt x="460323" y="1056252"/>
                  <a:pt x="482600" y="1041400"/>
                </a:cubicBezTo>
                <a:cubicBezTo>
                  <a:pt x="524222" y="1013652"/>
                  <a:pt x="503767" y="1009650"/>
                  <a:pt x="508000" y="10033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129619-B9B8-9A0B-46CD-6A8A00C7A160}"/>
                  </a:ext>
                </a:extLst>
              </p:cNvPr>
              <p:cNvSpPr txBox="1"/>
              <p:nvPr/>
            </p:nvSpPr>
            <p:spPr>
              <a:xfrm>
                <a:off x="8051800" y="2967335"/>
                <a:ext cx="39243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Privacy</a:t>
                </a:r>
                <a:r>
                  <a:rPr lang="en-US" dirty="0"/>
                  <a:t>: If the honest prover is located in region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 view of the verifiers can be efficiently simulated at each step of the protocol.</a:t>
                </a:r>
              </a:p>
              <a:p>
                <a:endParaRPr lang="en-US" b="1" dirty="0"/>
              </a:p>
              <a:p>
                <a:r>
                  <a:rPr lang="en-US" i="1" dirty="0"/>
                  <a:t>Analogous to quantum ZK.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129619-B9B8-9A0B-46CD-6A8A00C7A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2967335"/>
                <a:ext cx="3924300" cy="1754326"/>
              </a:xfrm>
              <a:prstGeom prst="rect">
                <a:avLst/>
              </a:prstGeom>
              <a:blipFill>
                <a:blip r:embed="rId4"/>
                <a:stretch>
                  <a:fillRect l="-1613" t="-1439" r="-1613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B386B2-724A-FE71-A15B-0E9867E4E2DB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2657728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C0F2F8-E1EC-F494-9F6B-E24BC37217D3}"/>
              </a:ext>
            </a:extLst>
          </p:cNvPr>
          <p:cNvCxnSpPr>
            <a:cxnSpLocks/>
          </p:cNvCxnSpPr>
          <p:nvPr/>
        </p:nvCxnSpPr>
        <p:spPr>
          <a:xfrm flipV="1">
            <a:off x="6467200" y="1950222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C95569-FDC0-6738-0D4F-558DA15B00D9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077574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31958B-7068-BA76-3265-E6055DDF803F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545386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97F9C6-458B-4134-A8ED-544BD64FEF27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3965232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A35D57-C558-4644-D3D4-398B4CA13C45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4499675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FFD159-DDC3-8D4E-F06C-173CC7D61C51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4919521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EA458B-6303-C9B8-B8F4-5A46B570CF11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1794740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C75462-1C48-B683-4758-3790E280F871}"/>
              </a:ext>
            </a:extLst>
          </p:cNvPr>
          <p:cNvCxnSpPr>
            <a:cxnSpLocks/>
          </p:cNvCxnSpPr>
          <p:nvPr/>
        </p:nvCxnSpPr>
        <p:spPr>
          <a:xfrm flipH="1" flipV="1">
            <a:off x="2457321" y="2214586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FB9140-8251-625E-95EB-A91C6C605806}"/>
              </a:ext>
            </a:extLst>
          </p:cNvPr>
          <p:cNvCxnSpPr>
            <a:cxnSpLocks/>
          </p:cNvCxnSpPr>
          <p:nvPr/>
        </p:nvCxnSpPr>
        <p:spPr>
          <a:xfrm flipV="1">
            <a:off x="6467200" y="239281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E5D3B5-7C59-D8A3-6EC5-84CC3A30DB74}"/>
              </a:ext>
            </a:extLst>
          </p:cNvPr>
          <p:cNvCxnSpPr>
            <a:cxnSpLocks/>
          </p:cNvCxnSpPr>
          <p:nvPr/>
        </p:nvCxnSpPr>
        <p:spPr>
          <a:xfrm flipV="1">
            <a:off x="6467200" y="286281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370F9E-4A4C-6747-ED2E-077426D56145}"/>
              </a:ext>
            </a:extLst>
          </p:cNvPr>
          <p:cNvCxnSpPr>
            <a:cxnSpLocks/>
          </p:cNvCxnSpPr>
          <p:nvPr/>
        </p:nvCxnSpPr>
        <p:spPr>
          <a:xfrm flipV="1">
            <a:off x="6467200" y="3305406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E3C080-B7BA-A230-0A56-BFF2F7DBEE49}"/>
              </a:ext>
            </a:extLst>
          </p:cNvPr>
          <p:cNvCxnSpPr>
            <a:cxnSpLocks/>
          </p:cNvCxnSpPr>
          <p:nvPr/>
        </p:nvCxnSpPr>
        <p:spPr>
          <a:xfrm flipV="1">
            <a:off x="6467200" y="3866225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4FA248-B413-E092-413F-7EB05AB24E52}"/>
              </a:ext>
            </a:extLst>
          </p:cNvPr>
          <p:cNvCxnSpPr>
            <a:cxnSpLocks/>
          </p:cNvCxnSpPr>
          <p:nvPr/>
        </p:nvCxnSpPr>
        <p:spPr>
          <a:xfrm flipV="1">
            <a:off x="6467200" y="4308817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7E7965-3DD9-9173-5777-D831916089AA}"/>
              </a:ext>
            </a:extLst>
          </p:cNvPr>
          <p:cNvCxnSpPr>
            <a:cxnSpLocks/>
          </p:cNvCxnSpPr>
          <p:nvPr/>
        </p:nvCxnSpPr>
        <p:spPr>
          <a:xfrm flipV="1">
            <a:off x="6467200" y="4871352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139B34-2BE9-B34C-3C8F-0B8417A4B425}"/>
              </a:ext>
            </a:extLst>
          </p:cNvPr>
          <p:cNvCxnSpPr>
            <a:cxnSpLocks/>
          </p:cNvCxnSpPr>
          <p:nvPr/>
        </p:nvCxnSpPr>
        <p:spPr>
          <a:xfrm flipV="1">
            <a:off x="6467200" y="531394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2E0444C-7ADD-9D2D-43E8-2C37A817E9C5}"/>
              </a:ext>
            </a:extLst>
          </p:cNvPr>
          <p:cNvCxnSpPr>
            <a:cxnSpLocks/>
          </p:cNvCxnSpPr>
          <p:nvPr/>
        </p:nvCxnSpPr>
        <p:spPr>
          <a:xfrm flipV="1">
            <a:off x="2890050" y="1820267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2E9F46-E0E7-9275-8726-03F5E317DA84}"/>
              </a:ext>
            </a:extLst>
          </p:cNvPr>
          <p:cNvCxnSpPr>
            <a:cxnSpLocks/>
          </p:cNvCxnSpPr>
          <p:nvPr/>
        </p:nvCxnSpPr>
        <p:spPr>
          <a:xfrm flipV="1">
            <a:off x="2890050" y="226285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09D3D3A-A282-56D8-FE48-21CB8B8C30E1}"/>
              </a:ext>
            </a:extLst>
          </p:cNvPr>
          <p:cNvCxnSpPr>
            <a:cxnSpLocks/>
          </p:cNvCxnSpPr>
          <p:nvPr/>
        </p:nvCxnSpPr>
        <p:spPr>
          <a:xfrm flipV="1">
            <a:off x="2890050" y="273285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FA8FA7E-D406-3164-953B-1DA4F567AA7C}"/>
              </a:ext>
            </a:extLst>
          </p:cNvPr>
          <p:cNvCxnSpPr>
            <a:cxnSpLocks/>
          </p:cNvCxnSpPr>
          <p:nvPr/>
        </p:nvCxnSpPr>
        <p:spPr>
          <a:xfrm flipV="1">
            <a:off x="2890050" y="3175451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BBB1F6E-8AE2-AFAA-620A-B060D4B14493}"/>
              </a:ext>
            </a:extLst>
          </p:cNvPr>
          <p:cNvCxnSpPr>
            <a:cxnSpLocks/>
          </p:cNvCxnSpPr>
          <p:nvPr/>
        </p:nvCxnSpPr>
        <p:spPr>
          <a:xfrm flipV="1">
            <a:off x="2890050" y="3736270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7B3ED80-A90F-08D1-854D-EFE90B4AD199}"/>
              </a:ext>
            </a:extLst>
          </p:cNvPr>
          <p:cNvCxnSpPr>
            <a:cxnSpLocks/>
          </p:cNvCxnSpPr>
          <p:nvPr/>
        </p:nvCxnSpPr>
        <p:spPr>
          <a:xfrm flipV="1">
            <a:off x="2890050" y="4178862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C75A573-2040-96B0-70FC-FBC6CC0B745C}"/>
              </a:ext>
            </a:extLst>
          </p:cNvPr>
          <p:cNvCxnSpPr>
            <a:cxnSpLocks/>
          </p:cNvCxnSpPr>
          <p:nvPr/>
        </p:nvCxnSpPr>
        <p:spPr>
          <a:xfrm flipV="1">
            <a:off x="2890050" y="4741397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D29626-D47E-5287-1626-F532BB85CEA0}"/>
              </a:ext>
            </a:extLst>
          </p:cNvPr>
          <p:cNvCxnSpPr>
            <a:cxnSpLocks/>
          </p:cNvCxnSpPr>
          <p:nvPr/>
        </p:nvCxnSpPr>
        <p:spPr>
          <a:xfrm flipV="1">
            <a:off x="2890050" y="5183989"/>
            <a:ext cx="643780" cy="45020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A22F54-1369-F5DD-CCEF-F63E4156836E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2839391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0A5F6AD-CEEA-7BFC-B0B8-2E6CCC75AD95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3259237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01874FC-6A3A-B4AE-92D0-B29DF5BCAA4C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3727049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67D67B1-E230-F73E-184B-21E82D1741D8}"/>
              </a:ext>
            </a:extLst>
          </p:cNvPr>
          <p:cNvCxnSpPr>
            <a:cxnSpLocks/>
          </p:cNvCxnSpPr>
          <p:nvPr/>
        </p:nvCxnSpPr>
        <p:spPr>
          <a:xfrm flipH="1" flipV="1">
            <a:off x="5850341" y="4146895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B7D7D19-BBD9-B51D-9467-2B4E45392F0E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4681338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F380127-8D45-C56D-6C25-83185567006C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5101184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B4D9D74-49C3-80C1-C5E3-DBB87553964B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1976403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D104B3E-462C-125E-34B3-22FB2551EF90}"/>
              </a:ext>
            </a:extLst>
          </p:cNvPr>
          <p:cNvCxnSpPr>
            <a:cxnSpLocks/>
          </p:cNvCxnSpPr>
          <p:nvPr/>
        </p:nvCxnSpPr>
        <p:spPr>
          <a:xfrm flipH="1" flipV="1">
            <a:off x="5848386" y="2396249"/>
            <a:ext cx="614124" cy="37167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3A9325F6-978E-4D10-B911-5004CE0623D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5145621" y="4373222"/>
            <a:ext cx="601165" cy="6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4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0B318-560C-E175-57D7-71FBD970F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A9F4-476A-E3DF-44C4-6CFD725E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72CDE-7332-8185-59C9-2A86A311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5DED040-C681-7230-7333-02468910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42CF4E-9FD9-0127-807B-E2AC0610B790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4468F0-8A46-1EAA-E886-9D99F61F1DD5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457636A-CEDD-BA6B-1FFE-FEDDB343B346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35582728-2248-8D1C-1409-D87577A4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FCBCEB3F-CCB2-5CFA-9224-DB6CCE0F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78366F-1DD2-8C15-2B36-EA9A2880A6F6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3690EF-52DB-9F43-1F97-6F1170223925}"/>
                  </a:ext>
                </a:extLst>
              </p:cNvPr>
              <p:cNvSpPr txBox="1"/>
              <p:nvPr/>
            </p:nvSpPr>
            <p:spPr>
              <a:xfrm>
                <a:off x="8051800" y="1690688"/>
                <a:ext cx="3924300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ZK-PV protocol is an interactive proof of the statement</a:t>
                </a:r>
              </a:p>
              <a:p>
                <a:endParaRPr lang="en-US" dirty="0"/>
              </a:p>
              <a:p>
                <a:pPr algn="ctr"/>
                <a:r>
                  <a:rPr lang="en-US" dirty="0"/>
                  <a:t>“</a:t>
                </a:r>
                <a:r>
                  <a:rPr lang="en-US" i="1" dirty="0"/>
                  <a:t>I was located at some position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i="1" dirty="0"/>
                  <a:t> at some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for some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“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3690EF-52DB-9F43-1F97-6F1170223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690688"/>
                <a:ext cx="3924300" cy="1477328"/>
              </a:xfrm>
              <a:prstGeom prst="rect">
                <a:avLst/>
              </a:prstGeom>
              <a:blipFill>
                <a:blip r:embed="rId3"/>
                <a:stretch>
                  <a:fillRect l="-1286" t="-840" b="-42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15CD5881-5FBF-0488-E5C9-AD56664C6497}"/>
              </a:ext>
            </a:extLst>
          </p:cNvPr>
          <p:cNvSpPr/>
          <p:nvPr/>
        </p:nvSpPr>
        <p:spPr>
          <a:xfrm>
            <a:off x="2628900" y="2273300"/>
            <a:ext cx="3799255" cy="3581400"/>
          </a:xfrm>
          <a:custGeom>
            <a:avLst/>
            <a:gdLst>
              <a:gd name="connsiteX0" fmla="*/ 508000 w 3799255"/>
              <a:gd name="connsiteY0" fmla="*/ 1003300 h 3581400"/>
              <a:gd name="connsiteX1" fmla="*/ 508000 w 3799255"/>
              <a:gd name="connsiteY1" fmla="*/ 1003300 h 3581400"/>
              <a:gd name="connsiteX2" fmla="*/ 584200 w 3799255"/>
              <a:gd name="connsiteY2" fmla="*/ 901700 h 3581400"/>
              <a:gd name="connsiteX3" fmla="*/ 800100 w 3799255"/>
              <a:gd name="connsiteY3" fmla="*/ 698500 h 3581400"/>
              <a:gd name="connsiteX4" fmla="*/ 889000 w 3799255"/>
              <a:gd name="connsiteY4" fmla="*/ 609600 h 3581400"/>
              <a:gd name="connsiteX5" fmla="*/ 952500 w 3799255"/>
              <a:gd name="connsiteY5" fmla="*/ 533400 h 3581400"/>
              <a:gd name="connsiteX6" fmla="*/ 1181100 w 3799255"/>
              <a:gd name="connsiteY6" fmla="*/ 342900 h 3581400"/>
              <a:gd name="connsiteX7" fmla="*/ 1244600 w 3799255"/>
              <a:gd name="connsiteY7" fmla="*/ 279400 h 3581400"/>
              <a:gd name="connsiteX8" fmla="*/ 1346200 w 3799255"/>
              <a:gd name="connsiteY8" fmla="*/ 203200 h 3581400"/>
              <a:gd name="connsiteX9" fmla="*/ 1371600 w 3799255"/>
              <a:gd name="connsiteY9" fmla="*/ 165100 h 3581400"/>
              <a:gd name="connsiteX10" fmla="*/ 1447800 w 3799255"/>
              <a:gd name="connsiteY10" fmla="*/ 101600 h 3581400"/>
              <a:gd name="connsiteX11" fmla="*/ 1460500 w 3799255"/>
              <a:gd name="connsiteY11" fmla="*/ 50800 h 3581400"/>
              <a:gd name="connsiteX12" fmla="*/ 1524000 w 3799255"/>
              <a:gd name="connsiteY12" fmla="*/ 0 h 3581400"/>
              <a:gd name="connsiteX13" fmla="*/ 2895600 w 3799255"/>
              <a:gd name="connsiteY13" fmla="*/ 127000 h 3581400"/>
              <a:gd name="connsiteX14" fmla="*/ 3733800 w 3799255"/>
              <a:gd name="connsiteY14" fmla="*/ 977900 h 3581400"/>
              <a:gd name="connsiteX15" fmla="*/ 2692400 w 3799255"/>
              <a:gd name="connsiteY15" fmla="*/ 1193800 h 3581400"/>
              <a:gd name="connsiteX16" fmla="*/ 2705100 w 3799255"/>
              <a:gd name="connsiteY16" fmla="*/ 1536700 h 3581400"/>
              <a:gd name="connsiteX17" fmla="*/ 2717800 w 3799255"/>
              <a:gd name="connsiteY17" fmla="*/ 1574800 h 3581400"/>
              <a:gd name="connsiteX18" fmla="*/ 2832100 w 3799255"/>
              <a:gd name="connsiteY18" fmla="*/ 1651000 h 3581400"/>
              <a:gd name="connsiteX19" fmla="*/ 2870200 w 3799255"/>
              <a:gd name="connsiteY19" fmla="*/ 1689100 h 3581400"/>
              <a:gd name="connsiteX20" fmla="*/ 2908300 w 3799255"/>
              <a:gd name="connsiteY20" fmla="*/ 1701800 h 3581400"/>
              <a:gd name="connsiteX21" fmla="*/ 2997200 w 3799255"/>
              <a:gd name="connsiteY21" fmla="*/ 1765300 h 3581400"/>
              <a:gd name="connsiteX22" fmla="*/ 3022600 w 3799255"/>
              <a:gd name="connsiteY22" fmla="*/ 1803400 h 3581400"/>
              <a:gd name="connsiteX23" fmla="*/ 3149600 w 3799255"/>
              <a:gd name="connsiteY23" fmla="*/ 1892300 h 3581400"/>
              <a:gd name="connsiteX24" fmla="*/ 3251200 w 3799255"/>
              <a:gd name="connsiteY24" fmla="*/ 1968500 h 3581400"/>
              <a:gd name="connsiteX25" fmla="*/ 3365500 w 3799255"/>
              <a:gd name="connsiteY25" fmla="*/ 2070100 h 3581400"/>
              <a:gd name="connsiteX26" fmla="*/ 3403600 w 3799255"/>
              <a:gd name="connsiteY26" fmla="*/ 2095500 h 3581400"/>
              <a:gd name="connsiteX27" fmla="*/ 3441700 w 3799255"/>
              <a:gd name="connsiteY27" fmla="*/ 2120900 h 3581400"/>
              <a:gd name="connsiteX28" fmla="*/ 3556000 w 3799255"/>
              <a:gd name="connsiteY28" fmla="*/ 2171700 h 3581400"/>
              <a:gd name="connsiteX29" fmla="*/ 3581400 w 3799255"/>
              <a:gd name="connsiteY29" fmla="*/ 2209800 h 3581400"/>
              <a:gd name="connsiteX30" fmla="*/ 3619500 w 3799255"/>
              <a:gd name="connsiteY30" fmla="*/ 2235200 h 3581400"/>
              <a:gd name="connsiteX31" fmla="*/ 3632200 w 3799255"/>
              <a:gd name="connsiteY31" fmla="*/ 2273300 h 3581400"/>
              <a:gd name="connsiteX32" fmla="*/ 3708400 w 3799255"/>
              <a:gd name="connsiteY32" fmla="*/ 2400300 h 3581400"/>
              <a:gd name="connsiteX33" fmla="*/ 3759200 w 3799255"/>
              <a:gd name="connsiteY33" fmla="*/ 2476500 h 3581400"/>
              <a:gd name="connsiteX34" fmla="*/ 3784600 w 3799255"/>
              <a:gd name="connsiteY34" fmla="*/ 2514600 h 3581400"/>
              <a:gd name="connsiteX35" fmla="*/ 3784600 w 3799255"/>
              <a:gd name="connsiteY35" fmla="*/ 2641600 h 3581400"/>
              <a:gd name="connsiteX36" fmla="*/ 3746500 w 3799255"/>
              <a:gd name="connsiteY36" fmla="*/ 2667000 h 3581400"/>
              <a:gd name="connsiteX37" fmla="*/ 3695700 w 3799255"/>
              <a:gd name="connsiteY37" fmla="*/ 2692400 h 3581400"/>
              <a:gd name="connsiteX38" fmla="*/ 3606800 w 3799255"/>
              <a:gd name="connsiteY38" fmla="*/ 2717800 h 3581400"/>
              <a:gd name="connsiteX39" fmla="*/ 3492500 w 3799255"/>
              <a:gd name="connsiteY39" fmla="*/ 2806700 h 3581400"/>
              <a:gd name="connsiteX40" fmla="*/ 3479800 w 3799255"/>
              <a:gd name="connsiteY40" fmla="*/ 2844800 h 3581400"/>
              <a:gd name="connsiteX41" fmla="*/ 3505200 w 3799255"/>
              <a:gd name="connsiteY41" fmla="*/ 3098800 h 3581400"/>
              <a:gd name="connsiteX42" fmla="*/ 3530600 w 3799255"/>
              <a:gd name="connsiteY42" fmla="*/ 3200400 h 3581400"/>
              <a:gd name="connsiteX43" fmla="*/ 3556000 w 3799255"/>
              <a:gd name="connsiteY43" fmla="*/ 3276600 h 3581400"/>
              <a:gd name="connsiteX44" fmla="*/ 3543300 w 3799255"/>
              <a:gd name="connsiteY44" fmla="*/ 3314700 h 3581400"/>
              <a:gd name="connsiteX45" fmla="*/ 3467100 w 3799255"/>
              <a:gd name="connsiteY45" fmla="*/ 3340100 h 3581400"/>
              <a:gd name="connsiteX46" fmla="*/ 3340100 w 3799255"/>
              <a:gd name="connsiteY46" fmla="*/ 3403600 h 3581400"/>
              <a:gd name="connsiteX47" fmla="*/ 3238500 w 3799255"/>
              <a:gd name="connsiteY47" fmla="*/ 3441700 h 3581400"/>
              <a:gd name="connsiteX48" fmla="*/ 3136900 w 3799255"/>
              <a:gd name="connsiteY48" fmla="*/ 3467100 h 3581400"/>
              <a:gd name="connsiteX49" fmla="*/ 3073400 w 3799255"/>
              <a:gd name="connsiteY49" fmla="*/ 3479800 h 3581400"/>
              <a:gd name="connsiteX50" fmla="*/ 3035300 w 3799255"/>
              <a:gd name="connsiteY50" fmla="*/ 3492500 h 3581400"/>
              <a:gd name="connsiteX51" fmla="*/ 2984500 w 3799255"/>
              <a:gd name="connsiteY51" fmla="*/ 3505200 h 3581400"/>
              <a:gd name="connsiteX52" fmla="*/ 2946400 w 3799255"/>
              <a:gd name="connsiteY52" fmla="*/ 3517900 h 3581400"/>
              <a:gd name="connsiteX53" fmla="*/ 2768600 w 3799255"/>
              <a:gd name="connsiteY53" fmla="*/ 3543300 h 3581400"/>
              <a:gd name="connsiteX54" fmla="*/ 2616200 w 3799255"/>
              <a:gd name="connsiteY54" fmla="*/ 3568700 h 3581400"/>
              <a:gd name="connsiteX55" fmla="*/ 2527300 w 3799255"/>
              <a:gd name="connsiteY55" fmla="*/ 3581400 h 3581400"/>
              <a:gd name="connsiteX56" fmla="*/ 1739900 w 3799255"/>
              <a:gd name="connsiteY56" fmla="*/ 3568700 h 3581400"/>
              <a:gd name="connsiteX57" fmla="*/ 1638300 w 3799255"/>
              <a:gd name="connsiteY57" fmla="*/ 3543300 h 3581400"/>
              <a:gd name="connsiteX58" fmla="*/ 1511300 w 3799255"/>
              <a:gd name="connsiteY58" fmla="*/ 3505200 h 3581400"/>
              <a:gd name="connsiteX59" fmla="*/ 1422400 w 3799255"/>
              <a:gd name="connsiteY59" fmla="*/ 3454400 h 3581400"/>
              <a:gd name="connsiteX60" fmla="*/ 1384300 w 3799255"/>
              <a:gd name="connsiteY60" fmla="*/ 3429000 h 3581400"/>
              <a:gd name="connsiteX61" fmla="*/ 1358900 w 3799255"/>
              <a:gd name="connsiteY61" fmla="*/ 3390900 h 3581400"/>
              <a:gd name="connsiteX62" fmla="*/ 1320800 w 3799255"/>
              <a:gd name="connsiteY62" fmla="*/ 3352800 h 3581400"/>
              <a:gd name="connsiteX63" fmla="*/ 1282700 w 3799255"/>
              <a:gd name="connsiteY63" fmla="*/ 3225800 h 3581400"/>
              <a:gd name="connsiteX64" fmla="*/ 1295400 w 3799255"/>
              <a:gd name="connsiteY64" fmla="*/ 2997200 h 3581400"/>
              <a:gd name="connsiteX65" fmla="*/ 1333500 w 3799255"/>
              <a:gd name="connsiteY65" fmla="*/ 2870200 h 3581400"/>
              <a:gd name="connsiteX66" fmla="*/ 1346200 w 3799255"/>
              <a:gd name="connsiteY66" fmla="*/ 2819400 h 3581400"/>
              <a:gd name="connsiteX67" fmla="*/ 1371600 w 3799255"/>
              <a:gd name="connsiteY67" fmla="*/ 2768600 h 3581400"/>
              <a:gd name="connsiteX68" fmla="*/ 1384300 w 3799255"/>
              <a:gd name="connsiteY68" fmla="*/ 2730500 h 3581400"/>
              <a:gd name="connsiteX69" fmla="*/ 1346200 w 3799255"/>
              <a:gd name="connsiteY69" fmla="*/ 2692400 h 3581400"/>
              <a:gd name="connsiteX70" fmla="*/ 1308100 w 3799255"/>
              <a:gd name="connsiteY70" fmla="*/ 2679700 h 3581400"/>
              <a:gd name="connsiteX71" fmla="*/ 1016000 w 3799255"/>
              <a:gd name="connsiteY71" fmla="*/ 2654300 h 3581400"/>
              <a:gd name="connsiteX72" fmla="*/ 749300 w 3799255"/>
              <a:gd name="connsiteY72" fmla="*/ 2616200 h 3581400"/>
              <a:gd name="connsiteX73" fmla="*/ 558800 w 3799255"/>
              <a:gd name="connsiteY73" fmla="*/ 2590800 h 3581400"/>
              <a:gd name="connsiteX74" fmla="*/ 520700 w 3799255"/>
              <a:gd name="connsiteY74" fmla="*/ 2578100 h 3581400"/>
              <a:gd name="connsiteX75" fmla="*/ 381000 w 3799255"/>
              <a:gd name="connsiteY75" fmla="*/ 2540000 h 3581400"/>
              <a:gd name="connsiteX76" fmla="*/ 266700 w 3799255"/>
              <a:gd name="connsiteY76" fmla="*/ 2501900 h 3581400"/>
              <a:gd name="connsiteX77" fmla="*/ 228600 w 3799255"/>
              <a:gd name="connsiteY77" fmla="*/ 2476500 h 3581400"/>
              <a:gd name="connsiteX78" fmla="*/ 177800 w 3799255"/>
              <a:gd name="connsiteY78" fmla="*/ 2451100 h 3581400"/>
              <a:gd name="connsiteX79" fmla="*/ 88900 w 3799255"/>
              <a:gd name="connsiteY79" fmla="*/ 2374900 h 3581400"/>
              <a:gd name="connsiteX80" fmla="*/ 50800 w 3799255"/>
              <a:gd name="connsiteY80" fmla="*/ 2349500 h 3581400"/>
              <a:gd name="connsiteX81" fmla="*/ 38100 w 3799255"/>
              <a:gd name="connsiteY81" fmla="*/ 2311400 h 3581400"/>
              <a:gd name="connsiteX82" fmla="*/ 12700 w 3799255"/>
              <a:gd name="connsiteY82" fmla="*/ 2273300 h 3581400"/>
              <a:gd name="connsiteX83" fmla="*/ 0 w 3799255"/>
              <a:gd name="connsiteY83" fmla="*/ 2222500 h 3581400"/>
              <a:gd name="connsiteX84" fmla="*/ 12700 w 3799255"/>
              <a:gd name="connsiteY84" fmla="*/ 2108200 h 3581400"/>
              <a:gd name="connsiteX85" fmla="*/ 25400 w 3799255"/>
              <a:gd name="connsiteY85" fmla="*/ 2057400 h 3581400"/>
              <a:gd name="connsiteX86" fmla="*/ 38100 w 3799255"/>
              <a:gd name="connsiteY86" fmla="*/ 1993900 h 3581400"/>
              <a:gd name="connsiteX87" fmla="*/ 50800 w 3799255"/>
              <a:gd name="connsiteY87" fmla="*/ 1955800 h 3581400"/>
              <a:gd name="connsiteX88" fmla="*/ 63500 w 3799255"/>
              <a:gd name="connsiteY88" fmla="*/ 1905000 h 3581400"/>
              <a:gd name="connsiteX89" fmla="*/ 76200 w 3799255"/>
              <a:gd name="connsiteY89" fmla="*/ 1866900 h 3581400"/>
              <a:gd name="connsiteX90" fmla="*/ 114300 w 3799255"/>
              <a:gd name="connsiteY90" fmla="*/ 1765300 h 3581400"/>
              <a:gd name="connsiteX91" fmla="*/ 127000 w 3799255"/>
              <a:gd name="connsiteY91" fmla="*/ 1727200 h 3581400"/>
              <a:gd name="connsiteX92" fmla="*/ 165100 w 3799255"/>
              <a:gd name="connsiteY92" fmla="*/ 1676400 h 3581400"/>
              <a:gd name="connsiteX93" fmla="*/ 190500 w 3799255"/>
              <a:gd name="connsiteY93" fmla="*/ 1638300 h 3581400"/>
              <a:gd name="connsiteX94" fmla="*/ 228600 w 3799255"/>
              <a:gd name="connsiteY94" fmla="*/ 1600200 h 3581400"/>
              <a:gd name="connsiteX95" fmla="*/ 254000 w 3799255"/>
              <a:gd name="connsiteY95" fmla="*/ 1562100 h 3581400"/>
              <a:gd name="connsiteX96" fmla="*/ 292100 w 3799255"/>
              <a:gd name="connsiteY96" fmla="*/ 1524000 h 3581400"/>
              <a:gd name="connsiteX97" fmla="*/ 368300 w 3799255"/>
              <a:gd name="connsiteY97" fmla="*/ 1346200 h 3581400"/>
              <a:gd name="connsiteX98" fmla="*/ 406400 w 3799255"/>
              <a:gd name="connsiteY98" fmla="*/ 1231900 h 3581400"/>
              <a:gd name="connsiteX99" fmla="*/ 419100 w 3799255"/>
              <a:gd name="connsiteY99" fmla="*/ 1193800 h 3581400"/>
              <a:gd name="connsiteX100" fmla="*/ 431800 w 3799255"/>
              <a:gd name="connsiteY100" fmla="*/ 1155700 h 3581400"/>
              <a:gd name="connsiteX101" fmla="*/ 457200 w 3799255"/>
              <a:gd name="connsiteY101" fmla="*/ 1117600 h 3581400"/>
              <a:gd name="connsiteX102" fmla="*/ 482600 w 3799255"/>
              <a:gd name="connsiteY102" fmla="*/ 1041400 h 3581400"/>
              <a:gd name="connsiteX103" fmla="*/ 508000 w 3799255"/>
              <a:gd name="connsiteY103" fmla="*/ 10033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99255" h="3581400">
                <a:moveTo>
                  <a:pt x="508000" y="1003300"/>
                </a:moveTo>
                <a:lnTo>
                  <a:pt x="508000" y="1003300"/>
                </a:lnTo>
                <a:cubicBezTo>
                  <a:pt x="533400" y="969433"/>
                  <a:pt x="556075" y="933340"/>
                  <a:pt x="584200" y="901700"/>
                </a:cubicBezTo>
                <a:cubicBezTo>
                  <a:pt x="715360" y="754145"/>
                  <a:pt x="681024" y="809070"/>
                  <a:pt x="800100" y="698500"/>
                </a:cubicBezTo>
                <a:cubicBezTo>
                  <a:pt x="830810" y="669984"/>
                  <a:pt x="860575" y="640394"/>
                  <a:pt x="889000" y="609600"/>
                </a:cubicBezTo>
                <a:cubicBezTo>
                  <a:pt x="911426" y="585305"/>
                  <a:pt x="928083" y="555694"/>
                  <a:pt x="952500" y="533400"/>
                </a:cubicBezTo>
                <a:cubicBezTo>
                  <a:pt x="1025751" y="466519"/>
                  <a:pt x="1106251" y="407986"/>
                  <a:pt x="1181100" y="342900"/>
                </a:cubicBezTo>
                <a:cubicBezTo>
                  <a:pt x="1203689" y="323258"/>
                  <a:pt x="1222072" y="299112"/>
                  <a:pt x="1244600" y="279400"/>
                </a:cubicBezTo>
                <a:cubicBezTo>
                  <a:pt x="1338396" y="197329"/>
                  <a:pt x="1211925" y="337475"/>
                  <a:pt x="1346200" y="203200"/>
                </a:cubicBezTo>
                <a:cubicBezTo>
                  <a:pt x="1356993" y="192407"/>
                  <a:pt x="1361829" y="176826"/>
                  <a:pt x="1371600" y="165100"/>
                </a:cubicBezTo>
                <a:cubicBezTo>
                  <a:pt x="1402158" y="128430"/>
                  <a:pt x="1410338" y="126575"/>
                  <a:pt x="1447800" y="101600"/>
                </a:cubicBezTo>
                <a:cubicBezTo>
                  <a:pt x="1452033" y="84667"/>
                  <a:pt x="1451840" y="65955"/>
                  <a:pt x="1460500" y="50800"/>
                </a:cubicBezTo>
                <a:cubicBezTo>
                  <a:pt x="1478417" y="19445"/>
                  <a:pt x="1496701" y="13650"/>
                  <a:pt x="1524000" y="0"/>
                </a:cubicBezTo>
                <a:lnTo>
                  <a:pt x="2895600" y="127000"/>
                </a:lnTo>
                <a:lnTo>
                  <a:pt x="3733800" y="977900"/>
                </a:lnTo>
                <a:lnTo>
                  <a:pt x="2692400" y="1193800"/>
                </a:lnTo>
                <a:cubicBezTo>
                  <a:pt x="2696633" y="1308100"/>
                  <a:pt x="2697492" y="1422575"/>
                  <a:pt x="2705100" y="1536700"/>
                </a:cubicBezTo>
                <a:cubicBezTo>
                  <a:pt x="2705990" y="1550057"/>
                  <a:pt x="2707850" y="1565845"/>
                  <a:pt x="2717800" y="1574800"/>
                </a:cubicBezTo>
                <a:cubicBezTo>
                  <a:pt x="2751836" y="1605432"/>
                  <a:pt x="2799721" y="1618621"/>
                  <a:pt x="2832100" y="1651000"/>
                </a:cubicBezTo>
                <a:cubicBezTo>
                  <a:pt x="2844800" y="1663700"/>
                  <a:pt x="2855256" y="1679137"/>
                  <a:pt x="2870200" y="1689100"/>
                </a:cubicBezTo>
                <a:cubicBezTo>
                  <a:pt x="2881339" y="1696526"/>
                  <a:pt x="2896326" y="1695813"/>
                  <a:pt x="2908300" y="1701800"/>
                </a:cubicBezTo>
                <a:cubicBezTo>
                  <a:pt x="2922722" y="1709011"/>
                  <a:pt x="2991447" y="1759547"/>
                  <a:pt x="2997200" y="1765300"/>
                </a:cubicBezTo>
                <a:cubicBezTo>
                  <a:pt x="3007993" y="1776093"/>
                  <a:pt x="3011807" y="1792607"/>
                  <a:pt x="3022600" y="1803400"/>
                </a:cubicBezTo>
                <a:cubicBezTo>
                  <a:pt x="3047159" y="1827959"/>
                  <a:pt x="3128855" y="1875704"/>
                  <a:pt x="3149600" y="1892300"/>
                </a:cubicBezTo>
                <a:cubicBezTo>
                  <a:pt x="3256578" y="1977883"/>
                  <a:pt x="3145151" y="1915476"/>
                  <a:pt x="3251200" y="1968500"/>
                </a:cubicBezTo>
                <a:cubicBezTo>
                  <a:pt x="3307616" y="2043722"/>
                  <a:pt x="3271688" y="2007559"/>
                  <a:pt x="3365500" y="2070100"/>
                </a:cubicBezTo>
                <a:lnTo>
                  <a:pt x="3403600" y="2095500"/>
                </a:lnTo>
                <a:cubicBezTo>
                  <a:pt x="3416300" y="2103967"/>
                  <a:pt x="3427220" y="2116073"/>
                  <a:pt x="3441700" y="2120900"/>
                </a:cubicBezTo>
                <a:cubicBezTo>
                  <a:pt x="3532380" y="2151127"/>
                  <a:pt x="3495623" y="2131448"/>
                  <a:pt x="3556000" y="2171700"/>
                </a:cubicBezTo>
                <a:cubicBezTo>
                  <a:pt x="3564467" y="2184400"/>
                  <a:pt x="3570607" y="2199007"/>
                  <a:pt x="3581400" y="2209800"/>
                </a:cubicBezTo>
                <a:cubicBezTo>
                  <a:pt x="3592193" y="2220593"/>
                  <a:pt x="3609965" y="2223281"/>
                  <a:pt x="3619500" y="2235200"/>
                </a:cubicBezTo>
                <a:cubicBezTo>
                  <a:pt x="3627863" y="2245653"/>
                  <a:pt x="3626927" y="2260995"/>
                  <a:pt x="3632200" y="2273300"/>
                </a:cubicBezTo>
                <a:cubicBezTo>
                  <a:pt x="3655631" y="2327973"/>
                  <a:pt x="3672286" y="2346129"/>
                  <a:pt x="3708400" y="2400300"/>
                </a:cubicBezTo>
                <a:lnTo>
                  <a:pt x="3759200" y="2476500"/>
                </a:lnTo>
                <a:lnTo>
                  <a:pt x="3784600" y="2514600"/>
                </a:lnTo>
                <a:cubicBezTo>
                  <a:pt x="3796510" y="2562239"/>
                  <a:pt x="3810549" y="2589702"/>
                  <a:pt x="3784600" y="2641600"/>
                </a:cubicBezTo>
                <a:cubicBezTo>
                  <a:pt x="3777774" y="2655252"/>
                  <a:pt x="3759752" y="2659427"/>
                  <a:pt x="3746500" y="2667000"/>
                </a:cubicBezTo>
                <a:cubicBezTo>
                  <a:pt x="3730062" y="2676393"/>
                  <a:pt x="3713101" y="2684942"/>
                  <a:pt x="3695700" y="2692400"/>
                </a:cubicBezTo>
                <a:cubicBezTo>
                  <a:pt x="3670193" y="2703332"/>
                  <a:pt x="3632579" y="2711355"/>
                  <a:pt x="3606800" y="2717800"/>
                </a:cubicBezTo>
                <a:cubicBezTo>
                  <a:pt x="3515656" y="2778563"/>
                  <a:pt x="3552186" y="2747014"/>
                  <a:pt x="3492500" y="2806700"/>
                </a:cubicBezTo>
                <a:cubicBezTo>
                  <a:pt x="3488267" y="2819400"/>
                  <a:pt x="3479800" y="2831413"/>
                  <a:pt x="3479800" y="2844800"/>
                </a:cubicBezTo>
                <a:cubicBezTo>
                  <a:pt x="3479800" y="2946089"/>
                  <a:pt x="3484814" y="3010459"/>
                  <a:pt x="3505200" y="3098800"/>
                </a:cubicBezTo>
                <a:cubicBezTo>
                  <a:pt x="3513050" y="3132815"/>
                  <a:pt x="3519561" y="3167282"/>
                  <a:pt x="3530600" y="3200400"/>
                </a:cubicBezTo>
                <a:lnTo>
                  <a:pt x="3556000" y="3276600"/>
                </a:lnTo>
                <a:cubicBezTo>
                  <a:pt x="3551767" y="3289300"/>
                  <a:pt x="3554193" y="3306919"/>
                  <a:pt x="3543300" y="3314700"/>
                </a:cubicBezTo>
                <a:cubicBezTo>
                  <a:pt x="3521513" y="3330262"/>
                  <a:pt x="3489377" y="3325248"/>
                  <a:pt x="3467100" y="3340100"/>
                </a:cubicBezTo>
                <a:cubicBezTo>
                  <a:pt x="3341216" y="3424022"/>
                  <a:pt x="3440619" y="3370094"/>
                  <a:pt x="3340100" y="3403600"/>
                </a:cubicBezTo>
                <a:cubicBezTo>
                  <a:pt x="3282360" y="3422847"/>
                  <a:pt x="3287546" y="3428324"/>
                  <a:pt x="3238500" y="3441700"/>
                </a:cubicBezTo>
                <a:cubicBezTo>
                  <a:pt x="3204821" y="3450885"/>
                  <a:pt x="3171131" y="3460254"/>
                  <a:pt x="3136900" y="3467100"/>
                </a:cubicBezTo>
                <a:cubicBezTo>
                  <a:pt x="3115733" y="3471333"/>
                  <a:pt x="3094341" y="3474565"/>
                  <a:pt x="3073400" y="3479800"/>
                </a:cubicBezTo>
                <a:cubicBezTo>
                  <a:pt x="3060413" y="3483047"/>
                  <a:pt x="3048172" y="3488822"/>
                  <a:pt x="3035300" y="3492500"/>
                </a:cubicBezTo>
                <a:cubicBezTo>
                  <a:pt x="3018517" y="3497295"/>
                  <a:pt x="3001283" y="3500405"/>
                  <a:pt x="2984500" y="3505200"/>
                </a:cubicBezTo>
                <a:cubicBezTo>
                  <a:pt x="2971628" y="3508878"/>
                  <a:pt x="2959468" y="3514996"/>
                  <a:pt x="2946400" y="3517900"/>
                </a:cubicBezTo>
                <a:cubicBezTo>
                  <a:pt x="2896207" y="3529054"/>
                  <a:pt x="2816660" y="3536892"/>
                  <a:pt x="2768600" y="3543300"/>
                </a:cubicBezTo>
                <a:cubicBezTo>
                  <a:pt x="2561073" y="3570970"/>
                  <a:pt x="2779187" y="3541536"/>
                  <a:pt x="2616200" y="3568700"/>
                </a:cubicBezTo>
                <a:cubicBezTo>
                  <a:pt x="2586673" y="3573621"/>
                  <a:pt x="2556933" y="3577167"/>
                  <a:pt x="2527300" y="3581400"/>
                </a:cubicBezTo>
                <a:cubicBezTo>
                  <a:pt x="2264833" y="3577167"/>
                  <a:pt x="2002160" y="3579940"/>
                  <a:pt x="1739900" y="3568700"/>
                </a:cubicBezTo>
                <a:cubicBezTo>
                  <a:pt x="1705023" y="3567205"/>
                  <a:pt x="1671418" y="3554339"/>
                  <a:pt x="1638300" y="3543300"/>
                </a:cubicBezTo>
                <a:cubicBezTo>
                  <a:pt x="1545541" y="3512380"/>
                  <a:pt x="1588075" y="3524394"/>
                  <a:pt x="1511300" y="3505200"/>
                </a:cubicBezTo>
                <a:cubicBezTo>
                  <a:pt x="1418475" y="3443317"/>
                  <a:pt x="1535191" y="3518852"/>
                  <a:pt x="1422400" y="3454400"/>
                </a:cubicBezTo>
                <a:cubicBezTo>
                  <a:pt x="1409148" y="3446827"/>
                  <a:pt x="1397000" y="3437467"/>
                  <a:pt x="1384300" y="3429000"/>
                </a:cubicBezTo>
                <a:cubicBezTo>
                  <a:pt x="1375833" y="3416300"/>
                  <a:pt x="1368671" y="3402626"/>
                  <a:pt x="1358900" y="3390900"/>
                </a:cubicBezTo>
                <a:cubicBezTo>
                  <a:pt x="1347402" y="3377102"/>
                  <a:pt x="1329522" y="3368500"/>
                  <a:pt x="1320800" y="3352800"/>
                </a:cubicBezTo>
                <a:cubicBezTo>
                  <a:pt x="1306746" y="3327502"/>
                  <a:pt x="1290899" y="3258595"/>
                  <a:pt x="1282700" y="3225800"/>
                </a:cubicBezTo>
                <a:cubicBezTo>
                  <a:pt x="1286933" y="3149600"/>
                  <a:pt x="1288491" y="3073204"/>
                  <a:pt x="1295400" y="2997200"/>
                </a:cubicBezTo>
                <a:cubicBezTo>
                  <a:pt x="1297945" y="2969201"/>
                  <a:pt x="1328118" y="2888141"/>
                  <a:pt x="1333500" y="2870200"/>
                </a:cubicBezTo>
                <a:cubicBezTo>
                  <a:pt x="1338516" y="2853482"/>
                  <a:pt x="1340071" y="2835743"/>
                  <a:pt x="1346200" y="2819400"/>
                </a:cubicBezTo>
                <a:cubicBezTo>
                  <a:pt x="1352847" y="2801673"/>
                  <a:pt x="1364142" y="2786001"/>
                  <a:pt x="1371600" y="2768600"/>
                </a:cubicBezTo>
                <a:cubicBezTo>
                  <a:pt x="1376873" y="2756295"/>
                  <a:pt x="1380067" y="2743200"/>
                  <a:pt x="1384300" y="2730500"/>
                </a:cubicBezTo>
                <a:cubicBezTo>
                  <a:pt x="1371600" y="2717800"/>
                  <a:pt x="1361144" y="2702363"/>
                  <a:pt x="1346200" y="2692400"/>
                </a:cubicBezTo>
                <a:cubicBezTo>
                  <a:pt x="1335061" y="2684974"/>
                  <a:pt x="1321271" y="2682095"/>
                  <a:pt x="1308100" y="2679700"/>
                </a:cubicBezTo>
                <a:cubicBezTo>
                  <a:pt x="1218018" y="2663322"/>
                  <a:pt x="1101325" y="2661410"/>
                  <a:pt x="1016000" y="2654300"/>
                </a:cubicBezTo>
                <a:cubicBezTo>
                  <a:pt x="732831" y="2630703"/>
                  <a:pt x="1097616" y="2654902"/>
                  <a:pt x="749300" y="2616200"/>
                </a:cubicBezTo>
                <a:cubicBezTo>
                  <a:pt x="694272" y="2610086"/>
                  <a:pt x="615806" y="2603468"/>
                  <a:pt x="558800" y="2590800"/>
                </a:cubicBezTo>
                <a:cubicBezTo>
                  <a:pt x="545732" y="2587896"/>
                  <a:pt x="533687" y="2581347"/>
                  <a:pt x="520700" y="2578100"/>
                </a:cubicBezTo>
                <a:cubicBezTo>
                  <a:pt x="435670" y="2556842"/>
                  <a:pt x="471819" y="2576328"/>
                  <a:pt x="381000" y="2540000"/>
                </a:cubicBezTo>
                <a:cubicBezTo>
                  <a:pt x="301294" y="2508118"/>
                  <a:pt x="339617" y="2520129"/>
                  <a:pt x="266700" y="2501900"/>
                </a:cubicBezTo>
                <a:cubicBezTo>
                  <a:pt x="254000" y="2493433"/>
                  <a:pt x="241852" y="2484073"/>
                  <a:pt x="228600" y="2476500"/>
                </a:cubicBezTo>
                <a:cubicBezTo>
                  <a:pt x="212162" y="2467107"/>
                  <a:pt x="193854" y="2461134"/>
                  <a:pt x="177800" y="2451100"/>
                </a:cubicBezTo>
                <a:cubicBezTo>
                  <a:pt x="101701" y="2403538"/>
                  <a:pt x="151242" y="2426852"/>
                  <a:pt x="88900" y="2374900"/>
                </a:cubicBezTo>
                <a:cubicBezTo>
                  <a:pt x="77174" y="2365129"/>
                  <a:pt x="63500" y="2357967"/>
                  <a:pt x="50800" y="2349500"/>
                </a:cubicBezTo>
                <a:cubicBezTo>
                  <a:pt x="46567" y="2336800"/>
                  <a:pt x="44087" y="2323374"/>
                  <a:pt x="38100" y="2311400"/>
                </a:cubicBezTo>
                <a:cubicBezTo>
                  <a:pt x="31274" y="2297748"/>
                  <a:pt x="18713" y="2287329"/>
                  <a:pt x="12700" y="2273300"/>
                </a:cubicBezTo>
                <a:cubicBezTo>
                  <a:pt x="5824" y="2257257"/>
                  <a:pt x="4233" y="2239433"/>
                  <a:pt x="0" y="2222500"/>
                </a:cubicBezTo>
                <a:cubicBezTo>
                  <a:pt x="4233" y="2184400"/>
                  <a:pt x="6871" y="2146089"/>
                  <a:pt x="12700" y="2108200"/>
                </a:cubicBezTo>
                <a:cubicBezTo>
                  <a:pt x="15354" y="2090948"/>
                  <a:pt x="21614" y="2074439"/>
                  <a:pt x="25400" y="2057400"/>
                </a:cubicBezTo>
                <a:cubicBezTo>
                  <a:pt x="30083" y="2036328"/>
                  <a:pt x="32865" y="2014841"/>
                  <a:pt x="38100" y="1993900"/>
                </a:cubicBezTo>
                <a:cubicBezTo>
                  <a:pt x="41347" y="1980913"/>
                  <a:pt x="47122" y="1968672"/>
                  <a:pt x="50800" y="1955800"/>
                </a:cubicBezTo>
                <a:cubicBezTo>
                  <a:pt x="55595" y="1939017"/>
                  <a:pt x="58705" y="1921783"/>
                  <a:pt x="63500" y="1905000"/>
                </a:cubicBezTo>
                <a:cubicBezTo>
                  <a:pt x="67178" y="1892128"/>
                  <a:pt x="72522" y="1879772"/>
                  <a:pt x="76200" y="1866900"/>
                </a:cubicBezTo>
                <a:cubicBezTo>
                  <a:pt x="109649" y="1749827"/>
                  <a:pt x="63569" y="1883673"/>
                  <a:pt x="114300" y="1765300"/>
                </a:cubicBezTo>
                <a:cubicBezTo>
                  <a:pt x="119573" y="1752995"/>
                  <a:pt x="120358" y="1738823"/>
                  <a:pt x="127000" y="1727200"/>
                </a:cubicBezTo>
                <a:cubicBezTo>
                  <a:pt x="137502" y="1708822"/>
                  <a:pt x="152797" y="1693624"/>
                  <a:pt x="165100" y="1676400"/>
                </a:cubicBezTo>
                <a:cubicBezTo>
                  <a:pt x="173972" y="1663980"/>
                  <a:pt x="180729" y="1650026"/>
                  <a:pt x="190500" y="1638300"/>
                </a:cubicBezTo>
                <a:cubicBezTo>
                  <a:pt x="201998" y="1624502"/>
                  <a:pt x="217102" y="1613998"/>
                  <a:pt x="228600" y="1600200"/>
                </a:cubicBezTo>
                <a:cubicBezTo>
                  <a:pt x="238371" y="1588474"/>
                  <a:pt x="244229" y="1573826"/>
                  <a:pt x="254000" y="1562100"/>
                </a:cubicBezTo>
                <a:cubicBezTo>
                  <a:pt x="265498" y="1548302"/>
                  <a:pt x="282457" y="1539153"/>
                  <a:pt x="292100" y="1524000"/>
                </a:cubicBezTo>
                <a:cubicBezTo>
                  <a:pt x="336042" y="1454949"/>
                  <a:pt x="344243" y="1418372"/>
                  <a:pt x="368300" y="1346200"/>
                </a:cubicBezTo>
                <a:lnTo>
                  <a:pt x="406400" y="1231900"/>
                </a:lnTo>
                <a:lnTo>
                  <a:pt x="419100" y="1193800"/>
                </a:lnTo>
                <a:cubicBezTo>
                  <a:pt x="423333" y="1181100"/>
                  <a:pt x="424374" y="1166839"/>
                  <a:pt x="431800" y="1155700"/>
                </a:cubicBezTo>
                <a:cubicBezTo>
                  <a:pt x="440267" y="1143000"/>
                  <a:pt x="451001" y="1131548"/>
                  <a:pt x="457200" y="1117600"/>
                </a:cubicBezTo>
                <a:cubicBezTo>
                  <a:pt x="468074" y="1093134"/>
                  <a:pt x="460323" y="1056252"/>
                  <a:pt x="482600" y="1041400"/>
                </a:cubicBezTo>
                <a:cubicBezTo>
                  <a:pt x="524222" y="1013652"/>
                  <a:pt x="503767" y="1009650"/>
                  <a:pt x="508000" y="10033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0C1C2E5-E6E5-E19B-DB4A-3CBCB040E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592" y="4041805"/>
            <a:ext cx="601165" cy="645793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E6AE63B-EF71-8D4B-7F52-CBD9474007B9}"/>
              </a:ext>
            </a:extLst>
          </p:cNvPr>
          <p:cNvCxnSpPr>
            <a:cxnSpLocks/>
          </p:cNvCxnSpPr>
          <p:nvPr/>
        </p:nvCxnSpPr>
        <p:spPr>
          <a:xfrm flipV="1">
            <a:off x="3299192" y="4535748"/>
            <a:ext cx="1803648" cy="122780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A1DD7C9-49AF-50C6-01E0-00DA5779FCF8}"/>
              </a:ext>
            </a:extLst>
          </p:cNvPr>
          <p:cNvCxnSpPr>
            <a:cxnSpLocks/>
          </p:cNvCxnSpPr>
          <p:nvPr/>
        </p:nvCxnSpPr>
        <p:spPr>
          <a:xfrm flipH="1" flipV="1">
            <a:off x="5727514" y="4656639"/>
            <a:ext cx="1152634" cy="72047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4DE278D-D42F-3485-8A0F-AD9F249FAB91}"/>
              </a:ext>
            </a:extLst>
          </p:cNvPr>
          <p:cNvCxnSpPr>
            <a:cxnSpLocks/>
          </p:cNvCxnSpPr>
          <p:nvPr/>
        </p:nvCxnSpPr>
        <p:spPr>
          <a:xfrm flipH="1" flipV="1">
            <a:off x="2459276" y="2657728"/>
            <a:ext cx="2393740" cy="1448726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10E91A-3BB9-956B-0A36-D061E84CB5E6}"/>
              </a:ext>
            </a:extLst>
          </p:cNvPr>
          <p:cNvCxnSpPr>
            <a:cxnSpLocks/>
          </p:cNvCxnSpPr>
          <p:nvPr/>
        </p:nvCxnSpPr>
        <p:spPr>
          <a:xfrm flipV="1">
            <a:off x="5813509" y="3449251"/>
            <a:ext cx="1066639" cy="74591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A4A2E8-1C77-5A2F-BCAC-B05D01FE0692}"/>
                  </a:ext>
                </a:extLst>
              </p:cNvPr>
              <p:cNvSpPr txBox="1"/>
              <p:nvPr/>
            </p:nvSpPr>
            <p:spPr>
              <a:xfrm>
                <a:off x="8051800" y="3449251"/>
                <a:ext cx="39243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Traditional position verification schemes can be thought of as ZK-PV protocol for singleton sets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A4A2E8-1C77-5A2F-BCAC-B05D01FE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3449251"/>
                <a:ext cx="3924300" cy="923330"/>
              </a:xfrm>
              <a:prstGeom prst="rect">
                <a:avLst/>
              </a:prstGeom>
              <a:blipFill>
                <a:blip r:embed="rId5"/>
                <a:stretch>
                  <a:fillRect l="-1286" t="-2703" b="-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A2C2905-3836-C492-5550-3EC07E881012}"/>
              </a:ext>
            </a:extLst>
          </p:cNvPr>
          <p:cNvSpPr txBox="1"/>
          <p:nvPr/>
        </p:nvSpPr>
        <p:spPr>
          <a:xfrm>
            <a:off x="8051800" y="4653816"/>
            <a:ext cx="39243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Just like ZK has many flavors (computational, statistical, honest verifier, malicious verifier, arguments, </a:t>
            </a:r>
            <a:r>
              <a:rPr lang="en-US" dirty="0" err="1"/>
              <a:t>etc</a:t>
            </a:r>
            <a:r>
              <a:rPr lang="en-US" dirty="0"/>
              <a:t>…) so can ZK-PV. </a:t>
            </a:r>
          </a:p>
        </p:txBody>
      </p:sp>
    </p:spTree>
    <p:extLst>
      <p:ext uri="{BB962C8B-B14F-4D97-AF65-F5344CB8AC3E}">
        <p14:creationId xmlns:p14="http://schemas.microsoft.com/office/powerpoint/2010/main" val="1952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8C61A-C163-6E72-B433-8772B0B50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7CF9-1C3E-5B2C-965E-CED24E65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2C2583-4F9D-3C2C-F107-4AF5A3C8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AA234F1-5257-DD65-8732-22ED8CE5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42FC46-6823-DFD6-4C30-77FEC1C0D80D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97A917-22C7-8911-E285-DFDFFCD8E444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DD6BC3-3C61-C13A-E476-2AB1440042AF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7F684FA0-E036-573F-F8C0-C3368119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FACF9C8A-9BF4-C178-C0DC-8B17CA67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A6DCF9-62AB-3ABF-0CA1-7DF41A7BC314}"/>
              </a:ext>
            </a:extLst>
          </p:cNvPr>
          <p:cNvSpPr txBox="1"/>
          <p:nvPr/>
        </p:nvSpPr>
        <p:spPr>
          <a:xfrm>
            <a:off x="3929916" y="6308209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BD38B5F-F800-3F07-87C4-77DF8CA72D09}"/>
              </a:ext>
            </a:extLst>
          </p:cNvPr>
          <p:cNvSpPr/>
          <p:nvPr/>
        </p:nvSpPr>
        <p:spPr>
          <a:xfrm>
            <a:off x="2628900" y="2273300"/>
            <a:ext cx="3799255" cy="3581400"/>
          </a:xfrm>
          <a:custGeom>
            <a:avLst/>
            <a:gdLst>
              <a:gd name="connsiteX0" fmla="*/ 508000 w 3799255"/>
              <a:gd name="connsiteY0" fmla="*/ 1003300 h 3581400"/>
              <a:gd name="connsiteX1" fmla="*/ 508000 w 3799255"/>
              <a:gd name="connsiteY1" fmla="*/ 1003300 h 3581400"/>
              <a:gd name="connsiteX2" fmla="*/ 584200 w 3799255"/>
              <a:gd name="connsiteY2" fmla="*/ 901700 h 3581400"/>
              <a:gd name="connsiteX3" fmla="*/ 800100 w 3799255"/>
              <a:gd name="connsiteY3" fmla="*/ 698500 h 3581400"/>
              <a:gd name="connsiteX4" fmla="*/ 889000 w 3799255"/>
              <a:gd name="connsiteY4" fmla="*/ 609600 h 3581400"/>
              <a:gd name="connsiteX5" fmla="*/ 952500 w 3799255"/>
              <a:gd name="connsiteY5" fmla="*/ 533400 h 3581400"/>
              <a:gd name="connsiteX6" fmla="*/ 1181100 w 3799255"/>
              <a:gd name="connsiteY6" fmla="*/ 342900 h 3581400"/>
              <a:gd name="connsiteX7" fmla="*/ 1244600 w 3799255"/>
              <a:gd name="connsiteY7" fmla="*/ 279400 h 3581400"/>
              <a:gd name="connsiteX8" fmla="*/ 1346200 w 3799255"/>
              <a:gd name="connsiteY8" fmla="*/ 203200 h 3581400"/>
              <a:gd name="connsiteX9" fmla="*/ 1371600 w 3799255"/>
              <a:gd name="connsiteY9" fmla="*/ 165100 h 3581400"/>
              <a:gd name="connsiteX10" fmla="*/ 1447800 w 3799255"/>
              <a:gd name="connsiteY10" fmla="*/ 101600 h 3581400"/>
              <a:gd name="connsiteX11" fmla="*/ 1460500 w 3799255"/>
              <a:gd name="connsiteY11" fmla="*/ 50800 h 3581400"/>
              <a:gd name="connsiteX12" fmla="*/ 1524000 w 3799255"/>
              <a:gd name="connsiteY12" fmla="*/ 0 h 3581400"/>
              <a:gd name="connsiteX13" fmla="*/ 2895600 w 3799255"/>
              <a:gd name="connsiteY13" fmla="*/ 127000 h 3581400"/>
              <a:gd name="connsiteX14" fmla="*/ 3733800 w 3799255"/>
              <a:gd name="connsiteY14" fmla="*/ 977900 h 3581400"/>
              <a:gd name="connsiteX15" fmla="*/ 2692400 w 3799255"/>
              <a:gd name="connsiteY15" fmla="*/ 1193800 h 3581400"/>
              <a:gd name="connsiteX16" fmla="*/ 2705100 w 3799255"/>
              <a:gd name="connsiteY16" fmla="*/ 1536700 h 3581400"/>
              <a:gd name="connsiteX17" fmla="*/ 2717800 w 3799255"/>
              <a:gd name="connsiteY17" fmla="*/ 1574800 h 3581400"/>
              <a:gd name="connsiteX18" fmla="*/ 2832100 w 3799255"/>
              <a:gd name="connsiteY18" fmla="*/ 1651000 h 3581400"/>
              <a:gd name="connsiteX19" fmla="*/ 2870200 w 3799255"/>
              <a:gd name="connsiteY19" fmla="*/ 1689100 h 3581400"/>
              <a:gd name="connsiteX20" fmla="*/ 2908300 w 3799255"/>
              <a:gd name="connsiteY20" fmla="*/ 1701800 h 3581400"/>
              <a:gd name="connsiteX21" fmla="*/ 2997200 w 3799255"/>
              <a:gd name="connsiteY21" fmla="*/ 1765300 h 3581400"/>
              <a:gd name="connsiteX22" fmla="*/ 3022600 w 3799255"/>
              <a:gd name="connsiteY22" fmla="*/ 1803400 h 3581400"/>
              <a:gd name="connsiteX23" fmla="*/ 3149600 w 3799255"/>
              <a:gd name="connsiteY23" fmla="*/ 1892300 h 3581400"/>
              <a:gd name="connsiteX24" fmla="*/ 3251200 w 3799255"/>
              <a:gd name="connsiteY24" fmla="*/ 1968500 h 3581400"/>
              <a:gd name="connsiteX25" fmla="*/ 3365500 w 3799255"/>
              <a:gd name="connsiteY25" fmla="*/ 2070100 h 3581400"/>
              <a:gd name="connsiteX26" fmla="*/ 3403600 w 3799255"/>
              <a:gd name="connsiteY26" fmla="*/ 2095500 h 3581400"/>
              <a:gd name="connsiteX27" fmla="*/ 3441700 w 3799255"/>
              <a:gd name="connsiteY27" fmla="*/ 2120900 h 3581400"/>
              <a:gd name="connsiteX28" fmla="*/ 3556000 w 3799255"/>
              <a:gd name="connsiteY28" fmla="*/ 2171700 h 3581400"/>
              <a:gd name="connsiteX29" fmla="*/ 3581400 w 3799255"/>
              <a:gd name="connsiteY29" fmla="*/ 2209800 h 3581400"/>
              <a:gd name="connsiteX30" fmla="*/ 3619500 w 3799255"/>
              <a:gd name="connsiteY30" fmla="*/ 2235200 h 3581400"/>
              <a:gd name="connsiteX31" fmla="*/ 3632200 w 3799255"/>
              <a:gd name="connsiteY31" fmla="*/ 2273300 h 3581400"/>
              <a:gd name="connsiteX32" fmla="*/ 3708400 w 3799255"/>
              <a:gd name="connsiteY32" fmla="*/ 2400300 h 3581400"/>
              <a:gd name="connsiteX33" fmla="*/ 3759200 w 3799255"/>
              <a:gd name="connsiteY33" fmla="*/ 2476500 h 3581400"/>
              <a:gd name="connsiteX34" fmla="*/ 3784600 w 3799255"/>
              <a:gd name="connsiteY34" fmla="*/ 2514600 h 3581400"/>
              <a:gd name="connsiteX35" fmla="*/ 3784600 w 3799255"/>
              <a:gd name="connsiteY35" fmla="*/ 2641600 h 3581400"/>
              <a:gd name="connsiteX36" fmla="*/ 3746500 w 3799255"/>
              <a:gd name="connsiteY36" fmla="*/ 2667000 h 3581400"/>
              <a:gd name="connsiteX37" fmla="*/ 3695700 w 3799255"/>
              <a:gd name="connsiteY37" fmla="*/ 2692400 h 3581400"/>
              <a:gd name="connsiteX38" fmla="*/ 3606800 w 3799255"/>
              <a:gd name="connsiteY38" fmla="*/ 2717800 h 3581400"/>
              <a:gd name="connsiteX39" fmla="*/ 3492500 w 3799255"/>
              <a:gd name="connsiteY39" fmla="*/ 2806700 h 3581400"/>
              <a:gd name="connsiteX40" fmla="*/ 3479800 w 3799255"/>
              <a:gd name="connsiteY40" fmla="*/ 2844800 h 3581400"/>
              <a:gd name="connsiteX41" fmla="*/ 3505200 w 3799255"/>
              <a:gd name="connsiteY41" fmla="*/ 3098800 h 3581400"/>
              <a:gd name="connsiteX42" fmla="*/ 3530600 w 3799255"/>
              <a:gd name="connsiteY42" fmla="*/ 3200400 h 3581400"/>
              <a:gd name="connsiteX43" fmla="*/ 3556000 w 3799255"/>
              <a:gd name="connsiteY43" fmla="*/ 3276600 h 3581400"/>
              <a:gd name="connsiteX44" fmla="*/ 3543300 w 3799255"/>
              <a:gd name="connsiteY44" fmla="*/ 3314700 h 3581400"/>
              <a:gd name="connsiteX45" fmla="*/ 3467100 w 3799255"/>
              <a:gd name="connsiteY45" fmla="*/ 3340100 h 3581400"/>
              <a:gd name="connsiteX46" fmla="*/ 3340100 w 3799255"/>
              <a:gd name="connsiteY46" fmla="*/ 3403600 h 3581400"/>
              <a:gd name="connsiteX47" fmla="*/ 3238500 w 3799255"/>
              <a:gd name="connsiteY47" fmla="*/ 3441700 h 3581400"/>
              <a:gd name="connsiteX48" fmla="*/ 3136900 w 3799255"/>
              <a:gd name="connsiteY48" fmla="*/ 3467100 h 3581400"/>
              <a:gd name="connsiteX49" fmla="*/ 3073400 w 3799255"/>
              <a:gd name="connsiteY49" fmla="*/ 3479800 h 3581400"/>
              <a:gd name="connsiteX50" fmla="*/ 3035300 w 3799255"/>
              <a:gd name="connsiteY50" fmla="*/ 3492500 h 3581400"/>
              <a:gd name="connsiteX51" fmla="*/ 2984500 w 3799255"/>
              <a:gd name="connsiteY51" fmla="*/ 3505200 h 3581400"/>
              <a:gd name="connsiteX52" fmla="*/ 2946400 w 3799255"/>
              <a:gd name="connsiteY52" fmla="*/ 3517900 h 3581400"/>
              <a:gd name="connsiteX53" fmla="*/ 2768600 w 3799255"/>
              <a:gd name="connsiteY53" fmla="*/ 3543300 h 3581400"/>
              <a:gd name="connsiteX54" fmla="*/ 2616200 w 3799255"/>
              <a:gd name="connsiteY54" fmla="*/ 3568700 h 3581400"/>
              <a:gd name="connsiteX55" fmla="*/ 2527300 w 3799255"/>
              <a:gd name="connsiteY55" fmla="*/ 3581400 h 3581400"/>
              <a:gd name="connsiteX56" fmla="*/ 1739900 w 3799255"/>
              <a:gd name="connsiteY56" fmla="*/ 3568700 h 3581400"/>
              <a:gd name="connsiteX57" fmla="*/ 1638300 w 3799255"/>
              <a:gd name="connsiteY57" fmla="*/ 3543300 h 3581400"/>
              <a:gd name="connsiteX58" fmla="*/ 1511300 w 3799255"/>
              <a:gd name="connsiteY58" fmla="*/ 3505200 h 3581400"/>
              <a:gd name="connsiteX59" fmla="*/ 1422400 w 3799255"/>
              <a:gd name="connsiteY59" fmla="*/ 3454400 h 3581400"/>
              <a:gd name="connsiteX60" fmla="*/ 1384300 w 3799255"/>
              <a:gd name="connsiteY60" fmla="*/ 3429000 h 3581400"/>
              <a:gd name="connsiteX61" fmla="*/ 1358900 w 3799255"/>
              <a:gd name="connsiteY61" fmla="*/ 3390900 h 3581400"/>
              <a:gd name="connsiteX62" fmla="*/ 1320800 w 3799255"/>
              <a:gd name="connsiteY62" fmla="*/ 3352800 h 3581400"/>
              <a:gd name="connsiteX63" fmla="*/ 1282700 w 3799255"/>
              <a:gd name="connsiteY63" fmla="*/ 3225800 h 3581400"/>
              <a:gd name="connsiteX64" fmla="*/ 1295400 w 3799255"/>
              <a:gd name="connsiteY64" fmla="*/ 2997200 h 3581400"/>
              <a:gd name="connsiteX65" fmla="*/ 1333500 w 3799255"/>
              <a:gd name="connsiteY65" fmla="*/ 2870200 h 3581400"/>
              <a:gd name="connsiteX66" fmla="*/ 1346200 w 3799255"/>
              <a:gd name="connsiteY66" fmla="*/ 2819400 h 3581400"/>
              <a:gd name="connsiteX67" fmla="*/ 1371600 w 3799255"/>
              <a:gd name="connsiteY67" fmla="*/ 2768600 h 3581400"/>
              <a:gd name="connsiteX68" fmla="*/ 1384300 w 3799255"/>
              <a:gd name="connsiteY68" fmla="*/ 2730500 h 3581400"/>
              <a:gd name="connsiteX69" fmla="*/ 1346200 w 3799255"/>
              <a:gd name="connsiteY69" fmla="*/ 2692400 h 3581400"/>
              <a:gd name="connsiteX70" fmla="*/ 1308100 w 3799255"/>
              <a:gd name="connsiteY70" fmla="*/ 2679700 h 3581400"/>
              <a:gd name="connsiteX71" fmla="*/ 1016000 w 3799255"/>
              <a:gd name="connsiteY71" fmla="*/ 2654300 h 3581400"/>
              <a:gd name="connsiteX72" fmla="*/ 749300 w 3799255"/>
              <a:gd name="connsiteY72" fmla="*/ 2616200 h 3581400"/>
              <a:gd name="connsiteX73" fmla="*/ 558800 w 3799255"/>
              <a:gd name="connsiteY73" fmla="*/ 2590800 h 3581400"/>
              <a:gd name="connsiteX74" fmla="*/ 520700 w 3799255"/>
              <a:gd name="connsiteY74" fmla="*/ 2578100 h 3581400"/>
              <a:gd name="connsiteX75" fmla="*/ 381000 w 3799255"/>
              <a:gd name="connsiteY75" fmla="*/ 2540000 h 3581400"/>
              <a:gd name="connsiteX76" fmla="*/ 266700 w 3799255"/>
              <a:gd name="connsiteY76" fmla="*/ 2501900 h 3581400"/>
              <a:gd name="connsiteX77" fmla="*/ 228600 w 3799255"/>
              <a:gd name="connsiteY77" fmla="*/ 2476500 h 3581400"/>
              <a:gd name="connsiteX78" fmla="*/ 177800 w 3799255"/>
              <a:gd name="connsiteY78" fmla="*/ 2451100 h 3581400"/>
              <a:gd name="connsiteX79" fmla="*/ 88900 w 3799255"/>
              <a:gd name="connsiteY79" fmla="*/ 2374900 h 3581400"/>
              <a:gd name="connsiteX80" fmla="*/ 50800 w 3799255"/>
              <a:gd name="connsiteY80" fmla="*/ 2349500 h 3581400"/>
              <a:gd name="connsiteX81" fmla="*/ 38100 w 3799255"/>
              <a:gd name="connsiteY81" fmla="*/ 2311400 h 3581400"/>
              <a:gd name="connsiteX82" fmla="*/ 12700 w 3799255"/>
              <a:gd name="connsiteY82" fmla="*/ 2273300 h 3581400"/>
              <a:gd name="connsiteX83" fmla="*/ 0 w 3799255"/>
              <a:gd name="connsiteY83" fmla="*/ 2222500 h 3581400"/>
              <a:gd name="connsiteX84" fmla="*/ 12700 w 3799255"/>
              <a:gd name="connsiteY84" fmla="*/ 2108200 h 3581400"/>
              <a:gd name="connsiteX85" fmla="*/ 25400 w 3799255"/>
              <a:gd name="connsiteY85" fmla="*/ 2057400 h 3581400"/>
              <a:gd name="connsiteX86" fmla="*/ 38100 w 3799255"/>
              <a:gd name="connsiteY86" fmla="*/ 1993900 h 3581400"/>
              <a:gd name="connsiteX87" fmla="*/ 50800 w 3799255"/>
              <a:gd name="connsiteY87" fmla="*/ 1955800 h 3581400"/>
              <a:gd name="connsiteX88" fmla="*/ 63500 w 3799255"/>
              <a:gd name="connsiteY88" fmla="*/ 1905000 h 3581400"/>
              <a:gd name="connsiteX89" fmla="*/ 76200 w 3799255"/>
              <a:gd name="connsiteY89" fmla="*/ 1866900 h 3581400"/>
              <a:gd name="connsiteX90" fmla="*/ 114300 w 3799255"/>
              <a:gd name="connsiteY90" fmla="*/ 1765300 h 3581400"/>
              <a:gd name="connsiteX91" fmla="*/ 127000 w 3799255"/>
              <a:gd name="connsiteY91" fmla="*/ 1727200 h 3581400"/>
              <a:gd name="connsiteX92" fmla="*/ 165100 w 3799255"/>
              <a:gd name="connsiteY92" fmla="*/ 1676400 h 3581400"/>
              <a:gd name="connsiteX93" fmla="*/ 190500 w 3799255"/>
              <a:gd name="connsiteY93" fmla="*/ 1638300 h 3581400"/>
              <a:gd name="connsiteX94" fmla="*/ 228600 w 3799255"/>
              <a:gd name="connsiteY94" fmla="*/ 1600200 h 3581400"/>
              <a:gd name="connsiteX95" fmla="*/ 254000 w 3799255"/>
              <a:gd name="connsiteY95" fmla="*/ 1562100 h 3581400"/>
              <a:gd name="connsiteX96" fmla="*/ 292100 w 3799255"/>
              <a:gd name="connsiteY96" fmla="*/ 1524000 h 3581400"/>
              <a:gd name="connsiteX97" fmla="*/ 368300 w 3799255"/>
              <a:gd name="connsiteY97" fmla="*/ 1346200 h 3581400"/>
              <a:gd name="connsiteX98" fmla="*/ 406400 w 3799255"/>
              <a:gd name="connsiteY98" fmla="*/ 1231900 h 3581400"/>
              <a:gd name="connsiteX99" fmla="*/ 419100 w 3799255"/>
              <a:gd name="connsiteY99" fmla="*/ 1193800 h 3581400"/>
              <a:gd name="connsiteX100" fmla="*/ 431800 w 3799255"/>
              <a:gd name="connsiteY100" fmla="*/ 1155700 h 3581400"/>
              <a:gd name="connsiteX101" fmla="*/ 457200 w 3799255"/>
              <a:gd name="connsiteY101" fmla="*/ 1117600 h 3581400"/>
              <a:gd name="connsiteX102" fmla="*/ 482600 w 3799255"/>
              <a:gd name="connsiteY102" fmla="*/ 1041400 h 3581400"/>
              <a:gd name="connsiteX103" fmla="*/ 508000 w 3799255"/>
              <a:gd name="connsiteY103" fmla="*/ 10033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99255" h="3581400">
                <a:moveTo>
                  <a:pt x="508000" y="1003300"/>
                </a:moveTo>
                <a:lnTo>
                  <a:pt x="508000" y="1003300"/>
                </a:lnTo>
                <a:cubicBezTo>
                  <a:pt x="533400" y="969433"/>
                  <a:pt x="556075" y="933340"/>
                  <a:pt x="584200" y="901700"/>
                </a:cubicBezTo>
                <a:cubicBezTo>
                  <a:pt x="715360" y="754145"/>
                  <a:pt x="681024" y="809070"/>
                  <a:pt x="800100" y="698500"/>
                </a:cubicBezTo>
                <a:cubicBezTo>
                  <a:pt x="830810" y="669984"/>
                  <a:pt x="860575" y="640394"/>
                  <a:pt x="889000" y="609600"/>
                </a:cubicBezTo>
                <a:cubicBezTo>
                  <a:pt x="911426" y="585305"/>
                  <a:pt x="928083" y="555694"/>
                  <a:pt x="952500" y="533400"/>
                </a:cubicBezTo>
                <a:cubicBezTo>
                  <a:pt x="1025751" y="466519"/>
                  <a:pt x="1106251" y="407986"/>
                  <a:pt x="1181100" y="342900"/>
                </a:cubicBezTo>
                <a:cubicBezTo>
                  <a:pt x="1203689" y="323258"/>
                  <a:pt x="1222072" y="299112"/>
                  <a:pt x="1244600" y="279400"/>
                </a:cubicBezTo>
                <a:cubicBezTo>
                  <a:pt x="1338396" y="197329"/>
                  <a:pt x="1211925" y="337475"/>
                  <a:pt x="1346200" y="203200"/>
                </a:cubicBezTo>
                <a:cubicBezTo>
                  <a:pt x="1356993" y="192407"/>
                  <a:pt x="1361829" y="176826"/>
                  <a:pt x="1371600" y="165100"/>
                </a:cubicBezTo>
                <a:cubicBezTo>
                  <a:pt x="1402158" y="128430"/>
                  <a:pt x="1410338" y="126575"/>
                  <a:pt x="1447800" y="101600"/>
                </a:cubicBezTo>
                <a:cubicBezTo>
                  <a:pt x="1452033" y="84667"/>
                  <a:pt x="1451840" y="65955"/>
                  <a:pt x="1460500" y="50800"/>
                </a:cubicBezTo>
                <a:cubicBezTo>
                  <a:pt x="1478417" y="19445"/>
                  <a:pt x="1496701" y="13650"/>
                  <a:pt x="1524000" y="0"/>
                </a:cubicBezTo>
                <a:lnTo>
                  <a:pt x="2895600" y="127000"/>
                </a:lnTo>
                <a:lnTo>
                  <a:pt x="3733800" y="977900"/>
                </a:lnTo>
                <a:lnTo>
                  <a:pt x="2692400" y="1193800"/>
                </a:lnTo>
                <a:cubicBezTo>
                  <a:pt x="2696633" y="1308100"/>
                  <a:pt x="2697492" y="1422575"/>
                  <a:pt x="2705100" y="1536700"/>
                </a:cubicBezTo>
                <a:cubicBezTo>
                  <a:pt x="2705990" y="1550057"/>
                  <a:pt x="2707850" y="1565845"/>
                  <a:pt x="2717800" y="1574800"/>
                </a:cubicBezTo>
                <a:cubicBezTo>
                  <a:pt x="2751836" y="1605432"/>
                  <a:pt x="2799721" y="1618621"/>
                  <a:pt x="2832100" y="1651000"/>
                </a:cubicBezTo>
                <a:cubicBezTo>
                  <a:pt x="2844800" y="1663700"/>
                  <a:pt x="2855256" y="1679137"/>
                  <a:pt x="2870200" y="1689100"/>
                </a:cubicBezTo>
                <a:cubicBezTo>
                  <a:pt x="2881339" y="1696526"/>
                  <a:pt x="2896326" y="1695813"/>
                  <a:pt x="2908300" y="1701800"/>
                </a:cubicBezTo>
                <a:cubicBezTo>
                  <a:pt x="2922722" y="1709011"/>
                  <a:pt x="2991447" y="1759547"/>
                  <a:pt x="2997200" y="1765300"/>
                </a:cubicBezTo>
                <a:cubicBezTo>
                  <a:pt x="3007993" y="1776093"/>
                  <a:pt x="3011807" y="1792607"/>
                  <a:pt x="3022600" y="1803400"/>
                </a:cubicBezTo>
                <a:cubicBezTo>
                  <a:pt x="3047159" y="1827959"/>
                  <a:pt x="3128855" y="1875704"/>
                  <a:pt x="3149600" y="1892300"/>
                </a:cubicBezTo>
                <a:cubicBezTo>
                  <a:pt x="3256578" y="1977883"/>
                  <a:pt x="3145151" y="1915476"/>
                  <a:pt x="3251200" y="1968500"/>
                </a:cubicBezTo>
                <a:cubicBezTo>
                  <a:pt x="3307616" y="2043722"/>
                  <a:pt x="3271688" y="2007559"/>
                  <a:pt x="3365500" y="2070100"/>
                </a:cubicBezTo>
                <a:lnTo>
                  <a:pt x="3403600" y="2095500"/>
                </a:lnTo>
                <a:cubicBezTo>
                  <a:pt x="3416300" y="2103967"/>
                  <a:pt x="3427220" y="2116073"/>
                  <a:pt x="3441700" y="2120900"/>
                </a:cubicBezTo>
                <a:cubicBezTo>
                  <a:pt x="3532380" y="2151127"/>
                  <a:pt x="3495623" y="2131448"/>
                  <a:pt x="3556000" y="2171700"/>
                </a:cubicBezTo>
                <a:cubicBezTo>
                  <a:pt x="3564467" y="2184400"/>
                  <a:pt x="3570607" y="2199007"/>
                  <a:pt x="3581400" y="2209800"/>
                </a:cubicBezTo>
                <a:cubicBezTo>
                  <a:pt x="3592193" y="2220593"/>
                  <a:pt x="3609965" y="2223281"/>
                  <a:pt x="3619500" y="2235200"/>
                </a:cubicBezTo>
                <a:cubicBezTo>
                  <a:pt x="3627863" y="2245653"/>
                  <a:pt x="3626927" y="2260995"/>
                  <a:pt x="3632200" y="2273300"/>
                </a:cubicBezTo>
                <a:cubicBezTo>
                  <a:pt x="3655631" y="2327973"/>
                  <a:pt x="3672286" y="2346129"/>
                  <a:pt x="3708400" y="2400300"/>
                </a:cubicBezTo>
                <a:lnTo>
                  <a:pt x="3759200" y="2476500"/>
                </a:lnTo>
                <a:lnTo>
                  <a:pt x="3784600" y="2514600"/>
                </a:lnTo>
                <a:cubicBezTo>
                  <a:pt x="3796510" y="2562239"/>
                  <a:pt x="3810549" y="2589702"/>
                  <a:pt x="3784600" y="2641600"/>
                </a:cubicBezTo>
                <a:cubicBezTo>
                  <a:pt x="3777774" y="2655252"/>
                  <a:pt x="3759752" y="2659427"/>
                  <a:pt x="3746500" y="2667000"/>
                </a:cubicBezTo>
                <a:cubicBezTo>
                  <a:pt x="3730062" y="2676393"/>
                  <a:pt x="3713101" y="2684942"/>
                  <a:pt x="3695700" y="2692400"/>
                </a:cubicBezTo>
                <a:cubicBezTo>
                  <a:pt x="3670193" y="2703332"/>
                  <a:pt x="3632579" y="2711355"/>
                  <a:pt x="3606800" y="2717800"/>
                </a:cubicBezTo>
                <a:cubicBezTo>
                  <a:pt x="3515656" y="2778563"/>
                  <a:pt x="3552186" y="2747014"/>
                  <a:pt x="3492500" y="2806700"/>
                </a:cubicBezTo>
                <a:cubicBezTo>
                  <a:pt x="3488267" y="2819400"/>
                  <a:pt x="3479800" y="2831413"/>
                  <a:pt x="3479800" y="2844800"/>
                </a:cubicBezTo>
                <a:cubicBezTo>
                  <a:pt x="3479800" y="2946089"/>
                  <a:pt x="3484814" y="3010459"/>
                  <a:pt x="3505200" y="3098800"/>
                </a:cubicBezTo>
                <a:cubicBezTo>
                  <a:pt x="3513050" y="3132815"/>
                  <a:pt x="3519561" y="3167282"/>
                  <a:pt x="3530600" y="3200400"/>
                </a:cubicBezTo>
                <a:lnTo>
                  <a:pt x="3556000" y="3276600"/>
                </a:lnTo>
                <a:cubicBezTo>
                  <a:pt x="3551767" y="3289300"/>
                  <a:pt x="3554193" y="3306919"/>
                  <a:pt x="3543300" y="3314700"/>
                </a:cubicBezTo>
                <a:cubicBezTo>
                  <a:pt x="3521513" y="3330262"/>
                  <a:pt x="3489377" y="3325248"/>
                  <a:pt x="3467100" y="3340100"/>
                </a:cubicBezTo>
                <a:cubicBezTo>
                  <a:pt x="3341216" y="3424022"/>
                  <a:pt x="3440619" y="3370094"/>
                  <a:pt x="3340100" y="3403600"/>
                </a:cubicBezTo>
                <a:cubicBezTo>
                  <a:pt x="3282360" y="3422847"/>
                  <a:pt x="3287546" y="3428324"/>
                  <a:pt x="3238500" y="3441700"/>
                </a:cubicBezTo>
                <a:cubicBezTo>
                  <a:pt x="3204821" y="3450885"/>
                  <a:pt x="3171131" y="3460254"/>
                  <a:pt x="3136900" y="3467100"/>
                </a:cubicBezTo>
                <a:cubicBezTo>
                  <a:pt x="3115733" y="3471333"/>
                  <a:pt x="3094341" y="3474565"/>
                  <a:pt x="3073400" y="3479800"/>
                </a:cubicBezTo>
                <a:cubicBezTo>
                  <a:pt x="3060413" y="3483047"/>
                  <a:pt x="3048172" y="3488822"/>
                  <a:pt x="3035300" y="3492500"/>
                </a:cubicBezTo>
                <a:cubicBezTo>
                  <a:pt x="3018517" y="3497295"/>
                  <a:pt x="3001283" y="3500405"/>
                  <a:pt x="2984500" y="3505200"/>
                </a:cubicBezTo>
                <a:cubicBezTo>
                  <a:pt x="2971628" y="3508878"/>
                  <a:pt x="2959468" y="3514996"/>
                  <a:pt x="2946400" y="3517900"/>
                </a:cubicBezTo>
                <a:cubicBezTo>
                  <a:pt x="2896207" y="3529054"/>
                  <a:pt x="2816660" y="3536892"/>
                  <a:pt x="2768600" y="3543300"/>
                </a:cubicBezTo>
                <a:cubicBezTo>
                  <a:pt x="2561073" y="3570970"/>
                  <a:pt x="2779187" y="3541536"/>
                  <a:pt x="2616200" y="3568700"/>
                </a:cubicBezTo>
                <a:cubicBezTo>
                  <a:pt x="2586673" y="3573621"/>
                  <a:pt x="2556933" y="3577167"/>
                  <a:pt x="2527300" y="3581400"/>
                </a:cubicBezTo>
                <a:cubicBezTo>
                  <a:pt x="2264833" y="3577167"/>
                  <a:pt x="2002160" y="3579940"/>
                  <a:pt x="1739900" y="3568700"/>
                </a:cubicBezTo>
                <a:cubicBezTo>
                  <a:pt x="1705023" y="3567205"/>
                  <a:pt x="1671418" y="3554339"/>
                  <a:pt x="1638300" y="3543300"/>
                </a:cubicBezTo>
                <a:cubicBezTo>
                  <a:pt x="1545541" y="3512380"/>
                  <a:pt x="1588075" y="3524394"/>
                  <a:pt x="1511300" y="3505200"/>
                </a:cubicBezTo>
                <a:cubicBezTo>
                  <a:pt x="1418475" y="3443317"/>
                  <a:pt x="1535191" y="3518852"/>
                  <a:pt x="1422400" y="3454400"/>
                </a:cubicBezTo>
                <a:cubicBezTo>
                  <a:pt x="1409148" y="3446827"/>
                  <a:pt x="1397000" y="3437467"/>
                  <a:pt x="1384300" y="3429000"/>
                </a:cubicBezTo>
                <a:cubicBezTo>
                  <a:pt x="1375833" y="3416300"/>
                  <a:pt x="1368671" y="3402626"/>
                  <a:pt x="1358900" y="3390900"/>
                </a:cubicBezTo>
                <a:cubicBezTo>
                  <a:pt x="1347402" y="3377102"/>
                  <a:pt x="1329522" y="3368500"/>
                  <a:pt x="1320800" y="3352800"/>
                </a:cubicBezTo>
                <a:cubicBezTo>
                  <a:pt x="1306746" y="3327502"/>
                  <a:pt x="1290899" y="3258595"/>
                  <a:pt x="1282700" y="3225800"/>
                </a:cubicBezTo>
                <a:cubicBezTo>
                  <a:pt x="1286933" y="3149600"/>
                  <a:pt x="1288491" y="3073204"/>
                  <a:pt x="1295400" y="2997200"/>
                </a:cubicBezTo>
                <a:cubicBezTo>
                  <a:pt x="1297945" y="2969201"/>
                  <a:pt x="1328118" y="2888141"/>
                  <a:pt x="1333500" y="2870200"/>
                </a:cubicBezTo>
                <a:cubicBezTo>
                  <a:pt x="1338516" y="2853482"/>
                  <a:pt x="1340071" y="2835743"/>
                  <a:pt x="1346200" y="2819400"/>
                </a:cubicBezTo>
                <a:cubicBezTo>
                  <a:pt x="1352847" y="2801673"/>
                  <a:pt x="1364142" y="2786001"/>
                  <a:pt x="1371600" y="2768600"/>
                </a:cubicBezTo>
                <a:cubicBezTo>
                  <a:pt x="1376873" y="2756295"/>
                  <a:pt x="1380067" y="2743200"/>
                  <a:pt x="1384300" y="2730500"/>
                </a:cubicBezTo>
                <a:cubicBezTo>
                  <a:pt x="1371600" y="2717800"/>
                  <a:pt x="1361144" y="2702363"/>
                  <a:pt x="1346200" y="2692400"/>
                </a:cubicBezTo>
                <a:cubicBezTo>
                  <a:pt x="1335061" y="2684974"/>
                  <a:pt x="1321271" y="2682095"/>
                  <a:pt x="1308100" y="2679700"/>
                </a:cubicBezTo>
                <a:cubicBezTo>
                  <a:pt x="1218018" y="2663322"/>
                  <a:pt x="1101325" y="2661410"/>
                  <a:pt x="1016000" y="2654300"/>
                </a:cubicBezTo>
                <a:cubicBezTo>
                  <a:pt x="732831" y="2630703"/>
                  <a:pt x="1097616" y="2654902"/>
                  <a:pt x="749300" y="2616200"/>
                </a:cubicBezTo>
                <a:cubicBezTo>
                  <a:pt x="694272" y="2610086"/>
                  <a:pt x="615806" y="2603468"/>
                  <a:pt x="558800" y="2590800"/>
                </a:cubicBezTo>
                <a:cubicBezTo>
                  <a:pt x="545732" y="2587896"/>
                  <a:pt x="533687" y="2581347"/>
                  <a:pt x="520700" y="2578100"/>
                </a:cubicBezTo>
                <a:cubicBezTo>
                  <a:pt x="435670" y="2556842"/>
                  <a:pt x="471819" y="2576328"/>
                  <a:pt x="381000" y="2540000"/>
                </a:cubicBezTo>
                <a:cubicBezTo>
                  <a:pt x="301294" y="2508118"/>
                  <a:pt x="339617" y="2520129"/>
                  <a:pt x="266700" y="2501900"/>
                </a:cubicBezTo>
                <a:cubicBezTo>
                  <a:pt x="254000" y="2493433"/>
                  <a:pt x="241852" y="2484073"/>
                  <a:pt x="228600" y="2476500"/>
                </a:cubicBezTo>
                <a:cubicBezTo>
                  <a:pt x="212162" y="2467107"/>
                  <a:pt x="193854" y="2461134"/>
                  <a:pt x="177800" y="2451100"/>
                </a:cubicBezTo>
                <a:cubicBezTo>
                  <a:pt x="101701" y="2403538"/>
                  <a:pt x="151242" y="2426852"/>
                  <a:pt x="88900" y="2374900"/>
                </a:cubicBezTo>
                <a:cubicBezTo>
                  <a:pt x="77174" y="2365129"/>
                  <a:pt x="63500" y="2357967"/>
                  <a:pt x="50800" y="2349500"/>
                </a:cubicBezTo>
                <a:cubicBezTo>
                  <a:pt x="46567" y="2336800"/>
                  <a:pt x="44087" y="2323374"/>
                  <a:pt x="38100" y="2311400"/>
                </a:cubicBezTo>
                <a:cubicBezTo>
                  <a:pt x="31274" y="2297748"/>
                  <a:pt x="18713" y="2287329"/>
                  <a:pt x="12700" y="2273300"/>
                </a:cubicBezTo>
                <a:cubicBezTo>
                  <a:pt x="5824" y="2257257"/>
                  <a:pt x="4233" y="2239433"/>
                  <a:pt x="0" y="2222500"/>
                </a:cubicBezTo>
                <a:cubicBezTo>
                  <a:pt x="4233" y="2184400"/>
                  <a:pt x="6871" y="2146089"/>
                  <a:pt x="12700" y="2108200"/>
                </a:cubicBezTo>
                <a:cubicBezTo>
                  <a:pt x="15354" y="2090948"/>
                  <a:pt x="21614" y="2074439"/>
                  <a:pt x="25400" y="2057400"/>
                </a:cubicBezTo>
                <a:cubicBezTo>
                  <a:pt x="30083" y="2036328"/>
                  <a:pt x="32865" y="2014841"/>
                  <a:pt x="38100" y="1993900"/>
                </a:cubicBezTo>
                <a:cubicBezTo>
                  <a:pt x="41347" y="1980913"/>
                  <a:pt x="47122" y="1968672"/>
                  <a:pt x="50800" y="1955800"/>
                </a:cubicBezTo>
                <a:cubicBezTo>
                  <a:pt x="55595" y="1939017"/>
                  <a:pt x="58705" y="1921783"/>
                  <a:pt x="63500" y="1905000"/>
                </a:cubicBezTo>
                <a:cubicBezTo>
                  <a:pt x="67178" y="1892128"/>
                  <a:pt x="72522" y="1879772"/>
                  <a:pt x="76200" y="1866900"/>
                </a:cubicBezTo>
                <a:cubicBezTo>
                  <a:pt x="109649" y="1749827"/>
                  <a:pt x="63569" y="1883673"/>
                  <a:pt x="114300" y="1765300"/>
                </a:cubicBezTo>
                <a:cubicBezTo>
                  <a:pt x="119573" y="1752995"/>
                  <a:pt x="120358" y="1738823"/>
                  <a:pt x="127000" y="1727200"/>
                </a:cubicBezTo>
                <a:cubicBezTo>
                  <a:pt x="137502" y="1708822"/>
                  <a:pt x="152797" y="1693624"/>
                  <a:pt x="165100" y="1676400"/>
                </a:cubicBezTo>
                <a:cubicBezTo>
                  <a:pt x="173972" y="1663980"/>
                  <a:pt x="180729" y="1650026"/>
                  <a:pt x="190500" y="1638300"/>
                </a:cubicBezTo>
                <a:cubicBezTo>
                  <a:pt x="201998" y="1624502"/>
                  <a:pt x="217102" y="1613998"/>
                  <a:pt x="228600" y="1600200"/>
                </a:cubicBezTo>
                <a:cubicBezTo>
                  <a:pt x="238371" y="1588474"/>
                  <a:pt x="244229" y="1573826"/>
                  <a:pt x="254000" y="1562100"/>
                </a:cubicBezTo>
                <a:cubicBezTo>
                  <a:pt x="265498" y="1548302"/>
                  <a:pt x="282457" y="1539153"/>
                  <a:pt x="292100" y="1524000"/>
                </a:cubicBezTo>
                <a:cubicBezTo>
                  <a:pt x="336042" y="1454949"/>
                  <a:pt x="344243" y="1418372"/>
                  <a:pt x="368300" y="1346200"/>
                </a:cubicBezTo>
                <a:lnTo>
                  <a:pt x="406400" y="1231900"/>
                </a:lnTo>
                <a:lnTo>
                  <a:pt x="419100" y="1193800"/>
                </a:lnTo>
                <a:cubicBezTo>
                  <a:pt x="423333" y="1181100"/>
                  <a:pt x="424374" y="1166839"/>
                  <a:pt x="431800" y="1155700"/>
                </a:cubicBezTo>
                <a:cubicBezTo>
                  <a:pt x="440267" y="1143000"/>
                  <a:pt x="451001" y="1131548"/>
                  <a:pt x="457200" y="1117600"/>
                </a:cubicBezTo>
                <a:cubicBezTo>
                  <a:pt x="468074" y="1093134"/>
                  <a:pt x="460323" y="1056252"/>
                  <a:pt x="482600" y="1041400"/>
                </a:cubicBezTo>
                <a:cubicBezTo>
                  <a:pt x="524222" y="1013652"/>
                  <a:pt x="503767" y="1009650"/>
                  <a:pt x="508000" y="10033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AE120-8D9D-BAA4-5675-3838E460D1AA}"/>
                  </a:ext>
                </a:extLst>
              </p:cNvPr>
              <p:cNvSpPr txBox="1"/>
              <p:nvPr/>
            </p:nvSpPr>
            <p:spPr>
              <a:xfrm>
                <a:off x="7974812" y="1571826"/>
                <a:ext cx="4077488" cy="25545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Theorem</a:t>
                </a:r>
                <a:r>
                  <a:rPr lang="en-US" sz="2000" dirty="0"/>
                  <a:t>: If OWFs exist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-BB84 is secure against spoofers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qubits of entanglement, then there exists ZK-PV protocols with: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Position security against roughly same class of spoofers, and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Privacy against QPT honest-but-curious verifiers.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AE120-8D9D-BAA4-5675-3838E460D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12" y="1571826"/>
                <a:ext cx="4077488" cy="2554545"/>
              </a:xfrm>
              <a:prstGeom prst="rect">
                <a:avLst/>
              </a:prstGeom>
              <a:blipFill>
                <a:blip r:embed="rId3"/>
                <a:stretch>
                  <a:fillRect l="-1238" t="-1478" r="-2786" b="-29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7A5C51-70F1-9112-4761-CA947B82EE23}"/>
              </a:ext>
            </a:extLst>
          </p:cNvPr>
          <p:cNvSpPr txBox="1"/>
          <p:nvPr/>
        </p:nvSpPr>
        <p:spPr>
          <a:xfrm>
            <a:off x="7596555" y="4218245"/>
            <a:ext cx="4582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(Girish, Gluch, Goldwasser, Malkin,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Orshansky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Y. ‘25)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DD12CB-A469-F9DA-1801-A8329C2D9443}"/>
                  </a:ext>
                </a:extLst>
              </p:cNvPr>
              <p:cNvSpPr txBox="1"/>
              <p:nvPr/>
            </p:nvSpPr>
            <p:spPr>
              <a:xfrm>
                <a:off x="8209762" y="4977022"/>
                <a:ext cx="36075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theorem can be generalized to ”upgrade” a broad class of PV protocols (including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-BB84) to have ZK property.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DD12CB-A469-F9DA-1801-A8329C2D9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762" y="4977022"/>
                <a:ext cx="3607588" cy="1200329"/>
              </a:xfrm>
              <a:prstGeom prst="rect">
                <a:avLst/>
              </a:prstGeom>
              <a:blipFill>
                <a:blip r:embed="rId4"/>
                <a:stretch>
                  <a:fillRect l="-1404" t="-2083" r="-1754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A1AB8-C11B-B6CB-BE09-9E9C9D930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82175B-5544-B93E-E603-077C2625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primitive:</a:t>
            </a:r>
            <a:br>
              <a:rPr lang="en-US" dirty="0"/>
            </a:br>
            <a:r>
              <a:rPr lang="en-US" dirty="0"/>
              <a:t>Position commitments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537F6-2D15-78F5-81A3-283723A7E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07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FFB55-71FE-724D-9A10-2C79BC8FC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DA164B-2DB6-6800-2AE8-F20A6898A4D4}"/>
              </a:ext>
            </a:extLst>
          </p:cNvPr>
          <p:cNvSpPr txBox="1"/>
          <p:nvPr/>
        </p:nvSpPr>
        <p:spPr>
          <a:xfrm>
            <a:off x="749300" y="964674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introduce (spacetime) </a:t>
            </a:r>
            <a:r>
              <a:rPr lang="en-US" sz="2400" b="1" dirty="0"/>
              <a:t>position commitments</a:t>
            </a:r>
            <a:r>
              <a:rPr lang="en-US" sz="2400" dirty="0"/>
              <a:t>, an interactive protocol 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1FC22F-2517-BCC4-8FDB-3C04D1A2EE08}"/>
                  </a:ext>
                </a:extLst>
              </p:cNvPr>
              <p:cNvSpPr txBox="1"/>
              <p:nvPr/>
            </p:nvSpPr>
            <p:spPr>
              <a:xfrm>
                <a:off x="749300" y="1741007"/>
                <a:ext cx="10566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Commit Phase</a:t>
                </a:r>
                <a:r>
                  <a:rPr lang="en-US" sz="2400" dirty="0"/>
                  <a:t>: prover commits to its spacetime 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from some </a:t>
                </a:r>
                <a:r>
                  <a:rPr lang="en-US" sz="2400" b="1" i="1" dirty="0" err="1"/>
                  <a:t>commitable</a:t>
                </a:r>
                <a:r>
                  <a:rPr lang="en-US" sz="2400" b="1" i="1" dirty="0"/>
                  <a:t> set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1FC22F-2517-BCC4-8FDB-3C04D1A2E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1741007"/>
                <a:ext cx="10566400" cy="830997"/>
              </a:xfrm>
              <a:prstGeom prst="rect">
                <a:avLst/>
              </a:prstGeom>
              <a:blipFill>
                <a:blip r:embed="rId2"/>
                <a:stretch>
                  <a:fillRect l="-962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FD0BF5-48F5-8B40-D6B9-8B0A64680CB8}"/>
                  </a:ext>
                </a:extLst>
              </p:cNvPr>
              <p:cNvSpPr txBox="1"/>
              <p:nvPr/>
            </p:nvSpPr>
            <p:spPr>
              <a:xfrm>
                <a:off x="749300" y="2979006"/>
                <a:ext cx="1056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Reveal Phase</a:t>
                </a:r>
                <a:r>
                  <a:rPr lang="en-US" sz="2400" dirty="0"/>
                  <a:t>: prover announces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and verifiers check.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FD0BF5-48F5-8B40-D6B9-8B0A6468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2979006"/>
                <a:ext cx="10566400" cy="461665"/>
              </a:xfrm>
              <a:prstGeom prst="rect">
                <a:avLst/>
              </a:prstGeom>
              <a:blipFill>
                <a:blip r:embed="rId3"/>
                <a:stretch>
                  <a:fillRect l="-96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98242DD-77DD-0DDC-BB2C-50CC6496567D}"/>
              </a:ext>
            </a:extLst>
          </p:cNvPr>
          <p:cNvSpPr txBox="1"/>
          <p:nvPr/>
        </p:nvSpPr>
        <p:spPr>
          <a:xfrm>
            <a:off x="749300" y="3878994"/>
            <a:ext cx="1056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Hiding security</a:t>
            </a:r>
            <a:r>
              <a:rPr lang="en-US" sz="2400" dirty="0"/>
              <a:t>: before Reveal Phase, verifiers learn nothing about prover’s spacetime location (simulation definition).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3593BB-FE91-839F-D54B-0B8529AA4079}"/>
                  </a:ext>
                </a:extLst>
              </p:cNvPr>
              <p:cNvSpPr txBox="1"/>
              <p:nvPr/>
            </p:nvSpPr>
            <p:spPr>
              <a:xfrm>
                <a:off x="749300" y="4986129"/>
                <a:ext cx="10566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Position Binding security</a:t>
                </a:r>
                <a:r>
                  <a:rPr lang="en-US" sz="2400" dirty="0"/>
                  <a:t>: after Reveal phase, if spoofers announces a 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that was not occupied by any spoofer, then verifiers reject </a:t>
                </a:r>
                <a:r>
                  <a:rPr lang="en-US" sz="2400" dirty="0" err="1"/>
                  <a:t>whp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3593BB-FE91-839F-D54B-0B8529AA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4986129"/>
                <a:ext cx="10566400" cy="830997"/>
              </a:xfrm>
              <a:prstGeom prst="rect">
                <a:avLst/>
              </a:prstGeom>
              <a:blipFill>
                <a:blip r:embed="rId4"/>
                <a:stretch>
                  <a:fillRect l="-962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6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2FB10-226A-6717-FA69-9FD01647A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38DD9-4626-A1C2-D219-0EFF7A48DC68}"/>
                  </a:ext>
                </a:extLst>
              </p:cNvPr>
              <p:cNvSpPr txBox="1"/>
              <p:nvPr/>
            </p:nvSpPr>
            <p:spPr>
              <a:xfrm>
                <a:off x="621512" y="670126"/>
                <a:ext cx="10617988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Theorem</a:t>
                </a:r>
                <a:r>
                  <a:rPr lang="en-US" sz="2000" dirty="0"/>
                  <a:t>: If OWFs exist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-BB84 is secure against spoofers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qubits of entanglement, then there exist position commitments with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Computational hiding security honest-but-curious QPT verifiers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Position binding security against roughly sample class of spoofers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38DD9-4626-A1C2-D219-0EFF7A48D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12" y="670126"/>
                <a:ext cx="10617988" cy="1323439"/>
              </a:xfrm>
              <a:prstGeom prst="rect">
                <a:avLst/>
              </a:prstGeom>
              <a:blipFill>
                <a:blip r:embed="rId2"/>
                <a:stretch>
                  <a:fillRect l="-597" t="-2830" b="-66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001F2A1-AADD-235C-9BB6-DB7F8CB9F425}"/>
              </a:ext>
            </a:extLst>
          </p:cNvPr>
          <p:cNvSpPr txBox="1"/>
          <p:nvPr/>
        </p:nvSpPr>
        <p:spPr>
          <a:xfrm>
            <a:off x="6809155" y="2135445"/>
            <a:ext cx="4582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(Girish, Gluch, Goldwasser, Malkin,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Orshansky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Y. ‘25)</a:t>
            </a:r>
          </a:p>
        </p:txBody>
      </p:sp>
    </p:spTree>
    <p:extLst>
      <p:ext uri="{BB962C8B-B14F-4D97-AF65-F5344CB8AC3E}">
        <p14:creationId xmlns:p14="http://schemas.microsoft.com/office/powerpoint/2010/main" val="590014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4AB72-45EF-C9D1-9CBC-D214F66CA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0DE49B-123A-14D2-0C6D-756C277FADF7}"/>
                  </a:ext>
                </a:extLst>
              </p:cNvPr>
              <p:cNvSpPr txBox="1"/>
              <p:nvPr/>
            </p:nvSpPr>
            <p:spPr>
              <a:xfrm>
                <a:off x="621512" y="670126"/>
                <a:ext cx="10617988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Theorem</a:t>
                </a:r>
                <a:r>
                  <a:rPr lang="en-US" sz="2000" dirty="0"/>
                  <a:t>: If OWFs exist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-BB84 is secure against spoofers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qubits of entanglement, then there exist position commitments with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Computational hiding security honest-but-curious QPT verifiers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Position binding security against roughly sample class of spoofers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0DE49B-123A-14D2-0C6D-756C277FA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12" y="670126"/>
                <a:ext cx="10617988" cy="1323439"/>
              </a:xfrm>
              <a:prstGeom prst="rect">
                <a:avLst/>
              </a:prstGeom>
              <a:blipFill>
                <a:blip r:embed="rId2"/>
                <a:stretch>
                  <a:fillRect l="-597" t="-2830" b="-66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E95F0D-5E34-F33E-C190-421F8DA206BC}"/>
              </a:ext>
            </a:extLst>
          </p:cNvPr>
          <p:cNvSpPr txBox="1"/>
          <p:nvPr/>
        </p:nvSpPr>
        <p:spPr>
          <a:xfrm>
            <a:off x="6809155" y="2135445"/>
            <a:ext cx="4582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(Girish, Gluch, Goldwasser, Malkin,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Orshansky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Y. ‘25)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2CDB2E-9615-6CBE-0992-BBACE31A0444}"/>
                  </a:ext>
                </a:extLst>
              </p:cNvPr>
              <p:cNvSpPr txBox="1"/>
              <p:nvPr/>
            </p:nvSpPr>
            <p:spPr>
              <a:xfrm>
                <a:off x="621511" y="2473998"/>
                <a:ext cx="1061798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Commit phase (honest behavior):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Prover commits to encryption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dirty="0"/>
                  <a:t> (using standard commitments)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Verifiers send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-BB84 challenges for every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</a:t>
                </a:r>
                <a:r>
                  <a:rPr lang="en-US" sz="2400" dirty="0" err="1"/>
                  <a:t>commitable</a:t>
                </a:r>
                <a:r>
                  <a:rPr lang="en-US" sz="2400" dirty="0"/>
                  <a:t>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To commit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When at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, prover sends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is BB84 response.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Otherwise, prover continuously sends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such a way that </a:t>
                </a:r>
                <a:br>
                  <a:rPr lang="en-US" sz="2400" dirty="0"/>
                </a:br>
                <a:r>
                  <a:rPr lang="en-US" sz="2400" dirty="0"/>
                  <a:t>prover is </a:t>
                </a:r>
                <a:r>
                  <a:rPr lang="en-US" sz="2400" b="1" i="1" dirty="0"/>
                  <a:t>plausibly</a:t>
                </a:r>
                <a:r>
                  <a:rPr lang="en-US" sz="2400" dirty="0"/>
                  <a:t> at any other point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2CDB2E-9615-6CBE-0992-BBACE31A0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11" y="2473998"/>
                <a:ext cx="10617987" cy="2677656"/>
              </a:xfrm>
              <a:prstGeom prst="rect">
                <a:avLst/>
              </a:prstGeom>
              <a:blipFill>
                <a:blip r:embed="rId3"/>
                <a:stretch>
                  <a:fillRect l="-835" t="-1415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C4AAD8-EF1F-2323-3D53-66290DD34D63}"/>
                  </a:ext>
                </a:extLst>
              </p:cNvPr>
              <p:cNvSpPr txBox="1"/>
              <p:nvPr/>
            </p:nvSpPr>
            <p:spPr>
              <a:xfrm>
                <a:off x="621511" y="5380254"/>
                <a:ext cx="113418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Reveal phase (honest behavior):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Prover reveals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Verifiers checks response corresponding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C4AAD8-EF1F-2323-3D53-66290DD3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11" y="5380254"/>
                <a:ext cx="11341889" cy="1200329"/>
              </a:xfrm>
              <a:prstGeom prst="rect">
                <a:avLst/>
              </a:prstGeom>
              <a:blipFill>
                <a:blip r:embed="rId4"/>
                <a:stretch>
                  <a:fillRect l="-782" t="-42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1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3190A-802C-D4BD-6B54-B36E2AFE3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CCA9-06AD-8424-33F7-DF8F1986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commitments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C44DA4-C626-7B10-E410-89B98B93A18D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315863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EB2AA9F-8985-774F-3E82-1A62FBE7E109}"/>
              </a:ext>
            </a:extLst>
          </p:cNvPr>
          <p:cNvSpPr txBox="1"/>
          <p:nvPr/>
        </p:nvSpPr>
        <p:spPr>
          <a:xfrm>
            <a:off x="2661525" y="6374007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878CAC-C304-073E-637C-B69170E5FB10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F22F03-9C22-9C51-6406-DCB83FDA9B21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C41F64-1E6B-7065-D235-DA63B9AC5ECB}"/>
              </a:ext>
            </a:extLst>
          </p:cNvPr>
          <p:cNvCxnSpPr>
            <a:cxnSpLocks/>
          </p:cNvCxnSpPr>
          <p:nvPr/>
        </p:nvCxnSpPr>
        <p:spPr>
          <a:xfrm>
            <a:off x="1320800" y="21478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89AF4B-5249-309C-D4FA-20F0B0C0785C}"/>
              </a:ext>
            </a:extLst>
          </p:cNvPr>
          <p:cNvCxnSpPr>
            <a:cxnSpLocks/>
          </p:cNvCxnSpPr>
          <p:nvPr/>
        </p:nvCxnSpPr>
        <p:spPr>
          <a:xfrm>
            <a:off x="1320800" y="18303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A819FD-5CF1-D1E3-217B-9DD16C63D228}"/>
              </a:ext>
            </a:extLst>
          </p:cNvPr>
          <p:cNvCxnSpPr>
            <a:cxnSpLocks/>
          </p:cNvCxnSpPr>
          <p:nvPr/>
        </p:nvCxnSpPr>
        <p:spPr>
          <a:xfrm>
            <a:off x="1320800" y="25034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CC2937E-FA2E-989E-39A0-5CB1B3AC6BAA}"/>
              </a:ext>
            </a:extLst>
          </p:cNvPr>
          <p:cNvCxnSpPr>
            <a:cxnSpLocks/>
          </p:cNvCxnSpPr>
          <p:nvPr/>
        </p:nvCxnSpPr>
        <p:spPr>
          <a:xfrm flipH="1">
            <a:off x="1823307" y="1540947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2942555E-E134-53E4-6B8E-21F890216540}"/>
              </a:ext>
            </a:extLst>
          </p:cNvPr>
          <p:cNvCxnSpPr>
            <a:cxnSpLocks/>
          </p:cNvCxnSpPr>
          <p:nvPr/>
        </p:nvCxnSpPr>
        <p:spPr>
          <a:xfrm flipH="1">
            <a:off x="2167918" y="1520846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1DA8AD5D-BE2F-7C57-3C3C-C0498C11383A}"/>
              </a:ext>
            </a:extLst>
          </p:cNvPr>
          <p:cNvCxnSpPr>
            <a:cxnSpLocks/>
          </p:cNvCxnSpPr>
          <p:nvPr/>
        </p:nvCxnSpPr>
        <p:spPr>
          <a:xfrm flipH="1">
            <a:off x="2510817" y="1540947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7D75B6DC-428B-6078-6E9B-3177D1680ACB}"/>
              </a:ext>
            </a:extLst>
          </p:cNvPr>
          <p:cNvCxnSpPr>
            <a:cxnSpLocks/>
          </p:cNvCxnSpPr>
          <p:nvPr/>
        </p:nvCxnSpPr>
        <p:spPr>
          <a:xfrm flipH="1">
            <a:off x="2855428" y="1520846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5E65A100-7D62-225C-C016-168153DCCF38}"/>
              </a:ext>
            </a:extLst>
          </p:cNvPr>
          <p:cNvCxnSpPr>
            <a:cxnSpLocks/>
          </p:cNvCxnSpPr>
          <p:nvPr/>
        </p:nvCxnSpPr>
        <p:spPr>
          <a:xfrm flipH="1">
            <a:off x="3223727" y="1540947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8C275894-362D-769E-29E8-C303E722388E}"/>
              </a:ext>
            </a:extLst>
          </p:cNvPr>
          <p:cNvCxnSpPr>
            <a:cxnSpLocks/>
          </p:cNvCxnSpPr>
          <p:nvPr/>
        </p:nvCxnSpPr>
        <p:spPr>
          <a:xfrm flipH="1">
            <a:off x="3568338" y="1520846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C65FF541-9B16-3BDE-0363-835F693B6E48}"/>
              </a:ext>
            </a:extLst>
          </p:cNvPr>
          <p:cNvCxnSpPr>
            <a:cxnSpLocks/>
          </p:cNvCxnSpPr>
          <p:nvPr/>
        </p:nvCxnSpPr>
        <p:spPr>
          <a:xfrm flipH="1">
            <a:off x="3911237" y="1540947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21193FE2-4CA8-49D6-59F7-71E9FD76078C}"/>
              </a:ext>
            </a:extLst>
          </p:cNvPr>
          <p:cNvCxnSpPr>
            <a:cxnSpLocks/>
          </p:cNvCxnSpPr>
          <p:nvPr/>
        </p:nvCxnSpPr>
        <p:spPr>
          <a:xfrm flipH="1">
            <a:off x="4255848" y="1520846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733C3233-ABAD-E4A2-1F98-3488036E5DAE}"/>
              </a:ext>
            </a:extLst>
          </p:cNvPr>
          <p:cNvCxnSpPr>
            <a:cxnSpLocks/>
          </p:cNvCxnSpPr>
          <p:nvPr/>
        </p:nvCxnSpPr>
        <p:spPr>
          <a:xfrm flipH="1">
            <a:off x="4608519" y="1540947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995FE681-7982-1BE0-6383-2E13CE57C4B7}"/>
              </a:ext>
            </a:extLst>
          </p:cNvPr>
          <p:cNvCxnSpPr>
            <a:cxnSpLocks/>
          </p:cNvCxnSpPr>
          <p:nvPr/>
        </p:nvCxnSpPr>
        <p:spPr>
          <a:xfrm flipH="1">
            <a:off x="4953130" y="1520846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Straight Connector 1089">
            <a:extLst>
              <a:ext uri="{FF2B5EF4-FFF2-40B4-BE49-F238E27FC236}">
                <a16:creationId xmlns:a16="http://schemas.microsoft.com/office/drawing/2014/main" id="{914CD631-7119-A4B9-625A-574AA8264C9E}"/>
              </a:ext>
            </a:extLst>
          </p:cNvPr>
          <p:cNvCxnSpPr>
            <a:cxnSpLocks/>
          </p:cNvCxnSpPr>
          <p:nvPr/>
        </p:nvCxnSpPr>
        <p:spPr>
          <a:xfrm>
            <a:off x="1320800" y="323467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1" name="Straight Connector 1090">
            <a:extLst>
              <a:ext uri="{FF2B5EF4-FFF2-40B4-BE49-F238E27FC236}">
                <a16:creationId xmlns:a16="http://schemas.microsoft.com/office/drawing/2014/main" id="{705CA3A2-2FA8-8F35-BCC5-76EA0E0AE2D0}"/>
              </a:ext>
            </a:extLst>
          </p:cNvPr>
          <p:cNvCxnSpPr>
            <a:cxnSpLocks/>
          </p:cNvCxnSpPr>
          <p:nvPr/>
        </p:nvCxnSpPr>
        <p:spPr>
          <a:xfrm>
            <a:off x="1320800" y="291717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C98C353C-A1F1-7DD6-18F2-201310270F2D}"/>
              </a:ext>
            </a:extLst>
          </p:cNvPr>
          <p:cNvCxnSpPr>
            <a:cxnSpLocks/>
          </p:cNvCxnSpPr>
          <p:nvPr/>
        </p:nvCxnSpPr>
        <p:spPr>
          <a:xfrm>
            <a:off x="1320800" y="359027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Straight Connector 1092">
            <a:extLst>
              <a:ext uri="{FF2B5EF4-FFF2-40B4-BE49-F238E27FC236}">
                <a16:creationId xmlns:a16="http://schemas.microsoft.com/office/drawing/2014/main" id="{F7C258FB-F592-0451-2239-FCBA5A8AE035}"/>
              </a:ext>
            </a:extLst>
          </p:cNvPr>
          <p:cNvCxnSpPr>
            <a:cxnSpLocks/>
          </p:cNvCxnSpPr>
          <p:nvPr/>
        </p:nvCxnSpPr>
        <p:spPr>
          <a:xfrm>
            <a:off x="1320800" y="43068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Straight Connector 1093">
            <a:extLst>
              <a:ext uri="{FF2B5EF4-FFF2-40B4-BE49-F238E27FC236}">
                <a16:creationId xmlns:a16="http://schemas.microsoft.com/office/drawing/2014/main" id="{396D703B-62C9-49F2-3562-FACB4D5C6389}"/>
              </a:ext>
            </a:extLst>
          </p:cNvPr>
          <p:cNvCxnSpPr>
            <a:cxnSpLocks/>
          </p:cNvCxnSpPr>
          <p:nvPr/>
        </p:nvCxnSpPr>
        <p:spPr>
          <a:xfrm>
            <a:off x="1320800" y="39893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Straight Connector 1094">
            <a:extLst>
              <a:ext uri="{FF2B5EF4-FFF2-40B4-BE49-F238E27FC236}">
                <a16:creationId xmlns:a16="http://schemas.microsoft.com/office/drawing/2014/main" id="{7D345061-D1B4-374A-BD1F-33D9A35AFC24}"/>
              </a:ext>
            </a:extLst>
          </p:cNvPr>
          <p:cNvCxnSpPr>
            <a:cxnSpLocks/>
          </p:cNvCxnSpPr>
          <p:nvPr/>
        </p:nvCxnSpPr>
        <p:spPr>
          <a:xfrm>
            <a:off x="1320800" y="46624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Straight Connector 1095">
            <a:extLst>
              <a:ext uri="{FF2B5EF4-FFF2-40B4-BE49-F238E27FC236}">
                <a16:creationId xmlns:a16="http://schemas.microsoft.com/office/drawing/2014/main" id="{67DD0644-8053-0993-EDB9-45BD0BD0166C}"/>
              </a:ext>
            </a:extLst>
          </p:cNvPr>
          <p:cNvCxnSpPr>
            <a:cxnSpLocks/>
          </p:cNvCxnSpPr>
          <p:nvPr/>
        </p:nvCxnSpPr>
        <p:spPr>
          <a:xfrm>
            <a:off x="1320800" y="531129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Straight Connector 1096">
            <a:extLst>
              <a:ext uri="{FF2B5EF4-FFF2-40B4-BE49-F238E27FC236}">
                <a16:creationId xmlns:a16="http://schemas.microsoft.com/office/drawing/2014/main" id="{89E56EA3-0222-8CBD-B7EC-EEF5E917D000}"/>
              </a:ext>
            </a:extLst>
          </p:cNvPr>
          <p:cNvCxnSpPr>
            <a:cxnSpLocks/>
          </p:cNvCxnSpPr>
          <p:nvPr/>
        </p:nvCxnSpPr>
        <p:spPr>
          <a:xfrm>
            <a:off x="1320800" y="499379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Straight Connector 1097">
            <a:extLst>
              <a:ext uri="{FF2B5EF4-FFF2-40B4-BE49-F238E27FC236}">
                <a16:creationId xmlns:a16="http://schemas.microsoft.com/office/drawing/2014/main" id="{05040D0C-8302-9483-42B3-8249F097BB24}"/>
              </a:ext>
            </a:extLst>
          </p:cNvPr>
          <p:cNvCxnSpPr>
            <a:cxnSpLocks/>
          </p:cNvCxnSpPr>
          <p:nvPr/>
        </p:nvCxnSpPr>
        <p:spPr>
          <a:xfrm>
            <a:off x="1320800" y="566689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9" name="Picture 1098">
            <a:extLst>
              <a:ext uri="{FF2B5EF4-FFF2-40B4-BE49-F238E27FC236}">
                <a16:creationId xmlns:a16="http://schemas.microsoft.com/office/drawing/2014/main" id="{788E41E3-5062-4DBD-FE32-223074EEDD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17004" y="3001309"/>
            <a:ext cx="601165" cy="645793"/>
          </a:xfrm>
          <a:prstGeom prst="rect">
            <a:avLst/>
          </a:prstGeom>
          <a:effectLst>
            <a:glow rad="409049">
              <a:schemeClr val="accent1">
                <a:alpha val="55912"/>
              </a:schemeClr>
            </a:glow>
          </a:effectLst>
        </p:spPr>
      </p:pic>
      <p:pic>
        <p:nvPicPr>
          <p:cNvPr id="1100" name="Picture 1099">
            <a:extLst>
              <a:ext uri="{FF2B5EF4-FFF2-40B4-BE49-F238E27FC236}">
                <a16:creationId xmlns:a16="http://schemas.microsoft.com/office/drawing/2014/main" id="{577CFDE0-169A-2D9B-8B78-41D7E6E9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612241" y="3910931"/>
            <a:ext cx="601165" cy="645793"/>
          </a:xfrm>
          <a:prstGeom prst="rect">
            <a:avLst/>
          </a:prstGeom>
        </p:spPr>
      </p:pic>
      <p:pic>
        <p:nvPicPr>
          <p:cNvPr id="1101" name="Picture 1100">
            <a:extLst>
              <a:ext uri="{FF2B5EF4-FFF2-40B4-BE49-F238E27FC236}">
                <a16:creationId xmlns:a16="http://schemas.microsoft.com/office/drawing/2014/main" id="{228BFDE9-34C4-1152-65EF-D408D9BDAD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627716" y="4870257"/>
            <a:ext cx="601165" cy="645793"/>
          </a:xfrm>
          <a:prstGeom prst="rect">
            <a:avLst/>
          </a:prstGeom>
        </p:spPr>
      </p:pic>
      <p:pic>
        <p:nvPicPr>
          <p:cNvPr id="1102" name="Picture 1101">
            <a:extLst>
              <a:ext uri="{FF2B5EF4-FFF2-40B4-BE49-F238E27FC236}">
                <a16:creationId xmlns:a16="http://schemas.microsoft.com/office/drawing/2014/main" id="{DEBB1BBD-63FE-51E3-6458-898752A4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626702" y="1995961"/>
            <a:ext cx="601165" cy="645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2" name="TextBox 1171">
                <a:extLst>
                  <a:ext uri="{FF2B5EF4-FFF2-40B4-BE49-F238E27FC236}">
                    <a16:creationId xmlns:a16="http://schemas.microsoft.com/office/drawing/2014/main" id="{CA0A2375-2E64-D4CF-5173-CED97AA05F6E}"/>
                  </a:ext>
                </a:extLst>
              </p:cNvPr>
              <p:cNvSpPr txBox="1"/>
              <p:nvPr/>
            </p:nvSpPr>
            <p:spPr>
              <a:xfrm>
                <a:off x="5404168" y="2894308"/>
                <a:ext cx="8481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72" name="TextBox 1171">
                <a:extLst>
                  <a:ext uri="{FF2B5EF4-FFF2-40B4-BE49-F238E27FC236}">
                    <a16:creationId xmlns:a16="http://schemas.microsoft.com/office/drawing/2014/main" id="{CA0A2375-2E64-D4CF-5173-CED97AA05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168" y="2894308"/>
                <a:ext cx="848156" cy="461665"/>
              </a:xfrm>
              <a:prstGeom prst="rect">
                <a:avLst/>
              </a:prstGeom>
              <a:blipFill>
                <a:blip r:embed="rId3"/>
                <a:stretch>
                  <a:fillRect l="-5882" r="-3235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3" name="Straight Arrow Connector 1172">
            <a:extLst>
              <a:ext uri="{FF2B5EF4-FFF2-40B4-BE49-F238E27FC236}">
                <a16:creationId xmlns:a16="http://schemas.microsoft.com/office/drawing/2014/main" id="{A2D17B51-B1C3-407F-E2B4-07F09F9DE5A7}"/>
              </a:ext>
            </a:extLst>
          </p:cNvPr>
          <p:cNvCxnSpPr>
            <a:cxnSpLocks/>
          </p:cNvCxnSpPr>
          <p:nvPr/>
        </p:nvCxnSpPr>
        <p:spPr>
          <a:xfrm flipH="1">
            <a:off x="4385140" y="3206644"/>
            <a:ext cx="1022311" cy="125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4" name="TextBox 1173">
                <a:extLst>
                  <a:ext uri="{FF2B5EF4-FFF2-40B4-BE49-F238E27FC236}">
                    <a16:creationId xmlns:a16="http://schemas.microsoft.com/office/drawing/2014/main" id="{B39DF606-B0F7-89F0-16F2-5A0DD51697D1}"/>
                  </a:ext>
                </a:extLst>
              </p:cNvPr>
              <p:cNvSpPr txBox="1"/>
              <p:nvPr/>
            </p:nvSpPr>
            <p:spPr>
              <a:xfrm>
                <a:off x="6416239" y="3921661"/>
                <a:ext cx="50470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Here, the </a:t>
                </a:r>
                <a:r>
                  <a:rPr lang="en-US" sz="2400" dirty="0" err="1"/>
                  <a:t>commitable</a:t>
                </a:r>
                <a:r>
                  <a:rPr lang="en-US" sz="2400" dirty="0"/>
                  <a:t>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a discretization of the spacetime volume occupied by the Commit phase.</a:t>
                </a:r>
              </a:p>
            </p:txBody>
          </p:sp>
        </mc:Choice>
        <mc:Fallback xmlns="">
          <p:sp>
            <p:nvSpPr>
              <p:cNvPr id="1174" name="TextBox 1173">
                <a:extLst>
                  <a:ext uri="{FF2B5EF4-FFF2-40B4-BE49-F238E27FC236}">
                    <a16:creationId xmlns:a16="http://schemas.microsoft.com/office/drawing/2014/main" id="{B39DF606-B0F7-89F0-16F2-5A0DD5169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39" y="3921661"/>
                <a:ext cx="5047098" cy="1200329"/>
              </a:xfrm>
              <a:prstGeom prst="rect">
                <a:avLst/>
              </a:prstGeom>
              <a:blipFill>
                <a:blip r:embed="rId4"/>
                <a:stretch>
                  <a:fillRect l="-2010" t="-3125" r="-175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140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E3250-3506-011D-9481-54728BBAE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8F56-D06D-C3D1-C507-7EFC33B0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commitments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7365CB-C99A-26A2-9093-094FF2E2F2C9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315863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11BAAA2-E692-4715-7066-96CA9B62333B}"/>
              </a:ext>
            </a:extLst>
          </p:cNvPr>
          <p:cNvSpPr txBox="1"/>
          <p:nvPr/>
        </p:nvSpPr>
        <p:spPr>
          <a:xfrm>
            <a:off x="2661525" y="6374007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C753BB-E2B9-1622-4082-D8C5FF094333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1EB3DC4-9E60-A5ED-0BBC-75341D1D4C61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09D7F1-9525-99BB-E9A3-5E1289E6358F}"/>
              </a:ext>
            </a:extLst>
          </p:cNvPr>
          <p:cNvCxnSpPr>
            <a:cxnSpLocks/>
          </p:cNvCxnSpPr>
          <p:nvPr/>
        </p:nvCxnSpPr>
        <p:spPr>
          <a:xfrm>
            <a:off x="1320800" y="21478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C26384-389C-183B-13E0-A9054A590B1F}"/>
              </a:ext>
            </a:extLst>
          </p:cNvPr>
          <p:cNvCxnSpPr>
            <a:cxnSpLocks/>
          </p:cNvCxnSpPr>
          <p:nvPr/>
        </p:nvCxnSpPr>
        <p:spPr>
          <a:xfrm>
            <a:off x="1320800" y="18303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4D7D1F-CAA4-0697-538A-840623F141B9}"/>
              </a:ext>
            </a:extLst>
          </p:cNvPr>
          <p:cNvCxnSpPr>
            <a:cxnSpLocks/>
          </p:cNvCxnSpPr>
          <p:nvPr/>
        </p:nvCxnSpPr>
        <p:spPr>
          <a:xfrm>
            <a:off x="1320800" y="25034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A8D6E9-612E-9BE7-32D0-21178BA58205}"/>
              </a:ext>
            </a:extLst>
          </p:cNvPr>
          <p:cNvCxnSpPr>
            <a:cxnSpLocks/>
          </p:cNvCxnSpPr>
          <p:nvPr/>
        </p:nvCxnSpPr>
        <p:spPr>
          <a:xfrm flipH="1">
            <a:off x="1823307" y="1540947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098918BA-93CC-9924-1005-DB856B542571}"/>
              </a:ext>
            </a:extLst>
          </p:cNvPr>
          <p:cNvCxnSpPr>
            <a:cxnSpLocks/>
          </p:cNvCxnSpPr>
          <p:nvPr/>
        </p:nvCxnSpPr>
        <p:spPr>
          <a:xfrm flipH="1">
            <a:off x="2167918" y="1520846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0AF3836D-9BF9-B6C6-2E32-A114CFAA5360}"/>
              </a:ext>
            </a:extLst>
          </p:cNvPr>
          <p:cNvCxnSpPr>
            <a:cxnSpLocks/>
          </p:cNvCxnSpPr>
          <p:nvPr/>
        </p:nvCxnSpPr>
        <p:spPr>
          <a:xfrm flipH="1">
            <a:off x="2510817" y="1540947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98EB4374-C2C4-2BDA-D68E-6709A630F7B2}"/>
              </a:ext>
            </a:extLst>
          </p:cNvPr>
          <p:cNvCxnSpPr>
            <a:cxnSpLocks/>
          </p:cNvCxnSpPr>
          <p:nvPr/>
        </p:nvCxnSpPr>
        <p:spPr>
          <a:xfrm flipH="1">
            <a:off x="2855428" y="1520846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87C83831-531F-9329-7B80-CFA6689E04A2}"/>
              </a:ext>
            </a:extLst>
          </p:cNvPr>
          <p:cNvCxnSpPr>
            <a:cxnSpLocks/>
          </p:cNvCxnSpPr>
          <p:nvPr/>
        </p:nvCxnSpPr>
        <p:spPr>
          <a:xfrm flipH="1">
            <a:off x="3223727" y="1540947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5405C2B1-9FAE-3ECE-9193-B08C375E0159}"/>
              </a:ext>
            </a:extLst>
          </p:cNvPr>
          <p:cNvCxnSpPr>
            <a:cxnSpLocks/>
          </p:cNvCxnSpPr>
          <p:nvPr/>
        </p:nvCxnSpPr>
        <p:spPr>
          <a:xfrm flipH="1">
            <a:off x="3568338" y="1520846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5C9077D0-6FB7-F4C5-8D40-056500572C00}"/>
              </a:ext>
            </a:extLst>
          </p:cNvPr>
          <p:cNvCxnSpPr>
            <a:cxnSpLocks/>
          </p:cNvCxnSpPr>
          <p:nvPr/>
        </p:nvCxnSpPr>
        <p:spPr>
          <a:xfrm flipH="1">
            <a:off x="3911237" y="1540947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52D7DF6A-0BC3-7B85-BB7C-643F954A123D}"/>
              </a:ext>
            </a:extLst>
          </p:cNvPr>
          <p:cNvCxnSpPr>
            <a:cxnSpLocks/>
          </p:cNvCxnSpPr>
          <p:nvPr/>
        </p:nvCxnSpPr>
        <p:spPr>
          <a:xfrm flipH="1">
            <a:off x="4255848" y="1520846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DA6C432C-780C-44C6-9938-A272E1B77D4D}"/>
              </a:ext>
            </a:extLst>
          </p:cNvPr>
          <p:cNvCxnSpPr>
            <a:cxnSpLocks/>
          </p:cNvCxnSpPr>
          <p:nvPr/>
        </p:nvCxnSpPr>
        <p:spPr>
          <a:xfrm flipH="1">
            <a:off x="4608519" y="1540947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DEF00E50-6921-B8BA-1CF8-64C58D5BB6AD}"/>
              </a:ext>
            </a:extLst>
          </p:cNvPr>
          <p:cNvCxnSpPr>
            <a:cxnSpLocks/>
          </p:cNvCxnSpPr>
          <p:nvPr/>
        </p:nvCxnSpPr>
        <p:spPr>
          <a:xfrm flipH="1">
            <a:off x="4953130" y="1520846"/>
            <a:ext cx="12700" cy="4694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92BC026D-E019-CCBD-F597-20D7B7852137}"/>
              </a:ext>
            </a:extLst>
          </p:cNvPr>
          <p:cNvCxnSpPr>
            <a:cxnSpLocks/>
          </p:cNvCxnSpPr>
          <p:nvPr/>
        </p:nvCxnSpPr>
        <p:spPr>
          <a:xfrm flipV="1">
            <a:off x="1491531" y="1586256"/>
            <a:ext cx="1903192" cy="133092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>
            <a:extLst>
              <a:ext uri="{FF2B5EF4-FFF2-40B4-BE49-F238E27FC236}">
                <a16:creationId xmlns:a16="http://schemas.microsoft.com/office/drawing/2014/main" id="{3C91DE8E-AA85-0B53-F471-2D72009DC183}"/>
              </a:ext>
            </a:extLst>
          </p:cNvPr>
          <p:cNvCxnSpPr>
            <a:cxnSpLocks/>
          </p:cNvCxnSpPr>
          <p:nvPr/>
        </p:nvCxnSpPr>
        <p:spPr>
          <a:xfrm flipV="1">
            <a:off x="1491531" y="2059722"/>
            <a:ext cx="1859044" cy="130004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Arrow Connector 1042">
            <a:extLst>
              <a:ext uri="{FF2B5EF4-FFF2-40B4-BE49-F238E27FC236}">
                <a16:creationId xmlns:a16="http://schemas.microsoft.com/office/drawing/2014/main" id="{5036EDA8-2DD3-9748-FAB9-3BE6166DA898}"/>
              </a:ext>
            </a:extLst>
          </p:cNvPr>
          <p:cNvCxnSpPr>
            <a:cxnSpLocks/>
          </p:cNvCxnSpPr>
          <p:nvPr/>
        </p:nvCxnSpPr>
        <p:spPr>
          <a:xfrm flipV="1">
            <a:off x="1491531" y="2485039"/>
            <a:ext cx="1922939" cy="1344731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5A662723-D3F7-9EBB-82E0-91A445013A48}"/>
              </a:ext>
            </a:extLst>
          </p:cNvPr>
          <p:cNvCxnSpPr>
            <a:cxnSpLocks/>
          </p:cNvCxnSpPr>
          <p:nvPr/>
        </p:nvCxnSpPr>
        <p:spPr>
          <a:xfrm flipV="1">
            <a:off x="1491531" y="2903867"/>
            <a:ext cx="1956921" cy="1368495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66606FD5-64C0-1360-9C0E-96C85A37A964}"/>
              </a:ext>
            </a:extLst>
          </p:cNvPr>
          <p:cNvCxnSpPr>
            <a:cxnSpLocks/>
          </p:cNvCxnSpPr>
          <p:nvPr/>
        </p:nvCxnSpPr>
        <p:spPr>
          <a:xfrm flipV="1">
            <a:off x="1565201" y="3455564"/>
            <a:ext cx="1905402" cy="133246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>
            <a:extLst>
              <a:ext uri="{FF2B5EF4-FFF2-40B4-BE49-F238E27FC236}">
                <a16:creationId xmlns:a16="http://schemas.microsoft.com/office/drawing/2014/main" id="{96DD3DF5-405C-D296-1253-5F6AEFE1616A}"/>
              </a:ext>
            </a:extLst>
          </p:cNvPr>
          <p:cNvCxnSpPr>
            <a:cxnSpLocks/>
          </p:cNvCxnSpPr>
          <p:nvPr/>
        </p:nvCxnSpPr>
        <p:spPr>
          <a:xfrm flipV="1">
            <a:off x="1491531" y="3931433"/>
            <a:ext cx="1922379" cy="134434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FC900D19-2249-DAE3-C77C-00CEB5D20CF6}"/>
              </a:ext>
            </a:extLst>
          </p:cNvPr>
          <p:cNvCxnSpPr>
            <a:cxnSpLocks/>
          </p:cNvCxnSpPr>
          <p:nvPr/>
        </p:nvCxnSpPr>
        <p:spPr>
          <a:xfrm flipV="1">
            <a:off x="1491531" y="4452585"/>
            <a:ext cx="1981557" cy="1385723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>
            <a:extLst>
              <a:ext uri="{FF2B5EF4-FFF2-40B4-BE49-F238E27FC236}">
                <a16:creationId xmlns:a16="http://schemas.microsoft.com/office/drawing/2014/main" id="{D0C04F9F-6141-F6D5-A028-F64BE41EBF07}"/>
              </a:ext>
            </a:extLst>
          </p:cNvPr>
          <p:cNvCxnSpPr>
            <a:cxnSpLocks/>
          </p:cNvCxnSpPr>
          <p:nvPr/>
        </p:nvCxnSpPr>
        <p:spPr>
          <a:xfrm flipV="1">
            <a:off x="1491531" y="4883374"/>
            <a:ext cx="1998434" cy="139752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Arrow Connector 1056">
            <a:extLst>
              <a:ext uri="{FF2B5EF4-FFF2-40B4-BE49-F238E27FC236}">
                <a16:creationId xmlns:a16="http://schemas.microsoft.com/office/drawing/2014/main" id="{176EAC76-DAB1-B1E9-03A3-FEBC1B80CB58}"/>
              </a:ext>
            </a:extLst>
          </p:cNvPr>
          <p:cNvCxnSpPr>
            <a:cxnSpLocks/>
          </p:cNvCxnSpPr>
          <p:nvPr/>
        </p:nvCxnSpPr>
        <p:spPr>
          <a:xfrm flipH="1" flipV="1">
            <a:off x="4178358" y="3590278"/>
            <a:ext cx="901752" cy="51586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Arrow Connector 1057">
            <a:extLst>
              <a:ext uri="{FF2B5EF4-FFF2-40B4-BE49-F238E27FC236}">
                <a16:creationId xmlns:a16="http://schemas.microsoft.com/office/drawing/2014/main" id="{390AF5E4-EFB1-E160-8E46-A789906BCCA5}"/>
              </a:ext>
            </a:extLst>
          </p:cNvPr>
          <p:cNvCxnSpPr>
            <a:cxnSpLocks/>
          </p:cNvCxnSpPr>
          <p:nvPr/>
        </p:nvCxnSpPr>
        <p:spPr>
          <a:xfrm flipH="1" flipV="1">
            <a:off x="4369833" y="4096116"/>
            <a:ext cx="710277" cy="42987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Straight Arrow Connector 1058">
            <a:extLst>
              <a:ext uri="{FF2B5EF4-FFF2-40B4-BE49-F238E27FC236}">
                <a16:creationId xmlns:a16="http://schemas.microsoft.com/office/drawing/2014/main" id="{E67FA74A-8CA6-DC57-2D50-681EDEA24690}"/>
              </a:ext>
            </a:extLst>
          </p:cNvPr>
          <p:cNvCxnSpPr>
            <a:cxnSpLocks/>
          </p:cNvCxnSpPr>
          <p:nvPr/>
        </p:nvCxnSpPr>
        <p:spPr>
          <a:xfrm flipH="1" flipV="1">
            <a:off x="4264666" y="4500279"/>
            <a:ext cx="815444" cy="493519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Arrow Connector 1059">
            <a:extLst>
              <a:ext uri="{FF2B5EF4-FFF2-40B4-BE49-F238E27FC236}">
                <a16:creationId xmlns:a16="http://schemas.microsoft.com/office/drawing/2014/main" id="{75C90101-1F05-F0AA-A426-BF3AFE85D77D}"/>
              </a:ext>
            </a:extLst>
          </p:cNvPr>
          <p:cNvCxnSpPr>
            <a:cxnSpLocks/>
          </p:cNvCxnSpPr>
          <p:nvPr/>
        </p:nvCxnSpPr>
        <p:spPr>
          <a:xfrm flipH="1" flipV="1">
            <a:off x="4369833" y="4983774"/>
            <a:ext cx="710277" cy="42987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Straight Arrow Connector 1060">
            <a:extLst>
              <a:ext uri="{FF2B5EF4-FFF2-40B4-BE49-F238E27FC236}">
                <a16:creationId xmlns:a16="http://schemas.microsoft.com/office/drawing/2014/main" id="{E2E1B21C-E1B1-240B-54C8-84D3D10FE9B2}"/>
              </a:ext>
            </a:extLst>
          </p:cNvPr>
          <p:cNvCxnSpPr>
            <a:cxnSpLocks/>
          </p:cNvCxnSpPr>
          <p:nvPr/>
        </p:nvCxnSpPr>
        <p:spPr>
          <a:xfrm flipH="1" flipV="1">
            <a:off x="4169583" y="5398206"/>
            <a:ext cx="908572" cy="549881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Straight Connector 1089">
            <a:extLst>
              <a:ext uri="{FF2B5EF4-FFF2-40B4-BE49-F238E27FC236}">
                <a16:creationId xmlns:a16="http://schemas.microsoft.com/office/drawing/2014/main" id="{A55146A7-9B30-96C3-4F64-AA5AA081FCDA}"/>
              </a:ext>
            </a:extLst>
          </p:cNvPr>
          <p:cNvCxnSpPr>
            <a:cxnSpLocks/>
          </p:cNvCxnSpPr>
          <p:nvPr/>
        </p:nvCxnSpPr>
        <p:spPr>
          <a:xfrm>
            <a:off x="1320800" y="323467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1" name="Straight Connector 1090">
            <a:extLst>
              <a:ext uri="{FF2B5EF4-FFF2-40B4-BE49-F238E27FC236}">
                <a16:creationId xmlns:a16="http://schemas.microsoft.com/office/drawing/2014/main" id="{85574AE7-3906-9150-8B8E-441699F5C783}"/>
              </a:ext>
            </a:extLst>
          </p:cNvPr>
          <p:cNvCxnSpPr>
            <a:cxnSpLocks/>
          </p:cNvCxnSpPr>
          <p:nvPr/>
        </p:nvCxnSpPr>
        <p:spPr>
          <a:xfrm>
            <a:off x="1320800" y="291717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05CA5095-D73E-1DDE-C104-3543E8A2287B}"/>
              </a:ext>
            </a:extLst>
          </p:cNvPr>
          <p:cNvCxnSpPr>
            <a:cxnSpLocks/>
          </p:cNvCxnSpPr>
          <p:nvPr/>
        </p:nvCxnSpPr>
        <p:spPr>
          <a:xfrm>
            <a:off x="1320800" y="359027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Straight Connector 1092">
            <a:extLst>
              <a:ext uri="{FF2B5EF4-FFF2-40B4-BE49-F238E27FC236}">
                <a16:creationId xmlns:a16="http://schemas.microsoft.com/office/drawing/2014/main" id="{47FBA2FD-2F91-14D1-919B-1BF0A5CC83E5}"/>
              </a:ext>
            </a:extLst>
          </p:cNvPr>
          <p:cNvCxnSpPr>
            <a:cxnSpLocks/>
          </p:cNvCxnSpPr>
          <p:nvPr/>
        </p:nvCxnSpPr>
        <p:spPr>
          <a:xfrm>
            <a:off x="1320800" y="43068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Straight Connector 1093">
            <a:extLst>
              <a:ext uri="{FF2B5EF4-FFF2-40B4-BE49-F238E27FC236}">
                <a16:creationId xmlns:a16="http://schemas.microsoft.com/office/drawing/2014/main" id="{D0D49BD9-AF5D-B3EF-E202-6F58D0687420}"/>
              </a:ext>
            </a:extLst>
          </p:cNvPr>
          <p:cNvCxnSpPr>
            <a:cxnSpLocks/>
          </p:cNvCxnSpPr>
          <p:nvPr/>
        </p:nvCxnSpPr>
        <p:spPr>
          <a:xfrm>
            <a:off x="1320800" y="39893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Straight Connector 1094">
            <a:extLst>
              <a:ext uri="{FF2B5EF4-FFF2-40B4-BE49-F238E27FC236}">
                <a16:creationId xmlns:a16="http://schemas.microsoft.com/office/drawing/2014/main" id="{EB955FD5-782C-61B1-0CE9-2FD9B5FB8A3B}"/>
              </a:ext>
            </a:extLst>
          </p:cNvPr>
          <p:cNvCxnSpPr>
            <a:cxnSpLocks/>
          </p:cNvCxnSpPr>
          <p:nvPr/>
        </p:nvCxnSpPr>
        <p:spPr>
          <a:xfrm>
            <a:off x="1320800" y="466248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Straight Connector 1095">
            <a:extLst>
              <a:ext uri="{FF2B5EF4-FFF2-40B4-BE49-F238E27FC236}">
                <a16:creationId xmlns:a16="http://schemas.microsoft.com/office/drawing/2014/main" id="{52ECE958-F6A9-116E-2617-B3BF5CCAF6A3}"/>
              </a:ext>
            </a:extLst>
          </p:cNvPr>
          <p:cNvCxnSpPr>
            <a:cxnSpLocks/>
          </p:cNvCxnSpPr>
          <p:nvPr/>
        </p:nvCxnSpPr>
        <p:spPr>
          <a:xfrm>
            <a:off x="1320800" y="531129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" name="Straight Connector 1096">
            <a:extLst>
              <a:ext uri="{FF2B5EF4-FFF2-40B4-BE49-F238E27FC236}">
                <a16:creationId xmlns:a16="http://schemas.microsoft.com/office/drawing/2014/main" id="{6BB159DA-2826-F88E-0F9A-937B825322FF}"/>
              </a:ext>
            </a:extLst>
          </p:cNvPr>
          <p:cNvCxnSpPr>
            <a:cxnSpLocks/>
          </p:cNvCxnSpPr>
          <p:nvPr/>
        </p:nvCxnSpPr>
        <p:spPr>
          <a:xfrm>
            <a:off x="1320800" y="499379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Straight Connector 1097">
            <a:extLst>
              <a:ext uri="{FF2B5EF4-FFF2-40B4-BE49-F238E27FC236}">
                <a16:creationId xmlns:a16="http://schemas.microsoft.com/office/drawing/2014/main" id="{9E31D934-156A-07DC-A2F5-C051EE641B36}"/>
              </a:ext>
            </a:extLst>
          </p:cNvPr>
          <p:cNvCxnSpPr>
            <a:cxnSpLocks/>
          </p:cNvCxnSpPr>
          <p:nvPr/>
        </p:nvCxnSpPr>
        <p:spPr>
          <a:xfrm>
            <a:off x="1320800" y="5666898"/>
            <a:ext cx="397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9" name="Picture 1098">
            <a:extLst>
              <a:ext uri="{FF2B5EF4-FFF2-40B4-BE49-F238E27FC236}">
                <a16:creationId xmlns:a16="http://schemas.microsoft.com/office/drawing/2014/main" id="{4D8C1774-6953-4856-26E6-7335FC2C6C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17004" y="3001309"/>
            <a:ext cx="601165" cy="645793"/>
          </a:xfrm>
          <a:prstGeom prst="rect">
            <a:avLst/>
          </a:prstGeom>
          <a:effectLst>
            <a:glow rad="409049">
              <a:schemeClr val="accent1">
                <a:alpha val="55912"/>
              </a:schemeClr>
            </a:glow>
          </a:effectLst>
        </p:spPr>
      </p:pic>
      <p:pic>
        <p:nvPicPr>
          <p:cNvPr id="1100" name="Picture 1099">
            <a:extLst>
              <a:ext uri="{FF2B5EF4-FFF2-40B4-BE49-F238E27FC236}">
                <a16:creationId xmlns:a16="http://schemas.microsoft.com/office/drawing/2014/main" id="{8E8BC928-A864-A654-E0CC-FFAC11F7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612241" y="3910931"/>
            <a:ext cx="601165" cy="645793"/>
          </a:xfrm>
          <a:prstGeom prst="rect">
            <a:avLst/>
          </a:prstGeom>
        </p:spPr>
      </p:pic>
      <p:pic>
        <p:nvPicPr>
          <p:cNvPr id="1101" name="Picture 1100">
            <a:extLst>
              <a:ext uri="{FF2B5EF4-FFF2-40B4-BE49-F238E27FC236}">
                <a16:creationId xmlns:a16="http://schemas.microsoft.com/office/drawing/2014/main" id="{E7FE499D-B7D3-88D4-9CE2-D6D1C070D4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627716" y="4870257"/>
            <a:ext cx="601165" cy="645793"/>
          </a:xfrm>
          <a:prstGeom prst="rect">
            <a:avLst/>
          </a:prstGeom>
        </p:spPr>
      </p:pic>
      <p:pic>
        <p:nvPicPr>
          <p:cNvPr id="1102" name="Picture 1101">
            <a:extLst>
              <a:ext uri="{FF2B5EF4-FFF2-40B4-BE49-F238E27FC236}">
                <a16:creationId xmlns:a16="http://schemas.microsoft.com/office/drawing/2014/main" id="{3BC7498D-2C4E-0D2D-A740-9CC1154FDA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626702" y="1995961"/>
            <a:ext cx="601165" cy="645793"/>
          </a:xfrm>
          <a:prstGeom prst="rect">
            <a:avLst/>
          </a:prstGeom>
        </p:spPr>
      </p:pic>
      <p:cxnSp>
        <p:nvCxnSpPr>
          <p:cNvPr id="1124" name="Straight Arrow Connector 1123">
            <a:extLst>
              <a:ext uri="{FF2B5EF4-FFF2-40B4-BE49-F238E27FC236}">
                <a16:creationId xmlns:a16="http://schemas.microsoft.com/office/drawing/2014/main" id="{F3CE7D3E-6E20-89C5-6C9E-8597345BC5EC}"/>
              </a:ext>
            </a:extLst>
          </p:cNvPr>
          <p:cNvCxnSpPr>
            <a:cxnSpLocks/>
          </p:cNvCxnSpPr>
          <p:nvPr/>
        </p:nvCxnSpPr>
        <p:spPr>
          <a:xfrm flipH="1" flipV="1">
            <a:off x="4286253" y="2299653"/>
            <a:ext cx="901752" cy="51586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Straight Arrow Connector 1124">
            <a:extLst>
              <a:ext uri="{FF2B5EF4-FFF2-40B4-BE49-F238E27FC236}">
                <a16:creationId xmlns:a16="http://schemas.microsoft.com/office/drawing/2014/main" id="{5525FB62-FB78-0FA3-7BC5-2A1C8505DB3D}"/>
              </a:ext>
            </a:extLst>
          </p:cNvPr>
          <p:cNvCxnSpPr>
            <a:cxnSpLocks/>
          </p:cNvCxnSpPr>
          <p:nvPr/>
        </p:nvCxnSpPr>
        <p:spPr>
          <a:xfrm flipH="1" flipV="1">
            <a:off x="4477728" y="2805491"/>
            <a:ext cx="710277" cy="42987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Straight Arrow Connector 1125">
            <a:extLst>
              <a:ext uri="{FF2B5EF4-FFF2-40B4-BE49-F238E27FC236}">
                <a16:creationId xmlns:a16="http://schemas.microsoft.com/office/drawing/2014/main" id="{3556AA2A-74F0-8444-7352-8652EEAD96B3}"/>
              </a:ext>
            </a:extLst>
          </p:cNvPr>
          <p:cNvCxnSpPr>
            <a:cxnSpLocks/>
          </p:cNvCxnSpPr>
          <p:nvPr/>
        </p:nvCxnSpPr>
        <p:spPr>
          <a:xfrm flipH="1" flipV="1">
            <a:off x="4372561" y="3209654"/>
            <a:ext cx="815444" cy="493519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Straight Arrow Connector 1127">
            <a:extLst>
              <a:ext uri="{FF2B5EF4-FFF2-40B4-BE49-F238E27FC236}">
                <a16:creationId xmlns:a16="http://schemas.microsoft.com/office/drawing/2014/main" id="{759DADF7-D3BE-1A72-BA22-6E5F00D440EE}"/>
              </a:ext>
            </a:extLst>
          </p:cNvPr>
          <p:cNvCxnSpPr>
            <a:cxnSpLocks/>
          </p:cNvCxnSpPr>
          <p:nvPr/>
        </p:nvCxnSpPr>
        <p:spPr>
          <a:xfrm flipH="1" flipV="1">
            <a:off x="4419342" y="1464727"/>
            <a:ext cx="710277" cy="42987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Straight Arrow Connector 1128">
            <a:extLst>
              <a:ext uri="{FF2B5EF4-FFF2-40B4-BE49-F238E27FC236}">
                <a16:creationId xmlns:a16="http://schemas.microsoft.com/office/drawing/2014/main" id="{9C2E5A33-ED2B-559E-06C9-B040ACB1D02B}"/>
              </a:ext>
            </a:extLst>
          </p:cNvPr>
          <p:cNvCxnSpPr>
            <a:cxnSpLocks/>
          </p:cNvCxnSpPr>
          <p:nvPr/>
        </p:nvCxnSpPr>
        <p:spPr>
          <a:xfrm flipH="1" flipV="1">
            <a:off x="4314175" y="1868890"/>
            <a:ext cx="815444" cy="493519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Straight Arrow Connector 1131">
            <a:extLst>
              <a:ext uri="{FF2B5EF4-FFF2-40B4-BE49-F238E27FC236}">
                <a16:creationId xmlns:a16="http://schemas.microsoft.com/office/drawing/2014/main" id="{54B21B03-BB7C-CD4F-D6E1-1CE1C3B810BD}"/>
              </a:ext>
            </a:extLst>
          </p:cNvPr>
          <p:cNvCxnSpPr>
            <a:cxnSpLocks/>
          </p:cNvCxnSpPr>
          <p:nvPr/>
        </p:nvCxnSpPr>
        <p:spPr>
          <a:xfrm flipH="1" flipV="1">
            <a:off x="1689728" y="1856121"/>
            <a:ext cx="1754079" cy="106159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Straight Arrow Connector 1132">
            <a:extLst>
              <a:ext uri="{FF2B5EF4-FFF2-40B4-BE49-F238E27FC236}">
                <a16:creationId xmlns:a16="http://schemas.microsoft.com/office/drawing/2014/main" id="{27D2263E-2B2D-EE89-F471-BB46BEFFCC0B}"/>
              </a:ext>
            </a:extLst>
          </p:cNvPr>
          <p:cNvCxnSpPr>
            <a:cxnSpLocks/>
          </p:cNvCxnSpPr>
          <p:nvPr/>
        </p:nvCxnSpPr>
        <p:spPr>
          <a:xfrm flipH="1" flipV="1">
            <a:off x="1730976" y="2300931"/>
            <a:ext cx="1712831" cy="103663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Straight Arrow Connector 1133">
            <a:extLst>
              <a:ext uri="{FF2B5EF4-FFF2-40B4-BE49-F238E27FC236}">
                <a16:creationId xmlns:a16="http://schemas.microsoft.com/office/drawing/2014/main" id="{CD4057A7-D45B-03D1-F1D1-7FB1D3632AE6}"/>
              </a:ext>
            </a:extLst>
          </p:cNvPr>
          <p:cNvCxnSpPr>
            <a:cxnSpLocks/>
          </p:cNvCxnSpPr>
          <p:nvPr/>
        </p:nvCxnSpPr>
        <p:spPr>
          <a:xfrm flipH="1" flipV="1">
            <a:off x="1571687" y="2672339"/>
            <a:ext cx="1872120" cy="113303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Straight Arrow Connector 1134">
            <a:extLst>
              <a:ext uri="{FF2B5EF4-FFF2-40B4-BE49-F238E27FC236}">
                <a16:creationId xmlns:a16="http://schemas.microsoft.com/office/drawing/2014/main" id="{F87A0B79-3B3F-CB4B-9E51-A1ECC5012253}"/>
              </a:ext>
            </a:extLst>
          </p:cNvPr>
          <p:cNvCxnSpPr>
            <a:cxnSpLocks/>
          </p:cNvCxnSpPr>
          <p:nvPr/>
        </p:nvCxnSpPr>
        <p:spPr>
          <a:xfrm flipH="1" flipV="1">
            <a:off x="1531769" y="3068026"/>
            <a:ext cx="1912038" cy="115719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Straight Arrow Connector 1135">
            <a:extLst>
              <a:ext uri="{FF2B5EF4-FFF2-40B4-BE49-F238E27FC236}">
                <a16:creationId xmlns:a16="http://schemas.microsoft.com/office/drawing/2014/main" id="{09E7454A-D88C-4E9D-30CF-B92AF6265C1B}"/>
              </a:ext>
            </a:extLst>
          </p:cNvPr>
          <p:cNvCxnSpPr>
            <a:cxnSpLocks/>
          </p:cNvCxnSpPr>
          <p:nvPr/>
        </p:nvCxnSpPr>
        <p:spPr>
          <a:xfrm flipH="1" flipV="1">
            <a:off x="1698931" y="3704821"/>
            <a:ext cx="1742921" cy="105484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Straight Arrow Connector 1136">
            <a:extLst>
              <a:ext uri="{FF2B5EF4-FFF2-40B4-BE49-F238E27FC236}">
                <a16:creationId xmlns:a16="http://schemas.microsoft.com/office/drawing/2014/main" id="{5AAED0A5-8167-DA8A-5D19-2A936DE248D5}"/>
              </a:ext>
            </a:extLst>
          </p:cNvPr>
          <p:cNvCxnSpPr>
            <a:cxnSpLocks/>
          </p:cNvCxnSpPr>
          <p:nvPr/>
        </p:nvCxnSpPr>
        <p:spPr>
          <a:xfrm flipH="1" flipV="1">
            <a:off x="1655632" y="4098462"/>
            <a:ext cx="1786220" cy="108104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Straight Arrow Connector 1137">
            <a:extLst>
              <a:ext uri="{FF2B5EF4-FFF2-40B4-BE49-F238E27FC236}">
                <a16:creationId xmlns:a16="http://schemas.microsoft.com/office/drawing/2014/main" id="{B3E25874-F90C-BC2A-AA1A-4D632A6734EA}"/>
              </a:ext>
            </a:extLst>
          </p:cNvPr>
          <p:cNvCxnSpPr>
            <a:cxnSpLocks/>
          </p:cNvCxnSpPr>
          <p:nvPr/>
        </p:nvCxnSpPr>
        <p:spPr>
          <a:xfrm flipH="1" flipV="1">
            <a:off x="2827728" y="1683051"/>
            <a:ext cx="614124" cy="3716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Straight Arrow Connector 1138">
            <a:extLst>
              <a:ext uri="{FF2B5EF4-FFF2-40B4-BE49-F238E27FC236}">
                <a16:creationId xmlns:a16="http://schemas.microsoft.com/office/drawing/2014/main" id="{E6A9FAFD-CE60-DF08-0B41-15E35ED303E8}"/>
              </a:ext>
            </a:extLst>
          </p:cNvPr>
          <p:cNvCxnSpPr>
            <a:cxnSpLocks/>
          </p:cNvCxnSpPr>
          <p:nvPr/>
        </p:nvCxnSpPr>
        <p:spPr>
          <a:xfrm flipH="1" flipV="1">
            <a:off x="1857750" y="1515852"/>
            <a:ext cx="1584102" cy="95872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Straight Arrow Connector 1146">
            <a:extLst>
              <a:ext uri="{FF2B5EF4-FFF2-40B4-BE49-F238E27FC236}">
                <a16:creationId xmlns:a16="http://schemas.microsoft.com/office/drawing/2014/main" id="{F371F0C9-CA29-3ECB-FCDC-5EAFB23BAC89}"/>
              </a:ext>
            </a:extLst>
          </p:cNvPr>
          <p:cNvCxnSpPr>
            <a:cxnSpLocks/>
          </p:cNvCxnSpPr>
          <p:nvPr/>
        </p:nvCxnSpPr>
        <p:spPr>
          <a:xfrm flipV="1">
            <a:off x="4337678" y="1493740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Straight Arrow Connector 1147">
            <a:extLst>
              <a:ext uri="{FF2B5EF4-FFF2-40B4-BE49-F238E27FC236}">
                <a16:creationId xmlns:a16="http://schemas.microsoft.com/office/drawing/2014/main" id="{42638D77-9E6B-DAAA-B08E-DFEFC1901280}"/>
              </a:ext>
            </a:extLst>
          </p:cNvPr>
          <p:cNvCxnSpPr>
            <a:cxnSpLocks/>
          </p:cNvCxnSpPr>
          <p:nvPr/>
        </p:nvCxnSpPr>
        <p:spPr>
          <a:xfrm flipV="1">
            <a:off x="4337678" y="1936332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Straight Arrow Connector 1148">
            <a:extLst>
              <a:ext uri="{FF2B5EF4-FFF2-40B4-BE49-F238E27FC236}">
                <a16:creationId xmlns:a16="http://schemas.microsoft.com/office/drawing/2014/main" id="{D5299E04-5DA6-77BC-95C0-ECA509585357}"/>
              </a:ext>
            </a:extLst>
          </p:cNvPr>
          <p:cNvCxnSpPr>
            <a:cxnSpLocks/>
          </p:cNvCxnSpPr>
          <p:nvPr/>
        </p:nvCxnSpPr>
        <p:spPr>
          <a:xfrm flipV="1">
            <a:off x="4337678" y="2406332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Straight Arrow Connector 1149">
            <a:extLst>
              <a:ext uri="{FF2B5EF4-FFF2-40B4-BE49-F238E27FC236}">
                <a16:creationId xmlns:a16="http://schemas.microsoft.com/office/drawing/2014/main" id="{D89B89F4-382B-8249-B1C5-2505340305CD}"/>
              </a:ext>
            </a:extLst>
          </p:cNvPr>
          <p:cNvCxnSpPr>
            <a:cxnSpLocks/>
          </p:cNvCxnSpPr>
          <p:nvPr/>
        </p:nvCxnSpPr>
        <p:spPr>
          <a:xfrm flipV="1">
            <a:off x="4337678" y="2848924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Straight Arrow Connector 1150">
            <a:extLst>
              <a:ext uri="{FF2B5EF4-FFF2-40B4-BE49-F238E27FC236}">
                <a16:creationId xmlns:a16="http://schemas.microsoft.com/office/drawing/2014/main" id="{5EE47ADB-CB0D-972B-DC9A-A9A6C5037F2E}"/>
              </a:ext>
            </a:extLst>
          </p:cNvPr>
          <p:cNvCxnSpPr>
            <a:cxnSpLocks/>
          </p:cNvCxnSpPr>
          <p:nvPr/>
        </p:nvCxnSpPr>
        <p:spPr>
          <a:xfrm flipV="1">
            <a:off x="4337678" y="3409743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Straight Arrow Connector 1151">
            <a:extLst>
              <a:ext uri="{FF2B5EF4-FFF2-40B4-BE49-F238E27FC236}">
                <a16:creationId xmlns:a16="http://schemas.microsoft.com/office/drawing/2014/main" id="{8082BB01-1547-7C7D-1E02-B130DE43384B}"/>
              </a:ext>
            </a:extLst>
          </p:cNvPr>
          <p:cNvCxnSpPr>
            <a:cxnSpLocks/>
          </p:cNvCxnSpPr>
          <p:nvPr/>
        </p:nvCxnSpPr>
        <p:spPr>
          <a:xfrm flipV="1">
            <a:off x="4337678" y="3852335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Straight Arrow Connector 1152">
            <a:extLst>
              <a:ext uri="{FF2B5EF4-FFF2-40B4-BE49-F238E27FC236}">
                <a16:creationId xmlns:a16="http://schemas.microsoft.com/office/drawing/2014/main" id="{0ABB2310-2F94-FD4A-A671-A7000FD85870}"/>
              </a:ext>
            </a:extLst>
          </p:cNvPr>
          <p:cNvCxnSpPr>
            <a:cxnSpLocks/>
          </p:cNvCxnSpPr>
          <p:nvPr/>
        </p:nvCxnSpPr>
        <p:spPr>
          <a:xfrm flipV="1">
            <a:off x="4337678" y="4414870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Straight Arrow Connector 1153">
            <a:extLst>
              <a:ext uri="{FF2B5EF4-FFF2-40B4-BE49-F238E27FC236}">
                <a16:creationId xmlns:a16="http://schemas.microsoft.com/office/drawing/2014/main" id="{0BEA8F40-201A-0BEF-350F-363CB8A1C9F1}"/>
              </a:ext>
            </a:extLst>
          </p:cNvPr>
          <p:cNvCxnSpPr>
            <a:cxnSpLocks/>
          </p:cNvCxnSpPr>
          <p:nvPr/>
        </p:nvCxnSpPr>
        <p:spPr>
          <a:xfrm flipV="1">
            <a:off x="4337678" y="4857462"/>
            <a:ext cx="643780" cy="45020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5" name="TextBox 1154">
                <a:extLst>
                  <a:ext uri="{FF2B5EF4-FFF2-40B4-BE49-F238E27FC236}">
                    <a16:creationId xmlns:a16="http://schemas.microsoft.com/office/drawing/2014/main" id="{F9A3BAC7-7E89-2B16-F5FE-3257939121A8}"/>
                  </a:ext>
                </a:extLst>
              </p:cNvPr>
              <p:cNvSpPr txBox="1"/>
              <p:nvPr/>
            </p:nvSpPr>
            <p:spPr>
              <a:xfrm>
                <a:off x="436678" y="3823494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5" name="TextBox 1154">
                <a:extLst>
                  <a:ext uri="{FF2B5EF4-FFF2-40B4-BE49-F238E27FC236}">
                    <a16:creationId xmlns:a16="http://schemas.microsoft.com/office/drawing/2014/main" id="{F9A3BAC7-7E89-2B16-F5FE-325793912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8" y="3823494"/>
                <a:ext cx="848156" cy="369332"/>
              </a:xfrm>
              <a:prstGeom prst="rect">
                <a:avLst/>
              </a:prstGeom>
              <a:blipFill>
                <a:blip r:embed="rId3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6" name="TextBox 1155">
                <a:extLst>
                  <a:ext uri="{FF2B5EF4-FFF2-40B4-BE49-F238E27FC236}">
                    <a16:creationId xmlns:a16="http://schemas.microsoft.com/office/drawing/2014/main" id="{D848197F-9817-D42A-65D6-C422B50504CA}"/>
                  </a:ext>
                </a:extLst>
              </p:cNvPr>
              <p:cNvSpPr txBox="1"/>
              <p:nvPr/>
            </p:nvSpPr>
            <p:spPr>
              <a:xfrm>
                <a:off x="416719" y="3345632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6" name="TextBox 1155">
                <a:extLst>
                  <a:ext uri="{FF2B5EF4-FFF2-40B4-BE49-F238E27FC236}">
                    <a16:creationId xmlns:a16="http://schemas.microsoft.com/office/drawing/2014/main" id="{D848197F-9817-D42A-65D6-C422B505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19" y="3345632"/>
                <a:ext cx="848156" cy="369332"/>
              </a:xfrm>
              <a:prstGeom prst="rect">
                <a:avLst/>
              </a:prstGeom>
              <a:blipFill>
                <a:blip r:embed="rId4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7" name="TextBox 1156">
                <a:extLst>
                  <a:ext uri="{FF2B5EF4-FFF2-40B4-BE49-F238E27FC236}">
                    <a16:creationId xmlns:a16="http://schemas.microsoft.com/office/drawing/2014/main" id="{AE664362-371D-3B4E-A72E-B27D22FE7E1B}"/>
                  </a:ext>
                </a:extLst>
              </p:cNvPr>
              <p:cNvSpPr txBox="1"/>
              <p:nvPr/>
            </p:nvSpPr>
            <p:spPr>
              <a:xfrm>
                <a:off x="417331" y="2847250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7" name="TextBox 1156">
                <a:extLst>
                  <a:ext uri="{FF2B5EF4-FFF2-40B4-BE49-F238E27FC236}">
                    <a16:creationId xmlns:a16="http://schemas.microsoft.com/office/drawing/2014/main" id="{AE664362-371D-3B4E-A72E-B27D22FE7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31" y="2847250"/>
                <a:ext cx="848156" cy="369332"/>
              </a:xfrm>
              <a:prstGeom prst="rect">
                <a:avLst/>
              </a:prstGeom>
              <a:blipFill>
                <a:blip r:embed="rId5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8" name="TextBox 1157">
                <a:extLst>
                  <a:ext uri="{FF2B5EF4-FFF2-40B4-BE49-F238E27FC236}">
                    <a16:creationId xmlns:a16="http://schemas.microsoft.com/office/drawing/2014/main" id="{2B314315-4F5A-328B-309C-AA7D02B63491}"/>
                  </a:ext>
                </a:extLst>
              </p:cNvPr>
              <p:cNvSpPr txBox="1"/>
              <p:nvPr/>
            </p:nvSpPr>
            <p:spPr>
              <a:xfrm>
                <a:off x="403504" y="2432452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8" name="TextBox 1157">
                <a:extLst>
                  <a:ext uri="{FF2B5EF4-FFF2-40B4-BE49-F238E27FC236}">
                    <a16:creationId xmlns:a16="http://schemas.microsoft.com/office/drawing/2014/main" id="{2B314315-4F5A-328B-309C-AA7D02B63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4" y="2432452"/>
                <a:ext cx="848156" cy="369332"/>
              </a:xfrm>
              <a:prstGeom prst="rect">
                <a:avLst/>
              </a:prstGeom>
              <a:blipFill>
                <a:blip r:embed="rId6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9" name="TextBox 1158">
                <a:extLst>
                  <a:ext uri="{FF2B5EF4-FFF2-40B4-BE49-F238E27FC236}">
                    <a16:creationId xmlns:a16="http://schemas.microsoft.com/office/drawing/2014/main" id="{E7C35054-503D-8C55-19BC-6612D1FCB702}"/>
                  </a:ext>
                </a:extLst>
              </p:cNvPr>
              <p:cNvSpPr txBox="1"/>
              <p:nvPr/>
            </p:nvSpPr>
            <p:spPr>
              <a:xfrm>
                <a:off x="388954" y="2004723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𝑬𝒏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59" name="TextBox 1158">
                <a:extLst>
                  <a:ext uri="{FF2B5EF4-FFF2-40B4-BE49-F238E27FC236}">
                    <a16:creationId xmlns:a16="http://schemas.microsoft.com/office/drawing/2014/main" id="{E7C35054-503D-8C55-19BC-6612D1FCB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54" y="2004723"/>
                <a:ext cx="848156" cy="369332"/>
              </a:xfrm>
              <a:prstGeom prst="rect">
                <a:avLst/>
              </a:prstGeom>
              <a:blipFill>
                <a:blip r:embed="rId7"/>
                <a:stretch>
                  <a:fillRect r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0" name="TextBox 1159">
                <a:extLst>
                  <a:ext uri="{FF2B5EF4-FFF2-40B4-BE49-F238E27FC236}">
                    <a16:creationId xmlns:a16="http://schemas.microsoft.com/office/drawing/2014/main" id="{32513FC9-4598-8330-7385-11860154B40F}"/>
                  </a:ext>
                </a:extLst>
              </p:cNvPr>
              <p:cNvSpPr txBox="1"/>
              <p:nvPr/>
            </p:nvSpPr>
            <p:spPr>
              <a:xfrm>
                <a:off x="5033144" y="4590383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0" name="TextBox 1159">
                <a:extLst>
                  <a:ext uri="{FF2B5EF4-FFF2-40B4-BE49-F238E27FC236}">
                    <a16:creationId xmlns:a16="http://schemas.microsoft.com/office/drawing/2014/main" id="{32513FC9-4598-8330-7385-11860154B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44" y="4590383"/>
                <a:ext cx="848156" cy="369332"/>
              </a:xfrm>
              <a:prstGeom prst="rect">
                <a:avLst/>
              </a:prstGeom>
              <a:blipFill>
                <a:blip r:embed="rId8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1" name="TextBox 1160">
                <a:extLst>
                  <a:ext uri="{FF2B5EF4-FFF2-40B4-BE49-F238E27FC236}">
                    <a16:creationId xmlns:a16="http://schemas.microsoft.com/office/drawing/2014/main" id="{ED6F1830-E4FD-65E9-008F-241E3FCA178A}"/>
                  </a:ext>
                </a:extLst>
              </p:cNvPr>
              <p:cNvSpPr txBox="1"/>
              <p:nvPr/>
            </p:nvSpPr>
            <p:spPr>
              <a:xfrm>
                <a:off x="5013185" y="4112521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1" name="TextBox 1160">
                <a:extLst>
                  <a:ext uri="{FF2B5EF4-FFF2-40B4-BE49-F238E27FC236}">
                    <a16:creationId xmlns:a16="http://schemas.microsoft.com/office/drawing/2014/main" id="{ED6F1830-E4FD-65E9-008F-241E3FCA1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185" y="4112521"/>
                <a:ext cx="848156" cy="369332"/>
              </a:xfrm>
              <a:prstGeom prst="rect">
                <a:avLst/>
              </a:prstGeom>
              <a:blipFill>
                <a:blip r:embed="rId9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2" name="TextBox 1161">
                <a:extLst>
                  <a:ext uri="{FF2B5EF4-FFF2-40B4-BE49-F238E27FC236}">
                    <a16:creationId xmlns:a16="http://schemas.microsoft.com/office/drawing/2014/main" id="{AB4A7BC6-4293-C059-870B-4CCB338BB5EB}"/>
                  </a:ext>
                </a:extLst>
              </p:cNvPr>
              <p:cNvSpPr txBox="1"/>
              <p:nvPr/>
            </p:nvSpPr>
            <p:spPr>
              <a:xfrm>
                <a:off x="5013797" y="3614139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2" name="TextBox 1161">
                <a:extLst>
                  <a:ext uri="{FF2B5EF4-FFF2-40B4-BE49-F238E27FC236}">
                    <a16:creationId xmlns:a16="http://schemas.microsoft.com/office/drawing/2014/main" id="{AB4A7BC6-4293-C059-870B-4CCB338B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797" y="3614139"/>
                <a:ext cx="848156" cy="369332"/>
              </a:xfrm>
              <a:prstGeom prst="rect">
                <a:avLst/>
              </a:prstGeom>
              <a:blipFill>
                <a:blip r:embed="rId10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3" name="TextBox 1162">
                <a:extLst>
                  <a:ext uri="{FF2B5EF4-FFF2-40B4-BE49-F238E27FC236}">
                    <a16:creationId xmlns:a16="http://schemas.microsoft.com/office/drawing/2014/main" id="{F53E7794-CE1D-4915-7D7D-6068F42C5822}"/>
                  </a:ext>
                </a:extLst>
              </p:cNvPr>
              <p:cNvSpPr txBox="1"/>
              <p:nvPr/>
            </p:nvSpPr>
            <p:spPr>
              <a:xfrm>
                <a:off x="4999970" y="3199341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3" name="TextBox 1162">
                <a:extLst>
                  <a:ext uri="{FF2B5EF4-FFF2-40B4-BE49-F238E27FC236}">
                    <a16:creationId xmlns:a16="http://schemas.microsoft.com/office/drawing/2014/main" id="{F53E7794-CE1D-4915-7D7D-6068F42C5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970" y="3199341"/>
                <a:ext cx="848156" cy="369332"/>
              </a:xfrm>
              <a:prstGeom prst="rect">
                <a:avLst/>
              </a:prstGeom>
              <a:blipFill>
                <a:blip r:embed="rId11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4" name="TextBox 1163">
                <a:extLst>
                  <a:ext uri="{FF2B5EF4-FFF2-40B4-BE49-F238E27FC236}">
                    <a16:creationId xmlns:a16="http://schemas.microsoft.com/office/drawing/2014/main" id="{22B98130-9518-F196-97B7-045589082331}"/>
                  </a:ext>
                </a:extLst>
              </p:cNvPr>
              <p:cNvSpPr txBox="1"/>
              <p:nvPr/>
            </p:nvSpPr>
            <p:spPr>
              <a:xfrm>
                <a:off x="5074817" y="2704761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4" name="TextBox 1163">
                <a:extLst>
                  <a:ext uri="{FF2B5EF4-FFF2-40B4-BE49-F238E27FC236}">
                    <a16:creationId xmlns:a16="http://schemas.microsoft.com/office/drawing/2014/main" id="{22B98130-9518-F196-97B7-045589082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817" y="2704761"/>
                <a:ext cx="848156" cy="369332"/>
              </a:xfrm>
              <a:prstGeom prst="rect">
                <a:avLst/>
              </a:prstGeom>
              <a:blipFill>
                <a:blip r:embed="rId12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5" name="TextBox 1164">
                <a:extLst>
                  <a:ext uri="{FF2B5EF4-FFF2-40B4-BE49-F238E27FC236}">
                    <a16:creationId xmlns:a16="http://schemas.microsoft.com/office/drawing/2014/main" id="{FEDEA2F9-5017-D4AD-0F6E-D85D4509A4C0}"/>
                  </a:ext>
                </a:extLst>
              </p:cNvPr>
              <p:cNvSpPr txBox="1"/>
              <p:nvPr/>
            </p:nvSpPr>
            <p:spPr>
              <a:xfrm>
                <a:off x="5054858" y="2226899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𝑬𝒏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65" name="TextBox 1164">
                <a:extLst>
                  <a:ext uri="{FF2B5EF4-FFF2-40B4-BE49-F238E27FC236}">
                    <a16:creationId xmlns:a16="http://schemas.microsoft.com/office/drawing/2014/main" id="{FEDEA2F9-5017-D4AD-0F6E-D85D4509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858" y="2226899"/>
                <a:ext cx="848156" cy="369332"/>
              </a:xfrm>
              <a:prstGeom prst="rect">
                <a:avLst/>
              </a:prstGeom>
              <a:blipFill>
                <a:blip r:embed="rId13"/>
                <a:stretch>
                  <a:fillRect r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6" name="TextBox 1165">
                <a:extLst>
                  <a:ext uri="{FF2B5EF4-FFF2-40B4-BE49-F238E27FC236}">
                    <a16:creationId xmlns:a16="http://schemas.microsoft.com/office/drawing/2014/main" id="{CFC6A1D8-6F9C-74C8-E5A5-1F71E528A3EF}"/>
                  </a:ext>
                </a:extLst>
              </p:cNvPr>
              <p:cNvSpPr txBox="1"/>
              <p:nvPr/>
            </p:nvSpPr>
            <p:spPr>
              <a:xfrm>
                <a:off x="5055470" y="1728517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6" name="TextBox 1165">
                <a:extLst>
                  <a:ext uri="{FF2B5EF4-FFF2-40B4-BE49-F238E27FC236}">
                    <a16:creationId xmlns:a16="http://schemas.microsoft.com/office/drawing/2014/main" id="{CFC6A1D8-6F9C-74C8-E5A5-1F71E528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470" y="1728517"/>
                <a:ext cx="848156" cy="369332"/>
              </a:xfrm>
              <a:prstGeom prst="rect">
                <a:avLst/>
              </a:prstGeom>
              <a:blipFill>
                <a:blip r:embed="rId14"/>
                <a:stretch>
                  <a:fillRect r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7" name="TextBox 1166">
                <a:extLst>
                  <a:ext uri="{FF2B5EF4-FFF2-40B4-BE49-F238E27FC236}">
                    <a16:creationId xmlns:a16="http://schemas.microsoft.com/office/drawing/2014/main" id="{11151431-9E77-D35B-3B0D-D2ADC036499D}"/>
                  </a:ext>
                </a:extLst>
              </p:cNvPr>
              <p:cNvSpPr txBox="1"/>
              <p:nvPr/>
            </p:nvSpPr>
            <p:spPr>
              <a:xfrm>
                <a:off x="5041643" y="1313719"/>
                <a:ext cx="8481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7" name="TextBox 1166">
                <a:extLst>
                  <a:ext uri="{FF2B5EF4-FFF2-40B4-BE49-F238E27FC236}">
                    <a16:creationId xmlns:a16="http://schemas.microsoft.com/office/drawing/2014/main" id="{11151431-9E77-D35B-3B0D-D2ADC0364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643" y="1313719"/>
                <a:ext cx="848156" cy="369332"/>
              </a:xfrm>
              <a:prstGeom prst="rect">
                <a:avLst/>
              </a:prstGeom>
              <a:blipFill>
                <a:blip r:embed="rId15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BB908F-6E4E-4233-D63B-A4EEBACDE1A9}"/>
                  </a:ext>
                </a:extLst>
              </p:cNvPr>
              <p:cNvSpPr txBox="1"/>
              <p:nvPr/>
            </p:nvSpPr>
            <p:spPr>
              <a:xfrm>
                <a:off x="6896102" y="2006804"/>
                <a:ext cx="477202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Intuition:</a:t>
                </a:r>
              </a:p>
              <a:p>
                <a:endParaRPr lang="en-US" sz="2400" u="sng" dirty="0"/>
              </a:p>
              <a:p>
                <a:r>
                  <a:rPr lang="en-US" sz="2400" dirty="0"/>
                  <a:t>Hiding security holds because prover’s responses are encrypted.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Position binding holds because the prover committed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dirty="0"/>
                  <a:t> and the position security of underlying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-BB84 scheme.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BB908F-6E4E-4233-D63B-A4EEBACD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2" y="2006804"/>
                <a:ext cx="4772025" cy="3416320"/>
              </a:xfrm>
              <a:prstGeom prst="rect">
                <a:avLst/>
              </a:prstGeom>
              <a:blipFill>
                <a:blip r:embed="rId16"/>
                <a:stretch>
                  <a:fillRect l="-1857" t="-1107" b="-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50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D7FA-0283-10F7-19CB-5F23B3DD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position commitments to ZK-PV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53AFB8-1CE6-80B7-5849-4EA127008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0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Position commitments are not yet zero-knowledge: after the Reveal phase, there is no privacy left (verifiers know prover’s true location).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To obtain ZK-PV for a region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the prover/verifiers engage in a traditional ZK proof for the NP-statement: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i="1" dirty="0"/>
                  <a:t>There exists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causing</a:t>
                </a:r>
                <a:br>
                  <a:rPr lang="en-US" sz="2400" i="1" dirty="0"/>
                </a:br>
                <a:r>
                  <a:rPr lang="en-US" sz="2400" i="1" dirty="0"/>
                  <a:t>the verifiers to accept the position commitment transcript.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53AFB8-1CE6-80B7-5849-4EA127008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03600"/>
              </a:xfrm>
              <a:blipFill>
                <a:blip r:embed="rId2"/>
                <a:stretch>
                  <a:fillRect l="-965" t="-2230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8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1EC717-82DD-CE56-633C-981AFFD7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verification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90A17-141D-D40B-0504-8E51F43D5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81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35BE7-76EE-95B4-49A0-FFDD7A0B8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957EFF-362E-9204-3B4E-E432DD97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open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EBDCD-387C-4ACD-E467-0CE26EA27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01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10112D-1C99-BC87-726D-BC5739D1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proofs of when and where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C9B4F5-4550-C953-D86F-270A9B04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3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Position verification opens the door to </a:t>
            </a:r>
            <a:r>
              <a:rPr lang="en-US" sz="2400" b="1" i="1" dirty="0"/>
              <a:t>position-based cryptography</a:t>
            </a:r>
            <a:r>
              <a:rPr lang="en-US" sz="2400" i="1" dirty="0"/>
              <a:t>: </a:t>
            </a:r>
            <a:r>
              <a:rPr lang="en-US" sz="2400" dirty="0"/>
              <a:t>a user’s credential is their physical location, rather than knowing a secret key. It can also be thought of as an </a:t>
            </a:r>
            <a:r>
              <a:rPr lang="en-US" sz="2400" b="1" dirty="0"/>
              <a:t>interactive proof </a:t>
            </a:r>
            <a:r>
              <a:rPr lang="en-US" sz="2400" dirty="0"/>
              <a:t>of physical statements.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opens the door to exciting possibilities. We can perform cryptography with physical properties.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Zero-knowledge position verification is just one extension of position verification.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are others?</a:t>
            </a:r>
          </a:p>
        </p:txBody>
      </p:sp>
    </p:spTree>
    <p:extLst>
      <p:ext uri="{BB962C8B-B14F-4D97-AF65-F5344CB8AC3E}">
        <p14:creationId xmlns:p14="http://schemas.microsoft.com/office/powerpoint/2010/main" val="3041398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A78-16C5-385A-7A61-0C556AC5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9C03D-0C9B-56B5-3983-565A2746D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the model more realistic: clocks are imperfectly synchronized, position errors, etc.</a:t>
            </a:r>
          </a:p>
          <a:p>
            <a:endParaRPr lang="en-US" dirty="0"/>
          </a:p>
          <a:p>
            <a:r>
              <a:rPr lang="en-US" dirty="0"/>
              <a:t>What are other applications of ZK position verification? What are other extensions of position verification? For example, can we verify trajectories through space and time?</a:t>
            </a:r>
          </a:p>
          <a:p>
            <a:endParaRPr lang="en-US" dirty="0"/>
          </a:p>
          <a:p>
            <a:r>
              <a:rPr lang="en-US" dirty="0"/>
              <a:t>Are there stronger lower bounds for position verification, even under assumptions?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7A6B4-E081-E75C-F884-FC03E0CB8AF6}"/>
              </a:ext>
            </a:extLst>
          </p:cNvPr>
          <p:cNvSpPr txBox="1"/>
          <p:nvPr/>
        </p:nvSpPr>
        <p:spPr>
          <a:xfrm>
            <a:off x="7939088" y="5884575"/>
            <a:ext cx="341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7395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B38E-225E-C021-51BF-278EC753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48A8-0FF2-D031-0D3C-554225CEE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30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Position verification are interactive proofs for statements of the form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I am at location X</a:t>
            </a:r>
            <a:r>
              <a:rPr lang="en-US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641F7C-4C46-1EE9-E8EF-BF60195D0D98}"/>
              </a:ext>
            </a:extLst>
          </p:cNvPr>
          <p:cNvSpPr txBox="1">
            <a:spLocks/>
          </p:cNvSpPr>
          <p:nvPr/>
        </p:nvSpPr>
        <p:spPr>
          <a:xfrm>
            <a:off x="838200" y="3895725"/>
            <a:ext cx="10515600" cy="173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General idea</a:t>
            </a:r>
            <a:r>
              <a:rPr lang="en-US" dirty="0"/>
              <a:t>: multiple verifiers can check the physical location of a prover by sending signals to the purported location, receiving signals back, and checking timing constraints. </a:t>
            </a:r>
          </a:p>
        </p:txBody>
      </p:sp>
    </p:spTree>
    <p:extLst>
      <p:ext uri="{BB962C8B-B14F-4D97-AF65-F5344CB8AC3E}">
        <p14:creationId xmlns:p14="http://schemas.microsoft.com/office/powerpoint/2010/main" val="404514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CD04-71D9-3F37-597A-8CE09BC2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A109C4-2473-D7F3-6799-E4A758ADA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2A3B69-A282-FBF6-463C-A4C5C1DB5ABA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2A3B69-A282-FBF6-463C-A4C5C1DB5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7FFD9F90-D3B3-206D-35BF-FCE52FCE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CC9BD0-70E4-6943-D8D6-C4BB1C3CCC41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415A00-53D6-05A6-706C-562F4D111084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415A00-53D6-05A6-706C-562F4D111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C287CE-561B-8DCD-71C5-67B6B4B3C377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C287CE-561B-8DCD-71C5-67B6B4B3C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0015DB-6C93-1F7A-6931-ABAEE79C1A72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0015DB-6C93-1F7A-6931-ABAEE79C1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74F3BB-863F-4E6F-EBA7-F1C0C8CBB9F7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659A6-56BD-B5A7-37CA-C0DB7FD98EFC}"/>
                  </a:ext>
                </a:extLst>
              </p:cNvPr>
              <p:cNvSpPr txBox="1"/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Position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659A6-56BD-B5A7-37CA-C0DB7FD98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blipFill>
                <a:blip r:embed="rId8"/>
                <a:stretch>
                  <a:fillRect l="-421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26F5F71-1470-79EA-014F-1514DFF39810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537CC3-D351-D07E-500F-AE3B6F7C55FA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537CC3-D351-D07E-500F-AE3B6F7C5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3BF958-E1E1-DD06-571E-97D5B00234AE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3BF958-E1E1-DD06-571E-97D5B0023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6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89ED9-F1B6-0F4C-E9C8-CFACFA398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60D4-C4B6-0A3F-5EF2-1CC147D7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B8AB51-D70E-92B1-6FF3-E8A49B65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903D4-F1E7-0B68-1D0B-121566533C8F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903D4-F1E7-0B68-1D0B-121566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6871A74-6BEE-E9A9-F02F-E82F8447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1003FF-707F-42FB-7B80-5E49172B2B23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45C052-AEE0-C006-0814-B4586180675E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45C052-AEE0-C006-0814-B45861806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FB48E3-C280-3DF2-6CBF-953E99F0EFE0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FB48E3-C280-3DF2-6CBF-953E99F0E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6DA8F8-988C-7533-C533-0A00A0B7E01F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6DA8F8-988C-7533-C533-0A00A0B7E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C39D05-87A8-0626-502F-BDD50DA9DEAF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58E681B-711A-D7BF-34C5-B80BCE550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021E11-42C6-7ACA-D7D8-3CBD7D59A97A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9AD265-1250-179E-BE68-9BE45B6ADB2E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CAA288-B79B-DC70-1DB6-64853C6C7580}"/>
                  </a:ext>
                </a:extLst>
              </p:cNvPr>
              <p:cNvSpPr txBox="1"/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Position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CAA288-B79B-DC70-1DB6-64853C6C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blipFill>
                <a:blip r:embed="rId8"/>
                <a:stretch>
                  <a:fillRect l="-421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EF02965-7042-DE0B-A73D-D76111BB6D21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6B97E-2B1A-B28F-B89F-80F96BB9975B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6B97E-2B1A-B28F-B89F-80F96BB99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77BEA0-9E2A-8BDA-CA0E-7B4075633302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77BEA0-9E2A-8BDA-CA0E-7B4075633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769FDF-9854-838D-3892-B7282F076709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769FDF-9854-838D-3892-B7282F07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2826AA-80C8-6601-3298-C2F224F5DD90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2826AA-80C8-6601-3298-C2F224F5D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C685B619-B7B7-D6BB-3384-F91F847CF200}"/>
              </a:ext>
            </a:extLst>
          </p:cNvPr>
          <p:cNvSpPr txBox="1"/>
          <p:nvPr/>
        </p:nvSpPr>
        <p:spPr>
          <a:xfrm>
            <a:off x="4285157" y="4269714"/>
            <a:ext cx="96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</p:spTree>
    <p:extLst>
      <p:ext uri="{BB962C8B-B14F-4D97-AF65-F5344CB8AC3E}">
        <p14:creationId xmlns:p14="http://schemas.microsoft.com/office/powerpoint/2010/main" val="71218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AC97F-22B1-28FA-D3B9-A9F34DF73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61C6-55FD-9323-104E-72351109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46EA15-BB67-7B3E-DE29-55F4CC675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CC213F-C1E3-B0EB-21F9-D1F5DE6F8518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CC213F-C1E3-B0EB-21F9-D1F5DE6F8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6A7C3427-21BD-9224-C288-76B8F56B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6E9C1D-9000-C3CF-CF7D-98E41193F60A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71BA4-DB32-7940-E31B-C68817067106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71BA4-DB32-7940-E31B-C688170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9D9716-AC77-E1FE-111E-458638F5E80D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9D9716-AC77-E1FE-111E-458638F5E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1491A-D69A-1B97-1A6D-280763C071BD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1491A-D69A-1B97-1A6D-280763C07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880F2D-DB33-48F8-465D-4456114DA9E8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B8D7FAA-CA4D-BD91-0088-05407D419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EA6B0A-2F7A-4F10-3BC2-E4A81C3AEDDF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F41105-8C89-6111-330A-C4331C5C17E1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C3075D-3761-ED51-1160-74CD693932E8}"/>
                  </a:ext>
                </a:extLst>
              </p:cNvPr>
              <p:cNvSpPr txBox="1"/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Position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C3075D-3761-ED51-1160-74CD69393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blipFill>
                <a:blip r:embed="rId8"/>
                <a:stretch>
                  <a:fillRect l="-421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4761D94-210A-C766-6DDC-6440913CD9FE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60C50A-E16C-E187-149B-7C8007F50AE7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60C50A-E16C-E187-149B-7C8007F50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97E5F7-E8F8-61A7-6676-3E1285BDFC07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97E5F7-E8F8-61A7-6676-3E1285BDF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9AF23A-8024-036E-5F43-BF75217136D1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713704" cy="103715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BFC26D-2177-990C-D176-ACE0A912CD01}"/>
              </a:ext>
            </a:extLst>
          </p:cNvPr>
          <p:cNvCxnSpPr>
            <a:cxnSpLocks/>
          </p:cNvCxnSpPr>
          <p:nvPr/>
        </p:nvCxnSpPr>
        <p:spPr>
          <a:xfrm flipV="1">
            <a:off x="5113088" y="2604710"/>
            <a:ext cx="1674368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B6DDFE-74CF-3656-72CB-30E3604FB870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B6DDFE-74CF-3656-72CB-30E3604FB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E68D8F-825A-746A-587F-D0023ABF0DC1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E68D8F-825A-746A-587F-D0023ABF0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DC4923-0814-B612-C5AC-E3F21C3EAB39}"/>
                  </a:ext>
                </a:extLst>
              </p:cNvPr>
              <p:cNvSpPr txBox="1"/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DC4923-0814-B612-C5AC-E3F21C3EA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blipFill>
                <a:blip r:embed="rId13"/>
                <a:stretch>
                  <a:fillRect l="-1493" r="-447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94334F1-A7F9-F648-1F59-A88CB9BB4E91}"/>
                  </a:ext>
                </a:extLst>
              </p:cNvPr>
              <p:cNvSpPr txBox="1"/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94334F1-A7F9-F648-1F59-A88CB9BB4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blipFill>
                <a:blip r:embed="rId14"/>
                <a:stretch>
                  <a:fillRect l="-2985" r="-298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>
            <a:extLst>
              <a:ext uri="{FF2B5EF4-FFF2-40B4-BE49-F238E27FC236}">
                <a16:creationId xmlns:a16="http://schemas.microsoft.com/office/drawing/2014/main" id="{9D7B8906-F683-4BF6-DFA4-371B85419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6D1E1C78-5151-8DA3-90D0-B6794384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ED84CA3-B4EE-FE02-2006-2707C882B523}"/>
              </a:ext>
            </a:extLst>
          </p:cNvPr>
          <p:cNvSpPr txBox="1"/>
          <p:nvPr/>
        </p:nvSpPr>
        <p:spPr>
          <a:xfrm>
            <a:off x="4285157" y="4269714"/>
            <a:ext cx="96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</p:spTree>
    <p:extLst>
      <p:ext uri="{BB962C8B-B14F-4D97-AF65-F5344CB8AC3E}">
        <p14:creationId xmlns:p14="http://schemas.microsoft.com/office/powerpoint/2010/main" val="409195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EE148-79B2-940E-6B9D-93D698411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D942-E64B-DC18-6677-1B055091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536631-E86C-7639-0CA8-3F7DF24B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6345E-800F-8413-70A8-BCFFA2179A3E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6345E-800F-8413-70A8-BCFFA2179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15357880-610E-8243-C313-6F6A9908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6FCDEC-842C-377C-F5EF-84774DEF9568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84F75A-2A7B-E297-459E-E42A5801222A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84F75A-2A7B-E297-459E-E42A58012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4C5AA7-C404-AF90-CFF7-4A52574850A1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4C5AA7-C404-AF90-CFF7-4A5257485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CB66F7-EF0B-6187-B970-AF3B5089F104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CB66F7-EF0B-6187-B970-AF3B5089F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0AC8F2-0646-7DB9-9768-1C28B8A89E1E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8A4F859-5AC6-A544-066B-4618CCFE1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5B99A-3C12-38E4-F669-35DA11D68F9C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66CB31-C825-C8CA-5509-73926EF27C99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FD805A-BED9-94A6-DF9B-03E926CC68F1}"/>
                  </a:ext>
                </a:extLst>
              </p:cNvPr>
              <p:cNvSpPr txBox="1"/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Position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FD805A-BED9-94A6-DF9B-03E926CC6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blipFill>
                <a:blip r:embed="rId8"/>
                <a:stretch>
                  <a:fillRect l="-421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B97BE5A-691E-A443-03DE-CF8D92CA2D91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6E6321-75C1-61A2-7790-D9559B7BF42C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6E6321-75C1-61A2-7790-D9559B7BF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AF3B31-AEE9-DE35-48EE-D875B9D772D3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AF3B31-AEE9-DE35-48EE-D875B9D77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C43C74-742F-4082-227E-3AB736E0B404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713704" cy="103715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96456E-F546-3AC5-0AC5-989A0A5F1EDB}"/>
              </a:ext>
            </a:extLst>
          </p:cNvPr>
          <p:cNvCxnSpPr>
            <a:cxnSpLocks/>
          </p:cNvCxnSpPr>
          <p:nvPr/>
        </p:nvCxnSpPr>
        <p:spPr>
          <a:xfrm flipV="1">
            <a:off x="5113088" y="2604710"/>
            <a:ext cx="1674368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30014D-36CA-D47A-9969-42686DE5E6D5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30014D-36CA-D47A-9969-42686DE5E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50FA07-2185-70B6-9878-CDB71007CBF8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50FA07-2185-70B6-9878-CDB71007C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B913DCD-B8DB-0F59-55D7-41DF1EA4E15A}"/>
                  </a:ext>
                </a:extLst>
              </p:cNvPr>
              <p:cNvSpPr txBox="1"/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B913DCD-B8DB-0F59-55D7-41DF1EA4E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blipFill>
                <a:blip r:embed="rId13"/>
                <a:stretch>
                  <a:fillRect l="-1493" r="-447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C2C6E5-EDA5-5055-76A4-AA0161179007}"/>
                  </a:ext>
                </a:extLst>
              </p:cNvPr>
              <p:cNvSpPr txBox="1"/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C2C6E5-EDA5-5055-76A4-AA0161179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blipFill>
                <a:blip r:embed="rId14"/>
                <a:stretch>
                  <a:fillRect l="-2985" r="-298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>
            <a:extLst>
              <a:ext uri="{FF2B5EF4-FFF2-40B4-BE49-F238E27FC236}">
                <a16:creationId xmlns:a16="http://schemas.microsoft.com/office/drawing/2014/main" id="{ADF648A2-9CDC-338B-C8F1-A13C165C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0FFFC8C0-1CB0-4CD3-AF06-0BC1EF69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7AE5F5D-6554-9E6E-49AC-E4AE7B42E9A4}"/>
              </a:ext>
            </a:extLst>
          </p:cNvPr>
          <p:cNvSpPr txBox="1"/>
          <p:nvPr/>
        </p:nvSpPr>
        <p:spPr>
          <a:xfrm>
            <a:off x="4285157" y="4269714"/>
            <a:ext cx="96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ABDC08-305A-5761-E8E3-50CB4AC632E3}"/>
              </a:ext>
            </a:extLst>
          </p:cNvPr>
          <p:cNvSpPr txBox="1"/>
          <p:nvPr/>
        </p:nvSpPr>
        <p:spPr>
          <a:xfrm>
            <a:off x="7949399" y="3128895"/>
            <a:ext cx="4077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Verifiers check that prover’s responses combine both challenges, and </a:t>
            </a:r>
          </a:p>
          <a:p>
            <a:r>
              <a:rPr lang="en-US" dirty="0"/>
              <a:t>satisfy timing constraint. </a:t>
            </a:r>
          </a:p>
          <a:p>
            <a:endParaRPr lang="en-US" dirty="0"/>
          </a:p>
          <a:p>
            <a:r>
              <a:rPr lang="en-US" b="1" dirty="0"/>
              <a:t>Idea</a:t>
            </a:r>
            <a:r>
              <a:rPr lang="en-US" dirty="0"/>
              <a:t>: the only way for prover to satisfy challenges is to be in the correct position.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5236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2451</Words>
  <Application>Microsoft Macintosh PowerPoint</Application>
  <PresentationFormat>Widescreen</PresentationFormat>
  <Paragraphs>394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Baskerville</vt:lpstr>
      <vt:lpstr>Calibri</vt:lpstr>
      <vt:lpstr>Calibri Light</vt:lpstr>
      <vt:lpstr>Cambria Math</vt:lpstr>
      <vt:lpstr>Office Theme</vt:lpstr>
      <vt:lpstr>Private proofs of  when and where</vt:lpstr>
      <vt:lpstr>PowerPoint Presentation</vt:lpstr>
      <vt:lpstr>PowerPoint Presentation</vt:lpstr>
      <vt:lpstr>Position verification</vt:lpstr>
      <vt:lpstr>Position verification</vt:lpstr>
      <vt:lpstr>Example: 1D position verification</vt:lpstr>
      <vt:lpstr>Example: 1D position verification</vt:lpstr>
      <vt:lpstr>Example: 1D position verification</vt:lpstr>
      <vt:lpstr>Example: 1D position verification</vt:lpstr>
      <vt:lpstr>Classical impossibility</vt:lpstr>
      <vt:lpstr>Classical impossibility</vt:lpstr>
      <vt:lpstr>Classical impossibility</vt:lpstr>
      <vt:lpstr>Quantum position verification</vt:lpstr>
      <vt:lpstr>Quantum position verification</vt:lpstr>
      <vt:lpstr>Quantum position verification</vt:lpstr>
      <vt:lpstr>Quantum position verification</vt:lpstr>
      <vt:lpstr>Quantum position verification</vt:lpstr>
      <vt:lpstr>Generalizing position verification</vt:lpstr>
      <vt:lpstr>PowerPoint Presentation</vt:lpstr>
      <vt:lpstr>PowerPoint Presentation</vt:lpstr>
      <vt:lpstr>Zero-knowledge position verification</vt:lpstr>
      <vt:lpstr>Zero-knowledge position verification</vt:lpstr>
      <vt:lpstr>Zero-knowledge position verification</vt:lpstr>
      <vt:lpstr>Zero-knowledge position verification</vt:lpstr>
      <vt:lpstr>Zero-knowledge position verification</vt:lpstr>
      <vt:lpstr>Zero-knowledge position verification</vt:lpstr>
      <vt:lpstr>Zero-knowledge position verification</vt:lpstr>
      <vt:lpstr>Zero-knowledge position verification</vt:lpstr>
      <vt:lpstr>Zero-knowledge position verification</vt:lpstr>
      <vt:lpstr>Zero-knowledge position verification</vt:lpstr>
      <vt:lpstr>Zero-knowledge position verification</vt:lpstr>
      <vt:lpstr>Zero-knowledge position verification</vt:lpstr>
      <vt:lpstr>Key primitive: Position commitments</vt:lpstr>
      <vt:lpstr>PowerPoint Presentation</vt:lpstr>
      <vt:lpstr>PowerPoint Presentation</vt:lpstr>
      <vt:lpstr>PowerPoint Presentation</vt:lpstr>
      <vt:lpstr>Position commitments</vt:lpstr>
      <vt:lpstr>Position commitments</vt:lpstr>
      <vt:lpstr>From position commitments to ZK-PV</vt:lpstr>
      <vt:lpstr>Summary and open questions</vt:lpstr>
      <vt:lpstr>Private proofs of when and where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Henry Y</dc:creator>
  <cp:lastModifiedBy>Henry Y</cp:lastModifiedBy>
  <cp:revision>363</cp:revision>
  <cp:lastPrinted>2025-10-20T19:43:48Z</cp:lastPrinted>
  <dcterms:created xsi:type="dcterms:W3CDTF">2025-10-16T02:08:00Z</dcterms:created>
  <dcterms:modified xsi:type="dcterms:W3CDTF">2025-10-21T01:27:03Z</dcterms:modified>
</cp:coreProperties>
</file>